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embeddedFontLst>
    <p:embeddedFont>
      <p:font typeface="양재블럭체" panose="02020603020101020101" pitchFamily="18" charset="-127"/>
      <p:regular r:id="rId3"/>
    </p:embeddedFon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8" y="7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t>2014-11-28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t>2014-11-28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9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t>2014-11-28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8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t>2014-11-28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t>2014-11-28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82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t>2014-11-28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9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t>2014-11-28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t>2014-11-28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7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t>2014-11-28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4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t>2014-11-28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6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213-DEC3-4718-90C0-3B46CBCBF789}" type="datetimeFigureOut">
              <a:rPr lang="ko-KR" altLang="en-US" smtClean="0"/>
              <a:t>2014-11-28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170-6C61-4FFD-9339-AA112364A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7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C213-DEC3-4718-90C0-3B46CBCBF789}" type="datetimeFigureOut">
              <a:rPr lang="ko-KR" altLang="en-US" smtClean="0"/>
              <a:t>2014-11-28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A0170-6C61-4FFD-9339-AA112364A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8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7" y="245968"/>
            <a:ext cx="1243113" cy="94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7824" y="1547664"/>
            <a:ext cx="6482408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● </a:t>
            </a:r>
            <a:r>
              <a:rPr lang="ko-KR" altLang="en-US" sz="1500" b="1" dirty="0" smtClean="0">
                <a:solidFill>
                  <a:schemeClr val="tx1"/>
                </a:solidFill>
                <a:latin typeface="+mj-ea"/>
                <a:ea typeface="+mj-ea"/>
              </a:rPr>
              <a:t>개요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300" dirty="0" smtClean="0">
                <a:solidFill>
                  <a:schemeClr val="tx1"/>
                </a:solidFill>
              </a:rPr>
              <a:t>독거노인 </a:t>
            </a:r>
            <a:r>
              <a:rPr lang="ko-KR" altLang="en-US" sz="1300" smtClean="0">
                <a:solidFill>
                  <a:schemeClr val="tx1"/>
                </a:solidFill>
              </a:rPr>
              <a:t>움직임 여부 </a:t>
            </a:r>
            <a:r>
              <a:rPr lang="ko-KR" altLang="en-US" sz="1300" dirty="0" smtClean="0">
                <a:solidFill>
                  <a:schemeClr val="tx1"/>
                </a:solidFill>
              </a:rPr>
              <a:t>기록을 </a:t>
            </a:r>
            <a:r>
              <a:rPr lang="ko-KR" altLang="en-US" sz="1300" dirty="0" smtClean="0">
                <a:solidFill>
                  <a:schemeClr val="tx1"/>
                </a:solidFill>
              </a:rPr>
              <a:t>통</a:t>
            </a:r>
            <a:r>
              <a:rPr lang="ko-KR" altLang="en-US" sz="1300" dirty="0">
                <a:solidFill>
                  <a:schemeClr val="tx1"/>
                </a:solidFill>
              </a:rPr>
              <a:t>한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고독사</a:t>
            </a:r>
            <a:r>
              <a:rPr lang="ko-KR" altLang="en-US" sz="1300" dirty="0" smtClean="0">
                <a:solidFill>
                  <a:schemeClr val="tx1"/>
                </a:solidFill>
              </a:rPr>
              <a:t> 예방 </a:t>
            </a:r>
            <a:r>
              <a:rPr lang="ko-KR" altLang="en-US" sz="1300" dirty="0" smtClean="0">
                <a:solidFill>
                  <a:schemeClr val="tx1"/>
                </a:solidFill>
              </a:rPr>
              <a:t>시스템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778" y="5724128"/>
            <a:ext cx="6484454" cy="3320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3717" y="2195736"/>
            <a:ext cx="6496515" cy="3456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500" b="1" dirty="0">
                <a:solidFill>
                  <a:schemeClr val="tx1"/>
                </a:solidFill>
                <a:latin typeface="+mj-ea"/>
              </a:rPr>
              <a:t>● </a:t>
            </a:r>
            <a:r>
              <a:rPr lang="ko-KR" altLang="en-US" sz="1500" b="1" dirty="0" smtClean="0">
                <a:solidFill>
                  <a:schemeClr val="tx1"/>
                </a:solidFill>
                <a:latin typeface="+mj-ea"/>
                <a:ea typeface="+mj-ea"/>
              </a:rPr>
              <a:t>기능</a:t>
            </a:r>
            <a:endParaRPr lang="ko-KR" altLang="en-US" sz="15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45730" y="3057597"/>
            <a:ext cx="3309784" cy="2522515"/>
            <a:chOff x="639050" y="2194187"/>
            <a:chExt cx="4304222" cy="3562350"/>
          </a:xfrm>
        </p:grpSpPr>
        <p:grpSp>
          <p:nvGrpSpPr>
            <p:cNvPr id="51" name="그룹 50"/>
            <p:cNvGrpSpPr/>
            <p:nvPr/>
          </p:nvGrpSpPr>
          <p:grpSpPr>
            <a:xfrm>
              <a:off x="639050" y="2194187"/>
              <a:ext cx="4304222" cy="3562350"/>
              <a:chOff x="639050" y="2194187"/>
              <a:chExt cx="4304222" cy="3562350"/>
            </a:xfrm>
          </p:grpSpPr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050" y="2194187"/>
                <a:ext cx="3181350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1844824" y="4029479"/>
                <a:ext cx="1434998" cy="1334609"/>
                <a:chOff x="1916832" y="2843808"/>
                <a:chExt cx="3906386" cy="2532540"/>
              </a:xfrm>
            </p:grpSpPr>
            <p:sp>
              <p:nvSpPr>
                <p:cNvPr id="63" name="타원 62"/>
                <p:cNvSpPr/>
                <p:nvPr/>
              </p:nvSpPr>
              <p:spPr>
                <a:xfrm>
                  <a:off x="4869160" y="4211961"/>
                  <a:ext cx="360041" cy="43204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모서리가 둥근 직사각형 63"/>
                <p:cNvSpPr/>
                <p:nvPr/>
              </p:nvSpPr>
              <p:spPr>
                <a:xfrm>
                  <a:off x="5085185" y="4067945"/>
                  <a:ext cx="738033" cy="72008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5" name="직선 연결선 64"/>
                <p:cNvCxnSpPr/>
                <p:nvPr/>
              </p:nvCxnSpPr>
              <p:spPr>
                <a:xfrm flipH="1" flipV="1">
                  <a:off x="1916832" y="2843808"/>
                  <a:ext cx="2933047" cy="1359416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flipH="1">
                  <a:off x="3383354" y="4668528"/>
                  <a:ext cx="1466528" cy="70782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5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0977" y="3095786"/>
                <a:ext cx="347663" cy="288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6" name="직선 연결선 55"/>
              <p:cNvCxnSpPr/>
              <p:nvPr/>
            </p:nvCxnSpPr>
            <p:spPr>
              <a:xfrm flipV="1">
                <a:off x="3144265" y="3995936"/>
                <a:ext cx="0" cy="64510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3140969" y="2483768"/>
                <a:ext cx="679431" cy="1512169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/>
              <p:cNvCxnSpPr/>
              <p:nvPr/>
            </p:nvCxnSpPr>
            <p:spPr>
              <a:xfrm>
                <a:off x="3820400" y="2483769"/>
                <a:ext cx="44840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60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1345" y="2234921"/>
                <a:ext cx="444597" cy="470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1" name="직선 화살표 연결선 60"/>
              <p:cNvCxnSpPr/>
              <p:nvPr/>
            </p:nvCxnSpPr>
            <p:spPr>
              <a:xfrm>
                <a:off x="4425012" y="2807491"/>
                <a:ext cx="0" cy="15109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62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355291">
                <a:off x="750466" y="2287957"/>
                <a:ext cx="677682" cy="674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10" descr="C:\Users\JIHA\Desktop\지하꺼\캡스턴\android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152" y="4434551"/>
                <a:ext cx="1080120" cy="1080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2" name="직선 화살표 연결선 51"/>
            <p:cNvCxnSpPr/>
            <p:nvPr/>
          </p:nvCxnSpPr>
          <p:spPr>
            <a:xfrm flipH="1">
              <a:off x="3480684" y="5364088"/>
              <a:ext cx="563917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3717032" y="3057597"/>
            <a:ext cx="3307575" cy="779514"/>
            <a:chOff x="3687174" y="2595933"/>
            <a:chExt cx="2943186" cy="855712"/>
          </a:xfrm>
        </p:grpSpPr>
        <p:sp>
          <p:nvSpPr>
            <p:cNvPr id="74" name="직사각형 73"/>
            <p:cNvSpPr/>
            <p:nvPr/>
          </p:nvSpPr>
          <p:spPr>
            <a:xfrm>
              <a:off x="3687174" y="2595934"/>
              <a:ext cx="294318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/>
                <a:t>RFID </a:t>
              </a:r>
              <a:r>
                <a:rPr lang="ko-KR" altLang="en-US" sz="1200" b="1" dirty="0" smtClean="0"/>
                <a:t>카드 인식 모드 변경 기능</a:t>
              </a:r>
              <a:endParaRPr lang="en-US" altLang="ko-KR" sz="1200" b="1" dirty="0" smtClean="0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806621" y="2878676"/>
              <a:ext cx="2379479" cy="504056"/>
              <a:chOff x="835016" y="6444208"/>
              <a:chExt cx="2379479" cy="504056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835016" y="6444208"/>
                <a:ext cx="713529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평상</a:t>
                </a:r>
                <a:r>
                  <a:rPr lang="ko-KR" altLang="en-US" sz="1000" dirty="0"/>
                  <a:t>시</a:t>
                </a: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667991" y="6444208"/>
                <a:ext cx="713529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취침</a:t>
                </a:r>
                <a:endParaRPr lang="ko-KR" altLang="en-US" sz="1000" dirty="0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500966" y="6444208"/>
                <a:ext cx="713529" cy="4988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외출</a:t>
                </a:r>
                <a:endParaRPr lang="ko-KR" altLang="en-US" sz="1000" dirty="0"/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3755514" y="2595933"/>
              <a:ext cx="2502795" cy="855712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717031" y="3870044"/>
            <a:ext cx="2902319" cy="701956"/>
            <a:chOff x="3736569" y="3779912"/>
            <a:chExt cx="2869923" cy="701956"/>
          </a:xfrm>
        </p:grpSpPr>
        <p:sp>
          <p:nvSpPr>
            <p:cNvPr id="73" name="직사각형 72"/>
            <p:cNvSpPr/>
            <p:nvPr/>
          </p:nvSpPr>
          <p:spPr>
            <a:xfrm>
              <a:off x="3736569" y="3835537"/>
              <a:ext cx="28684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 smtClean="0"/>
                <a:t>움직임 감지 기능</a:t>
              </a:r>
              <a:r>
                <a:rPr lang="en-US" altLang="ko-KR" sz="1200" b="1" dirty="0" smtClean="0"/>
                <a:t/>
              </a:r>
              <a:br>
                <a:rPr lang="en-US" altLang="ko-KR" sz="1200" b="1" dirty="0" smtClean="0"/>
              </a:br>
              <a:r>
                <a:rPr lang="ko-KR" altLang="en-US" sz="1200" dirty="0" smtClean="0"/>
                <a:t>각 모드 별 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평상시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취침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외출 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독거노인 관리 알림 서비스 기능</a:t>
              </a:r>
              <a:endParaRPr lang="en-US" altLang="ko-KR" sz="1200" dirty="0" smtClean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793833" y="3779912"/>
              <a:ext cx="2812659" cy="701956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048209" y="2339752"/>
            <a:ext cx="1732719" cy="461665"/>
            <a:chOff x="980728" y="2598167"/>
            <a:chExt cx="1732719" cy="461665"/>
          </a:xfrm>
        </p:grpSpPr>
        <p:sp>
          <p:nvSpPr>
            <p:cNvPr id="81" name="직사각형 80"/>
            <p:cNvSpPr/>
            <p:nvPr/>
          </p:nvSpPr>
          <p:spPr>
            <a:xfrm>
              <a:off x="1052736" y="2598167"/>
              <a:ext cx="159919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/>
                <a:t>Smart Lamp </a:t>
              </a:r>
              <a:r>
                <a:rPr lang="ko-KR" altLang="en-US" sz="1200" b="1" dirty="0" smtClean="0"/>
                <a:t>기능</a:t>
              </a:r>
              <a:endParaRPr lang="en-US" altLang="ko-KR" sz="1200" b="1" dirty="0" smtClean="0"/>
            </a:p>
            <a:p>
              <a:r>
                <a:rPr lang="ko-KR" altLang="en-US" sz="1200" dirty="0" smtClean="0"/>
                <a:t>어두워지면 </a:t>
              </a:r>
              <a:r>
                <a:rPr lang="en-US" altLang="ko-KR" sz="1200" dirty="0" smtClean="0"/>
                <a:t>LED ON</a:t>
              </a:r>
              <a:endParaRPr lang="ko-KR" altLang="en-US" sz="12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980728" y="2602849"/>
              <a:ext cx="1732719" cy="456983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24" name="그룹 1023"/>
          <p:cNvGrpSpPr/>
          <p:nvPr/>
        </p:nvGrpSpPr>
        <p:grpSpPr>
          <a:xfrm>
            <a:off x="3717032" y="4644008"/>
            <a:ext cx="2943186" cy="874274"/>
            <a:chOff x="3717032" y="4561822"/>
            <a:chExt cx="2943186" cy="874274"/>
          </a:xfrm>
        </p:grpSpPr>
        <p:sp>
          <p:nvSpPr>
            <p:cNvPr id="67" name="직사각형 66"/>
            <p:cNvSpPr/>
            <p:nvPr/>
          </p:nvSpPr>
          <p:spPr>
            <a:xfrm>
              <a:off x="3717032" y="4605099"/>
              <a:ext cx="294318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/>
                <a:t>관계자 알림 서비스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일정시간 움직임이 없는 상황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-</a:t>
              </a:r>
              <a:r>
                <a:rPr lang="en-US" altLang="ko-KR" sz="1200" dirty="0"/>
                <a:t>1</a:t>
              </a:r>
              <a:r>
                <a:rPr lang="ko-KR" altLang="en-US" sz="1200" dirty="0"/>
                <a:t>차 </a:t>
              </a:r>
              <a:r>
                <a:rPr lang="ko-KR" altLang="en-US" sz="1200" dirty="0" smtClean="0"/>
                <a:t>기</a:t>
              </a:r>
              <a:r>
                <a:rPr lang="ko-KR" altLang="en-US" sz="1200" dirty="0"/>
                <a:t>능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</a:t>
              </a:r>
              <a:r>
                <a:rPr lang="ko-KR" altLang="en-US" sz="1200" dirty="0"/>
                <a:t>관계자에게 </a:t>
              </a:r>
              <a:r>
                <a:rPr lang="en-US" altLang="ko-KR" sz="1200" dirty="0"/>
                <a:t>PUSH </a:t>
              </a:r>
              <a:r>
                <a:rPr lang="ko-KR" altLang="en-US" sz="1200" dirty="0"/>
                <a:t>알림</a:t>
              </a:r>
            </a:p>
            <a:p>
              <a:r>
                <a:rPr lang="en-US" altLang="ko-KR" sz="1200" dirty="0"/>
                <a:t>-2</a:t>
              </a:r>
              <a:r>
                <a:rPr lang="ko-KR" altLang="en-US" sz="1200" dirty="0"/>
                <a:t>차 </a:t>
              </a:r>
              <a:r>
                <a:rPr lang="ko-KR" altLang="en-US" sz="1200" dirty="0" smtClean="0"/>
                <a:t>기능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독거노인에게 </a:t>
              </a:r>
              <a:r>
                <a:rPr lang="ko-KR" altLang="en-US" sz="1200" dirty="0"/>
                <a:t>자동 </a:t>
              </a:r>
              <a:r>
                <a:rPr lang="ko-KR" altLang="en-US" sz="1200" dirty="0" smtClean="0"/>
                <a:t>전화연결</a:t>
              </a:r>
              <a:endParaRPr lang="ko-KR" altLang="en-US" sz="1200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774942" y="4561822"/>
              <a:ext cx="2831551" cy="874274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193713" y="5796136"/>
            <a:ext cx="8290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latin typeface="+mj-ea"/>
              </a:rPr>
              <a:t>● 구현</a:t>
            </a:r>
            <a:endParaRPr lang="en-US" altLang="ko-KR" sz="1500" b="1" dirty="0">
              <a:latin typeface="+mj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00127" y="6127257"/>
            <a:ext cx="20013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RFID </a:t>
            </a:r>
            <a:r>
              <a:rPr lang="ko-KR" altLang="en-US" sz="1200" b="1" dirty="0" smtClean="0"/>
              <a:t>리더기 </a:t>
            </a:r>
            <a:r>
              <a:rPr lang="en-US" altLang="ko-KR" sz="1200" b="1" dirty="0" smtClean="0"/>
              <a:t>&amp; RFID Tag</a:t>
            </a:r>
          </a:p>
          <a:p>
            <a:r>
              <a:rPr lang="ko-KR" altLang="en-US" sz="1200" dirty="0" err="1" smtClean="0"/>
              <a:t>모드별</a:t>
            </a:r>
            <a:r>
              <a:rPr lang="ko-KR" altLang="en-US" sz="1200" dirty="0" smtClean="0"/>
              <a:t> 정보를 저장하여 무선으로 데이터 송신</a:t>
            </a:r>
            <a:endParaRPr lang="en-US" altLang="ko-KR" sz="1200" dirty="0" smtClean="0"/>
          </a:p>
          <a:p>
            <a:r>
              <a:rPr lang="ko-KR" altLang="en-US" sz="1200" dirty="0" smtClean="0"/>
              <a:t>①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평상시 모드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: Push</a:t>
            </a:r>
            <a:r>
              <a:rPr lang="ko-KR" altLang="en-US" sz="1200" dirty="0" smtClean="0"/>
              <a:t>알림</a:t>
            </a:r>
            <a:r>
              <a:rPr lang="en-US" altLang="ko-KR" sz="1200" dirty="0" smtClean="0"/>
              <a:t>,  </a:t>
            </a:r>
            <a:r>
              <a:rPr lang="ko-KR" altLang="en-US" sz="1200" dirty="0" smtClean="0"/>
              <a:t>전화 알림</a:t>
            </a:r>
            <a:endParaRPr lang="en-US" altLang="ko-KR" sz="1200" dirty="0" smtClean="0"/>
          </a:p>
          <a:p>
            <a:r>
              <a:rPr lang="ko-KR" altLang="en-US" sz="1200" dirty="0" smtClean="0"/>
              <a:t>② 취침 모드</a:t>
            </a:r>
            <a:endParaRPr lang="en-US" altLang="ko-KR" sz="1200" dirty="0" smtClean="0"/>
          </a:p>
          <a:p>
            <a:r>
              <a:rPr lang="en-US" altLang="ko-KR" sz="1200" dirty="0" smtClean="0"/>
              <a:t>: </a:t>
            </a:r>
            <a:r>
              <a:rPr lang="en-US" altLang="ko-KR" sz="1200" dirty="0"/>
              <a:t>Push</a:t>
            </a:r>
            <a:r>
              <a:rPr lang="ko-KR" altLang="en-US" sz="1200" dirty="0"/>
              <a:t>알림</a:t>
            </a:r>
            <a:r>
              <a:rPr lang="en-US" altLang="ko-KR" sz="1200" dirty="0"/>
              <a:t>,  </a:t>
            </a:r>
            <a:r>
              <a:rPr lang="ko-KR" altLang="en-US" sz="1200" dirty="0"/>
              <a:t>전화 </a:t>
            </a:r>
            <a:r>
              <a:rPr lang="ko-KR" altLang="en-US" sz="1200" dirty="0" smtClean="0"/>
              <a:t>알림</a:t>
            </a:r>
            <a:endParaRPr lang="en-US" altLang="ko-KR" sz="1200" dirty="0" smtClean="0"/>
          </a:p>
          <a:p>
            <a:r>
              <a:rPr lang="ko-KR" altLang="en-US" sz="1200" dirty="0" smtClean="0"/>
              <a:t>③ 외출 모드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: </a:t>
            </a:r>
            <a:r>
              <a:rPr lang="en-US" altLang="ko-KR" sz="1200" dirty="0"/>
              <a:t>Push</a:t>
            </a:r>
            <a:r>
              <a:rPr lang="ko-KR" altLang="en-US" sz="1200" dirty="0"/>
              <a:t>알림</a:t>
            </a:r>
            <a:r>
              <a:rPr lang="en-US" altLang="ko-KR" sz="1200" dirty="0"/>
              <a:t>,  </a:t>
            </a:r>
            <a:r>
              <a:rPr lang="ko-KR" altLang="en-US" sz="1200" dirty="0"/>
              <a:t>전화 알림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grpSp>
        <p:nvGrpSpPr>
          <p:cNvPr id="105" name="그룹 104"/>
          <p:cNvGrpSpPr/>
          <p:nvPr/>
        </p:nvGrpSpPr>
        <p:grpSpPr>
          <a:xfrm>
            <a:off x="3695850" y="2339753"/>
            <a:ext cx="2943186" cy="685633"/>
            <a:chOff x="3695850" y="4561822"/>
            <a:chExt cx="2943186" cy="907717"/>
          </a:xfrm>
        </p:grpSpPr>
        <p:sp>
          <p:nvSpPr>
            <p:cNvPr id="106" name="직사각형 105"/>
            <p:cNvSpPr/>
            <p:nvPr/>
          </p:nvSpPr>
          <p:spPr>
            <a:xfrm>
              <a:off x="3695850" y="4613854"/>
              <a:ext cx="2943186" cy="8556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 smtClean="0"/>
                <a:t> 독거노인 움직임 기록</a:t>
              </a:r>
              <a:r>
                <a:rPr lang="en-US" altLang="ko-KR" sz="1200" b="1" dirty="0" smtClean="0"/>
                <a:t/>
              </a:r>
              <a:br>
                <a:rPr lang="en-US" altLang="ko-KR" sz="1200" b="1" dirty="0" smtClean="0"/>
              </a:br>
              <a:r>
                <a:rPr lang="en-US" altLang="ko-KR" sz="1200" b="1" dirty="0" smtClean="0"/>
                <a:t> </a:t>
              </a:r>
              <a:r>
                <a:rPr lang="ko-KR" altLang="en-US" sz="1200" dirty="0" smtClean="0"/>
                <a:t>기록된 데이터를 기반으로 독거노인 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상태의 이상 유무 판단</a:t>
              </a:r>
              <a:endParaRPr lang="en-US" altLang="ko-KR" sz="1200" dirty="0" smtClean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774942" y="4561822"/>
              <a:ext cx="2831551" cy="874274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-14101" y="179512"/>
            <a:ext cx="683235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450" dirty="0">
                <a:solidFill>
                  <a:srgbClr val="FF0000"/>
                </a:solidFill>
                <a:latin typeface="양재블럭체" panose="02020603020101020101" pitchFamily="18" charset="-127"/>
                <a:ea typeface="양재블럭체" panose="02020603020101020101" pitchFamily="18" charset="-127"/>
              </a:rPr>
              <a:t>Single Silver</a:t>
            </a:r>
            <a:r>
              <a:rPr lang="ko-KR" altLang="en-US" sz="3450" dirty="0">
                <a:solidFill>
                  <a:srgbClr val="FF0000"/>
                </a:solidFill>
                <a:latin typeface="양재블럭체" panose="02020603020101020101" pitchFamily="18" charset="-127"/>
                <a:ea typeface="양재블럭체" panose="02020603020101020101" pitchFamily="18" charset="-127"/>
              </a:rPr>
              <a:t>세대</a:t>
            </a:r>
            <a:r>
              <a:rPr lang="ko-KR" altLang="en-US" sz="3450" dirty="0">
                <a:latin typeface="양재블럭체" panose="02020603020101020101" pitchFamily="18" charset="-127"/>
                <a:ea typeface="양재블럭체" panose="02020603020101020101" pitchFamily="18" charset="-127"/>
              </a:rPr>
              <a:t>를 위한 </a:t>
            </a:r>
            <a:r>
              <a:rPr lang="en-US" altLang="ko-KR" sz="3450" dirty="0">
                <a:latin typeface="양재블럭체" panose="02020603020101020101" pitchFamily="18" charset="-127"/>
                <a:ea typeface="양재블럭체" panose="02020603020101020101" pitchFamily="18" charset="-127"/>
              </a:rPr>
              <a:t/>
            </a:r>
            <a:br>
              <a:rPr lang="en-US" altLang="ko-KR" sz="3450" dirty="0">
                <a:latin typeface="양재블럭체" panose="02020603020101020101" pitchFamily="18" charset="-127"/>
                <a:ea typeface="양재블럭체" panose="02020603020101020101" pitchFamily="18" charset="-127"/>
              </a:rPr>
            </a:br>
            <a:r>
              <a:rPr lang="en-US" altLang="ko-KR" sz="3450" dirty="0">
                <a:solidFill>
                  <a:schemeClr val="tx2">
                    <a:lumMod val="75000"/>
                  </a:schemeClr>
                </a:solidFill>
                <a:latin typeface="양재블럭체" panose="02020603020101020101" pitchFamily="18" charset="-127"/>
                <a:ea typeface="양재블럭체" panose="02020603020101020101" pitchFamily="18" charset="-127"/>
              </a:rPr>
              <a:t>Life Management System</a:t>
            </a:r>
            <a:endParaRPr lang="ko-KR" altLang="en-US" sz="34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18148" y="6156175"/>
            <a:ext cx="1861180" cy="1735744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5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64217" y="6004127"/>
            <a:ext cx="2001312" cy="1088153"/>
            <a:chOff x="4664217" y="6084168"/>
            <a:chExt cx="2001312" cy="1088153"/>
          </a:xfrm>
        </p:grpSpPr>
        <p:sp>
          <p:nvSpPr>
            <p:cNvPr id="69" name="직사각형 68"/>
            <p:cNvSpPr/>
            <p:nvPr/>
          </p:nvSpPr>
          <p:spPr>
            <a:xfrm>
              <a:off x="4664217" y="6092955"/>
              <a:ext cx="20013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/>
                <a:t>Arduino </a:t>
              </a:r>
              <a:r>
                <a:rPr lang="en-US" altLang="ko-KR" sz="1200" b="1" dirty="0" err="1" smtClean="0"/>
                <a:t>Wifi</a:t>
              </a:r>
              <a:r>
                <a:rPr lang="en-US" altLang="ko-KR" sz="1200" b="1" dirty="0" smtClean="0"/>
                <a:t> Shield</a:t>
              </a:r>
            </a:p>
            <a:p>
              <a:r>
                <a:rPr lang="ko-KR" altLang="en-US" sz="1200" dirty="0"/>
                <a:t>① </a:t>
              </a:r>
              <a:r>
                <a:rPr lang="ko-KR" altLang="en-US" sz="1200" dirty="0" smtClean="0"/>
                <a:t>센서들로부터 </a:t>
              </a:r>
              <a:r>
                <a:rPr lang="ko-KR" altLang="en-US" sz="1200" dirty="0"/>
                <a:t>전달받은</a:t>
              </a:r>
              <a:r>
                <a:rPr lang="en-US" altLang="ko-KR" sz="1200" dirty="0"/>
                <a:t> Data</a:t>
              </a:r>
              <a:r>
                <a:rPr lang="ko-KR" altLang="en-US" sz="1200" dirty="0"/>
                <a:t>를 </a:t>
              </a:r>
              <a:r>
                <a:rPr lang="en-US" altLang="ko-KR" sz="1200" dirty="0"/>
                <a:t>Web</a:t>
              </a:r>
              <a:r>
                <a:rPr lang="ko-KR" altLang="en-US" sz="1200" dirty="0"/>
                <a:t>에 </a:t>
              </a:r>
              <a:r>
                <a:rPr lang="ko-KR" altLang="en-US" sz="1200" dirty="0" smtClean="0"/>
                <a:t>송신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② </a:t>
              </a:r>
              <a:r>
                <a:rPr lang="en-US" altLang="ko-KR" sz="1200" dirty="0" smtClean="0"/>
                <a:t>Web</a:t>
              </a:r>
              <a:r>
                <a:rPr lang="ko-KR" altLang="en-US" sz="1200" dirty="0" smtClean="0"/>
                <a:t>과 </a:t>
              </a:r>
              <a:r>
                <a:rPr lang="en-US" altLang="ko-KR" sz="1200" dirty="0" smtClean="0"/>
                <a:t>Android </a:t>
              </a:r>
              <a:r>
                <a:rPr lang="ko-KR" altLang="en-US" sz="1200" dirty="0" smtClean="0"/>
                <a:t>간의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소켓 통신 구축</a:t>
              </a:r>
              <a:endParaRPr lang="en-US" altLang="ko-KR" sz="12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721203" y="6084168"/>
              <a:ext cx="1885289" cy="1088153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668048" y="7148392"/>
            <a:ext cx="2001312" cy="1024008"/>
            <a:chOff x="4668048" y="6867911"/>
            <a:chExt cx="2001312" cy="1024008"/>
          </a:xfrm>
        </p:grpSpPr>
        <p:sp>
          <p:nvSpPr>
            <p:cNvPr id="80" name="직사각형 79"/>
            <p:cNvSpPr/>
            <p:nvPr/>
          </p:nvSpPr>
          <p:spPr>
            <a:xfrm>
              <a:off x="4668048" y="6876256"/>
              <a:ext cx="20013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 smtClean="0"/>
                <a:t>조</a:t>
              </a:r>
              <a:r>
                <a:rPr lang="ko-KR" altLang="en-US" sz="1200" b="1" dirty="0"/>
                <a:t>도</a:t>
              </a:r>
              <a:r>
                <a:rPr lang="ko-KR" altLang="en-US" sz="1200" b="1" dirty="0" smtClean="0"/>
                <a:t> 센서</a:t>
              </a:r>
              <a:endParaRPr lang="en-US" altLang="ko-KR" sz="1200" b="1" dirty="0" smtClean="0"/>
            </a:p>
            <a:p>
              <a:r>
                <a:rPr lang="ko-KR" altLang="en-US" sz="1200" dirty="0" smtClean="0"/>
                <a:t>① 주변의 빛의 양을 읽어 데이터 송신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② 주변이 어두울 경우 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 LED ON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(Smart Lamp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)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721204" y="6867911"/>
              <a:ext cx="1885288" cy="1024008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1268760" y="2801417"/>
            <a:ext cx="0" cy="223667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1268760" y="5026427"/>
            <a:ext cx="946401" cy="2511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18156" y="3635896"/>
            <a:ext cx="0" cy="1402191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1753386" y="2915816"/>
            <a:ext cx="1978542" cy="1944216"/>
            <a:chOff x="1753386" y="2915816"/>
            <a:chExt cx="1978542" cy="1944216"/>
          </a:xfrm>
        </p:grpSpPr>
        <p:cxnSp>
          <p:nvCxnSpPr>
            <p:cNvPr id="93" name="직선 화살표 연결선 92"/>
            <p:cNvCxnSpPr/>
            <p:nvPr/>
          </p:nvCxnSpPr>
          <p:spPr>
            <a:xfrm>
              <a:off x="1787182" y="2915816"/>
              <a:ext cx="1944746" cy="0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1753386" y="2915816"/>
              <a:ext cx="45719" cy="1944216"/>
              <a:chOff x="1753386" y="2915816"/>
              <a:chExt cx="45719" cy="1944216"/>
            </a:xfrm>
          </p:grpSpPr>
          <p:cxnSp>
            <p:nvCxnSpPr>
              <p:cNvPr id="91" name="직선 연결선 90"/>
              <p:cNvCxnSpPr/>
              <p:nvPr/>
            </p:nvCxnSpPr>
            <p:spPr>
              <a:xfrm>
                <a:off x="1772816" y="2915816"/>
                <a:ext cx="0" cy="1899009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/>
              <p:cNvSpPr/>
              <p:nvPr/>
            </p:nvSpPr>
            <p:spPr>
              <a:xfrm flipH="1">
                <a:off x="1753386" y="4814313"/>
                <a:ext cx="45719" cy="45719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97" name="직선 화살표 연결선 96"/>
          <p:cNvCxnSpPr/>
          <p:nvPr/>
        </p:nvCxnSpPr>
        <p:spPr>
          <a:xfrm>
            <a:off x="2003736" y="3635896"/>
            <a:ext cx="1728192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2003736" y="4248901"/>
            <a:ext cx="1728192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3284984" y="5292080"/>
            <a:ext cx="0" cy="242161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3295643" y="5518282"/>
            <a:ext cx="43628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2125070" y="6012160"/>
            <a:ext cx="2573808" cy="2904631"/>
            <a:chOff x="2125070" y="6001141"/>
            <a:chExt cx="2573808" cy="260330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070" y="6001141"/>
              <a:ext cx="2573808" cy="260330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직사각형 109"/>
            <p:cNvSpPr/>
            <p:nvPr/>
          </p:nvSpPr>
          <p:spPr>
            <a:xfrm>
              <a:off x="2143884" y="6012160"/>
              <a:ext cx="2509252" cy="2592288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4671182" y="8222764"/>
            <a:ext cx="1967854" cy="741724"/>
            <a:chOff x="175778" y="7956376"/>
            <a:chExt cx="2001312" cy="741724"/>
          </a:xfrm>
        </p:grpSpPr>
        <p:sp>
          <p:nvSpPr>
            <p:cNvPr id="115" name="직사각형 114"/>
            <p:cNvSpPr/>
            <p:nvPr/>
          </p:nvSpPr>
          <p:spPr>
            <a:xfrm>
              <a:off x="218148" y="7956376"/>
              <a:ext cx="1925484" cy="741724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75778" y="8004072"/>
              <a:ext cx="20013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 smtClean="0"/>
                <a:t>적외선 센서</a:t>
              </a:r>
              <a:endParaRPr lang="en-US" altLang="ko-KR" sz="1200" b="1" dirty="0" smtClean="0"/>
            </a:p>
            <a:p>
              <a:r>
                <a:rPr lang="ko-KR" altLang="en-US" sz="1200" dirty="0" smtClean="0"/>
                <a:t>내부의 움직임을 감지하여</a:t>
              </a:r>
              <a:r>
                <a:rPr lang="en-US" altLang="ko-KR" sz="1200" dirty="0"/>
                <a:t> </a:t>
              </a:r>
              <a:r>
                <a:rPr lang="ko-KR" altLang="en-US" sz="1200" dirty="0" smtClean="0"/>
                <a:t>독거노인 현황 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무 결</a:t>
              </a:r>
              <a:r>
                <a:rPr lang="ko-KR" altLang="en-US" sz="1200" dirty="0"/>
                <a:t>정</a:t>
              </a:r>
              <a:endParaRPr lang="en-US" altLang="ko-KR" sz="1200" dirty="0" smtClean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73728" y="7956376"/>
            <a:ext cx="1970156" cy="1024008"/>
            <a:chOff x="4668048" y="6867911"/>
            <a:chExt cx="2001312" cy="1024008"/>
          </a:xfrm>
        </p:grpSpPr>
        <p:sp>
          <p:nvSpPr>
            <p:cNvPr id="118" name="직사각형 117"/>
            <p:cNvSpPr/>
            <p:nvPr/>
          </p:nvSpPr>
          <p:spPr>
            <a:xfrm>
              <a:off x="4668048" y="6876256"/>
              <a:ext cx="20013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 err="1" smtClean="0"/>
                <a:t>안드로이드</a:t>
              </a:r>
              <a:endParaRPr lang="en-US" altLang="ko-KR" sz="1200" b="1" dirty="0" smtClean="0"/>
            </a:p>
            <a:p>
              <a:r>
                <a:rPr lang="ko-KR" altLang="en-US" sz="1200" dirty="0" smtClean="0"/>
                <a:t>① </a:t>
              </a:r>
              <a:r>
                <a:rPr lang="en-US" altLang="ko-KR" sz="1200" dirty="0" smtClean="0"/>
                <a:t>TTS(Text To String)</a:t>
              </a:r>
              <a:r>
                <a:rPr lang="ko-KR" altLang="en-US" sz="1200" dirty="0" smtClean="0"/>
                <a:t>를 이용한 음성 서비스 지원② </a:t>
              </a:r>
              <a:r>
                <a:rPr lang="en-US" altLang="ko-KR" sz="1200" dirty="0" smtClean="0"/>
                <a:t>Intent </a:t>
              </a:r>
              <a:r>
                <a:rPr lang="ko-KR" altLang="en-US" sz="1200" dirty="0" smtClean="0"/>
                <a:t>응용 실시간 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전화 및 알림 서비스</a:t>
              </a:r>
              <a:endParaRPr lang="en-US" altLang="ko-KR" sz="1200" dirty="0" smtClean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721204" y="6867911"/>
              <a:ext cx="1885288" cy="1024008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5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973835" y="6416347"/>
            <a:ext cx="1697347" cy="1351865"/>
            <a:chOff x="-2924958" y="4355976"/>
            <a:chExt cx="1771735" cy="1944216"/>
          </a:xfrm>
        </p:grpSpPr>
        <p:cxnSp>
          <p:nvCxnSpPr>
            <p:cNvPr id="8" name="직선 화살표 연결선 7"/>
            <p:cNvCxnSpPr/>
            <p:nvPr/>
          </p:nvCxnSpPr>
          <p:spPr>
            <a:xfrm>
              <a:off x="-2881415" y="4357175"/>
              <a:ext cx="172819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>
              <a:off x="-2924958" y="4355976"/>
              <a:ext cx="45719" cy="1944216"/>
              <a:chOff x="-603448" y="4932040"/>
              <a:chExt cx="45719" cy="1944216"/>
            </a:xfrm>
          </p:grpSpPr>
          <p:cxnSp>
            <p:nvCxnSpPr>
              <p:cNvPr id="108" name="직선 연결선 107"/>
              <p:cNvCxnSpPr/>
              <p:nvPr/>
            </p:nvCxnSpPr>
            <p:spPr>
              <a:xfrm>
                <a:off x="-584018" y="4932040"/>
                <a:ext cx="0" cy="18990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타원 108"/>
              <p:cNvSpPr/>
              <p:nvPr/>
            </p:nvSpPr>
            <p:spPr>
              <a:xfrm flipH="1">
                <a:off x="-603448" y="6830537"/>
                <a:ext cx="45719" cy="45719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5" name="그룹 124"/>
          <p:cNvGrpSpPr/>
          <p:nvPr/>
        </p:nvGrpSpPr>
        <p:grpSpPr>
          <a:xfrm>
            <a:off x="2801581" y="7256759"/>
            <a:ext cx="1862636" cy="402015"/>
            <a:chOff x="-2905528" y="4355976"/>
            <a:chExt cx="1752305" cy="1899009"/>
          </a:xfrm>
        </p:grpSpPr>
        <p:cxnSp>
          <p:nvCxnSpPr>
            <p:cNvPr id="126" name="직선 화살표 연결선 125"/>
            <p:cNvCxnSpPr/>
            <p:nvPr/>
          </p:nvCxnSpPr>
          <p:spPr>
            <a:xfrm>
              <a:off x="-2881415" y="4357175"/>
              <a:ext cx="172819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-2905528" y="4355976"/>
              <a:ext cx="0" cy="1899009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 flipH="1">
            <a:off x="2133265" y="6253426"/>
            <a:ext cx="1598661" cy="1217196"/>
            <a:chOff x="-2924958" y="4355976"/>
            <a:chExt cx="1771735" cy="1944216"/>
          </a:xfrm>
        </p:grpSpPr>
        <p:cxnSp>
          <p:nvCxnSpPr>
            <p:cNvPr id="136" name="직선 화살표 연결선 135"/>
            <p:cNvCxnSpPr/>
            <p:nvPr/>
          </p:nvCxnSpPr>
          <p:spPr>
            <a:xfrm>
              <a:off x="-2881415" y="4357175"/>
              <a:ext cx="172819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그룹 136"/>
            <p:cNvGrpSpPr/>
            <p:nvPr/>
          </p:nvGrpSpPr>
          <p:grpSpPr>
            <a:xfrm>
              <a:off x="-2924958" y="4355976"/>
              <a:ext cx="45719" cy="1944216"/>
              <a:chOff x="-603448" y="4932040"/>
              <a:chExt cx="45719" cy="1944216"/>
            </a:xfrm>
          </p:grpSpPr>
          <p:cxnSp>
            <p:nvCxnSpPr>
              <p:cNvPr id="138" name="직선 연결선 137"/>
              <p:cNvCxnSpPr/>
              <p:nvPr/>
            </p:nvCxnSpPr>
            <p:spPr>
              <a:xfrm>
                <a:off x="-584018" y="4932040"/>
                <a:ext cx="0" cy="18990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타원 138"/>
              <p:cNvSpPr/>
              <p:nvPr/>
            </p:nvSpPr>
            <p:spPr>
              <a:xfrm flipH="1">
                <a:off x="-603448" y="6830537"/>
                <a:ext cx="45719" cy="45719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0" name="그룹 139"/>
          <p:cNvGrpSpPr/>
          <p:nvPr/>
        </p:nvGrpSpPr>
        <p:grpSpPr>
          <a:xfrm flipV="1">
            <a:off x="2651151" y="7303449"/>
            <a:ext cx="2001985" cy="1305851"/>
            <a:chOff x="-2924958" y="4355976"/>
            <a:chExt cx="1771735" cy="1944216"/>
          </a:xfrm>
        </p:grpSpPr>
        <p:cxnSp>
          <p:nvCxnSpPr>
            <p:cNvPr id="141" name="직선 화살표 연결선 140"/>
            <p:cNvCxnSpPr/>
            <p:nvPr/>
          </p:nvCxnSpPr>
          <p:spPr>
            <a:xfrm>
              <a:off x="-2881415" y="4357175"/>
              <a:ext cx="172819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/>
            <p:cNvGrpSpPr/>
            <p:nvPr/>
          </p:nvGrpSpPr>
          <p:grpSpPr>
            <a:xfrm>
              <a:off x="-2924958" y="4355976"/>
              <a:ext cx="45719" cy="1944216"/>
              <a:chOff x="-603448" y="4932040"/>
              <a:chExt cx="45719" cy="1944216"/>
            </a:xfrm>
          </p:grpSpPr>
          <p:cxnSp>
            <p:nvCxnSpPr>
              <p:cNvPr id="143" name="직선 연결선 142"/>
              <p:cNvCxnSpPr/>
              <p:nvPr/>
            </p:nvCxnSpPr>
            <p:spPr>
              <a:xfrm>
                <a:off x="-584018" y="4932040"/>
                <a:ext cx="0" cy="18990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타원 143"/>
              <p:cNvSpPr/>
              <p:nvPr/>
            </p:nvSpPr>
            <p:spPr>
              <a:xfrm flipH="1">
                <a:off x="-603448" y="6830537"/>
                <a:ext cx="45719" cy="45719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45" name="직선 연결선 144"/>
          <p:cNvCxnSpPr/>
          <p:nvPr/>
        </p:nvCxnSpPr>
        <p:spPr>
          <a:xfrm>
            <a:off x="3284984" y="6254177"/>
            <a:ext cx="19328" cy="159143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3298975" y="7854732"/>
            <a:ext cx="41253" cy="2862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 flipH="1">
            <a:off x="2780928" y="7668344"/>
            <a:ext cx="43799" cy="3179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132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양재블럭체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임승한</dc:creator>
  <cp:lastModifiedBy>임승한</cp:lastModifiedBy>
  <cp:revision>55</cp:revision>
  <dcterms:created xsi:type="dcterms:W3CDTF">2014-11-27T13:29:06Z</dcterms:created>
  <dcterms:modified xsi:type="dcterms:W3CDTF">2014-11-28T13:15:50Z</dcterms:modified>
</cp:coreProperties>
</file>