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65" r:id="rId3"/>
  </p:sldMasterIdLst>
  <p:notesMasterIdLst>
    <p:notesMasterId r:id="rId23"/>
  </p:notesMasterIdLst>
  <p:sldIdLst>
    <p:sldId id="256" r:id="rId4"/>
    <p:sldId id="258" r:id="rId5"/>
    <p:sldId id="312" r:id="rId6"/>
    <p:sldId id="311" r:id="rId7"/>
    <p:sldId id="313" r:id="rId8"/>
    <p:sldId id="259" r:id="rId9"/>
    <p:sldId id="299" r:id="rId10"/>
    <p:sldId id="301" r:id="rId11"/>
    <p:sldId id="305" r:id="rId12"/>
    <p:sldId id="306" r:id="rId13"/>
    <p:sldId id="307" r:id="rId14"/>
    <p:sldId id="308" r:id="rId15"/>
    <p:sldId id="302" r:id="rId16"/>
    <p:sldId id="309" r:id="rId17"/>
    <p:sldId id="310" r:id="rId18"/>
    <p:sldId id="314" r:id="rId19"/>
    <p:sldId id="315" r:id="rId20"/>
    <p:sldId id="266" r:id="rId21"/>
    <p:sldId id="265" r:id="rId22"/>
  </p:sldIdLst>
  <p:sldSz cx="12192000" cy="6858000"/>
  <p:notesSz cx="6858000" cy="9144000"/>
  <p:embeddedFontLst>
    <p:embeddedFont>
      <p:font typeface="맑은 고딕" pitchFamily="50" charset="-127"/>
      <p:regular r:id="rId24"/>
      <p:bold r:id="rId25"/>
    </p:embeddedFont>
    <p:embeddedFont>
      <p:font typeface="나눔고딕 ExtraBold" pitchFamily="50" charset="-127"/>
      <p:bold r:id="rId26"/>
    </p:embeddedFont>
    <p:embeddedFont>
      <p:font typeface="a가을소풍M" pitchFamily="18" charset="-127"/>
      <p:regular r:id="rId27"/>
    </p:embeddedFont>
    <p:embeddedFont>
      <p:font typeface="a스피드" pitchFamily="18" charset="-127"/>
      <p:regular r:id="rId28"/>
    </p:embeddedFont>
    <p:embeddedFont>
      <p:font typeface="나눔스퀘어 Bold" pitchFamily="50" charset="-127"/>
      <p:bold r:id="rId29"/>
    </p:embeddedFont>
    <p:embeddedFont>
      <p:font typeface="배달의민족 주아" pitchFamily="18" charset="-127"/>
      <p:regular r:id="rId30"/>
    </p:embeddedFont>
    <p:embeddedFont>
      <p:font typeface="나눔고딕" pitchFamily="50" charset="-127"/>
      <p:regular r:id="rId31"/>
      <p:bold r:id="rId32"/>
    </p:embeddedFont>
    <p:embeddedFont>
      <p:font typeface="한컴바탕" pitchFamily="18" charset="2"/>
      <p:regular r:id="rId33"/>
    </p:embeddedFont>
    <p:embeddedFont>
      <p:font typeface="나눔바른고딕" pitchFamily="50" charset="-127"/>
      <p:regular r:id="rId34"/>
      <p:bold r:id="rId35"/>
    </p:embeddedFont>
    <p:embeddedFont>
      <p:font typeface="나눔바른펜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C89"/>
    <a:srgbClr val="52A5F0"/>
    <a:srgbClr val="B5D9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508" autoAdjust="0"/>
    <p:restoredTop sz="85959" autoAdjust="0"/>
  </p:normalViewPr>
  <p:slideViewPr>
    <p:cSldViewPr snapToGrid="0" showGuides="1">
      <p:cViewPr varScale="1">
        <p:scale>
          <a:sx n="65" d="100"/>
          <a:sy n="65" d="100"/>
        </p:scale>
        <p:origin x="-97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5195A-7D8C-48C7-A10C-1C311DABF6BA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ECCB-AC05-4630-B5F7-AAA8F9007E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ECCB-AC05-4630-B5F7-AAA8F9007EE6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1.Github </a:t>
            </a:r>
            <a:r>
              <a:rPr lang="ko-KR" altLang="en-US" dirty="0" smtClean="0"/>
              <a:t>사용 이력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SourceTree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창의성 및 실용성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적용 기술 난이도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공개 소스 활용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기능 및 인터페이스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목표 달성도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발표 및 발표자료</a:t>
            </a:r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협업 </a:t>
            </a:r>
            <a:r>
              <a:rPr lang="en-US" altLang="ko-KR" dirty="0" smtClean="0"/>
              <a:t>history (optional)</a:t>
            </a:r>
          </a:p>
          <a:p>
            <a:r>
              <a:rPr lang="en-US" altLang="ko-KR" dirty="0" smtClean="0"/>
              <a:t>•</a:t>
            </a:r>
            <a:r>
              <a:rPr lang="ko-KR" altLang="en-US" dirty="0" err="1" smtClean="0"/>
              <a:t>커밋과</a:t>
            </a:r>
            <a:r>
              <a:rPr lang="ko-KR" altLang="en-US" dirty="0" smtClean="0"/>
              <a:t> 주석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어떤 요구에 대해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버그를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수정한 이유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ECCB-AC05-4630-B5F7-AAA8F9007EE6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ECCB-AC05-4630-B5F7-AAA8F9007EE6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ECCB-AC05-4630-B5F7-AAA8F9007EE6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ECCB-AC05-4630-B5F7-AAA8F9007EE6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32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24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948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9351581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93515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935158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757905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320594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878832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2937663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87317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87883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452791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13816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9355583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730844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3979190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24568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1948731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081510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937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87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452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13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355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730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2018-01-14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979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4C68-9B52-425D-B42E-5B931A3AF55C}" type="datetimeFigureOut">
              <a:rPr lang="ko-KR" altLang="en-US" smtClean="0"/>
              <a:pPr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06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4C68-9B52-425D-B42E-5B931A3AF55C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06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ransition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4277032"/>
            <a:ext cx="12192000" cy="2580968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1613" y="2152916"/>
            <a:ext cx="56223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독거노인을 위한</a:t>
            </a:r>
          </a:p>
          <a:p>
            <a:pPr algn="ctr"/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Smart Home </a:t>
            </a:r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2995" y="5200135"/>
            <a:ext cx="3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M" pitchFamily="18" charset="-127"/>
                <a:ea typeface="a가을소풍M" pitchFamily="18" charset="-127"/>
              </a:rPr>
              <a:t>20134824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M" pitchFamily="18" charset="-127"/>
                <a:ea typeface="a가을소풍M" pitchFamily="18" charset="-127"/>
              </a:rPr>
              <a:t>김민석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3361037" y="3484605"/>
            <a:ext cx="5548184" cy="1588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12995" y="4582297"/>
            <a:ext cx="3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M" pitchFamily="18" charset="-127"/>
                <a:ea typeface="a가을소풍M" pitchFamily="18" charset="-127"/>
              </a:rPr>
              <a:t>컴퓨터공학과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12995" y="5966254"/>
            <a:ext cx="3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M" pitchFamily="18" charset="-127"/>
                <a:ea typeface="a가을소풍M" pitchFamily="18" charset="-127"/>
              </a:rPr>
              <a:t>최동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M" pitchFamily="18" charset="-127"/>
                <a:ea typeface="a가을소풍M" pitchFamily="18" charset="-127"/>
              </a:rPr>
              <a:t>민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M" pitchFamily="18" charset="-127"/>
                <a:ea typeface="a가을소풍M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M" pitchFamily="18" charset="-127"/>
                <a:ea typeface="a가을소풍M" pitchFamily="18" charset="-127"/>
              </a:rPr>
              <a:t>교수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988" y="428553"/>
            <a:ext cx="232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Internet Of Things ]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63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27612" y="834912"/>
            <a:ext cx="63608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7090834" y="2915650"/>
            <a:ext cx="2012696" cy="2012696"/>
          </a:xfrm>
          <a:prstGeom prst="ellipse">
            <a:avLst/>
          </a:prstGeom>
          <a:solidFill>
            <a:schemeClr val="accent4">
              <a:lumMod val="75000"/>
              <a:alpha val="4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232490" y="2906939"/>
            <a:ext cx="2012696" cy="2012696"/>
          </a:xfrm>
          <a:prstGeom prst="ellipse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3232490" y="3610511"/>
            <a:ext cx="20126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44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윈도우</a:t>
            </a:r>
            <a:endParaRPr lang="en-US" altLang="ko-KR" sz="44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7090834" y="3573189"/>
            <a:ext cx="20126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4400" spc="-3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Android</a:t>
            </a:r>
            <a:endParaRPr lang="en-US" altLang="ko-KR" sz="4400" spc="-3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028202" y="3125323"/>
            <a:ext cx="230022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8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</a:t>
            </a:r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="" xmlns:a16="http://schemas.microsoft.com/office/drawing/2014/main" id="{38E5D6B6-E5E8-436C-9169-948B2D5BCF27}"/>
              </a:ext>
            </a:extLst>
          </p:cNvPr>
          <p:cNvSpPr/>
          <p:nvPr/>
        </p:nvSpPr>
        <p:spPr>
          <a:xfrm>
            <a:off x="5598369" y="2075543"/>
            <a:ext cx="1231640" cy="586851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36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OS</a:t>
            </a:r>
            <a:endParaRPr lang="ko-KR" altLang="en-US" sz="3600" kern="0" dirty="0" smtClean="0">
              <a:solidFill>
                <a:srgbClr val="FFFFFF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14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16" name="직사각형 15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5578" y="1054509"/>
              <a:ext cx="845016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SHS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659832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27612" y="834912"/>
            <a:ext cx="63608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2927690" y="3083181"/>
            <a:ext cx="2012696" cy="2012696"/>
          </a:xfrm>
          <a:prstGeom prst="ellipse">
            <a:avLst/>
          </a:prstGeom>
          <a:solidFill>
            <a:schemeClr val="accent6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2927690" y="3693448"/>
            <a:ext cx="20126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44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Eclipse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977402" y="3276165"/>
            <a:ext cx="230022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8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</a:t>
            </a:r>
          </a:p>
        </p:txBody>
      </p:sp>
      <p:sp>
        <p:nvSpPr>
          <p:cNvPr id="46" name="모서리가 둥근 직사각형 13">
            <a:extLst>
              <a:ext uri="{FF2B5EF4-FFF2-40B4-BE49-F238E27FC236}">
                <a16:creationId xmlns="" xmlns:a16="http://schemas.microsoft.com/office/drawing/2014/main" id="{38E5D6B6-E5E8-436C-9169-948B2D5BCF27}"/>
              </a:ext>
            </a:extLst>
          </p:cNvPr>
          <p:cNvSpPr/>
          <p:nvPr/>
        </p:nvSpPr>
        <p:spPr>
          <a:xfrm>
            <a:off x="3186922" y="2099385"/>
            <a:ext cx="1455576" cy="586851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36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Tool</a:t>
            </a:r>
            <a:endParaRPr lang="ko-KR" altLang="en-US" sz="3600" kern="0" dirty="0" smtClean="0">
              <a:solidFill>
                <a:srgbClr val="FFFFFF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47290" y="3094588"/>
            <a:ext cx="2012696" cy="2012696"/>
          </a:xfrm>
          <a:prstGeom prst="ellipse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7347290" y="3704855"/>
            <a:ext cx="20126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44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Java</a:t>
            </a:r>
          </a:p>
        </p:txBody>
      </p:sp>
      <p:sp>
        <p:nvSpPr>
          <p:cNvPr id="22" name="모서리가 둥근 직사각형 13">
            <a:extLst>
              <a:ext uri="{FF2B5EF4-FFF2-40B4-BE49-F238E27FC236}">
                <a16:creationId xmlns="" xmlns:a16="http://schemas.microsoft.com/office/drawing/2014/main" id="{38E5D6B6-E5E8-436C-9169-948B2D5BCF27}"/>
              </a:ext>
            </a:extLst>
          </p:cNvPr>
          <p:cNvSpPr/>
          <p:nvPr/>
        </p:nvSpPr>
        <p:spPr>
          <a:xfrm>
            <a:off x="7192348" y="2110792"/>
            <a:ext cx="2313992" cy="586851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36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Language</a:t>
            </a:r>
            <a:endParaRPr lang="ko-KR" altLang="en-US" sz="3600" kern="0" dirty="0" smtClean="0">
              <a:solidFill>
                <a:srgbClr val="FFFFFF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3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25" name="직사각형 24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78" y="1054509"/>
              <a:ext cx="845016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SHS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659832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27612" y="834912"/>
            <a:ext cx="63608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5017044" y="2906939"/>
            <a:ext cx="2135923" cy="2166506"/>
          </a:xfrm>
          <a:prstGeom prst="ellipse">
            <a:avLst/>
          </a:prstGeom>
          <a:solidFill>
            <a:schemeClr val="accent4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5031792" y="3610511"/>
            <a:ext cx="220966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44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EPL 2.0</a:t>
            </a:r>
            <a:endParaRPr lang="en-US" altLang="ko-KR" sz="44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="" xmlns:a16="http://schemas.microsoft.com/office/drawing/2014/main" id="{38E5D6B6-E5E8-436C-9169-948B2D5BCF27}"/>
              </a:ext>
            </a:extLst>
          </p:cNvPr>
          <p:cNvSpPr/>
          <p:nvPr/>
        </p:nvSpPr>
        <p:spPr>
          <a:xfrm>
            <a:off x="5191968" y="1905001"/>
            <a:ext cx="2047031" cy="660400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sz="3600" kern="0" dirty="0" err="1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라이센스</a:t>
            </a:r>
            <a:endParaRPr lang="ko-KR" altLang="en-US" sz="3600" kern="0" dirty="0" smtClean="0">
              <a:solidFill>
                <a:srgbClr val="FFFFFF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14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16" name="직사각형 15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5578" y="1054509"/>
              <a:ext cx="845016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SHS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659832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55817" y="2102170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a가을소풍M" pitchFamily="18" charset="-127"/>
                <a:ea typeface="a가을소풍M" pitchFamily="18" charset="-127"/>
              </a:rPr>
              <a:t>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a가을소풍M" pitchFamily="18" charset="-127"/>
              <a:ea typeface="a가을소풍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169741"/>
            <a:ext cx="12192000" cy="734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a스피드" pitchFamily="18" charset="-127"/>
                <a:ea typeface="a스피드" pitchFamily="18" charset="-127"/>
              </a:rPr>
              <a:t>기능 및 인터페이스</a:t>
            </a:r>
            <a:endParaRPr lang="ko-KR" altLang="en-US" sz="3200" dirty="0">
              <a:solidFill>
                <a:schemeClr val="tx1"/>
              </a:solidFill>
              <a:latin typeface="a스피드" pitchFamily="18" charset="-127"/>
              <a:ea typeface="a스피드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4545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및 인터페이스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612" y="834912"/>
            <a:ext cx="72841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4.1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및 인터페이스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39793" y="1820980"/>
            <a:ext cx="936527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단순히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A5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A5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A5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사물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A5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소프트웨어를 접목시키는 것 뿐만 아니라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>
              <a:lnSpc>
                <a:spcPts val="3500"/>
              </a:lnSpc>
            </a:pP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누구나 가지고 있는 휴대폰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즉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에도 기능을 추가시켜</a:t>
            </a:r>
            <a:endParaRPr lang="en-US" altLang="ko-KR" sz="2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ts val="3500"/>
              </a:lnSpc>
            </a:pP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일상생활에서도 편리하게 사용하게끔 만들었다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2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ts val="3500"/>
              </a:lnSpc>
            </a:pPr>
            <a:endParaRPr lang="en-US" altLang="ko-KR" sz="2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ts val="3500"/>
              </a:lnSpc>
            </a:pP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타이머 함수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이용하여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A5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사람의 움직임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시간차에 따른</a:t>
            </a:r>
            <a:endParaRPr lang="en-US" altLang="ko-KR" sz="2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ts val="3500"/>
              </a:lnSpc>
            </a:pP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기능들을 달리 해주었다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ts val="3500"/>
              </a:lnSpc>
            </a:pPr>
            <a:endParaRPr lang="en-US" altLang="ko-KR" sz="2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ts val="3500"/>
              </a:lnSpc>
            </a:pPr>
            <a:endParaRPr lang="en-US" altLang="ko-KR" sz="2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ts val="3500"/>
              </a:lnSpc>
            </a:pP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빛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조도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양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따라 기능들도 달리해 주었다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2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222" y="1686565"/>
            <a:ext cx="1279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endParaRPr lang="ko-KR" altLang="en-US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222" y="3128383"/>
            <a:ext cx="1279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endParaRPr lang="ko-KR" altLang="en-US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222" y="4465866"/>
            <a:ext cx="1279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endParaRPr lang="ko-KR" altLang="en-US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20" name="직사각형 19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5578" y="1054509"/>
              <a:ext cx="845016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SHS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2" name="Picture 2" descr="C:\Users\USER\Desktop\smartpho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99076" y="4009162"/>
            <a:ext cx="1919690" cy="1919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59832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27612" y="834912"/>
            <a:ext cx="72841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.2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문제점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버그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개선사항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39793" y="1894720"/>
            <a:ext cx="954093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동작 감지로 인해 여러 현상이 동시에 발생했을 때 </a:t>
            </a:r>
            <a:endParaRPr lang="en-US" altLang="ko-KR" sz="2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ts val="3500"/>
              </a:lnSpc>
            </a:pP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C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타이머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C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음성인식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부분에서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중복현상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발견되었다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2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ts val="3500"/>
              </a:lnSpc>
            </a:pPr>
            <a:endParaRPr lang="en-US" altLang="ko-KR" sz="2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ts val="3500"/>
              </a:lnSpc>
            </a:pP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사람의 동작에 대한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C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기록을 저장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기능과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귀가 잘 </a:t>
            </a:r>
            <a:r>
              <a:rPr lang="ko-KR" altLang="en-US" sz="26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안들리지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않는 노인들을 위해서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음량 조절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기능을 추가했으면 한다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ts val="3500"/>
              </a:lnSpc>
            </a:pPr>
            <a:endParaRPr lang="en-US" altLang="ko-KR" sz="2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ts val="3500"/>
              </a:lnSpc>
            </a:pPr>
            <a:endParaRPr lang="en-US" altLang="ko-KR" sz="2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ts val="3500"/>
              </a:lnSpc>
            </a:pP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약을 </a:t>
            </a:r>
            <a:r>
              <a:rPr lang="ko-KR" altLang="en-US" sz="26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챙겨드실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경우를 대비해 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자동 재생기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시스템도 구현했으면 한다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2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222" y="1435849"/>
            <a:ext cx="1279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endParaRPr lang="ko-KR" altLang="en-US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222" y="2803927"/>
            <a:ext cx="1279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endParaRPr lang="ko-KR" altLang="en-US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222" y="4141410"/>
            <a:ext cx="1279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endParaRPr lang="ko-KR" altLang="en-US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20" name="직사각형 19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5578" y="1054509"/>
              <a:ext cx="845016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SHS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및 인터페이스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9832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64821" y="1473391"/>
            <a:ext cx="5202579" cy="2443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4" name="모서리가 둥근 직사각형 13">
            <a:extLst>
              <a:ext uri="{FF2B5EF4-FFF2-40B4-BE49-F238E27FC236}">
                <a16:creationId xmlns:a16="http://schemas.microsoft.com/office/drawing/2014/main" xmlns="" id="{38E5D6B6-E5E8-436C-9169-948B2D5BCF27}"/>
              </a:ext>
            </a:extLst>
          </p:cNvPr>
          <p:cNvSpPr/>
          <p:nvPr/>
        </p:nvSpPr>
        <p:spPr>
          <a:xfrm>
            <a:off x="1115754" y="1601497"/>
            <a:ext cx="4263966" cy="469563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RFID </a:t>
            </a:r>
            <a:r>
              <a:rPr lang="ko-KR" altLang="en-US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리더기 </a:t>
            </a:r>
            <a:r>
              <a:rPr lang="en-US" altLang="ko-KR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&amp; RFID Tag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1093" y="2131168"/>
            <a:ext cx="4718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모드 별 정보를 저장하여 무선으로 데이터 송신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평상시 모드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: Push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알림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전화 알림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취침 모드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음성 알림 서비스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외출 모드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: Push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알림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서비스</a:t>
            </a:r>
            <a:endParaRPr lang="ko-KR" altLang="en-US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64581" y="1473391"/>
            <a:ext cx="5202579" cy="2443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7" name="모서리가 둥근 직사각형 13">
            <a:extLst>
              <a:ext uri="{FF2B5EF4-FFF2-40B4-BE49-F238E27FC236}">
                <a16:creationId xmlns:a16="http://schemas.microsoft.com/office/drawing/2014/main" xmlns="" id="{38E5D6B6-E5E8-436C-9169-948B2D5BCF27}"/>
              </a:ext>
            </a:extLst>
          </p:cNvPr>
          <p:cNvSpPr/>
          <p:nvPr/>
        </p:nvSpPr>
        <p:spPr>
          <a:xfrm>
            <a:off x="6815514" y="1601497"/>
            <a:ext cx="4263966" cy="469563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2400" kern="0" dirty="0" err="1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Arduino</a:t>
            </a:r>
            <a:r>
              <a:rPr lang="en-US" altLang="ko-KR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kern="0" dirty="0" err="1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Wifi</a:t>
            </a:r>
            <a:r>
              <a:rPr lang="en-US" altLang="ko-KR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 Shield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50853" y="2451208"/>
            <a:ext cx="4718188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센서들로부터 전달받은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Data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Web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 송신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2. Web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Android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간의 소켓 통신 구축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64821" y="3987991"/>
            <a:ext cx="5202579" cy="2443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8" name="모서리가 둥근 직사각형 13">
            <a:extLst>
              <a:ext uri="{FF2B5EF4-FFF2-40B4-BE49-F238E27FC236}">
                <a16:creationId xmlns:a16="http://schemas.microsoft.com/office/drawing/2014/main" xmlns="" id="{38E5D6B6-E5E8-436C-9169-948B2D5BCF27}"/>
              </a:ext>
            </a:extLst>
          </p:cNvPr>
          <p:cNvSpPr/>
          <p:nvPr/>
        </p:nvSpPr>
        <p:spPr>
          <a:xfrm>
            <a:off x="1115754" y="4116097"/>
            <a:ext cx="4263966" cy="469563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적외선 </a:t>
            </a:r>
            <a:r>
              <a:rPr lang="ko-KR" altLang="en-US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센서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1093" y="4950568"/>
            <a:ext cx="471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내부의 움직임을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감지하여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독거노인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현황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Check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379821" y="3987991"/>
            <a:ext cx="5202579" cy="2443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xmlns="" id="{38E5D6B6-E5E8-436C-9169-948B2D5BCF27}"/>
              </a:ext>
            </a:extLst>
          </p:cNvPr>
          <p:cNvSpPr/>
          <p:nvPr/>
        </p:nvSpPr>
        <p:spPr>
          <a:xfrm>
            <a:off x="6830754" y="4116097"/>
            <a:ext cx="4263966" cy="469563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조도 </a:t>
            </a:r>
            <a:r>
              <a:rPr lang="ko-KR" altLang="en-US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센서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66093" y="4950568"/>
            <a:ext cx="4718188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주변의 빛의 양을 읽어 데이터 송신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주변이 어두울 경우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LED ON (Smart Lamp 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7612" y="834912"/>
            <a:ext cx="72841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.3 Hardware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능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  <p:grpSp>
        <p:nvGrpSpPr>
          <p:cNvPr id="47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48" name="직사각형 47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5578" y="1054509"/>
              <a:ext cx="845016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SHS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및 인터페이스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27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2365" y="1521614"/>
            <a:ext cx="4177971" cy="49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6889" y="1519083"/>
            <a:ext cx="4177970" cy="502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0494" y="2142389"/>
            <a:ext cx="3287910" cy="32551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9907" y="2216130"/>
            <a:ext cx="3265406" cy="32551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27612" y="834912"/>
            <a:ext cx="72841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.4 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ware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능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  <p:grpSp>
        <p:nvGrpSpPr>
          <p:cNvPr id="14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15" name="직사각형 14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5578" y="1054509"/>
              <a:ext cx="845016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SHS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및 인터페이스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867" y="1608091"/>
            <a:ext cx="3376237" cy="4954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9" name="모서리가 둥근 직사각형 13">
            <a:extLst>
              <a:ext uri="{FF2B5EF4-FFF2-40B4-BE49-F238E27FC236}">
                <a16:creationId xmlns:a16="http://schemas.microsoft.com/office/drawing/2014/main" xmlns="" id="{38E5D6B6-E5E8-436C-9169-948B2D5BCF27}"/>
              </a:ext>
            </a:extLst>
          </p:cNvPr>
          <p:cNvSpPr/>
          <p:nvPr/>
        </p:nvSpPr>
        <p:spPr>
          <a:xfrm>
            <a:off x="702801" y="1750945"/>
            <a:ext cx="2468104" cy="469563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ko-KR" altLang="en-US" sz="2400" kern="0" dirty="0" err="1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안드로이드</a:t>
            </a:r>
            <a:endParaRPr lang="ko-KR" altLang="en-US" sz="2400" kern="0" dirty="0" smtClean="0">
              <a:solidFill>
                <a:srgbClr val="FFFFFF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9218" y="2192620"/>
            <a:ext cx="3185651" cy="421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①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TTS(Text To String)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를 </a:t>
            </a:r>
            <a:b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이용한 음성 서비스 지원</a:t>
            </a:r>
            <a:b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②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Intent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기술 응용  </a:t>
            </a:r>
            <a:b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전화 및 알림 서비스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③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RFID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인식 모드 변경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평상시 모드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취침 모드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외출 모드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④ </a:t>
            </a:r>
            <a:r>
              <a:rPr lang="en-US" altLang="ko-KR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BackGroud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기술 응용</a:t>
            </a:r>
            <a:b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- 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실시간 알림 서비스 </a:t>
            </a:r>
          </a:p>
        </p:txBody>
      </p:sp>
    </p:spTree>
    <p:extLst>
      <p:ext uri="{BB962C8B-B14F-4D97-AF65-F5344CB8AC3E}">
        <p14:creationId xmlns:p14="http://schemas.microsoft.com/office/powerpoint/2010/main" xmlns="" val="11900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6" name="직사각형 5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151" y="1054508"/>
              <a:ext cx="708443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SHS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9042" y="2199011"/>
            <a:ext cx="66659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최종적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으로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동작과 빛 감지 인식 시스템 뿐만 아니라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독거노인에게 필요한 일상생활에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사소한 하나하나의 기능들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추가시키고 싶다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00654" y="1976082"/>
            <a:ext cx="114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““</a:t>
            </a:r>
            <a:endParaRPr lang="ko-KR" altLang="en-US" sz="7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47064" y="3882105"/>
            <a:ext cx="114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””</a:t>
            </a:r>
            <a:endParaRPr lang="ko-KR" altLang="en-US" sz="7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및 인터페이스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7612" y="834912"/>
            <a:ext cx="72841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및 인터페이스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8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277032"/>
            <a:ext cx="12192000" cy="2580968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796553" y="3871450"/>
            <a:ext cx="4598894" cy="0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4829" y="2347694"/>
            <a:ext cx="4362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3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795" y="5200135"/>
            <a:ext cx="3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M" pitchFamily="18" charset="-127"/>
                <a:ea typeface="a가을소풍M" pitchFamily="18" charset="-127"/>
              </a:rPr>
              <a:t>20134824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M" pitchFamily="18" charset="-127"/>
                <a:ea typeface="a가을소풍M" pitchFamily="18" charset="-127"/>
              </a:rPr>
              <a:t>김민석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795" y="4582297"/>
            <a:ext cx="3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M" pitchFamily="18" charset="-127"/>
                <a:ea typeface="a가을소풍M" pitchFamily="18" charset="-127"/>
              </a:rPr>
              <a:t>컴퓨터공학과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6795" y="5966254"/>
            <a:ext cx="3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M" pitchFamily="18" charset="-127"/>
                <a:ea typeface="a가을소풍M" pitchFamily="18" charset="-127"/>
              </a:rPr>
              <a:t>최동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M" pitchFamily="18" charset="-127"/>
                <a:ea typeface="a가을소풍M" pitchFamily="18" charset="-127"/>
              </a:rPr>
              <a:t>민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M" pitchFamily="18" charset="-127"/>
                <a:ea typeface="a가을소풍M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M" pitchFamily="18" charset="-127"/>
                <a:ea typeface="a가을소풍M" pitchFamily="18" charset="-127"/>
              </a:rPr>
              <a:t>교수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4829" y="3084294"/>
            <a:ext cx="4362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독거노인을 위한</a:t>
            </a:r>
          </a:p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Smart Home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5988" y="428553"/>
            <a:ext cx="232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Internet Of Things ]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19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84907" y="2031112"/>
            <a:ext cx="1624421" cy="15585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09339" y="1255888"/>
            <a:ext cx="39451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29723" y="2633818"/>
            <a:ext cx="6191251" cy="547255"/>
            <a:chOff x="2393319" y="2095717"/>
            <a:chExt cx="7332338" cy="547255"/>
          </a:xfrm>
        </p:grpSpPr>
        <p:sp>
          <p:nvSpPr>
            <p:cNvPr id="7" name="직사각형 6"/>
            <p:cNvSpPr/>
            <p:nvPr/>
          </p:nvSpPr>
          <p:spPr>
            <a:xfrm>
              <a:off x="2393319" y="2095717"/>
              <a:ext cx="7332338" cy="54725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52830" y="2143206"/>
              <a:ext cx="0" cy="452277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71442" y="2143206"/>
              <a:ext cx="403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3622" y="2143206"/>
              <a:ext cx="6153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Github</a:t>
              </a:r>
              <a:r>
                <a:rPr lang="en-US" altLang="ko-KR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 이력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129723" y="3409265"/>
            <a:ext cx="6191251" cy="547255"/>
            <a:chOff x="2393319" y="2871164"/>
            <a:chExt cx="7332338" cy="547255"/>
          </a:xfrm>
        </p:grpSpPr>
        <p:sp>
          <p:nvSpPr>
            <p:cNvPr id="34" name="직사각형 33"/>
            <p:cNvSpPr/>
            <p:nvPr/>
          </p:nvSpPr>
          <p:spPr>
            <a:xfrm>
              <a:off x="2393319" y="2871164"/>
              <a:ext cx="7332338" cy="54725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3152830" y="2918653"/>
              <a:ext cx="0" cy="452277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571442" y="2918653"/>
              <a:ext cx="403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73622" y="2918653"/>
              <a:ext cx="6153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개요 및 목표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129723" y="4907383"/>
            <a:ext cx="6191251" cy="547255"/>
            <a:chOff x="2393319" y="3646611"/>
            <a:chExt cx="7332338" cy="547255"/>
          </a:xfrm>
        </p:grpSpPr>
        <p:sp>
          <p:nvSpPr>
            <p:cNvPr id="39" name="직사각형 38"/>
            <p:cNvSpPr/>
            <p:nvPr/>
          </p:nvSpPr>
          <p:spPr>
            <a:xfrm>
              <a:off x="2393319" y="3646611"/>
              <a:ext cx="7332338" cy="54725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3152830" y="3694100"/>
              <a:ext cx="0" cy="452277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71442" y="3694100"/>
              <a:ext cx="403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73621" y="3694100"/>
              <a:ext cx="6153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 및 인터페이스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3129723" y="4155215"/>
            <a:ext cx="6191251" cy="547255"/>
            <a:chOff x="2393319" y="3646611"/>
            <a:chExt cx="7332338" cy="547255"/>
          </a:xfrm>
        </p:grpSpPr>
        <p:sp>
          <p:nvSpPr>
            <p:cNvPr id="32" name="직사각형 31"/>
            <p:cNvSpPr/>
            <p:nvPr/>
          </p:nvSpPr>
          <p:spPr>
            <a:xfrm>
              <a:off x="2393319" y="3646611"/>
              <a:ext cx="7332338" cy="54725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3152830" y="3694100"/>
              <a:ext cx="0" cy="452277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571442" y="3694100"/>
              <a:ext cx="403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3621" y="3694100"/>
              <a:ext cx="6153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 환경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522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55817" y="2102170"/>
            <a:ext cx="373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a가을소풍M" pitchFamily="18" charset="-127"/>
                <a:ea typeface="a가을소풍M" pitchFamily="18" charset="-127"/>
              </a:rPr>
              <a:t>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a가을소풍M" pitchFamily="18" charset="-127"/>
              <a:ea typeface="a가을소풍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169741"/>
            <a:ext cx="12192000" cy="734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tx1"/>
                </a:solidFill>
                <a:latin typeface="a스피드" pitchFamily="18" charset="-127"/>
                <a:ea typeface="a스피드" pitchFamily="18" charset="-127"/>
              </a:rPr>
              <a:t>Github</a:t>
            </a:r>
            <a:r>
              <a:rPr lang="en-US" altLang="ko-KR" sz="3200" dirty="0" smtClean="0">
                <a:solidFill>
                  <a:schemeClr val="tx1"/>
                </a:solidFill>
                <a:latin typeface="a스피드" pitchFamily="18" charset="-127"/>
                <a:ea typeface="a스피드" pitchFamily="18" charset="-127"/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  <a:latin typeface="a스피드" pitchFamily="18" charset="-127"/>
                <a:ea typeface="a스피드" pitchFamily="18" charset="-127"/>
              </a:rPr>
              <a:t>사용 이력</a:t>
            </a:r>
            <a:endParaRPr lang="ko-KR" altLang="en-US" sz="3200" dirty="0">
              <a:solidFill>
                <a:schemeClr val="tx1"/>
              </a:solidFill>
              <a:latin typeface="a스피드" pitchFamily="18" charset="-127"/>
              <a:ea typeface="a스피드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4545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수동 입력 19"/>
          <p:cNvSpPr/>
          <p:nvPr/>
        </p:nvSpPr>
        <p:spPr>
          <a:xfrm rot="16200000">
            <a:off x="5185008" y="-148995"/>
            <a:ext cx="6858007" cy="7155976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6" name="직사각형 5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5578" y="1054509"/>
              <a:ext cx="845016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SHS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27612" y="834912"/>
            <a:ext cx="50734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26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이력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  <p:sp>
        <p:nvSpPr>
          <p:cNvPr id="23" name="갈매기형 수장 22"/>
          <p:cNvSpPr/>
          <p:nvPr/>
        </p:nvSpPr>
        <p:spPr>
          <a:xfrm>
            <a:off x="5193941" y="3124574"/>
            <a:ext cx="398887" cy="745970"/>
          </a:xfrm>
          <a:prstGeom prst="chevron">
            <a:avLst/>
          </a:prstGeom>
          <a:solidFill>
            <a:srgbClr val="AD5366"/>
          </a:solidFill>
          <a:ln w="9525" cap="flat" cmpd="sng" algn="ctr">
            <a:solidFill>
              <a:srgbClr val="7D3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5460642" y="3124004"/>
            <a:ext cx="398887" cy="745970"/>
          </a:xfrm>
          <a:prstGeom prst="chevron">
            <a:avLst/>
          </a:prstGeom>
          <a:solidFill>
            <a:srgbClr val="7D3C4A">
              <a:lumMod val="75000"/>
            </a:srgbClr>
          </a:solidFill>
          <a:ln w="9525" cap="flat" cmpd="sng" algn="ctr">
            <a:solidFill>
              <a:srgbClr val="7D3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7D3C4A">
                  <a:lumMod val="60000"/>
                  <a:lumOff val="4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5723550" y="3124381"/>
            <a:ext cx="398887" cy="745970"/>
          </a:xfrm>
          <a:prstGeom prst="chevron">
            <a:avLst/>
          </a:prstGeom>
          <a:solidFill>
            <a:srgbClr val="7D3C4A">
              <a:lumMod val="50000"/>
            </a:srgbClr>
          </a:solidFill>
          <a:ln w="9525" cap="flat" cmpd="sng" algn="ctr">
            <a:solidFill>
              <a:srgbClr val="7D3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7D3C4A">
                  <a:lumMod val="5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5990249" y="3116904"/>
            <a:ext cx="398887" cy="745970"/>
          </a:xfrm>
          <a:prstGeom prst="chevron">
            <a:avLst/>
          </a:prstGeom>
          <a:solidFill>
            <a:srgbClr val="271317"/>
          </a:solidFill>
          <a:ln w="9525" cap="flat" cmpd="sng" algn="ctr">
            <a:solidFill>
              <a:srgbClr val="7D3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7D3C4A">
                  <a:lumMod val="5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040D1F2-F65A-43AB-BF79-7D957413266F}"/>
              </a:ext>
            </a:extLst>
          </p:cNvPr>
          <p:cNvSpPr>
            <a:spLocks/>
          </p:cNvSpPr>
          <p:nvPr/>
        </p:nvSpPr>
        <p:spPr>
          <a:xfrm>
            <a:off x="6767449" y="2206170"/>
            <a:ext cx="4588813" cy="3014757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lvl="1" algn="ctr" latinLnBrk="0">
              <a:lnSpc>
                <a:spcPct val="150000"/>
              </a:lnSpc>
            </a:pPr>
            <a:r>
              <a:rPr lang="ko-KR" altLang="en-US" sz="2400" kern="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스퀘어 Bold" pitchFamily="50" charset="-127"/>
                <a:ea typeface="나눔스퀘어 Bold" pitchFamily="50" charset="-127"/>
                <a:sym typeface="Wingdings" pitchFamily="2" charset="2"/>
              </a:rPr>
              <a:t>기존 프로그램의 버그 수정 후</a:t>
            </a:r>
            <a:r>
              <a:rPr lang="en-US" altLang="ko-KR" sz="2400" kern="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스퀘어 Bold" pitchFamily="50" charset="-127"/>
                <a:ea typeface="나눔스퀘어 Bold" pitchFamily="50" charset="-127"/>
                <a:sym typeface="Wingdings" pitchFamily="2" charset="2"/>
              </a:rPr>
              <a:t>,</a:t>
            </a:r>
          </a:p>
          <a:p>
            <a:pPr marL="0" lvl="1" algn="ctr" latinLnBrk="0">
              <a:lnSpc>
                <a:spcPct val="150000"/>
              </a:lnSpc>
            </a:pPr>
            <a:r>
              <a:rPr lang="ko-KR" altLang="en-US" sz="2400" kern="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스퀘어 Bold" pitchFamily="50" charset="-127"/>
                <a:ea typeface="나눔스퀘어 Bold" pitchFamily="50" charset="-127"/>
                <a:sym typeface="Wingdings" pitchFamily="2" charset="2"/>
              </a:rPr>
              <a:t>다른 </a:t>
            </a:r>
            <a:r>
              <a:rPr lang="en-US" altLang="ko-KR" sz="2400" kern="0" dirty="0" err="1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스퀘어 Bold" pitchFamily="50" charset="-127"/>
                <a:ea typeface="나눔스퀘어 Bold" pitchFamily="50" charset="-127"/>
                <a:sym typeface="Wingdings" pitchFamily="2" charset="2"/>
              </a:rPr>
              <a:t>github</a:t>
            </a:r>
            <a:r>
              <a:rPr lang="en-US" altLang="ko-KR" sz="2400" kern="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스퀘어 Bold" pitchFamily="50" charset="-127"/>
                <a:ea typeface="나눔스퀘어 Bold" pitchFamily="50" charset="-127"/>
                <a:sym typeface="Wingdings" pitchFamily="2" charset="2"/>
              </a:rPr>
              <a:t> </a:t>
            </a:r>
            <a:r>
              <a:rPr lang="ko-KR" altLang="en-US" sz="2400" kern="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스퀘어 Bold" pitchFamily="50" charset="-127"/>
                <a:ea typeface="나눔스퀘어 Bold" pitchFamily="50" charset="-127"/>
                <a:sym typeface="Wingdings" pitchFamily="2" charset="2"/>
              </a:rPr>
              <a:t>프로젝트들을</a:t>
            </a:r>
            <a:endParaRPr lang="en-US" altLang="ko-KR" sz="2400" kern="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스퀘어 Bold" pitchFamily="50" charset="-127"/>
              <a:ea typeface="나눔스퀘어 Bold" pitchFamily="50" charset="-127"/>
              <a:sym typeface="Wingdings" pitchFamily="2" charset="2"/>
            </a:endParaRPr>
          </a:p>
          <a:p>
            <a:pPr marL="0" lvl="1" algn="ctr" latinLnBrk="0">
              <a:lnSpc>
                <a:spcPct val="150000"/>
              </a:lnSpc>
            </a:pPr>
            <a:r>
              <a:rPr lang="ko-KR" altLang="en-US" sz="2400" kern="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스퀘어 Bold" pitchFamily="50" charset="-127"/>
                <a:ea typeface="나눔스퀘어 Bold" pitchFamily="50" charset="-127"/>
                <a:sym typeface="Wingdings" pitchFamily="2" charset="2"/>
              </a:rPr>
              <a:t>참고하며 기능들을 추가하며</a:t>
            </a:r>
            <a:endParaRPr lang="en-US" altLang="ko-KR" sz="2400" kern="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스퀘어 Bold" pitchFamily="50" charset="-127"/>
              <a:ea typeface="나눔스퀘어 Bold" pitchFamily="50" charset="-127"/>
              <a:sym typeface="Wingdings" pitchFamily="2" charset="2"/>
            </a:endParaRPr>
          </a:p>
          <a:p>
            <a:pPr marL="0" lvl="1" algn="ctr" latinLnBrk="0">
              <a:lnSpc>
                <a:spcPct val="150000"/>
              </a:lnSpc>
            </a:pPr>
            <a:r>
              <a:rPr lang="ko-KR" altLang="en-US" sz="2400" kern="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스퀘어 Bold" pitchFamily="50" charset="-127"/>
                <a:ea typeface="나눔스퀘어 Bold" pitchFamily="50" charset="-127"/>
                <a:sym typeface="Wingdings" pitchFamily="2" charset="2"/>
              </a:rPr>
              <a:t>다른 사람들과 협업하는 것이 목표</a:t>
            </a:r>
            <a:endParaRPr lang="en-US" altLang="ko-KR" sz="2400" kern="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스퀘어 Bold" pitchFamily="50" charset="-127"/>
              <a:ea typeface="나눔스퀘어 Bold" pitchFamily="50" charset="-127"/>
              <a:sym typeface="Wingdings" pitchFamily="2" charset="2"/>
            </a:endParaRPr>
          </a:p>
        </p:txBody>
      </p:sp>
      <p:sp>
        <p:nvSpPr>
          <p:cNvPr id="28" name="모서리가 둥근 직사각형 13">
            <a:extLst>
              <a:ext uri="{FF2B5EF4-FFF2-40B4-BE49-F238E27FC236}">
                <a16:creationId xmlns="" xmlns:a16="http://schemas.microsoft.com/office/drawing/2014/main" id="{38E5D6B6-E5E8-436C-9169-948B2D5BCF27}"/>
              </a:ext>
            </a:extLst>
          </p:cNvPr>
          <p:cNvSpPr/>
          <p:nvPr/>
        </p:nvSpPr>
        <p:spPr>
          <a:xfrm>
            <a:off x="7359453" y="1888928"/>
            <a:ext cx="3274142" cy="604026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sz="28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추가된 기능</a:t>
            </a:r>
            <a:r>
              <a:rPr lang="en-US" altLang="ko-KR" sz="28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8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프로그램</a:t>
            </a:r>
            <a:r>
              <a:rPr lang="en-US" altLang="ko-KR" sz="28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2800" kern="0" dirty="0" smtClean="0">
              <a:solidFill>
                <a:srgbClr val="FFFFFF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0D1F2-F65A-43AB-BF79-7D957413266F}"/>
              </a:ext>
            </a:extLst>
          </p:cNvPr>
          <p:cNvSpPr>
            <a:spLocks/>
          </p:cNvSpPr>
          <p:nvPr/>
        </p:nvSpPr>
        <p:spPr>
          <a:xfrm>
            <a:off x="1328136" y="2295503"/>
            <a:ext cx="3399495" cy="2925425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lvl="1" algn="ctr" latinLnBrk="0">
              <a:lnSpc>
                <a:spcPct val="150000"/>
              </a:lnSpc>
            </a:pPr>
            <a:r>
              <a:rPr lang="ko-KR" altLang="en-US" sz="2000" kern="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스퀘어 Bold" pitchFamily="50" charset="-127"/>
                <a:ea typeface="나눔스퀘어 Bold" pitchFamily="50" charset="-127"/>
                <a:sym typeface="Wingdings" pitchFamily="2" charset="2"/>
              </a:rPr>
              <a:t>독거 노인을 위한</a:t>
            </a:r>
            <a:endParaRPr lang="en-US" altLang="ko-KR" sz="2000" kern="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스퀘어 Bold" pitchFamily="50" charset="-127"/>
              <a:ea typeface="나눔스퀘어 Bold" pitchFamily="50" charset="-127"/>
              <a:sym typeface="Wingdings" pitchFamily="2" charset="2"/>
            </a:endParaRPr>
          </a:p>
          <a:p>
            <a:pPr marL="0" lvl="1" algn="ctr" latinLnBrk="0">
              <a:lnSpc>
                <a:spcPct val="150000"/>
              </a:lnSpc>
            </a:pPr>
            <a:r>
              <a:rPr lang="en-US" altLang="ko-KR" sz="2000" kern="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스퀘어 Bold" pitchFamily="50" charset="-127"/>
                <a:ea typeface="나눔스퀘어 Bold" pitchFamily="50" charset="-127"/>
                <a:sym typeface="Wingdings" pitchFamily="2" charset="2"/>
              </a:rPr>
              <a:t>Life care System</a:t>
            </a:r>
            <a:r>
              <a:rPr lang="ko-KR" altLang="en-US" sz="2000" kern="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스퀘어 Bold" pitchFamily="50" charset="-127"/>
                <a:ea typeface="나눔스퀘어 Bold" pitchFamily="50" charset="-127"/>
                <a:sym typeface="Wingdings" pitchFamily="2" charset="2"/>
              </a:rPr>
              <a:t>으로</a:t>
            </a:r>
            <a:endParaRPr lang="en-US" altLang="ko-KR" sz="2000" kern="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스퀘어 Bold" pitchFamily="50" charset="-127"/>
              <a:ea typeface="나눔스퀘어 Bold" pitchFamily="50" charset="-127"/>
              <a:sym typeface="Wingdings" pitchFamily="2" charset="2"/>
            </a:endParaRPr>
          </a:p>
          <a:p>
            <a:pPr marL="0" lvl="1" algn="ctr" latinLnBrk="0">
              <a:lnSpc>
                <a:spcPct val="150000"/>
              </a:lnSpc>
            </a:pPr>
            <a:r>
              <a:rPr lang="ko-KR" altLang="en-US" sz="2000" kern="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스퀘어 Bold" pitchFamily="50" charset="-127"/>
                <a:ea typeface="나눔스퀘어 Bold" pitchFamily="50" charset="-127"/>
                <a:sym typeface="Wingdings" pitchFamily="2" charset="2"/>
              </a:rPr>
              <a:t>사람의 움직임에 따라 핸드폰으로 알림 시스템을</a:t>
            </a:r>
            <a:endParaRPr lang="en-US" altLang="ko-KR" sz="2000" kern="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스퀘어 Bold" pitchFamily="50" charset="-127"/>
              <a:ea typeface="나눔스퀘어 Bold" pitchFamily="50" charset="-127"/>
              <a:sym typeface="Wingdings" pitchFamily="2" charset="2"/>
            </a:endParaRPr>
          </a:p>
          <a:p>
            <a:pPr marL="0" lvl="1" algn="ctr" latinLnBrk="0">
              <a:lnSpc>
                <a:spcPct val="150000"/>
              </a:lnSpc>
            </a:pPr>
            <a:r>
              <a:rPr lang="ko-KR" altLang="en-US" sz="2000" kern="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스퀘어 Bold" pitchFamily="50" charset="-127"/>
                <a:ea typeface="나눔스퀘어 Bold" pitchFamily="50" charset="-127"/>
                <a:sym typeface="Wingdings" pitchFamily="2" charset="2"/>
              </a:rPr>
              <a:t>구현하는 기능</a:t>
            </a:r>
            <a:endParaRPr lang="ko-KR" altLang="en-US" sz="2000" kern="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스퀘어 Bold" pitchFamily="50" charset="-127"/>
              <a:ea typeface="나눔스퀘어 Bold" pitchFamily="50" charset="-127"/>
              <a:sym typeface="Wingdings" pitchFamily="2" charset="2"/>
            </a:endParaRPr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="" xmlns:a16="http://schemas.microsoft.com/office/drawing/2014/main" id="{38E5D6B6-E5E8-436C-9169-948B2D5BCF27}"/>
              </a:ext>
            </a:extLst>
          </p:cNvPr>
          <p:cNvSpPr/>
          <p:nvPr/>
        </p:nvSpPr>
        <p:spPr>
          <a:xfrm>
            <a:off x="1897350" y="1934078"/>
            <a:ext cx="2249714" cy="606257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sz="28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기준 프로그램</a:t>
            </a:r>
            <a:endParaRPr lang="ko-KR" altLang="en-US" sz="2400" kern="0" dirty="0" smtClean="0">
              <a:solidFill>
                <a:srgbClr val="FFFFFF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1510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55817" y="2102170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a가을소풍M" pitchFamily="18" charset="-127"/>
                <a:ea typeface="a가을소풍M" pitchFamily="18" charset="-127"/>
              </a:rPr>
              <a:t>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a가을소풍M" pitchFamily="18" charset="-127"/>
              <a:ea typeface="a가을소풍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169741"/>
            <a:ext cx="12192000" cy="734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a스피드" pitchFamily="18" charset="-127"/>
                <a:ea typeface="a스피드" pitchFamily="18" charset="-127"/>
              </a:rPr>
              <a:t>개요 및 목표</a:t>
            </a:r>
            <a:endParaRPr lang="ko-KR" altLang="en-US" sz="3200" dirty="0">
              <a:solidFill>
                <a:schemeClr val="tx1"/>
              </a:solidFill>
              <a:latin typeface="a스피드" pitchFamily="18" charset="-127"/>
              <a:ea typeface="a스피드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4545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목표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612" y="834912"/>
            <a:ext cx="50734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.1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창의성 및 실용성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1995913" y="2513525"/>
            <a:ext cx="6336012" cy="1872208"/>
            <a:chOff x="1403648" y="2420889"/>
            <a:chExt cx="6336012" cy="1872208"/>
          </a:xfrm>
        </p:grpSpPr>
        <p:sp>
          <p:nvSpPr>
            <p:cNvPr id="51" name="타원 50"/>
            <p:cNvSpPr/>
            <p:nvPr/>
          </p:nvSpPr>
          <p:spPr>
            <a:xfrm>
              <a:off x="1403648" y="2465186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52" name="TextBox 25"/>
            <p:cNvSpPr txBox="1">
              <a:spLocks noChangeArrowheads="1"/>
            </p:cNvSpPr>
            <p:nvPr/>
          </p:nvSpPr>
          <p:spPr bwMode="auto">
            <a:xfrm>
              <a:off x="1799692" y="3081976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   요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2267744" y="3717033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511660" y="2676274"/>
              <a:ext cx="622800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2267744" y="2420889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1511660" y="4005064"/>
              <a:ext cx="622800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3292056" y="3512345"/>
            <a:ext cx="7518521" cy="513348"/>
            <a:chOff x="2328920" y="3131676"/>
            <a:chExt cx="6353396" cy="513348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2328920" y="3645024"/>
              <a:ext cx="5976000" cy="0"/>
            </a:xfrm>
            <a:prstGeom prst="line">
              <a:avLst/>
            </a:prstGeom>
            <a:ln w="38100"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2339751" y="3131676"/>
              <a:ext cx="63425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독거노인 움직임 여부를 기록을 통한 </a:t>
              </a:r>
              <a:r>
                <a:rPr lang="ko-KR" altLang="en-US" sz="24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고독사</a:t>
              </a:r>
              <a:r>
                <a:rPr lang="ko-KR" altLang="en-US" sz="2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예방 시스템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60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61" name="직사각형 60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85578" y="1054509"/>
              <a:ext cx="845016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SHS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941407" y="2699804"/>
            <a:ext cx="232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Internet Of Things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8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목표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612" y="834912"/>
            <a:ext cx="50734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2.2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 의도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  <p:pic>
        <p:nvPicPr>
          <p:cNvPr id="20" name="Picture 2" descr="C:\Users\임승한\Desktop\한이음 ppt참고자료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3710" y="3321020"/>
            <a:ext cx="2935274" cy="25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임승한\Desktop\한이음 ppt참고자료\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511" y="1696063"/>
            <a:ext cx="4762399" cy="429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" descr="C:\Users\임승한\Desktop\한이음 ppt참고자료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14621" y="3338882"/>
            <a:ext cx="2792361" cy="256047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16"/>
          <p:cNvGrpSpPr/>
          <p:nvPr/>
        </p:nvGrpSpPr>
        <p:grpSpPr>
          <a:xfrm>
            <a:off x="5782331" y="1693030"/>
            <a:ext cx="6016371" cy="1425853"/>
            <a:chOff x="3923928" y="4454242"/>
            <a:chExt cx="5220072" cy="1425853"/>
          </a:xfrm>
        </p:grpSpPr>
        <p:grpSp>
          <p:nvGrpSpPr>
            <p:cNvPr id="26" name="그룹 17"/>
            <p:cNvGrpSpPr/>
            <p:nvPr/>
          </p:nvGrpSpPr>
          <p:grpSpPr>
            <a:xfrm>
              <a:off x="3923928" y="4454242"/>
              <a:ext cx="5220072" cy="1425853"/>
              <a:chOff x="3923928" y="4221088"/>
              <a:chExt cx="5220072" cy="1425853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211960" y="4293096"/>
                <a:ext cx="4932040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ko-KR" altLang="en-US" dirty="0" err="1" smtClean="0">
                    <a:latin typeface="나눔고딕" pitchFamily="50" charset="-127"/>
                    <a:ea typeface="나눔고딕" pitchFamily="50" charset="-127"/>
                    <a:cs typeface="한컴바탕" pitchFamily="18" charset="2"/>
                  </a:rPr>
                  <a:t>고독사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한컴바탕" pitchFamily="18" charset="2"/>
                  </a:rPr>
                  <a:t> </a:t>
                </a:r>
                <a:endParaRPr lang="en-US" altLang="ko-KR" dirty="0">
                  <a:latin typeface="나눔고딕" pitchFamily="50" charset="-127"/>
                  <a:ea typeface="나눔고딕" pitchFamily="50" charset="-127"/>
                  <a:cs typeface="한컴바탕" pitchFamily="18" charset="2"/>
                </a:endParaRPr>
              </a:p>
              <a:p>
                <a:pPr fontAlgn="base"/>
                <a:r>
                  <a:rPr lang="ko-KR" altLang="en-US" sz="16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나눔고딕" pitchFamily="50" charset="-127"/>
                    <a:ea typeface="나눔고딕" pitchFamily="50" charset="-127"/>
                    <a:cs typeface="한컴바탕" pitchFamily="18" charset="2"/>
                  </a:rPr>
                  <a:t>독거 </a:t>
                </a:r>
                <a:r>
                  <a:rPr lang="ko-KR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나눔고딕" pitchFamily="50" charset="-127"/>
                    <a:ea typeface="나눔고딕" pitchFamily="50" charset="-127"/>
                    <a:cs typeface="한컴바탕" pitchFamily="18" charset="2"/>
                  </a:rPr>
                  <a:t>노인의 </a:t>
                </a:r>
                <a:r>
                  <a:rPr lang="ko-KR" altLang="en-US" sz="16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나눔고딕" pitchFamily="50" charset="-127"/>
                    <a:ea typeface="나눔고딕" pitchFamily="50" charset="-127"/>
                    <a:cs typeface="한컴바탕" pitchFamily="18" charset="2"/>
                  </a:rPr>
                  <a:t>증대 </a:t>
                </a:r>
                <a:r>
                  <a:rPr lang="ko-KR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나눔고딕" pitchFamily="50" charset="-127"/>
                    <a:ea typeface="나눔고딕" pitchFamily="50" charset="-127"/>
                    <a:cs typeface="한컴바탕" pitchFamily="18" charset="2"/>
                  </a:rPr>
                  <a:t>사회적인 문제로 </a:t>
                </a:r>
                <a:r>
                  <a:rPr lang="ko-KR" altLang="en-US" sz="16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나눔고딕" pitchFamily="50" charset="-127"/>
                    <a:ea typeface="나눔고딕" pitchFamily="50" charset="-127"/>
                    <a:cs typeface="한컴바탕" pitchFamily="18" charset="2"/>
                  </a:rPr>
                  <a:t>대두</a:t>
                </a:r>
                <a:endPara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나눔고딕" pitchFamily="50" charset="-127"/>
                  <a:ea typeface="나눔고딕" pitchFamily="50" charset="-127"/>
                  <a:cs typeface="한컴바탕" pitchFamily="18" charset="2"/>
                </a:endParaRPr>
              </a:p>
              <a:p>
                <a:pPr fontAlgn="base"/>
                <a:endParaRPr lang="en-US" altLang="ko-KR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한컴바탕" pitchFamily="18" charset="2"/>
                </a:endParaRPr>
              </a:p>
              <a:p>
                <a:pPr fontAlgn="base"/>
                <a:endParaRPr lang="en-US" altLang="ko-KR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한컴바탕" pitchFamily="18" charset="2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923928" y="4221088"/>
                <a:ext cx="2160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sz="3600" b="1" dirty="0" smtClean="0">
                    <a:solidFill>
                      <a:srgbClr val="FF0000"/>
                    </a:solidFill>
                    <a:latin typeface="나눔고딕" pitchFamily="50" charset="-127"/>
                    <a:ea typeface="나눔고딕" pitchFamily="50" charset="-127"/>
                    <a:cs typeface="한컴바탕" panose="02030600000101010101" pitchFamily="18" charset="2"/>
                  </a:rPr>
                  <a:t>1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11960" y="5031388"/>
                <a:ext cx="4932040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한컴바탕" panose="02030600000101010101" pitchFamily="18" charset="2"/>
                  </a:rPr>
                  <a:t>정부 및 지방자치단체의  독거노인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한컴바탕" panose="02030600000101010101" pitchFamily="18" charset="2"/>
                  </a:rPr>
                  <a:t>관리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한컴바탕" panose="02030600000101010101" pitchFamily="18" charset="2"/>
                  </a:rPr>
                  <a:t>서비스</a:t>
                </a: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한컴바탕" panose="02030600000101010101" pitchFamily="18" charset="2"/>
                </a:endParaRPr>
              </a:p>
              <a:p>
                <a:pPr fontAlgn="base"/>
                <a:r>
                  <a:rPr lang="ko-KR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나눔고딕" pitchFamily="50" charset="-127"/>
                    <a:ea typeface="나눔고딕" pitchFamily="50" charset="-127"/>
                    <a:cs typeface="한컴바탕" panose="02030600000101010101" pitchFamily="18" charset="2"/>
                  </a:rPr>
                  <a:t>예산 및 인력 등 </a:t>
                </a:r>
                <a:r>
                  <a:rPr lang="ko-KR" altLang="en-US" sz="16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나눔고딕" pitchFamily="50" charset="-127"/>
                    <a:ea typeface="나눔고딕" pitchFamily="50" charset="-127"/>
                    <a:cs typeface="한컴바탕" panose="02030600000101010101" pitchFamily="18" charset="2"/>
                  </a:rPr>
                  <a:t>한계로 눈에 </a:t>
                </a:r>
                <a:r>
                  <a:rPr lang="ko-KR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나눔고딕" pitchFamily="50" charset="-127"/>
                    <a:ea typeface="나눔고딕" pitchFamily="50" charset="-127"/>
                    <a:cs typeface="한컴바탕" panose="02030600000101010101" pitchFamily="18" charset="2"/>
                  </a:rPr>
                  <a:t>띄는 효과를 보지 </a:t>
                </a:r>
                <a:r>
                  <a:rPr lang="ko-KR" altLang="en-US" sz="16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나눔고딕" pitchFamily="50" charset="-127"/>
                    <a:ea typeface="나눔고딕" pitchFamily="50" charset="-127"/>
                    <a:cs typeface="한컴바탕" panose="02030600000101010101" pitchFamily="18" charset="2"/>
                  </a:rPr>
                  <a:t>못하고 있음</a:t>
                </a:r>
                <a:endPara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나눔고딕" pitchFamily="50" charset="-127"/>
                  <a:ea typeface="나눔고딕" pitchFamily="50" charset="-127"/>
                  <a:cs typeface="한컴바탕" panose="02030600000101010101" pitchFamily="18" charset="2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923928" y="4959380"/>
                <a:ext cx="2160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sz="3600" b="1" dirty="0" smtClean="0">
                    <a:solidFill>
                      <a:srgbClr val="FF0000"/>
                    </a:solidFill>
                    <a:latin typeface="나눔고딕" pitchFamily="50" charset="-127"/>
                    <a:ea typeface="나눔고딕" pitchFamily="50" charset="-127"/>
                    <a:cs typeface="한컴바탕" panose="02030600000101010101" pitchFamily="18" charset="2"/>
                  </a:rPr>
                  <a:t>2</a:t>
                </a: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 flipV="1">
              <a:off x="4067944" y="5013176"/>
              <a:ext cx="4860540" cy="54878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33" name="직사각형 32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5578" y="1054509"/>
              <a:ext cx="845016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SHS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598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00758" y="1586952"/>
            <a:ext cx="5080001" cy="4474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목표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612" y="834912"/>
            <a:ext cx="50734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.3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 목표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205" y="2767022"/>
            <a:ext cx="5974783" cy="180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모서리가 둥근 직사각형 13">
            <a:extLst>
              <a:ext uri="{FF2B5EF4-FFF2-40B4-BE49-F238E27FC236}">
                <a16:creationId xmlns:a16="http://schemas.microsoft.com/office/drawing/2014/main" xmlns="" id="{38E5D6B6-E5E8-436C-9169-948B2D5BCF27}"/>
              </a:ext>
            </a:extLst>
          </p:cNvPr>
          <p:cNvSpPr/>
          <p:nvPr/>
        </p:nvSpPr>
        <p:spPr>
          <a:xfrm>
            <a:off x="899940" y="1914647"/>
            <a:ext cx="4660202" cy="469563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현재의 복지 시설 </a:t>
            </a:r>
            <a:r>
              <a:rPr lang="ko-KR" altLang="en-US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페이지</a:t>
            </a:r>
            <a:endParaRPr lang="en-US" altLang="ko-KR" sz="2400" kern="0" dirty="0" smtClean="0">
              <a:solidFill>
                <a:srgbClr val="FFFFFF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66825" y="5059739"/>
            <a:ext cx="150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복잡함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1942" y="4734032"/>
            <a:ext cx="1143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““</a:t>
            </a:r>
            <a:endParaRPr lang="ko-KR" altLang="en-US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42677" y="5362711"/>
            <a:ext cx="1143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””</a:t>
            </a:r>
            <a:endParaRPr lang="ko-KR" altLang="en-US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xmlns="" id="{38E5D6B6-E5E8-436C-9169-948B2D5BCF27}"/>
              </a:ext>
            </a:extLst>
          </p:cNvPr>
          <p:cNvSpPr/>
          <p:nvPr/>
        </p:nvSpPr>
        <p:spPr>
          <a:xfrm>
            <a:off x="6666556" y="1708177"/>
            <a:ext cx="4660202" cy="469563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관리의 편의성</a:t>
            </a:r>
            <a:endParaRPr lang="en-US" altLang="ko-KR" sz="2400" kern="0" dirty="0" smtClean="0">
              <a:solidFill>
                <a:srgbClr val="FFFFFF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xmlns="" id="{38E5D6B6-E5E8-436C-9169-948B2D5BCF27}"/>
              </a:ext>
            </a:extLst>
          </p:cNvPr>
          <p:cNvSpPr/>
          <p:nvPr/>
        </p:nvSpPr>
        <p:spPr>
          <a:xfrm>
            <a:off x="6666556" y="2534087"/>
            <a:ext cx="4660202" cy="469563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사용의 편의성</a:t>
            </a:r>
            <a:endParaRPr lang="en-US" altLang="ko-KR" sz="2400" kern="0" dirty="0" smtClean="0">
              <a:solidFill>
                <a:srgbClr val="FFFFFF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5" name="모서리가 둥근 직사각형 13">
            <a:extLst>
              <a:ext uri="{FF2B5EF4-FFF2-40B4-BE49-F238E27FC236}">
                <a16:creationId xmlns:a16="http://schemas.microsoft.com/office/drawing/2014/main" xmlns="" id="{38E5D6B6-E5E8-436C-9169-948B2D5BCF27}"/>
              </a:ext>
            </a:extLst>
          </p:cNvPr>
          <p:cNvSpPr/>
          <p:nvPr/>
        </p:nvSpPr>
        <p:spPr>
          <a:xfrm>
            <a:off x="6666556" y="3345248"/>
            <a:ext cx="4660202" cy="469563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경제성</a:t>
            </a:r>
            <a:endParaRPr lang="en-US" altLang="ko-KR" sz="2400" kern="0" dirty="0" smtClean="0">
              <a:solidFill>
                <a:srgbClr val="FFFFFF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xmlns="" id="{38E5D6B6-E5E8-436C-9169-948B2D5BCF27}"/>
              </a:ext>
            </a:extLst>
          </p:cNvPr>
          <p:cNvSpPr/>
          <p:nvPr/>
        </p:nvSpPr>
        <p:spPr>
          <a:xfrm>
            <a:off x="6666556" y="4156410"/>
            <a:ext cx="4660202" cy="469563"/>
          </a:xfrm>
          <a:prstGeom prst="roundRect">
            <a:avLst/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차별성</a:t>
            </a:r>
            <a:endParaRPr lang="en-US" altLang="ko-KR" sz="2400" kern="0" dirty="0" smtClean="0">
              <a:solidFill>
                <a:srgbClr val="FFFFFF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7" name="아래쪽 화살표 36"/>
          <p:cNvSpPr/>
          <p:nvPr/>
        </p:nvSpPr>
        <p:spPr>
          <a:xfrm>
            <a:off x="8657301" y="4645747"/>
            <a:ext cx="619432" cy="545691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88938" y="5251475"/>
            <a:ext cx="351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누구나 쉽게 </a:t>
            </a:r>
            <a:r>
              <a:rPr lang="ko-KR" altLang="en-US" sz="3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접근</a:t>
            </a:r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가</a:t>
            </a:r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능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grpSp>
        <p:nvGrpSpPr>
          <p:cNvPr id="39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40" name="직사각형 39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5578" y="1054509"/>
              <a:ext cx="845016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SHS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598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3433" y="2102170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a가을소풍M" pitchFamily="18" charset="-127"/>
                <a:ea typeface="a가을소풍M" pitchFamily="18" charset="-127"/>
              </a:rPr>
              <a:t>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a가을소풍M" pitchFamily="18" charset="-127"/>
              <a:ea typeface="a가을소풍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169741"/>
            <a:ext cx="12192000" cy="734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a스피드" pitchFamily="18" charset="-127"/>
                <a:ea typeface="a스피드" pitchFamily="18" charset="-127"/>
              </a:rPr>
              <a:t>개발 환경</a:t>
            </a:r>
            <a:endParaRPr lang="ko-KR" altLang="en-US" sz="3600" dirty="0">
              <a:solidFill>
                <a:schemeClr val="tx1"/>
              </a:solidFill>
              <a:latin typeface="a스피드" pitchFamily="18" charset="-127"/>
              <a:ea typeface="a스피드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573" y="332456"/>
            <a:ext cx="1734344" cy="4254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4545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559</Words>
  <Application>Microsoft Office PowerPoint</Application>
  <PresentationFormat>사용자 지정</PresentationFormat>
  <Paragraphs>159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36" baseType="lpstr">
      <vt:lpstr>굴림</vt:lpstr>
      <vt:lpstr>Arial</vt:lpstr>
      <vt:lpstr>맑은 고딕</vt:lpstr>
      <vt:lpstr>나눔고딕 ExtraBold</vt:lpstr>
      <vt:lpstr>a가을소풍M</vt:lpstr>
      <vt:lpstr>a스피드</vt:lpstr>
      <vt:lpstr>나눔스퀘어 Bold</vt:lpstr>
      <vt:lpstr>Wingdings</vt:lpstr>
      <vt:lpstr>배달의민족 주아</vt:lpstr>
      <vt:lpstr>나눔고딕</vt:lpstr>
      <vt:lpstr>한컴바탕</vt:lpstr>
      <vt:lpstr>나눔바른고딕</vt:lpstr>
      <vt:lpstr>나눔바른펜</vt:lpstr>
      <vt:lpstr>나눔스퀘어라운드 ExtraBold</vt:lpstr>
      <vt:lpstr>Office 테마</vt:lpstr>
      <vt:lpstr>1_Office 테마</vt:lpstr>
      <vt:lpstr>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USER</cp:lastModifiedBy>
  <cp:revision>30</cp:revision>
  <dcterms:created xsi:type="dcterms:W3CDTF">2016-12-14T09:48:33Z</dcterms:created>
  <dcterms:modified xsi:type="dcterms:W3CDTF">2018-01-14T20:15:12Z</dcterms:modified>
</cp:coreProperties>
</file>