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2.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3.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4.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5.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9"/>
  </p:notesMasterIdLst>
  <p:sldIdLst>
    <p:sldId id="258" r:id="rId2"/>
    <p:sldId id="259" r:id="rId3"/>
    <p:sldId id="264" r:id="rId4"/>
    <p:sldId id="260" r:id="rId5"/>
    <p:sldId id="263" r:id="rId6"/>
    <p:sldId id="262" r:id="rId7"/>
    <p:sldId id="265" r:id="rId8"/>
  </p:sldIdLst>
  <p:sldSz cx="6858000" cy="12192000"/>
  <p:notesSz cx="6858000" cy="9144000"/>
  <p:custDataLst>
    <p:tags r:id="rId1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27" autoAdjust="0"/>
  </p:normalViewPr>
  <p:slideViewPr>
    <p:cSldViewPr snapToGrid="0">
      <p:cViewPr>
        <p:scale>
          <a:sx n="75" d="100"/>
          <a:sy n="75" d="100"/>
        </p:scale>
        <p:origin x="480" y="-6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7ADFAD-073A-487B-85C1-81F04A98275E}" type="datetimeFigureOut">
              <a:rPr lang="en-US" smtClean="0"/>
              <a:t>4/6/2023</a:t>
            </a:fld>
            <a:endParaRPr lang="en-US"/>
          </a:p>
        </p:txBody>
      </p:sp>
      <p:sp>
        <p:nvSpPr>
          <p:cNvPr id="4" name="幻灯片图像占位符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85124A-FCBE-40BD-9DF1-0789CE7A6FB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560638" y="1143000"/>
            <a:ext cx="1736725" cy="3086100"/>
          </a:xfrm>
        </p:spPr>
      </p:sp>
      <p:sp>
        <p:nvSpPr>
          <p:cNvPr id="3" name="备注占位符 2"/>
          <p:cNvSpPr>
            <a:spLocks noGrp="1"/>
          </p:cNvSpPr>
          <p:nvPr>
            <p:ph type="body" idx="1"/>
          </p:nvPr>
        </p:nvSpPr>
        <p:spPr/>
        <p:txBody>
          <a:bodyPr/>
          <a:lstStyle/>
          <a:p>
            <a:r>
              <a:rPr lang="en-US" altLang="zh-CN" dirty="0"/>
              <a:t>【</a:t>
            </a:r>
            <a:r>
              <a:rPr lang="zh-CN" altLang="en-US" dirty="0"/>
              <a:t>已读</a:t>
            </a:r>
            <a:r>
              <a:rPr lang="en-US" altLang="zh-CN"/>
              <a:t>up230302 16:25】</a:t>
            </a:r>
            <a:endParaRPr lang="en-US" dirty="0"/>
          </a:p>
        </p:txBody>
      </p:sp>
      <p:sp>
        <p:nvSpPr>
          <p:cNvPr id="4" name="灯片编号占位符 3"/>
          <p:cNvSpPr>
            <a:spLocks noGrp="1"/>
          </p:cNvSpPr>
          <p:nvPr>
            <p:ph type="sldNum" sz="quarter" idx="5"/>
          </p:nvPr>
        </p:nvSpPr>
        <p:spPr/>
        <p:txBody>
          <a:bodyPr/>
          <a:lstStyle/>
          <a:p>
            <a:fld id="{0885124A-FCBE-40BD-9DF1-0789CE7A6FBC}"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560638" y="1143000"/>
            <a:ext cx="1736725" cy="3086100"/>
          </a:xfrm>
        </p:spPr>
      </p:sp>
      <p:sp>
        <p:nvSpPr>
          <p:cNvPr id="3" name="备注占位符 2"/>
          <p:cNvSpPr>
            <a:spLocks noGrp="1"/>
          </p:cNvSpPr>
          <p:nvPr>
            <p:ph type="body" idx="1"/>
          </p:nvPr>
        </p:nvSpPr>
        <p:spPr/>
        <p:txBody>
          <a:bodyPr/>
          <a:lstStyle/>
          <a:p>
            <a:r>
              <a:rPr lang="en-US" altLang="zh-CN" dirty="0"/>
              <a:t>【</a:t>
            </a:r>
            <a:r>
              <a:rPr lang="zh-CN" altLang="en-US" dirty="0"/>
              <a:t>已读</a:t>
            </a:r>
            <a:r>
              <a:rPr lang="en-US" altLang="zh-CN"/>
              <a:t>up230302 16:25】</a:t>
            </a:r>
            <a:endParaRPr lang="en-US" dirty="0"/>
          </a:p>
        </p:txBody>
      </p:sp>
      <p:sp>
        <p:nvSpPr>
          <p:cNvPr id="4" name="灯片编号占位符 3"/>
          <p:cNvSpPr>
            <a:spLocks noGrp="1"/>
          </p:cNvSpPr>
          <p:nvPr>
            <p:ph type="sldNum" sz="quarter" idx="5"/>
          </p:nvPr>
        </p:nvSpPr>
        <p:spPr/>
        <p:txBody>
          <a:bodyPr/>
          <a:lstStyle/>
          <a:p>
            <a:fld id="{0885124A-FCBE-40BD-9DF1-0789CE7A6FBC}" type="slidenum">
              <a:rPr lang="en-US" smtClean="0"/>
              <a:t>3</a:t>
            </a:fld>
            <a:endParaRPr lang="en-US"/>
          </a:p>
        </p:txBody>
      </p:sp>
    </p:spTree>
    <p:extLst>
      <p:ext uri="{BB962C8B-B14F-4D97-AF65-F5344CB8AC3E}">
        <p14:creationId xmlns:p14="http://schemas.microsoft.com/office/powerpoint/2010/main" val="689953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560638" y="1143000"/>
            <a:ext cx="1736725" cy="3086100"/>
          </a:xfrm>
        </p:spPr>
      </p:sp>
      <p:sp>
        <p:nvSpPr>
          <p:cNvPr id="3" name="备注占位符 2"/>
          <p:cNvSpPr>
            <a:spLocks noGrp="1"/>
          </p:cNvSpPr>
          <p:nvPr>
            <p:ph type="body" idx="1"/>
          </p:nvPr>
        </p:nvSpPr>
        <p:spPr/>
        <p:txBody>
          <a:bodyPr/>
          <a:lstStyle/>
          <a:p>
            <a:r>
              <a:rPr lang="en-US" altLang="zh-CN" dirty="0"/>
              <a:t>【</a:t>
            </a:r>
            <a:r>
              <a:rPr lang="zh-CN" altLang="en-US" dirty="0"/>
              <a:t>已读</a:t>
            </a:r>
            <a:r>
              <a:rPr lang="en-US" altLang="zh-CN"/>
              <a:t>up230302 16:25】</a:t>
            </a:r>
            <a:endParaRPr lang="en-US" dirty="0"/>
          </a:p>
        </p:txBody>
      </p:sp>
      <p:sp>
        <p:nvSpPr>
          <p:cNvPr id="4" name="灯片编号占位符 3"/>
          <p:cNvSpPr>
            <a:spLocks noGrp="1"/>
          </p:cNvSpPr>
          <p:nvPr>
            <p:ph type="sldNum" sz="quarter" idx="5"/>
          </p:nvPr>
        </p:nvSpPr>
        <p:spPr/>
        <p:txBody>
          <a:bodyPr/>
          <a:lstStyle/>
          <a:p>
            <a:fld id="{0885124A-FCBE-40BD-9DF1-0789CE7A6FBC}"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560638" y="1143000"/>
            <a:ext cx="1736725" cy="3086100"/>
          </a:xfrm>
        </p:spPr>
      </p:sp>
      <p:sp>
        <p:nvSpPr>
          <p:cNvPr id="3" name="备注占位符 2"/>
          <p:cNvSpPr>
            <a:spLocks noGrp="1"/>
          </p:cNvSpPr>
          <p:nvPr>
            <p:ph type="body" idx="1"/>
          </p:nvPr>
        </p:nvSpPr>
        <p:spPr/>
        <p:txBody>
          <a:bodyPr/>
          <a:lstStyle/>
          <a:p>
            <a:r>
              <a:rPr lang="en-US" altLang="zh-CN" dirty="0"/>
              <a:t>【</a:t>
            </a:r>
            <a:r>
              <a:rPr lang="zh-CN" altLang="en-US" dirty="0"/>
              <a:t>已读</a:t>
            </a:r>
            <a:r>
              <a:rPr lang="en-US" altLang="zh-CN"/>
              <a:t>up230302 16:25】</a:t>
            </a:r>
            <a:endParaRPr lang="en-US" dirty="0"/>
          </a:p>
        </p:txBody>
      </p:sp>
      <p:sp>
        <p:nvSpPr>
          <p:cNvPr id="4" name="灯片编号占位符 3"/>
          <p:cNvSpPr>
            <a:spLocks noGrp="1"/>
          </p:cNvSpPr>
          <p:nvPr>
            <p:ph type="sldNum" sz="quarter" idx="5"/>
          </p:nvPr>
        </p:nvSpPr>
        <p:spPr/>
        <p:txBody>
          <a:bodyPr/>
          <a:lstStyle/>
          <a:p>
            <a:fld id="{0885124A-FCBE-40BD-9DF1-0789CE7A6FBC}" type="slidenum">
              <a:rPr lang="en-US" smtClean="0"/>
              <a:t>5</a:t>
            </a:fld>
            <a:endParaRPr lang="en-US"/>
          </a:p>
        </p:txBody>
      </p:sp>
    </p:spTree>
    <p:extLst>
      <p:ext uri="{BB962C8B-B14F-4D97-AF65-F5344CB8AC3E}">
        <p14:creationId xmlns:p14="http://schemas.microsoft.com/office/powerpoint/2010/main" val="249871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560638" y="1143000"/>
            <a:ext cx="1736725" cy="3086100"/>
          </a:xfrm>
        </p:spPr>
      </p:sp>
      <p:sp>
        <p:nvSpPr>
          <p:cNvPr id="3" name="备注占位符 2"/>
          <p:cNvSpPr>
            <a:spLocks noGrp="1"/>
          </p:cNvSpPr>
          <p:nvPr>
            <p:ph type="body" idx="1"/>
          </p:nvPr>
        </p:nvSpPr>
        <p:spPr/>
        <p:txBody>
          <a:bodyPr/>
          <a:lstStyle/>
          <a:p>
            <a:r>
              <a:rPr lang="en-US" altLang="zh-CN" dirty="0"/>
              <a:t>【</a:t>
            </a:r>
            <a:r>
              <a:rPr lang="zh-CN" altLang="en-US" dirty="0"/>
              <a:t>已读</a:t>
            </a:r>
            <a:r>
              <a:rPr lang="en-US" altLang="zh-CN"/>
              <a:t>up230302 16:25】</a:t>
            </a:r>
            <a:endParaRPr lang="en-US" dirty="0"/>
          </a:p>
        </p:txBody>
      </p:sp>
      <p:sp>
        <p:nvSpPr>
          <p:cNvPr id="4" name="灯片编号占位符 3"/>
          <p:cNvSpPr>
            <a:spLocks noGrp="1"/>
          </p:cNvSpPr>
          <p:nvPr>
            <p:ph type="sldNum" sz="quarter" idx="5"/>
          </p:nvPr>
        </p:nvSpPr>
        <p:spPr/>
        <p:txBody>
          <a:bodyPr/>
          <a:lstStyle/>
          <a:p>
            <a:fld id="{0885124A-FCBE-40BD-9DF1-0789CE7A6FBC}" type="slidenum">
              <a:rPr lang="en-US" smtClean="0"/>
              <a:t>6</a:t>
            </a:fld>
            <a:endParaRPr lang="en-US"/>
          </a:p>
        </p:txBody>
      </p:sp>
    </p:spTree>
    <p:extLst>
      <p:ext uri="{BB962C8B-B14F-4D97-AF65-F5344CB8AC3E}">
        <p14:creationId xmlns:p14="http://schemas.microsoft.com/office/powerpoint/2010/main" val="3882999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560638" y="1143000"/>
            <a:ext cx="1736725" cy="3086100"/>
          </a:xfrm>
        </p:spPr>
      </p:sp>
      <p:sp>
        <p:nvSpPr>
          <p:cNvPr id="3" name="备注占位符 2"/>
          <p:cNvSpPr>
            <a:spLocks noGrp="1"/>
          </p:cNvSpPr>
          <p:nvPr>
            <p:ph type="body" idx="1"/>
          </p:nvPr>
        </p:nvSpPr>
        <p:spPr/>
        <p:txBody>
          <a:bodyPr/>
          <a:lstStyle/>
          <a:p>
            <a:r>
              <a:rPr lang="en-US" altLang="zh-CN" dirty="0"/>
              <a:t>【</a:t>
            </a:r>
            <a:r>
              <a:rPr lang="zh-CN" altLang="en-US" dirty="0"/>
              <a:t>已读</a:t>
            </a:r>
            <a:r>
              <a:rPr lang="en-US" altLang="zh-CN"/>
              <a:t>up230302 16:25】</a:t>
            </a:r>
            <a:endParaRPr lang="en-US" dirty="0"/>
          </a:p>
        </p:txBody>
      </p:sp>
      <p:sp>
        <p:nvSpPr>
          <p:cNvPr id="4" name="灯片编号占位符 3"/>
          <p:cNvSpPr>
            <a:spLocks noGrp="1"/>
          </p:cNvSpPr>
          <p:nvPr>
            <p:ph type="sldNum" sz="quarter" idx="5"/>
          </p:nvPr>
        </p:nvSpPr>
        <p:spPr/>
        <p:txBody>
          <a:bodyPr/>
          <a:lstStyle/>
          <a:p>
            <a:fld id="{0885124A-FCBE-40BD-9DF1-0789CE7A6FBC}" type="slidenum">
              <a:rPr lang="en-US" smtClean="0"/>
              <a:t>7</a:t>
            </a:fld>
            <a:endParaRPr lang="en-US"/>
          </a:p>
        </p:txBody>
      </p:sp>
    </p:spTree>
    <p:extLst>
      <p:ext uri="{BB962C8B-B14F-4D97-AF65-F5344CB8AC3E}">
        <p14:creationId xmlns:p14="http://schemas.microsoft.com/office/powerpoint/2010/main" val="1529474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4B14ED0-A41F-45FA-8C0D-454255CA67FC}"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A3722-EE8A-449B-8929-8309C81B572A}" type="slidenum">
              <a:rPr lang="en-US" smtClean="0"/>
              <a:t>‹#›</a:t>
            </a:fld>
            <a:endParaRPr lang="en-US"/>
          </a:p>
        </p:txBody>
      </p:sp>
    </p:spTree>
    <p:extLst>
      <p:ext uri="{BB962C8B-B14F-4D97-AF65-F5344CB8AC3E}">
        <p14:creationId xmlns:p14="http://schemas.microsoft.com/office/powerpoint/2010/main" val="151117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4B14ED0-A41F-45FA-8C0D-454255CA67FC}"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A3722-EE8A-449B-8929-8309C81B572A}" type="slidenum">
              <a:rPr lang="en-US" smtClean="0"/>
              <a:t>‹#›</a:t>
            </a:fld>
            <a:endParaRPr lang="en-US"/>
          </a:p>
        </p:txBody>
      </p:sp>
    </p:spTree>
    <p:extLst>
      <p:ext uri="{BB962C8B-B14F-4D97-AF65-F5344CB8AC3E}">
        <p14:creationId xmlns:p14="http://schemas.microsoft.com/office/powerpoint/2010/main" val="1111046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4B14ED0-A41F-45FA-8C0D-454255CA67FC}"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A3722-EE8A-449B-8929-8309C81B572A}" type="slidenum">
              <a:rPr lang="en-US" smtClean="0"/>
              <a:t>‹#›</a:t>
            </a:fld>
            <a:endParaRPr lang="en-US"/>
          </a:p>
        </p:txBody>
      </p:sp>
    </p:spTree>
    <p:extLst>
      <p:ext uri="{BB962C8B-B14F-4D97-AF65-F5344CB8AC3E}">
        <p14:creationId xmlns:p14="http://schemas.microsoft.com/office/powerpoint/2010/main" val="214771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4B14ED0-A41F-45FA-8C0D-454255CA67FC}"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A3722-EE8A-449B-8929-8309C81B572A}" type="slidenum">
              <a:rPr lang="en-US" smtClean="0"/>
              <a:t>‹#›</a:t>
            </a:fld>
            <a:endParaRPr lang="en-US"/>
          </a:p>
        </p:txBody>
      </p:sp>
    </p:spTree>
    <p:extLst>
      <p:ext uri="{BB962C8B-B14F-4D97-AF65-F5344CB8AC3E}">
        <p14:creationId xmlns:p14="http://schemas.microsoft.com/office/powerpoint/2010/main" val="3463479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4B14ED0-A41F-45FA-8C0D-454255CA67FC}"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A3722-EE8A-449B-8929-8309C81B572A}" type="slidenum">
              <a:rPr lang="en-US" smtClean="0"/>
              <a:t>‹#›</a:t>
            </a:fld>
            <a:endParaRPr lang="en-US"/>
          </a:p>
        </p:txBody>
      </p:sp>
    </p:spTree>
    <p:extLst>
      <p:ext uri="{BB962C8B-B14F-4D97-AF65-F5344CB8AC3E}">
        <p14:creationId xmlns:p14="http://schemas.microsoft.com/office/powerpoint/2010/main" val="2828381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4B14ED0-A41F-45FA-8C0D-454255CA67FC}"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A3722-EE8A-449B-8929-8309C81B572A}" type="slidenum">
              <a:rPr lang="en-US" smtClean="0"/>
              <a:t>‹#›</a:t>
            </a:fld>
            <a:endParaRPr lang="en-US"/>
          </a:p>
        </p:txBody>
      </p:sp>
    </p:spTree>
    <p:extLst>
      <p:ext uri="{BB962C8B-B14F-4D97-AF65-F5344CB8AC3E}">
        <p14:creationId xmlns:p14="http://schemas.microsoft.com/office/powerpoint/2010/main" val="2180524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72381" y="4453467"/>
            <a:ext cx="2901255" cy="65503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3471863" y="4453467"/>
            <a:ext cx="2915543" cy="65503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4B14ED0-A41F-45FA-8C0D-454255CA67FC}" type="datetimeFigureOut">
              <a:rPr lang="en-US" smtClean="0"/>
              <a:t>4/6/2023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8A3722-EE8A-449B-8929-8309C81B572A}" type="slidenum">
              <a:rPr lang="en-US" smtClean="0"/>
              <a:t>‹#›</a:t>
            </a:fld>
            <a:endParaRPr lang="en-US"/>
          </a:p>
        </p:txBody>
      </p:sp>
    </p:spTree>
    <p:extLst>
      <p:ext uri="{BB962C8B-B14F-4D97-AF65-F5344CB8AC3E}">
        <p14:creationId xmlns:p14="http://schemas.microsoft.com/office/powerpoint/2010/main" val="118348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4B14ED0-A41F-45FA-8C0D-454255CA67FC}" type="datetimeFigureOut">
              <a:rPr lang="en-US" smtClean="0"/>
              <a:t>4/6/2023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8A3722-EE8A-449B-8929-8309C81B572A}" type="slidenum">
              <a:rPr lang="en-US" smtClean="0"/>
              <a:t>‹#›</a:t>
            </a:fld>
            <a:endParaRPr lang="en-US"/>
          </a:p>
        </p:txBody>
      </p:sp>
    </p:spTree>
    <p:extLst>
      <p:ext uri="{BB962C8B-B14F-4D97-AF65-F5344CB8AC3E}">
        <p14:creationId xmlns:p14="http://schemas.microsoft.com/office/powerpoint/2010/main" val="2276323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B14ED0-A41F-45FA-8C0D-454255CA67FC}" type="datetimeFigureOut">
              <a:rPr lang="en-US" smtClean="0"/>
              <a:t>4/6/2023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8A3722-EE8A-449B-8929-8309C81B572A}" type="slidenum">
              <a:rPr lang="en-US" smtClean="0"/>
              <a:t>‹#›</a:t>
            </a:fld>
            <a:endParaRPr lang="en-US"/>
          </a:p>
        </p:txBody>
      </p:sp>
    </p:spTree>
    <p:extLst>
      <p:ext uri="{BB962C8B-B14F-4D97-AF65-F5344CB8AC3E}">
        <p14:creationId xmlns:p14="http://schemas.microsoft.com/office/powerpoint/2010/main" val="3718910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4B14ED0-A41F-45FA-8C0D-454255CA67FC}"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A3722-EE8A-449B-8929-8309C81B572A}" type="slidenum">
              <a:rPr lang="en-US" smtClean="0"/>
              <a:t>‹#›</a:t>
            </a:fld>
            <a:endParaRPr lang="en-US"/>
          </a:p>
        </p:txBody>
      </p:sp>
    </p:spTree>
    <p:extLst>
      <p:ext uri="{BB962C8B-B14F-4D97-AF65-F5344CB8AC3E}">
        <p14:creationId xmlns:p14="http://schemas.microsoft.com/office/powerpoint/2010/main" val="3616775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4B14ED0-A41F-45FA-8C0D-454255CA67FC}"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A3722-EE8A-449B-8929-8309C81B572A}" type="slidenum">
              <a:rPr lang="en-US" smtClean="0"/>
              <a:t>‹#›</a:t>
            </a:fld>
            <a:endParaRPr lang="en-US"/>
          </a:p>
        </p:txBody>
      </p:sp>
    </p:spTree>
    <p:extLst>
      <p:ext uri="{BB962C8B-B14F-4D97-AF65-F5344CB8AC3E}">
        <p14:creationId xmlns:p14="http://schemas.microsoft.com/office/powerpoint/2010/main" val="2756052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14B14ED0-A41F-45FA-8C0D-454255CA67FC}" type="datetimeFigureOut">
              <a:rPr lang="en-US" smtClean="0"/>
              <a:t>4/6/2023</a:t>
            </a:fld>
            <a:endParaRPr 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4A8A3722-EE8A-449B-8929-8309C81B572A}" type="slidenum">
              <a:rPr lang="en-US" smtClean="0"/>
              <a:t>‹#›</a:t>
            </a:fld>
            <a:endParaRPr lang="en-US"/>
          </a:p>
        </p:txBody>
      </p:sp>
    </p:spTree>
    <p:extLst>
      <p:ext uri="{BB962C8B-B14F-4D97-AF65-F5344CB8AC3E}">
        <p14:creationId xmlns:p14="http://schemas.microsoft.com/office/powerpoint/2010/main" val="20724548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notesSlide" Target="../notesSlides/notesSlide1.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3.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notesSlide" Target="../notesSlides/notesSlide2.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s>
</file>

<file path=ppt/slides/_rels/slide4.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notesSlide" Target="../notesSlides/notesSlide3.xml"/><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tags" Target="../tags/tag34.xml"/><Relationship Id="rId5" Type="http://schemas.openxmlformats.org/officeDocument/2006/relationships/tags" Target="../tags/tag28.xml"/><Relationship Id="rId10" Type="http://schemas.openxmlformats.org/officeDocument/2006/relationships/tags" Target="../tags/tag33.xml"/><Relationship Id="rId4" Type="http://schemas.openxmlformats.org/officeDocument/2006/relationships/tags" Target="../tags/tag27.xml"/><Relationship Id="rId9" Type="http://schemas.openxmlformats.org/officeDocument/2006/relationships/tags" Target="../tags/tag32.xml"/></Relationships>
</file>

<file path=ppt/slides/_rels/slide5.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notesSlide" Target="../notesSlides/notesSlide4.xm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文本框 86"/>
          <p:cNvSpPr txBox="1"/>
          <p:nvPr/>
        </p:nvSpPr>
        <p:spPr>
          <a:xfrm>
            <a:off x="-7219861" y="1930346"/>
            <a:ext cx="20920766" cy="8956298"/>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p:txBody>
      </p:sp>
      <p:sp>
        <p:nvSpPr>
          <p:cNvPr id="4" name="文本框 3"/>
          <p:cNvSpPr txBox="1"/>
          <p:nvPr/>
        </p:nvSpPr>
        <p:spPr>
          <a:xfrm>
            <a:off x="-7172740" y="210666"/>
            <a:ext cx="20873646" cy="58477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3200" dirty="0"/>
          </a:p>
        </p:txBody>
      </p:sp>
      <p:sp>
        <p:nvSpPr>
          <p:cNvPr id="6" name="文本框 5"/>
          <p:cNvSpPr txBox="1"/>
          <p:nvPr/>
        </p:nvSpPr>
        <p:spPr>
          <a:xfrm>
            <a:off x="-3638826" y="1060174"/>
            <a:ext cx="6266805" cy="834396"/>
          </a:xfrm>
          <a:prstGeom prst="rect">
            <a:avLst/>
          </a:prstGeom>
          <a:noFill/>
        </p:spPr>
        <p:txBody>
          <a:bodyPr wrap="square" rtlCol="0">
            <a:spAutoFit/>
          </a:bodyPr>
          <a:lstStyle/>
          <a:p>
            <a:pPr>
              <a:lnSpc>
                <a:spcPct val="107000"/>
              </a:lnSpc>
              <a:spcAft>
                <a:spcPts val="1422"/>
              </a:spcAft>
            </a:pPr>
            <a:r>
              <a:rPr lang="zh-CN" altLang="en-US" sz="2311" dirty="0">
                <a:latin typeface="华文细黑" panose="02010600040101010101" pitchFamily="2" charset="-122"/>
                <a:ea typeface="华文细黑" panose="02010600040101010101" pitchFamily="2" charset="-122"/>
                <a:cs typeface="Times New Roman" panose="02020603050405020304" pitchFamily="18" charset="0"/>
              </a:rPr>
              <a:t>不同尺度下河流对滨江地区行人水平高度热环境效应的时空特征如何？</a:t>
            </a:r>
            <a:endParaRPr lang="zh-CN" altLang="en-US" sz="2311" dirty="0">
              <a:latin typeface="Calibri" panose="020F0502020204030204" pitchFamily="34" charset="0"/>
              <a:ea typeface="等线" panose="02010600030101010101" pitchFamily="2" charset="-122"/>
              <a:cs typeface="Times New Roman" panose="02020603050405020304" pitchFamily="18" charset="0"/>
            </a:endParaRPr>
          </a:p>
        </p:txBody>
      </p:sp>
      <p:sp>
        <p:nvSpPr>
          <p:cNvPr id="8" name="文本框 7"/>
          <p:cNvSpPr txBox="1"/>
          <p:nvPr/>
        </p:nvSpPr>
        <p:spPr>
          <a:xfrm>
            <a:off x="3429000" y="1078246"/>
            <a:ext cx="6266805" cy="837152"/>
          </a:xfrm>
          <a:prstGeom prst="rect">
            <a:avLst/>
          </a:prstGeom>
          <a:noFill/>
        </p:spPr>
        <p:txBody>
          <a:bodyPr wrap="square" rtlCol="0">
            <a:spAutoFit/>
          </a:bodyPr>
          <a:lstStyle/>
          <a:p>
            <a:pPr>
              <a:lnSpc>
                <a:spcPct val="107000"/>
              </a:lnSpc>
              <a:spcAft>
                <a:spcPts val="1422"/>
              </a:spcAft>
            </a:pPr>
            <a:r>
              <a:rPr lang="zh-CN" altLang="en-US" sz="2311" dirty="0">
                <a:latin typeface="Calibri" panose="020F0502020204030204" pitchFamily="34" charset="0"/>
                <a:ea typeface="等线" panose="02010600030101010101" pitchFamily="2" charset="-122"/>
                <a:cs typeface="Times New Roman" panose="02020603050405020304" pitchFamily="18" charset="0"/>
              </a:rPr>
              <a:t>三维视角下河流热环境效应的影响因素和驱动机制如何？</a:t>
            </a:r>
          </a:p>
        </p:txBody>
      </p:sp>
      <p:sp>
        <p:nvSpPr>
          <p:cNvPr id="17" name="文本框 16"/>
          <p:cNvSpPr txBox="1"/>
          <p:nvPr/>
        </p:nvSpPr>
        <p:spPr>
          <a:xfrm>
            <a:off x="-5994768" y="3811791"/>
            <a:ext cx="3168741" cy="447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311" dirty="0"/>
              <a:t>微尺度观测分析</a:t>
            </a:r>
            <a:endParaRPr lang="en-US" sz="2311" dirty="0"/>
          </a:p>
        </p:txBody>
      </p:sp>
      <p:sp>
        <p:nvSpPr>
          <p:cNvPr id="18" name="文本框 17"/>
          <p:cNvSpPr txBox="1"/>
          <p:nvPr/>
        </p:nvSpPr>
        <p:spPr>
          <a:xfrm>
            <a:off x="-5994768" y="7292603"/>
            <a:ext cx="3168738" cy="447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311" dirty="0"/>
              <a:t>局地气候区尺度分析</a:t>
            </a:r>
            <a:endParaRPr lang="en-US" sz="2311" dirty="0"/>
          </a:p>
        </p:txBody>
      </p:sp>
      <p:sp>
        <p:nvSpPr>
          <p:cNvPr id="19" name="文本框 18"/>
          <p:cNvSpPr txBox="1"/>
          <p:nvPr/>
        </p:nvSpPr>
        <p:spPr>
          <a:xfrm>
            <a:off x="-2272375" y="6492522"/>
            <a:ext cx="2408951" cy="447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311" dirty="0"/>
              <a:t>观测分析</a:t>
            </a:r>
            <a:endParaRPr lang="en-US" sz="2311" dirty="0"/>
          </a:p>
        </p:txBody>
      </p:sp>
      <p:sp>
        <p:nvSpPr>
          <p:cNvPr id="20" name="文本框 19"/>
          <p:cNvSpPr txBox="1"/>
          <p:nvPr/>
        </p:nvSpPr>
        <p:spPr>
          <a:xfrm>
            <a:off x="-2272375" y="8708676"/>
            <a:ext cx="2408951" cy="447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311" dirty="0"/>
              <a:t>模拟分析</a:t>
            </a:r>
            <a:endParaRPr lang="en-US" sz="2311" dirty="0"/>
          </a:p>
        </p:txBody>
      </p:sp>
      <p:sp>
        <p:nvSpPr>
          <p:cNvPr id="21" name="文本框 20"/>
          <p:cNvSpPr txBox="1"/>
          <p:nvPr/>
        </p:nvSpPr>
        <p:spPr>
          <a:xfrm>
            <a:off x="-1961321" y="3814209"/>
            <a:ext cx="3168741" cy="447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311" dirty="0"/>
              <a:t>微尺度样地的选择</a:t>
            </a:r>
            <a:endParaRPr lang="en-US" sz="2311" dirty="0"/>
          </a:p>
        </p:txBody>
      </p:sp>
      <p:sp>
        <p:nvSpPr>
          <p:cNvPr id="22" name="文本框 21"/>
          <p:cNvSpPr txBox="1"/>
          <p:nvPr/>
        </p:nvSpPr>
        <p:spPr>
          <a:xfrm>
            <a:off x="2072126" y="3835887"/>
            <a:ext cx="3168741" cy="447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311" dirty="0"/>
              <a:t>实地观测的开展</a:t>
            </a:r>
            <a:endParaRPr lang="en-US" sz="2311" dirty="0"/>
          </a:p>
        </p:txBody>
      </p:sp>
      <p:sp>
        <p:nvSpPr>
          <p:cNvPr id="23" name="文本框 22"/>
          <p:cNvSpPr txBox="1"/>
          <p:nvPr/>
        </p:nvSpPr>
        <p:spPr>
          <a:xfrm>
            <a:off x="6562402" y="4144399"/>
            <a:ext cx="3168741" cy="80355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311" dirty="0"/>
              <a:t>微尺度气候驱动机制的分析</a:t>
            </a:r>
            <a:endParaRPr lang="en-US" sz="2311" dirty="0"/>
          </a:p>
        </p:txBody>
      </p:sp>
      <p:sp>
        <p:nvSpPr>
          <p:cNvPr id="24" name="文本框 23"/>
          <p:cNvSpPr txBox="1"/>
          <p:nvPr/>
        </p:nvSpPr>
        <p:spPr>
          <a:xfrm>
            <a:off x="6562404" y="3145871"/>
            <a:ext cx="3168741" cy="80355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311" dirty="0"/>
              <a:t>微尺度气候与环境因素的相关分析</a:t>
            </a:r>
            <a:endParaRPr lang="en-US" sz="2311" dirty="0"/>
          </a:p>
        </p:txBody>
      </p:sp>
      <p:sp>
        <p:nvSpPr>
          <p:cNvPr id="25" name="文本框 24"/>
          <p:cNvSpPr txBox="1"/>
          <p:nvPr/>
        </p:nvSpPr>
        <p:spPr>
          <a:xfrm>
            <a:off x="796237" y="6514836"/>
            <a:ext cx="3168741" cy="447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956" dirty="0"/>
              <a:t>3</a:t>
            </a:r>
            <a:r>
              <a:rPr lang="zh-CN" altLang="en-US" sz="1956" dirty="0"/>
              <a:t>个</a:t>
            </a:r>
            <a:r>
              <a:rPr lang="zh-CN" altLang="en-US" sz="2311" dirty="0"/>
              <a:t>局地气候</a:t>
            </a:r>
            <a:r>
              <a:rPr lang="zh-CN" altLang="en-US" sz="1956" dirty="0"/>
              <a:t>区的选择</a:t>
            </a:r>
            <a:endParaRPr lang="en-US" sz="1956" dirty="0"/>
          </a:p>
        </p:txBody>
      </p:sp>
      <p:sp>
        <p:nvSpPr>
          <p:cNvPr id="26" name="文本框 25"/>
          <p:cNvSpPr txBox="1"/>
          <p:nvPr/>
        </p:nvSpPr>
        <p:spPr>
          <a:xfrm>
            <a:off x="4992759" y="5851846"/>
            <a:ext cx="3168741" cy="447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311" dirty="0"/>
              <a:t>实地观测的开展</a:t>
            </a:r>
            <a:endParaRPr lang="en-US" sz="2311" dirty="0"/>
          </a:p>
        </p:txBody>
      </p:sp>
      <p:sp>
        <p:nvSpPr>
          <p:cNvPr id="27" name="文本框 26"/>
          <p:cNvSpPr txBox="1"/>
          <p:nvPr/>
        </p:nvSpPr>
        <p:spPr>
          <a:xfrm>
            <a:off x="4961094" y="7093905"/>
            <a:ext cx="3168741" cy="7489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956" dirty="0"/>
              <a:t>河流热</a:t>
            </a:r>
            <a:r>
              <a:rPr lang="zh-CN" altLang="en-US" sz="2311" dirty="0"/>
              <a:t>环境效应</a:t>
            </a:r>
            <a:r>
              <a:rPr lang="zh-CN" altLang="en-US" sz="1956" dirty="0"/>
              <a:t>评估体系的建立</a:t>
            </a:r>
            <a:endParaRPr lang="en-US" sz="1956" dirty="0"/>
          </a:p>
        </p:txBody>
      </p:sp>
      <p:sp>
        <p:nvSpPr>
          <p:cNvPr id="28" name="文本框 27"/>
          <p:cNvSpPr txBox="1"/>
          <p:nvPr/>
        </p:nvSpPr>
        <p:spPr>
          <a:xfrm>
            <a:off x="8721031" y="5701377"/>
            <a:ext cx="3168741" cy="7489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956" dirty="0"/>
              <a:t>微尺度气候与</a:t>
            </a:r>
            <a:r>
              <a:rPr lang="zh-CN" altLang="en-US" sz="2311" dirty="0"/>
              <a:t>环境因素</a:t>
            </a:r>
            <a:r>
              <a:rPr lang="zh-CN" altLang="en-US" sz="1956" dirty="0"/>
              <a:t>的相关分析</a:t>
            </a:r>
            <a:endParaRPr lang="en-US" sz="1956" dirty="0"/>
          </a:p>
        </p:txBody>
      </p:sp>
      <p:sp>
        <p:nvSpPr>
          <p:cNvPr id="29" name="文本框 28"/>
          <p:cNvSpPr txBox="1"/>
          <p:nvPr/>
        </p:nvSpPr>
        <p:spPr>
          <a:xfrm>
            <a:off x="8721031" y="7093905"/>
            <a:ext cx="3168741" cy="7489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956" dirty="0"/>
              <a:t>微</a:t>
            </a:r>
            <a:r>
              <a:rPr lang="zh-CN" altLang="en-US" sz="2311" dirty="0"/>
              <a:t>尺度</a:t>
            </a:r>
            <a:r>
              <a:rPr lang="zh-CN" altLang="en-US" sz="1956" dirty="0"/>
              <a:t>气候驱动机制的分析</a:t>
            </a:r>
            <a:endParaRPr lang="en-US" sz="1956" dirty="0"/>
          </a:p>
        </p:txBody>
      </p:sp>
      <p:sp>
        <p:nvSpPr>
          <p:cNvPr id="30" name="文本框 29"/>
          <p:cNvSpPr txBox="1"/>
          <p:nvPr/>
        </p:nvSpPr>
        <p:spPr>
          <a:xfrm>
            <a:off x="1064221" y="8057317"/>
            <a:ext cx="2408951" cy="80355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2311" dirty="0"/>
              <a:t>ENVI-met</a:t>
            </a:r>
            <a:r>
              <a:rPr lang="zh-CN" altLang="en-US" sz="2311" dirty="0"/>
              <a:t>模型的初始化与验证</a:t>
            </a:r>
            <a:endParaRPr lang="en-US" sz="2311" dirty="0"/>
          </a:p>
        </p:txBody>
      </p:sp>
      <p:sp>
        <p:nvSpPr>
          <p:cNvPr id="31" name="文本框 30"/>
          <p:cNvSpPr txBox="1"/>
          <p:nvPr/>
        </p:nvSpPr>
        <p:spPr>
          <a:xfrm>
            <a:off x="1064221" y="9093376"/>
            <a:ext cx="2408951" cy="11591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311" dirty="0"/>
              <a:t>基于不同建筑高度和建筑密度的情景设置</a:t>
            </a:r>
            <a:endParaRPr lang="en-US" sz="2311" dirty="0"/>
          </a:p>
        </p:txBody>
      </p:sp>
      <p:sp>
        <p:nvSpPr>
          <p:cNvPr id="32" name="文本框 31"/>
          <p:cNvSpPr txBox="1"/>
          <p:nvPr/>
        </p:nvSpPr>
        <p:spPr>
          <a:xfrm>
            <a:off x="4810176" y="9048351"/>
            <a:ext cx="3168741" cy="447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311" dirty="0"/>
              <a:t>模型模拟</a:t>
            </a:r>
            <a:r>
              <a:rPr lang="zh-CN" altLang="en-US" sz="1956" dirty="0"/>
              <a:t>结果的分析</a:t>
            </a:r>
            <a:endParaRPr lang="en-US" sz="1956" dirty="0"/>
          </a:p>
        </p:txBody>
      </p:sp>
      <p:sp>
        <p:nvSpPr>
          <p:cNvPr id="33" name="文本框 32"/>
          <p:cNvSpPr txBox="1"/>
          <p:nvPr/>
        </p:nvSpPr>
        <p:spPr>
          <a:xfrm>
            <a:off x="8756366" y="9048351"/>
            <a:ext cx="2408951" cy="447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311" dirty="0"/>
              <a:t>规划建议</a:t>
            </a:r>
            <a:endParaRPr lang="en-US" sz="2311" dirty="0"/>
          </a:p>
        </p:txBody>
      </p:sp>
      <p:sp>
        <p:nvSpPr>
          <p:cNvPr id="35" name="文本框 34"/>
          <p:cNvSpPr txBox="1"/>
          <p:nvPr/>
        </p:nvSpPr>
        <p:spPr>
          <a:xfrm>
            <a:off x="-7219862" y="10267617"/>
            <a:ext cx="20920764" cy="58477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3200" dirty="0"/>
          </a:p>
        </p:txBody>
      </p:sp>
      <p:sp>
        <p:nvSpPr>
          <p:cNvPr id="36" name="文本框 35"/>
          <p:cNvSpPr txBox="1"/>
          <p:nvPr/>
        </p:nvSpPr>
        <p:spPr>
          <a:xfrm>
            <a:off x="-6183245" y="888436"/>
            <a:ext cx="1319328" cy="913199"/>
          </a:xfrm>
          <a:prstGeom prst="rect">
            <a:avLst/>
          </a:prstGeom>
          <a:noFill/>
        </p:spPr>
        <p:txBody>
          <a:bodyPr wrap="square" rtlCol="0">
            <a:spAutoFit/>
          </a:bodyPr>
          <a:lstStyle/>
          <a:p>
            <a:r>
              <a:rPr lang="zh-CN" altLang="en-US" sz="2667" dirty="0"/>
              <a:t>科学问题</a:t>
            </a:r>
            <a:endParaRPr lang="en-US" sz="2667" dirty="0"/>
          </a:p>
        </p:txBody>
      </p:sp>
      <p:sp>
        <p:nvSpPr>
          <p:cNvPr id="5" name="文本框 4"/>
          <p:cNvSpPr txBox="1"/>
          <p:nvPr/>
        </p:nvSpPr>
        <p:spPr>
          <a:xfrm>
            <a:off x="-6065444" y="10996450"/>
            <a:ext cx="1319328" cy="913199"/>
          </a:xfrm>
          <a:prstGeom prst="rect">
            <a:avLst/>
          </a:prstGeom>
          <a:noFill/>
        </p:spPr>
        <p:txBody>
          <a:bodyPr wrap="square" rtlCol="0">
            <a:spAutoFit/>
          </a:bodyPr>
          <a:lstStyle/>
          <a:p>
            <a:r>
              <a:rPr lang="zh-CN" altLang="en-US" sz="2667" dirty="0"/>
              <a:t>研究结果</a:t>
            </a:r>
            <a:endParaRPr lang="en-US" sz="2667" dirty="0"/>
          </a:p>
        </p:txBody>
      </p:sp>
      <p:sp>
        <p:nvSpPr>
          <p:cNvPr id="38" name="文本框 37"/>
          <p:cNvSpPr txBox="1"/>
          <p:nvPr/>
        </p:nvSpPr>
        <p:spPr>
          <a:xfrm>
            <a:off x="-3191195" y="11112243"/>
            <a:ext cx="14041413" cy="502766"/>
          </a:xfrm>
          <a:prstGeom prst="rect">
            <a:avLst/>
          </a:prstGeom>
          <a:noFill/>
        </p:spPr>
        <p:txBody>
          <a:bodyPr wrap="square" rtlCol="0">
            <a:spAutoFit/>
          </a:bodyPr>
          <a:lstStyle/>
          <a:p>
            <a:r>
              <a:rPr lang="zh-CN" altLang="en-US" sz="2667" dirty="0"/>
              <a:t>加深城市滨江地区的河流热环境效应的系统性理解，为城市规划与设计提供科学依据。</a:t>
            </a:r>
            <a:endParaRPr lang="en-US" sz="2667" dirty="0"/>
          </a:p>
        </p:txBody>
      </p:sp>
      <p:cxnSp>
        <p:nvCxnSpPr>
          <p:cNvPr id="40" name="直接箭头连接符 39"/>
          <p:cNvCxnSpPr>
            <a:stCxn id="17" idx="3"/>
            <a:endCxn id="21" idx="1"/>
          </p:cNvCxnSpPr>
          <p:nvPr/>
        </p:nvCxnSpPr>
        <p:spPr>
          <a:xfrm>
            <a:off x="-2826027" y="4035763"/>
            <a:ext cx="864706" cy="24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p:cNvCxnSpPr/>
          <p:nvPr/>
        </p:nvCxnSpPr>
        <p:spPr>
          <a:xfrm>
            <a:off x="1207420" y="4125554"/>
            <a:ext cx="864706" cy="27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p:cNvCxnSpPr/>
          <p:nvPr/>
        </p:nvCxnSpPr>
        <p:spPr>
          <a:xfrm flipV="1">
            <a:off x="6091216" y="3683824"/>
            <a:ext cx="481876" cy="23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p:cNvCxnSpPr/>
          <p:nvPr/>
        </p:nvCxnSpPr>
        <p:spPr>
          <a:xfrm flipV="1">
            <a:off x="6033406" y="4632110"/>
            <a:ext cx="481876" cy="23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接连接符 45"/>
          <p:cNvCxnSpPr/>
          <p:nvPr/>
        </p:nvCxnSpPr>
        <p:spPr>
          <a:xfrm>
            <a:off x="6091215" y="3683824"/>
            <a:ext cx="0" cy="1059758"/>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47"/>
          <p:cNvCxnSpPr>
            <a:stCxn id="22" idx="3"/>
          </p:cNvCxnSpPr>
          <p:nvPr/>
        </p:nvCxnSpPr>
        <p:spPr>
          <a:xfrm>
            <a:off x="5240867" y="4059859"/>
            <a:ext cx="850349" cy="35928"/>
          </a:xfrm>
          <a:prstGeom prst="line">
            <a:avLst/>
          </a:prstGeom>
        </p:spPr>
        <p:style>
          <a:lnRef idx="1">
            <a:schemeClr val="dk1"/>
          </a:lnRef>
          <a:fillRef idx="0">
            <a:schemeClr val="dk1"/>
          </a:fillRef>
          <a:effectRef idx="0">
            <a:schemeClr val="dk1"/>
          </a:effectRef>
          <a:fontRef idx="minor">
            <a:schemeClr val="tx1"/>
          </a:fontRef>
        </p:style>
      </p:cxnSp>
      <p:cxnSp>
        <p:nvCxnSpPr>
          <p:cNvPr id="50" name="连接符: 肘形 49"/>
          <p:cNvCxnSpPr>
            <a:stCxn id="18" idx="3"/>
            <a:endCxn id="20" idx="1"/>
          </p:cNvCxnSpPr>
          <p:nvPr/>
        </p:nvCxnSpPr>
        <p:spPr>
          <a:xfrm>
            <a:off x="-2826030" y="7516575"/>
            <a:ext cx="553655" cy="141607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9" name="连接符: 肘形 58"/>
          <p:cNvCxnSpPr>
            <a:stCxn id="18" idx="3"/>
            <a:endCxn id="19" idx="1"/>
          </p:cNvCxnSpPr>
          <p:nvPr/>
        </p:nvCxnSpPr>
        <p:spPr>
          <a:xfrm flipV="1">
            <a:off x="-2826030" y="6716494"/>
            <a:ext cx="553655" cy="80008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接箭头连接符 59"/>
          <p:cNvCxnSpPr>
            <a:endCxn id="25" idx="1"/>
          </p:cNvCxnSpPr>
          <p:nvPr/>
        </p:nvCxnSpPr>
        <p:spPr>
          <a:xfrm flipV="1">
            <a:off x="199514" y="6738808"/>
            <a:ext cx="596723" cy="562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连接符: 肘形 63"/>
          <p:cNvCxnSpPr>
            <a:stCxn id="20" idx="3"/>
            <a:endCxn id="30" idx="1"/>
          </p:cNvCxnSpPr>
          <p:nvPr/>
        </p:nvCxnSpPr>
        <p:spPr>
          <a:xfrm flipV="1">
            <a:off x="136576" y="8459094"/>
            <a:ext cx="927645" cy="47355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66" name="连接符: 肘形 65"/>
          <p:cNvCxnSpPr>
            <a:stCxn id="20" idx="3"/>
            <a:endCxn id="31" idx="1"/>
          </p:cNvCxnSpPr>
          <p:nvPr/>
        </p:nvCxnSpPr>
        <p:spPr>
          <a:xfrm>
            <a:off x="136576" y="8932648"/>
            <a:ext cx="927645" cy="74031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69" name="连接符: 肘形 68"/>
          <p:cNvCxnSpPr>
            <a:endCxn id="32" idx="1"/>
          </p:cNvCxnSpPr>
          <p:nvPr/>
        </p:nvCxnSpPr>
        <p:spPr>
          <a:xfrm>
            <a:off x="3524727" y="8487529"/>
            <a:ext cx="1285449" cy="78479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2" name="连接符: 肘形 71"/>
          <p:cNvCxnSpPr>
            <a:stCxn id="31" idx="3"/>
            <a:endCxn id="32" idx="1"/>
          </p:cNvCxnSpPr>
          <p:nvPr/>
        </p:nvCxnSpPr>
        <p:spPr>
          <a:xfrm flipV="1">
            <a:off x="3473172" y="9272323"/>
            <a:ext cx="1337004" cy="40063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3" name="连接符: 肘形 72"/>
          <p:cNvCxnSpPr>
            <a:endCxn id="27" idx="1"/>
          </p:cNvCxnSpPr>
          <p:nvPr/>
        </p:nvCxnSpPr>
        <p:spPr>
          <a:xfrm>
            <a:off x="3964977" y="6780950"/>
            <a:ext cx="996117" cy="68741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75" name="连接符: 肘形 74"/>
          <p:cNvCxnSpPr>
            <a:stCxn id="25" idx="3"/>
            <a:endCxn id="26" idx="1"/>
          </p:cNvCxnSpPr>
          <p:nvPr/>
        </p:nvCxnSpPr>
        <p:spPr>
          <a:xfrm flipV="1">
            <a:off x="3964978" y="6075818"/>
            <a:ext cx="1027781" cy="66299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8" name="直接箭头连接符 77"/>
          <p:cNvCxnSpPr>
            <a:endCxn id="28" idx="1"/>
          </p:cNvCxnSpPr>
          <p:nvPr/>
        </p:nvCxnSpPr>
        <p:spPr>
          <a:xfrm flipV="1">
            <a:off x="8152660" y="6075839"/>
            <a:ext cx="568371" cy="46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直接箭头连接符 82"/>
          <p:cNvCxnSpPr/>
          <p:nvPr/>
        </p:nvCxnSpPr>
        <p:spPr>
          <a:xfrm flipV="1">
            <a:off x="8187995" y="7488660"/>
            <a:ext cx="568370" cy="101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接箭头连接符 83"/>
          <p:cNvCxnSpPr>
            <a:endCxn id="33" idx="1"/>
          </p:cNvCxnSpPr>
          <p:nvPr/>
        </p:nvCxnSpPr>
        <p:spPr>
          <a:xfrm flipV="1">
            <a:off x="7993637" y="9272323"/>
            <a:ext cx="762729" cy="45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8" name="文本框 87"/>
          <p:cNvSpPr txBox="1"/>
          <p:nvPr/>
        </p:nvSpPr>
        <p:spPr>
          <a:xfrm>
            <a:off x="1427182" y="2433691"/>
            <a:ext cx="3533911" cy="502766"/>
          </a:xfrm>
          <a:prstGeom prst="rect">
            <a:avLst/>
          </a:prstGeom>
          <a:noFill/>
        </p:spPr>
        <p:txBody>
          <a:bodyPr wrap="square" rtlCol="0">
            <a:spAutoFit/>
          </a:bodyPr>
          <a:lstStyle/>
          <a:p>
            <a:pPr algn="ctr"/>
            <a:r>
              <a:rPr lang="zh-CN" altLang="en-US" sz="2667" dirty="0"/>
              <a:t>研究内容</a:t>
            </a:r>
            <a:endParaRPr lang="en-US" sz="266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圆角 65"/>
          <p:cNvSpPr/>
          <p:nvPr/>
        </p:nvSpPr>
        <p:spPr>
          <a:xfrm>
            <a:off x="-7172741" y="2029970"/>
            <a:ext cx="21203481" cy="7971851"/>
          </a:xfrm>
          <a:prstGeom prst="roundRect">
            <a:avLst>
              <a:gd name="adj" fmla="val 3698"/>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200"/>
          </a:p>
        </p:txBody>
      </p:sp>
      <p:sp>
        <p:nvSpPr>
          <p:cNvPr id="65" name="矩形: 圆角 64"/>
          <p:cNvSpPr/>
          <p:nvPr/>
        </p:nvSpPr>
        <p:spPr>
          <a:xfrm>
            <a:off x="-7172741" y="10275105"/>
            <a:ext cx="21203481" cy="167332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200"/>
          </a:p>
        </p:txBody>
      </p:sp>
      <p:sp>
        <p:nvSpPr>
          <p:cNvPr id="60" name="矩形: 圆角 59"/>
          <p:cNvSpPr/>
          <p:nvPr/>
        </p:nvSpPr>
        <p:spPr>
          <a:xfrm>
            <a:off x="-7172741" y="148703"/>
            <a:ext cx="21203481" cy="167332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200">
              <a:solidFill>
                <a:schemeClr val="tx1"/>
              </a:solidFill>
            </a:endParaRPr>
          </a:p>
        </p:txBody>
      </p:sp>
      <p:sp>
        <p:nvSpPr>
          <p:cNvPr id="4" name="文本框 3"/>
          <p:cNvSpPr txBox="1"/>
          <p:nvPr/>
        </p:nvSpPr>
        <p:spPr>
          <a:xfrm>
            <a:off x="-6257987" y="317894"/>
            <a:ext cx="19881676" cy="584775"/>
          </a:xfrm>
          <a:prstGeom prst="rect">
            <a:avLst/>
          </a:prstGeom>
          <a:ln>
            <a:solidFill>
              <a:schemeClr val="bg1"/>
            </a:solidFill>
            <a:prstDash val="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3200" dirty="0"/>
          </a:p>
        </p:txBody>
      </p:sp>
      <p:sp>
        <p:nvSpPr>
          <p:cNvPr id="35" name="文本框 34"/>
          <p:cNvSpPr txBox="1"/>
          <p:nvPr/>
        </p:nvSpPr>
        <p:spPr>
          <a:xfrm>
            <a:off x="-6567213" y="10629834"/>
            <a:ext cx="20268114" cy="584775"/>
          </a:xfrm>
          <a:prstGeom prst="rect">
            <a:avLst/>
          </a:prstGeom>
          <a:ln>
            <a:solidFill>
              <a:schemeClr val="bg1"/>
            </a:solidFill>
            <a:prstDash val="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3200" dirty="0"/>
          </a:p>
        </p:txBody>
      </p:sp>
      <p:sp>
        <p:nvSpPr>
          <p:cNvPr id="36" name="文本框 35"/>
          <p:cNvSpPr txBox="1"/>
          <p:nvPr/>
        </p:nvSpPr>
        <p:spPr>
          <a:xfrm>
            <a:off x="-6330068" y="621471"/>
            <a:ext cx="1319328" cy="967701"/>
          </a:xfrm>
          <a:prstGeom prst="rect">
            <a:avLst/>
          </a:prstGeom>
          <a:noFill/>
        </p:spPr>
        <p:txBody>
          <a:bodyPr wrap="square" rtlCol="0">
            <a:spAutoFit/>
          </a:bodyPr>
          <a:lstStyle/>
          <a:p>
            <a:r>
              <a:rPr lang="zh-CN" altLang="en-US" sz="2844" dirty="0"/>
              <a:t>科学问题</a:t>
            </a:r>
            <a:endParaRPr lang="en-US" sz="2844" dirty="0"/>
          </a:p>
        </p:txBody>
      </p:sp>
      <p:sp>
        <p:nvSpPr>
          <p:cNvPr id="5" name="文本框 4"/>
          <p:cNvSpPr txBox="1"/>
          <p:nvPr/>
        </p:nvSpPr>
        <p:spPr>
          <a:xfrm>
            <a:off x="-6257987" y="10610108"/>
            <a:ext cx="1319328" cy="967701"/>
          </a:xfrm>
          <a:prstGeom prst="rect">
            <a:avLst/>
          </a:prstGeom>
          <a:noFill/>
        </p:spPr>
        <p:txBody>
          <a:bodyPr wrap="square" rtlCol="0">
            <a:spAutoFit/>
          </a:bodyPr>
          <a:lstStyle/>
          <a:p>
            <a:r>
              <a:rPr lang="zh-CN" altLang="en-US" sz="2844" dirty="0"/>
              <a:t>研究目标</a:t>
            </a:r>
            <a:endParaRPr lang="en-US" sz="2844" dirty="0"/>
          </a:p>
        </p:txBody>
      </p:sp>
      <p:sp>
        <p:nvSpPr>
          <p:cNvPr id="38" name="文本框 37"/>
          <p:cNvSpPr txBox="1"/>
          <p:nvPr/>
        </p:nvSpPr>
        <p:spPr>
          <a:xfrm>
            <a:off x="-2639585" y="10824872"/>
            <a:ext cx="15983616" cy="530017"/>
          </a:xfrm>
          <a:prstGeom prst="rect">
            <a:avLst/>
          </a:prstGeom>
          <a:noFill/>
        </p:spPr>
        <p:txBody>
          <a:bodyPr wrap="square" rtlCol="0">
            <a:spAutoFit/>
          </a:bodyPr>
          <a:lstStyle/>
          <a:p>
            <a:r>
              <a:rPr lang="zh-CN" altLang="en-US" sz="2844" dirty="0">
                <a:solidFill>
                  <a:schemeClr val="dk1"/>
                </a:solidFill>
                <a:latin typeface="黑体" panose="02010609060101010101" pitchFamily="49" charset="-122"/>
                <a:ea typeface="黑体" panose="02010609060101010101" pitchFamily="49" charset="-122"/>
              </a:rPr>
              <a:t>加深对城市滨江地区的河流冠层热效应及其驱动机制的理解，为城市规划和设计提供科学依据。</a:t>
            </a:r>
            <a:endParaRPr lang="en-US" sz="2844" dirty="0">
              <a:solidFill>
                <a:schemeClr val="dk1"/>
              </a:solidFill>
              <a:latin typeface="黑体" panose="02010609060101010101" pitchFamily="49" charset="-122"/>
              <a:ea typeface="黑体" panose="02010609060101010101" pitchFamily="49" charset="-122"/>
            </a:endParaRPr>
          </a:p>
        </p:txBody>
      </p:sp>
      <p:sp>
        <p:nvSpPr>
          <p:cNvPr id="88" name="文本框 87"/>
          <p:cNvSpPr txBox="1"/>
          <p:nvPr/>
        </p:nvSpPr>
        <p:spPr>
          <a:xfrm>
            <a:off x="-6474590" y="5528194"/>
            <a:ext cx="1199684" cy="913199"/>
          </a:xfrm>
          <a:prstGeom prst="rect">
            <a:avLst/>
          </a:prstGeom>
          <a:noFill/>
        </p:spPr>
        <p:txBody>
          <a:bodyPr wrap="square" rtlCol="0">
            <a:spAutoFit/>
          </a:bodyPr>
          <a:lstStyle/>
          <a:p>
            <a:pPr algn="ctr"/>
            <a:r>
              <a:rPr lang="zh-CN" altLang="en-US" sz="2667" dirty="0"/>
              <a:t>研究内容</a:t>
            </a:r>
            <a:endParaRPr lang="en-US" sz="2667" dirty="0"/>
          </a:p>
        </p:txBody>
      </p:sp>
      <p:sp>
        <p:nvSpPr>
          <p:cNvPr id="2" name="矩形 1"/>
          <p:cNvSpPr/>
          <p:nvPr/>
        </p:nvSpPr>
        <p:spPr>
          <a:xfrm>
            <a:off x="10630182" y="2814233"/>
            <a:ext cx="3070578" cy="173284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667" dirty="0">
                <a:latin typeface="黑体" panose="02010609060101010101" pitchFamily="49" charset="-122"/>
                <a:ea typeface="黑体" panose="02010609060101010101" pitchFamily="49" charset="-122"/>
                <a:cs typeface="黑体" panose="02010609060101010101" pitchFamily="49" charset="-122"/>
              </a:rPr>
              <a:t>研究内容</a:t>
            </a:r>
            <a:r>
              <a:rPr lang="en-US" altLang="zh-CN" sz="2667" dirty="0">
                <a:latin typeface="黑体" panose="02010609060101010101" pitchFamily="49" charset="-122"/>
                <a:ea typeface="黑体" panose="02010609060101010101" pitchFamily="49" charset="-122"/>
                <a:cs typeface="黑体" panose="02010609060101010101" pitchFamily="49" charset="-122"/>
              </a:rPr>
              <a:t>1</a:t>
            </a:r>
            <a:r>
              <a:rPr lang="zh-CN" altLang="en-US" sz="2667" dirty="0">
                <a:latin typeface="黑体" panose="02010609060101010101" pitchFamily="49" charset="-122"/>
                <a:ea typeface="黑体" panose="02010609060101010101" pitchFamily="49" charset="-122"/>
                <a:cs typeface="黑体" panose="02010609060101010101" pitchFamily="49" charset="-122"/>
              </a:rPr>
              <a:t>：</a:t>
            </a:r>
          </a:p>
          <a:p>
            <a:pPr algn="ctr"/>
            <a:r>
              <a:rPr lang="zh-CN" altLang="en-US" sz="2667" dirty="0">
                <a:latin typeface="黑体" panose="02010609060101010101" pitchFamily="49" charset="-122"/>
                <a:ea typeface="黑体" panose="02010609060101010101" pitchFamily="49" charset="-122"/>
                <a:cs typeface="黑体" panose="02010609060101010101" pitchFamily="49" charset="-122"/>
              </a:rPr>
              <a:t>河流冠层热效应</a:t>
            </a:r>
          </a:p>
          <a:p>
            <a:pPr algn="ctr"/>
            <a:r>
              <a:rPr lang="zh-CN" altLang="en-US" sz="2667" b="1" dirty="0">
                <a:latin typeface="黑体" panose="02010609060101010101" pitchFamily="49" charset="-122"/>
                <a:ea typeface="黑体" panose="02010609060101010101" pitchFamily="49" charset="-122"/>
                <a:cs typeface="黑体" panose="02010609060101010101" pitchFamily="49" charset="-122"/>
              </a:rPr>
              <a:t>指标的建立和计算</a:t>
            </a:r>
          </a:p>
        </p:txBody>
      </p:sp>
      <p:sp>
        <p:nvSpPr>
          <p:cNvPr id="11" name="矩形 10"/>
          <p:cNvSpPr/>
          <p:nvPr/>
        </p:nvSpPr>
        <p:spPr>
          <a:xfrm>
            <a:off x="-3822450" y="2190179"/>
            <a:ext cx="14080837" cy="81050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2667" dirty="0">
                <a:latin typeface="黑体" panose="02010609060101010101" pitchFamily="49" charset="-122"/>
                <a:ea typeface="黑体" panose="02010609060101010101" pitchFamily="49" charset="-122"/>
              </a:rPr>
              <a:t>         建立</a:t>
            </a:r>
            <a:r>
              <a:rPr lang="zh-CN" altLang="en-US" sz="2667" dirty="0">
                <a:latin typeface="黑体" panose="02010609060101010101" pitchFamily="49" charset="-122"/>
                <a:ea typeface="黑体" panose="02010609060101010101" pitchFamily="49" charset="-122"/>
                <a:cs typeface="黑体" panose="02010609060101010101" pitchFamily="49" charset="-122"/>
                <a:sym typeface="+mn-ea"/>
              </a:rPr>
              <a:t>河流冠层热效应的评估指标体系</a:t>
            </a:r>
            <a:endParaRPr lang="en-US" sz="2667" dirty="0">
              <a:latin typeface="黑体" panose="02010609060101010101" pitchFamily="49" charset="-122"/>
              <a:ea typeface="黑体" panose="02010609060101010101" pitchFamily="49" charset="-122"/>
            </a:endParaRPr>
          </a:p>
        </p:txBody>
      </p:sp>
      <p:sp>
        <p:nvSpPr>
          <p:cNvPr id="12" name="矩形 11"/>
          <p:cNvSpPr/>
          <p:nvPr/>
        </p:nvSpPr>
        <p:spPr>
          <a:xfrm>
            <a:off x="-3822449" y="3996514"/>
            <a:ext cx="8437522" cy="102277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2844" dirty="0">
                <a:latin typeface="黑体" panose="02010609060101010101" pitchFamily="49" charset="-122"/>
                <a:ea typeface="黑体" panose="02010609060101010101" pitchFamily="49" charset="-122"/>
                <a:cs typeface="黑体" panose="02010609060101010101" pitchFamily="49" charset="-122"/>
              </a:rPr>
              <a:t>         </a:t>
            </a:r>
            <a:r>
              <a:rPr lang="zh-CN" altLang="en-US" sz="2844" dirty="0">
                <a:latin typeface="黑体" panose="02010609060101010101" pitchFamily="49" charset="-122"/>
                <a:ea typeface="黑体" panose="02010609060101010101" pitchFamily="49" charset="-122"/>
                <a:cs typeface="黑体" panose="02010609060101010101" pitchFamily="49" charset="-122"/>
              </a:rPr>
              <a:t>实地测量</a:t>
            </a:r>
            <a:r>
              <a:rPr lang="en-US" altLang="zh-CN" sz="2844" dirty="0">
                <a:latin typeface="黑体" panose="02010609060101010101" pitchFamily="49" charset="-122"/>
                <a:ea typeface="黑体" panose="02010609060101010101" pitchFamily="49" charset="-122"/>
                <a:cs typeface="黑体" panose="02010609060101010101" pitchFamily="49" charset="-122"/>
              </a:rPr>
              <a:t>             </a:t>
            </a:r>
          </a:p>
        </p:txBody>
      </p:sp>
      <p:sp>
        <p:nvSpPr>
          <p:cNvPr id="13" name="矩形 12"/>
          <p:cNvSpPr/>
          <p:nvPr/>
        </p:nvSpPr>
        <p:spPr>
          <a:xfrm>
            <a:off x="1487124" y="4067774"/>
            <a:ext cx="2978729" cy="40430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133" dirty="0">
                <a:latin typeface="黑体" panose="02010609060101010101" pitchFamily="49" charset="-122"/>
                <a:ea typeface="黑体" panose="02010609060101010101" pitchFamily="49" charset="-122"/>
              </a:rPr>
              <a:t>街道峡谷尺度</a:t>
            </a:r>
            <a:endParaRPr lang="en-US" sz="2133" dirty="0">
              <a:latin typeface="黑体" panose="02010609060101010101" pitchFamily="49" charset="-122"/>
              <a:ea typeface="黑体" panose="02010609060101010101" pitchFamily="49" charset="-122"/>
            </a:endParaRPr>
          </a:p>
        </p:txBody>
      </p:sp>
      <p:sp>
        <p:nvSpPr>
          <p:cNvPr id="37" name="矩形 36"/>
          <p:cNvSpPr/>
          <p:nvPr/>
        </p:nvSpPr>
        <p:spPr>
          <a:xfrm>
            <a:off x="5306874" y="2263230"/>
            <a:ext cx="2142631" cy="66294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133" dirty="0">
                <a:latin typeface="黑体" panose="02010609060101010101" pitchFamily="49" charset="-122"/>
                <a:ea typeface="黑体" panose="02010609060101010101" pitchFamily="49" charset="-122"/>
              </a:rPr>
              <a:t>河流冠层</a:t>
            </a:r>
          </a:p>
          <a:p>
            <a:pPr algn="ctr"/>
            <a:r>
              <a:rPr lang="zh-CN" altLang="en-US" sz="2133" dirty="0">
                <a:latin typeface="黑体" panose="02010609060101010101" pitchFamily="49" charset="-122"/>
                <a:ea typeface="黑体" panose="02010609060101010101" pitchFamily="49" charset="-122"/>
              </a:rPr>
              <a:t>热效应强度</a:t>
            </a:r>
            <a:endParaRPr lang="en-US" sz="2133" dirty="0">
              <a:latin typeface="黑体" panose="02010609060101010101" pitchFamily="49" charset="-122"/>
              <a:ea typeface="黑体" panose="02010609060101010101" pitchFamily="49" charset="-122"/>
            </a:endParaRPr>
          </a:p>
        </p:txBody>
      </p:sp>
      <p:sp>
        <p:nvSpPr>
          <p:cNvPr id="55" name="矩形 54"/>
          <p:cNvSpPr/>
          <p:nvPr/>
        </p:nvSpPr>
        <p:spPr>
          <a:xfrm>
            <a:off x="6081889" y="8593102"/>
            <a:ext cx="3449884" cy="107018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44" dirty="0">
                <a:latin typeface="黑体" panose="02010609060101010101" pitchFamily="49" charset="-122"/>
                <a:ea typeface="黑体" panose="02010609060101010101" pitchFamily="49" charset="-122"/>
              </a:rPr>
              <a:t>提出滨江地区</a:t>
            </a:r>
          </a:p>
          <a:p>
            <a:pPr algn="ctr"/>
            <a:r>
              <a:rPr lang="zh-CN" altLang="en-US" sz="2844" dirty="0">
                <a:latin typeface="黑体" panose="02010609060101010101" pitchFamily="49" charset="-122"/>
                <a:ea typeface="黑体" panose="02010609060101010101" pitchFamily="49" charset="-122"/>
              </a:rPr>
              <a:t>城市规划优化方案</a:t>
            </a:r>
            <a:endParaRPr lang="en-US" sz="2844" dirty="0">
              <a:latin typeface="黑体" panose="02010609060101010101" pitchFamily="49" charset="-122"/>
              <a:ea typeface="黑体" panose="02010609060101010101" pitchFamily="49" charset="-122"/>
            </a:endParaRPr>
          </a:p>
        </p:txBody>
      </p:sp>
      <p:sp>
        <p:nvSpPr>
          <p:cNvPr id="57" name="矩形 56"/>
          <p:cNvSpPr/>
          <p:nvPr/>
        </p:nvSpPr>
        <p:spPr>
          <a:xfrm>
            <a:off x="10645987" y="8062502"/>
            <a:ext cx="3054773" cy="172252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667" dirty="0">
                <a:latin typeface="黑体" panose="02010609060101010101" pitchFamily="49" charset="-122"/>
                <a:ea typeface="黑体" panose="02010609060101010101" pitchFamily="49" charset="-122"/>
                <a:cs typeface="黑体" panose="02010609060101010101" pitchFamily="49" charset="-122"/>
              </a:rPr>
              <a:t>研究内容</a:t>
            </a:r>
            <a:r>
              <a:rPr lang="en-US" altLang="zh-CN" sz="2667" dirty="0">
                <a:latin typeface="黑体" panose="02010609060101010101" pitchFamily="49" charset="-122"/>
                <a:ea typeface="黑体" panose="02010609060101010101" pitchFamily="49" charset="-122"/>
                <a:cs typeface="黑体" panose="02010609060101010101" pitchFamily="49" charset="-122"/>
              </a:rPr>
              <a:t>3</a:t>
            </a:r>
            <a:r>
              <a:rPr lang="zh-CN" altLang="en-US" sz="2667" dirty="0">
                <a:latin typeface="黑体" panose="02010609060101010101" pitchFamily="49" charset="-122"/>
                <a:ea typeface="黑体" panose="02010609060101010101" pitchFamily="49" charset="-122"/>
                <a:cs typeface="黑体" panose="02010609060101010101" pitchFamily="49" charset="-122"/>
              </a:rPr>
              <a:t>：</a:t>
            </a:r>
          </a:p>
          <a:p>
            <a:pPr algn="ctr"/>
            <a:r>
              <a:rPr lang="zh-CN" altLang="en-US" sz="2667" kern="100" dirty="0">
                <a:latin typeface="黑体" panose="02010609060101010101" pitchFamily="49" charset="-122"/>
                <a:ea typeface="黑体" panose="02010609060101010101" pitchFamily="49" charset="-122"/>
                <a:cs typeface="黑体" panose="02010609060101010101" pitchFamily="49" charset="-122"/>
              </a:rPr>
              <a:t>河流冠层热效应</a:t>
            </a:r>
          </a:p>
          <a:p>
            <a:pPr algn="ctr"/>
            <a:r>
              <a:rPr lang="zh-CN" altLang="en-US" sz="2667" kern="100" dirty="0">
                <a:latin typeface="黑体" panose="02010609060101010101" pitchFamily="49" charset="-122"/>
                <a:ea typeface="黑体" panose="02010609060101010101" pitchFamily="49" charset="-122"/>
                <a:cs typeface="黑体" panose="02010609060101010101" pitchFamily="49" charset="-122"/>
              </a:rPr>
              <a:t>的</a:t>
            </a:r>
            <a:r>
              <a:rPr lang="zh-CN" altLang="en-US" sz="2667" b="1" kern="100" dirty="0">
                <a:latin typeface="黑体" panose="02010609060101010101" pitchFamily="49" charset="-122"/>
                <a:ea typeface="黑体" panose="02010609060101010101" pitchFamily="49" charset="-122"/>
                <a:cs typeface="黑体" panose="02010609060101010101" pitchFamily="49" charset="-122"/>
              </a:rPr>
              <a:t>情景模拟分析</a:t>
            </a:r>
            <a:endParaRPr lang="zh-CN" altLang="en-US" sz="2667" kern="100" dirty="0">
              <a:latin typeface="黑体" panose="02010609060101010101" pitchFamily="49" charset="-122"/>
              <a:ea typeface="黑体" panose="02010609060101010101" pitchFamily="49" charset="-122"/>
              <a:cs typeface="黑体" panose="02010609060101010101" pitchFamily="49" charset="-122"/>
            </a:endParaRPr>
          </a:p>
        </p:txBody>
      </p:sp>
      <p:sp>
        <p:nvSpPr>
          <p:cNvPr id="10" name="矩形 9"/>
          <p:cNvSpPr/>
          <p:nvPr>
            <p:custDataLst>
              <p:tags r:id="rId1"/>
            </p:custDataLst>
          </p:nvPr>
        </p:nvSpPr>
        <p:spPr>
          <a:xfrm>
            <a:off x="10630182" y="5637416"/>
            <a:ext cx="3070578" cy="184799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sz="2667" dirty="0">
                <a:latin typeface="黑体" panose="02010609060101010101" pitchFamily="49" charset="-122"/>
                <a:ea typeface="黑体" panose="02010609060101010101" pitchFamily="49" charset="-122"/>
                <a:cs typeface="黑体" panose="02010609060101010101" pitchFamily="49" charset="-122"/>
              </a:rPr>
              <a:t>研究内容2：</a:t>
            </a:r>
          </a:p>
          <a:p>
            <a:pPr algn="ctr"/>
            <a:r>
              <a:rPr sz="2667" dirty="0">
                <a:latin typeface="黑体" panose="02010609060101010101" pitchFamily="49" charset="-122"/>
                <a:ea typeface="黑体" panose="02010609060101010101" pitchFamily="49" charset="-122"/>
                <a:cs typeface="黑体" panose="02010609060101010101" pitchFamily="49" charset="-122"/>
              </a:rPr>
              <a:t>河流冠层热效应</a:t>
            </a:r>
          </a:p>
          <a:p>
            <a:pPr algn="ctr"/>
            <a:r>
              <a:rPr sz="2667" dirty="0" err="1">
                <a:latin typeface="黑体" panose="02010609060101010101" pitchFamily="49" charset="-122"/>
                <a:ea typeface="黑体" panose="02010609060101010101" pitchFamily="49" charset="-122"/>
                <a:cs typeface="黑体" panose="02010609060101010101" pitchFamily="49" charset="-122"/>
              </a:rPr>
              <a:t>对环境</a:t>
            </a:r>
            <a:r>
              <a:rPr lang="zh-CN" altLang="en-US" sz="2667" dirty="0">
                <a:latin typeface="黑体" panose="02010609060101010101" pitchFamily="49" charset="-122"/>
                <a:ea typeface="黑体" panose="02010609060101010101" pitchFamily="49" charset="-122"/>
                <a:cs typeface="黑体" panose="02010609060101010101" pitchFamily="49" charset="-122"/>
              </a:rPr>
              <a:t>因素</a:t>
            </a:r>
            <a:r>
              <a:rPr sz="2667" dirty="0" err="1">
                <a:latin typeface="黑体" panose="02010609060101010101" pitchFamily="49" charset="-122"/>
                <a:ea typeface="黑体" panose="02010609060101010101" pitchFamily="49" charset="-122"/>
                <a:cs typeface="黑体" panose="02010609060101010101" pitchFamily="49" charset="-122"/>
              </a:rPr>
              <a:t>的</a:t>
            </a:r>
            <a:r>
              <a:rPr sz="2667" b="1" dirty="0" err="1">
                <a:latin typeface="黑体" panose="02010609060101010101" pitchFamily="49" charset="-122"/>
                <a:ea typeface="黑体" panose="02010609060101010101" pitchFamily="49" charset="-122"/>
                <a:cs typeface="黑体" panose="02010609060101010101" pitchFamily="49" charset="-122"/>
              </a:rPr>
              <a:t>响应机制</a:t>
            </a:r>
            <a:r>
              <a:rPr sz="2667" dirty="0" err="1">
                <a:latin typeface="黑体" panose="02010609060101010101" pitchFamily="49" charset="-122"/>
                <a:ea typeface="黑体" panose="02010609060101010101" pitchFamily="49" charset="-122"/>
                <a:cs typeface="黑体" panose="02010609060101010101" pitchFamily="49" charset="-122"/>
              </a:rPr>
              <a:t>分析</a:t>
            </a:r>
            <a:endParaRPr sz="2667" dirty="0">
              <a:latin typeface="黑体" panose="02010609060101010101" pitchFamily="49" charset="-122"/>
              <a:ea typeface="黑体" panose="02010609060101010101" pitchFamily="49" charset="-122"/>
              <a:cs typeface="黑体" panose="02010609060101010101" pitchFamily="49" charset="-122"/>
            </a:endParaRPr>
          </a:p>
        </p:txBody>
      </p:sp>
      <p:sp>
        <p:nvSpPr>
          <p:cNvPr id="17" name="矩形 16"/>
          <p:cNvSpPr/>
          <p:nvPr>
            <p:custDataLst>
              <p:tags r:id="rId2"/>
            </p:custDataLst>
          </p:nvPr>
        </p:nvSpPr>
        <p:spPr>
          <a:xfrm>
            <a:off x="1487126" y="4569164"/>
            <a:ext cx="2978727" cy="34697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133" dirty="0">
                <a:latin typeface="黑体" panose="02010609060101010101" pitchFamily="49" charset="-122"/>
                <a:ea typeface="黑体" panose="02010609060101010101" pitchFamily="49" charset="-122"/>
              </a:rPr>
              <a:t>街区尺度</a:t>
            </a:r>
            <a:endParaRPr lang="en-US" sz="2133" dirty="0">
              <a:latin typeface="黑体" panose="02010609060101010101" pitchFamily="49" charset="-122"/>
              <a:ea typeface="黑体" panose="02010609060101010101" pitchFamily="49" charset="-122"/>
            </a:endParaRPr>
          </a:p>
        </p:txBody>
      </p:sp>
      <p:sp>
        <p:nvSpPr>
          <p:cNvPr id="18" name="矩形 17"/>
          <p:cNvSpPr/>
          <p:nvPr>
            <p:custDataLst>
              <p:tags r:id="rId3"/>
            </p:custDataLst>
          </p:nvPr>
        </p:nvSpPr>
        <p:spPr>
          <a:xfrm>
            <a:off x="7932669" y="2263231"/>
            <a:ext cx="2142631" cy="66294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133" dirty="0">
                <a:latin typeface="黑体" panose="02010609060101010101" pitchFamily="49" charset="-122"/>
                <a:ea typeface="黑体" panose="02010609060101010101" pitchFamily="49" charset="-122"/>
              </a:rPr>
              <a:t>河流冠层</a:t>
            </a:r>
          </a:p>
          <a:p>
            <a:pPr algn="ctr"/>
            <a:r>
              <a:rPr lang="zh-CN" altLang="en-US" sz="2133" dirty="0">
                <a:latin typeface="黑体" panose="02010609060101010101" pitchFamily="49" charset="-122"/>
                <a:ea typeface="黑体" panose="02010609060101010101" pitchFamily="49" charset="-122"/>
              </a:rPr>
              <a:t>累积热效应</a:t>
            </a:r>
            <a:endParaRPr lang="en-US" sz="2133" dirty="0">
              <a:latin typeface="黑体" panose="02010609060101010101" pitchFamily="49" charset="-122"/>
              <a:ea typeface="黑体" panose="02010609060101010101" pitchFamily="49" charset="-122"/>
            </a:endParaRPr>
          </a:p>
        </p:txBody>
      </p:sp>
      <p:sp>
        <p:nvSpPr>
          <p:cNvPr id="19" name="矩形 18"/>
          <p:cNvSpPr/>
          <p:nvPr>
            <p:custDataLst>
              <p:tags r:id="rId4"/>
            </p:custDataLst>
          </p:nvPr>
        </p:nvSpPr>
        <p:spPr>
          <a:xfrm>
            <a:off x="6016945" y="4244569"/>
            <a:ext cx="3427307" cy="52364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44" dirty="0">
                <a:solidFill>
                  <a:schemeClr val="tx1"/>
                </a:solidFill>
                <a:latin typeface="黑体" panose="02010609060101010101" pitchFamily="49" charset="-122"/>
                <a:ea typeface="黑体" panose="02010609060101010101" pitchFamily="49" charset="-122"/>
              </a:rPr>
              <a:t>分析时空格局</a:t>
            </a:r>
            <a:endParaRPr lang="en-US" sz="2844" dirty="0">
              <a:solidFill>
                <a:schemeClr val="tx1"/>
              </a:solidFill>
              <a:latin typeface="黑体" panose="02010609060101010101" pitchFamily="49" charset="-122"/>
              <a:ea typeface="黑体" panose="02010609060101010101" pitchFamily="49" charset="-122"/>
            </a:endParaRPr>
          </a:p>
        </p:txBody>
      </p:sp>
      <p:sp>
        <p:nvSpPr>
          <p:cNvPr id="20" name="矩形 19"/>
          <p:cNvSpPr/>
          <p:nvPr>
            <p:custDataLst>
              <p:tags r:id="rId5"/>
            </p:custDataLst>
          </p:nvPr>
        </p:nvSpPr>
        <p:spPr>
          <a:xfrm>
            <a:off x="-3375732" y="6306235"/>
            <a:ext cx="3435547" cy="104873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44" dirty="0">
                <a:latin typeface="黑体" panose="02010609060101010101" pitchFamily="49" charset="-122"/>
                <a:ea typeface="黑体" panose="02010609060101010101" pitchFamily="49" charset="-122"/>
              </a:rPr>
              <a:t>提取关键影响因素</a:t>
            </a:r>
            <a:endParaRPr lang="en-US" sz="2844" dirty="0">
              <a:latin typeface="黑体" panose="02010609060101010101" pitchFamily="49" charset="-122"/>
              <a:ea typeface="黑体" panose="02010609060101010101" pitchFamily="49" charset="-122"/>
            </a:endParaRPr>
          </a:p>
        </p:txBody>
      </p:sp>
      <p:sp>
        <p:nvSpPr>
          <p:cNvPr id="21" name="矩形 20"/>
          <p:cNvSpPr/>
          <p:nvPr>
            <p:custDataLst>
              <p:tags r:id="rId6"/>
            </p:custDataLst>
          </p:nvPr>
        </p:nvSpPr>
        <p:spPr>
          <a:xfrm>
            <a:off x="1366339" y="6306235"/>
            <a:ext cx="3427307" cy="104873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44" dirty="0">
                <a:sym typeface="+mn-ea"/>
              </a:rPr>
              <a:t>量化关键因素的</a:t>
            </a:r>
            <a:endParaRPr lang="zh-CN" altLang="en-US" sz="2844" dirty="0"/>
          </a:p>
          <a:p>
            <a:pPr algn="ctr"/>
            <a:r>
              <a:rPr lang="zh-CN" altLang="en-US" sz="2844" dirty="0">
                <a:sym typeface="+mn-ea"/>
              </a:rPr>
              <a:t>相对贡献</a:t>
            </a:r>
            <a:endParaRPr lang="en-US" sz="2844" dirty="0"/>
          </a:p>
        </p:txBody>
      </p:sp>
      <p:sp>
        <p:nvSpPr>
          <p:cNvPr id="22" name="矩形 21"/>
          <p:cNvSpPr/>
          <p:nvPr>
            <p:custDataLst>
              <p:tags r:id="rId7"/>
            </p:custDataLst>
          </p:nvPr>
        </p:nvSpPr>
        <p:spPr>
          <a:xfrm>
            <a:off x="6081889" y="6319736"/>
            <a:ext cx="3427307" cy="10690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44" dirty="0">
                <a:latin typeface="黑体" panose="02010609060101010101" pitchFamily="49" charset="-122"/>
                <a:ea typeface="黑体" panose="02010609060101010101" pitchFamily="49" charset="-122"/>
                <a:sym typeface="+mn-ea"/>
              </a:rPr>
              <a:t>阐释驱动机制</a:t>
            </a:r>
            <a:endParaRPr lang="en-US" sz="2844" dirty="0">
              <a:latin typeface="黑体" panose="02010609060101010101" pitchFamily="49" charset="-122"/>
              <a:ea typeface="黑体" panose="02010609060101010101" pitchFamily="49" charset="-122"/>
            </a:endParaRPr>
          </a:p>
        </p:txBody>
      </p:sp>
      <p:sp>
        <p:nvSpPr>
          <p:cNvPr id="23" name="矩形 22"/>
          <p:cNvSpPr/>
          <p:nvPr>
            <p:custDataLst>
              <p:tags r:id="rId8"/>
            </p:custDataLst>
          </p:nvPr>
        </p:nvSpPr>
        <p:spPr>
          <a:xfrm>
            <a:off x="-2800209" y="8603263"/>
            <a:ext cx="5840871" cy="10690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2844" dirty="0">
                <a:latin typeface="黑体" panose="02010609060101010101" pitchFamily="49" charset="-122"/>
                <a:ea typeface="黑体" panose="02010609060101010101" pitchFamily="49" charset="-122"/>
                <a:sym typeface="+mn-ea"/>
              </a:rPr>
              <a:t>                     </a:t>
            </a:r>
            <a:r>
              <a:rPr lang="zh-CN" altLang="en-US" sz="2844" dirty="0">
                <a:latin typeface="黑体" panose="02010609060101010101" pitchFamily="49" charset="-122"/>
                <a:ea typeface="黑体" panose="02010609060101010101" pitchFamily="49" charset="-122"/>
                <a:sym typeface="+mn-ea"/>
              </a:rPr>
              <a:t>情景设置</a:t>
            </a:r>
            <a:endParaRPr lang="en-US" sz="2844" dirty="0">
              <a:latin typeface="黑体" panose="02010609060101010101" pitchFamily="49" charset="-122"/>
              <a:ea typeface="黑体" panose="02010609060101010101" pitchFamily="49" charset="-122"/>
            </a:endParaRPr>
          </a:p>
        </p:txBody>
      </p:sp>
      <p:sp>
        <p:nvSpPr>
          <p:cNvPr id="24" name="矩形 23"/>
          <p:cNvSpPr/>
          <p:nvPr>
            <p:custDataLst>
              <p:tags r:id="rId9"/>
            </p:custDataLst>
          </p:nvPr>
        </p:nvSpPr>
        <p:spPr>
          <a:xfrm>
            <a:off x="3412067" y="8594232"/>
            <a:ext cx="2298418" cy="10690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44" dirty="0">
                <a:latin typeface="黑体" panose="02010609060101010101" pitchFamily="49" charset="-122"/>
                <a:ea typeface="黑体" panose="02010609060101010101" pitchFamily="49" charset="-122"/>
                <a:cs typeface="黑体" panose="02010609060101010101" pitchFamily="49" charset="-122"/>
                <a:sym typeface="+mn-ea"/>
              </a:rPr>
              <a:t>ENVI-met</a:t>
            </a:r>
          </a:p>
          <a:p>
            <a:pPr algn="ctr"/>
            <a:r>
              <a:rPr lang="zh-CN" altLang="en-US" sz="2844" dirty="0">
                <a:latin typeface="黑体" panose="02010609060101010101" pitchFamily="49" charset="-122"/>
                <a:ea typeface="黑体" panose="02010609060101010101" pitchFamily="49" charset="-122"/>
                <a:cs typeface="黑体" panose="02010609060101010101" pitchFamily="49" charset="-122"/>
                <a:sym typeface="+mn-ea"/>
              </a:rPr>
              <a:t>气候模拟</a:t>
            </a:r>
          </a:p>
        </p:txBody>
      </p:sp>
      <p:sp>
        <p:nvSpPr>
          <p:cNvPr id="25" name="矩形 24"/>
          <p:cNvSpPr/>
          <p:nvPr>
            <p:custDataLst>
              <p:tags r:id="rId10"/>
            </p:custDataLst>
          </p:nvPr>
        </p:nvSpPr>
        <p:spPr>
          <a:xfrm>
            <a:off x="-2305755" y="8675511"/>
            <a:ext cx="2148276" cy="42446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89" dirty="0"/>
              <a:t>建筑高度</a:t>
            </a:r>
            <a:endParaRPr lang="en-US" sz="2489" dirty="0"/>
          </a:p>
        </p:txBody>
      </p:sp>
      <p:sp>
        <p:nvSpPr>
          <p:cNvPr id="26" name="矩形 25"/>
          <p:cNvSpPr/>
          <p:nvPr>
            <p:custDataLst>
              <p:tags r:id="rId11"/>
            </p:custDataLst>
          </p:nvPr>
        </p:nvSpPr>
        <p:spPr>
          <a:xfrm>
            <a:off x="-2305755" y="9167707"/>
            <a:ext cx="2148276" cy="42446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89" dirty="0"/>
              <a:t>建筑覆盖率</a:t>
            </a:r>
            <a:endParaRPr lang="en-US" sz="2489" dirty="0"/>
          </a:p>
        </p:txBody>
      </p:sp>
      <p:cxnSp>
        <p:nvCxnSpPr>
          <p:cNvPr id="29" name="直接箭头连接符 28"/>
          <p:cNvCxnSpPr/>
          <p:nvPr/>
        </p:nvCxnSpPr>
        <p:spPr>
          <a:xfrm>
            <a:off x="4594412" y="4527781"/>
            <a:ext cx="1414292" cy="875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cxnSpLocks/>
            <a:endCxn id="22" idx="1"/>
          </p:cNvCxnSpPr>
          <p:nvPr/>
        </p:nvCxnSpPr>
        <p:spPr>
          <a:xfrm>
            <a:off x="4791500" y="6841290"/>
            <a:ext cx="1290389" cy="12976"/>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a:cxnSpLocks/>
          </p:cNvCxnSpPr>
          <p:nvPr/>
        </p:nvCxnSpPr>
        <p:spPr>
          <a:xfrm flipV="1">
            <a:off x="50139" y="6829883"/>
            <a:ext cx="1316919" cy="2"/>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3" name="肘形连接符 32"/>
          <p:cNvCxnSpPr>
            <a:stCxn id="22" idx="2"/>
            <a:endCxn id="23" idx="0"/>
          </p:cNvCxnSpPr>
          <p:nvPr/>
        </p:nvCxnSpPr>
        <p:spPr>
          <a:xfrm rot="5400000">
            <a:off x="3350653" y="4158370"/>
            <a:ext cx="1214469" cy="7675316"/>
          </a:xfrm>
          <a:prstGeom prst="bentConnector3">
            <a:avLst>
              <a:gd name="adj1" fmla="val 50000"/>
            </a:avLst>
          </a:prstGeom>
          <a:ln w="28575">
            <a:tailEnd type="arrow"/>
          </a:ln>
        </p:spPr>
        <p:style>
          <a:lnRef idx="1">
            <a:schemeClr val="dk1"/>
          </a:lnRef>
          <a:fillRef idx="0">
            <a:schemeClr val="dk1"/>
          </a:fillRef>
          <a:effectRef idx="0">
            <a:schemeClr val="dk1"/>
          </a:effectRef>
          <a:fontRef idx="minor">
            <a:schemeClr val="tx1"/>
          </a:fontRef>
        </p:style>
      </p:cxnSp>
      <p:cxnSp>
        <p:nvCxnSpPr>
          <p:cNvPr id="34" name="直接箭头连接符 33"/>
          <p:cNvCxnSpPr>
            <a:endCxn id="24" idx="1"/>
          </p:cNvCxnSpPr>
          <p:nvPr/>
        </p:nvCxnSpPr>
        <p:spPr>
          <a:xfrm>
            <a:off x="3057033" y="9128196"/>
            <a:ext cx="355035" cy="56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24" idx="3"/>
            <a:endCxn id="55" idx="1"/>
          </p:cNvCxnSpPr>
          <p:nvPr/>
        </p:nvCxnSpPr>
        <p:spPr>
          <a:xfrm flipV="1">
            <a:off x="5710486" y="9128196"/>
            <a:ext cx="371404" cy="112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a:off x="-4441921" y="5336672"/>
            <a:ext cx="18036000" cy="6283"/>
          </a:xfrm>
          <a:prstGeom prst="line">
            <a:avLst/>
          </a:prstGeom>
          <a:ln w="28575">
            <a:solidFill>
              <a:schemeClr val="bg1">
                <a:lumMod val="75000"/>
              </a:schemeClr>
            </a:solidFill>
            <a:prstDash val="dash"/>
          </a:ln>
        </p:spPr>
        <p:style>
          <a:lnRef idx="1">
            <a:schemeClr val="dk1"/>
          </a:lnRef>
          <a:fillRef idx="0">
            <a:schemeClr val="dk1"/>
          </a:fillRef>
          <a:effectRef idx="0">
            <a:schemeClr val="dk1"/>
          </a:effectRef>
          <a:fontRef idx="minor">
            <a:schemeClr val="tx1"/>
          </a:fontRef>
        </p:style>
      </p:cxnSp>
      <p:sp>
        <p:nvSpPr>
          <p:cNvPr id="63" name="文本框 62"/>
          <p:cNvSpPr txBox="1"/>
          <p:nvPr/>
        </p:nvSpPr>
        <p:spPr>
          <a:xfrm>
            <a:off x="6191975" y="550387"/>
            <a:ext cx="5090160" cy="84087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80000"/>
              </a:lnSpc>
              <a:spcAft>
                <a:spcPts val="1422"/>
              </a:spcAft>
            </a:pPr>
            <a:r>
              <a:rPr lang="zh-CN" altLang="en-US" sz="2311" kern="0" dirty="0">
                <a:latin typeface="黑体" panose="02010609060101010101" pitchFamily="49" charset="-122"/>
                <a:ea typeface="黑体" panose="02010609060101010101" pitchFamily="49" charset="-122"/>
                <a:cs typeface="Times New Roman" panose="02020603050405020304" pitchFamily="18" charset="0"/>
              </a:rPr>
              <a:t>如何</a:t>
            </a:r>
            <a:r>
              <a:rPr lang="zh-CN" altLang="en-US" sz="2311" kern="0" dirty="0">
                <a:latin typeface="黑体" panose="02010609060101010101" pitchFamily="49" charset="-122"/>
                <a:ea typeface="黑体" panose="02010609060101010101" pitchFamily="49" charset="-122"/>
              </a:rPr>
              <a:t>从</a:t>
            </a:r>
            <a:r>
              <a:rPr lang="zh-CN" altLang="en-US" sz="2311" kern="0" dirty="0">
                <a:highlight>
                  <a:srgbClr val="FFFF00"/>
                </a:highlight>
                <a:latin typeface="黑体" panose="02010609060101010101" pitchFamily="49" charset="-122"/>
                <a:ea typeface="黑体" panose="02010609060101010101" pitchFamily="49" charset="-122"/>
              </a:rPr>
              <a:t>三维空间形态特征</a:t>
            </a:r>
            <a:r>
              <a:rPr lang="zh-CN" altLang="en-US" sz="2311" kern="0" dirty="0">
                <a:latin typeface="黑体" panose="02010609060101010101" pitchFamily="49" charset="-122"/>
                <a:ea typeface="黑体" panose="02010609060101010101" pitchFamily="49" charset="-122"/>
              </a:rPr>
              <a:t>影响的角度</a:t>
            </a:r>
            <a:endParaRPr lang="en-US" altLang="zh-CN" sz="2311" kern="0" dirty="0">
              <a:latin typeface="黑体" panose="02010609060101010101" pitchFamily="49" charset="-122"/>
              <a:ea typeface="黑体" panose="02010609060101010101" pitchFamily="49" charset="-122"/>
            </a:endParaRPr>
          </a:p>
          <a:p>
            <a:pPr algn="ctr">
              <a:lnSpc>
                <a:spcPct val="80000"/>
              </a:lnSpc>
              <a:spcAft>
                <a:spcPts val="1422"/>
              </a:spcAft>
            </a:pPr>
            <a:r>
              <a:rPr lang="zh-CN" altLang="en-US" sz="2311" kern="0" dirty="0">
                <a:latin typeface="黑体" panose="02010609060101010101" pitchFamily="49" charset="-122"/>
                <a:ea typeface="黑体" panose="02010609060101010101" pitchFamily="49" charset="-122"/>
              </a:rPr>
              <a:t>阐释</a:t>
            </a:r>
            <a:r>
              <a:rPr lang="zh-CN" altLang="en-US" sz="2311" kern="0" dirty="0">
                <a:latin typeface="黑体" panose="02010609060101010101" pitchFamily="49" charset="-122"/>
                <a:ea typeface="黑体" panose="02010609060101010101" pitchFamily="49" charset="-122"/>
                <a:cs typeface="Times New Roman" panose="02020603050405020304" pitchFamily="18" charset="0"/>
              </a:rPr>
              <a:t>城市滨江地区气候的驱动机制？</a:t>
            </a:r>
            <a:endParaRPr lang="en-US" altLang="zh-CN" sz="2311" kern="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64" name="文本框 63"/>
          <p:cNvSpPr txBox="1"/>
          <p:nvPr/>
        </p:nvSpPr>
        <p:spPr>
          <a:xfrm>
            <a:off x="-3206297" y="552474"/>
            <a:ext cx="5258053" cy="84087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80000"/>
              </a:lnSpc>
              <a:spcAft>
                <a:spcPts val="1422"/>
              </a:spcAft>
            </a:pPr>
            <a:r>
              <a:rPr lang="zh-CN" altLang="en-US" sz="2311" kern="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如何在</a:t>
            </a:r>
            <a:r>
              <a:rPr lang="zh-CN" altLang="en-US" sz="2311" kern="0" dirty="0">
                <a:solidFill>
                  <a:schemeClr val="tx1"/>
                </a:solidFill>
                <a:highlight>
                  <a:srgbClr val="FFFF00"/>
                </a:highlight>
                <a:latin typeface="黑体" panose="02010609060101010101" pitchFamily="49" charset="-122"/>
                <a:ea typeface="黑体" panose="02010609060101010101" pitchFamily="49" charset="-122"/>
                <a:cs typeface="Times New Roman" panose="02020603050405020304" pitchFamily="18" charset="0"/>
              </a:rPr>
              <a:t>不同尺度</a:t>
            </a:r>
            <a:r>
              <a:rPr lang="zh-CN" altLang="en-US" sz="2311" kern="0" dirty="0">
                <a:solidFill>
                  <a:schemeClr val="tx1"/>
                </a:solidFill>
                <a:latin typeface="黑体" panose="02010609060101010101" pitchFamily="49" charset="-122"/>
                <a:ea typeface="黑体" panose="02010609060101010101" pitchFamily="49" charset="-122"/>
                <a:cs typeface="Times New Roman" panose="02020603050405020304" pitchFamily="18" charset="0"/>
              </a:rPr>
              <a:t>量化河流冠层</a:t>
            </a:r>
            <a:endParaRPr lang="en-US" altLang="zh-CN" sz="2311" kern="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algn="ctr">
              <a:lnSpc>
                <a:spcPct val="80000"/>
              </a:lnSpc>
              <a:spcAft>
                <a:spcPts val="1422"/>
              </a:spcAft>
            </a:pPr>
            <a:r>
              <a:rPr lang="zh-CN" altLang="en-US" sz="2311" kern="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热效应的时空特征？</a:t>
            </a:r>
            <a:endParaRPr lang="en-US" altLang="zh-CN" sz="2311" kern="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70" name="箭头: 下 69"/>
          <p:cNvSpPr/>
          <p:nvPr/>
        </p:nvSpPr>
        <p:spPr>
          <a:xfrm>
            <a:off x="2683258" y="1774105"/>
            <a:ext cx="1069419" cy="605017"/>
          </a:xfrm>
          <a:prstGeom prst="downArrow">
            <a:avLst/>
          </a:prstGeom>
          <a:solidFill>
            <a:schemeClr val="bg1">
              <a:lumMod val="75000"/>
            </a:schemeClr>
          </a:solidFill>
          <a:ln>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p>
        </p:txBody>
      </p:sp>
      <p:sp>
        <p:nvSpPr>
          <p:cNvPr id="71" name="箭头: 下 70"/>
          <p:cNvSpPr/>
          <p:nvPr/>
        </p:nvSpPr>
        <p:spPr>
          <a:xfrm>
            <a:off x="2699839" y="9879803"/>
            <a:ext cx="1069419" cy="605017"/>
          </a:xfrm>
          <a:prstGeom prst="downArrow">
            <a:avLst/>
          </a:prstGeom>
          <a:solidFill>
            <a:schemeClr val="bg1">
              <a:lumMod val="75000"/>
            </a:schemeClr>
          </a:solidFill>
          <a:ln>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p>
        </p:txBody>
      </p:sp>
      <p:cxnSp>
        <p:nvCxnSpPr>
          <p:cNvPr id="89" name="直接连接符 88"/>
          <p:cNvCxnSpPr/>
          <p:nvPr/>
        </p:nvCxnSpPr>
        <p:spPr>
          <a:xfrm>
            <a:off x="-4456724" y="7807387"/>
            <a:ext cx="18036000" cy="6283"/>
          </a:xfrm>
          <a:prstGeom prst="line">
            <a:avLst/>
          </a:prstGeom>
          <a:ln w="28575">
            <a:solidFill>
              <a:schemeClr val="bg1">
                <a:lumMod val="75000"/>
              </a:schemeClr>
            </a:solidFill>
            <a:prstDash val="dash"/>
          </a:ln>
        </p:spPr>
        <p:style>
          <a:lnRef idx="1">
            <a:schemeClr val="dk1"/>
          </a:lnRef>
          <a:fillRef idx="0">
            <a:schemeClr val="dk1"/>
          </a:fillRef>
          <a:effectRef idx="0">
            <a:schemeClr val="dk1"/>
          </a:effectRef>
          <a:fontRef idx="minor">
            <a:schemeClr val="tx1"/>
          </a:fontRef>
        </p:style>
      </p:cxnSp>
      <p:cxnSp>
        <p:nvCxnSpPr>
          <p:cNvPr id="104" name="直接连接符 103"/>
          <p:cNvCxnSpPr/>
          <p:nvPr/>
        </p:nvCxnSpPr>
        <p:spPr>
          <a:xfrm>
            <a:off x="3217967" y="3000686"/>
            <a:ext cx="0" cy="47629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07" name="直接连接符 106"/>
          <p:cNvCxnSpPr/>
          <p:nvPr/>
        </p:nvCxnSpPr>
        <p:spPr>
          <a:xfrm>
            <a:off x="3234549" y="3471333"/>
            <a:ext cx="4491927"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08" name="直接箭头连接符 107"/>
          <p:cNvCxnSpPr>
            <a:endCxn id="19" idx="0"/>
          </p:cNvCxnSpPr>
          <p:nvPr/>
        </p:nvCxnSpPr>
        <p:spPr>
          <a:xfrm>
            <a:off x="7730598" y="3453102"/>
            <a:ext cx="0" cy="79146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9" name="连接符: 肘形 38">
            <a:extLst>
              <a:ext uri="{FF2B5EF4-FFF2-40B4-BE49-F238E27FC236}">
                <a16:creationId xmlns:a16="http://schemas.microsoft.com/office/drawing/2014/main" id="{12CB8DF8-6CB1-D3B7-1CB1-4FF336D52CA1}"/>
              </a:ext>
            </a:extLst>
          </p:cNvPr>
          <p:cNvCxnSpPr>
            <a:cxnSpLocks/>
            <a:stCxn id="19" idx="2"/>
            <a:endCxn id="20" idx="0"/>
          </p:cNvCxnSpPr>
          <p:nvPr/>
        </p:nvCxnSpPr>
        <p:spPr>
          <a:xfrm rot="5400000">
            <a:off x="2267314" y="842949"/>
            <a:ext cx="1538018" cy="9388556"/>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圆角 65"/>
          <p:cNvSpPr/>
          <p:nvPr/>
        </p:nvSpPr>
        <p:spPr>
          <a:xfrm>
            <a:off x="-7172741" y="2029970"/>
            <a:ext cx="21203481" cy="7971851"/>
          </a:xfrm>
          <a:prstGeom prst="roundRect">
            <a:avLst>
              <a:gd name="adj" fmla="val 3698"/>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200"/>
          </a:p>
        </p:txBody>
      </p:sp>
      <p:sp>
        <p:nvSpPr>
          <p:cNvPr id="65" name="矩形: 圆角 64"/>
          <p:cNvSpPr/>
          <p:nvPr/>
        </p:nvSpPr>
        <p:spPr>
          <a:xfrm>
            <a:off x="-7172741" y="10275105"/>
            <a:ext cx="21203481" cy="167332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200"/>
          </a:p>
        </p:txBody>
      </p:sp>
      <p:sp>
        <p:nvSpPr>
          <p:cNvPr id="60" name="矩形: 圆角 59"/>
          <p:cNvSpPr/>
          <p:nvPr/>
        </p:nvSpPr>
        <p:spPr>
          <a:xfrm>
            <a:off x="-7172741" y="148703"/>
            <a:ext cx="21203481" cy="167332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200">
              <a:solidFill>
                <a:schemeClr val="tx1"/>
              </a:solidFill>
            </a:endParaRPr>
          </a:p>
        </p:txBody>
      </p:sp>
      <p:sp>
        <p:nvSpPr>
          <p:cNvPr id="4" name="文本框 3"/>
          <p:cNvSpPr txBox="1"/>
          <p:nvPr/>
        </p:nvSpPr>
        <p:spPr>
          <a:xfrm>
            <a:off x="-6257987" y="317894"/>
            <a:ext cx="19881676" cy="584775"/>
          </a:xfrm>
          <a:prstGeom prst="rect">
            <a:avLst/>
          </a:prstGeom>
          <a:ln>
            <a:solidFill>
              <a:schemeClr val="bg1"/>
            </a:solidFill>
            <a:prstDash val="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3200" dirty="0"/>
          </a:p>
        </p:txBody>
      </p:sp>
      <p:sp>
        <p:nvSpPr>
          <p:cNvPr id="35" name="文本框 34"/>
          <p:cNvSpPr txBox="1"/>
          <p:nvPr/>
        </p:nvSpPr>
        <p:spPr>
          <a:xfrm>
            <a:off x="-6567213" y="10629834"/>
            <a:ext cx="20268114" cy="584775"/>
          </a:xfrm>
          <a:prstGeom prst="rect">
            <a:avLst/>
          </a:prstGeom>
          <a:ln>
            <a:solidFill>
              <a:schemeClr val="bg1"/>
            </a:solidFill>
            <a:prstDash val="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3200" dirty="0"/>
          </a:p>
        </p:txBody>
      </p:sp>
      <p:sp>
        <p:nvSpPr>
          <p:cNvPr id="36" name="文本框 35"/>
          <p:cNvSpPr txBox="1"/>
          <p:nvPr/>
        </p:nvSpPr>
        <p:spPr>
          <a:xfrm>
            <a:off x="-6330068" y="621471"/>
            <a:ext cx="1319328" cy="967701"/>
          </a:xfrm>
          <a:prstGeom prst="rect">
            <a:avLst/>
          </a:prstGeom>
          <a:noFill/>
        </p:spPr>
        <p:txBody>
          <a:bodyPr wrap="square" rtlCol="0">
            <a:spAutoFit/>
          </a:bodyPr>
          <a:lstStyle/>
          <a:p>
            <a:r>
              <a:rPr lang="zh-CN" altLang="en-US" sz="2844" dirty="0"/>
              <a:t>科学问题</a:t>
            </a:r>
            <a:endParaRPr lang="en-US" sz="2844" dirty="0"/>
          </a:p>
        </p:txBody>
      </p:sp>
      <p:sp>
        <p:nvSpPr>
          <p:cNvPr id="5" name="文本框 4"/>
          <p:cNvSpPr txBox="1"/>
          <p:nvPr/>
        </p:nvSpPr>
        <p:spPr>
          <a:xfrm>
            <a:off x="-6257987" y="10610108"/>
            <a:ext cx="1319328" cy="967701"/>
          </a:xfrm>
          <a:prstGeom prst="rect">
            <a:avLst/>
          </a:prstGeom>
          <a:noFill/>
        </p:spPr>
        <p:txBody>
          <a:bodyPr wrap="square" rtlCol="0">
            <a:spAutoFit/>
          </a:bodyPr>
          <a:lstStyle/>
          <a:p>
            <a:r>
              <a:rPr lang="zh-CN" altLang="en-US" sz="2844" dirty="0"/>
              <a:t>研究目标</a:t>
            </a:r>
            <a:endParaRPr lang="en-US" sz="2844" dirty="0"/>
          </a:p>
        </p:txBody>
      </p:sp>
      <p:sp>
        <p:nvSpPr>
          <p:cNvPr id="38" name="文本框 37"/>
          <p:cNvSpPr txBox="1"/>
          <p:nvPr/>
        </p:nvSpPr>
        <p:spPr>
          <a:xfrm>
            <a:off x="-2639585" y="10824872"/>
            <a:ext cx="15983616" cy="530017"/>
          </a:xfrm>
          <a:prstGeom prst="rect">
            <a:avLst/>
          </a:prstGeom>
          <a:noFill/>
        </p:spPr>
        <p:txBody>
          <a:bodyPr wrap="square" rtlCol="0">
            <a:spAutoFit/>
          </a:bodyPr>
          <a:lstStyle/>
          <a:p>
            <a:r>
              <a:rPr lang="zh-CN" altLang="en-US" sz="2844" dirty="0">
                <a:solidFill>
                  <a:schemeClr val="dk1"/>
                </a:solidFill>
                <a:latin typeface="黑体" panose="02010609060101010101" pitchFamily="49" charset="-122"/>
                <a:ea typeface="黑体" panose="02010609060101010101" pitchFamily="49" charset="-122"/>
              </a:rPr>
              <a:t>加深对城市滨江地区的河流冠层热效应及其驱动机制的理解，为城市规划和设计提供科学依据。</a:t>
            </a:r>
            <a:endParaRPr lang="en-US" sz="2844" dirty="0">
              <a:solidFill>
                <a:schemeClr val="dk1"/>
              </a:solidFill>
              <a:latin typeface="黑体" panose="02010609060101010101" pitchFamily="49" charset="-122"/>
              <a:ea typeface="黑体" panose="02010609060101010101" pitchFamily="49" charset="-122"/>
            </a:endParaRPr>
          </a:p>
        </p:txBody>
      </p:sp>
      <p:sp>
        <p:nvSpPr>
          <p:cNvPr id="88" name="文本框 87"/>
          <p:cNvSpPr txBox="1"/>
          <p:nvPr/>
        </p:nvSpPr>
        <p:spPr>
          <a:xfrm>
            <a:off x="-6474590" y="5528194"/>
            <a:ext cx="1199684" cy="913199"/>
          </a:xfrm>
          <a:prstGeom prst="rect">
            <a:avLst/>
          </a:prstGeom>
          <a:noFill/>
        </p:spPr>
        <p:txBody>
          <a:bodyPr wrap="square" rtlCol="0">
            <a:spAutoFit/>
          </a:bodyPr>
          <a:lstStyle/>
          <a:p>
            <a:pPr algn="ctr"/>
            <a:r>
              <a:rPr lang="zh-CN" altLang="en-US" sz="2667" dirty="0"/>
              <a:t>研究内容</a:t>
            </a:r>
            <a:endParaRPr lang="en-US" sz="2667" dirty="0"/>
          </a:p>
        </p:txBody>
      </p:sp>
      <p:sp>
        <p:nvSpPr>
          <p:cNvPr id="2" name="矩形 1"/>
          <p:cNvSpPr/>
          <p:nvPr/>
        </p:nvSpPr>
        <p:spPr>
          <a:xfrm>
            <a:off x="10630182" y="2814233"/>
            <a:ext cx="3070578" cy="173284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667" dirty="0">
                <a:latin typeface="黑体" panose="02010609060101010101" pitchFamily="49" charset="-122"/>
                <a:ea typeface="黑体" panose="02010609060101010101" pitchFamily="49" charset="-122"/>
                <a:cs typeface="黑体" panose="02010609060101010101" pitchFamily="49" charset="-122"/>
              </a:rPr>
              <a:t>研究内容</a:t>
            </a:r>
            <a:r>
              <a:rPr lang="en-US" altLang="zh-CN" sz="2667" dirty="0">
                <a:latin typeface="黑体" panose="02010609060101010101" pitchFamily="49" charset="-122"/>
                <a:ea typeface="黑体" panose="02010609060101010101" pitchFamily="49" charset="-122"/>
                <a:cs typeface="黑体" panose="02010609060101010101" pitchFamily="49" charset="-122"/>
              </a:rPr>
              <a:t>1</a:t>
            </a:r>
            <a:r>
              <a:rPr lang="zh-CN" altLang="en-US" sz="2667" dirty="0">
                <a:latin typeface="黑体" panose="02010609060101010101" pitchFamily="49" charset="-122"/>
                <a:ea typeface="黑体" panose="02010609060101010101" pitchFamily="49" charset="-122"/>
                <a:cs typeface="黑体" panose="02010609060101010101" pitchFamily="49" charset="-122"/>
              </a:rPr>
              <a:t>：</a:t>
            </a:r>
          </a:p>
          <a:p>
            <a:pPr algn="ctr"/>
            <a:r>
              <a:rPr lang="zh-CN" altLang="en-US" sz="2667" dirty="0">
                <a:latin typeface="黑体" panose="02010609060101010101" pitchFamily="49" charset="-122"/>
                <a:ea typeface="黑体" panose="02010609060101010101" pitchFamily="49" charset="-122"/>
                <a:cs typeface="黑体" panose="02010609060101010101" pitchFamily="49" charset="-122"/>
              </a:rPr>
              <a:t>河流冠层热效应</a:t>
            </a:r>
          </a:p>
          <a:p>
            <a:pPr algn="ctr"/>
            <a:r>
              <a:rPr lang="zh-CN" altLang="en-US" sz="2667" b="1" dirty="0">
                <a:latin typeface="黑体" panose="02010609060101010101" pitchFamily="49" charset="-122"/>
                <a:ea typeface="黑体" panose="02010609060101010101" pitchFamily="49" charset="-122"/>
                <a:cs typeface="黑体" panose="02010609060101010101" pitchFamily="49" charset="-122"/>
              </a:rPr>
              <a:t>指标的建立和计算</a:t>
            </a:r>
          </a:p>
        </p:txBody>
      </p:sp>
      <p:sp>
        <p:nvSpPr>
          <p:cNvPr id="11" name="矩形 10"/>
          <p:cNvSpPr/>
          <p:nvPr/>
        </p:nvSpPr>
        <p:spPr>
          <a:xfrm>
            <a:off x="-3822450" y="2190179"/>
            <a:ext cx="14080837" cy="81050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2667" dirty="0">
                <a:latin typeface="黑体" panose="02010609060101010101" pitchFamily="49" charset="-122"/>
                <a:ea typeface="黑体" panose="02010609060101010101" pitchFamily="49" charset="-122"/>
              </a:rPr>
              <a:t>         建立</a:t>
            </a:r>
            <a:r>
              <a:rPr lang="zh-CN" altLang="en-US" sz="2667" dirty="0">
                <a:latin typeface="黑体" panose="02010609060101010101" pitchFamily="49" charset="-122"/>
                <a:ea typeface="黑体" panose="02010609060101010101" pitchFamily="49" charset="-122"/>
                <a:cs typeface="黑体" panose="02010609060101010101" pitchFamily="49" charset="-122"/>
                <a:sym typeface="+mn-ea"/>
              </a:rPr>
              <a:t>河流冠层热效应的评估指标体系</a:t>
            </a:r>
            <a:endParaRPr lang="en-US" sz="2667" dirty="0">
              <a:latin typeface="黑体" panose="02010609060101010101" pitchFamily="49" charset="-122"/>
              <a:ea typeface="黑体" panose="02010609060101010101" pitchFamily="49" charset="-122"/>
            </a:endParaRPr>
          </a:p>
        </p:txBody>
      </p:sp>
      <p:sp>
        <p:nvSpPr>
          <p:cNvPr id="12" name="矩形 11"/>
          <p:cNvSpPr/>
          <p:nvPr/>
        </p:nvSpPr>
        <p:spPr>
          <a:xfrm>
            <a:off x="-3822449" y="3996514"/>
            <a:ext cx="8437522" cy="102277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2844" dirty="0">
                <a:latin typeface="黑体" panose="02010609060101010101" pitchFamily="49" charset="-122"/>
                <a:ea typeface="黑体" panose="02010609060101010101" pitchFamily="49" charset="-122"/>
                <a:cs typeface="黑体" panose="02010609060101010101" pitchFamily="49" charset="-122"/>
              </a:rPr>
              <a:t>         </a:t>
            </a:r>
            <a:r>
              <a:rPr lang="zh-CN" altLang="en-US" sz="2844" dirty="0">
                <a:latin typeface="黑体" panose="02010609060101010101" pitchFamily="49" charset="-122"/>
                <a:ea typeface="黑体" panose="02010609060101010101" pitchFamily="49" charset="-122"/>
                <a:cs typeface="黑体" panose="02010609060101010101" pitchFamily="49" charset="-122"/>
              </a:rPr>
              <a:t>实地测量</a:t>
            </a:r>
            <a:r>
              <a:rPr lang="en-US" altLang="zh-CN" sz="2844" dirty="0">
                <a:latin typeface="黑体" panose="02010609060101010101" pitchFamily="49" charset="-122"/>
                <a:ea typeface="黑体" panose="02010609060101010101" pitchFamily="49" charset="-122"/>
                <a:cs typeface="黑体" panose="02010609060101010101" pitchFamily="49" charset="-122"/>
              </a:rPr>
              <a:t>             </a:t>
            </a:r>
          </a:p>
        </p:txBody>
      </p:sp>
      <p:sp>
        <p:nvSpPr>
          <p:cNvPr id="13" name="矩形 12"/>
          <p:cNvSpPr/>
          <p:nvPr/>
        </p:nvSpPr>
        <p:spPr>
          <a:xfrm>
            <a:off x="1487124" y="4067774"/>
            <a:ext cx="2978729" cy="40430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133" dirty="0">
                <a:latin typeface="黑体" panose="02010609060101010101" pitchFamily="49" charset="-122"/>
                <a:ea typeface="黑体" panose="02010609060101010101" pitchFamily="49" charset="-122"/>
              </a:rPr>
              <a:t>街道峡谷尺度</a:t>
            </a:r>
            <a:endParaRPr lang="en-US" sz="2133" dirty="0">
              <a:latin typeface="黑体" panose="02010609060101010101" pitchFamily="49" charset="-122"/>
              <a:ea typeface="黑体" panose="02010609060101010101" pitchFamily="49" charset="-122"/>
            </a:endParaRPr>
          </a:p>
        </p:txBody>
      </p:sp>
      <p:sp>
        <p:nvSpPr>
          <p:cNvPr id="37" name="矩形 36"/>
          <p:cNvSpPr/>
          <p:nvPr/>
        </p:nvSpPr>
        <p:spPr>
          <a:xfrm>
            <a:off x="5306874" y="2263230"/>
            <a:ext cx="2142631" cy="66294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133" dirty="0">
                <a:latin typeface="黑体" panose="02010609060101010101" pitchFamily="49" charset="-122"/>
                <a:ea typeface="黑体" panose="02010609060101010101" pitchFamily="49" charset="-122"/>
              </a:rPr>
              <a:t>河流冠层</a:t>
            </a:r>
          </a:p>
          <a:p>
            <a:pPr algn="ctr"/>
            <a:r>
              <a:rPr lang="zh-CN" altLang="en-US" sz="2133" dirty="0">
                <a:latin typeface="黑体" panose="02010609060101010101" pitchFamily="49" charset="-122"/>
                <a:ea typeface="黑体" panose="02010609060101010101" pitchFamily="49" charset="-122"/>
              </a:rPr>
              <a:t>热效应强度</a:t>
            </a:r>
            <a:endParaRPr lang="en-US" sz="2133" dirty="0">
              <a:latin typeface="黑体" panose="02010609060101010101" pitchFamily="49" charset="-122"/>
              <a:ea typeface="黑体" panose="02010609060101010101" pitchFamily="49" charset="-122"/>
            </a:endParaRPr>
          </a:p>
        </p:txBody>
      </p:sp>
      <p:sp>
        <p:nvSpPr>
          <p:cNvPr id="55" name="矩形 54"/>
          <p:cNvSpPr/>
          <p:nvPr/>
        </p:nvSpPr>
        <p:spPr>
          <a:xfrm>
            <a:off x="6081889" y="8593102"/>
            <a:ext cx="3449884" cy="107018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44" dirty="0">
                <a:latin typeface="黑体" panose="02010609060101010101" pitchFamily="49" charset="-122"/>
                <a:ea typeface="黑体" panose="02010609060101010101" pitchFamily="49" charset="-122"/>
              </a:rPr>
              <a:t>提出滨江地区</a:t>
            </a:r>
          </a:p>
          <a:p>
            <a:pPr algn="ctr"/>
            <a:r>
              <a:rPr lang="zh-CN" altLang="en-US" sz="2844" dirty="0">
                <a:latin typeface="黑体" panose="02010609060101010101" pitchFamily="49" charset="-122"/>
                <a:ea typeface="黑体" panose="02010609060101010101" pitchFamily="49" charset="-122"/>
              </a:rPr>
              <a:t>城市规划优化方案</a:t>
            </a:r>
            <a:endParaRPr lang="en-US" sz="2844" dirty="0">
              <a:latin typeface="黑体" panose="02010609060101010101" pitchFamily="49" charset="-122"/>
              <a:ea typeface="黑体" panose="02010609060101010101" pitchFamily="49" charset="-122"/>
            </a:endParaRPr>
          </a:p>
        </p:txBody>
      </p:sp>
      <p:sp>
        <p:nvSpPr>
          <p:cNvPr id="57" name="矩形 56"/>
          <p:cNvSpPr/>
          <p:nvPr/>
        </p:nvSpPr>
        <p:spPr>
          <a:xfrm>
            <a:off x="10645987" y="8062502"/>
            <a:ext cx="3054773" cy="172252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667" dirty="0">
                <a:latin typeface="黑体" panose="02010609060101010101" pitchFamily="49" charset="-122"/>
                <a:ea typeface="黑体" panose="02010609060101010101" pitchFamily="49" charset="-122"/>
                <a:cs typeface="黑体" panose="02010609060101010101" pitchFamily="49" charset="-122"/>
              </a:rPr>
              <a:t>研究内容</a:t>
            </a:r>
            <a:r>
              <a:rPr lang="en-US" altLang="zh-CN" sz="2667" dirty="0">
                <a:latin typeface="黑体" panose="02010609060101010101" pitchFamily="49" charset="-122"/>
                <a:ea typeface="黑体" panose="02010609060101010101" pitchFamily="49" charset="-122"/>
                <a:cs typeface="黑体" panose="02010609060101010101" pitchFamily="49" charset="-122"/>
              </a:rPr>
              <a:t>3</a:t>
            </a:r>
            <a:r>
              <a:rPr lang="zh-CN" altLang="en-US" sz="2667" dirty="0">
                <a:latin typeface="黑体" panose="02010609060101010101" pitchFamily="49" charset="-122"/>
                <a:ea typeface="黑体" panose="02010609060101010101" pitchFamily="49" charset="-122"/>
                <a:cs typeface="黑体" panose="02010609060101010101" pitchFamily="49" charset="-122"/>
              </a:rPr>
              <a:t>：</a:t>
            </a:r>
          </a:p>
          <a:p>
            <a:pPr algn="ctr"/>
            <a:r>
              <a:rPr lang="zh-CN" altLang="en-US" sz="2667" kern="100" dirty="0">
                <a:latin typeface="黑体" panose="02010609060101010101" pitchFamily="49" charset="-122"/>
                <a:ea typeface="黑体" panose="02010609060101010101" pitchFamily="49" charset="-122"/>
                <a:cs typeface="黑体" panose="02010609060101010101" pitchFamily="49" charset="-122"/>
              </a:rPr>
              <a:t>河流冠层热效应</a:t>
            </a:r>
          </a:p>
          <a:p>
            <a:pPr algn="ctr"/>
            <a:r>
              <a:rPr lang="zh-CN" altLang="en-US" sz="2667" kern="100" dirty="0">
                <a:latin typeface="黑体" panose="02010609060101010101" pitchFamily="49" charset="-122"/>
                <a:ea typeface="黑体" panose="02010609060101010101" pitchFamily="49" charset="-122"/>
                <a:cs typeface="黑体" panose="02010609060101010101" pitchFamily="49" charset="-122"/>
              </a:rPr>
              <a:t>的</a:t>
            </a:r>
            <a:r>
              <a:rPr lang="zh-CN" altLang="en-US" sz="2667" b="1" kern="100" dirty="0">
                <a:latin typeface="黑体" panose="02010609060101010101" pitchFamily="49" charset="-122"/>
                <a:ea typeface="黑体" panose="02010609060101010101" pitchFamily="49" charset="-122"/>
                <a:cs typeface="黑体" panose="02010609060101010101" pitchFamily="49" charset="-122"/>
              </a:rPr>
              <a:t>情景模拟分析</a:t>
            </a:r>
            <a:endParaRPr lang="zh-CN" altLang="en-US" sz="2667" kern="100" dirty="0">
              <a:latin typeface="黑体" panose="02010609060101010101" pitchFamily="49" charset="-122"/>
              <a:ea typeface="黑体" panose="02010609060101010101" pitchFamily="49" charset="-122"/>
              <a:cs typeface="黑体" panose="02010609060101010101" pitchFamily="49" charset="-122"/>
            </a:endParaRPr>
          </a:p>
        </p:txBody>
      </p:sp>
      <p:sp>
        <p:nvSpPr>
          <p:cNvPr id="10" name="矩形 9"/>
          <p:cNvSpPr/>
          <p:nvPr>
            <p:custDataLst>
              <p:tags r:id="rId1"/>
            </p:custDataLst>
          </p:nvPr>
        </p:nvSpPr>
        <p:spPr>
          <a:xfrm>
            <a:off x="10630182" y="5637416"/>
            <a:ext cx="3070578" cy="184799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sz="2667" dirty="0">
                <a:latin typeface="黑体" panose="02010609060101010101" pitchFamily="49" charset="-122"/>
                <a:ea typeface="黑体" panose="02010609060101010101" pitchFamily="49" charset="-122"/>
                <a:cs typeface="黑体" panose="02010609060101010101" pitchFamily="49" charset="-122"/>
              </a:rPr>
              <a:t>研究内容2：</a:t>
            </a:r>
          </a:p>
          <a:p>
            <a:pPr algn="ctr"/>
            <a:r>
              <a:rPr sz="2667" dirty="0">
                <a:latin typeface="黑体" panose="02010609060101010101" pitchFamily="49" charset="-122"/>
                <a:ea typeface="黑体" panose="02010609060101010101" pitchFamily="49" charset="-122"/>
                <a:cs typeface="黑体" panose="02010609060101010101" pitchFamily="49" charset="-122"/>
              </a:rPr>
              <a:t>河流冠层热效应</a:t>
            </a:r>
          </a:p>
          <a:p>
            <a:pPr algn="ctr"/>
            <a:r>
              <a:rPr sz="2667" dirty="0" err="1">
                <a:latin typeface="黑体" panose="02010609060101010101" pitchFamily="49" charset="-122"/>
                <a:ea typeface="黑体" panose="02010609060101010101" pitchFamily="49" charset="-122"/>
                <a:cs typeface="黑体" panose="02010609060101010101" pitchFamily="49" charset="-122"/>
              </a:rPr>
              <a:t>对环境</a:t>
            </a:r>
            <a:r>
              <a:rPr lang="zh-CN" altLang="en-US" sz="2667" dirty="0">
                <a:latin typeface="黑体" panose="02010609060101010101" pitchFamily="49" charset="-122"/>
                <a:ea typeface="黑体" panose="02010609060101010101" pitchFamily="49" charset="-122"/>
                <a:cs typeface="黑体" panose="02010609060101010101" pitchFamily="49" charset="-122"/>
              </a:rPr>
              <a:t>因素</a:t>
            </a:r>
            <a:r>
              <a:rPr sz="2667" dirty="0" err="1">
                <a:latin typeface="黑体" panose="02010609060101010101" pitchFamily="49" charset="-122"/>
                <a:ea typeface="黑体" panose="02010609060101010101" pitchFamily="49" charset="-122"/>
                <a:cs typeface="黑体" panose="02010609060101010101" pitchFamily="49" charset="-122"/>
              </a:rPr>
              <a:t>的</a:t>
            </a:r>
            <a:r>
              <a:rPr sz="2667" b="1" dirty="0" err="1">
                <a:latin typeface="黑体" panose="02010609060101010101" pitchFamily="49" charset="-122"/>
                <a:ea typeface="黑体" panose="02010609060101010101" pitchFamily="49" charset="-122"/>
                <a:cs typeface="黑体" panose="02010609060101010101" pitchFamily="49" charset="-122"/>
              </a:rPr>
              <a:t>响应机制</a:t>
            </a:r>
            <a:r>
              <a:rPr sz="2667" dirty="0" err="1">
                <a:latin typeface="黑体" panose="02010609060101010101" pitchFamily="49" charset="-122"/>
                <a:ea typeface="黑体" panose="02010609060101010101" pitchFamily="49" charset="-122"/>
                <a:cs typeface="黑体" panose="02010609060101010101" pitchFamily="49" charset="-122"/>
              </a:rPr>
              <a:t>分析</a:t>
            </a:r>
            <a:endParaRPr sz="2667" dirty="0">
              <a:latin typeface="黑体" panose="02010609060101010101" pitchFamily="49" charset="-122"/>
              <a:ea typeface="黑体" panose="02010609060101010101" pitchFamily="49" charset="-122"/>
              <a:cs typeface="黑体" panose="02010609060101010101" pitchFamily="49" charset="-122"/>
            </a:endParaRPr>
          </a:p>
        </p:txBody>
      </p:sp>
      <p:sp>
        <p:nvSpPr>
          <p:cNvPr id="17" name="矩形 16"/>
          <p:cNvSpPr/>
          <p:nvPr>
            <p:custDataLst>
              <p:tags r:id="rId2"/>
            </p:custDataLst>
          </p:nvPr>
        </p:nvSpPr>
        <p:spPr>
          <a:xfrm>
            <a:off x="1487126" y="4569164"/>
            <a:ext cx="2978727" cy="34697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133" dirty="0">
                <a:latin typeface="黑体" panose="02010609060101010101" pitchFamily="49" charset="-122"/>
                <a:ea typeface="黑体" panose="02010609060101010101" pitchFamily="49" charset="-122"/>
              </a:rPr>
              <a:t>街区尺度</a:t>
            </a:r>
            <a:endParaRPr lang="en-US" sz="2133" dirty="0">
              <a:latin typeface="黑体" panose="02010609060101010101" pitchFamily="49" charset="-122"/>
              <a:ea typeface="黑体" panose="02010609060101010101" pitchFamily="49" charset="-122"/>
            </a:endParaRPr>
          </a:p>
        </p:txBody>
      </p:sp>
      <p:sp>
        <p:nvSpPr>
          <p:cNvPr id="18" name="矩形 17"/>
          <p:cNvSpPr/>
          <p:nvPr>
            <p:custDataLst>
              <p:tags r:id="rId3"/>
            </p:custDataLst>
          </p:nvPr>
        </p:nvSpPr>
        <p:spPr>
          <a:xfrm>
            <a:off x="7932669" y="2263231"/>
            <a:ext cx="2142631" cy="66294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133" dirty="0">
                <a:latin typeface="黑体" panose="02010609060101010101" pitchFamily="49" charset="-122"/>
                <a:ea typeface="黑体" panose="02010609060101010101" pitchFamily="49" charset="-122"/>
              </a:rPr>
              <a:t>河流冠层</a:t>
            </a:r>
          </a:p>
          <a:p>
            <a:pPr algn="ctr"/>
            <a:r>
              <a:rPr lang="zh-CN" altLang="en-US" sz="2133" dirty="0">
                <a:latin typeface="黑体" panose="02010609060101010101" pitchFamily="49" charset="-122"/>
                <a:ea typeface="黑体" panose="02010609060101010101" pitchFamily="49" charset="-122"/>
              </a:rPr>
              <a:t>累积热效应</a:t>
            </a:r>
            <a:endParaRPr lang="en-US" sz="2133" dirty="0">
              <a:latin typeface="黑体" panose="02010609060101010101" pitchFamily="49" charset="-122"/>
              <a:ea typeface="黑体" panose="02010609060101010101" pitchFamily="49" charset="-122"/>
            </a:endParaRPr>
          </a:p>
        </p:txBody>
      </p:sp>
      <p:sp>
        <p:nvSpPr>
          <p:cNvPr id="19" name="矩形 18"/>
          <p:cNvSpPr/>
          <p:nvPr>
            <p:custDataLst>
              <p:tags r:id="rId4"/>
            </p:custDataLst>
          </p:nvPr>
        </p:nvSpPr>
        <p:spPr>
          <a:xfrm>
            <a:off x="6016945" y="4244569"/>
            <a:ext cx="3427307" cy="52364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44" dirty="0">
                <a:solidFill>
                  <a:schemeClr val="tx1"/>
                </a:solidFill>
                <a:latin typeface="黑体" panose="02010609060101010101" pitchFamily="49" charset="-122"/>
                <a:ea typeface="黑体" panose="02010609060101010101" pitchFamily="49" charset="-122"/>
              </a:rPr>
              <a:t>分析时空格局</a:t>
            </a:r>
            <a:endParaRPr lang="en-US" sz="2844" dirty="0">
              <a:solidFill>
                <a:schemeClr val="tx1"/>
              </a:solidFill>
              <a:latin typeface="黑体" panose="02010609060101010101" pitchFamily="49" charset="-122"/>
              <a:ea typeface="黑体" panose="02010609060101010101" pitchFamily="49" charset="-122"/>
            </a:endParaRPr>
          </a:p>
        </p:txBody>
      </p:sp>
      <p:sp>
        <p:nvSpPr>
          <p:cNvPr id="20" name="矩形 19"/>
          <p:cNvSpPr/>
          <p:nvPr>
            <p:custDataLst>
              <p:tags r:id="rId5"/>
            </p:custDataLst>
          </p:nvPr>
        </p:nvSpPr>
        <p:spPr>
          <a:xfrm>
            <a:off x="-3375732" y="6306235"/>
            <a:ext cx="3435547" cy="104873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44" dirty="0">
                <a:latin typeface="黑体" panose="02010609060101010101" pitchFamily="49" charset="-122"/>
                <a:ea typeface="黑体" panose="02010609060101010101" pitchFamily="49" charset="-122"/>
              </a:rPr>
              <a:t>提取关键影响因素</a:t>
            </a:r>
            <a:endParaRPr lang="en-US" sz="2844" dirty="0">
              <a:latin typeface="黑体" panose="02010609060101010101" pitchFamily="49" charset="-122"/>
              <a:ea typeface="黑体" panose="02010609060101010101" pitchFamily="49" charset="-122"/>
            </a:endParaRPr>
          </a:p>
        </p:txBody>
      </p:sp>
      <p:sp>
        <p:nvSpPr>
          <p:cNvPr id="21" name="矩形 20"/>
          <p:cNvSpPr/>
          <p:nvPr>
            <p:custDataLst>
              <p:tags r:id="rId6"/>
            </p:custDataLst>
          </p:nvPr>
        </p:nvSpPr>
        <p:spPr>
          <a:xfrm>
            <a:off x="1366339" y="6306235"/>
            <a:ext cx="3427307" cy="104873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44" dirty="0">
                <a:sym typeface="+mn-ea"/>
              </a:rPr>
              <a:t>量化关键因素的</a:t>
            </a:r>
            <a:endParaRPr lang="zh-CN" altLang="en-US" sz="2844" dirty="0"/>
          </a:p>
          <a:p>
            <a:pPr algn="ctr"/>
            <a:r>
              <a:rPr lang="zh-CN" altLang="en-US" sz="2844" dirty="0">
                <a:sym typeface="+mn-ea"/>
              </a:rPr>
              <a:t>相对贡献</a:t>
            </a:r>
            <a:endParaRPr lang="en-US" sz="2844" dirty="0"/>
          </a:p>
        </p:txBody>
      </p:sp>
      <p:sp>
        <p:nvSpPr>
          <p:cNvPr id="22" name="矩形 21"/>
          <p:cNvSpPr/>
          <p:nvPr>
            <p:custDataLst>
              <p:tags r:id="rId7"/>
            </p:custDataLst>
          </p:nvPr>
        </p:nvSpPr>
        <p:spPr>
          <a:xfrm>
            <a:off x="6081889" y="6319736"/>
            <a:ext cx="3427307" cy="10690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44" dirty="0">
                <a:latin typeface="黑体" panose="02010609060101010101" pitchFamily="49" charset="-122"/>
                <a:ea typeface="黑体" panose="02010609060101010101" pitchFamily="49" charset="-122"/>
                <a:sym typeface="+mn-ea"/>
              </a:rPr>
              <a:t>阐释驱动机制</a:t>
            </a:r>
            <a:endParaRPr lang="en-US" sz="2844" dirty="0">
              <a:latin typeface="黑体" panose="02010609060101010101" pitchFamily="49" charset="-122"/>
              <a:ea typeface="黑体" panose="02010609060101010101" pitchFamily="49" charset="-122"/>
            </a:endParaRPr>
          </a:p>
        </p:txBody>
      </p:sp>
      <p:sp>
        <p:nvSpPr>
          <p:cNvPr id="23" name="矩形 22"/>
          <p:cNvSpPr/>
          <p:nvPr>
            <p:custDataLst>
              <p:tags r:id="rId8"/>
            </p:custDataLst>
          </p:nvPr>
        </p:nvSpPr>
        <p:spPr>
          <a:xfrm>
            <a:off x="-2800209" y="8603263"/>
            <a:ext cx="5840871" cy="10690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2844" dirty="0">
                <a:latin typeface="黑体" panose="02010609060101010101" pitchFamily="49" charset="-122"/>
                <a:ea typeface="黑体" panose="02010609060101010101" pitchFamily="49" charset="-122"/>
                <a:sym typeface="+mn-ea"/>
              </a:rPr>
              <a:t>                     </a:t>
            </a:r>
            <a:r>
              <a:rPr lang="zh-CN" altLang="en-US" sz="2844" dirty="0">
                <a:latin typeface="黑体" panose="02010609060101010101" pitchFamily="49" charset="-122"/>
                <a:ea typeface="黑体" panose="02010609060101010101" pitchFamily="49" charset="-122"/>
                <a:sym typeface="+mn-ea"/>
              </a:rPr>
              <a:t>情景设置</a:t>
            </a:r>
            <a:endParaRPr lang="en-US" sz="2844" dirty="0">
              <a:latin typeface="黑体" panose="02010609060101010101" pitchFamily="49" charset="-122"/>
              <a:ea typeface="黑体" panose="02010609060101010101" pitchFamily="49" charset="-122"/>
            </a:endParaRPr>
          </a:p>
        </p:txBody>
      </p:sp>
      <p:sp>
        <p:nvSpPr>
          <p:cNvPr id="24" name="矩形 23"/>
          <p:cNvSpPr/>
          <p:nvPr>
            <p:custDataLst>
              <p:tags r:id="rId9"/>
            </p:custDataLst>
          </p:nvPr>
        </p:nvSpPr>
        <p:spPr>
          <a:xfrm>
            <a:off x="3412067" y="8594232"/>
            <a:ext cx="2298418" cy="10690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44" dirty="0">
                <a:latin typeface="黑体" panose="02010609060101010101" pitchFamily="49" charset="-122"/>
                <a:ea typeface="黑体" panose="02010609060101010101" pitchFamily="49" charset="-122"/>
                <a:cs typeface="黑体" panose="02010609060101010101" pitchFamily="49" charset="-122"/>
                <a:sym typeface="+mn-ea"/>
              </a:rPr>
              <a:t>ENVI-met</a:t>
            </a:r>
          </a:p>
          <a:p>
            <a:pPr algn="ctr"/>
            <a:r>
              <a:rPr lang="zh-CN" altLang="en-US" sz="2844" dirty="0">
                <a:latin typeface="黑体" panose="02010609060101010101" pitchFamily="49" charset="-122"/>
                <a:ea typeface="黑体" panose="02010609060101010101" pitchFamily="49" charset="-122"/>
                <a:cs typeface="黑体" panose="02010609060101010101" pitchFamily="49" charset="-122"/>
                <a:sym typeface="+mn-ea"/>
              </a:rPr>
              <a:t>气候模拟</a:t>
            </a:r>
          </a:p>
        </p:txBody>
      </p:sp>
      <p:sp>
        <p:nvSpPr>
          <p:cNvPr id="25" name="矩形 24"/>
          <p:cNvSpPr/>
          <p:nvPr>
            <p:custDataLst>
              <p:tags r:id="rId10"/>
            </p:custDataLst>
          </p:nvPr>
        </p:nvSpPr>
        <p:spPr>
          <a:xfrm>
            <a:off x="-2305755" y="8675511"/>
            <a:ext cx="2148276" cy="42446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89" dirty="0"/>
              <a:t>建筑高度</a:t>
            </a:r>
            <a:endParaRPr lang="en-US" sz="2489" dirty="0"/>
          </a:p>
        </p:txBody>
      </p:sp>
      <p:sp>
        <p:nvSpPr>
          <p:cNvPr id="26" name="矩形 25"/>
          <p:cNvSpPr/>
          <p:nvPr>
            <p:custDataLst>
              <p:tags r:id="rId11"/>
            </p:custDataLst>
          </p:nvPr>
        </p:nvSpPr>
        <p:spPr>
          <a:xfrm>
            <a:off x="-2305755" y="9167707"/>
            <a:ext cx="2148276" cy="42446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89" dirty="0"/>
              <a:t>建筑覆盖率</a:t>
            </a:r>
            <a:endParaRPr lang="en-US" sz="2489" dirty="0"/>
          </a:p>
        </p:txBody>
      </p:sp>
      <p:cxnSp>
        <p:nvCxnSpPr>
          <p:cNvPr id="29" name="直接箭头连接符 28"/>
          <p:cNvCxnSpPr/>
          <p:nvPr/>
        </p:nvCxnSpPr>
        <p:spPr>
          <a:xfrm>
            <a:off x="4594412" y="4527781"/>
            <a:ext cx="1414292" cy="875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cxnSpLocks/>
            <a:endCxn id="22" idx="1"/>
          </p:cNvCxnSpPr>
          <p:nvPr/>
        </p:nvCxnSpPr>
        <p:spPr>
          <a:xfrm>
            <a:off x="4791500" y="6841290"/>
            <a:ext cx="1290389" cy="12976"/>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a:cxnSpLocks/>
          </p:cNvCxnSpPr>
          <p:nvPr/>
        </p:nvCxnSpPr>
        <p:spPr>
          <a:xfrm flipV="1">
            <a:off x="50139" y="6829883"/>
            <a:ext cx="1316919" cy="2"/>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4" name="直接箭头连接符 33"/>
          <p:cNvCxnSpPr>
            <a:endCxn id="24" idx="1"/>
          </p:cNvCxnSpPr>
          <p:nvPr/>
        </p:nvCxnSpPr>
        <p:spPr>
          <a:xfrm>
            <a:off x="3057033" y="9128196"/>
            <a:ext cx="355035" cy="56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24" idx="3"/>
            <a:endCxn id="55" idx="1"/>
          </p:cNvCxnSpPr>
          <p:nvPr/>
        </p:nvCxnSpPr>
        <p:spPr>
          <a:xfrm flipV="1">
            <a:off x="5710486" y="9128196"/>
            <a:ext cx="371404" cy="112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a:off x="-4441921" y="5336672"/>
            <a:ext cx="18036000" cy="6283"/>
          </a:xfrm>
          <a:prstGeom prst="line">
            <a:avLst/>
          </a:prstGeom>
          <a:ln w="28575">
            <a:solidFill>
              <a:schemeClr val="bg1">
                <a:lumMod val="75000"/>
              </a:schemeClr>
            </a:solidFill>
            <a:prstDash val="dash"/>
          </a:ln>
        </p:spPr>
        <p:style>
          <a:lnRef idx="1">
            <a:schemeClr val="dk1"/>
          </a:lnRef>
          <a:fillRef idx="0">
            <a:schemeClr val="dk1"/>
          </a:fillRef>
          <a:effectRef idx="0">
            <a:schemeClr val="dk1"/>
          </a:effectRef>
          <a:fontRef idx="minor">
            <a:schemeClr val="tx1"/>
          </a:fontRef>
        </p:style>
      </p:cxnSp>
      <p:sp>
        <p:nvSpPr>
          <p:cNvPr id="63" name="文本框 62"/>
          <p:cNvSpPr txBox="1"/>
          <p:nvPr/>
        </p:nvSpPr>
        <p:spPr>
          <a:xfrm>
            <a:off x="6191975" y="550387"/>
            <a:ext cx="5090160" cy="84087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80000"/>
              </a:lnSpc>
              <a:spcAft>
                <a:spcPts val="1422"/>
              </a:spcAft>
            </a:pPr>
            <a:r>
              <a:rPr lang="zh-CN" altLang="en-US" sz="2311" kern="0" dirty="0">
                <a:latin typeface="黑体" panose="02010609060101010101" pitchFamily="49" charset="-122"/>
                <a:ea typeface="黑体" panose="02010609060101010101" pitchFamily="49" charset="-122"/>
                <a:cs typeface="Times New Roman" panose="02020603050405020304" pitchFamily="18" charset="0"/>
              </a:rPr>
              <a:t>如何</a:t>
            </a:r>
            <a:r>
              <a:rPr lang="zh-CN" altLang="en-US" sz="2311" kern="0" dirty="0">
                <a:latin typeface="黑体" panose="02010609060101010101" pitchFamily="49" charset="-122"/>
                <a:ea typeface="黑体" panose="02010609060101010101" pitchFamily="49" charset="-122"/>
              </a:rPr>
              <a:t>从</a:t>
            </a:r>
            <a:r>
              <a:rPr lang="zh-CN" altLang="en-US" sz="2311" kern="0" dirty="0">
                <a:highlight>
                  <a:srgbClr val="FFFF00"/>
                </a:highlight>
                <a:latin typeface="黑体" panose="02010609060101010101" pitchFamily="49" charset="-122"/>
                <a:ea typeface="黑体" panose="02010609060101010101" pitchFamily="49" charset="-122"/>
              </a:rPr>
              <a:t>三维空间形态特征</a:t>
            </a:r>
            <a:r>
              <a:rPr lang="zh-CN" altLang="en-US" sz="2311" kern="0" dirty="0">
                <a:latin typeface="黑体" panose="02010609060101010101" pitchFamily="49" charset="-122"/>
                <a:ea typeface="黑体" panose="02010609060101010101" pitchFamily="49" charset="-122"/>
              </a:rPr>
              <a:t>影响的角度</a:t>
            </a:r>
            <a:endParaRPr lang="en-US" altLang="zh-CN" sz="2311" kern="0" dirty="0">
              <a:latin typeface="黑体" panose="02010609060101010101" pitchFamily="49" charset="-122"/>
              <a:ea typeface="黑体" panose="02010609060101010101" pitchFamily="49" charset="-122"/>
            </a:endParaRPr>
          </a:p>
          <a:p>
            <a:pPr algn="ctr">
              <a:lnSpc>
                <a:spcPct val="80000"/>
              </a:lnSpc>
              <a:spcAft>
                <a:spcPts val="1422"/>
              </a:spcAft>
            </a:pPr>
            <a:r>
              <a:rPr lang="zh-CN" altLang="en-US" sz="2311" kern="0" dirty="0">
                <a:latin typeface="黑体" panose="02010609060101010101" pitchFamily="49" charset="-122"/>
                <a:ea typeface="黑体" panose="02010609060101010101" pitchFamily="49" charset="-122"/>
              </a:rPr>
              <a:t>阐释</a:t>
            </a:r>
            <a:r>
              <a:rPr lang="zh-CN" altLang="en-US" sz="2311" kern="0" dirty="0">
                <a:latin typeface="黑体" panose="02010609060101010101" pitchFamily="49" charset="-122"/>
                <a:ea typeface="黑体" panose="02010609060101010101" pitchFamily="49" charset="-122"/>
                <a:cs typeface="Times New Roman" panose="02020603050405020304" pitchFamily="18" charset="0"/>
              </a:rPr>
              <a:t>城市滨江地区气候的驱动机制？</a:t>
            </a:r>
            <a:endParaRPr lang="en-US" altLang="zh-CN" sz="2311" kern="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64" name="文本框 63"/>
          <p:cNvSpPr txBox="1"/>
          <p:nvPr/>
        </p:nvSpPr>
        <p:spPr>
          <a:xfrm>
            <a:off x="-3206297" y="552474"/>
            <a:ext cx="5258053" cy="84087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80000"/>
              </a:lnSpc>
              <a:spcAft>
                <a:spcPts val="1422"/>
              </a:spcAft>
            </a:pPr>
            <a:r>
              <a:rPr lang="zh-CN" altLang="en-US" sz="2311" kern="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如何在</a:t>
            </a:r>
            <a:r>
              <a:rPr lang="zh-CN" altLang="en-US" sz="2311" kern="0" dirty="0">
                <a:solidFill>
                  <a:schemeClr val="tx1"/>
                </a:solidFill>
                <a:highlight>
                  <a:srgbClr val="FFFF00"/>
                </a:highlight>
                <a:latin typeface="黑体" panose="02010609060101010101" pitchFamily="49" charset="-122"/>
                <a:ea typeface="黑体" panose="02010609060101010101" pitchFamily="49" charset="-122"/>
                <a:cs typeface="Times New Roman" panose="02020603050405020304" pitchFamily="18" charset="0"/>
              </a:rPr>
              <a:t>不同尺度</a:t>
            </a:r>
            <a:r>
              <a:rPr lang="zh-CN" altLang="en-US" sz="2311" kern="0" dirty="0">
                <a:solidFill>
                  <a:schemeClr val="tx1"/>
                </a:solidFill>
                <a:latin typeface="黑体" panose="02010609060101010101" pitchFamily="49" charset="-122"/>
                <a:ea typeface="黑体" panose="02010609060101010101" pitchFamily="49" charset="-122"/>
                <a:cs typeface="Times New Roman" panose="02020603050405020304" pitchFamily="18" charset="0"/>
              </a:rPr>
              <a:t>量化河流冠层</a:t>
            </a:r>
            <a:endParaRPr lang="en-US" altLang="zh-CN" sz="2311" kern="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algn="ctr">
              <a:lnSpc>
                <a:spcPct val="80000"/>
              </a:lnSpc>
              <a:spcAft>
                <a:spcPts val="1422"/>
              </a:spcAft>
            </a:pPr>
            <a:r>
              <a:rPr lang="zh-CN" altLang="en-US" sz="2311" kern="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热效应的时空特征？</a:t>
            </a:r>
            <a:endParaRPr lang="en-US" altLang="zh-CN" sz="2311" kern="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70" name="箭头: 下 69"/>
          <p:cNvSpPr/>
          <p:nvPr/>
        </p:nvSpPr>
        <p:spPr>
          <a:xfrm>
            <a:off x="2683258" y="1774105"/>
            <a:ext cx="1069419" cy="605017"/>
          </a:xfrm>
          <a:prstGeom prst="downArrow">
            <a:avLst/>
          </a:prstGeom>
          <a:solidFill>
            <a:schemeClr val="bg1">
              <a:lumMod val="75000"/>
            </a:schemeClr>
          </a:solidFill>
          <a:ln>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p>
        </p:txBody>
      </p:sp>
      <p:sp>
        <p:nvSpPr>
          <p:cNvPr id="71" name="箭头: 下 70"/>
          <p:cNvSpPr/>
          <p:nvPr/>
        </p:nvSpPr>
        <p:spPr>
          <a:xfrm>
            <a:off x="2699839" y="9879803"/>
            <a:ext cx="1069419" cy="605017"/>
          </a:xfrm>
          <a:prstGeom prst="downArrow">
            <a:avLst/>
          </a:prstGeom>
          <a:solidFill>
            <a:schemeClr val="bg1">
              <a:lumMod val="75000"/>
            </a:schemeClr>
          </a:solidFill>
          <a:ln>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p>
        </p:txBody>
      </p:sp>
      <p:cxnSp>
        <p:nvCxnSpPr>
          <p:cNvPr id="104" name="直接连接符 103"/>
          <p:cNvCxnSpPr/>
          <p:nvPr/>
        </p:nvCxnSpPr>
        <p:spPr>
          <a:xfrm>
            <a:off x="3217967" y="3000686"/>
            <a:ext cx="0" cy="47629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07" name="直接连接符 106"/>
          <p:cNvCxnSpPr/>
          <p:nvPr/>
        </p:nvCxnSpPr>
        <p:spPr>
          <a:xfrm>
            <a:off x="3234549" y="3471333"/>
            <a:ext cx="4491927"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08" name="直接箭头连接符 107"/>
          <p:cNvCxnSpPr>
            <a:endCxn id="19" idx="0"/>
          </p:cNvCxnSpPr>
          <p:nvPr/>
        </p:nvCxnSpPr>
        <p:spPr>
          <a:xfrm>
            <a:off x="7730598" y="3453102"/>
            <a:ext cx="0" cy="79146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3" name="箭头: 下 2">
            <a:extLst>
              <a:ext uri="{FF2B5EF4-FFF2-40B4-BE49-F238E27FC236}">
                <a16:creationId xmlns:a16="http://schemas.microsoft.com/office/drawing/2014/main" id="{6E7C9EE9-AD19-7795-C376-60C4B3D00DDE}"/>
              </a:ext>
            </a:extLst>
          </p:cNvPr>
          <p:cNvSpPr/>
          <p:nvPr/>
        </p:nvSpPr>
        <p:spPr>
          <a:xfrm>
            <a:off x="2545282" y="5209373"/>
            <a:ext cx="1069419" cy="605017"/>
          </a:xfrm>
          <a:prstGeom prst="downArrow">
            <a:avLst/>
          </a:prstGeom>
          <a:solidFill>
            <a:schemeClr val="bg1">
              <a:lumMod val="75000"/>
            </a:schemeClr>
          </a:solidFill>
          <a:ln>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p>
        </p:txBody>
      </p:sp>
      <p:sp>
        <p:nvSpPr>
          <p:cNvPr id="6" name="箭头: 下 5">
            <a:extLst>
              <a:ext uri="{FF2B5EF4-FFF2-40B4-BE49-F238E27FC236}">
                <a16:creationId xmlns:a16="http://schemas.microsoft.com/office/drawing/2014/main" id="{73CB9205-D716-19CB-D135-7068D0AF10BF}"/>
              </a:ext>
            </a:extLst>
          </p:cNvPr>
          <p:cNvSpPr/>
          <p:nvPr/>
        </p:nvSpPr>
        <p:spPr>
          <a:xfrm>
            <a:off x="2552506" y="7611372"/>
            <a:ext cx="1069419" cy="605017"/>
          </a:xfrm>
          <a:prstGeom prst="downArrow">
            <a:avLst/>
          </a:prstGeom>
          <a:solidFill>
            <a:schemeClr val="bg1">
              <a:lumMod val="75000"/>
            </a:schemeClr>
          </a:solidFill>
          <a:ln>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p>
        </p:txBody>
      </p:sp>
    </p:spTree>
    <p:extLst>
      <p:ext uri="{BB962C8B-B14F-4D97-AF65-F5344CB8AC3E}">
        <p14:creationId xmlns:p14="http://schemas.microsoft.com/office/powerpoint/2010/main" val="329267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圆角 65"/>
          <p:cNvSpPr/>
          <p:nvPr/>
        </p:nvSpPr>
        <p:spPr>
          <a:xfrm>
            <a:off x="-7172741" y="2029970"/>
            <a:ext cx="21203481" cy="7971851"/>
          </a:xfrm>
          <a:prstGeom prst="roundRect">
            <a:avLst>
              <a:gd name="adj" fmla="val 3698"/>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200"/>
          </a:p>
        </p:txBody>
      </p:sp>
      <p:sp>
        <p:nvSpPr>
          <p:cNvPr id="65" name="矩形: 圆角 64"/>
          <p:cNvSpPr/>
          <p:nvPr/>
        </p:nvSpPr>
        <p:spPr>
          <a:xfrm>
            <a:off x="-7172741" y="10275105"/>
            <a:ext cx="21203481" cy="167332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200"/>
          </a:p>
        </p:txBody>
      </p:sp>
      <p:sp>
        <p:nvSpPr>
          <p:cNvPr id="60" name="矩形: 圆角 59"/>
          <p:cNvSpPr/>
          <p:nvPr/>
        </p:nvSpPr>
        <p:spPr>
          <a:xfrm>
            <a:off x="-7172741" y="148703"/>
            <a:ext cx="21203481" cy="167332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200">
              <a:solidFill>
                <a:schemeClr val="tx1"/>
              </a:solidFill>
            </a:endParaRPr>
          </a:p>
        </p:txBody>
      </p:sp>
      <p:sp>
        <p:nvSpPr>
          <p:cNvPr id="4" name="文本框 3"/>
          <p:cNvSpPr txBox="1"/>
          <p:nvPr/>
        </p:nvSpPr>
        <p:spPr>
          <a:xfrm>
            <a:off x="-6257987" y="317894"/>
            <a:ext cx="19881676" cy="584775"/>
          </a:xfrm>
          <a:prstGeom prst="rect">
            <a:avLst/>
          </a:prstGeom>
          <a:ln>
            <a:solidFill>
              <a:schemeClr val="bg1"/>
            </a:solidFill>
            <a:prstDash val="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3200" dirty="0"/>
          </a:p>
        </p:txBody>
      </p:sp>
      <p:sp>
        <p:nvSpPr>
          <p:cNvPr id="35" name="文本框 34"/>
          <p:cNvSpPr txBox="1"/>
          <p:nvPr/>
        </p:nvSpPr>
        <p:spPr>
          <a:xfrm>
            <a:off x="-6567213" y="10629834"/>
            <a:ext cx="20268114" cy="584775"/>
          </a:xfrm>
          <a:prstGeom prst="rect">
            <a:avLst/>
          </a:prstGeom>
          <a:ln>
            <a:solidFill>
              <a:schemeClr val="bg1"/>
            </a:solidFill>
            <a:prstDash val="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3200" dirty="0"/>
          </a:p>
        </p:txBody>
      </p:sp>
      <p:sp>
        <p:nvSpPr>
          <p:cNvPr id="36" name="文本框 35"/>
          <p:cNvSpPr txBox="1"/>
          <p:nvPr/>
        </p:nvSpPr>
        <p:spPr>
          <a:xfrm>
            <a:off x="-6330068" y="621471"/>
            <a:ext cx="1319328" cy="967701"/>
          </a:xfrm>
          <a:prstGeom prst="rect">
            <a:avLst/>
          </a:prstGeom>
          <a:noFill/>
        </p:spPr>
        <p:txBody>
          <a:bodyPr wrap="square" rtlCol="0">
            <a:spAutoFit/>
          </a:bodyPr>
          <a:lstStyle/>
          <a:p>
            <a:r>
              <a:rPr lang="zh-CN" altLang="en-US" sz="2844" dirty="0"/>
              <a:t>科学问题</a:t>
            </a:r>
            <a:endParaRPr lang="en-US" sz="2844" dirty="0"/>
          </a:p>
        </p:txBody>
      </p:sp>
      <p:sp>
        <p:nvSpPr>
          <p:cNvPr id="5" name="文本框 4"/>
          <p:cNvSpPr txBox="1"/>
          <p:nvPr/>
        </p:nvSpPr>
        <p:spPr>
          <a:xfrm>
            <a:off x="-6257987" y="10610108"/>
            <a:ext cx="1319328" cy="967701"/>
          </a:xfrm>
          <a:prstGeom prst="rect">
            <a:avLst/>
          </a:prstGeom>
          <a:noFill/>
        </p:spPr>
        <p:txBody>
          <a:bodyPr wrap="square" rtlCol="0">
            <a:spAutoFit/>
          </a:bodyPr>
          <a:lstStyle/>
          <a:p>
            <a:r>
              <a:rPr lang="zh-CN" altLang="en-US" sz="2844" dirty="0"/>
              <a:t>研究结果</a:t>
            </a:r>
            <a:endParaRPr lang="en-US" sz="2844" dirty="0"/>
          </a:p>
        </p:txBody>
      </p:sp>
      <p:sp>
        <p:nvSpPr>
          <p:cNvPr id="38" name="文本框 37"/>
          <p:cNvSpPr txBox="1"/>
          <p:nvPr/>
        </p:nvSpPr>
        <p:spPr>
          <a:xfrm>
            <a:off x="-2639585" y="10824872"/>
            <a:ext cx="15983616" cy="530017"/>
          </a:xfrm>
          <a:prstGeom prst="rect">
            <a:avLst/>
          </a:prstGeom>
          <a:noFill/>
        </p:spPr>
        <p:txBody>
          <a:bodyPr wrap="square" rtlCol="0">
            <a:spAutoFit/>
          </a:bodyPr>
          <a:lstStyle/>
          <a:p>
            <a:r>
              <a:rPr lang="zh-CN" altLang="en-US" sz="2844" dirty="0">
                <a:solidFill>
                  <a:schemeClr val="dk1"/>
                </a:solidFill>
                <a:latin typeface="黑体" panose="02010609060101010101" pitchFamily="49" charset="-122"/>
                <a:ea typeface="黑体" panose="02010609060101010101" pitchFamily="49" charset="-122"/>
              </a:rPr>
              <a:t>加深对城市滨江地区的河流冠层热效应及其驱动机制的理解，为城市规划和设计提供科学依据。</a:t>
            </a:r>
            <a:endParaRPr lang="en-US" sz="2844" dirty="0">
              <a:solidFill>
                <a:schemeClr val="dk1"/>
              </a:solidFill>
              <a:latin typeface="黑体" panose="02010609060101010101" pitchFamily="49" charset="-122"/>
              <a:ea typeface="黑体" panose="02010609060101010101" pitchFamily="49" charset="-122"/>
            </a:endParaRPr>
          </a:p>
        </p:txBody>
      </p:sp>
      <p:sp>
        <p:nvSpPr>
          <p:cNvPr id="88" name="文本框 87"/>
          <p:cNvSpPr txBox="1"/>
          <p:nvPr/>
        </p:nvSpPr>
        <p:spPr>
          <a:xfrm>
            <a:off x="-4025607" y="6247730"/>
            <a:ext cx="1199684" cy="913199"/>
          </a:xfrm>
          <a:prstGeom prst="rect">
            <a:avLst/>
          </a:prstGeom>
          <a:noFill/>
        </p:spPr>
        <p:txBody>
          <a:bodyPr wrap="square" rtlCol="0">
            <a:spAutoFit/>
          </a:bodyPr>
          <a:lstStyle/>
          <a:p>
            <a:pPr algn="ctr"/>
            <a:r>
              <a:rPr lang="zh-CN" altLang="en-US" sz="2667" dirty="0"/>
              <a:t>研究内容</a:t>
            </a:r>
            <a:endParaRPr lang="en-US" sz="2667" dirty="0"/>
          </a:p>
        </p:txBody>
      </p:sp>
      <p:sp>
        <p:nvSpPr>
          <p:cNvPr id="2" name="矩形 1"/>
          <p:cNvSpPr/>
          <p:nvPr/>
        </p:nvSpPr>
        <p:spPr>
          <a:xfrm>
            <a:off x="10630182" y="2814233"/>
            <a:ext cx="3070578" cy="173284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667" dirty="0">
                <a:latin typeface="黑体" panose="02010609060101010101" pitchFamily="49" charset="-122"/>
                <a:ea typeface="黑体" panose="02010609060101010101" pitchFamily="49" charset="-122"/>
                <a:cs typeface="黑体" panose="02010609060101010101" pitchFamily="49" charset="-122"/>
              </a:rPr>
              <a:t>研究内容</a:t>
            </a:r>
            <a:r>
              <a:rPr lang="en-US" altLang="zh-CN" sz="2667" dirty="0">
                <a:latin typeface="黑体" panose="02010609060101010101" pitchFamily="49" charset="-122"/>
                <a:ea typeface="黑体" panose="02010609060101010101" pitchFamily="49" charset="-122"/>
                <a:cs typeface="黑体" panose="02010609060101010101" pitchFamily="49" charset="-122"/>
              </a:rPr>
              <a:t>1</a:t>
            </a:r>
            <a:r>
              <a:rPr lang="zh-CN" altLang="en-US" sz="2667" dirty="0">
                <a:latin typeface="黑体" panose="02010609060101010101" pitchFamily="49" charset="-122"/>
                <a:ea typeface="黑体" panose="02010609060101010101" pitchFamily="49" charset="-122"/>
                <a:cs typeface="黑体" panose="02010609060101010101" pitchFamily="49" charset="-122"/>
              </a:rPr>
              <a:t>：</a:t>
            </a:r>
          </a:p>
          <a:p>
            <a:pPr algn="ctr"/>
            <a:r>
              <a:rPr lang="zh-CN" altLang="en-US" sz="2667" dirty="0">
                <a:latin typeface="黑体" panose="02010609060101010101" pitchFamily="49" charset="-122"/>
                <a:ea typeface="黑体" panose="02010609060101010101" pitchFamily="49" charset="-122"/>
                <a:cs typeface="黑体" panose="02010609060101010101" pitchFamily="49" charset="-122"/>
              </a:rPr>
              <a:t>河流冠层热效应</a:t>
            </a:r>
          </a:p>
          <a:p>
            <a:pPr algn="ctr"/>
            <a:r>
              <a:rPr lang="zh-CN" altLang="en-US" sz="2667" b="1" dirty="0">
                <a:latin typeface="黑体" panose="02010609060101010101" pitchFamily="49" charset="-122"/>
                <a:ea typeface="黑体" panose="02010609060101010101" pitchFamily="49" charset="-122"/>
                <a:cs typeface="黑体" panose="02010609060101010101" pitchFamily="49" charset="-122"/>
              </a:rPr>
              <a:t>指标的建立和计算</a:t>
            </a:r>
          </a:p>
        </p:txBody>
      </p:sp>
      <p:sp>
        <p:nvSpPr>
          <p:cNvPr id="11" name="矩形 10"/>
          <p:cNvSpPr/>
          <p:nvPr/>
        </p:nvSpPr>
        <p:spPr>
          <a:xfrm>
            <a:off x="-3822450" y="2190179"/>
            <a:ext cx="6502117" cy="14889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2667" dirty="0">
                <a:latin typeface="黑体" panose="02010609060101010101" pitchFamily="49" charset="-122"/>
                <a:ea typeface="黑体" panose="02010609060101010101" pitchFamily="49" charset="-122"/>
              </a:rPr>
              <a:t>         建立</a:t>
            </a:r>
            <a:r>
              <a:rPr lang="zh-CN" altLang="en-US" sz="2667" dirty="0">
                <a:latin typeface="黑体" panose="02010609060101010101" pitchFamily="49" charset="-122"/>
                <a:ea typeface="黑体" panose="02010609060101010101" pitchFamily="49" charset="-122"/>
                <a:cs typeface="黑体" panose="02010609060101010101" pitchFamily="49" charset="-122"/>
                <a:sym typeface="+mn-ea"/>
              </a:rPr>
              <a:t>河流冠层热效应的评估指标体系</a:t>
            </a:r>
            <a:endParaRPr lang="en-US" sz="2667" dirty="0">
              <a:latin typeface="黑体" panose="02010609060101010101" pitchFamily="49" charset="-122"/>
              <a:ea typeface="黑体" panose="02010609060101010101" pitchFamily="49" charset="-122"/>
            </a:endParaRPr>
          </a:p>
        </p:txBody>
      </p:sp>
      <p:sp>
        <p:nvSpPr>
          <p:cNvPr id="12" name="矩形 11"/>
          <p:cNvSpPr/>
          <p:nvPr/>
        </p:nvSpPr>
        <p:spPr>
          <a:xfrm>
            <a:off x="3507715" y="2449769"/>
            <a:ext cx="8437522" cy="102277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2844" dirty="0">
                <a:latin typeface="黑体" panose="02010609060101010101" pitchFamily="49" charset="-122"/>
                <a:ea typeface="黑体" panose="02010609060101010101" pitchFamily="49" charset="-122"/>
                <a:cs typeface="黑体" panose="02010609060101010101" pitchFamily="49" charset="-122"/>
              </a:rPr>
              <a:t>         </a:t>
            </a:r>
            <a:r>
              <a:rPr lang="zh-CN" altLang="en-US" sz="2844" dirty="0">
                <a:latin typeface="黑体" panose="02010609060101010101" pitchFamily="49" charset="-122"/>
                <a:ea typeface="黑体" panose="02010609060101010101" pitchFamily="49" charset="-122"/>
                <a:cs typeface="黑体" panose="02010609060101010101" pitchFamily="49" charset="-122"/>
              </a:rPr>
              <a:t>实地测量</a:t>
            </a:r>
            <a:r>
              <a:rPr lang="en-US" altLang="zh-CN" sz="2844" dirty="0">
                <a:latin typeface="黑体" panose="02010609060101010101" pitchFamily="49" charset="-122"/>
                <a:ea typeface="黑体" panose="02010609060101010101" pitchFamily="49" charset="-122"/>
                <a:cs typeface="黑体" panose="02010609060101010101" pitchFamily="49" charset="-122"/>
              </a:rPr>
              <a:t>             </a:t>
            </a:r>
          </a:p>
        </p:txBody>
      </p:sp>
      <p:sp>
        <p:nvSpPr>
          <p:cNvPr id="13" name="矩形 12"/>
          <p:cNvSpPr/>
          <p:nvPr/>
        </p:nvSpPr>
        <p:spPr>
          <a:xfrm>
            <a:off x="3606940" y="2893659"/>
            <a:ext cx="2978729" cy="40430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133" dirty="0">
                <a:latin typeface="黑体" panose="02010609060101010101" pitchFamily="49" charset="-122"/>
                <a:ea typeface="黑体" panose="02010609060101010101" pitchFamily="49" charset="-122"/>
              </a:rPr>
              <a:t>街道峡谷尺度</a:t>
            </a:r>
            <a:endParaRPr lang="en-US" sz="2133" dirty="0">
              <a:latin typeface="黑体" panose="02010609060101010101" pitchFamily="49" charset="-122"/>
              <a:ea typeface="黑体" panose="02010609060101010101" pitchFamily="49" charset="-122"/>
            </a:endParaRPr>
          </a:p>
        </p:txBody>
      </p:sp>
      <p:sp>
        <p:nvSpPr>
          <p:cNvPr id="37" name="矩形 36"/>
          <p:cNvSpPr/>
          <p:nvPr/>
        </p:nvSpPr>
        <p:spPr>
          <a:xfrm>
            <a:off x="-2142631" y="3062741"/>
            <a:ext cx="2142631" cy="66294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133" dirty="0">
                <a:latin typeface="黑体" panose="02010609060101010101" pitchFamily="49" charset="-122"/>
                <a:ea typeface="黑体" panose="02010609060101010101" pitchFamily="49" charset="-122"/>
              </a:rPr>
              <a:t>河流冠层</a:t>
            </a:r>
          </a:p>
          <a:p>
            <a:pPr algn="ctr"/>
            <a:r>
              <a:rPr lang="zh-CN" altLang="en-US" sz="2133" dirty="0">
                <a:latin typeface="黑体" panose="02010609060101010101" pitchFamily="49" charset="-122"/>
                <a:ea typeface="黑体" panose="02010609060101010101" pitchFamily="49" charset="-122"/>
              </a:rPr>
              <a:t>热效应强度</a:t>
            </a:r>
            <a:endParaRPr lang="en-US" sz="2133" dirty="0">
              <a:latin typeface="黑体" panose="02010609060101010101" pitchFamily="49" charset="-122"/>
              <a:ea typeface="黑体" panose="02010609060101010101" pitchFamily="49" charset="-122"/>
            </a:endParaRPr>
          </a:p>
        </p:txBody>
      </p:sp>
      <p:sp>
        <p:nvSpPr>
          <p:cNvPr id="55" name="矩形 54"/>
          <p:cNvSpPr/>
          <p:nvPr/>
        </p:nvSpPr>
        <p:spPr>
          <a:xfrm>
            <a:off x="6081889" y="8593102"/>
            <a:ext cx="3449884" cy="107018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44" dirty="0">
                <a:latin typeface="黑体" panose="02010609060101010101" pitchFamily="49" charset="-122"/>
                <a:ea typeface="黑体" panose="02010609060101010101" pitchFamily="49" charset="-122"/>
              </a:rPr>
              <a:t>提出滨江地区</a:t>
            </a:r>
          </a:p>
          <a:p>
            <a:pPr algn="ctr"/>
            <a:r>
              <a:rPr lang="zh-CN" altLang="en-US" sz="2844" dirty="0">
                <a:latin typeface="黑体" panose="02010609060101010101" pitchFamily="49" charset="-122"/>
                <a:ea typeface="黑体" panose="02010609060101010101" pitchFamily="49" charset="-122"/>
              </a:rPr>
              <a:t>城市规划优化方案</a:t>
            </a:r>
            <a:endParaRPr lang="en-US" sz="2844" dirty="0">
              <a:latin typeface="黑体" panose="02010609060101010101" pitchFamily="49" charset="-122"/>
              <a:ea typeface="黑体" panose="02010609060101010101" pitchFamily="49" charset="-122"/>
            </a:endParaRPr>
          </a:p>
        </p:txBody>
      </p:sp>
      <p:sp>
        <p:nvSpPr>
          <p:cNvPr id="57" name="矩形 56"/>
          <p:cNvSpPr/>
          <p:nvPr/>
        </p:nvSpPr>
        <p:spPr>
          <a:xfrm>
            <a:off x="10645987" y="8062502"/>
            <a:ext cx="3054773" cy="172252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667" dirty="0">
                <a:latin typeface="黑体" panose="02010609060101010101" pitchFamily="49" charset="-122"/>
                <a:ea typeface="黑体" panose="02010609060101010101" pitchFamily="49" charset="-122"/>
                <a:cs typeface="黑体" panose="02010609060101010101" pitchFamily="49" charset="-122"/>
              </a:rPr>
              <a:t>研究内容</a:t>
            </a:r>
            <a:r>
              <a:rPr lang="en-US" altLang="zh-CN" sz="2667" dirty="0">
                <a:latin typeface="黑体" panose="02010609060101010101" pitchFamily="49" charset="-122"/>
                <a:ea typeface="黑体" panose="02010609060101010101" pitchFamily="49" charset="-122"/>
                <a:cs typeface="黑体" panose="02010609060101010101" pitchFamily="49" charset="-122"/>
              </a:rPr>
              <a:t>3</a:t>
            </a:r>
            <a:r>
              <a:rPr lang="zh-CN" altLang="en-US" sz="2667" dirty="0">
                <a:latin typeface="黑体" panose="02010609060101010101" pitchFamily="49" charset="-122"/>
                <a:ea typeface="黑体" panose="02010609060101010101" pitchFamily="49" charset="-122"/>
                <a:cs typeface="黑体" panose="02010609060101010101" pitchFamily="49" charset="-122"/>
              </a:rPr>
              <a:t>：</a:t>
            </a:r>
          </a:p>
          <a:p>
            <a:pPr algn="ctr"/>
            <a:r>
              <a:rPr lang="zh-CN" altLang="en-US" sz="2667" kern="100" dirty="0">
                <a:latin typeface="黑体" panose="02010609060101010101" pitchFamily="49" charset="-122"/>
                <a:ea typeface="黑体" panose="02010609060101010101" pitchFamily="49" charset="-122"/>
                <a:cs typeface="黑体" panose="02010609060101010101" pitchFamily="49" charset="-122"/>
              </a:rPr>
              <a:t>河流冠层热效应</a:t>
            </a:r>
          </a:p>
          <a:p>
            <a:pPr algn="ctr"/>
            <a:r>
              <a:rPr lang="zh-CN" altLang="en-US" sz="2667" kern="100" dirty="0">
                <a:latin typeface="黑体" panose="02010609060101010101" pitchFamily="49" charset="-122"/>
                <a:ea typeface="黑体" panose="02010609060101010101" pitchFamily="49" charset="-122"/>
                <a:cs typeface="黑体" panose="02010609060101010101" pitchFamily="49" charset="-122"/>
              </a:rPr>
              <a:t>的</a:t>
            </a:r>
            <a:r>
              <a:rPr lang="zh-CN" altLang="en-US" sz="2667" b="1" kern="100" dirty="0">
                <a:latin typeface="黑体" panose="02010609060101010101" pitchFamily="49" charset="-122"/>
                <a:ea typeface="黑体" panose="02010609060101010101" pitchFamily="49" charset="-122"/>
                <a:cs typeface="黑体" panose="02010609060101010101" pitchFamily="49" charset="-122"/>
              </a:rPr>
              <a:t>情景模拟分析</a:t>
            </a:r>
            <a:endParaRPr lang="zh-CN" altLang="en-US" sz="2667" kern="100" dirty="0">
              <a:latin typeface="黑体" panose="02010609060101010101" pitchFamily="49" charset="-122"/>
              <a:ea typeface="黑体" panose="02010609060101010101" pitchFamily="49" charset="-122"/>
              <a:cs typeface="黑体" panose="02010609060101010101" pitchFamily="49" charset="-122"/>
            </a:endParaRPr>
          </a:p>
        </p:txBody>
      </p:sp>
      <p:sp>
        <p:nvSpPr>
          <p:cNvPr id="10" name="矩形 9"/>
          <p:cNvSpPr/>
          <p:nvPr>
            <p:custDataLst>
              <p:tags r:id="rId1"/>
            </p:custDataLst>
          </p:nvPr>
        </p:nvSpPr>
        <p:spPr>
          <a:xfrm>
            <a:off x="10630182" y="5637416"/>
            <a:ext cx="3070578" cy="184799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sz="2667" dirty="0">
                <a:latin typeface="黑体" panose="02010609060101010101" pitchFamily="49" charset="-122"/>
                <a:ea typeface="黑体" panose="02010609060101010101" pitchFamily="49" charset="-122"/>
                <a:cs typeface="黑体" panose="02010609060101010101" pitchFamily="49" charset="-122"/>
              </a:rPr>
              <a:t>研究内容2：</a:t>
            </a:r>
          </a:p>
          <a:p>
            <a:pPr algn="ctr"/>
            <a:r>
              <a:rPr sz="2667" dirty="0">
                <a:latin typeface="黑体" panose="02010609060101010101" pitchFamily="49" charset="-122"/>
                <a:ea typeface="黑体" panose="02010609060101010101" pitchFamily="49" charset="-122"/>
                <a:cs typeface="黑体" panose="02010609060101010101" pitchFamily="49" charset="-122"/>
              </a:rPr>
              <a:t>河流冠层热效应</a:t>
            </a:r>
          </a:p>
          <a:p>
            <a:pPr algn="ctr"/>
            <a:r>
              <a:rPr sz="2667" dirty="0" err="1">
                <a:latin typeface="黑体" panose="02010609060101010101" pitchFamily="49" charset="-122"/>
                <a:ea typeface="黑体" panose="02010609060101010101" pitchFamily="49" charset="-122"/>
                <a:cs typeface="黑体" panose="02010609060101010101" pitchFamily="49" charset="-122"/>
              </a:rPr>
              <a:t>对环境</a:t>
            </a:r>
            <a:r>
              <a:rPr lang="zh-CN" altLang="en-US" sz="2667" dirty="0">
                <a:latin typeface="黑体" panose="02010609060101010101" pitchFamily="49" charset="-122"/>
                <a:ea typeface="黑体" panose="02010609060101010101" pitchFamily="49" charset="-122"/>
                <a:cs typeface="黑体" panose="02010609060101010101" pitchFamily="49" charset="-122"/>
              </a:rPr>
              <a:t>因素</a:t>
            </a:r>
            <a:r>
              <a:rPr sz="2667" dirty="0" err="1">
                <a:latin typeface="黑体" panose="02010609060101010101" pitchFamily="49" charset="-122"/>
                <a:ea typeface="黑体" panose="02010609060101010101" pitchFamily="49" charset="-122"/>
                <a:cs typeface="黑体" panose="02010609060101010101" pitchFamily="49" charset="-122"/>
              </a:rPr>
              <a:t>的</a:t>
            </a:r>
            <a:r>
              <a:rPr sz="2667" b="1" dirty="0" err="1">
                <a:latin typeface="黑体" panose="02010609060101010101" pitchFamily="49" charset="-122"/>
                <a:ea typeface="黑体" panose="02010609060101010101" pitchFamily="49" charset="-122"/>
                <a:cs typeface="黑体" panose="02010609060101010101" pitchFamily="49" charset="-122"/>
              </a:rPr>
              <a:t>响应机制</a:t>
            </a:r>
            <a:r>
              <a:rPr sz="2667" dirty="0" err="1">
                <a:latin typeface="黑体" panose="02010609060101010101" pitchFamily="49" charset="-122"/>
                <a:ea typeface="黑体" panose="02010609060101010101" pitchFamily="49" charset="-122"/>
                <a:cs typeface="黑体" panose="02010609060101010101" pitchFamily="49" charset="-122"/>
              </a:rPr>
              <a:t>分析</a:t>
            </a:r>
            <a:endParaRPr sz="2667" dirty="0">
              <a:latin typeface="黑体" panose="02010609060101010101" pitchFamily="49" charset="-122"/>
              <a:ea typeface="黑体" panose="02010609060101010101" pitchFamily="49" charset="-122"/>
              <a:cs typeface="黑体" panose="02010609060101010101" pitchFamily="49" charset="-122"/>
            </a:endParaRPr>
          </a:p>
        </p:txBody>
      </p:sp>
      <p:sp>
        <p:nvSpPr>
          <p:cNvPr id="17" name="矩形 16"/>
          <p:cNvSpPr/>
          <p:nvPr>
            <p:custDataLst>
              <p:tags r:id="rId2"/>
            </p:custDataLst>
          </p:nvPr>
        </p:nvSpPr>
        <p:spPr>
          <a:xfrm>
            <a:off x="7055315" y="2975033"/>
            <a:ext cx="2978727" cy="34697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133" dirty="0">
                <a:latin typeface="黑体" panose="02010609060101010101" pitchFamily="49" charset="-122"/>
                <a:ea typeface="黑体" panose="02010609060101010101" pitchFamily="49" charset="-122"/>
              </a:rPr>
              <a:t>街区尺度</a:t>
            </a:r>
            <a:endParaRPr lang="en-US" sz="2133" dirty="0">
              <a:latin typeface="黑体" panose="02010609060101010101" pitchFamily="49" charset="-122"/>
              <a:ea typeface="黑体" panose="02010609060101010101" pitchFamily="49" charset="-122"/>
            </a:endParaRPr>
          </a:p>
        </p:txBody>
      </p:sp>
      <p:sp>
        <p:nvSpPr>
          <p:cNvPr id="18" name="矩形 17"/>
          <p:cNvSpPr/>
          <p:nvPr>
            <p:custDataLst>
              <p:tags r:id="rId3"/>
            </p:custDataLst>
          </p:nvPr>
        </p:nvSpPr>
        <p:spPr>
          <a:xfrm>
            <a:off x="449580" y="3270539"/>
            <a:ext cx="2142631" cy="66294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133" dirty="0">
                <a:latin typeface="黑体" panose="02010609060101010101" pitchFamily="49" charset="-122"/>
                <a:ea typeface="黑体" panose="02010609060101010101" pitchFamily="49" charset="-122"/>
              </a:rPr>
              <a:t>河流冠层</a:t>
            </a:r>
          </a:p>
          <a:p>
            <a:pPr algn="ctr"/>
            <a:r>
              <a:rPr lang="zh-CN" altLang="en-US" sz="2133" dirty="0">
                <a:latin typeface="黑体" panose="02010609060101010101" pitchFamily="49" charset="-122"/>
                <a:ea typeface="黑体" panose="02010609060101010101" pitchFamily="49" charset="-122"/>
              </a:rPr>
              <a:t>累积热效应</a:t>
            </a:r>
            <a:endParaRPr lang="en-US" sz="2133" dirty="0">
              <a:latin typeface="黑体" panose="02010609060101010101" pitchFamily="49" charset="-122"/>
              <a:ea typeface="黑体" panose="02010609060101010101" pitchFamily="49" charset="-122"/>
            </a:endParaRPr>
          </a:p>
        </p:txBody>
      </p:sp>
      <p:sp>
        <p:nvSpPr>
          <p:cNvPr id="19" name="矩形 18"/>
          <p:cNvSpPr/>
          <p:nvPr>
            <p:custDataLst>
              <p:tags r:id="rId4"/>
            </p:custDataLst>
          </p:nvPr>
        </p:nvSpPr>
        <p:spPr>
          <a:xfrm>
            <a:off x="1803861" y="4502048"/>
            <a:ext cx="3427307" cy="52364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44" dirty="0">
                <a:solidFill>
                  <a:schemeClr val="tx1"/>
                </a:solidFill>
                <a:latin typeface="黑体" panose="02010609060101010101" pitchFamily="49" charset="-122"/>
                <a:ea typeface="黑体" panose="02010609060101010101" pitchFamily="49" charset="-122"/>
              </a:rPr>
              <a:t>分析时空格局</a:t>
            </a:r>
            <a:endParaRPr lang="en-US" sz="2844" dirty="0">
              <a:solidFill>
                <a:schemeClr val="tx1"/>
              </a:solidFill>
              <a:latin typeface="黑体" panose="02010609060101010101" pitchFamily="49" charset="-122"/>
              <a:ea typeface="黑体" panose="02010609060101010101" pitchFamily="49" charset="-122"/>
            </a:endParaRPr>
          </a:p>
        </p:txBody>
      </p:sp>
      <p:sp>
        <p:nvSpPr>
          <p:cNvPr id="20" name="矩形 19"/>
          <p:cNvSpPr/>
          <p:nvPr>
            <p:custDataLst>
              <p:tags r:id="rId5"/>
            </p:custDataLst>
          </p:nvPr>
        </p:nvSpPr>
        <p:spPr>
          <a:xfrm>
            <a:off x="-3206297" y="5790211"/>
            <a:ext cx="3435547" cy="104873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44" dirty="0">
                <a:latin typeface="黑体" panose="02010609060101010101" pitchFamily="49" charset="-122"/>
                <a:ea typeface="黑体" panose="02010609060101010101" pitchFamily="49" charset="-122"/>
              </a:rPr>
              <a:t>提取关键影响因素</a:t>
            </a:r>
            <a:endParaRPr lang="en-US" sz="2844" dirty="0">
              <a:latin typeface="黑体" panose="02010609060101010101" pitchFamily="49" charset="-122"/>
              <a:ea typeface="黑体" panose="02010609060101010101" pitchFamily="49" charset="-122"/>
            </a:endParaRPr>
          </a:p>
        </p:txBody>
      </p:sp>
      <p:sp>
        <p:nvSpPr>
          <p:cNvPr id="21" name="矩形 20"/>
          <p:cNvSpPr/>
          <p:nvPr>
            <p:custDataLst>
              <p:tags r:id="rId6"/>
            </p:custDataLst>
          </p:nvPr>
        </p:nvSpPr>
        <p:spPr>
          <a:xfrm>
            <a:off x="1520895" y="6024926"/>
            <a:ext cx="3427307" cy="104873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44" dirty="0">
                <a:sym typeface="+mn-ea"/>
              </a:rPr>
              <a:t>量化关键因素的</a:t>
            </a:r>
            <a:endParaRPr lang="zh-CN" altLang="en-US" sz="2844" dirty="0"/>
          </a:p>
          <a:p>
            <a:pPr algn="ctr"/>
            <a:r>
              <a:rPr lang="zh-CN" altLang="en-US" sz="2844" dirty="0">
                <a:sym typeface="+mn-ea"/>
              </a:rPr>
              <a:t>相对贡献</a:t>
            </a:r>
            <a:endParaRPr lang="en-US" sz="2844" dirty="0"/>
          </a:p>
        </p:txBody>
      </p:sp>
      <p:sp>
        <p:nvSpPr>
          <p:cNvPr id="22" name="矩形 21"/>
          <p:cNvSpPr/>
          <p:nvPr>
            <p:custDataLst>
              <p:tags r:id="rId7"/>
            </p:custDataLst>
          </p:nvPr>
        </p:nvSpPr>
        <p:spPr>
          <a:xfrm>
            <a:off x="5846781" y="6015895"/>
            <a:ext cx="3427307" cy="10690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44" dirty="0">
                <a:latin typeface="黑体" panose="02010609060101010101" pitchFamily="49" charset="-122"/>
                <a:ea typeface="黑体" panose="02010609060101010101" pitchFamily="49" charset="-122"/>
                <a:sym typeface="+mn-ea"/>
              </a:rPr>
              <a:t>阐释驱动机制</a:t>
            </a:r>
            <a:endParaRPr lang="en-US" sz="2844" dirty="0">
              <a:latin typeface="黑体" panose="02010609060101010101" pitchFamily="49" charset="-122"/>
              <a:ea typeface="黑体" panose="02010609060101010101" pitchFamily="49" charset="-122"/>
            </a:endParaRPr>
          </a:p>
        </p:txBody>
      </p:sp>
      <p:sp>
        <p:nvSpPr>
          <p:cNvPr id="23" name="矩形 22"/>
          <p:cNvSpPr/>
          <p:nvPr>
            <p:custDataLst>
              <p:tags r:id="rId8"/>
            </p:custDataLst>
          </p:nvPr>
        </p:nvSpPr>
        <p:spPr>
          <a:xfrm>
            <a:off x="-2800209" y="8603263"/>
            <a:ext cx="5840871" cy="10690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2844" dirty="0">
                <a:latin typeface="黑体" panose="02010609060101010101" pitchFamily="49" charset="-122"/>
                <a:ea typeface="黑体" panose="02010609060101010101" pitchFamily="49" charset="-122"/>
                <a:sym typeface="+mn-ea"/>
              </a:rPr>
              <a:t>                     </a:t>
            </a:r>
            <a:r>
              <a:rPr lang="zh-CN" altLang="en-US" sz="2844" dirty="0">
                <a:latin typeface="黑体" panose="02010609060101010101" pitchFamily="49" charset="-122"/>
                <a:ea typeface="黑体" panose="02010609060101010101" pitchFamily="49" charset="-122"/>
                <a:sym typeface="+mn-ea"/>
              </a:rPr>
              <a:t>情景设置</a:t>
            </a:r>
            <a:endParaRPr lang="en-US" sz="2844" dirty="0">
              <a:latin typeface="黑体" panose="02010609060101010101" pitchFamily="49" charset="-122"/>
              <a:ea typeface="黑体" panose="02010609060101010101" pitchFamily="49" charset="-122"/>
            </a:endParaRPr>
          </a:p>
        </p:txBody>
      </p:sp>
      <p:sp>
        <p:nvSpPr>
          <p:cNvPr id="24" name="矩形 23"/>
          <p:cNvSpPr/>
          <p:nvPr>
            <p:custDataLst>
              <p:tags r:id="rId9"/>
            </p:custDataLst>
          </p:nvPr>
        </p:nvSpPr>
        <p:spPr>
          <a:xfrm>
            <a:off x="3412067" y="8594232"/>
            <a:ext cx="2298418" cy="10690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44" dirty="0">
                <a:latin typeface="黑体" panose="02010609060101010101" pitchFamily="49" charset="-122"/>
                <a:ea typeface="黑体" panose="02010609060101010101" pitchFamily="49" charset="-122"/>
                <a:cs typeface="黑体" panose="02010609060101010101" pitchFamily="49" charset="-122"/>
                <a:sym typeface="+mn-ea"/>
              </a:rPr>
              <a:t>ENVI-met</a:t>
            </a:r>
          </a:p>
          <a:p>
            <a:pPr algn="ctr"/>
            <a:r>
              <a:rPr lang="zh-CN" altLang="en-US" sz="2844" dirty="0">
                <a:latin typeface="黑体" panose="02010609060101010101" pitchFamily="49" charset="-122"/>
                <a:ea typeface="黑体" panose="02010609060101010101" pitchFamily="49" charset="-122"/>
                <a:cs typeface="黑体" panose="02010609060101010101" pitchFamily="49" charset="-122"/>
                <a:sym typeface="+mn-ea"/>
              </a:rPr>
              <a:t>气候模拟</a:t>
            </a:r>
          </a:p>
        </p:txBody>
      </p:sp>
      <p:sp>
        <p:nvSpPr>
          <p:cNvPr id="25" name="矩形 24"/>
          <p:cNvSpPr/>
          <p:nvPr>
            <p:custDataLst>
              <p:tags r:id="rId10"/>
            </p:custDataLst>
          </p:nvPr>
        </p:nvSpPr>
        <p:spPr>
          <a:xfrm>
            <a:off x="-2305755" y="8675511"/>
            <a:ext cx="2148276" cy="42446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89" dirty="0"/>
              <a:t>建筑高度</a:t>
            </a:r>
            <a:endParaRPr lang="en-US" sz="2489" dirty="0"/>
          </a:p>
        </p:txBody>
      </p:sp>
      <p:sp>
        <p:nvSpPr>
          <p:cNvPr id="26" name="矩形 25"/>
          <p:cNvSpPr/>
          <p:nvPr>
            <p:custDataLst>
              <p:tags r:id="rId11"/>
            </p:custDataLst>
          </p:nvPr>
        </p:nvSpPr>
        <p:spPr>
          <a:xfrm>
            <a:off x="-2305755" y="9167707"/>
            <a:ext cx="2148276" cy="42446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89" dirty="0"/>
              <a:t>建筑覆盖率</a:t>
            </a:r>
            <a:endParaRPr lang="en-US" sz="2489" dirty="0"/>
          </a:p>
        </p:txBody>
      </p:sp>
      <p:cxnSp>
        <p:nvCxnSpPr>
          <p:cNvPr id="29" name="直接箭头连接符 28"/>
          <p:cNvCxnSpPr/>
          <p:nvPr/>
        </p:nvCxnSpPr>
        <p:spPr>
          <a:xfrm>
            <a:off x="4594412" y="4527781"/>
            <a:ext cx="1414292" cy="875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9" idx="2"/>
            <a:endCxn id="20" idx="0"/>
          </p:cNvCxnSpPr>
          <p:nvPr/>
        </p:nvCxnSpPr>
        <p:spPr>
          <a:xfrm flipH="1">
            <a:off x="-1488523" y="5025696"/>
            <a:ext cx="5006038" cy="76451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20" idx="1"/>
            <a:endCxn id="21" idx="3"/>
          </p:cNvCxnSpPr>
          <p:nvPr/>
        </p:nvCxnSpPr>
        <p:spPr>
          <a:xfrm>
            <a:off x="-3206297" y="6314580"/>
            <a:ext cx="8154499" cy="234715"/>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21" idx="1"/>
          </p:cNvCxnSpPr>
          <p:nvPr/>
        </p:nvCxnSpPr>
        <p:spPr>
          <a:xfrm flipH="1">
            <a:off x="214771" y="6549295"/>
            <a:ext cx="1306124"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4" name="直接箭头连接符 33"/>
          <p:cNvCxnSpPr>
            <a:endCxn id="24" idx="1"/>
          </p:cNvCxnSpPr>
          <p:nvPr/>
        </p:nvCxnSpPr>
        <p:spPr>
          <a:xfrm>
            <a:off x="3057033" y="9128196"/>
            <a:ext cx="355035" cy="56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24" idx="3"/>
            <a:endCxn id="55" idx="1"/>
          </p:cNvCxnSpPr>
          <p:nvPr/>
        </p:nvCxnSpPr>
        <p:spPr>
          <a:xfrm flipV="1">
            <a:off x="5710486" y="9128196"/>
            <a:ext cx="371404" cy="112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a:off x="-4441921" y="5336672"/>
            <a:ext cx="18036000" cy="6283"/>
          </a:xfrm>
          <a:prstGeom prst="line">
            <a:avLst/>
          </a:prstGeom>
          <a:ln w="28575">
            <a:solidFill>
              <a:schemeClr val="bg1">
                <a:lumMod val="75000"/>
              </a:schemeClr>
            </a:solidFill>
            <a:prstDash val="dash"/>
          </a:ln>
        </p:spPr>
        <p:style>
          <a:lnRef idx="1">
            <a:schemeClr val="dk1"/>
          </a:lnRef>
          <a:fillRef idx="0">
            <a:schemeClr val="dk1"/>
          </a:fillRef>
          <a:effectRef idx="0">
            <a:schemeClr val="dk1"/>
          </a:effectRef>
          <a:fontRef idx="minor">
            <a:schemeClr val="tx1"/>
          </a:fontRef>
        </p:style>
      </p:cxnSp>
      <p:sp>
        <p:nvSpPr>
          <p:cNvPr id="63" name="文本框 62"/>
          <p:cNvSpPr txBox="1"/>
          <p:nvPr/>
        </p:nvSpPr>
        <p:spPr>
          <a:xfrm>
            <a:off x="6191975" y="550387"/>
            <a:ext cx="5090160" cy="84087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80000"/>
              </a:lnSpc>
              <a:spcAft>
                <a:spcPts val="1422"/>
              </a:spcAft>
            </a:pPr>
            <a:r>
              <a:rPr lang="zh-CN" altLang="en-US" sz="2311" kern="0" dirty="0">
                <a:latin typeface="黑体" panose="02010609060101010101" pitchFamily="49" charset="-122"/>
                <a:ea typeface="黑体" panose="02010609060101010101" pitchFamily="49" charset="-122"/>
                <a:cs typeface="Times New Roman" panose="02020603050405020304" pitchFamily="18" charset="0"/>
              </a:rPr>
              <a:t>如何</a:t>
            </a:r>
            <a:r>
              <a:rPr lang="zh-CN" altLang="en-US" sz="2311" kern="0" dirty="0">
                <a:latin typeface="黑体" panose="02010609060101010101" pitchFamily="49" charset="-122"/>
                <a:ea typeface="黑体" panose="02010609060101010101" pitchFamily="49" charset="-122"/>
              </a:rPr>
              <a:t>从</a:t>
            </a:r>
            <a:r>
              <a:rPr lang="zh-CN" altLang="en-US" sz="2311" kern="0" dirty="0">
                <a:highlight>
                  <a:srgbClr val="FFFF00"/>
                </a:highlight>
                <a:latin typeface="黑体" panose="02010609060101010101" pitchFamily="49" charset="-122"/>
                <a:ea typeface="黑体" panose="02010609060101010101" pitchFamily="49" charset="-122"/>
              </a:rPr>
              <a:t>三维空间形态特征</a:t>
            </a:r>
            <a:r>
              <a:rPr lang="zh-CN" altLang="en-US" sz="2311" kern="0" dirty="0">
                <a:latin typeface="黑体" panose="02010609060101010101" pitchFamily="49" charset="-122"/>
                <a:ea typeface="黑体" panose="02010609060101010101" pitchFamily="49" charset="-122"/>
              </a:rPr>
              <a:t>影响的角度</a:t>
            </a:r>
            <a:endParaRPr lang="en-US" altLang="zh-CN" sz="2311" kern="0" dirty="0">
              <a:latin typeface="黑体" panose="02010609060101010101" pitchFamily="49" charset="-122"/>
              <a:ea typeface="黑体" panose="02010609060101010101" pitchFamily="49" charset="-122"/>
            </a:endParaRPr>
          </a:p>
          <a:p>
            <a:pPr algn="ctr">
              <a:lnSpc>
                <a:spcPct val="80000"/>
              </a:lnSpc>
              <a:spcAft>
                <a:spcPts val="1422"/>
              </a:spcAft>
            </a:pPr>
            <a:r>
              <a:rPr lang="zh-CN" altLang="en-US" sz="2311" kern="0" dirty="0">
                <a:latin typeface="黑体" panose="02010609060101010101" pitchFamily="49" charset="-122"/>
                <a:ea typeface="黑体" panose="02010609060101010101" pitchFamily="49" charset="-122"/>
              </a:rPr>
              <a:t>阐释</a:t>
            </a:r>
            <a:r>
              <a:rPr lang="zh-CN" altLang="en-US" sz="2311" kern="0" dirty="0">
                <a:latin typeface="黑体" panose="02010609060101010101" pitchFamily="49" charset="-122"/>
                <a:ea typeface="黑体" panose="02010609060101010101" pitchFamily="49" charset="-122"/>
                <a:cs typeface="Times New Roman" panose="02020603050405020304" pitchFamily="18" charset="0"/>
              </a:rPr>
              <a:t>城市滨江地区气候的驱动机制？</a:t>
            </a:r>
            <a:endParaRPr lang="en-US" altLang="zh-CN" sz="2311" kern="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64" name="文本框 63"/>
          <p:cNvSpPr txBox="1"/>
          <p:nvPr/>
        </p:nvSpPr>
        <p:spPr>
          <a:xfrm>
            <a:off x="-3206297" y="552474"/>
            <a:ext cx="5258053" cy="84087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80000"/>
              </a:lnSpc>
              <a:spcAft>
                <a:spcPts val="1422"/>
              </a:spcAft>
            </a:pPr>
            <a:r>
              <a:rPr lang="zh-CN" altLang="en-US" sz="2311" kern="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如何在</a:t>
            </a:r>
            <a:r>
              <a:rPr lang="zh-CN" altLang="en-US" sz="2311" kern="0" dirty="0">
                <a:solidFill>
                  <a:schemeClr val="tx1"/>
                </a:solidFill>
                <a:highlight>
                  <a:srgbClr val="FFFF00"/>
                </a:highlight>
                <a:latin typeface="黑体" panose="02010609060101010101" pitchFamily="49" charset="-122"/>
                <a:ea typeface="黑体" panose="02010609060101010101" pitchFamily="49" charset="-122"/>
                <a:cs typeface="Times New Roman" panose="02020603050405020304" pitchFamily="18" charset="0"/>
              </a:rPr>
              <a:t>不同尺度</a:t>
            </a:r>
            <a:r>
              <a:rPr lang="zh-CN" altLang="en-US" sz="2311" kern="0" dirty="0">
                <a:solidFill>
                  <a:schemeClr val="tx1"/>
                </a:solidFill>
                <a:latin typeface="黑体" panose="02010609060101010101" pitchFamily="49" charset="-122"/>
                <a:ea typeface="黑体" panose="02010609060101010101" pitchFamily="49" charset="-122"/>
                <a:cs typeface="Times New Roman" panose="02020603050405020304" pitchFamily="18" charset="0"/>
              </a:rPr>
              <a:t>量化河流冠层</a:t>
            </a:r>
            <a:endParaRPr lang="en-US" altLang="zh-CN" sz="2311" kern="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algn="ctr">
              <a:lnSpc>
                <a:spcPct val="80000"/>
              </a:lnSpc>
              <a:spcAft>
                <a:spcPts val="1422"/>
              </a:spcAft>
            </a:pPr>
            <a:r>
              <a:rPr lang="zh-CN" altLang="en-US" sz="2311" kern="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热效应的时空特征？</a:t>
            </a:r>
            <a:endParaRPr lang="en-US" altLang="zh-CN" sz="2311" kern="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70" name="箭头: 下 69"/>
          <p:cNvSpPr/>
          <p:nvPr/>
        </p:nvSpPr>
        <p:spPr>
          <a:xfrm>
            <a:off x="2683258" y="1774105"/>
            <a:ext cx="1069419" cy="605017"/>
          </a:xfrm>
          <a:prstGeom prst="downArrow">
            <a:avLst/>
          </a:prstGeom>
          <a:solidFill>
            <a:schemeClr val="bg1">
              <a:lumMod val="75000"/>
            </a:schemeClr>
          </a:solidFill>
          <a:ln>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p>
        </p:txBody>
      </p:sp>
      <p:sp>
        <p:nvSpPr>
          <p:cNvPr id="71" name="箭头: 下 70"/>
          <p:cNvSpPr/>
          <p:nvPr/>
        </p:nvSpPr>
        <p:spPr>
          <a:xfrm>
            <a:off x="2699839" y="9879803"/>
            <a:ext cx="1069419" cy="605017"/>
          </a:xfrm>
          <a:prstGeom prst="downArrow">
            <a:avLst/>
          </a:prstGeom>
          <a:solidFill>
            <a:schemeClr val="bg1">
              <a:lumMod val="75000"/>
            </a:schemeClr>
          </a:solidFill>
          <a:ln>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p>
        </p:txBody>
      </p:sp>
      <p:cxnSp>
        <p:nvCxnSpPr>
          <p:cNvPr id="89" name="直接连接符 88"/>
          <p:cNvCxnSpPr/>
          <p:nvPr/>
        </p:nvCxnSpPr>
        <p:spPr>
          <a:xfrm>
            <a:off x="-4456724" y="7807387"/>
            <a:ext cx="18036000" cy="6283"/>
          </a:xfrm>
          <a:prstGeom prst="line">
            <a:avLst/>
          </a:prstGeom>
          <a:ln w="28575">
            <a:solidFill>
              <a:schemeClr val="bg1">
                <a:lumMod val="75000"/>
              </a:schemeClr>
            </a:solidFill>
            <a:prstDash val="dash"/>
          </a:ln>
        </p:spPr>
        <p:style>
          <a:lnRef idx="1">
            <a:schemeClr val="dk1"/>
          </a:lnRef>
          <a:fillRef idx="0">
            <a:schemeClr val="dk1"/>
          </a:fillRef>
          <a:effectRef idx="0">
            <a:schemeClr val="dk1"/>
          </a:effectRef>
          <a:fontRef idx="minor">
            <a:schemeClr val="tx1"/>
          </a:fontRef>
        </p:style>
      </p:cxnSp>
      <p:cxnSp>
        <p:nvCxnSpPr>
          <p:cNvPr id="104" name="直接连接符 103"/>
          <p:cNvCxnSpPr/>
          <p:nvPr/>
        </p:nvCxnSpPr>
        <p:spPr>
          <a:xfrm>
            <a:off x="3217967" y="3000686"/>
            <a:ext cx="0" cy="47629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07" name="直接连接符 106"/>
          <p:cNvCxnSpPr/>
          <p:nvPr/>
        </p:nvCxnSpPr>
        <p:spPr>
          <a:xfrm>
            <a:off x="3234549" y="3471333"/>
            <a:ext cx="4491927"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08" name="直接箭头连接符 107"/>
          <p:cNvCxnSpPr>
            <a:endCxn id="19" idx="0"/>
          </p:cNvCxnSpPr>
          <p:nvPr/>
        </p:nvCxnSpPr>
        <p:spPr>
          <a:xfrm>
            <a:off x="3517514" y="3710581"/>
            <a:ext cx="0" cy="79146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圆角 65"/>
          <p:cNvSpPr/>
          <p:nvPr/>
        </p:nvSpPr>
        <p:spPr>
          <a:xfrm>
            <a:off x="-7172741" y="2029970"/>
            <a:ext cx="21203481" cy="7971851"/>
          </a:xfrm>
          <a:prstGeom prst="roundRect">
            <a:avLst>
              <a:gd name="adj" fmla="val 3698"/>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200"/>
          </a:p>
        </p:txBody>
      </p:sp>
      <p:sp>
        <p:nvSpPr>
          <p:cNvPr id="65" name="矩形: 圆角 64"/>
          <p:cNvSpPr/>
          <p:nvPr/>
        </p:nvSpPr>
        <p:spPr>
          <a:xfrm>
            <a:off x="-7172741" y="10275105"/>
            <a:ext cx="21203481" cy="167332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200"/>
          </a:p>
        </p:txBody>
      </p:sp>
      <p:sp>
        <p:nvSpPr>
          <p:cNvPr id="60" name="矩形: 圆角 59"/>
          <p:cNvSpPr/>
          <p:nvPr/>
        </p:nvSpPr>
        <p:spPr>
          <a:xfrm>
            <a:off x="-7172741" y="148703"/>
            <a:ext cx="21203481" cy="167332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200">
              <a:solidFill>
                <a:schemeClr val="tx1"/>
              </a:solidFill>
            </a:endParaRPr>
          </a:p>
        </p:txBody>
      </p:sp>
      <p:sp>
        <p:nvSpPr>
          <p:cNvPr id="4" name="文本框 3"/>
          <p:cNvSpPr txBox="1"/>
          <p:nvPr/>
        </p:nvSpPr>
        <p:spPr>
          <a:xfrm>
            <a:off x="-6257987" y="317894"/>
            <a:ext cx="19881676" cy="584775"/>
          </a:xfrm>
          <a:prstGeom prst="rect">
            <a:avLst/>
          </a:prstGeom>
          <a:ln>
            <a:solidFill>
              <a:schemeClr val="bg1"/>
            </a:solidFill>
            <a:prstDash val="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3200" dirty="0"/>
          </a:p>
        </p:txBody>
      </p:sp>
      <p:sp>
        <p:nvSpPr>
          <p:cNvPr id="35" name="文本框 34"/>
          <p:cNvSpPr txBox="1"/>
          <p:nvPr/>
        </p:nvSpPr>
        <p:spPr>
          <a:xfrm>
            <a:off x="-6567213" y="10629834"/>
            <a:ext cx="20268114" cy="584775"/>
          </a:xfrm>
          <a:prstGeom prst="rect">
            <a:avLst/>
          </a:prstGeom>
          <a:ln>
            <a:solidFill>
              <a:schemeClr val="bg1"/>
            </a:solidFill>
            <a:prstDash val="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3200" dirty="0"/>
          </a:p>
        </p:txBody>
      </p:sp>
      <p:sp>
        <p:nvSpPr>
          <p:cNvPr id="36" name="文本框 35"/>
          <p:cNvSpPr txBox="1"/>
          <p:nvPr/>
        </p:nvSpPr>
        <p:spPr>
          <a:xfrm>
            <a:off x="-6330068" y="621471"/>
            <a:ext cx="1319328" cy="967701"/>
          </a:xfrm>
          <a:prstGeom prst="rect">
            <a:avLst/>
          </a:prstGeom>
          <a:noFill/>
        </p:spPr>
        <p:txBody>
          <a:bodyPr wrap="square" rtlCol="0">
            <a:spAutoFit/>
          </a:bodyPr>
          <a:lstStyle/>
          <a:p>
            <a:r>
              <a:rPr lang="zh-CN" altLang="en-US" sz="2844" dirty="0"/>
              <a:t>科学问题</a:t>
            </a:r>
            <a:endParaRPr lang="en-US" sz="2844" dirty="0"/>
          </a:p>
        </p:txBody>
      </p:sp>
      <p:sp>
        <p:nvSpPr>
          <p:cNvPr id="5" name="文本框 4"/>
          <p:cNvSpPr txBox="1"/>
          <p:nvPr/>
        </p:nvSpPr>
        <p:spPr>
          <a:xfrm>
            <a:off x="-6257987" y="10610108"/>
            <a:ext cx="1319328" cy="967701"/>
          </a:xfrm>
          <a:prstGeom prst="rect">
            <a:avLst/>
          </a:prstGeom>
          <a:noFill/>
        </p:spPr>
        <p:txBody>
          <a:bodyPr wrap="square" rtlCol="0">
            <a:spAutoFit/>
          </a:bodyPr>
          <a:lstStyle/>
          <a:p>
            <a:r>
              <a:rPr lang="zh-CN" altLang="en-US" sz="2844" dirty="0"/>
              <a:t>研究结果</a:t>
            </a:r>
            <a:endParaRPr lang="en-US" sz="2844" dirty="0"/>
          </a:p>
        </p:txBody>
      </p:sp>
      <p:sp>
        <p:nvSpPr>
          <p:cNvPr id="38" name="文本框 37"/>
          <p:cNvSpPr txBox="1"/>
          <p:nvPr/>
        </p:nvSpPr>
        <p:spPr>
          <a:xfrm>
            <a:off x="-2639585" y="10824872"/>
            <a:ext cx="15983616" cy="530017"/>
          </a:xfrm>
          <a:prstGeom prst="rect">
            <a:avLst/>
          </a:prstGeom>
          <a:noFill/>
        </p:spPr>
        <p:txBody>
          <a:bodyPr wrap="square" rtlCol="0">
            <a:spAutoFit/>
          </a:bodyPr>
          <a:lstStyle/>
          <a:p>
            <a:r>
              <a:rPr lang="zh-CN" altLang="en-US" sz="2844" dirty="0">
                <a:solidFill>
                  <a:schemeClr val="dk1"/>
                </a:solidFill>
                <a:latin typeface="黑体" panose="02010609060101010101" pitchFamily="49" charset="-122"/>
                <a:ea typeface="黑体" panose="02010609060101010101" pitchFamily="49" charset="-122"/>
              </a:rPr>
              <a:t>加深对城市滨江地区的河流冠层热效应及其驱动机制的理解，为城市规划和设计提供科学依据。</a:t>
            </a:r>
            <a:endParaRPr lang="en-US" sz="2844" dirty="0">
              <a:solidFill>
                <a:schemeClr val="dk1"/>
              </a:solidFill>
              <a:latin typeface="黑体" panose="02010609060101010101" pitchFamily="49" charset="-122"/>
              <a:ea typeface="黑体" panose="02010609060101010101" pitchFamily="49" charset="-122"/>
            </a:endParaRPr>
          </a:p>
        </p:txBody>
      </p:sp>
      <p:sp>
        <p:nvSpPr>
          <p:cNvPr id="88" name="文本框 87"/>
          <p:cNvSpPr txBox="1"/>
          <p:nvPr/>
        </p:nvSpPr>
        <p:spPr>
          <a:xfrm>
            <a:off x="-4025607" y="6247730"/>
            <a:ext cx="1199684" cy="913199"/>
          </a:xfrm>
          <a:prstGeom prst="rect">
            <a:avLst/>
          </a:prstGeom>
          <a:noFill/>
        </p:spPr>
        <p:txBody>
          <a:bodyPr wrap="square" rtlCol="0">
            <a:spAutoFit/>
          </a:bodyPr>
          <a:lstStyle/>
          <a:p>
            <a:pPr algn="ctr"/>
            <a:r>
              <a:rPr lang="zh-CN" altLang="en-US" sz="2667" dirty="0"/>
              <a:t>研究内容</a:t>
            </a:r>
            <a:endParaRPr lang="en-US" sz="2667" dirty="0"/>
          </a:p>
        </p:txBody>
      </p:sp>
      <p:sp>
        <p:nvSpPr>
          <p:cNvPr id="2" name="矩形 1"/>
          <p:cNvSpPr/>
          <p:nvPr/>
        </p:nvSpPr>
        <p:spPr>
          <a:xfrm>
            <a:off x="10630182" y="2814233"/>
            <a:ext cx="3070578" cy="173284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667" dirty="0">
                <a:latin typeface="黑体" panose="02010609060101010101" pitchFamily="49" charset="-122"/>
                <a:ea typeface="黑体" panose="02010609060101010101" pitchFamily="49" charset="-122"/>
                <a:cs typeface="黑体" panose="02010609060101010101" pitchFamily="49" charset="-122"/>
              </a:rPr>
              <a:t>研究内容</a:t>
            </a:r>
            <a:r>
              <a:rPr lang="en-US" altLang="zh-CN" sz="2667" dirty="0">
                <a:latin typeface="黑体" panose="02010609060101010101" pitchFamily="49" charset="-122"/>
                <a:ea typeface="黑体" panose="02010609060101010101" pitchFamily="49" charset="-122"/>
                <a:cs typeface="黑体" panose="02010609060101010101" pitchFamily="49" charset="-122"/>
              </a:rPr>
              <a:t>1</a:t>
            </a:r>
            <a:r>
              <a:rPr lang="zh-CN" altLang="en-US" sz="2667" dirty="0">
                <a:latin typeface="黑体" panose="02010609060101010101" pitchFamily="49" charset="-122"/>
                <a:ea typeface="黑体" panose="02010609060101010101" pitchFamily="49" charset="-122"/>
                <a:cs typeface="黑体" panose="02010609060101010101" pitchFamily="49" charset="-122"/>
              </a:rPr>
              <a:t>：</a:t>
            </a:r>
          </a:p>
          <a:p>
            <a:pPr algn="ctr"/>
            <a:r>
              <a:rPr lang="zh-CN" altLang="en-US" sz="2667" dirty="0">
                <a:latin typeface="黑体" panose="02010609060101010101" pitchFamily="49" charset="-122"/>
                <a:ea typeface="黑体" panose="02010609060101010101" pitchFamily="49" charset="-122"/>
                <a:cs typeface="黑体" panose="02010609060101010101" pitchFamily="49" charset="-122"/>
              </a:rPr>
              <a:t>河流冠层热效应</a:t>
            </a:r>
          </a:p>
          <a:p>
            <a:pPr algn="ctr"/>
            <a:r>
              <a:rPr lang="zh-CN" altLang="en-US" sz="2667" b="1" dirty="0">
                <a:latin typeface="黑体" panose="02010609060101010101" pitchFamily="49" charset="-122"/>
                <a:ea typeface="黑体" panose="02010609060101010101" pitchFamily="49" charset="-122"/>
                <a:cs typeface="黑体" panose="02010609060101010101" pitchFamily="49" charset="-122"/>
              </a:rPr>
              <a:t>指标的建立和计算</a:t>
            </a:r>
          </a:p>
        </p:txBody>
      </p:sp>
      <p:sp>
        <p:nvSpPr>
          <p:cNvPr id="11" name="矩形 10"/>
          <p:cNvSpPr/>
          <p:nvPr/>
        </p:nvSpPr>
        <p:spPr>
          <a:xfrm>
            <a:off x="3152167" y="2476941"/>
            <a:ext cx="6502117" cy="14889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2667" dirty="0">
                <a:latin typeface="黑体" panose="02010609060101010101" pitchFamily="49" charset="-122"/>
                <a:ea typeface="黑体" panose="02010609060101010101" pitchFamily="49" charset="-122"/>
              </a:rPr>
              <a:t>         建立</a:t>
            </a:r>
            <a:r>
              <a:rPr lang="zh-CN" altLang="en-US" sz="2667" dirty="0">
                <a:latin typeface="黑体" panose="02010609060101010101" pitchFamily="49" charset="-122"/>
                <a:ea typeface="黑体" panose="02010609060101010101" pitchFamily="49" charset="-122"/>
                <a:cs typeface="黑体" panose="02010609060101010101" pitchFamily="49" charset="-122"/>
                <a:sym typeface="+mn-ea"/>
              </a:rPr>
              <a:t>河流冠层热效应的评估指标体系</a:t>
            </a:r>
            <a:endParaRPr lang="en-US" sz="2667" dirty="0">
              <a:latin typeface="黑体" panose="02010609060101010101" pitchFamily="49" charset="-122"/>
              <a:ea typeface="黑体" panose="02010609060101010101" pitchFamily="49" charset="-122"/>
            </a:endParaRPr>
          </a:p>
        </p:txBody>
      </p:sp>
      <p:sp>
        <p:nvSpPr>
          <p:cNvPr id="12" name="矩形 11"/>
          <p:cNvSpPr/>
          <p:nvPr/>
        </p:nvSpPr>
        <p:spPr>
          <a:xfrm>
            <a:off x="-5549063" y="2772510"/>
            <a:ext cx="8437522" cy="102277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2844" dirty="0">
                <a:latin typeface="黑体" panose="02010609060101010101" pitchFamily="49" charset="-122"/>
                <a:ea typeface="黑体" panose="02010609060101010101" pitchFamily="49" charset="-122"/>
                <a:cs typeface="黑体" panose="02010609060101010101" pitchFamily="49" charset="-122"/>
              </a:rPr>
              <a:t>         </a:t>
            </a:r>
            <a:r>
              <a:rPr lang="zh-CN" altLang="en-US" sz="2844" dirty="0">
                <a:latin typeface="黑体" panose="02010609060101010101" pitchFamily="49" charset="-122"/>
                <a:ea typeface="黑体" panose="02010609060101010101" pitchFamily="49" charset="-122"/>
                <a:cs typeface="黑体" panose="02010609060101010101" pitchFamily="49" charset="-122"/>
              </a:rPr>
              <a:t>实地测量</a:t>
            </a:r>
            <a:r>
              <a:rPr lang="en-US" altLang="zh-CN" sz="2844" dirty="0">
                <a:latin typeface="黑体" panose="02010609060101010101" pitchFamily="49" charset="-122"/>
                <a:ea typeface="黑体" panose="02010609060101010101" pitchFamily="49" charset="-122"/>
                <a:cs typeface="黑体" panose="02010609060101010101" pitchFamily="49" charset="-122"/>
              </a:rPr>
              <a:t>             </a:t>
            </a:r>
          </a:p>
        </p:txBody>
      </p:sp>
      <p:sp>
        <p:nvSpPr>
          <p:cNvPr id="13" name="矩形 12"/>
          <p:cNvSpPr/>
          <p:nvPr/>
        </p:nvSpPr>
        <p:spPr>
          <a:xfrm>
            <a:off x="-5449838" y="3216400"/>
            <a:ext cx="2978729" cy="40430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133" dirty="0">
                <a:latin typeface="黑体" panose="02010609060101010101" pitchFamily="49" charset="-122"/>
                <a:ea typeface="黑体" panose="02010609060101010101" pitchFamily="49" charset="-122"/>
              </a:rPr>
              <a:t>街道峡谷尺度</a:t>
            </a:r>
            <a:endParaRPr lang="en-US" sz="2133" dirty="0">
              <a:latin typeface="黑体" panose="02010609060101010101" pitchFamily="49" charset="-122"/>
              <a:ea typeface="黑体" panose="02010609060101010101" pitchFamily="49" charset="-122"/>
            </a:endParaRPr>
          </a:p>
        </p:txBody>
      </p:sp>
      <p:sp>
        <p:nvSpPr>
          <p:cNvPr id="37" name="矩形 36"/>
          <p:cNvSpPr/>
          <p:nvPr/>
        </p:nvSpPr>
        <p:spPr>
          <a:xfrm>
            <a:off x="3517514" y="3387212"/>
            <a:ext cx="2142631" cy="66294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133" dirty="0">
                <a:latin typeface="黑体" panose="02010609060101010101" pitchFamily="49" charset="-122"/>
                <a:ea typeface="黑体" panose="02010609060101010101" pitchFamily="49" charset="-122"/>
              </a:rPr>
              <a:t>河流冠层</a:t>
            </a:r>
          </a:p>
          <a:p>
            <a:pPr algn="ctr"/>
            <a:r>
              <a:rPr lang="zh-CN" altLang="en-US" sz="2133" dirty="0">
                <a:latin typeface="黑体" panose="02010609060101010101" pitchFamily="49" charset="-122"/>
                <a:ea typeface="黑体" panose="02010609060101010101" pitchFamily="49" charset="-122"/>
              </a:rPr>
              <a:t>热效应强度</a:t>
            </a:r>
            <a:endParaRPr lang="en-US" sz="2133" dirty="0">
              <a:latin typeface="黑体" panose="02010609060101010101" pitchFamily="49" charset="-122"/>
              <a:ea typeface="黑体" panose="02010609060101010101" pitchFamily="49" charset="-122"/>
            </a:endParaRPr>
          </a:p>
        </p:txBody>
      </p:sp>
      <p:sp>
        <p:nvSpPr>
          <p:cNvPr id="55" name="矩形 54"/>
          <p:cNvSpPr/>
          <p:nvPr/>
        </p:nvSpPr>
        <p:spPr>
          <a:xfrm>
            <a:off x="6081889" y="8593102"/>
            <a:ext cx="3449884" cy="107018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44" dirty="0">
                <a:latin typeface="黑体" panose="02010609060101010101" pitchFamily="49" charset="-122"/>
                <a:ea typeface="黑体" panose="02010609060101010101" pitchFamily="49" charset="-122"/>
              </a:rPr>
              <a:t>提出滨江地区</a:t>
            </a:r>
          </a:p>
          <a:p>
            <a:pPr algn="ctr"/>
            <a:r>
              <a:rPr lang="zh-CN" altLang="en-US" sz="2844" dirty="0">
                <a:latin typeface="黑体" panose="02010609060101010101" pitchFamily="49" charset="-122"/>
                <a:ea typeface="黑体" panose="02010609060101010101" pitchFamily="49" charset="-122"/>
              </a:rPr>
              <a:t>城市规划优化方案</a:t>
            </a:r>
            <a:endParaRPr lang="en-US" sz="2844" dirty="0">
              <a:latin typeface="黑体" panose="02010609060101010101" pitchFamily="49" charset="-122"/>
              <a:ea typeface="黑体" panose="02010609060101010101" pitchFamily="49" charset="-122"/>
            </a:endParaRPr>
          </a:p>
        </p:txBody>
      </p:sp>
      <p:sp>
        <p:nvSpPr>
          <p:cNvPr id="57" name="矩形 56"/>
          <p:cNvSpPr/>
          <p:nvPr/>
        </p:nvSpPr>
        <p:spPr>
          <a:xfrm>
            <a:off x="10645987" y="8062502"/>
            <a:ext cx="3054773" cy="172252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667" dirty="0">
                <a:latin typeface="黑体" panose="02010609060101010101" pitchFamily="49" charset="-122"/>
                <a:ea typeface="黑体" panose="02010609060101010101" pitchFamily="49" charset="-122"/>
                <a:cs typeface="黑体" panose="02010609060101010101" pitchFamily="49" charset="-122"/>
              </a:rPr>
              <a:t>研究内容</a:t>
            </a:r>
            <a:r>
              <a:rPr lang="en-US" altLang="zh-CN" sz="2667" dirty="0">
                <a:latin typeface="黑体" panose="02010609060101010101" pitchFamily="49" charset="-122"/>
                <a:ea typeface="黑体" panose="02010609060101010101" pitchFamily="49" charset="-122"/>
                <a:cs typeface="黑体" panose="02010609060101010101" pitchFamily="49" charset="-122"/>
              </a:rPr>
              <a:t>3</a:t>
            </a:r>
            <a:r>
              <a:rPr lang="zh-CN" altLang="en-US" sz="2667" dirty="0">
                <a:latin typeface="黑体" panose="02010609060101010101" pitchFamily="49" charset="-122"/>
                <a:ea typeface="黑体" panose="02010609060101010101" pitchFamily="49" charset="-122"/>
                <a:cs typeface="黑体" panose="02010609060101010101" pitchFamily="49" charset="-122"/>
              </a:rPr>
              <a:t>：</a:t>
            </a:r>
          </a:p>
          <a:p>
            <a:pPr algn="ctr"/>
            <a:r>
              <a:rPr lang="zh-CN" altLang="en-US" sz="2667" kern="100" dirty="0">
                <a:latin typeface="黑体" panose="02010609060101010101" pitchFamily="49" charset="-122"/>
                <a:ea typeface="黑体" panose="02010609060101010101" pitchFamily="49" charset="-122"/>
                <a:cs typeface="黑体" panose="02010609060101010101" pitchFamily="49" charset="-122"/>
              </a:rPr>
              <a:t>河流冠层热效应</a:t>
            </a:r>
          </a:p>
          <a:p>
            <a:pPr algn="ctr"/>
            <a:r>
              <a:rPr lang="zh-CN" altLang="en-US" sz="2667" kern="100" dirty="0">
                <a:latin typeface="黑体" panose="02010609060101010101" pitchFamily="49" charset="-122"/>
                <a:ea typeface="黑体" panose="02010609060101010101" pitchFamily="49" charset="-122"/>
                <a:cs typeface="黑体" panose="02010609060101010101" pitchFamily="49" charset="-122"/>
              </a:rPr>
              <a:t>的</a:t>
            </a:r>
            <a:r>
              <a:rPr lang="zh-CN" altLang="en-US" sz="2667" b="1" kern="100" dirty="0">
                <a:latin typeface="黑体" panose="02010609060101010101" pitchFamily="49" charset="-122"/>
                <a:ea typeface="黑体" panose="02010609060101010101" pitchFamily="49" charset="-122"/>
                <a:cs typeface="黑体" panose="02010609060101010101" pitchFamily="49" charset="-122"/>
              </a:rPr>
              <a:t>情景模拟分析</a:t>
            </a:r>
            <a:endParaRPr lang="zh-CN" altLang="en-US" sz="2667" kern="100" dirty="0">
              <a:latin typeface="黑体" panose="02010609060101010101" pitchFamily="49" charset="-122"/>
              <a:ea typeface="黑体" panose="02010609060101010101" pitchFamily="49" charset="-122"/>
              <a:cs typeface="黑体" panose="02010609060101010101" pitchFamily="49" charset="-122"/>
            </a:endParaRPr>
          </a:p>
        </p:txBody>
      </p:sp>
      <p:sp>
        <p:nvSpPr>
          <p:cNvPr id="10" name="矩形 9"/>
          <p:cNvSpPr/>
          <p:nvPr>
            <p:custDataLst>
              <p:tags r:id="rId1"/>
            </p:custDataLst>
          </p:nvPr>
        </p:nvSpPr>
        <p:spPr>
          <a:xfrm>
            <a:off x="10630182" y="5637416"/>
            <a:ext cx="3070578" cy="184799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sz="2667" dirty="0">
                <a:latin typeface="黑体" panose="02010609060101010101" pitchFamily="49" charset="-122"/>
                <a:ea typeface="黑体" panose="02010609060101010101" pitchFamily="49" charset="-122"/>
                <a:cs typeface="黑体" panose="02010609060101010101" pitchFamily="49" charset="-122"/>
              </a:rPr>
              <a:t>研究内容2：</a:t>
            </a:r>
          </a:p>
          <a:p>
            <a:pPr algn="ctr"/>
            <a:r>
              <a:rPr sz="2667" dirty="0">
                <a:latin typeface="黑体" panose="02010609060101010101" pitchFamily="49" charset="-122"/>
                <a:ea typeface="黑体" panose="02010609060101010101" pitchFamily="49" charset="-122"/>
                <a:cs typeface="黑体" panose="02010609060101010101" pitchFamily="49" charset="-122"/>
              </a:rPr>
              <a:t>河流冠层热效应</a:t>
            </a:r>
          </a:p>
          <a:p>
            <a:pPr algn="ctr"/>
            <a:r>
              <a:rPr sz="2667" dirty="0" err="1">
                <a:latin typeface="黑体" panose="02010609060101010101" pitchFamily="49" charset="-122"/>
                <a:ea typeface="黑体" panose="02010609060101010101" pitchFamily="49" charset="-122"/>
                <a:cs typeface="黑体" panose="02010609060101010101" pitchFamily="49" charset="-122"/>
              </a:rPr>
              <a:t>对环境</a:t>
            </a:r>
            <a:r>
              <a:rPr lang="zh-CN" altLang="en-US" sz="2667" dirty="0">
                <a:latin typeface="黑体" panose="02010609060101010101" pitchFamily="49" charset="-122"/>
                <a:ea typeface="黑体" panose="02010609060101010101" pitchFamily="49" charset="-122"/>
                <a:cs typeface="黑体" panose="02010609060101010101" pitchFamily="49" charset="-122"/>
              </a:rPr>
              <a:t>因素</a:t>
            </a:r>
            <a:r>
              <a:rPr sz="2667" dirty="0" err="1">
                <a:latin typeface="黑体" panose="02010609060101010101" pitchFamily="49" charset="-122"/>
                <a:ea typeface="黑体" panose="02010609060101010101" pitchFamily="49" charset="-122"/>
                <a:cs typeface="黑体" panose="02010609060101010101" pitchFamily="49" charset="-122"/>
              </a:rPr>
              <a:t>的</a:t>
            </a:r>
            <a:r>
              <a:rPr sz="2667" b="1" dirty="0" err="1">
                <a:latin typeface="黑体" panose="02010609060101010101" pitchFamily="49" charset="-122"/>
                <a:ea typeface="黑体" panose="02010609060101010101" pitchFamily="49" charset="-122"/>
                <a:cs typeface="黑体" panose="02010609060101010101" pitchFamily="49" charset="-122"/>
              </a:rPr>
              <a:t>响应机制</a:t>
            </a:r>
            <a:r>
              <a:rPr sz="2667" dirty="0" err="1">
                <a:latin typeface="黑体" panose="02010609060101010101" pitchFamily="49" charset="-122"/>
                <a:ea typeface="黑体" panose="02010609060101010101" pitchFamily="49" charset="-122"/>
                <a:cs typeface="黑体" panose="02010609060101010101" pitchFamily="49" charset="-122"/>
              </a:rPr>
              <a:t>分析</a:t>
            </a:r>
            <a:endParaRPr sz="2667" dirty="0">
              <a:latin typeface="黑体" panose="02010609060101010101" pitchFamily="49" charset="-122"/>
              <a:ea typeface="黑体" panose="02010609060101010101" pitchFamily="49" charset="-122"/>
              <a:cs typeface="黑体" panose="02010609060101010101" pitchFamily="49" charset="-122"/>
            </a:endParaRPr>
          </a:p>
        </p:txBody>
      </p:sp>
      <p:sp>
        <p:nvSpPr>
          <p:cNvPr id="17" name="矩形 16"/>
          <p:cNvSpPr/>
          <p:nvPr>
            <p:custDataLst>
              <p:tags r:id="rId2"/>
            </p:custDataLst>
          </p:nvPr>
        </p:nvSpPr>
        <p:spPr>
          <a:xfrm>
            <a:off x="-2001463" y="3297774"/>
            <a:ext cx="2978727" cy="34697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133" dirty="0">
                <a:latin typeface="黑体" panose="02010609060101010101" pitchFamily="49" charset="-122"/>
                <a:ea typeface="黑体" panose="02010609060101010101" pitchFamily="49" charset="-122"/>
              </a:rPr>
              <a:t>街区尺度</a:t>
            </a:r>
            <a:endParaRPr lang="en-US" sz="2133" dirty="0">
              <a:latin typeface="黑体" panose="02010609060101010101" pitchFamily="49" charset="-122"/>
              <a:ea typeface="黑体" panose="02010609060101010101" pitchFamily="49" charset="-122"/>
            </a:endParaRPr>
          </a:p>
        </p:txBody>
      </p:sp>
      <p:sp>
        <p:nvSpPr>
          <p:cNvPr id="18" name="矩形 17"/>
          <p:cNvSpPr/>
          <p:nvPr>
            <p:custDataLst>
              <p:tags r:id="rId3"/>
            </p:custDataLst>
          </p:nvPr>
        </p:nvSpPr>
        <p:spPr>
          <a:xfrm>
            <a:off x="6735515" y="3381772"/>
            <a:ext cx="2142631" cy="66294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133" dirty="0">
                <a:latin typeface="黑体" panose="02010609060101010101" pitchFamily="49" charset="-122"/>
                <a:ea typeface="黑体" panose="02010609060101010101" pitchFamily="49" charset="-122"/>
              </a:rPr>
              <a:t>河流冠层</a:t>
            </a:r>
          </a:p>
          <a:p>
            <a:pPr algn="ctr"/>
            <a:r>
              <a:rPr lang="zh-CN" altLang="en-US" sz="2133" dirty="0">
                <a:latin typeface="黑体" panose="02010609060101010101" pitchFamily="49" charset="-122"/>
                <a:ea typeface="黑体" panose="02010609060101010101" pitchFamily="49" charset="-122"/>
              </a:rPr>
              <a:t>累积热效应</a:t>
            </a:r>
            <a:endParaRPr lang="en-US" sz="2133" dirty="0">
              <a:latin typeface="黑体" panose="02010609060101010101" pitchFamily="49" charset="-122"/>
              <a:ea typeface="黑体" panose="02010609060101010101" pitchFamily="49" charset="-122"/>
            </a:endParaRPr>
          </a:p>
        </p:txBody>
      </p:sp>
      <p:sp>
        <p:nvSpPr>
          <p:cNvPr id="19" name="矩形 18"/>
          <p:cNvSpPr/>
          <p:nvPr>
            <p:custDataLst>
              <p:tags r:id="rId4"/>
            </p:custDataLst>
          </p:nvPr>
        </p:nvSpPr>
        <p:spPr>
          <a:xfrm>
            <a:off x="-5092584" y="4539740"/>
            <a:ext cx="3427307" cy="52364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44" dirty="0">
                <a:solidFill>
                  <a:schemeClr val="tx1"/>
                </a:solidFill>
                <a:latin typeface="黑体" panose="02010609060101010101" pitchFamily="49" charset="-122"/>
                <a:ea typeface="黑体" panose="02010609060101010101" pitchFamily="49" charset="-122"/>
              </a:rPr>
              <a:t>分析时空格局</a:t>
            </a:r>
            <a:endParaRPr lang="en-US" sz="2844" dirty="0">
              <a:solidFill>
                <a:schemeClr val="tx1"/>
              </a:solidFill>
              <a:latin typeface="黑体" panose="02010609060101010101" pitchFamily="49" charset="-122"/>
              <a:ea typeface="黑体" panose="02010609060101010101" pitchFamily="49" charset="-122"/>
            </a:endParaRPr>
          </a:p>
        </p:txBody>
      </p:sp>
      <p:sp>
        <p:nvSpPr>
          <p:cNvPr id="20" name="矩形 19"/>
          <p:cNvSpPr/>
          <p:nvPr>
            <p:custDataLst>
              <p:tags r:id="rId5"/>
            </p:custDataLst>
          </p:nvPr>
        </p:nvSpPr>
        <p:spPr>
          <a:xfrm>
            <a:off x="-2295045" y="5979093"/>
            <a:ext cx="3435547" cy="104873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44" dirty="0">
                <a:latin typeface="黑体" panose="02010609060101010101" pitchFamily="49" charset="-122"/>
                <a:ea typeface="黑体" panose="02010609060101010101" pitchFamily="49" charset="-122"/>
              </a:rPr>
              <a:t>提取关键影响因素</a:t>
            </a:r>
            <a:endParaRPr lang="en-US" sz="2844" dirty="0">
              <a:latin typeface="黑体" panose="02010609060101010101" pitchFamily="49" charset="-122"/>
              <a:ea typeface="黑体" panose="02010609060101010101" pitchFamily="49" charset="-122"/>
            </a:endParaRPr>
          </a:p>
        </p:txBody>
      </p:sp>
      <p:sp>
        <p:nvSpPr>
          <p:cNvPr id="21" name="矩形 20"/>
          <p:cNvSpPr/>
          <p:nvPr>
            <p:custDataLst>
              <p:tags r:id="rId6"/>
            </p:custDataLst>
          </p:nvPr>
        </p:nvSpPr>
        <p:spPr>
          <a:xfrm>
            <a:off x="1520895" y="6024926"/>
            <a:ext cx="3427307" cy="104873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44" dirty="0">
                <a:sym typeface="+mn-ea"/>
              </a:rPr>
              <a:t>量化关键因素的</a:t>
            </a:r>
            <a:endParaRPr lang="zh-CN" altLang="en-US" sz="2844" dirty="0"/>
          </a:p>
          <a:p>
            <a:pPr algn="ctr"/>
            <a:r>
              <a:rPr lang="zh-CN" altLang="en-US" sz="2844" dirty="0">
                <a:sym typeface="+mn-ea"/>
              </a:rPr>
              <a:t>相对贡献</a:t>
            </a:r>
            <a:endParaRPr lang="en-US" sz="2844" dirty="0"/>
          </a:p>
        </p:txBody>
      </p:sp>
      <p:sp>
        <p:nvSpPr>
          <p:cNvPr id="22" name="矩形 21"/>
          <p:cNvSpPr/>
          <p:nvPr>
            <p:custDataLst>
              <p:tags r:id="rId7"/>
            </p:custDataLst>
          </p:nvPr>
        </p:nvSpPr>
        <p:spPr>
          <a:xfrm>
            <a:off x="5846781" y="6015895"/>
            <a:ext cx="3427307" cy="10690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44" dirty="0">
                <a:latin typeface="黑体" panose="02010609060101010101" pitchFamily="49" charset="-122"/>
                <a:ea typeface="黑体" panose="02010609060101010101" pitchFamily="49" charset="-122"/>
                <a:sym typeface="+mn-ea"/>
              </a:rPr>
              <a:t>阐释驱动机制</a:t>
            </a:r>
            <a:endParaRPr lang="en-US" sz="2844" dirty="0">
              <a:latin typeface="黑体" panose="02010609060101010101" pitchFamily="49" charset="-122"/>
              <a:ea typeface="黑体" panose="02010609060101010101" pitchFamily="49" charset="-122"/>
            </a:endParaRPr>
          </a:p>
        </p:txBody>
      </p:sp>
      <p:sp>
        <p:nvSpPr>
          <p:cNvPr id="23" name="矩形 22"/>
          <p:cNvSpPr/>
          <p:nvPr>
            <p:custDataLst>
              <p:tags r:id="rId8"/>
            </p:custDataLst>
          </p:nvPr>
        </p:nvSpPr>
        <p:spPr>
          <a:xfrm>
            <a:off x="-3276600" y="8850622"/>
            <a:ext cx="5840871" cy="10690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2844" dirty="0">
                <a:latin typeface="黑体" panose="02010609060101010101" pitchFamily="49" charset="-122"/>
                <a:ea typeface="黑体" panose="02010609060101010101" pitchFamily="49" charset="-122"/>
                <a:sym typeface="+mn-ea"/>
              </a:rPr>
              <a:t>                     </a:t>
            </a:r>
            <a:r>
              <a:rPr lang="zh-CN" altLang="en-US" sz="2844" dirty="0">
                <a:latin typeface="黑体" panose="02010609060101010101" pitchFamily="49" charset="-122"/>
                <a:ea typeface="黑体" panose="02010609060101010101" pitchFamily="49" charset="-122"/>
                <a:sym typeface="+mn-ea"/>
              </a:rPr>
              <a:t>情景设置</a:t>
            </a:r>
            <a:endParaRPr lang="en-US" sz="2844" dirty="0">
              <a:latin typeface="黑体" panose="02010609060101010101" pitchFamily="49" charset="-122"/>
              <a:ea typeface="黑体" panose="02010609060101010101" pitchFamily="49" charset="-122"/>
            </a:endParaRPr>
          </a:p>
        </p:txBody>
      </p:sp>
      <p:sp>
        <p:nvSpPr>
          <p:cNvPr id="24" name="矩形 23"/>
          <p:cNvSpPr/>
          <p:nvPr>
            <p:custDataLst>
              <p:tags r:id="rId9"/>
            </p:custDataLst>
          </p:nvPr>
        </p:nvSpPr>
        <p:spPr>
          <a:xfrm>
            <a:off x="3412067" y="8594232"/>
            <a:ext cx="2298418" cy="10690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44" dirty="0">
                <a:latin typeface="黑体" panose="02010609060101010101" pitchFamily="49" charset="-122"/>
                <a:ea typeface="黑体" panose="02010609060101010101" pitchFamily="49" charset="-122"/>
                <a:cs typeface="黑体" panose="02010609060101010101" pitchFamily="49" charset="-122"/>
                <a:sym typeface="+mn-ea"/>
              </a:rPr>
              <a:t>情景模拟结果</a:t>
            </a:r>
          </a:p>
        </p:txBody>
      </p:sp>
      <p:sp>
        <p:nvSpPr>
          <p:cNvPr id="25" name="矩形 24"/>
          <p:cNvSpPr/>
          <p:nvPr>
            <p:custDataLst>
              <p:tags r:id="rId10"/>
            </p:custDataLst>
          </p:nvPr>
        </p:nvSpPr>
        <p:spPr>
          <a:xfrm>
            <a:off x="-2305755" y="8675511"/>
            <a:ext cx="2148276" cy="42446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89" dirty="0"/>
              <a:t>建筑高度</a:t>
            </a:r>
            <a:endParaRPr lang="en-US" sz="2489" dirty="0"/>
          </a:p>
        </p:txBody>
      </p:sp>
      <p:sp>
        <p:nvSpPr>
          <p:cNvPr id="26" name="矩形 25"/>
          <p:cNvSpPr/>
          <p:nvPr>
            <p:custDataLst>
              <p:tags r:id="rId11"/>
            </p:custDataLst>
          </p:nvPr>
        </p:nvSpPr>
        <p:spPr>
          <a:xfrm>
            <a:off x="-2305755" y="9167707"/>
            <a:ext cx="2148276" cy="42446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89" dirty="0"/>
              <a:t>建筑覆盖率</a:t>
            </a:r>
            <a:endParaRPr lang="en-US" sz="2489" dirty="0"/>
          </a:p>
        </p:txBody>
      </p:sp>
      <p:cxnSp>
        <p:nvCxnSpPr>
          <p:cNvPr id="29" name="直接箭头连接符 28"/>
          <p:cNvCxnSpPr/>
          <p:nvPr/>
        </p:nvCxnSpPr>
        <p:spPr>
          <a:xfrm>
            <a:off x="4594412" y="4527781"/>
            <a:ext cx="1414292" cy="875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9" idx="2"/>
            <a:endCxn id="20" idx="0"/>
          </p:cNvCxnSpPr>
          <p:nvPr/>
        </p:nvCxnSpPr>
        <p:spPr>
          <a:xfrm>
            <a:off x="-3378930" y="5063388"/>
            <a:ext cx="2801659" cy="91570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20" idx="1"/>
            <a:endCxn id="21" idx="3"/>
          </p:cNvCxnSpPr>
          <p:nvPr/>
        </p:nvCxnSpPr>
        <p:spPr>
          <a:xfrm>
            <a:off x="-2295045" y="6503462"/>
            <a:ext cx="7243247" cy="45833"/>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21" idx="1"/>
          </p:cNvCxnSpPr>
          <p:nvPr/>
        </p:nvCxnSpPr>
        <p:spPr>
          <a:xfrm flipH="1">
            <a:off x="214771" y="6549295"/>
            <a:ext cx="1306124"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4" name="直接箭头连接符 33"/>
          <p:cNvCxnSpPr>
            <a:cxnSpLocks/>
            <a:endCxn id="24" idx="1"/>
          </p:cNvCxnSpPr>
          <p:nvPr/>
        </p:nvCxnSpPr>
        <p:spPr>
          <a:xfrm flipV="1">
            <a:off x="2758371" y="9128761"/>
            <a:ext cx="653696" cy="21498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24" idx="3"/>
            <a:endCxn id="55" idx="1"/>
          </p:cNvCxnSpPr>
          <p:nvPr/>
        </p:nvCxnSpPr>
        <p:spPr>
          <a:xfrm flipV="1">
            <a:off x="5710486" y="9128196"/>
            <a:ext cx="371404" cy="112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a:off x="-4441921" y="5336672"/>
            <a:ext cx="18036000" cy="6283"/>
          </a:xfrm>
          <a:prstGeom prst="line">
            <a:avLst/>
          </a:prstGeom>
          <a:ln w="28575">
            <a:solidFill>
              <a:schemeClr val="bg1">
                <a:lumMod val="75000"/>
              </a:schemeClr>
            </a:solidFill>
            <a:prstDash val="dash"/>
          </a:ln>
        </p:spPr>
        <p:style>
          <a:lnRef idx="1">
            <a:schemeClr val="dk1"/>
          </a:lnRef>
          <a:fillRef idx="0">
            <a:schemeClr val="dk1"/>
          </a:fillRef>
          <a:effectRef idx="0">
            <a:schemeClr val="dk1"/>
          </a:effectRef>
          <a:fontRef idx="minor">
            <a:schemeClr val="tx1"/>
          </a:fontRef>
        </p:style>
      </p:cxnSp>
      <p:sp>
        <p:nvSpPr>
          <p:cNvPr id="63" name="文本框 62"/>
          <p:cNvSpPr txBox="1"/>
          <p:nvPr/>
        </p:nvSpPr>
        <p:spPr>
          <a:xfrm>
            <a:off x="6191975" y="550387"/>
            <a:ext cx="5090160" cy="84087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80000"/>
              </a:lnSpc>
              <a:spcAft>
                <a:spcPts val="1422"/>
              </a:spcAft>
            </a:pPr>
            <a:r>
              <a:rPr lang="zh-CN" altLang="en-US" sz="2311" kern="0" dirty="0">
                <a:latin typeface="黑体" panose="02010609060101010101" pitchFamily="49" charset="-122"/>
                <a:ea typeface="黑体" panose="02010609060101010101" pitchFamily="49" charset="-122"/>
                <a:cs typeface="Times New Roman" panose="02020603050405020304" pitchFamily="18" charset="0"/>
              </a:rPr>
              <a:t>如何</a:t>
            </a:r>
            <a:r>
              <a:rPr lang="zh-CN" altLang="en-US" sz="2311" kern="0" dirty="0">
                <a:latin typeface="黑体" panose="02010609060101010101" pitchFamily="49" charset="-122"/>
                <a:ea typeface="黑体" panose="02010609060101010101" pitchFamily="49" charset="-122"/>
              </a:rPr>
              <a:t>从</a:t>
            </a:r>
            <a:r>
              <a:rPr lang="zh-CN" altLang="en-US" sz="2311" kern="0" dirty="0">
                <a:highlight>
                  <a:srgbClr val="FFFF00"/>
                </a:highlight>
                <a:latin typeface="黑体" panose="02010609060101010101" pitchFamily="49" charset="-122"/>
                <a:ea typeface="黑体" panose="02010609060101010101" pitchFamily="49" charset="-122"/>
              </a:rPr>
              <a:t>三维空间形态特征</a:t>
            </a:r>
            <a:r>
              <a:rPr lang="zh-CN" altLang="en-US" sz="2311" kern="0" dirty="0">
                <a:latin typeface="黑体" panose="02010609060101010101" pitchFamily="49" charset="-122"/>
                <a:ea typeface="黑体" panose="02010609060101010101" pitchFamily="49" charset="-122"/>
              </a:rPr>
              <a:t>影响的角度</a:t>
            </a:r>
            <a:endParaRPr lang="en-US" altLang="zh-CN" sz="2311" kern="0" dirty="0">
              <a:latin typeface="黑体" panose="02010609060101010101" pitchFamily="49" charset="-122"/>
              <a:ea typeface="黑体" panose="02010609060101010101" pitchFamily="49" charset="-122"/>
            </a:endParaRPr>
          </a:p>
          <a:p>
            <a:pPr algn="ctr">
              <a:lnSpc>
                <a:spcPct val="80000"/>
              </a:lnSpc>
              <a:spcAft>
                <a:spcPts val="1422"/>
              </a:spcAft>
            </a:pPr>
            <a:r>
              <a:rPr lang="zh-CN" altLang="en-US" sz="2311" kern="0" dirty="0">
                <a:latin typeface="黑体" panose="02010609060101010101" pitchFamily="49" charset="-122"/>
                <a:ea typeface="黑体" panose="02010609060101010101" pitchFamily="49" charset="-122"/>
              </a:rPr>
              <a:t>阐释</a:t>
            </a:r>
            <a:r>
              <a:rPr lang="zh-CN" altLang="en-US" sz="2311" kern="0" dirty="0">
                <a:latin typeface="黑体" panose="02010609060101010101" pitchFamily="49" charset="-122"/>
                <a:ea typeface="黑体" panose="02010609060101010101" pitchFamily="49" charset="-122"/>
                <a:cs typeface="Times New Roman" panose="02020603050405020304" pitchFamily="18" charset="0"/>
              </a:rPr>
              <a:t>城市滨江地区气候的驱动机制？</a:t>
            </a:r>
            <a:endParaRPr lang="en-US" altLang="zh-CN" sz="2311" kern="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64" name="文本框 63"/>
          <p:cNvSpPr txBox="1"/>
          <p:nvPr/>
        </p:nvSpPr>
        <p:spPr>
          <a:xfrm>
            <a:off x="-3206297" y="552474"/>
            <a:ext cx="5258053" cy="84087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80000"/>
              </a:lnSpc>
              <a:spcAft>
                <a:spcPts val="1422"/>
              </a:spcAft>
            </a:pPr>
            <a:r>
              <a:rPr lang="zh-CN" altLang="en-US" sz="2311" kern="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如何在</a:t>
            </a:r>
            <a:r>
              <a:rPr lang="zh-CN" altLang="en-US" sz="2311" kern="0" dirty="0">
                <a:solidFill>
                  <a:schemeClr val="tx1"/>
                </a:solidFill>
                <a:highlight>
                  <a:srgbClr val="FFFF00"/>
                </a:highlight>
                <a:latin typeface="黑体" panose="02010609060101010101" pitchFamily="49" charset="-122"/>
                <a:ea typeface="黑体" panose="02010609060101010101" pitchFamily="49" charset="-122"/>
                <a:cs typeface="Times New Roman" panose="02020603050405020304" pitchFamily="18" charset="0"/>
              </a:rPr>
              <a:t>不同尺度</a:t>
            </a:r>
            <a:r>
              <a:rPr lang="zh-CN" altLang="en-US" sz="2311" kern="0" dirty="0">
                <a:solidFill>
                  <a:schemeClr val="tx1"/>
                </a:solidFill>
                <a:latin typeface="黑体" panose="02010609060101010101" pitchFamily="49" charset="-122"/>
                <a:ea typeface="黑体" panose="02010609060101010101" pitchFamily="49" charset="-122"/>
                <a:cs typeface="Times New Roman" panose="02020603050405020304" pitchFamily="18" charset="0"/>
              </a:rPr>
              <a:t>量化河流冠层</a:t>
            </a:r>
            <a:endParaRPr lang="en-US" altLang="zh-CN" sz="2311" kern="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algn="ctr">
              <a:lnSpc>
                <a:spcPct val="80000"/>
              </a:lnSpc>
              <a:spcAft>
                <a:spcPts val="1422"/>
              </a:spcAft>
            </a:pPr>
            <a:r>
              <a:rPr lang="zh-CN" altLang="en-US" sz="2311" kern="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热效应的时空特征？</a:t>
            </a:r>
            <a:endParaRPr lang="en-US" altLang="zh-CN" sz="2311" kern="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70" name="箭头: 下 69"/>
          <p:cNvSpPr/>
          <p:nvPr/>
        </p:nvSpPr>
        <p:spPr>
          <a:xfrm>
            <a:off x="2683258" y="1774105"/>
            <a:ext cx="1069419" cy="605017"/>
          </a:xfrm>
          <a:prstGeom prst="downArrow">
            <a:avLst/>
          </a:prstGeom>
          <a:solidFill>
            <a:schemeClr val="bg1">
              <a:lumMod val="75000"/>
            </a:schemeClr>
          </a:solidFill>
          <a:ln>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p>
        </p:txBody>
      </p:sp>
      <p:sp>
        <p:nvSpPr>
          <p:cNvPr id="71" name="箭头: 下 70"/>
          <p:cNvSpPr/>
          <p:nvPr/>
        </p:nvSpPr>
        <p:spPr>
          <a:xfrm>
            <a:off x="2699839" y="9879803"/>
            <a:ext cx="1069419" cy="605017"/>
          </a:xfrm>
          <a:prstGeom prst="downArrow">
            <a:avLst/>
          </a:prstGeom>
          <a:solidFill>
            <a:schemeClr val="bg1">
              <a:lumMod val="75000"/>
            </a:schemeClr>
          </a:solidFill>
          <a:ln>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p>
        </p:txBody>
      </p:sp>
      <p:cxnSp>
        <p:nvCxnSpPr>
          <p:cNvPr id="89" name="直接连接符 88"/>
          <p:cNvCxnSpPr/>
          <p:nvPr/>
        </p:nvCxnSpPr>
        <p:spPr>
          <a:xfrm>
            <a:off x="-4456724" y="7807387"/>
            <a:ext cx="18036000" cy="6283"/>
          </a:xfrm>
          <a:prstGeom prst="line">
            <a:avLst/>
          </a:prstGeom>
          <a:ln w="28575">
            <a:solidFill>
              <a:schemeClr val="bg1">
                <a:lumMod val="75000"/>
              </a:schemeClr>
            </a:solidFill>
            <a:prstDash val="dash"/>
          </a:ln>
        </p:spPr>
        <p:style>
          <a:lnRef idx="1">
            <a:schemeClr val="dk1"/>
          </a:lnRef>
          <a:fillRef idx="0">
            <a:schemeClr val="dk1"/>
          </a:fillRef>
          <a:effectRef idx="0">
            <a:schemeClr val="dk1"/>
          </a:effectRef>
          <a:fontRef idx="minor">
            <a:schemeClr val="tx1"/>
          </a:fontRef>
        </p:style>
      </p:cxnSp>
      <p:cxnSp>
        <p:nvCxnSpPr>
          <p:cNvPr id="104" name="直接连接符 103"/>
          <p:cNvCxnSpPr/>
          <p:nvPr/>
        </p:nvCxnSpPr>
        <p:spPr>
          <a:xfrm>
            <a:off x="3217967" y="3000686"/>
            <a:ext cx="0" cy="47629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07" name="直接连接符 106"/>
          <p:cNvCxnSpPr/>
          <p:nvPr/>
        </p:nvCxnSpPr>
        <p:spPr>
          <a:xfrm>
            <a:off x="-5822229" y="3794074"/>
            <a:ext cx="4491927"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08" name="直接箭头连接符 107"/>
          <p:cNvCxnSpPr>
            <a:endCxn id="19" idx="0"/>
          </p:cNvCxnSpPr>
          <p:nvPr/>
        </p:nvCxnSpPr>
        <p:spPr>
          <a:xfrm>
            <a:off x="-3378931" y="3748273"/>
            <a:ext cx="0" cy="79146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7" name="矩形 6">
            <a:extLst>
              <a:ext uri="{FF2B5EF4-FFF2-40B4-BE49-F238E27FC236}">
                <a16:creationId xmlns:a16="http://schemas.microsoft.com/office/drawing/2014/main" id="{CB87C203-5757-661F-F8C9-18E3495C63A7}"/>
              </a:ext>
            </a:extLst>
          </p:cNvPr>
          <p:cNvSpPr/>
          <p:nvPr>
            <p:custDataLst>
              <p:tags r:id="rId12"/>
            </p:custDataLst>
          </p:nvPr>
        </p:nvSpPr>
        <p:spPr>
          <a:xfrm>
            <a:off x="-699629" y="7527973"/>
            <a:ext cx="2298418" cy="10690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44" dirty="0">
                <a:latin typeface="黑体" panose="02010609060101010101" pitchFamily="49" charset="-122"/>
                <a:ea typeface="黑体" panose="02010609060101010101" pitchFamily="49" charset="-122"/>
                <a:cs typeface="黑体" panose="02010609060101010101" pitchFamily="49" charset="-122"/>
                <a:sym typeface="+mn-ea"/>
              </a:rPr>
              <a:t>初始模拟与验证</a:t>
            </a:r>
          </a:p>
        </p:txBody>
      </p:sp>
      <p:cxnSp>
        <p:nvCxnSpPr>
          <p:cNvPr id="9" name="直接箭头连接符 8">
            <a:extLst>
              <a:ext uri="{FF2B5EF4-FFF2-40B4-BE49-F238E27FC236}">
                <a16:creationId xmlns:a16="http://schemas.microsoft.com/office/drawing/2014/main" id="{9710600F-F096-E2B9-ED19-7360C12AE9E0}"/>
              </a:ext>
            </a:extLst>
          </p:cNvPr>
          <p:cNvCxnSpPr>
            <a:cxnSpLocks/>
            <a:stCxn id="7" idx="3"/>
          </p:cNvCxnSpPr>
          <p:nvPr/>
        </p:nvCxnSpPr>
        <p:spPr>
          <a:xfrm>
            <a:off x="1598789" y="8062502"/>
            <a:ext cx="1619178" cy="78812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7" name="矩形 26">
            <a:extLst>
              <a:ext uri="{FF2B5EF4-FFF2-40B4-BE49-F238E27FC236}">
                <a16:creationId xmlns:a16="http://schemas.microsoft.com/office/drawing/2014/main" id="{0661A2EB-1AB1-567D-4368-86DBE40ACBD0}"/>
              </a:ext>
            </a:extLst>
          </p:cNvPr>
          <p:cNvSpPr/>
          <p:nvPr>
            <p:custDataLst>
              <p:tags r:id="rId13"/>
            </p:custDataLst>
          </p:nvPr>
        </p:nvSpPr>
        <p:spPr>
          <a:xfrm>
            <a:off x="-6648083" y="5961893"/>
            <a:ext cx="3435547" cy="104873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44" dirty="0">
                <a:latin typeface="黑体" panose="02010609060101010101" pitchFamily="49" charset="-122"/>
                <a:ea typeface="黑体" panose="02010609060101010101" pitchFamily="49" charset="-122"/>
              </a:rPr>
              <a:t>环境因素的计算</a:t>
            </a:r>
            <a:endParaRPr lang="en-US" sz="2844"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30723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圆角 59"/>
          <p:cNvSpPr/>
          <p:nvPr/>
        </p:nvSpPr>
        <p:spPr>
          <a:xfrm>
            <a:off x="155808" y="1767036"/>
            <a:ext cx="6362979" cy="1106327"/>
          </a:xfrm>
          <a:prstGeom prst="roundRect">
            <a:avLst>
              <a:gd name="adj" fmla="val 0"/>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200">
              <a:solidFill>
                <a:schemeClr val="tx1"/>
              </a:solidFill>
            </a:endParaRPr>
          </a:p>
        </p:txBody>
      </p:sp>
      <p:sp>
        <p:nvSpPr>
          <p:cNvPr id="4" name="文本框 3"/>
          <p:cNvSpPr txBox="1"/>
          <p:nvPr/>
        </p:nvSpPr>
        <p:spPr>
          <a:xfrm>
            <a:off x="7215889" y="139635"/>
            <a:ext cx="6105833" cy="1516478"/>
          </a:xfrm>
          <a:prstGeom prst="rect">
            <a:avLst/>
          </a:prstGeom>
          <a:ln>
            <a:solidFill>
              <a:schemeClr val="bg1"/>
            </a:solidFill>
            <a:prstDash val="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3200" dirty="0"/>
          </a:p>
        </p:txBody>
      </p:sp>
      <p:sp>
        <p:nvSpPr>
          <p:cNvPr id="36" name="文本框 35"/>
          <p:cNvSpPr txBox="1"/>
          <p:nvPr/>
        </p:nvSpPr>
        <p:spPr>
          <a:xfrm>
            <a:off x="164416" y="1991088"/>
            <a:ext cx="747688" cy="646331"/>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科学</a:t>
            </a:r>
            <a:endParaRPr lang="en-US" altLang="zh-CN" b="1" dirty="0">
              <a:latin typeface="楷体" panose="02010609060101010101" pitchFamily="49" charset="-122"/>
              <a:ea typeface="楷体" panose="02010609060101010101" pitchFamily="49" charset="-122"/>
            </a:endParaRPr>
          </a:p>
          <a:p>
            <a:r>
              <a:rPr lang="zh-CN" altLang="en-US" b="1" dirty="0">
                <a:latin typeface="楷体" panose="02010609060101010101" pitchFamily="49" charset="-122"/>
                <a:ea typeface="楷体" panose="02010609060101010101" pitchFamily="49" charset="-122"/>
              </a:rPr>
              <a:t>问题</a:t>
            </a:r>
            <a:endParaRPr lang="en-US" b="1" dirty="0">
              <a:latin typeface="楷体" panose="02010609060101010101" pitchFamily="49" charset="-122"/>
              <a:ea typeface="楷体" panose="02010609060101010101" pitchFamily="49" charset="-122"/>
            </a:endParaRPr>
          </a:p>
        </p:txBody>
      </p:sp>
      <p:sp>
        <p:nvSpPr>
          <p:cNvPr id="3" name="矩形: 圆角 2">
            <a:extLst>
              <a:ext uri="{FF2B5EF4-FFF2-40B4-BE49-F238E27FC236}">
                <a16:creationId xmlns:a16="http://schemas.microsoft.com/office/drawing/2014/main" id="{FA642871-3B0D-9C59-1282-BB2EFFB400F1}"/>
              </a:ext>
            </a:extLst>
          </p:cNvPr>
          <p:cNvSpPr/>
          <p:nvPr/>
        </p:nvSpPr>
        <p:spPr>
          <a:xfrm>
            <a:off x="155808" y="3071445"/>
            <a:ext cx="6362979" cy="5725145"/>
          </a:xfrm>
          <a:prstGeom prst="roundRect">
            <a:avLst>
              <a:gd name="adj" fmla="val 0"/>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200"/>
          </a:p>
        </p:txBody>
      </p:sp>
      <p:sp>
        <p:nvSpPr>
          <p:cNvPr id="6" name="矩形: 圆角 5">
            <a:extLst>
              <a:ext uri="{FF2B5EF4-FFF2-40B4-BE49-F238E27FC236}">
                <a16:creationId xmlns:a16="http://schemas.microsoft.com/office/drawing/2014/main" id="{C9104D8F-999F-A79F-5384-82D2DDDA2D27}"/>
              </a:ext>
            </a:extLst>
          </p:cNvPr>
          <p:cNvSpPr/>
          <p:nvPr/>
        </p:nvSpPr>
        <p:spPr>
          <a:xfrm>
            <a:off x="167414" y="9083260"/>
            <a:ext cx="6362979" cy="869718"/>
          </a:xfrm>
          <a:prstGeom prst="roundRect">
            <a:avLst>
              <a:gd name="adj" fmla="val 0"/>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nSpc>
                <a:spcPct val="107000"/>
              </a:lnSpc>
              <a:spcAft>
                <a:spcPts val="800"/>
              </a:spcAft>
            </a:pPr>
            <a:endParaRPr lang="en-US" sz="1500" dirty="0"/>
          </a:p>
        </p:txBody>
      </p:sp>
      <p:sp>
        <p:nvSpPr>
          <p:cNvPr id="68" name="矩形 67">
            <a:extLst>
              <a:ext uri="{FF2B5EF4-FFF2-40B4-BE49-F238E27FC236}">
                <a16:creationId xmlns:a16="http://schemas.microsoft.com/office/drawing/2014/main" id="{5232602A-BB90-CE84-C105-A8748D5EFB43}"/>
              </a:ext>
            </a:extLst>
          </p:cNvPr>
          <p:cNvSpPr/>
          <p:nvPr/>
        </p:nvSpPr>
        <p:spPr>
          <a:xfrm>
            <a:off x="1002272" y="3402344"/>
            <a:ext cx="2426727" cy="6368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300" dirty="0">
                <a:latin typeface="楷体" panose="02010609060101010101" pitchFamily="49" charset="-122"/>
                <a:ea typeface="楷体" panose="02010609060101010101" pitchFamily="49" charset="-122"/>
              </a:rPr>
              <a:t>建立</a:t>
            </a:r>
            <a:r>
              <a:rPr lang="zh-CN" altLang="en-US" sz="1300" dirty="0">
                <a:latin typeface="楷体" panose="02010609060101010101" pitchFamily="49" charset="-122"/>
                <a:ea typeface="楷体" panose="02010609060101010101" pitchFamily="49" charset="-122"/>
                <a:cs typeface="黑体" panose="02010609060101010101" pitchFamily="49" charset="-122"/>
                <a:sym typeface="+mn-ea"/>
              </a:rPr>
              <a:t>河流冠层热效应</a:t>
            </a:r>
            <a:endParaRPr lang="en-US" altLang="zh-CN" sz="1300" dirty="0">
              <a:latin typeface="楷体" panose="02010609060101010101" pitchFamily="49" charset="-122"/>
              <a:ea typeface="楷体" panose="02010609060101010101" pitchFamily="49" charset="-122"/>
              <a:cs typeface="黑体" panose="02010609060101010101" pitchFamily="49" charset="-122"/>
              <a:sym typeface="+mn-ea"/>
            </a:endParaRPr>
          </a:p>
          <a:p>
            <a:pPr algn="ctr"/>
            <a:r>
              <a:rPr lang="zh-CN" altLang="en-US" sz="1300" dirty="0">
                <a:latin typeface="楷体" panose="02010609060101010101" pitchFamily="49" charset="-122"/>
                <a:ea typeface="楷体" panose="02010609060101010101" pitchFamily="49" charset="-122"/>
                <a:cs typeface="黑体" panose="02010609060101010101" pitchFamily="49" charset="-122"/>
                <a:sym typeface="+mn-ea"/>
              </a:rPr>
              <a:t>的指标体系</a:t>
            </a:r>
            <a:endParaRPr lang="en-US" sz="1300" dirty="0">
              <a:latin typeface="楷体" panose="02010609060101010101" pitchFamily="49" charset="-122"/>
              <a:ea typeface="楷体" panose="02010609060101010101" pitchFamily="49" charset="-122"/>
            </a:endParaRPr>
          </a:p>
        </p:txBody>
      </p:sp>
      <p:sp>
        <p:nvSpPr>
          <p:cNvPr id="69" name="矩形 68">
            <a:extLst>
              <a:ext uri="{FF2B5EF4-FFF2-40B4-BE49-F238E27FC236}">
                <a16:creationId xmlns:a16="http://schemas.microsoft.com/office/drawing/2014/main" id="{904F319B-4116-714A-14CA-F60D16B7B5EF}"/>
              </a:ext>
            </a:extLst>
          </p:cNvPr>
          <p:cNvSpPr/>
          <p:nvPr/>
        </p:nvSpPr>
        <p:spPr>
          <a:xfrm>
            <a:off x="1002273" y="4370119"/>
            <a:ext cx="2426727" cy="6368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300" dirty="0">
                <a:latin typeface="楷体" panose="02010609060101010101" pitchFamily="49" charset="-122"/>
                <a:ea typeface="楷体" panose="02010609060101010101" pitchFamily="49" charset="-122"/>
                <a:cs typeface="黑体" panose="02010609060101010101" pitchFamily="49" charset="-122"/>
              </a:rPr>
              <a:t>气象数据的实地测量</a:t>
            </a:r>
            <a:endParaRPr lang="en-US" altLang="zh-CN" sz="1300" dirty="0">
              <a:latin typeface="楷体" panose="02010609060101010101" pitchFamily="49" charset="-122"/>
              <a:ea typeface="楷体" panose="02010609060101010101" pitchFamily="49" charset="-122"/>
              <a:cs typeface="黑体" panose="02010609060101010101" pitchFamily="49" charset="-122"/>
            </a:endParaRPr>
          </a:p>
          <a:p>
            <a:pPr algn="ctr"/>
            <a:endParaRPr lang="en-US" altLang="zh-CN" sz="1300" dirty="0">
              <a:latin typeface="楷体" panose="02010609060101010101" pitchFamily="49" charset="-122"/>
              <a:ea typeface="楷体" panose="02010609060101010101" pitchFamily="49" charset="-122"/>
              <a:cs typeface="黑体" panose="02010609060101010101" pitchFamily="49" charset="-122"/>
            </a:endParaRPr>
          </a:p>
          <a:p>
            <a:pPr algn="ctr"/>
            <a:endParaRPr lang="en-US" altLang="zh-CN" sz="1300" dirty="0">
              <a:latin typeface="楷体" panose="02010609060101010101" pitchFamily="49" charset="-122"/>
              <a:ea typeface="楷体" panose="02010609060101010101" pitchFamily="49" charset="-122"/>
              <a:cs typeface="黑体" panose="02010609060101010101" pitchFamily="49" charset="-122"/>
            </a:endParaRPr>
          </a:p>
        </p:txBody>
      </p:sp>
      <p:sp>
        <p:nvSpPr>
          <p:cNvPr id="74" name="矩形 73">
            <a:extLst>
              <a:ext uri="{FF2B5EF4-FFF2-40B4-BE49-F238E27FC236}">
                <a16:creationId xmlns:a16="http://schemas.microsoft.com/office/drawing/2014/main" id="{6AF0A2DE-FABD-3DEC-66A3-45F0E6B1B144}"/>
              </a:ext>
            </a:extLst>
          </p:cNvPr>
          <p:cNvSpPr/>
          <p:nvPr/>
        </p:nvSpPr>
        <p:spPr>
          <a:xfrm>
            <a:off x="3892487" y="3764789"/>
            <a:ext cx="952996" cy="86668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sz="1300" dirty="0">
                <a:solidFill>
                  <a:schemeClr val="tx1"/>
                </a:solidFill>
                <a:effectLst/>
                <a:ea typeface="楷体" panose="02010609060101010101" pitchFamily="49" charset="-122"/>
                <a:cs typeface="黑体" panose="02010609060101010101" pitchFamily="49" charset="-122"/>
              </a:rPr>
              <a:t>河流冠层热效应</a:t>
            </a:r>
            <a:r>
              <a:rPr lang="zh-CN" altLang="en-US" sz="1300" dirty="0">
                <a:solidFill>
                  <a:schemeClr val="tx1"/>
                </a:solidFill>
                <a:effectLst/>
                <a:ea typeface="楷体" panose="02010609060101010101" pitchFamily="49" charset="-122"/>
                <a:cs typeface="黑体" panose="02010609060101010101" pitchFamily="49" charset="-122"/>
              </a:rPr>
              <a:t>的时空分异特征</a:t>
            </a:r>
            <a:endParaRPr lang="en-US" sz="1300" dirty="0">
              <a:latin typeface="黑体" panose="02010609060101010101" pitchFamily="49" charset="-122"/>
              <a:ea typeface="黑体" panose="02010609060101010101" pitchFamily="49" charset="-122"/>
            </a:endParaRPr>
          </a:p>
        </p:txBody>
      </p:sp>
      <p:sp>
        <p:nvSpPr>
          <p:cNvPr id="75" name="矩形 74">
            <a:extLst>
              <a:ext uri="{FF2B5EF4-FFF2-40B4-BE49-F238E27FC236}">
                <a16:creationId xmlns:a16="http://schemas.microsoft.com/office/drawing/2014/main" id="{B3349345-A92B-95C7-2E8B-D218E96ACFB1}"/>
              </a:ext>
            </a:extLst>
          </p:cNvPr>
          <p:cNvSpPr/>
          <p:nvPr>
            <p:custDataLst>
              <p:tags r:id="rId1"/>
            </p:custDataLst>
          </p:nvPr>
        </p:nvSpPr>
        <p:spPr>
          <a:xfrm>
            <a:off x="997294" y="5769569"/>
            <a:ext cx="919989" cy="6463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300" dirty="0">
                <a:latin typeface="楷体" panose="02010609060101010101" pitchFamily="49" charset="-122"/>
                <a:ea typeface="楷体" panose="02010609060101010101" pitchFamily="49" charset="-122"/>
              </a:rPr>
              <a:t>提取关键影响因素</a:t>
            </a:r>
            <a:endParaRPr lang="en-US" sz="1300" dirty="0">
              <a:latin typeface="楷体" panose="02010609060101010101" pitchFamily="49" charset="-122"/>
              <a:ea typeface="楷体" panose="02010609060101010101" pitchFamily="49" charset="-122"/>
            </a:endParaRPr>
          </a:p>
        </p:txBody>
      </p:sp>
      <p:sp>
        <p:nvSpPr>
          <p:cNvPr id="76" name="矩形 75">
            <a:extLst>
              <a:ext uri="{FF2B5EF4-FFF2-40B4-BE49-F238E27FC236}">
                <a16:creationId xmlns:a16="http://schemas.microsoft.com/office/drawing/2014/main" id="{AF46F4C9-20AE-123D-A4EB-67FB79B7E268}"/>
              </a:ext>
            </a:extLst>
          </p:cNvPr>
          <p:cNvSpPr/>
          <p:nvPr>
            <p:custDataLst>
              <p:tags r:id="rId2"/>
            </p:custDataLst>
          </p:nvPr>
        </p:nvSpPr>
        <p:spPr>
          <a:xfrm>
            <a:off x="2189626" y="5769569"/>
            <a:ext cx="1183251" cy="6463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300" dirty="0">
                <a:latin typeface="楷体" panose="02010609060101010101" pitchFamily="49" charset="-122"/>
                <a:ea typeface="楷体" panose="02010609060101010101" pitchFamily="49" charset="-122"/>
                <a:sym typeface="+mn-ea"/>
              </a:rPr>
              <a:t>量化关键因素的相对贡献</a:t>
            </a:r>
            <a:endParaRPr lang="en-US" sz="1300" dirty="0">
              <a:latin typeface="楷体" panose="02010609060101010101" pitchFamily="49" charset="-122"/>
              <a:ea typeface="楷体" panose="02010609060101010101" pitchFamily="49" charset="-122"/>
            </a:endParaRPr>
          </a:p>
        </p:txBody>
      </p:sp>
      <p:sp>
        <p:nvSpPr>
          <p:cNvPr id="77" name="矩形 76">
            <a:extLst>
              <a:ext uri="{FF2B5EF4-FFF2-40B4-BE49-F238E27FC236}">
                <a16:creationId xmlns:a16="http://schemas.microsoft.com/office/drawing/2014/main" id="{5D75C3D6-6BBC-F68A-8BA9-8FE07D1F02ED}"/>
              </a:ext>
            </a:extLst>
          </p:cNvPr>
          <p:cNvSpPr/>
          <p:nvPr>
            <p:custDataLst>
              <p:tags r:id="rId3"/>
            </p:custDataLst>
          </p:nvPr>
        </p:nvSpPr>
        <p:spPr>
          <a:xfrm>
            <a:off x="3649043" y="5770798"/>
            <a:ext cx="1196440" cy="6463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300" dirty="0">
                <a:latin typeface="楷体" panose="02010609060101010101" pitchFamily="49" charset="-122"/>
                <a:ea typeface="楷体" panose="02010609060101010101" pitchFamily="49" charset="-122"/>
                <a:sym typeface="+mn-ea"/>
              </a:rPr>
              <a:t>阐明形成机制</a:t>
            </a:r>
            <a:endParaRPr lang="en-US" sz="1300" dirty="0">
              <a:latin typeface="楷体" panose="02010609060101010101" pitchFamily="49" charset="-122"/>
              <a:ea typeface="楷体" panose="02010609060101010101" pitchFamily="49" charset="-122"/>
            </a:endParaRPr>
          </a:p>
        </p:txBody>
      </p:sp>
      <p:sp>
        <p:nvSpPr>
          <p:cNvPr id="79" name="矩形 78">
            <a:extLst>
              <a:ext uri="{FF2B5EF4-FFF2-40B4-BE49-F238E27FC236}">
                <a16:creationId xmlns:a16="http://schemas.microsoft.com/office/drawing/2014/main" id="{58E3EAFF-DB4A-F10C-E35C-DD1274DDEECB}"/>
              </a:ext>
            </a:extLst>
          </p:cNvPr>
          <p:cNvSpPr/>
          <p:nvPr/>
        </p:nvSpPr>
        <p:spPr>
          <a:xfrm>
            <a:off x="3649043" y="7493521"/>
            <a:ext cx="1196440" cy="70818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300" dirty="0">
                <a:latin typeface="楷体" panose="02010609060101010101" pitchFamily="49" charset="-122"/>
                <a:ea typeface="楷体" panose="02010609060101010101" pitchFamily="49" charset="-122"/>
              </a:rPr>
              <a:t>提出滨江地区</a:t>
            </a:r>
          </a:p>
          <a:p>
            <a:pPr algn="ctr"/>
            <a:r>
              <a:rPr lang="zh-CN" altLang="en-US" sz="1300" dirty="0">
                <a:latin typeface="楷体" panose="02010609060101010101" pitchFamily="49" charset="-122"/>
                <a:ea typeface="楷体" panose="02010609060101010101" pitchFamily="49" charset="-122"/>
              </a:rPr>
              <a:t>城市规划优化方案</a:t>
            </a:r>
            <a:endParaRPr lang="en-US" sz="1300" dirty="0">
              <a:latin typeface="楷体" panose="02010609060101010101" pitchFamily="49" charset="-122"/>
              <a:ea typeface="楷体" panose="02010609060101010101" pitchFamily="49" charset="-122"/>
            </a:endParaRPr>
          </a:p>
        </p:txBody>
      </p:sp>
      <p:sp>
        <p:nvSpPr>
          <p:cNvPr id="83" name="矩形 82">
            <a:extLst>
              <a:ext uri="{FF2B5EF4-FFF2-40B4-BE49-F238E27FC236}">
                <a16:creationId xmlns:a16="http://schemas.microsoft.com/office/drawing/2014/main" id="{3FF447B4-4619-1A1F-8C43-B0D424641030}"/>
              </a:ext>
            </a:extLst>
          </p:cNvPr>
          <p:cNvSpPr/>
          <p:nvPr/>
        </p:nvSpPr>
        <p:spPr>
          <a:xfrm>
            <a:off x="1186653" y="1896050"/>
            <a:ext cx="2409818" cy="831894"/>
          </a:xfrm>
          <a:prstGeom prst="rect">
            <a:avLst/>
          </a:prstGeom>
          <a:solidFill>
            <a:schemeClr val="accent6">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tLang="zh-CN" sz="1500" b="1" dirty="0">
              <a:solidFill>
                <a:schemeClr val="tx1"/>
              </a:solidFill>
              <a:effectLst/>
              <a:ea typeface="楷体" panose="02010609060101010101" pitchFamily="49" charset="-122"/>
              <a:cs typeface="黑体" panose="02010609060101010101" pitchFamily="49" charset="-122"/>
            </a:endParaRPr>
          </a:p>
          <a:p>
            <a:pPr algn="ctr"/>
            <a:r>
              <a:rPr lang="zh-CN" altLang="en-US" sz="1500" b="1" dirty="0">
                <a:solidFill>
                  <a:schemeClr val="tx1"/>
                </a:solidFill>
                <a:ea typeface="楷体" panose="02010609060101010101" pitchFamily="49" charset="-122"/>
                <a:cs typeface="黑体" panose="02010609060101010101" pitchFamily="49" charset="-122"/>
              </a:rPr>
              <a:t>如何</a:t>
            </a:r>
            <a:r>
              <a:rPr lang="zh-CN" sz="1500" b="1" dirty="0">
                <a:solidFill>
                  <a:schemeClr val="tx1"/>
                </a:solidFill>
                <a:effectLst/>
                <a:ea typeface="楷体" panose="02010609060101010101" pitchFamily="49" charset="-122"/>
                <a:cs typeface="黑体" panose="02010609060101010101" pitchFamily="49" charset="-122"/>
              </a:rPr>
              <a:t>量化行人高度处河流对周边热环境的影响及其时空分异</a:t>
            </a:r>
            <a:r>
              <a:rPr lang="zh-CN" altLang="en-US" sz="1500" b="1" dirty="0">
                <a:solidFill>
                  <a:schemeClr val="tx1"/>
                </a:solidFill>
                <a:effectLst/>
                <a:ea typeface="楷体" panose="02010609060101010101" pitchFamily="49" charset="-122"/>
                <a:cs typeface="黑体" panose="02010609060101010101" pitchFamily="49" charset="-122"/>
              </a:rPr>
              <a:t>特征？</a:t>
            </a:r>
            <a:endParaRPr lang="en-US" altLang="zh-CN" sz="1500" b="1" dirty="0">
              <a:solidFill>
                <a:schemeClr val="tx1"/>
              </a:solidFill>
              <a:effectLst/>
              <a:ea typeface="楷体" panose="02010609060101010101" pitchFamily="49" charset="-122"/>
              <a:cs typeface="黑体" panose="02010609060101010101" pitchFamily="49" charset="-122"/>
            </a:endParaRPr>
          </a:p>
          <a:p>
            <a:pPr algn="ctr"/>
            <a:endParaRPr lang="en-US" sz="1500" b="1" dirty="0">
              <a:solidFill>
                <a:schemeClr val="tx1"/>
              </a:solidFill>
            </a:endParaRPr>
          </a:p>
        </p:txBody>
      </p:sp>
      <p:sp>
        <p:nvSpPr>
          <p:cNvPr id="84" name="矩形 83">
            <a:extLst>
              <a:ext uri="{FF2B5EF4-FFF2-40B4-BE49-F238E27FC236}">
                <a16:creationId xmlns:a16="http://schemas.microsoft.com/office/drawing/2014/main" id="{3F55CC89-3CC5-0342-45A3-3D9D4A9DAB3E}"/>
              </a:ext>
            </a:extLst>
          </p:cNvPr>
          <p:cNvSpPr/>
          <p:nvPr/>
        </p:nvSpPr>
        <p:spPr>
          <a:xfrm>
            <a:off x="3780918" y="1896051"/>
            <a:ext cx="2409818" cy="831894"/>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sz="1500" b="1" dirty="0">
              <a:solidFill>
                <a:schemeClr val="tx1"/>
              </a:solidFill>
              <a:effectLst/>
              <a:ea typeface="楷体" panose="02010609060101010101" pitchFamily="49" charset="-122"/>
              <a:cs typeface="黑体" panose="02010609060101010101" pitchFamily="49" charset="-122"/>
            </a:endParaRPr>
          </a:p>
          <a:p>
            <a:pPr algn="ctr"/>
            <a:r>
              <a:rPr lang="zh-CN" altLang="en-US" sz="1500" b="1" dirty="0">
                <a:solidFill>
                  <a:schemeClr val="tx1"/>
                </a:solidFill>
                <a:ea typeface="楷体" panose="02010609060101010101" pitchFamily="49" charset="-122"/>
                <a:cs typeface="黑体" panose="02010609060101010101" pitchFamily="49" charset="-122"/>
              </a:rPr>
              <a:t>如何</a:t>
            </a:r>
            <a:r>
              <a:rPr lang="zh-CN" sz="1500" b="1" dirty="0">
                <a:solidFill>
                  <a:schemeClr val="tx1"/>
                </a:solidFill>
                <a:effectLst/>
                <a:ea typeface="楷体" panose="02010609060101010101" pitchFamily="49" charset="-122"/>
                <a:cs typeface="黑体" panose="02010609060101010101" pitchFamily="49" charset="-122"/>
              </a:rPr>
              <a:t>阐明行人高度处河流热环境效应</a:t>
            </a:r>
            <a:r>
              <a:rPr lang="zh-CN" altLang="en-US" sz="1500" b="1" dirty="0">
                <a:solidFill>
                  <a:schemeClr val="tx1"/>
                </a:solidFill>
                <a:effectLst/>
                <a:ea typeface="楷体" panose="02010609060101010101" pitchFamily="49" charset="-122"/>
                <a:cs typeface="黑体" panose="02010609060101010101" pitchFamily="49" charset="-122"/>
              </a:rPr>
              <a:t>的形成机制？</a:t>
            </a:r>
            <a:endParaRPr lang="en-US" altLang="zh-CN" sz="1500" b="1" dirty="0">
              <a:solidFill>
                <a:schemeClr val="tx1"/>
              </a:solidFill>
              <a:effectLst/>
              <a:ea typeface="楷体" panose="02010609060101010101" pitchFamily="49" charset="-122"/>
              <a:cs typeface="黑体" panose="02010609060101010101" pitchFamily="49" charset="-122"/>
            </a:endParaRPr>
          </a:p>
          <a:p>
            <a:pPr algn="ctr"/>
            <a:endParaRPr lang="en-US" sz="1500" b="1" dirty="0">
              <a:solidFill>
                <a:schemeClr val="tx1"/>
              </a:solidFill>
            </a:endParaRPr>
          </a:p>
        </p:txBody>
      </p:sp>
      <p:sp>
        <p:nvSpPr>
          <p:cNvPr id="86" name="文本框 85">
            <a:extLst>
              <a:ext uri="{FF2B5EF4-FFF2-40B4-BE49-F238E27FC236}">
                <a16:creationId xmlns:a16="http://schemas.microsoft.com/office/drawing/2014/main" id="{61B6F913-08EB-F7CA-D2EF-533F44103D33}"/>
              </a:ext>
            </a:extLst>
          </p:cNvPr>
          <p:cNvSpPr txBox="1"/>
          <p:nvPr/>
        </p:nvSpPr>
        <p:spPr>
          <a:xfrm>
            <a:off x="164416" y="5833532"/>
            <a:ext cx="747688" cy="646331"/>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研究内容</a:t>
            </a:r>
            <a:endParaRPr lang="en-US" b="1" dirty="0">
              <a:latin typeface="楷体" panose="02010609060101010101" pitchFamily="49" charset="-122"/>
              <a:ea typeface="楷体" panose="02010609060101010101" pitchFamily="49" charset="-122"/>
            </a:endParaRPr>
          </a:p>
        </p:txBody>
      </p:sp>
      <p:sp>
        <p:nvSpPr>
          <p:cNvPr id="87" name="文本框 86">
            <a:extLst>
              <a:ext uri="{FF2B5EF4-FFF2-40B4-BE49-F238E27FC236}">
                <a16:creationId xmlns:a16="http://schemas.microsoft.com/office/drawing/2014/main" id="{1EC3BA8C-B14F-7143-6F50-442DD1934C07}"/>
              </a:ext>
            </a:extLst>
          </p:cNvPr>
          <p:cNvSpPr txBox="1"/>
          <p:nvPr/>
        </p:nvSpPr>
        <p:spPr>
          <a:xfrm>
            <a:off x="1328346" y="9146115"/>
            <a:ext cx="5259546" cy="1015663"/>
          </a:xfrm>
          <a:prstGeom prst="rect">
            <a:avLst/>
          </a:prstGeom>
          <a:noFill/>
        </p:spPr>
        <p:txBody>
          <a:bodyPr wrap="square" rtlCol="0">
            <a:spAutoFit/>
          </a:bodyPr>
          <a:lstStyle/>
          <a:p>
            <a:pPr marL="285750" indent="-285750">
              <a:buFont typeface="Arial" panose="020B0604020202020204" pitchFamily="34" charset="0"/>
              <a:buChar char="•"/>
            </a:pPr>
            <a:r>
              <a:rPr lang="zh-CN" sz="1500" b="1" dirty="0">
                <a:effectLst/>
                <a:ea typeface="楷体" panose="02010609060101010101" pitchFamily="49" charset="-122"/>
                <a:cs typeface="Times New Roman" panose="02020603050405020304" pitchFamily="18" charset="0"/>
              </a:rPr>
              <a:t>建立河流冠层热效应的指标体系</a:t>
            </a:r>
            <a:r>
              <a:rPr lang="zh-CN" altLang="en-US" sz="1500" b="1" dirty="0">
                <a:effectLst/>
                <a:ea typeface="楷体" panose="02010609060101010101" pitchFamily="49" charset="-122"/>
                <a:cs typeface="Times New Roman" panose="02020603050405020304" pitchFamily="18" charset="0"/>
              </a:rPr>
              <a:t>；</a:t>
            </a:r>
            <a:endParaRPr lang="en-US" altLang="zh-CN" sz="1500" b="1" dirty="0">
              <a:effectLst/>
              <a:ea typeface="楷体" panose="02010609060101010101" pitchFamily="49" charset="-122"/>
              <a:cs typeface="Times New Roman" panose="02020603050405020304" pitchFamily="18" charset="0"/>
            </a:endParaRPr>
          </a:p>
          <a:p>
            <a:pPr marL="285750" indent="-285750">
              <a:buFont typeface="Arial" panose="020B0604020202020204" pitchFamily="34" charset="0"/>
              <a:buChar char="•"/>
            </a:pPr>
            <a:r>
              <a:rPr lang="zh-CN" sz="1500" b="1" dirty="0">
                <a:effectLst/>
                <a:ea typeface="楷体" panose="02010609060101010101" pitchFamily="49" charset="-122"/>
                <a:cs typeface="Times New Roman" panose="02020603050405020304" pitchFamily="18" charset="0"/>
              </a:rPr>
              <a:t>阐明该效应的形成机制</a:t>
            </a:r>
            <a:r>
              <a:rPr lang="zh-CN" altLang="en-US" sz="1500" b="1" dirty="0">
                <a:effectLst/>
                <a:ea typeface="楷体" panose="02010609060101010101" pitchFamily="49" charset="-122"/>
                <a:cs typeface="Times New Roman" panose="02020603050405020304" pitchFamily="18" charset="0"/>
              </a:rPr>
              <a:t>；</a:t>
            </a:r>
            <a:endParaRPr lang="en-US" altLang="zh-CN" sz="1500" b="1" dirty="0">
              <a:effectLst/>
              <a:ea typeface="楷体" panose="02010609060101010101" pitchFamily="49" charset="-122"/>
              <a:cs typeface="Times New Roman" panose="02020603050405020304" pitchFamily="18" charset="0"/>
            </a:endParaRPr>
          </a:p>
          <a:p>
            <a:pPr marL="285750" indent="-285750">
              <a:buFont typeface="Arial" panose="020B0604020202020204" pitchFamily="34" charset="0"/>
              <a:buChar char="•"/>
            </a:pPr>
            <a:r>
              <a:rPr lang="zh-CN" sz="1500" b="1" dirty="0">
                <a:effectLst/>
                <a:ea typeface="楷体" panose="02010609060101010101" pitchFamily="49" charset="-122"/>
                <a:cs typeface="Times New Roman" panose="02020603050405020304" pitchFamily="18" charset="0"/>
              </a:rPr>
              <a:t>提出城市滨江地区的室外空间热环境优化方案</a:t>
            </a:r>
            <a:r>
              <a:rPr lang="zh-CN" altLang="en-US" sz="1500" b="1" dirty="0">
                <a:ea typeface="楷体" panose="02010609060101010101" pitchFamily="49" charset="-122"/>
                <a:cs typeface="Times New Roman" panose="02020603050405020304" pitchFamily="18" charset="0"/>
              </a:rPr>
              <a:t>。</a:t>
            </a:r>
            <a:endParaRPr lang="en-US" sz="1500" b="1" dirty="0"/>
          </a:p>
          <a:p>
            <a:endParaRPr lang="en-US" sz="1500" b="1" dirty="0"/>
          </a:p>
        </p:txBody>
      </p:sp>
      <p:sp>
        <p:nvSpPr>
          <p:cNvPr id="90" name="文本框 89">
            <a:extLst>
              <a:ext uri="{FF2B5EF4-FFF2-40B4-BE49-F238E27FC236}">
                <a16:creationId xmlns:a16="http://schemas.microsoft.com/office/drawing/2014/main" id="{6CA11247-9B7E-D3DF-A4C3-84E2BA4D2FE2}"/>
              </a:ext>
            </a:extLst>
          </p:cNvPr>
          <p:cNvSpPr txBox="1"/>
          <p:nvPr/>
        </p:nvSpPr>
        <p:spPr>
          <a:xfrm>
            <a:off x="180925" y="9201395"/>
            <a:ext cx="747688" cy="646331"/>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研究成果</a:t>
            </a:r>
            <a:endParaRPr lang="en-US" b="1" dirty="0">
              <a:latin typeface="楷体" panose="02010609060101010101" pitchFamily="49" charset="-122"/>
              <a:ea typeface="楷体" panose="02010609060101010101" pitchFamily="49" charset="-122"/>
            </a:endParaRPr>
          </a:p>
        </p:txBody>
      </p:sp>
      <p:sp>
        <p:nvSpPr>
          <p:cNvPr id="91" name="矩形: 圆角 90">
            <a:extLst>
              <a:ext uri="{FF2B5EF4-FFF2-40B4-BE49-F238E27FC236}">
                <a16:creationId xmlns:a16="http://schemas.microsoft.com/office/drawing/2014/main" id="{828F49CC-4EB0-9C62-064C-9C84BC61C400}"/>
              </a:ext>
            </a:extLst>
          </p:cNvPr>
          <p:cNvSpPr/>
          <p:nvPr/>
        </p:nvSpPr>
        <p:spPr>
          <a:xfrm>
            <a:off x="5122272" y="3439892"/>
            <a:ext cx="1259933" cy="1516478"/>
          </a:xfrm>
          <a:prstGeom prst="roundRect">
            <a:avLst>
              <a:gd name="adj" fmla="val 11283"/>
            </a:avLst>
          </a:prstGeom>
          <a:solidFill>
            <a:schemeClr val="accent5">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楷体" panose="02010609060101010101" pitchFamily="49" charset="-122"/>
                <a:ea typeface="楷体" panose="02010609060101010101" pitchFamily="49" charset="-122"/>
                <a:cs typeface="黑体" panose="02010609060101010101" pitchFamily="49" charset="-122"/>
              </a:rPr>
              <a:t>研究内容</a:t>
            </a:r>
            <a:r>
              <a:rPr lang="en-US" altLang="zh-CN" sz="1500" b="1" dirty="0">
                <a:solidFill>
                  <a:schemeClr val="tx1"/>
                </a:solidFill>
                <a:latin typeface="楷体" panose="02010609060101010101" pitchFamily="49" charset="-122"/>
                <a:ea typeface="楷体" panose="02010609060101010101" pitchFamily="49" charset="-122"/>
                <a:cs typeface="黑体" panose="02010609060101010101" pitchFamily="49" charset="-122"/>
              </a:rPr>
              <a:t>1</a:t>
            </a:r>
            <a:r>
              <a:rPr lang="zh-CN" altLang="en-US" sz="1500" b="1" dirty="0">
                <a:solidFill>
                  <a:schemeClr val="tx1"/>
                </a:solidFill>
                <a:latin typeface="楷体" panose="02010609060101010101" pitchFamily="49" charset="-122"/>
                <a:ea typeface="楷体" panose="02010609060101010101" pitchFamily="49" charset="-122"/>
                <a:cs typeface="黑体" panose="02010609060101010101" pitchFamily="49" charset="-122"/>
              </a:rPr>
              <a:t>：</a:t>
            </a:r>
          </a:p>
          <a:p>
            <a:pPr algn="ctr"/>
            <a:r>
              <a:rPr lang="zh-CN" sz="1500" dirty="0">
                <a:solidFill>
                  <a:schemeClr val="tx1"/>
                </a:solidFill>
                <a:effectLst/>
                <a:ea typeface="楷体" panose="02010609060101010101" pitchFamily="49" charset="-122"/>
                <a:cs typeface="黑体" panose="02010609060101010101" pitchFamily="49" charset="-122"/>
              </a:rPr>
              <a:t>河流冠层热效应指标体系的建立与时空分析</a:t>
            </a:r>
            <a:endParaRPr lang="zh-CN" altLang="en-US" sz="1500" b="1" dirty="0">
              <a:solidFill>
                <a:schemeClr val="tx1"/>
              </a:solidFill>
              <a:latin typeface="楷体" panose="02010609060101010101" pitchFamily="49" charset="-122"/>
              <a:ea typeface="楷体" panose="02010609060101010101" pitchFamily="49" charset="-122"/>
              <a:cs typeface="黑体" panose="02010609060101010101" pitchFamily="49" charset="-122"/>
            </a:endParaRPr>
          </a:p>
        </p:txBody>
      </p:sp>
      <p:sp>
        <p:nvSpPr>
          <p:cNvPr id="92" name="矩形: 圆角 91">
            <a:extLst>
              <a:ext uri="{FF2B5EF4-FFF2-40B4-BE49-F238E27FC236}">
                <a16:creationId xmlns:a16="http://schemas.microsoft.com/office/drawing/2014/main" id="{6B814EA1-100E-903A-4ED9-479DE8AFE646}"/>
              </a:ext>
            </a:extLst>
          </p:cNvPr>
          <p:cNvSpPr/>
          <p:nvPr/>
        </p:nvSpPr>
        <p:spPr>
          <a:xfrm>
            <a:off x="5121649" y="5154453"/>
            <a:ext cx="1259933" cy="1516478"/>
          </a:xfrm>
          <a:prstGeom prst="roundRect">
            <a:avLst>
              <a:gd name="adj" fmla="val 11283"/>
            </a:avLst>
          </a:prstGeom>
          <a:solidFill>
            <a:schemeClr val="accent5">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楷体" panose="02010609060101010101" pitchFamily="49" charset="-122"/>
                <a:ea typeface="楷体" panose="02010609060101010101" pitchFamily="49" charset="-122"/>
                <a:cs typeface="黑体" panose="02010609060101010101" pitchFamily="49" charset="-122"/>
              </a:rPr>
              <a:t>研究内容</a:t>
            </a:r>
            <a:r>
              <a:rPr lang="en-US" altLang="zh-CN" sz="1500" b="1" dirty="0">
                <a:solidFill>
                  <a:schemeClr val="tx1"/>
                </a:solidFill>
                <a:latin typeface="楷体" panose="02010609060101010101" pitchFamily="49" charset="-122"/>
                <a:ea typeface="楷体" panose="02010609060101010101" pitchFamily="49" charset="-122"/>
                <a:cs typeface="黑体" panose="02010609060101010101" pitchFamily="49" charset="-122"/>
              </a:rPr>
              <a:t>2</a:t>
            </a:r>
            <a:r>
              <a:rPr lang="zh-CN" altLang="en-US" sz="1500" b="1" dirty="0">
                <a:solidFill>
                  <a:schemeClr val="tx1"/>
                </a:solidFill>
                <a:latin typeface="楷体" panose="02010609060101010101" pitchFamily="49" charset="-122"/>
                <a:ea typeface="楷体" panose="02010609060101010101" pitchFamily="49" charset="-122"/>
                <a:cs typeface="黑体" panose="02010609060101010101" pitchFamily="49" charset="-122"/>
              </a:rPr>
              <a:t>：</a:t>
            </a:r>
          </a:p>
          <a:p>
            <a:pPr algn="ctr"/>
            <a:r>
              <a:rPr lang="zh-CN" sz="1500" dirty="0">
                <a:solidFill>
                  <a:schemeClr val="tx1"/>
                </a:solidFill>
                <a:effectLst/>
                <a:ea typeface="楷体" panose="02010609060101010101" pitchFamily="49" charset="-122"/>
                <a:cs typeface="黑体" panose="02010609060101010101" pitchFamily="49" charset="-122"/>
              </a:rPr>
              <a:t>河流冠层热效应的形成机制分析</a:t>
            </a:r>
            <a:endParaRPr lang="zh-CN" altLang="en-US" sz="1500" b="1" dirty="0">
              <a:solidFill>
                <a:schemeClr val="tx1"/>
              </a:solidFill>
              <a:latin typeface="楷体" panose="02010609060101010101" pitchFamily="49" charset="-122"/>
              <a:ea typeface="楷体" panose="02010609060101010101" pitchFamily="49" charset="-122"/>
              <a:cs typeface="黑体" panose="02010609060101010101" pitchFamily="49" charset="-122"/>
            </a:endParaRPr>
          </a:p>
        </p:txBody>
      </p:sp>
      <p:sp>
        <p:nvSpPr>
          <p:cNvPr id="93" name="矩形: 圆角 92">
            <a:extLst>
              <a:ext uri="{FF2B5EF4-FFF2-40B4-BE49-F238E27FC236}">
                <a16:creationId xmlns:a16="http://schemas.microsoft.com/office/drawing/2014/main" id="{02FE85DC-7FB7-D998-FCE0-5146F00C7CAD}"/>
              </a:ext>
            </a:extLst>
          </p:cNvPr>
          <p:cNvSpPr/>
          <p:nvPr/>
        </p:nvSpPr>
        <p:spPr>
          <a:xfrm>
            <a:off x="5118106" y="6869014"/>
            <a:ext cx="1259933" cy="1516478"/>
          </a:xfrm>
          <a:prstGeom prst="roundRect">
            <a:avLst>
              <a:gd name="adj" fmla="val 11283"/>
            </a:avLst>
          </a:prstGeom>
          <a:solidFill>
            <a:schemeClr val="accent5">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楷体" panose="02010609060101010101" pitchFamily="49" charset="-122"/>
                <a:ea typeface="楷体" panose="02010609060101010101" pitchFamily="49" charset="-122"/>
                <a:cs typeface="黑体" panose="02010609060101010101" pitchFamily="49" charset="-122"/>
              </a:rPr>
              <a:t>研究内容</a:t>
            </a:r>
            <a:r>
              <a:rPr lang="en-US" altLang="zh-CN" sz="1500" b="1" dirty="0">
                <a:solidFill>
                  <a:schemeClr val="tx1"/>
                </a:solidFill>
                <a:latin typeface="楷体" panose="02010609060101010101" pitchFamily="49" charset="-122"/>
                <a:ea typeface="楷体" panose="02010609060101010101" pitchFamily="49" charset="-122"/>
                <a:cs typeface="黑体" panose="02010609060101010101" pitchFamily="49" charset="-122"/>
              </a:rPr>
              <a:t>3</a:t>
            </a:r>
            <a:r>
              <a:rPr lang="zh-CN" altLang="en-US" sz="1500" b="1" dirty="0">
                <a:solidFill>
                  <a:schemeClr val="tx1"/>
                </a:solidFill>
                <a:latin typeface="楷体" panose="02010609060101010101" pitchFamily="49" charset="-122"/>
                <a:ea typeface="楷体" panose="02010609060101010101" pitchFamily="49" charset="-122"/>
                <a:cs typeface="黑体" panose="02010609060101010101" pitchFamily="49" charset="-122"/>
              </a:rPr>
              <a:t>：</a:t>
            </a:r>
          </a:p>
          <a:p>
            <a:pPr algn="ctr"/>
            <a:r>
              <a:rPr lang="zh-CN" sz="1500" dirty="0">
                <a:solidFill>
                  <a:schemeClr val="tx1"/>
                </a:solidFill>
                <a:effectLst/>
                <a:ea typeface="楷体" panose="02010609060101010101" pitchFamily="49" charset="-122"/>
                <a:cs typeface="黑体" panose="02010609060101010101" pitchFamily="49" charset="-122"/>
              </a:rPr>
              <a:t>河流冠层热效应的情景模拟分析</a:t>
            </a:r>
            <a:endParaRPr lang="zh-CN" altLang="en-US" sz="1500" b="1" dirty="0">
              <a:solidFill>
                <a:schemeClr val="tx1"/>
              </a:solidFill>
              <a:latin typeface="楷体" panose="02010609060101010101" pitchFamily="49" charset="-122"/>
              <a:ea typeface="楷体" panose="02010609060101010101" pitchFamily="49" charset="-122"/>
              <a:cs typeface="黑体" panose="02010609060101010101" pitchFamily="49" charset="-122"/>
            </a:endParaRPr>
          </a:p>
        </p:txBody>
      </p:sp>
      <p:sp>
        <p:nvSpPr>
          <p:cNvPr id="94" name="矩形 93">
            <a:extLst>
              <a:ext uri="{FF2B5EF4-FFF2-40B4-BE49-F238E27FC236}">
                <a16:creationId xmlns:a16="http://schemas.microsoft.com/office/drawing/2014/main" id="{EA01505A-5E70-C8D1-D80F-76300EE1B766}"/>
              </a:ext>
            </a:extLst>
          </p:cNvPr>
          <p:cNvSpPr/>
          <p:nvPr/>
        </p:nvSpPr>
        <p:spPr>
          <a:xfrm>
            <a:off x="2473640" y="7493521"/>
            <a:ext cx="875264" cy="70818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300" dirty="0">
                <a:latin typeface="楷体" panose="02010609060101010101" pitchFamily="49" charset="-122"/>
                <a:ea typeface="楷体" panose="02010609060101010101" pitchFamily="49" charset="-122"/>
              </a:rPr>
              <a:t>情景模拟结果分析</a:t>
            </a:r>
            <a:endParaRPr lang="en-US" sz="1300" dirty="0">
              <a:latin typeface="楷体" panose="02010609060101010101" pitchFamily="49" charset="-122"/>
              <a:ea typeface="楷体" panose="02010609060101010101" pitchFamily="49" charset="-122"/>
            </a:endParaRPr>
          </a:p>
        </p:txBody>
      </p:sp>
      <p:sp>
        <p:nvSpPr>
          <p:cNvPr id="59" name="矩形 58">
            <a:extLst>
              <a:ext uri="{FF2B5EF4-FFF2-40B4-BE49-F238E27FC236}">
                <a16:creationId xmlns:a16="http://schemas.microsoft.com/office/drawing/2014/main" id="{BC43224B-E47F-11C1-198C-405BE33123F7}"/>
              </a:ext>
            </a:extLst>
          </p:cNvPr>
          <p:cNvSpPr/>
          <p:nvPr/>
        </p:nvSpPr>
        <p:spPr>
          <a:xfrm>
            <a:off x="1096590" y="4698227"/>
            <a:ext cx="1050076" cy="2548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楷体" panose="02010609060101010101" pitchFamily="49" charset="-122"/>
                <a:ea typeface="楷体" panose="02010609060101010101" pitchFamily="49" charset="-122"/>
              </a:rPr>
              <a:t>街道峡谷尺度</a:t>
            </a:r>
            <a:endParaRPr lang="en-US" sz="1100" dirty="0">
              <a:latin typeface="楷体" panose="02010609060101010101" pitchFamily="49" charset="-122"/>
              <a:ea typeface="楷体" panose="02010609060101010101" pitchFamily="49" charset="-122"/>
            </a:endParaRPr>
          </a:p>
        </p:txBody>
      </p:sp>
      <p:sp>
        <p:nvSpPr>
          <p:cNvPr id="100" name="矩形 99">
            <a:extLst>
              <a:ext uri="{FF2B5EF4-FFF2-40B4-BE49-F238E27FC236}">
                <a16:creationId xmlns:a16="http://schemas.microsoft.com/office/drawing/2014/main" id="{D1A3D974-55C7-FA78-D53D-57910A7E7EBF}"/>
              </a:ext>
            </a:extLst>
          </p:cNvPr>
          <p:cNvSpPr/>
          <p:nvPr/>
        </p:nvSpPr>
        <p:spPr>
          <a:xfrm>
            <a:off x="2287221" y="4698226"/>
            <a:ext cx="1050076" cy="2548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楷体" panose="02010609060101010101" pitchFamily="49" charset="-122"/>
                <a:ea typeface="楷体" panose="02010609060101010101" pitchFamily="49" charset="-122"/>
              </a:rPr>
              <a:t>街区尺度</a:t>
            </a:r>
            <a:endParaRPr lang="en-US" sz="1100" dirty="0">
              <a:latin typeface="楷体" panose="02010609060101010101" pitchFamily="49" charset="-122"/>
              <a:ea typeface="楷体" panose="02010609060101010101" pitchFamily="49" charset="-122"/>
            </a:endParaRPr>
          </a:p>
        </p:txBody>
      </p:sp>
      <p:cxnSp>
        <p:nvCxnSpPr>
          <p:cNvPr id="102" name="连接符: 肘形 101">
            <a:extLst>
              <a:ext uri="{FF2B5EF4-FFF2-40B4-BE49-F238E27FC236}">
                <a16:creationId xmlns:a16="http://schemas.microsoft.com/office/drawing/2014/main" id="{1B6D991B-C909-2FD9-F419-22981C30B52E}"/>
              </a:ext>
            </a:extLst>
          </p:cNvPr>
          <p:cNvCxnSpPr>
            <a:stCxn id="68" idx="3"/>
            <a:endCxn id="74" idx="1"/>
          </p:cNvCxnSpPr>
          <p:nvPr/>
        </p:nvCxnSpPr>
        <p:spPr>
          <a:xfrm>
            <a:off x="3428999" y="3720783"/>
            <a:ext cx="463488" cy="477348"/>
          </a:xfrm>
          <a:prstGeom prst="bentConnector3">
            <a:avLst/>
          </a:prstGeom>
          <a:ln w="12700">
            <a:tailEnd type="triangle"/>
          </a:ln>
        </p:spPr>
        <p:style>
          <a:lnRef idx="1">
            <a:schemeClr val="dk1"/>
          </a:lnRef>
          <a:fillRef idx="0">
            <a:schemeClr val="dk1"/>
          </a:fillRef>
          <a:effectRef idx="0">
            <a:schemeClr val="dk1"/>
          </a:effectRef>
          <a:fontRef idx="minor">
            <a:schemeClr val="tx1"/>
          </a:fontRef>
        </p:style>
      </p:cxnSp>
      <p:cxnSp>
        <p:nvCxnSpPr>
          <p:cNvPr id="105" name="连接符: 肘形 104">
            <a:extLst>
              <a:ext uri="{FF2B5EF4-FFF2-40B4-BE49-F238E27FC236}">
                <a16:creationId xmlns:a16="http://schemas.microsoft.com/office/drawing/2014/main" id="{F440E32C-B277-046C-F961-FD023CB98C23}"/>
              </a:ext>
            </a:extLst>
          </p:cNvPr>
          <p:cNvCxnSpPr>
            <a:stCxn id="69" idx="3"/>
            <a:endCxn id="74" idx="1"/>
          </p:cNvCxnSpPr>
          <p:nvPr/>
        </p:nvCxnSpPr>
        <p:spPr>
          <a:xfrm flipV="1">
            <a:off x="3429000" y="4198131"/>
            <a:ext cx="463487" cy="490427"/>
          </a:xfrm>
          <a:prstGeom prst="bentConnector3">
            <a:avLst/>
          </a:prstGeom>
          <a:ln w="12700">
            <a:tailEnd type="triangle"/>
          </a:ln>
        </p:spPr>
        <p:style>
          <a:lnRef idx="1">
            <a:schemeClr val="dk1"/>
          </a:lnRef>
          <a:fillRef idx="0">
            <a:schemeClr val="dk1"/>
          </a:fillRef>
          <a:effectRef idx="0">
            <a:schemeClr val="dk1"/>
          </a:effectRef>
          <a:fontRef idx="minor">
            <a:schemeClr val="tx1"/>
          </a:fontRef>
        </p:style>
      </p:cxnSp>
      <p:cxnSp>
        <p:nvCxnSpPr>
          <p:cNvPr id="110" name="直接箭头连接符 109">
            <a:extLst>
              <a:ext uri="{FF2B5EF4-FFF2-40B4-BE49-F238E27FC236}">
                <a16:creationId xmlns:a16="http://schemas.microsoft.com/office/drawing/2014/main" id="{4F98DF65-78CA-FD13-EE58-80C3981085A8}"/>
              </a:ext>
            </a:extLst>
          </p:cNvPr>
          <p:cNvCxnSpPr>
            <a:stCxn id="75" idx="3"/>
            <a:endCxn id="76" idx="1"/>
          </p:cNvCxnSpPr>
          <p:nvPr/>
        </p:nvCxnSpPr>
        <p:spPr>
          <a:xfrm>
            <a:off x="1917283" y="6092735"/>
            <a:ext cx="272343"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1" name="直接箭头连接符 110">
            <a:extLst>
              <a:ext uri="{FF2B5EF4-FFF2-40B4-BE49-F238E27FC236}">
                <a16:creationId xmlns:a16="http://schemas.microsoft.com/office/drawing/2014/main" id="{68C878EB-5FC0-EE13-45FD-B07D34F452EA}"/>
              </a:ext>
            </a:extLst>
          </p:cNvPr>
          <p:cNvCxnSpPr/>
          <p:nvPr/>
        </p:nvCxnSpPr>
        <p:spPr>
          <a:xfrm>
            <a:off x="3388400" y="6092734"/>
            <a:ext cx="272343"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5" name="连接符: 肘形 114">
            <a:extLst>
              <a:ext uri="{FF2B5EF4-FFF2-40B4-BE49-F238E27FC236}">
                <a16:creationId xmlns:a16="http://schemas.microsoft.com/office/drawing/2014/main" id="{0E34C982-D4EE-EEED-5DDF-855EE9AB95D3}"/>
              </a:ext>
            </a:extLst>
          </p:cNvPr>
          <p:cNvCxnSpPr>
            <a:cxnSpLocks/>
            <a:stCxn id="95" idx="3"/>
            <a:endCxn id="94" idx="1"/>
          </p:cNvCxnSpPr>
          <p:nvPr/>
        </p:nvCxnSpPr>
        <p:spPr>
          <a:xfrm>
            <a:off x="2146421" y="7475228"/>
            <a:ext cx="327219" cy="372384"/>
          </a:xfrm>
          <a:prstGeom prst="bentConnector3">
            <a:avLst/>
          </a:prstGeom>
          <a:ln w="12700">
            <a:tailEnd type="triangle"/>
          </a:ln>
        </p:spPr>
        <p:style>
          <a:lnRef idx="1">
            <a:schemeClr val="dk1"/>
          </a:lnRef>
          <a:fillRef idx="0">
            <a:schemeClr val="dk1"/>
          </a:fillRef>
          <a:effectRef idx="0">
            <a:schemeClr val="dk1"/>
          </a:effectRef>
          <a:fontRef idx="minor">
            <a:schemeClr val="tx1"/>
          </a:fontRef>
        </p:style>
      </p:cxnSp>
      <p:sp>
        <p:nvSpPr>
          <p:cNvPr id="95" name="矩形 94">
            <a:extLst>
              <a:ext uri="{FF2B5EF4-FFF2-40B4-BE49-F238E27FC236}">
                <a16:creationId xmlns:a16="http://schemas.microsoft.com/office/drawing/2014/main" id="{85914622-3F76-8155-6D05-14F42CDBB7AE}"/>
              </a:ext>
            </a:extLst>
          </p:cNvPr>
          <p:cNvSpPr/>
          <p:nvPr/>
        </p:nvSpPr>
        <p:spPr>
          <a:xfrm>
            <a:off x="949981" y="7200513"/>
            <a:ext cx="1196440" cy="54943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300" dirty="0">
                <a:latin typeface="楷体" panose="02010609060101010101" pitchFamily="49" charset="-122"/>
                <a:ea typeface="楷体" panose="02010609060101010101" pitchFamily="49" charset="-122"/>
              </a:rPr>
              <a:t>ENVI-met</a:t>
            </a:r>
            <a:r>
              <a:rPr lang="zh-CN" altLang="en-US" sz="1300" dirty="0">
                <a:latin typeface="楷体" panose="02010609060101010101" pitchFamily="49" charset="-122"/>
                <a:ea typeface="楷体" panose="02010609060101010101" pitchFamily="49" charset="-122"/>
              </a:rPr>
              <a:t>初始模拟与验证</a:t>
            </a:r>
            <a:endParaRPr lang="en-US" sz="1300" dirty="0">
              <a:latin typeface="楷体" panose="02010609060101010101" pitchFamily="49" charset="-122"/>
              <a:ea typeface="楷体" panose="02010609060101010101" pitchFamily="49" charset="-122"/>
            </a:endParaRPr>
          </a:p>
        </p:txBody>
      </p:sp>
      <p:cxnSp>
        <p:nvCxnSpPr>
          <p:cNvPr id="125" name="连接符: 肘形 124">
            <a:extLst>
              <a:ext uri="{FF2B5EF4-FFF2-40B4-BE49-F238E27FC236}">
                <a16:creationId xmlns:a16="http://schemas.microsoft.com/office/drawing/2014/main" id="{1F8978FE-DE8E-0D0B-DA69-911D7E00AF9B}"/>
              </a:ext>
            </a:extLst>
          </p:cNvPr>
          <p:cNvCxnSpPr>
            <a:cxnSpLocks/>
          </p:cNvCxnSpPr>
          <p:nvPr/>
        </p:nvCxnSpPr>
        <p:spPr>
          <a:xfrm flipV="1">
            <a:off x="2017064" y="7850007"/>
            <a:ext cx="456331" cy="369989"/>
          </a:xfrm>
          <a:prstGeom prst="bentConnector3">
            <a:avLst>
              <a:gd name="adj1" fmla="val 62524"/>
            </a:avLst>
          </a:prstGeom>
          <a:ln>
            <a:tailEnd type="triangle"/>
          </a:ln>
        </p:spPr>
        <p:style>
          <a:lnRef idx="1">
            <a:schemeClr val="dk1"/>
          </a:lnRef>
          <a:fillRef idx="0">
            <a:schemeClr val="dk1"/>
          </a:fillRef>
          <a:effectRef idx="0">
            <a:schemeClr val="dk1"/>
          </a:effectRef>
          <a:fontRef idx="minor">
            <a:schemeClr val="tx1"/>
          </a:fontRef>
        </p:style>
      </p:cxnSp>
      <p:sp>
        <p:nvSpPr>
          <p:cNvPr id="96" name="矩形 95">
            <a:extLst>
              <a:ext uri="{FF2B5EF4-FFF2-40B4-BE49-F238E27FC236}">
                <a16:creationId xmlns:a16="http://schemas.microsoft.com/office/drawing/2014/main" id="{128F1482-183E-F6B0-6840-313170C91488}"/>
              </a:ext>
            </a:extLst>
          </p:cNvPr>
          <p:cNvSpPr/>
          <p:nvPr/>
        </p:nvSpPr>
        <p:spPr>
          <a:xfrm>
            <a:off x="949981" y="7958863"/>
            <a:ext cx="1196440" cy="54943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300" dirty="0">
                <a:latin typeface="楷体" panose="02010609060101010101" pitchFamily="49" charset="-122"/>
                <a:ea typeface="楷体" panose="02010609060101010101" pitchFamily="49" charset="-122"/>
              </a:rPr>
              <a:t> 情景设置</a:t>
            </a:r>
            <a:endParaRPr lang="en-US" sz="1300" dirty="0">
              <a:latin typeface="楷体" panose="02010609060101010101" pitchFamily="49" charset="-122"/>
              <a:ea typeface="楷体" panose="02010609060101010101" pitchFamily="49" charset="-122"/>
            </a:endParaRPr>
          </a:p>
        </p:txBody>
      </p:sp>
      <p:cxnSp>
        <p:nvCxnSpPr>
          <p:cNvPr id="134" name="直接箭头连接符 133">
            <a:extLst>
              <a:ext uri="{FF2B5EF4-FFF2-40B4-BE49-F238E27FC236}">
                <a16:creationId xmlns:a16="http://schemas.microsoft.com/office/drawing/2014/main" id="{B52A7F0E-7A37-8C1D-734E-0EA5E408B324}"/>
              </a:ext>
            </a:extLst>
          </p:cNvPr>
          <p:cNvCxnSpPr/>
          <p:nvPr/>
        </p:nvCxnSpPr>
        <p:spPr>
          <a:xfrm>
            <a:off x="3348904" y="7847612"/>
            <a:ext cx="272343"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35" name="箭头: 下 134">
            <a:extLst>
              <a:ext uri="{FF2B5EF4-FFF2-40B4-BE49-F238E27FC236}">
                <a16:creationId xmlns:a16="http://schemas.microsoft.com/office/drawing/2014/main" id="{239CA78F-86EB-73FB-5568-E90B8C715387}"/>
              </a:ext>
            </a:extLst>
          </p:cNvPr>
          <p:cNvSpPr/>
          <p:nvPr/>
        </p:nvSpPr>
        <p:spPr>
          <a:xfrm>
            <a:off x="3070900" y="2826654"/>
            <a:ext cx="575643" cy="401003"/>
          </a:xfrm>
          <a:prstGeom prst="down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箭头: 下 135">
            <a:extLst>
              <a:ext uri="{FF2B5EF4-FFF2-40B4-BE49-F238E27FC236}">
                <a16:creationId xmlns:a16="http://schemas.microsoft.com/office/drawing/2014/main" id="{4E50D81B-9770-01AA-17E9-BA6324E369BA}"/>
              </a:ext>
            </a:extLst>
          </p:cNvPr>
          <p:cNvSpPr/>
          <p:nvPr/>
        </p:nvSpPr>
        <p:spPr>
          <a:xfrm>
            <a:off x="3074427" y="8679248"/>
            <a:ext cx="575643" cy="401003"/>
          </a:xfrm>
          <a:prstGeom prst="down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箭头: 下 137">
            <a:extLst>
              <a:ext uri="{FF2B5EF4-FFF2-40B4-BE49-F238E27FC236}">
                <a16:creationId xmlns:a16="http://schemas.microsoft.com/office/drawing/2014/main" id="{FD01D254-E475-A417-9EF0-369396CB2D07}"/>
              </a:ext>
            </a:extLst>
          </p:cNvPr>
          <p:cNvSpPr/>
          <p:nvPr/>
        </p:nvSpPr>
        <p:spPr>
          <a:xfrm>
            <a:off x="3074426" y="5088113"/>
            <a:ext cx="575643" cy="227144"/>
          </a:xfrm>
          <a:prstGeom prst="down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直接连接符 139">
            <a:extLst>
              <a:ext uri="{FF2B5EF4-FFF2-40B4-BE49-F238E27FC236}">
                <a16:creationId xmlns:a16="http://schemas.microsoft.com/office/drawing/2014/main" id="{1F363A2E-26EF-FC9A-2CA3-104E01E12BA7}"/>
              </a:ext>
            </a:extLst>
          </p:cNvPr>
          <p:cNvCxnSpPr>
            <a:cxnSpLocks/>
          </p:cNvCxnSpPr>
          <p:nvPr/>
        </p:nvCxnSpPr>
        <p:spPr>
          <a:xfrm>
            <a:off x="717849" y="5121074"/>
            <a:ext cx="4287327" cy="0"/>
          </a:xfrm>
          <a:prstGeom prst="line">
            <a:avLst/>
          </a:prstGeom>
          <a:ln w="28575">
            <a:solidFill>
              <a:schemeClr val="bg1">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45" name="直接连接符 144">
            <a:extLst>
              <a:ext uri="{FF2B5EF4-FFF2-40B4-BE49-F238E27FC236}">
                <a16:creationId xmlns:a16="http://schemas.microsoft.com/office/drawing/2014/main" id="{8B70709D-E6F9-94DE-E5EE-58033156AB92}"/>
              </a:ext>
            </a:extLst>
          </p:cNvPr>
          <p:cNvCxnSpPr>
            <a:cxnSpLocks/>
          </p:cNvCxnSpPr>
          <p:nvPr/>
        </p:nvCxnSpPr>
        <p:spPr>
          <a:xfrm>
            <a:off x="792863" y="6763524"/>
            <a:ext cx="4287327" cy="0"/>
          </a:xfrm>
          <a:prstGeom prst="line">
            <a:avLst/>
          </a:prstGeom>
          <a:ln w="28575">
            <a:solidFill>
              <a:schemeClr val="bg1">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46" name="箭头: 下 145">
            <a:extLst>
              <a:ext uri="{FF2B5EF4-FFF2-40B4-BE49-F238E27FC236}">
                <a16:creationId xmlns:a16="http://schemas.microsoft.com/office/drawing/2014/main" id="{43086B03-4377-20E8-ADB4-C9CAEF909A4E}"/>
              </a:ext>
            </a:extLst>
          </p:cNvPr>
          <p:cNvSpPr/>
          <p:nvPr/>
        </p:nvSpPr>
        <p:spPr>
          <a:xfrm>
            <a:off x="3070900" y="6610762"/>
            <a:ext cx="575643" cy="227144"/>
          </a:xfrm>
          <a:prstGeom prst="down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283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圆角 59"/>
          <p:cNvSpPr/>
          <p:nvPr/>
        </p:nvSpPr>
        <p:spPr>
          <a:xfrm>
            <a:off x="155808" y="1767036"/>
            <a:ext cx="6362979" cy="1106327"/>
          </a:xfrm>
          <a:prstGeom prst="roundRect">
            <a:avLst>
              <a:gd name="adj" fmla="val 0"/>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200">
              <a:solidFill>
                <a:schemeClr val="tx1"/>
              </a:solidFill>
            </a:endParaRPr>
          </a:p>
        </p:txBody>
      </p:sp>
      <p:sp>
        <p:nvSpPr>
          <p:cNvPr id="4" name="文本框 3"/>
          <p:cNvSpPr txBox="1"/>
          <p:nvPr/>
        </p:nvSpPr>
        <p:spPr>
          <a:xfrm>
            <a:off x="7215889" y="139635"/>
            <a:ext cx="6105833" cy="1516478"/>
          </a:xfrm>
          <a:prstGeom prst="rect">
            <a:avLst/>
          </a:prstGeom>
          <a:ln>
            <a:solidFill>
              <a:schemeClr val="bg1"/>
            </a:solidFill>
            <a:prstDash val="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3200" dirty="0"/>
          </a:p>
        </p:txBody>
      </p:sp>
      <p:sp>
        <p:nvSpPr>
          <p:cNvPr id="36" name="文本框 35"/>
          <p:cNvSpPr txBox="1"/>
          <p:nvPr/>
        </p:nvSpPr>
        <p:spPr>
          <a:xfrm>
            <a:off x="164416" y="1991088"/>
            <a:ext cx="747688" cy="646331"/>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科学</a:t>
            </a:r>
            <a:endParaRPr lang="en-US" altLang="zh-CN" b="1" dirty="0">
              <a:latin typeface="楷体" panose="02010609060101010101" pitchFamily="49" charset="-122"/>
              <a:ea typeface="楷体" panose="02010609060101010101" pitchFamily="49" charset="-122"/>
            </a:endParaRPr>
          </a:p>
          <a:p>
            <a:r>
              <a:rPr lang="zh-CN" altLang="en-US" b="1" dirty="0">
                <a:latin typeface="楷体" panose="02010609060101010101" pitchFamily="49" charset="-122"/>
                <a:ea typeface="楷体" panose="02010609060101010101" pitchFamily="49" charset="-122"/>
              </a:rPr>
              <a:t>问题</a:t>
            </a:r>
            <a:endParaRPr lang="en-US" b="1" dirty="0">
              <a:latin typeface="楷体" panose="02010609060101010101" pitchFamily="49" charset="-122"/>
              <a:ea typeface="楷体" panose="02010609060101010101" pitchFamily="49" charset="-122"/>
            </a:endParaRPr>
          </a:p>
        </p:txBody>
      </p:sp>
      <p:sp>
        <p:nvSpPr>
          <p:cNvPr id="3" name="矩形: 圆角 2">
            <a:extLst>
              <a:ext uri="{FF2B5EF4-FFF2-40B4-BE49-F238E27FC236}">
                <a16:creationId xmlns:a16="http://schemas.microsoft.com/office/drawing/2014/main" id="{FA642871-3B0D-9C59-1282-BB2EFFB400F1}"/>
              </a:ext>
            </a:extLst>
          </p:cNvPr>
          <p:cNvSpPr/>
          <p:nvPr/>
        </p:nvSpPr>
        <p:spPr>
          <a:xfrm>
            <a:off x="155808" y="3071445"/>
            <a:ext cx="6362979" cy="5725145"/>
          </a:xfrm>
          <a:prstGeom prst="roundRect">
            <a:avLst>
              <a:gd name="adj" fmla="val 0"/>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200"/>
          </a:p>
        </p:txBody>
      </p:sp>
      <p:sp>
        <p:nvSpPr>
          <p:cNvPr id="69" name="矩形 68">
            <a:extLst>
              <a:ext uri="{FF2B5EF4-FFF2-40B4-BE49-F238E27FC236}">
                <a16:creationId xmlns:a16="http://schemas.microsoft.com/office/drawing/2014/main" id="{904F319B-4116-714A-14CA-F60D16B7B5EF}"/>
              </a:ext>
            </a:extLst>
          </p:cNvPr>
          <p:cNvSpPr/>
          <p:nvPr/>
        </p:nvSpPr>
        <p:spPr>
          <a:xfrm>
            <a:off x="895347" y="3502720"/>
            <a:ext cx="2235299" cy="146284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sz="1300" dirty="0">
              <a:latin typeface="楷体" panose="02010609060101010101" pitchFamily="49" charset="-122"/>
              <a:ea typeface="楷体" panose="02010609060101010101" pitchFamily="49" charset="-122"/>
              <a:cs typeface="黑体" panose="02010609060101010101" pitchFamily="49" charset="-122"/>
            </a:endParaRPr>
          </a:p>
          <a:p>
            <a:pPr algn="ctr"/>
            <a:r>
              <a:rPr lang="zh-CN" altLang="en-US" sz="1300" dirty="0">
                <a:latin typeface="楷体" panose="02010609060101010101" pitchFamily="49" charset="-122"/>
                <a:ea typeface="楷体" panose="02010609060101010101" pitchFamily="49" charset="-122"/>
                <a:cs typeface="黑体" panose="02010609060101010101" pitchFamily="49" charset="-122"/>
              </a:rPr>
              <a:t>气象数据的实地测量</a:t>
            </a:r>
            <a:endParaRPr lang="en-US" altLang="zh-CN" sz="1300" dirty="0">
              <a:latin typeface="楷体" panose="02010609060101010101" pitchFamily="49" charset="-122"/>
              <a:ea typeface="楷体" panose="02010609060101010101" pitchFamily="49" charset="-122"/>
              <a:cs typeface="黑体" panose="02010609060101010101" pitchFamily="49" charset="-122"/>
            </a:endParaRPr>
          </a:p>
          <a:p>
            <a:pPr algn="ctr"/>
            <a:endParaRPr lang="en-US" altLang="zh-CN" sz="1300" dirty="0">
              <a:latin typeface="楷体" panose="02010609060101010101" pitchFamily="49" charset="-122"/>
              <a:ea typeface="楷体" panose="02010609060101010101" pitchFamily="49" charset="-122"/>
              <a:cs typeface="黑体" panose="02010609060101010101" pitchFamily="49" charset="-122"/>
            </a:endParaRPr>
          </a:p>
          <a:p>
            <a:pPr algn="ctr"/>
            <a:endParaRPr lang="en-US" altLang="zh-CN" sz="1300" dirty="0">
              <a:latin typeface="楷体" panose="02010609060101010101" pitchFamily="49" charset="-122"/>
              <a:ea typeface="楷体" panose="02010609060101010101" pitchFamily="49" charset="-122"/>
              <a:cs typeface="黑体" panose="02010609060101010101" pitchFamily="49" charset="-122"/>
            </a:endParaRPr>
          </a:p>
          <a:p>
            <a:pPr algn="ctr"/>
            <a:endParaRPr lang="en-US" altLang="zh-CN" sz="1300" dirty="0">
              <a:latin typeface="楷体" panose="02010609060101010101" pitchFamily="49" charset="-122"/>
              <a:ea typeface="楷体" panose="02010609060101010101" pitchFamily="49" charset="-122"/>
              <a:cs typeface="黑体" panose="02010609060101010101" pitchFamily="49" charset="-122"/>
            </a:endParaRPr>
          </a:p>
          <a:p>
            <a:pPr algn="ctr"/>
            <a:endParaRPr lang="en-US" altLang="zh-CN" sz="1300" dirty="0">
              <a:latin typeface="楷体" panose="02010609060101010101" pitchFamily="49" charset="-122"/>
              <a:ea typeface="楷体" panose="02010609060101010101" pitchFamily="49" charset="-122"/>
              <a:cs typeface="黑体" panose="02010609060101010101" pitchFamily="49" charset="-122"/>
            </a:endParaRPr>
          </a:p>
          <a:p>
            <a:pPr algn="ctr"/>
            <a:endParaRPr lang="en-US" altLang="zh-CN" sz="1300" dirty="0">
              <a:latin typeface="楷体" panose="02010609060101010101" pitchFamily="49" charset="-122"/>
              <a:ea typeface="楷体" panose="02010609060101010101" pitchFamily="49" charset="-122"/>
              <a:cs typeface="黑体" panose="02010609060101010101" pitchFamily="49" charset="-122"/>
            </a:endParaRPr>
          </a:p>
          <a:p>
            <a:pPr algn="ctr"/>
            <a:endParaRPr lang="en-US" altLang="zh-CN" sz="1300" dirty="0">
              <a:latin typeface="楷体" panose="02010609060101010101" pitchFamily="49" charset="-122"/>
              <a:ea typeface="楷体" panose="02010609060101010101" pitchFamily="49" charset="-122"/>
              <a:cs typeface="黑体" panose="02010609060101010101" pitchFamily="49" charset="-122"/>
            </a:endParaRPr>
          </a:p>
        </p:txBody>
      </p:sp>
      <p:sp>
        <p:nvSpPr>
          <p:cNvPr id="74" name="矩形 73">
            <a:extLst>
              <a:ext uri="{FF2B5EF4-FFF2-40B4-BE49-F238E27FC236}">
                <a16:creationId xmlns:a16="http://schemas.microsoft.com/office/drawing/2014/main" id="{6AF0A2DE-FABD-3DEC-66A3-45F0E6B1B144}"/>
              </a:ext>
            </a:extLst>
          </p:cNvPr>
          <p:cNvSpPr/>
          <p:nvPr/>
        </p:nvSpPr>
        <p:spPr>
          <a:xfrm>
            <a:off x="3307075" y="3781317"/>
            <a:ext cx="1441513" cy="86668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300" dirty="0">
                <a:solidFill>
                  <a:schemeClr val="tx1"/>
                </a:solidFill>
                <a:effectLst/>
                <a:ea typeface="楷体" panose="02010609060101010101" pitchFamily="49" charset="-122"/>
                <a:cs typeface="黑体" panose="02010609060101010101" pitchFamily="49" charset="-122"/>
              </a:rPr>
              <a:t>气温和热舒适度的时空分异</a:t>
            </a:r>
            <a:endParaRPr lang="en-US" sz="1300" dirty="0">
              <a:latin typeface="黑体" panose="02010609060101010101" pitchFamily="49" charset="-122"/>
              <a:ea typeface="黑体" panose="02010609060101010101" pitchFamily="49" charset="-122"/>
            </a:endParaRPr>
          </a:p>
        </p:txBody>
      </p:sp>
      <p:sp>
        <p:nvSpPr>
          <p:cNvPr id="75" name="矩形 74">
            <a:extLst>
              <a:ext uri="{FF2B5EF4-FFF2-40B4-BE49-F238E27FC236}">
                <a16:creationId xmlns:a16="http://schemas.microsoft.com/office/drawing/2014/main" id="{B3349345-A92B-95C7-2E8B-D218E96ACFB1}"/>
              </a:ext>
            </a:extLst>
          </p:cNvPr>
          <p:cNvSpPr/>
          <p:nvPr>
            <p:custDataLst>
              <p:tags r:id="rId1"/>
            </p:custDataLst>
          </p:nvPr>
        </p:nvSpPr>
        <p:spPr>
          <a:xfrm>
            <a:off x="792864" y="5769569"/>
            <a:ext cx="1224200" cy="6463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300" dirty="0">
                <a:latin typeface="楷体" panose="02010609060101010101" pitchFamily="49" charset="-122"/>
                <a:ea typeface="楷体" panose="02010609060101010101" pitchFamily="49" charset="-122"/>
              </a:rPr>
              <a:t>提取影响显著的环境因素</a:t>
            </a:r>
            <a:endParaRPr lang="en-US" sz="1300" dirty="0">
              <a:latin typeface="楷体" panose="02010609060101010101" pitchFamily="49" charset="-122"/>
              <a:ea typeface="楷体" panose="02010609060101010101" pitchFamily="49" charset="-122"/>
            </a:endParaRPr>
          </a:p>
        </p:txBody>
      </p:sp>
      <p:sp>
        <p:nvSpPr>
          <p:cNvPr id="76" name="矩形 75">
            <a:extLst>
              <a:ext uri="{FF2B5EF4-FFF2-40B4-BE49-F238E27FC236}">
                <a16:creationId xmlns:a16="http://schemas.microsoft.com/office/drawing/2014/main" id="{AF46F4C9-20AE-123D-A4EB-67FB79B7E268}"/>
              </a:ext>
            </a:extLst>
          </p:cNvPr>
          <p:cNvSpPr/>
          <p:nvPr>
            <p:custDataLst>
              <p:tags r:id="rId2"/>
            </p:custDataLst>
          </p:nvPr>
        </p:nvSpPr>
        <p:spPr>
          <a:xfrm>
            <a:off x="2189626" y="5769569"/>
            <a:ext cx="1299018" cy="6463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300" dirty="0">
                <a:latin typeface="楷体" panose="02010609060101010101" pitchFamily="49" charset="-122"/>
                <a:ea typeface="楷体" panose="02010609060101010101" pitchFamily="49" charset="-122"/>
                <a:sym typeface="+mn-ea"/>
              </a:rPr>
              <a:t>量化环境因素的相对贡献</a:t>
            </a:r>
            <a:endParaRPr lang="en-US" sz="1300" dirty="0">
              <a:latin typeface="楷体" panose="02010609060101010101" pitchFamily="49" charset="-122"/>
              <a:ea typeface="楷体" panose="02010609060101010101" pitchFamily="49" charset="-122"/>
            </a:endParaRPr>
          </a:p>
        </p:txBody>
      </p:sp>
      <p:sp>
        <p:nvSpPr>
          <p:cNvPr id="77" name="矩形 76">
            <a:extLst>
              <a:ext uri="{FF2B5EF4-FFF2-40B4-BE49-F238E27FC236}">
                <a16:creationId xmlns:a16="http://schemas.microsoft.com/office/drawing/2014/main" id="{5D75C3D6-6BBC-F68A-8BA9-8FE07D1F02ED}"/>
              </a:ext>
            </a:extLst>
          </p:cNvPr>
          <p:cNvSpPr/>
          <p:nvPr>
            <p:custDataLst>
              <p:tags r:id="rId3"/>
            </p:custDataLst>
          </p:nvPr>
        </p:nvSpPr>
        <p:spPr>
          <a:xfrm>
            <a:off x="3649043" y="5770798"/>
            <a:ext cx="1191895" cy="6463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300" dirty="0">
                <a:latin typeface="楷体" panose="02010609060101010101" pitchFamily="49" charset="-122"/>
                <a:ea typeface="楷体" panose="02010609060101010101" pitchFamily="49" charset="-122"/>
                <a:sym typeface="+mn-ea"/>
              </a:rPr>
              <a:t>阐明热环境的驱动机制</a:t>
            </a:r>
            <a:endParaRPr lang="en-US" sz="1300" dirty="0">
              <a:latin typeface="楷体" panose="02010609060101010101" pitchFamily="49" charset="-122"/>
              <a:ea typeface="楷体" panose="02010609060101010101" pitchFamily="49" charset="-122"/>
            </a:endParaRPr>
          </a:p>
        </p:txBody>
      </p:sp>
      <p:sp>
        <p:nvSpPr>
          <p:cNvPr id="79" name="矩形 78">
            <a:extLst>
              <a:ext uri="{FF2B5EF4-FFF2-40B4-BE49-F238E27FC236}">
                <a16:creationId xmlns:a16="http://schemas.microsoft.com/office/drawing/2014/main" id="{58E3EAFF-DB4A-F10C-E35C-DD1274DDEECB}"/>
              </a:ext>
            </a:extLst>
          </p:cNvPr>
          <p:cNvSpPr/>
          <p:nvPr/>
        </p:nvSpPr>
        <p:spPr>
          <a:xfrm>
            <a:off x="3491925" y="7378323"/>
            <a:ext cx="1196440" cy="70818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300" dirty="0">
                <a:latin typeface="楷体" panose="02010609060101010101" pitchFamily="49" charset="-122"/>
                <a:ea typeface="楷体" panose="02010609060101010101" pitchFamily="49" charset="-122"/>
              </a:rPr>
              <a:t>提出滨江地区</a:t>
            </a:r>
          </a:p>
          <a:p>
            <a:pPr algn="ctr"/>
            <a:r>
              <a:rPr lang="zh-CN" altLang="en-US" sz="1300" dirty="0">
                <a:latin typeface="楷体" panose="02010609060101010101" pitchFamily="49" charset="-122"/>
                <a:ea typeface="楷体" panose="02010609060101010101" pitchFamily="49" charset="-122"/>
              </a:rPr>
              <a:t>城市规划优化方案</a:t>
            </a:r>
            <a:endParaRPr lang="en-US" sz="1300" dirty="0">
              <a:latin typeface="楷体" panose="02010609060101010101" pitchFamily="49" charset="-122"/>
              <a:ea typeface="楷体" panose="02010609060101010101" pitchFamily="49" charset="-122"/>
            </a:endParaRPr>
          </a:p>
        </p:txBody>
      </p:sp>
      <p:sp>
        <p:nvSpPr>
          <p:cNvPr id="83" name="矩形 82">
            <a:extLst>
              <a:ext uri="{FF2B5EF4-FFF2-40B4-BE49-F238E27FC236}">
                <a16:creationId xmlns:a16="http://schemas.microsoft.com/office/drawing/2014/main" id="{3FF447B4-4619-1A1F-8C43-B0D424641030}"/>
              </a:ext>
            </a:extLst>
          </p:cNvPr>
          <p:cNvSpPr/>
          <p:nvPr/>
        </p:nvSpPr>
        <p:spPr>
          <a:xfrm>
            <a:off x="1186653" y="1896050"/>
            <a:ext cx="2409818" cy="831894"/>
          </a:xfrm>
          <a:prstGeom prst="rect">
            <a:avLst/>
          </a:prstGeom>
          <a:solidFill>
            <a:schemeClr val="accent6">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tLang="zh-CN" sz="1500" b="1" dirty="0">
              <a:solidFill>
                <a:schemeClr val="tx1"/>
              </a:solidFill>
              <a:effectLst/>
              <a:ea typeface="楷体" panose="02010609060101010101" pitchFamily="49" charset="-122"/>
              <a:cs typeface="黑体" panose="02010609060101010101" pitchFamily="49" charset="-122"/>
            </a:endParaRPr>
          </a:p>
          <a:p>
            <a:pPr lvl="0" algn="ctr">
              <a:spcAft>
                <a:spcPts val="0"/>
              </a:spcAft>
            </a:pPr>
            <a:r>
              <a:rPr lang="zh-CN" altLang="en-US" sz="1500" b="1" dirty="0">
                <a:solidFill>
                  <a:schemeClr val="tx1"/>
                </a:solidFill>
                <a:ea typeface="楷体" panose="02010609060101010101" pitchFamily="49" charset="-122"/>
              </a:rPr>
              <a:t>行人高度处的城市滨江地区热环境时空分异特征 </a:t>
            </a:r>
          </a:p>
          <a:p>
            <a:pPr algn="ctr"/>
            <a:endParaRPr lang="en-US" sz="1500" b="1" dirty="0">
              <a:solidFill>
                <a:schemeClr val="tx1"/>
              </a:solidFill>
            </a:endParaRPr>
          </a:p>
        </p:txBody>
      </p:sp>
      <p:sp>
        <p:nvSpPr>
          <p:cNvPr id="84" name="矩形 83">
            <a:extLst>
              <a:ext uri="{FF2B5EF4-FFF2-40B4-BE49-F238E27FC236}">
                <a16:creationId xmlns:a16="http://schemas.microsoft.com/office/drawing/2014/main" id="{3F55CC89-3CC5-0342-45A3-3D9D4A9DAB3E}"/>
              </a:ext>
            </a:extLst>
          </p:cNvPr>
          <p:cNvSpPr/>
          <p:nvPr/>
        </p:nvSpPr>
        <p:spPr>
          <a:xfrm>
            <a:off x="3780918" y="1896051"/>
            <a:ext cx="2409818" cy="831894"/>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sz="1500" b="1" dirty="0">
              <a:solidFill>
                <a:schemeClr val="tx1"/>
              </a:solidFill>
              <a:effectLst/>
              <a:ea typeface="楷体" panose="02010609060101010101" pitchFamily="49" charset="-122"/>
              <a:cs typeface="黑体" panose="02010609060101010101" pitchFamily="49" charset="-122"/>
            </a:endParaRPr>
          </a:p>
          <a:p>
            <a:pPr algn="ctr"/>
            <a:r>
              <a:rPr lang="zh-CN" altLang="en-US" sz="1500" b="1" dirty="0">
                <a:solidFill>
                  <a:schemeClr val="tx1"/>
                </a:solidFill>
                <a:ea typeface="楷体" panose="02010609060101010101" pitchFamily="49" charset="-122"/>
                <a:cs typeface="黑体" panose="02010609060101010101" pitchFamily="49" charset="-122"/>
              </a:rPr>
              <a:t>行人高度处的城市滨江地区热环境对环境因素的响应机制</a:t>
            </a:r>
            <a:endParaRPr lang="en-US" altLang="zh-CN" sz="1500" b="1" dirty="0">
              <a:solidFill>
                <a:schemeClr val="tx1"/>
              </a:solidFill>
              <a:effectLst/>
              <a:ea typeface="楷体" panose="02010609060101010101" pitchFamily="49" charset="-122"/>
              <a:cs typeface="黑体" panose="02010609060101010101" pitchFamily="49" charset="-122"/>
            </a:endParaRPr>
          </a:p>
          <a:p>
            <a:pPr algn="ctr"/>
            <a:endParaRPr lang="en-US" sz="1500" b="1" dirty="0">
              <a:solidFill>
                <a:schemeClr val="tx1"/>
              </a:solidFill>
            </a:endParaRPr>
          </a:p>
        </p:txBody>
      </p:sp>
      <p:sp>
        <p:nvSpPr>
          <p:cNvPr id="86" name="文本框 85">
            <a:extLst>
              <a:ext uri="{FF2B5EF4-FFF2-40B4-BE49-F238E27FC236}">
                <a16:creationId xmlns:a16="http://schemas.microsoft.com/office/drawing/2014/main" id="{61B6F913-08EB-F7CA-D2EF-533F44103D33}"/>
              </a:ext>
            </a:extLst>
          </p:cNvPr>
          <p:cNvSpPr txBox="1"/>
          <p:nvPr/>
        </p:nvSpPr>
        <p:spPr>
          <a:xfrm>
            <a:off x="147659" y="5680205"/>
            <a:ext cx="747688" cy="646331"/>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研究内容</a:t>
            </a:r>
            <a:endParaRPr lang="en-US" b="1" dirty="0">
              <a:latin typeface="楷体" panose="02010609060101010101" pitchFamily="49" charset="-122"/>
              <a:ea typeface="楷体" panose="02010609060101010101" pitchFamily="49" charset="-122"/>
            </a:endParaRPr>
          </a:p>
        </p:txBody>
      </p:sp>
      <p:sp>
        <p:nvSpPr>
          <p:cNvPr id="91" name="矩形: 圆角 90">
            <a:extLst>
              <a:ext uri="{FF2B5EF4-FFF2-40B4-BE49-F238E27FC236}">
                <a16:creationId xmlns:a16="http://schemas.microsoft.com/office/drawing/2014/main" id="{828F49CC-4EB0-9C62-064C-9C84BC61C400}"/>
              </a:ext>
            </a:extLst>
          </p:cNvPr>
          <p:cNvSpPr/>
          <p:nvPr/>
        </p:nvSpPr>
        <p:spPr>
          <a:xfrm>
            <a:off x="4940692" y="3439892"/>
            <a:ext cx="1441513" cy="1516478"/>
          </a:xfrm>
          <a:prstGeom prst="roundRect">
            <a:avLst>
              <a:gd name="adj" fmla="val 11283"/>
            </a:avLst>
          </a:prstGeom>
          <a:solidFill>
            <a:schemeClr val="accent5">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楷体" panose="02010609060101010101" pitchFamily="49" charset="-122"/>
                <a:ea typeface="楷体" panose="02010609060101010101" pitchFamily="49" charset="-122"/>
                <a:cs typeface="黑体" panose="02010609060101010101" pitchFamily="49" charset="-122"/>
              </a:rPr>
              <a:t>研究内容</a:t>
            </a:r>
            <a:r>
              <a:rPr lang="en-US" altLang="zh-CN" sz="1500" b="1" dirty="0">
                <a:solidFill>
                  <a:schemeClr val="tx1"/>
                </a:solidFill>
                <a:latin typeface="楷体" panose="02010609060101010101" pitchFamily="49" charset="-122"/>
                <a:ea typeface="楷体" panose="02010609060101010101" pitchFamily="49" charset="-122"/>
                <a:cs typeface="黑体" panose="02010609060101010101" pitchFamily="49" charset="-122"/>
              </a:rPr>
              <a:t>1</a:t>
            </a:r>
            <a:r>
              <a:rPr lang="zh-CN" altLang="en-US" sz="1500" b="1" dirty="0">
                <a:solidFill>
                  <a:schemeClr val="tx1"/>
                </a:solidFill>
                <a:latin typeface="楷体" panose="02010609060101010101" pitchFamily="49" charset="-122"/>
                <a:ea typeface="楷体" panose="02010609060101010101" pitchFamily="49" charset="-122"/>
                <a:cs typeface="黑体" panose="02010609060101010101" pitchFamily="49" charset="-122"/>
              </a:rPr>
              <a:t>：</a:t>
            </a:r>
          </a:p>
          <a:p>
            <a:pPr algn="ctr"/>
            <a:r>
              <a:rPr lang="zh-CN" altLang="en-US" sz="1500" dirty="0">
                <a:solidFill>
                  <a:schemeClr val="tx1"/>
                </a:solidFill>
                <a:effectLst/>
                <a:ea typeface="楷体" panose="02010609060101010101" pitchFamily="49" charset="-122"/>
                <a:cs typeface="黑体" panose="02010609060101010101" pitchFamily="49" charset="-122"/>
              </a:rPr>
              <a:t>城市滨江地区热环境的时空分异特征</a:t>
            </a:r>
            <a:endParaRPr lang="zh-CN" altLang="en-US" sz="1500" b="1" dirty="0">
              <a:solidFill>
                <a:schemeClr val="tx1"/>
              </a:solidFill>
              <a:latin typeface="楷体" panose="02010609060101010101" pitchFamily="49" charset="-122"/>
              <a:ea typeface="楷体" panose="02010609060101010101" pitchFamily="49" charset="-122"/>
              <a:cs typeface="黑体" panose="02010609060101010101" pitchFamily="49" charset="-122"/>
            </a:endParaRPr>
          </a:p>
        </p:txBody>
      </p:sp>
      <p:sp>
        <p:nvSpPr>
          <p:cNvPr id="92" name="矩形: 圆角 91">
            <a:extLst>
              <a:ext uri="{FF2B5EF4-FFF2-40B4-BE49-F238E27FC236}">
                <a16:creationId xmlns:a16="http://schemas.microsoft.com/office/drawing/2014/main" id="{6B814EA1-100E-903A-4ED9-479DE8AFE646}"/>
              </a:ext>
            </a:extLst>
          </p:cNvPr>
          <p:cNvSpPr/>
          <p:nvPr/>
        </p:nvSpPr>
        <p:spPr>
          <a:xfrm>
            <a:off x="4932157" y="5154453"/>
            <a:ext cx="1449426" cy="1516478"/>
          </a:xfrm>
          <a:prstGeom prst="roundRect">
            <a:avLst>
              <a:gd name="adj" fmla="val 11283"/>
            </a:avLst>
          </a:prstGeom>
          <a:solidFill>
            <a:schemeClr val="accent5">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楷体" panose="02010609060101010101" pitchFamily="49" charset="-122"/>
                <a:ea typeface="楷体" panose="02010609060101010101" pitchFamily="49" charset="-122"/>
                <a:cs typeface="黑体" panose="02010609060101010101" pitchFamily="49" charset="-122"/>
              </a:rPr>
              <a:t>研究内容</a:t>
            </a:r>
            <a:r>
              <a:rPr lang="en-US" altLang="zh-CN" sz="1500" b="1" dirty="0">
                <a:solidFill>
                  <a:schemeClr val="tx1"/>
                </a:solidFill>
                <a:latin typeface="楷体" panose="02010609060101010101" pitchFamily="49" charset="-122"/>
                <a:ea typeface="楷体" panose="02010609060101010101" pitchFamily="49" charset="-122"/>
                <a:cs typeface="黑体" panose="02010609060101010101" pitchFamily="49" charset="-122"/>
              </a:rPr>
              <a:t>2</a:t>
            </a:r>
            <a:r>
              <a:rPr lang="zh-CN" altLang="en-US" sz="1500" b="1" dirty="0">
                <a:solidFill>
                  <a:schemeClr val="tx1"/>
                </a:solidFill>
                <a:latin typeface="楷体" panose="02010609060101010101" pitchFamily="49" charset="-122"/>
                <a:ea typeface="楷体" panose="02010609060101010101" pitchFamily="49" charset="-122"/>
                <a:cs typeface="黑体" panose="02010609060101010101" pitchFamily="49" charset="-122"/>
              </a:rPr>
              <a:t>：</a:t>
            </a:r>
          </a:p>
          <a:p>
            <a:pPr algn="ctr"/>
            <a:r>
              <a:rPr lang="zh-CN" altLang="en-US" sz="1500" dirty="0">
                <a:solidFill>
                  <a:schemeClr val="tx1"/>
                </a:solidFill>
                <a:effectLst/>
                <a:ea typeface="楷体" panose="02010609060101010101" pitchFamily="49" charset="-122"/>
                <a:cs typeface="黑体" panose="02010609060101010101" pitchFamily="49" charset="-122"/>
              </a:rPr>
              <a:t>城市滨江地区热环境的</a:t>
            </a:r>
            <a:r>
              <a:rPr lang="zh-CN" altLang="en-US" sz="1500">
                <a:solidFill>
                  <a:schemeClr val="tx1"/>
                </a:solidFill>
                <a:effectLst/>
                <a:ea typeface="楷体" panose="02010609060101010101" pitchFamily="49" charset="-122"/>
                <a:cs typeface="黑体" panose="02010609060101010101" pitchFamily="49" charset="-122"/>
              </a:rPr>
              <a:t>驱动机制分析</a:t>
            </a:r>
            <a:endParaRPr lang="zh-CN" altLang="en-US" sz="1500" b="1" dirty="0">
              <a:solidFill>
                <a:schemeClr val="tx1"/>
              </a:solidFill>
              <a:latin typeface="楷体" panose="02010609060101010101" pitchFamily="49" charset="-122"/>
              <a:ea typeface="楷体" panose="02010609060101010101" pitchFamily="49" charset="-122"/>
              <a:cs typeface="黑体" panose="02010609060101010101" pitchFamily="49" charset="-122"/>
            </a:endParaRPr>
          </a:p>
        </p:txBody>
      </p:sp>
      <p:sp>
        <p:nvSpPr>
          <p:cNvPr id="93" name="矩形: 圆角 92">
            <a:extLst>
              <a:ext uri="{FF2B5EF4-FFF2-40B4-BE49-F238E27FC236}">
                <a16:creationId xmlns:a16="http://schemas.microsoft.com/office/drawing/2014/main" id="{02FE85DC-7FB7-D998-FCE0-5146F00C7CAD}"/>
              </a:ext>
            </a:extLst>
          </p:cNvPr>
          <p:cNvSpPr/>
          <p:nvPr/>
        </p:nvSpPr>
        <p:spPr>
          <a:xfrm>
            <a:off x="4928614" y="6869014"/>
            <a:ext cx="1449426" cy="1516478"/>
          </a:xfrm>
          <a:prstGeom prst="roundRect">
            <a:avLst>
              <a:gd name="adj" fmla="val 11283"/>
            </a:avLst>
          </a:prstGeom>
          <a:solidFill>
            <a:schemeClr val="accent5">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楷体" panose="02010609060101010101" pitchFamily="49" charset="-122"/>
                <a:ea typeface="楷体" panose="02010609060101010101" pitchFamily="49" charset="-122"/>
                <a:cs typeface="黑体" panose="02010609060101010101" pitchFamily="49" charset="-122"/>
              </a:rPr>
              <a:t>研究内容</a:t>
            </a:r>
            <a:r>
              <a:rPr lang="en-US" altLang="zh-CN" sz="1500" b="1" dirty="0">
                <a:solidFill>
                  <a:schemeClr val="tx1"/>
                </a:solidFill>
                <a:latin typeface="楷体" panose="02010609060101010101" pitchFamily="49" charset="-122"/>
                <a:ea typeface="楷体" panose="02010609060101010101" pitchFamily="49" charset="-122"/>
                <a:cs typeface="黑体" panose="02010609060101010101" pitchFamily="49" charset="-122"/>
              </a:rPr>
              <a:t>3</a:t>
            </a:r>
            <a:r>
              <a:rPr lang="zh-CN" altLang="en-US" sz="1500" b="1" dirty="0">
                <a:solidFill>
                  <a:schemeClr val="tx1"/>
                </a:solidFill>
                <a:latin typeface="楷体" panose="02010609060101010101" pitchFamily="49" charset="-122"/>
                <a:ea typeface="楷体" panose="02010609060101010101" pitchFamily="49" charset="-122"/>
                <a:cs typeface="黑体" panose="02010609060101010101" pitchFamily="49" charset="-122"/>
              </a:rPr>
              <a:t>：</a:t>
            </a:r>
          </a:p>
          <a:p>
            <a:pPr algn="ctr"/>
            <a:r>
              <a:rPr lang="zh-CN" altLang="en-US" sz="1500" dirty="0">
                <a:solidFill>
                  <a:schemeClr val="tx1"/>
                </a:solidFill>
                <a:effectLst/>
                <a:ea typeface="楷体" panose="02010609060101010101" pitchFamily="49" charset="-122"/>
                <a:cs typeface="黑体" panose="02010609060101010101" pitchFamily="49" charset="-122"/>
              </a:rPr>
              <a:t>城市滨江地区热环境的情景模拟分析</a:t>
            </a:r>
            <a:endParaRPr lang="zh-CN" altLang="en-US" sz="1500" b="1" dirty="0">
              <a:solidFill>
                <a:schemeClr val="tx1"/>
              </a:solidFill>
              <a:latin typeface="楷体" panose="02010609060101010101" pitchFamily="49" charset="-122"/>
              <a:ea typeface="楷体" panose="02010609060101010101" pitchFamily="49" charset="-122"/>
              <a:cs typeface="黑体" panose="02010609060101010101" pitchFamily="49" charset="-122"/>
            </a:endParaRPr>
          </a:p>
        </p:txBody>
      </p:sp>
      <p:sp>
        <p:nvSpPr>
          <p:cNvPr id="94" name="矩形 93">
            <a:extLst>
              <a:ext uri="{FF2B5EF4-FFF2-40B4-BE49-F238E27FC236}">
                <a16:creationId xmlns:a16="http://schemas.microsoft.com/office/drawing/2014/main" id="{EA01505A-5E70-C8D1-D80F-76300EE1B766}"/>
              </a:ext>
            </a:extLst>
          </p:cNvPr>
          <p:cNvSpPr/>
          <p:nvPr/>
        </p:nvSpPr>
        <p:spPr>
          <a:xfrm>
            <a:off x="2316522" y="7378323"/>
            <a:ext cx="875264" cy="70818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300" dirty="0">
                <a:latin typeface="楷体" panose="02010609060101010101" pitchFamily="49" charset="-122"/>
                <a:ea typeface="楷体" panose="02010609060101010101" pitchFamily="49" charset="-122"/>
              </a:rPr>
              <a:t>情景模拟结果分析</a:t>
            </a:r>
            <a:endParaRPr lang="en-US" sz="1300" dirty="0">
              <a:latin typeface="楷体" panose="02010609060101010101" pitchFamily="49" charset="-122"/>
              <a:ea typeface="楷体" panose="02010609060101010101" pitchFamily="49" charset="-122"/>
            </a:endParaRPr>
          </a:p>
        </p:txBody>
      </p:sp>
      <p:sp>
        <p:nvSpPr>
          <p:cNvPr id="100" name="矩形 99">
            <a:extLst>
              <a:ext uri="{FF2B5EF4-FFF2-40B4-BE49-F238E27FC236}">
                <a16:creationId xmlns:a16="http://schemas.microsoft.com/office/drawing/2014/main" id="{D1A3D974-55C7-FA78-D53D-57910A7E7EBF}"/>
              </a:ext>
            </a:extLst>
          </p:cNvPr>
          <p:cNvSpPr/>
          <p:nvPr/>
        </p:nvSpPr>
        <p:spPr>
          <a:xfrm>
            <a:off x="1101571" y="3980424"/>
            <a:ext cx="1830986" cy="20210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07000"/>
              </a:lnSpc>
              <a:spcAft>
                <a:spcPts val="800"/>
              </a:spcAft>
            </a:pPr>
            <a:r>
              <a:rPr lang="zh-CN" altLang="en-US" sz="1200" dirty="0">
                <a:effectLst/>
                <a:latin typeface="楷体" panose="02010609060101010101" pitchFamily="49" charset="-122"/>
                <a:ea typeface="楷体" panose="02010609060101010101" pitchFamily="49" charset="-122"/>
                <a:cs typeface="Times New Roman" panose="02020603050405020304" pitchFamily="18" charset="0"/>
              </a:rPr>
              <a:t>紧凑型中低层建筑街区</a:t>
            </a:r>
            <a:endParaRPr lang="zh-CN" altLang="en-US" sz="1200" dirty="0">
              <a:effectLst/>
              <a:latin typeface="Calibri" panose="020F0502020204030204" pitchFamily="34" charset="0"/>
              <a:ea typeface="等线" panose="02010600030101010101" pitchFamily="2" charset="-122"/>
              <a:cs typeface="Times New Roman" panose="02020603050405020304" pitchFamily="18" charset="0"/>
            </a:endParaRPr>
          </a:p>
        </p:txBody>
      </p:sp>
      <p:cxnSp>
        <p:nvCxnSpPr>
          <p:cNvPr id="110" name="直接箭头连接符 109">
            <a:extLst>
              <a:ext uri="{FF2B5EF4-FFF2-40B4-BE49-F238E27FC236}">
                <a16:creationId xmlns:a16="http://schemas.microsoft.com/office/drawing/2014/main" id="{4F98DF65-78CA-FD13-EE58-80C3981085A8}"/>
              </a:ext>
            </a:extLst>
          </p:cNvPr>
          <p:cNvCxnSpPr>
            <a:cxnSpLocks/>
            <a:stCxn id="75" idx="3"/>
            <a:endCxn id="76" idx="1"/>
          </p:cNvCxnSpPr>
          <p:nvPr/>
        </p:nvCxnSpPr>
        <p:spPr>
          <a:xfrm>
            <a:off x="2017064" y="6092735"/>
            <a:ext cx="172562"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1" name="直接箭头连接符 110">
            <a:extLst>
              <a:ext uri="{FF2B5EF4-FFF2-40B4-BE49-F238E27FC236}">
                <a16:creationId xmlns:a16="http://schemas.microsoft.com/office/drawing/2014/main" id="{68C878EB-5FC0-EE13-45FD-B07D34F452EA}"/>
              </a:ext>
            </a:extLst>
          </p:cNvPr>
          <p:cNvCxnSpPr>
            <a:cxnSpLocks/>
          </p:cNvCxnSpPr>
          <p:nvPr/>
        </p:nvCxnSpPr>
        <p:spPr>
          <a:xfrm>
            <a:off x="3488644" y="6092734"/>
            <a:ext cx="17209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5" name="连接符: 肘形 114">
            <a:extLst>
              <a:ext uri="{FF2B5EF4-FFF2-40B4-BE49-F238E27FC236}">
                <a16:creationId xmlns:a16="http://schemas.microsoft.com/office/drawing/2014/main" id="{0E34C982-D4EE-EEED-5DDF-855EE9AB95D3}"/>
              </a:ext>
            </a:extLst>
          </p:cNvPr>
          <p:cNvCxnSpPr>
            <a:cxnSpLocks/>
            <a:stCxn id="95" idx="3"/>
            <a:endCxn id="94" idx="1"/>
          </p:cNvCxnSpPr>
          <p:nvPr/>
        </p:nvCxnSpPr>
        <p:spPr>
          <a:xfrm>
            <a:off x="1989303" y="7360030"/>
            <a:ext cx="327219" cy="372384"/>
          </a:xfrm>
          <a:prstGeom prst="bentConnector3">
            <a:avLst/>
          </a:prstGeom>
          <a:ln w="12700">
            <a:tailEnd type="triangle"/>
          </a:ln>
        </p:spPr>
        <p:style>
          <a:lnRef idx="1">
            <a:schemeClr val="dk1"/>
          </a:lnRef>
          <a:fillRef idx="0">
            <a:schemeClr val="dk1"/>
          </a:fillRef>
          <a:effectRef idx="0">
            <a:schemeClr val="dk1"/>
          </a:effectRef>
          <a:fontRef idx="minor">
            <a:schemeClr val="tx1"/>
          </a:fontRef>
        </p:style>
      </p:cxnSp>
      <p:sp>
        <p:nvSpPr>
          <p:cNvPr id="95" name="矩形 94">
            <a:extLst>
              <a:ext uri="{FF2B5EF4-FFF2-40B4-BE49-F238E27FC236}">
                <a16:creationId xmlns:a16="http://schemas.microsoft.com/office/drawing/2014/main" id="{85914622-3F76-8155-6D05-14F42CDBB7AE}"/>
              </a:ext>
            </a:extLst>
          </p:cNvPr>
          <p:cNvSpPr/>
          <p:nvPr/>
        </p:nvSpPr>
        <p:spPr>
          <a:xfrm>
            <a:off x="792863" y="7085315"/>
            <a:ext cx="1196440" cy="54943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300" dirty="0">
                <a:latin typeface="Times New Roman" panose="02020603050405020304" pitchFamily="18" charset="0"/>
                <a:ea typeface="楷体" panose="02010609060101010101" pitchFamily="49" charset="-122"/>
                <a:cs typeface="Times New Roman" panose="02020603050405020304" pitchFamily="18" charset="0"/>
              </a:rPr>
              <a:t>ENVI-met</a:t>
            </a:r>
            <a:r>
              <a:rPr lang="zh-CN" altLang="en-US" sz="1300" dirty="0">
                <a:latin typeface="楷体" panose="02010609060101010101" pitchFamily="49" charset="-122"/>
                <a:ea typeface="楷体" panose="02010609060101010101" pitchFamily="49" charset="-122"/>
              </a:rPr>
              <a:t>初始模拟与验证</a:t>
            </a:r>
            <a:endParaRPr lang="en-US" sz="1300" dirty="0">
              <a:latin typeface="楷体" panose="02010609060101010101" pitchFamily="49" charset="-122"/>
              <a:ea typeface="楷体" panose="02010609060101010101" pitchFamily="49" charset="-122"/>
            </a:endParaRPr>
          </a:p>
        </p:txBody>
      </p:sp>
      <p:cxnSp>
        <p:nvCxnSpPr>
          <p:cNvPr id="125" name="连接符: 肘形 124">
            <a:extLst>
              <a:ext uri="{FF2B5EF4-FFF2-40B4-BE49-F238E27FC236}">
                <a16:creationId xmlns:a16="http://schemas.microsoft.com/office/drawing/2014/main" id="{1F8978FE-DE8E-0D0B-DA69-911D7E00AF9B}"/>
              </a:ext>
            </a:extLst>
          </p:cNvPr>
          <p:cNvCxnSpPr>
            <a:cxnSpLocks/>
          </p:cNvCxnSpPr>
          <p:nvPr/>
        </p:nvCxnSpPr>
        <p:spPr>
          <a:xfrm flipV="1">
            <a:off x="1859946" y="7734809"/>
            <a:ext cx="456331" cy="369989"/>
          </a:xfrm>
          <a:prstGeom prst="bentConnector3">
            <a:avLst>
              <a:gd name="adj1" fmla="val 62524"/>
            </a:avLst>
          </a:prstGeom>
          <a:ln>
            <a:tailEnd type="triangle"/>
          </a:ln>
        </p:spPr>
        <p:style>
          <a:lnRef idx="1">
            <a:schemeClr val="dk1"/>
          </a:lnRef>
          <a:fillRef idx="0">
            <a:schemeClr val="dk1"/>
          </a:fillRef>
          <a:effectRef idx="0">
            <a:schemeClr val="dk1"/>
          </a:effectRef>
          <a:fontRef idx="minor">
            <a:schemeClr val="tx1"/>
          </a:fontRef>
        </p:style>
      </p:cxnSp>
      <p:sp>
        <p:nvSpPr>
          <p:cNvPr id="96" name="矩形 95">
            <a:extLst>
              <a:ext uri="{FF2B5EF4-FFF2-40B4-BE49-F238E27FC236}">
                <a16:creationId xmlns:a16="http://schemas.microsoft.com/office/drawing/2014/main" id="{128F1482-183E-F6B0-6840-313170C91488}"/>
              </a:ext>
            </a:extLst>
          </p:cNvPr>
          <p:cNvSpPr/>
          <p:nvPr/>
        </p:nvSpPr>
        <p:spPr>
          <a:xfrm>
            <a:off x="792863" y="7843665"/>
            <a:ext cx="1196440" cy="54943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300" dirty="0">
                <a:latin typeface="楷体" panose="02010609060101010101" pitchFamily="49" charset="-122"/>
                <a:ea typeface="楷体" panose="02010609060101010101" pitchFamily="49" charset="-122"/>
              </a:rPr>
              <a:t> 情景设置</a:t>
            </a:r>
            <a:endParaRPr lang="en-US" sz="1300" dirty="0">
              <a:latin typeface="楷体" panose="02010609060101010101" pitchFamily="49" charset="-122"/>
              <a:ea typeface="楷体" panose="02010609060101010101" pitchFamily="49" charset="-122"/>
            </a:endParaRPr>
          </a:p>
        </p:txBody>
      </p:sp>
      <p:cxnSp>
        <p:nvCxnSpPr>
          <p:cNvPr id="134" name="直接箭头连接符 133">
            <a:extLst>
              <a:ext uri="{FF2B5EF4-FFF2-40B4-BE49-F238E27FC236}">
                <a16:creationId xmlns:a16="http://schemas.microsoft.com/office/drawing/2014/main" id="{B52A7F0E-7A37-8C1D-734E-0EA5E408B324}"/>
              </a:ext>
            </a:extLst>
          </p:cNvPr>
          <p:cNvCxnSpPr/>
          <p:nvPr/>
        </p:nvCxnSpPr>
        <p:spPr>
          <a:xfrm>
            <a:off x="3191786" y="7732414"/>
            <a:ext cx="272343"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35" name="箭头: 下 134">
            <a:extLst>
              <a:ext uri="{FF2B5EF4-FFF2-40B4-BE49-F238E27FC236}">
                <a16:creationId xmlns:a16="http://schemas.microsoft.com/office/drawing/2014/main" id="{239CA78F-86EB-73FB-5568-E90B8C715387}"/>
              </a:ext>
            </a:extLst>
          </p:cNvPr>
          <p:cNvSpPr/>
          <p:nvPr/>
        </p:nvSpPr>
        <p:spPr>
          <a:xfrm>
            <a:off x="3070900" y="2826654"/>
            <a:ext cx="575643" cy="401003"/>
          </a:xfrm>
          <a:prstGeom prst="down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箭头: 下 137">
            <a:extLst>
              <a:ext uri="{FF2B5EF4-FFF2-40B4-BE49-F238E27FC236}">
                <a16:creationId xmlns:a16="http://schemas.microsoft.com/office/drawing/2014/main" id="{FD01D254-E475-A417-9EF0-369396CB2D07}"/>
              </a:ext>
            </a:extLst>
          </p:cNvPr>
          <p:cNvSpPr/>
          <p:nvPr/>
        </p:nvSpPr>
        <p:spPr>
          <a:xfrm>
            <a:off x="3074426" y="5088113"/>
            <a:ext cx="575643" cy="227144"/>
          </a:xfrm>
          <a:prstGeom prst="down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直接连接符 139">
            <a:extLst>
              <a:ext uri="{FF2B5EF4-FFF2-40B4-BE49-F238E27FC236}">
                <a16:creationId xmlns:a16="http://schemas.microsoft.com/office/drawing/2014/main" id="{1F363A2E-26EF-FC9A-2CA3-104E01E12BA7}"/>
              </a:ext>
            </a:extLst>
          </p:cNvPr>
          <p:cNvCxnSpPr>
            <a:cxnSpLocks/>
          </p:cNvCxnSpPr>
          <p:nvPr/>
        </p:nvCxnSpPr>
        <p:spPr>
          <a:xfrm>
            <a:off x="717849" y="5121074"/>
            <a:ext cx="4287327" cy="0"/>
          </a:xfrm>
          <a:prstGeom prst="line">
            <a:avLst/>
          </a:prstGeom>
          <a:ln w="28575">
            <a:solidFill>
              <a:schemeClr val="bg1">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45" name="直接连接符 144">
            <a:extLst>
              <a:ext uri="{FF2B5EF4-FFF2-40B4-BE49-F238E27FC236}">
                <a16:creationId xmlns:a16="http://schemas.microsoft.com/office/drawing/2014/main" id="{8B70709D-E6F9-94DE-E5EE-58033156AB92}"/>
              </a:ext>
            </a:extLst>
          </p:cNvPr>
          <p:cNvCxnSpPr>
            <a:cxnSpLocks/>
          </p:cNvCxnSpPr>
          <p:nvPr/>
        </p:nvCxnSpPr>
        <p:spPr>
          <a:xfrm>
            <a:off x="792863" y="6763524"/>
            <a:ext cx="4287327" cy="0"/>
          </a:xfrm>
          <a:prstGeom prst="line">
            <a:avLst/>
          </a:prstGeom>
          <a:ln w="28575">
            <a:solidFill>
              <a:schemeClr val="bg1">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46" name="箭头: 下 145">
            <a:extLst>
              <a:ext uri="{FF2B5EF4-FFF2-40B4-BE49-F238E27FC236}">
                <a16:creationId xmlns:a16="http://schemas.microsoft.com/office/drawing/2014/main" id="{43086B03-4377-20E8-ADB4-C9CAEF909A4E}"/>
              </a:ext>
            </a:extLst>
          </p:cNvPr>
          <p:cNvSpPr/>
          <p:nvPr/>
        </p:nvSpPr>
        <p:spPr>
          <a:xfrm>
            <a:off x="3070900" y="6610762"/>
            <a:ext cx="575643" cy="227144"/>
          </a:xfrm>
          <a:prstGeom prst="down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矩形 1">
            <a:extLst>
              <a:ext uri="{FF2B5EF4-FFF2-40B4-BE49-F238E27FC236}">
                <a16:creationId xmlns:a16="http://schemas.microsoft.com/office/drawing/2014/main" id="{2983FEA1-5613-A2F9-A1ED-71801313C6FF}"/>
              </a:ext>
            </a:extLst>
          </p:cNvPr>
          <p:cNvSpPr/>
          <p:nvPr/>
        </p:nvSpPr>
        <p:spPr>
          <a:xfrm>
            <a:off x="1101571" y="4248177"/>
            <a:ext cx="1830986" cy="20210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07000"/>
              </a:lnSpc>
              <a:spcAft>
                <a:spcPts val="800"/>
              </a:spcAft>
            </a:pPr>
            <a:r>
              <a:rPr lang="zh-CN" altLang="en-US" sz="1200" dirty="0">
                <a:effectLst/>
                <a:latin typeface="楷体" panose="02010609060101010101" pitchFamily="49" charset="-122"/>
                <a:ea typeface="楷体" panose="02010609060101010101" pitchFamily="49" charset="-122"/>
                <a:cs typeface="Times New Roman" panose="02020603050405020304" pitchFamily="18" charset="0"/>
              </a:rPr>
              <a:t>开放型高层建筑街区</a:t>
            </a:r>
            <a:endParaRPr lang="zh-CN" altLang="en-US" sz="1200" dirty="0">
              <a:effectLst/>
              <a:latin typeface="Calibri" panose="020F0502020204030204" pitchFamily="34" charset="0"/>
              <a:ea typeface="等线"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4DD2F055-EC38-2998-1E1A-ED171CC351FB}"/>
              </a:ext>
            </a:extLst>
          </p:cNvPr>
          <p:cNvSpPr/>
          <p:nvPr/>
        </p:nvSpPr>
        <p:spPr>
          <a:xfrm>
            <a:off x="1101571" y="4501993"/>
            <a:ext cx="1830986" cy="20210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07000"/>
              </a:lnSpc>
              <a:spcAft>
                <a:spcPts val="800"/>
              </a:spcAft>
            </a:pPr>
            <a:r>
              <a:rPr lang="zh-CN" altLang="en-US" sz="1200" dirty="0">
                <a:latin typeface="楷体" panose="02010609060101010101" pitchFamily="49" charset="-122"/>
                <a:ea typeface="楷体" panose="02010609060101010101" pitchFamily="49" charset="-122"/>
                <a:cs typeface="Times New Roman" panose="02020603050405020304" pitchFamily="18" charset="0"/>
              </a:rPr>
              <a:t>大型低</a:t>
            </a:r>
            <a:r>
              <a:rPr lang="zh-CN" altLang="en-US" sz="1200" dirty="0">
                <a:effectLst/>
                <a:latin typeface="楷体" panose="02010609060101010101" pitchFamily="49" charset="-122"/>
                <a:ea typeface="楷体" panose="02010609060101010101" pitchFamily="49" charset="-122"/>
                <a:cs typeface="Times New Roman" panose="02020603050405020304" pitchFamily="18" charset="0"/>
              </a:rPr>
              <a:t>层建筑街区</a:t>
            </a:r>
            <a:endParaRPr lang="zh-CN" altLang="en-US" sz="1200" dirty="0">
              <a:effectLst/>
              <a:latin typeface="Calibri" panose="020F0502020204030204" pitchFamily="34" charset="0"/>
              <a:ea typeface="等线" panose="02010600030101010101" pitchFamily="2" charset="-122"/>
              <a:cs typeface="Times New Roman" panose="02020603050405020304" pitchFamily="18" charset="0"/>
            </a:endParaRPr>
          </a:p>
        </p:txBody>
      </p:sp>
      <p:cxnSp>
        <p:nvCxnSpPr>
          <p:cNvPr id="12" name="直接箭头连接符 11">
            <a:extLst>
              <a:ext uri="{FF2B5EF4-FFF2-40B4-BE49-F238E27FC236}">
                <a16:creationId xmlns:a16="http://schemas.microsoft.com/office/drawing/2014/main" id="{43BA37D1-C8C8-05C5-EB8C-CADA8701226D}"/>
              </a:ext>
            </a:extLst>
          </p:cNvPr>
          <p:cNvCxnSpPr>
            <a:cxnSpLocks/>
          </p:cNvCxnSpPr>
          <p:nvPr/>
        </p:nvCxnSpPr>
        <p:spPr>
          <a:xfrm>
            <a:off x="3134976" y="4216309"/>
            <a:ext cx="17209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022567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d5522f45-3005-491e-a365-3617a682ffd0"/>
  <p:tag name="COMMONDATA" val="eyJoZGlkIjoiZDBjZmExYTA5MDk3ZGM4ZDE4NTI2NjU5NGNkOTU1ODQ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6507</TotalTime>
  <Words>1056</Words>
  <Application>Microsoft Office PowerPoint</Application>
  <PresentationFormat>宽屏</PresentationFormat>
  <Paragraphs>262</Paragraphs>
  <Slides>7</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华文细黑</vt:lpstr>
      <vt:lpstr>楷体</vt:lpstr>
      <vt:lpstr>黑体</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Yifei Zhou</dc:creator>
  <cp:lastModifiedBy>Yifei Zhou</cp:lastModifiedBy>
  <cp:revision>43</cp:revision>
  <dcterms:created xsi:type="dcterms:W3CDTF">2023-02-09T02:04:00Z</dcterms:created>
  <dcterms:modified xsi:type="dcterms:W3CDTF">2023-04-06T03:20:04Z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5660F41F80F24B8786A1CD56330C41E6</vt:lpwstr>
  </property>
  <property fmtid="{D5CDD505-2E9C-101B-9397-08002B2CF9AE}" pid="3" name="KSOProductBuildVer">
    <vt:lpwstr>2052-11.1.0.13703</vt:lpwstr>
  </property>
</Properties>
</file>