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3027045" cy="4279900"/>
  <p:notesSz cx="6858000" cy="9144000"/>
  <p:custDataLst>
    <p:tags r:id="rId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1348"/>
        <p:guide pos="98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79.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297699" y="570727"/>
            <a:ext cx="2433442" cy="1604328"/>
          </a:xfrm>
        </p:spPr>
        <p:txBody>
          <a:bodyPr lIns="90000" tIns="46800" rIns="90000" bIns="46800" anchor="b" anchorCtr="0">
            <a:normAutofit/>
          </a:bodyPr>
          <a:lstStyle>
            <a:lvl1pPr algn="ctr">
              <a:defRPr sz="1985"/>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297699" y="2222242"/>
            <a:ext cx="2433442" cy="919006"/>
          </a:xfrm>
        </p:spPr>
        <p:txBody>
          <a:bodyPr lIns="90000" tIns="46800" rIns="90000" bIns="46800">
            <a:normAutofit/>
          </a:bodyPr>
          <a:lstStyle>
            <a:lvl1pPr marL="0" indent="0" algn="ctr">
              <a:lnSpc>
                <a:spcPct val="110000"/>
              </a:lnSpc>
              <a:buNone/>
              <a:defRPr sz="795" spc="200">
                <a:uFillTx/>
              </a:defRPr>
            </a:lvl1pPr>
            <a:lvl2pPr marL="151130" indent="0" algn="ctr">
              <a:buNone/>
              <a:defRPr sz="660"/>
            </a:lvl2pPr>
            <a:lvl3pPr marL="302895" indent="0" algn="ctr">
              <a:buNone/>
              <a:defRPr sz="595"/>
            </a:lvl3pPr>
            <a:lvl4pPr marL="454025" indent="0" algn="ctr">
              <a:buNone/>
              <a:defRPr sz="530"/>
            </a:lvl4pPr>
            <a:lvl5pPr marL="605790" indent="0" algn="ctr">
              <a:buNone/>
              <a:defRPr sz="530"/>
            </a:lvl5pPr>
            <a:lvl6pPr marL="756920" indent="0" algn="ctr">
              <a:buNone/>
              <a:defRPr sz="530"/>
            </a:lvl6pPr>
            <a:lvl7pPr marL="908050" indent="0" algn="ctr">
              <a:buNone/>
              <a:defRPr sz="530"/>
            </a:lvl7pPr>
            <a:lvl8pPr marL="1059815" indent="0" algn="ctr">
              <a:buNone/>
              <a:defRPr sz="530"/>
            </a:lvl8pPr>
            <a:lvl9pPr marL="1210945" indent="0" algn="ctr">
              <a:buNone/>
              <a:defRPr sz="53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151084" y="483096"/>
            <a:ext cx="2724882" cy="342211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297699" y="1550401"/>
            <a:ext cx="2433442" cy="635889"/>
          </a:xfrm>
        </p:spPr>
        <p:txBody>
          <a:bodyPr vert="horz" lIns="90000" tIns="46800" rIns="90000" bIns="46800" rtlCol="0" anchor="t" anchorCtr="0">
            <a:normAutofit/>
          </a:bodyPr>
          <a:lstStyle>
            <a:lvl1pPr algn="ctr">
              <a:defRPr sz="1985"/>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297699" y="2222242"/>
            <a:ext cx="2433442" cy="294352"/>
          </a:xfrm>
        </p:spPr>
        <p:txBody>
          <a:bodyPr lIns="90000" tIns="46800" rIns="90000" bIns="46800">
            <a:normAutofit/>
          </a:bodyPr>
          <a:lstStyle>
            <a:lvl1pPr algn="ctr">
              <a:lnSpc>
                <a:spcPct val="110000"/>
              </a:lnSpc>
              <a:buNone/>
              <a:defRPr sz="795"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51084" y="379736"/>
            <a:ext cx="2723988" cy="440404"/>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151084" y="930241"/>
            <a:ext cx="2723988" cy="2970479"/>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494377" y="2401998"/>
            <a:ext cx="1929231" cy="478602"/>
          </a:xfrm>
        </p:spPr>
        <p:txBody>
          <a:bodyPr lIns="90000" tIns="46800" rIns="90000" bIns="46800" anchor="b" anchorCtr="0">
            <a:normAutofit/>
          </a:bodyPr>
          <a:lstStyle>
            <a:lvl1pPr>
              <a:defRPr sz="1455"/>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494377" y="2880600"/>
            <a:ext cx="1929231" cy="541517"/>
          </a:xfrm>
        </p:spPr>
        <p:txBody>
          <a:bodyPr lIns="90000" tIns="46800" rIns="90000" bIns="46800">
            <a:normAutofit/>
          </a:bodyPr>
          <a:lstStyle>
            <a:lvl1pPr marL="0" indent="0">
              <a:buNone/>
              <a:defRPr sz="595">
                <a:solidFill>
                  <a:schemeClr val="tx1">
                    <a:lumMod val="65000"/>
                    <a:lumOff val="35000"/>
                  </a:schemeClr>
                </a:solidFill>
              </a:defRPr>
            </a:lvl1pPr>
            <a:lvl2pPr marL="151130" indent="0">
              <a:buNone/>
              <a:defRPr sz="530">
                <a:solidFill>
                  <a:schemeClr val="tx1">
                    <a:tint val="75000"/>
                  </a:schemeClr>
                </a:solidFill>
              </a:defRPr>
            </a:lvl2pPr>
            <a:lvl3pPr marL="302895" indent="0">
              <a:buNone/>
              <a:defRPr sz="530">
                <a:solidFill>
                  <a:schemeClr val="tx1">
                    <a:tint val="75000"/>
                  </a:schemeClr>
                </a:solidFill>
              </a:defRPr>
            </a:lvl3pPr>
            <a:lvl4pPr marL="454025" indent="0">
              <a:buNone/>
              <a:defRPr sz="530">
                <a:solidFill>
                  <a:schemeClr val="tx1">
                    <a:tint val="75000"/>
                  </a:schemeClr>
                </a:solidFill>
              </a:defRPr>
            </a:lvl4pPr>
            <a:lvl5pPr marL="605790" indent="0">
              <a:buNone/>
              <a:defRPr sz="530">
                <a:solidFill>
                  <a:schemeClr val="tx1">
                    <a:tint val="75000"/>
                  </a:schemeClr>
                </a:solidFill>
              </a:defRPr>
            </a:lvl5pPr>
            <a:lvl6pPr marL="756920" indent="0">
              <a:buNone/>
              <a:defRPr sz="530">
                <a:solidFill>
                  <a:schemeClr val="tx1">
                    <a:tint val="75000"/>
                  </a:schemeClr>
                </a:solidFill>
              </a:defRPr>
            </a:lvl6pPr>
            <a:lvl7pPr marL="908050" indent="0">
              <a:buNone/>
              <a:defRPr sz="530">
                <a:solidFill>
                  <a:schemeClr val="tx1">
                    <a:tint val="75000"/>
                  </a:schemeClr>
                </a:solidFill>
              </a:defRPr>
            </a:lvl7pPr>
            <a:lvl8pPr marL="1059815" indent="0">
              <a:buNone/>
              <a:defRPr sz="530">
                <a:solidFill>
                  <a:schemeClr val="tx1">
                    <a:tint val="75000"/>
                  </a:schemeClr>
                </a:solidFill>
              </a:defRPr>
            </a:lvl8pPr>
            <a:lvl9pPr marL="1210945" indent="0">
              <a:buNone/>
              <a:defRPr sz="53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51084" y="379736"/>
            <a:ext cx="2723988" cy="440404"/>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151084" y="936982"/>
            <a:ext cx="1285558" cy="2963738"/>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1592197" y="936982"/>
            <a:ext cx="1285558" cy="2963738"/>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51084" y="379736"/>
            <a:ext cx="2723988" cy="440404"/>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151084" y="892042"/>
            <a:ext cx="1326682" cy="238178"/>
          </a:xfrm>
        </p:spPr>
        <p:txBody>
          <a:bodyPr lIns="101600" tIns="38100" rIns="76200" bIns="38100" anchor="t" anchorCtr="0">
            <a:normAutofit/>
          </a:bodyPr>
          <a:lstStyle>
            <a:lvl1pPr marL="0" indent="0">
              <a:lnSpc>
                <a:spcPct val="100000"/>
              </a:lnSpc>
              <a:buNone/>
              <a:defRPr sz="660" b="1" spc="200">
                <a:solidFill>
                  <a:schemeClr val="tx1">
                    <a:lumMod val="75000"/>
                    <a:lumOff val="25000"/>
                  </a:schemeClr>
                </a:solidFill>
              </a:defRPr>
            </a:lvl1pPr>
            <a:lvl2pPr marL="151130" indent="0">
              <a:buNone/>
              <a:defRPr sz="660" b="1"/>
            </a:lvl2pPr>
            <a:lvl3pPr marL="302895" indent="0">
              <a:buNone/>
              <a:defRPr sz="595" b="1"/>
            </a:lvl3pPr>
            <a:lvl4pPr marL="454025" indent="0">
              <a:buNone/>
              <a:defRPr sz="530" b="1"/>
            </a:lvl4pPr>
            <a:lvl5pPr marL="605790" indent="0">
              <a:buNone/>
              <a:defRPr sz="530" b="1"/>
            </a:lvl5pPr>
            <a:lvl6pPr marL="756920" indent="0">
              <a:buNone/>
              <a:defRPr sz="530" b="1"/>
            </a:lvl6pPr>
            <a:lvl7pPr marL="908050" indent="0">
              <a:buNone/>
              <a:defRPr sz="530" b="1"/>
            </a:lvl7pPr>
            <a:lvl8pPr marL="1059815" indent="0">
              <a:buNone/>
              <a:defRPr sz="530" b="1"/>
            </a:lvl8pPr>
            <a:lvl9pPr marL="1210945" indent="0">
              <a:buNone/>
              <a:defRPr sz="53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151084" y="1157183"/>
            <a:ext cx="1326682" cy="2743536"/>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1548528" y="887379"/>
            <a:ext cx="1326682" cy="238178"/>
          </a:xfrm>
        </p:spPr>
        <p:txBody>
          <a:bodyPr vert="horz" lIns="101600" tIns="38100" rIns="76200" bIns="38100" rtlCol="0" anchor="t" anchorCtr="0">
            <a:normAutofit/>
          </a:bodyPr>
          <a:lstStyle>
            <a:lvl1pPr marL="0" indent="0">
              <a:lnSpc>
                <a:spcPct val="100000"/>
              </a:lnSpc>
              <a:buNone/>
              <a:defRPr sz="660" b="1" spc="200">
                <a:solidFill>
                  <a:schemeClr val="tx1">
                    <a:lumMod val="75000"/>
                    <a:lumOff val="25000"/>
                  </a:schemeClr>
                </a:solidFill>
              </a:defRPr>
            </a:lvl1pPr>
            <a:lvl2pPr marL="151130" indent="0">
              <a:buNone/>
              <a:defRPr sz="660" b="1"/>
            </a:lvl2pPr>
            <a:lvl3pPr marL="302895" indent="0">
              <a:buNone/>
              <a:defRPr sz="595" b="1"/>
            </a:lvl3pPr>
            <a:lvl4pPr marL="454025" indent="0">
              <a:buNone/>
              <a:defRPr sz="530" b="1"/>
            </a:lvl4pPr>
            <a:lvl5pPr marL="605790" indent="0">
              <a:buNone/>
              <a:defRPr sz="530" b="1"/>
            </a:lvl5pPr>
            <a:lvl6pPr marL="756920" indent="0">
              <a:buNone/>
              <a:defRPr sz="530" b="1"/>
            </a:lvl6pPr>
            <a:lvl7pPr marL="908050" indent="0">
              <a:buNone/>
              <a:defRPr sz="530" b="1"/>
            </a:lvl7pPr>
            <a:lvl8pPr marL="1059815" indent="0">
              <a:buNone/>
              <a:defRPr sz="530" b="1"/>
            </a:lvl8pPr>
            <a:lvl9pPr marL="1210945" indent="0">
              <a:buNone/>
              <a:defRPr sz="53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1548528" y="1157183"/>
            <a:ext cx="1326682" cy="2743536"/>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51084" y="379736"/>
            <a:ext cx="2723988" cy="440404"/>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151067" y="970633"/>
            <a:ext cx="1299523" cy="2876228"/>
          </a:xfrm>
        </p:spPr>
        <p:txBody>
          <a:bodyPr vert="horz" lIns="90000" tIns="46800" rIns="90000" bIns="46800" rtlCol="0">
            <a:normAutofit/>
          </a:bodyPr>
          <a:lstStyle>
            <a:lvl1pPr>
              <a:buNone/>
              <a:defRPr sz="530"/>
            </a:lvl1pPr>
          </a:lstStyle>
          <a:p>
            <a:pPr lvl="0"/>
            <a:endParaRPr lang="zh-CN" altLang="en-US"/>
          </a:p>
        </p:txBody>
      </p:sp>
      <p:sp>
        <p:nvSpPr>
          <p:cNvPr id="4" name="文本占位符 3"/>
          <p:cNvSpPr>
            <a:spLocks noGrp="1"/>
          </p:cNvSpPr>
          <p:nvPr>
            <p:ph type="body" sz="half" idx="2"/>
            <p:custDataLst>
              <p:tags r:id="rId3"/>
            </p:custDataLst>
          </p:nvPr>
        </p:nvSpPr>
        <p:spPr>
          <a:xfrm>
            <a:off x="1576999" y="970686"/>
            <a:ext cx="1298074" cy="2876106"/>
          </a:xfrm>
        </p:spPr>
        <p:txBody>
          <a:bodyPr vert="horz" lIns="90000" tIns="46800" rIns="90000" bIns="46800" rtlCol="0">
            <a:normAutofit/>
          </a:bodyPr>
          <a:lstStyle>
            <a:lvl1pPr>
              <a:buNone/>
              <a:defRPr sz="53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2541614" y="570727"/>
            <a:ext cx="259257" cy="3139001"/>
          </a:xfrm>
        </p:spPr>
        <p:txBody>
          <a:bodyPr vert="eaVert" lIns="90000" tIns="46800" rIns="90000" bIns="46800" rtlCol="0" anchor="ctr" anchorCtr="0">
            <a:normAutofit/>
          </a:bodyPr>
          <a:lstStyle>
            <a:lvl1pPr>
              <a:buNone/>
              <a:defRPr sz="925"/>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227074" y="570727"/>
            <a:ext cx="2276993" cy="3139001"/>
          </a:xfrm>
        </p:spPr>
        <p:txBody>
          <a:bodyPr vert="eaVert" lIns="46800" tIns="46800" rIns="46800" bIns="46800"/>
          <a:lstStyle>
            <a:lvl1pPr marL="75565" indent="-75565">
              <a:spcAft>
                <a:spcPts val="1000"/>
              </a:spcAft>
              <a:defRPr spc="300"/>
            </a:lvl1pPr>
            <a:lvl2pPr marL="227330" indent="-75565">
              <a:defRPr spc="300"/>
            </a:lvl2pPr>
            <a:lvl3pPr marL="378460" indent="-75565">
              <a:defRPr spc="300"/>
            </a:lvl3pPr>
            <a:lvl4pPr marL="529590" indent="-75565">
              <a:defRPr spc="300"/>
            </a:lvl4pPr>
            <a:lvl5pPr marL="681355" indent="-75565">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151084" y="379736"/>
            <a:ext cx="2723988" cy="440404"/>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151084" y="930241"/>
            <a:ext cx="2723988" cy="2970479"/>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151978" y="3941165"/>
            <a:ext cx="670493" cy="197732"/>
          </a:xfrm>
          <a:prstGeom prst="rect">
            <a:avLst/>
          </a:prstGeom>
        </p:spPr>
        <p:txBody>
          <a:bodyPr vert="horz" lIns="91440" tIns="45720" rIns="91440" bIns="45720" rtlCol="0" anchor="ctr">
            <a:normAutofit/>
          </a:bodyPr>
          <a:lstStyle>
            <a:lvl1pPr algn="l">
              <a:defRPr sz="33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1022129" y="3941165"/>
            <a:ext cx="983389" cy="197732"/>
          </a:xfrm>
          <a:prstGeom prst="rect">
            <a:avLst/>
          </a:prstGeom>
        </p:spPr>
        <p:txBody>
          <a:bodyPr vert="horz" lIns="91440" tIns="45720" rIns="91440" bIns="45720" rtlCol="0" anchor="ctr">
            <a:normAutofit/>
          </a:bodyPr>
          <a:lstStyle>
            <a:lvl1pPr algn="ctr">
              <a:defRPr sz="33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2204580" y="3941165"/>
            <a:ext cx="670493" cy="197732"/>
          </a:xfrm>
          <a:prstGeom prst="rect">
            <a:avLst/>
          </a:prstGeom>
        </p:spPr>
        <p:txBody>
          <a:bodyPr vert="horz" lIns="91440" tIns="45720" rIns="91440" bIns="45720" rtlCol="0" anchor="ctr">
            <a:normAutofit/>
          </a:bodyPr>
          <a:lstStyle>
            <a:lvl1pPr algn="r">
              <a:defRPr sz="33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895" rtl="0" eaLnBrk="1" fontAlgn="auto" latinLnBrk="0" hangingPunct="1">
        <a:lnSpc>
          <a:spcPct val="100000"/>
        </a:lnSpc>
        <a:spcBef>
          <a:spcPct val="0"/>
        </a:spcBef>
        <a:buNone/>
        <a:defRPr sz="1190" b="1" u="none" strike="noStrike" kern="1200" cap="none" spc="300" normalizeH="0" baseline="0">
          <a:solidFill>
            <a:schemeClr val="tx1">
              <a:lumMod val="85000"/>
              <a:lumOff val="15000"/>
            </a:schemeClr>
          </a:solidFill>
          <a:uFillTx/>
          <a:latin typeface="+mj-lt"/>
          <a:ea typeface="+mj-ea"/>
          <a:cs typeface="+mj-cs"/>
        </a:defRPr>
      </a:lvl1pPr>
    </p:titleStyle>
    <p:bodyStyle>
      <a:lvl1pPr marL="75565" indent="-75565" algn="l" defTabSz="302895" rtl="0" eaLnBrk="1" fontAlgn="auto" latinLnBrk="0" hangingPunct="1">
        <a:lnSpc>
          <a:spcPct val="130000"/>
        </a:lnSpc>
        <a:spcBef>
          <a:spcPct val="0"/>
        </a:spcBef>
        <a:spcAft>
          <a:spcPts val="1000"/>
        </a:spcAft>
        <a:buFont typeface="Arial" panose="020B0604020202020204" pitchFamily="34" charset="0"/>
        <a:buChar char="●"/>
        <a:defRPr sz="595" u="none" strike="noStrike" kern="1200" cap="none" spc="150" normalizeH="0" baseline="0">
          <a:solidFill>
            <a:schemeClr val="tx1">
              <a:lumMod val="65000"/>
              <a:lumOff val="35000"/>
            </a:schemeClr>
          </a:solidFill>
          <a:uFillTx/>
          <a:latin typeface="+mn-lt"/>
          <a:ea typeface="+mn-ea"/>
          <a:cs typeface="+mn-cs"/>
        </a:defRPr>
      </a:lvl1pPr>
      <a:lvl2pPr marL="227330" indent="-75565" algn="l" defTabSz="302895" rtl="0" eaLnBrk="1" fontAlgn="auto" latinLnBrk="0" hangingPunct="1">
        <a:lnSpc>
          <a:spcPct val="120000"/>
        </a:lnSpc>
        <a:spcBef>
          <a:spcPct val="0"/>
        </a:spcBef>
        <a:spcAft>
          <a:spcPts val="600"/>
        </a:spcAft>
        <a:buFont typeface="Arial" panose="020B0604020202020204" pitchFamily="34" charset="0"/>
        <a:buChar char="●"/>
        <a:tabLst>
          <a:tab pos="532765" algn="l"/>
          <a:tab pos="532765" algn="l"/>
          <a:tab pos="532765" algn="l"/>
          <a:tab pos="532765" algn="l"/>
        </a:tabLst>
        <a:defRPr sz="530" u="none" strike="noStrike" kern="1200" cap="none" spc="150" normalizeH="0" baseline="0">
          <a:solidFill>
            <a:schemeClr val="tx1">
              <a:lumMod val="65000"/>
              <a:lumOff val="35000"/>
            </a:schemeClr>
          </a:solidFill>
          <a:uFillTx/>
          <a:latin typeface="+mn-lt"/>
          <a:ea typeface="+mn-ea"/>
          <a:cs typeface="+mn-cs"/>
        </a:defRPr>
      </a:lvl2pPr>
      <a:lvl3pPr marL="378460" indent="-75565" algn="l" defTabSz="302895" rtl="0" eaLnBrk="1" fontAlgn="auto" latinLnBrk="0" hangingPunct="1">
        <a:lnSpc>
          <a:spcPct val="120000"/>
        </a:lnSpc>
        <a:spcBef>
          <a:spcPct val="0"/>
        </a:spcBef>
        <a:spcAft>
          <a:spcPts val="600"/>
        </a:spcAft>
        <a:buFont typeface="Arial" panose="020B0604020202020204" pitchFamily="34" charset="0"/>
        <a:buChar char="●"/>
        <a:defRPr sz="530" u="none" strike="noStrike" kern="1200" cap="none" spc="150" normalizeH="0" baseline="0">
          <a:solidFill>
            <a:schemeClr val="tx1">
              <a:lumMod val="65000"/>
              <a:lumOff val="35000"/>
            </a:schemeClr>
          </a:solidFill>
          <a:uFillTx/>
          <a:latin typeface="+mn-lt"/>
          <a:ea typeface="+mn-ea"/>
          <a:cs typeface="+mn-cs"/>
        </a:defRPr>
      </a:lvl3pPr>
      <a:lvl4pPr marL="529590" indent="-75565" algn="l" defTabSz="302895" rtl="0" eaLnBrk="1" fontAlgn="auto" latinLnBrk="0" hangingPunct="1">
        <a:lnSpc>
          <a:spcPct val="120000"/>
        </a:lnSpc>
        <a:spcBef>
          <a:spcPct val="0"/>
        </a:spcBef>
        <a:spcAft>
          <a:spcPts val="300"/>
        </a:spcAft>
        <a:buFont typeface="Wingdings" panose="05000000000000000000" charset="0"/>
        <a:buChar char=""/>
        <a:defRPr sz="465" u="none" strike="noStrike" kern="1200" cap="none" spc="150" normalizeH="0" baseline="0">
          <a:solidFill>
            <a:schemeClr val="tx1">
              <a:lumMod val="65000"/>
              <a:lumOff val="35000"/>
            </a:schemeClr>
          </a:solidFill>
          <a:uFillTx/>
          <a:latin typeface="+mn-lt"/>
          <a:ea typeface="+mn-ea"/>
          <a:cs typeface="+mn-cs"/>
        </a:defRPr>
      </a:lvl4pPr>
      <a:lvl5pPr marL="681355" indent="-75565" algn="l" defTabSz="302895" rtl="0" eaLnBrk="1" fontAlgn="auto" latinLnBrk="0" hangingPunct="1">
        <a:lnSpc>
          <a:spcPct val="120000"/>
        </a:lnSpc>
        <a:spcBef>
          <a:spcPct val="0"/>
        </a:spcBef>
        <a:spcAft>
          <a:spcPts val="300"/>
        </a:spcAft>
        <a:buFont typeface="Arial" panose="020B0604020202020204" pitchFamily="34" charset="0"/>
        <a:buChar char="•"/>
        <a:defRPr sz="465" u="none" strike="noStrike" kern="1200" cap="none" spc="150" normalizeH="0" baseline="0">
          <a:solidFill>
            <a:schemeClr val="tx1">
              <a:lumMod val="65000"/>
              <a:lumOff val="35000"/>
            </a:schemeClr>
          </a:solidFill>
          <a:uFillTx/>
          <a:latin typeface="+mn-lt"/>
          <a:ea typeface="+mn-ea"/>
          <a:cs typeface="+mn-cs"/>
        </a:defRPr>
      </a:lvl5pPr>
      <a:lvl6pPr marL="832485" indent="-75565" algn="l" defTabSz="302895" rtl="0" eaLnBrk="1" latinLnBrk="0" hangingPunct="1">
        <a:lnSpc>
          <a:spcPct val="90000"/>
        </a:lnSpc>
        <a:spcBef>
          <a:spcPct val="33000"/>
        </a:spcBef>
        <a:buFont typeface="Arial" panose="020B0604020202020204" pitchFamily="34" charset="0"/>
        <a:buChar char="•"/>
        <a:defRPr sz="595" kern="1200">
          <a:solidFill>
            <a:schemeClr val="tx1"/>
          </a:solidFill>
          <a:latin typeface="+mn-lt"/>
          <a:ea typeface="+mn-ea"/>
          <a:cs typeface="+mn-cs"/>
        </a:defRPr>
      </a:lvl6pPr>
      <a:lvl7pPr marL="984250" indent="-75565" algn="l" defTabSz="302895" rtl="0" eaLnBrk="1" latinLnBrk="0" hangingPunct="1">
        <a:lnSpc>
          <a:spcPct val="90000"/>
        </a:lnSpc>
        <a:spcBef>
          <a:spcPct val="33000"/>
        </a:spcBef>
        <a:buFont typeface="Arial" panose="020B0604020202020204" pitchFamily="34" charset="0"/>
        <a:buChar char="•"/>
        <a:defRPr sz="595" kern="1200">
          <a:solidFill>
            <a:schemeClr val="tx1"/>
          </a:solidFill>
          <a:latin typeface="+mn-lt"/>
          <a:ea typeface="+mn-ea"/>
          <a:cs typeface="+mn-cs"/>
        </a:defRPr>
      </a:lvl7pPr>
      <a:lvl8pPr marL="1135380" indent="-75565" algn="l" defTabSz="302895" rtl="0" eaLnBrk="1" latinLnBrk="0" hangingPunct="1">
        <a:lnSpc>
          <a:spcPct val="90000"/>
        </a:lnSpc>
        <a:spcBef>
          <a:spcPct val="33000"/>
        </a:spcBef>
        <a:buFont typeface="Arial" panose="020B0604020202020204" pitchFamily="34" charset="0"/>
        <a:buChar char="•"/>
        <a:defRPr sz="595" kern="1200">
          <a:solidFill>
            <a:schemeClr val="tx1"/>
          </a:solidFill>
          <a:latin typeface="+mn-lt"/>
          <a:ea typeface="+mn-ea"/>
          <a:cs typeface="+mn-cs"/>
        </a:defRPr>
      </a:lvl8pPr>
      <a:lvl9pPr marL="1286510" indent="-75565" algn="l" defTabSz="302895" rtl="0" eaLnBrk="1" latinLnBrk="0" hangingPunct="1">
        <a:lnSpc>
          <a:spcPct val="90000"/>
        </a:lnSpc>
        <a:spcBef>
          <a:spcPct val="33000"/>
        </a:spcBef>
        <a:buFont typeface="Arial" panose="020B0604020202020204" pitchFamily="34" charset="0"/>
        <a:buChar char="•"/>
        <a:defRPr sz="595" kern="1200">
          <a:solidFill>
            <a:schemeClr val="tx1"/>
          </a:solidFill>
          <a:latin typeface="+mn-lt"/>
          <a:ea typeface="+mn-ea"/>
          <a:cs typeface="+mn-cs"/>
        </a:defRPr>
      </a:lvl9pPr>
    </p:bodyStyle>
    <p:otherStyle>
      <a:defPPr>
        <a:defRPr lang="zh-CN"/>
      </a:defPPr>
      <a:lvl1pPr marL="0" algn="l" defTabSz="302895" rtl="0" eaLnBrk="1" latinLnBrk="0" hangingPunct="1">
        <a:defRPr sz="595" kern="1200">
          <a:solidFill>
            <a:schemeClr val="tx1"/>
          </a:solidFill>
          <a:latin typeface="+mn-lt"/>
          <a:ea typeface="+mn-ea"/>
          <a:cs typeface="+mn-cs"/>
        </a:defRPr>
      </a:lvl1pPr>
      <a:lvl2pPr marL="151130" algn="l" defTabSz="302895" rtl="0" eaLnBrk="1" latinLnBrk="0" hangingPunct="1">
        <a:defRPr sz="595" kern="1200">
          <a:solidFill>
            <a:schemeClr val="tx1"/>
          </a:solidFill>
          <a:latin typeface="+mn-lt"/>
          <a:ea typeface="+mn-ea"/>
          <a:cs typeface="+mn-cs"/>
        </a:defRPr>
      </a:lvl2pPr>
      <a:lvl3pPr marL="302895" algn="l" defTabSz="302895" rtl="0" eaLnBrk="1" latinLnBrk="0" hangingPunct="1">
        <a:defRPr sz="595" kern="1200">
          <a:solidFill>
            <a:schemeClr val="tx1"/>
          </a:solidFill>
          <a:latin typeface="+mn-lt"/>
          <a:ea typeface="+mn-ea"/>
          <a:cs typeface="+mn-cs"/>
        </a:defRPr>
      </a:lvl3pPr>
      <a:lvl4pPr marL="454025" algn="l" defTabSz="302895" rtl="0" eaLnBrk="1" latinLnBrk="0" hangingPunct="1">
        <a:defRPr sz="595" kern="1200">
          <a:solidFill>
            <a:schemeClr val="tx1"/>
          </a:solidFill>
          <a:latin typeface="+mn-lt"/>
          <a:ea typeface="+mn-ea"/>
          <a:cs typeface="+mn-cs"/>
        </a:defRPr>
      </a:lvl4pPr>
      <a:lvl5pPr marL="605790" algn="l" defTabSz="302895" rtl="0" eaLnBrk="1" latinLnBrk="0" hangingPunct="1">
        <a:defRPr sz="595" kern="1200">
          <a:solidFill>
            <a:schemeClr val="tx1"/>
          </a:solidFill>
          <a:latin typeface="+mn-lt"/>
          <a:ea typeface="+mn-ea"/>
          <a:cs typeface="+mn-cs"/>
        </a:defRPr>
      </a:lvl5pPr>
      <a:lvl6pPr marL="756920" algn="l" defTabSz="302895" rtl="0" eaLnBrk="1" latinLnBrk="0" hangingPunct="1">
        <a:defRPr sz="595" kern="1200">
          <a:solidFill>
            <a:schemeClr val="tx1"/>
          </a:solidFill>
          <a:latin typeface="+mn-lt"/>
          <a:ea typeface="+mn-ea"/>
          <a:cs typeface="+mn-cs"/>
        </a:defRPr>
      </a:lvl6pPr>
      <a:lvl7pPr marL="908050" algn="l" defTabSz="302895" rtl="0" eaLnBrk="1" latinLnBrk="0" hangingPunct="1">
        <a:defRPr sz="595" kern="1200">
          <a:solidFill>
            <a:schemeClr val="tx1"/>
          </a:solidFill>
          <a:latin typeface="+mn-lt"/>
          <a:ea typeface="+mn-ea"/>
          <a:cs typeface="+mn-cs"/>
        </a:defRPr>
      </a:lvl7pPr>
      <a:lvl8pPr marL="1059815" algn="l" defTabSz="302895" rtl="0" eaLnBrk="1" latinLnBrk="0" hangingPunct="1">
        <a:defRPr sz="595" kern="1200">
          <a:solidFill>
            <a:schemeClr val="tx1"/>
          </a:solidFill>
          <a:latin typeface="+mn-lt"/>
          <a:ea typeface="+mn-ea"/>
          <a:cs typeface="+mn-cs"/>
        </a:defRPr>
      </a:lvl8pPr>
      <a:lvl9pPr marL="1210945" algn="l" defTabSz="302895" rtl="0" eaLnBrk="1" latinLnBrk="0" hangingPunct="1">
        <a:defRPr sz="5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image" Target="../media/image2.png"/><Relationship Id="rId4" Type="http://schemas.openxmlformats.org/officeDocument/2006/relationships/tags" Target="../tags/tag65.xml"/><Relationship Id="rId3" Type="http://schemas.openxmlformats.org/officeDocument/2006/relationships/image" Target="../media/image1.png"/><Relationship Id="rId26" Type="http://schemas.openxmlformats.org/officeDocument/2006/relationships/slideLayout" Target="../slideLayouts/slideLayout1.xml"/><Relationship Id="rId25" Type="http://schemas.openxmlformats.org/officeDocument/2006/relationships/tags" Target="../tags/tag77.xml"/><Relationship Id="rId24" Type="http://schemas.openxmlformats.org/officeDocument/2006/relationships/image" Target="../media/image10.png"/><Relationship Id="rId23" Type="http://schemas.openxmlformats.org/officeDocument/2006/relationships/tags" Target="../tags/tag76.xml"/><Relationship Id="rId22" Type="http://schemas.openxmlformats.org/officeDocument/2006/relationships/image" Target="../media/image9.png"/><Relationship Id="rId21" Type="http://schemas.openxmlformats.org/officeDocument/2006/relationships/tags" Target="../tags/tag75.xml"/><Relationship Id="rId20" Type="http://schemas.openxmlformats.org/officeDocument/2006/relationships/tags" Target="../tags/tag74.xml"/><Relationship Id="rId2" Type="http://schemas.openxmlformats.org/officeDocument/2006/relationships/tags" Target="../tags/tag64.xml"/><Relationship Id="rId19" Type="http://schemas.openxmlformats.org/officeDocument/2006/relationships/image" Target="../media/image8.png"/><Relationship Id="rId18" Type="http://schemas.openxmlformats.org/officeDocument/2006/relationships/tags" Target="../tags/tag73.xml"/><Relationship Id="rId17" Type="http://schemas.openxmlformats.org/officeDocument/2006/relationships/image" Target="../media/image7.png"/><Relationship Id="rId16" Type="http://schemas.openxmlformats.org/officeDocument/2006/relationships/tags" Target="../tags/tag72.xml"/><Relationship Id="rId15" Type="http://schemas.openxmlformats.org/officeDocument/2006/relationships/image" Target="../media/image6.png"/><Relationship Id="rId14" Type="http://schemas.openxmlformats.org/officeDocument/2006/relationships/tags" Target="../tags/tag71.xml"/><Relationship Id="rId13" Type="http://schemas.openxmlformats.org/officeDocument/2006/relationships/image" Target="../media/image5.png"/><Relationship Id="rId12" Type="http://schemas.openxmlformats.org/officeDocument/2006/relationships/tags" Target="../tags/tag70.xml"/><Relationship Id="rId11" Type="http://schemas.openxmlformats.org/officeDocument/2006/relationships/image" Target="../media/image4.png"/><Relationship Id="rId10" Type="http://schemas.openxmlformats.org/officeDocument/2006/relationships/tags" Target="../tags/tag69.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custDataLst>
              <p:tags r:id="rId1"/>
            </p:custDataLst>
          </p:nvPr>
        </p:nvSpPr>
        <p:spPr>
          <a:xfrm>
            <a:off x="142875" y="294640"/>
            <a:ext cx="2807970" cy="460375"/>
          </a:xfrm>
          <a:prstGeom prst="roundRect">
            <a:avLst>
              <a:gd name="adj" fmla="val 5027"/>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800" b="1">
                <a:solidFill>
                  <a:schemeClr val="tx2"/>
                </a:solidFill>
                <a:latin typeface="楷体" panose="02010609060101010101" charset="-122"/>
                <a:ea typeface="楷体" panose="02010609060101010101" charset="-122"/>
                <a:cs typeface="楷体" panose="02010609060101010101" charset="-122"/>
              </a:rPr>
              <a:t>海风降温能力的多尺度表征及其影响因素分析</a:t>
            </a:r>
            <a:endParaRPr lang="zh-CN" altLang="en-US" sz="800" b="1">
              <a:solidFill>
                <a:schemeClr val="tx2"/>
              </a:solidFill>
              <a:latin typeface="楷体" panose="02010609060101010101" charset="-122"/>
              <a:ea typeface="楷体" panose="02010609060101010101" charset="-122"/>
              <a:cs typeface="楷体" panose="02010609060101010101" charset="-122"/>
            </a:endParaRPr>
          </a:p>
          <a:p>
            <a:pPr algn="ctr"/>
            <a:r>
              <a:rPr lang="en-US" altLang="zh-CN" sz="800" b="1">
                <a:solidFill>
                  <a:schemeClr val="tx2"/>
                </a:solidFill>
                <a:latin typeface="楷体" panose="02010609060101010101" charset="-122"/>
                <a:ea typeface="楷体" panose="02010609060101010101" charset="-122"/>
                <a:cs typeface="楷体" panose="02010609060101010101" charset="-122"/>
              </a:rPr>
              <a:t>——</a:t>
            </a:r>
            <a:r>
              <a:rPr lang="zh-CN" altLang="en-US" sz="800" b="1">
                <a:solidFill>
                  <a:schemeClr val="tx2"/>
                </a:solidFill>
                <a:latin typeface="楷体" panose="02010609060101010101" charset="-122"/>
                <a:ea typeface="楷体" panose="02010609060101010101" charset="-122"/>
                <a:cs typeface="楷体" panose="02010609060101010101" charset="-122"/>
              </a:rPr>
              <a:t>以澳大利亚阿德莱德为例</a:t>
            </a:r>
            <a:endParaRPr lang="zh-CN" altLang="en-US" sz="800" b="1">
              <a:solidFill>
                <a:schemeClr val="tx2"/>
              </a:solidFill>
              <a:latin typeface="楷体" panose="02010609060101010101" charset="-122"/>
              <a:ea typeface="楷体" panose="02010609060101010101" charset="-122"/>
              <a:cs typeface="楷体" panose="02010609060101010101" charset="-122"/>
            </a:endParaRPr>
          </a:p>
          <a:p>
            <a:pPr algn="ctr"/>
            <a:r>
              <a:rPr lang="zh-CN" altLang="en-US" sz="400">
                <a:solidFill>
                  <a:schemeClr val="tx2"/>
                </a:solidFill>
                <a:latin typeface="Times New Roman" panose="02020603050405020304" charset="0"/>
                <a:ea typeface="楷体" panose="02010609060101010101" charset="-122"/>
                <a:cs typeface="Times New Roman" panose="02020603050405020304" charset="0"/>
              </a:rPr>
              <a:t>周一飞</a:t>
            </a:r>
            <a:r>
              <a:rPr lang="en-US" altLang="zh-CN" sz="400">
                <a:solidFill>
                  <a:schemeClr val="tx2"/>
                </a:solidFill>
                <a:latin typeface="Times New Roman" panose="02020603050405020304" charset="0"/>
                <a:ea typeface="楷体" panose="02010609060101010101" charset="-122"/>
                <a:cs typeface="Times New Roman" panose="02020603050405020304" charset="0"/>
              </a:rPr>
              <a:t>, Huade Guan, Okke Batelaan, Craig Simmons </a:t>
            </a:r>
            <a:endParaRPr lang="en-US" altLang="zh-CN" sz="400">
              <a:solidFill>
                <a:schemeClr val="tx2"/>
              </a:solidFill>
              <a:latin typeface="Times New Roman" panose="02020603050405020304" charset="0"/>
              <a:ea typeface="楷体" panose="02010609060101010101" charset="-122"/>
              <a:cs typeface="Times New Roman" panose="02020603050405020304" charset="0"/>
            </a:endParaRPr>
          </a:p>
          <a:p>
            <a:pPr algn="ctr"/>
            <a:r>
              <a:rPr lang="zh-CN" altLang="en-US" sz="400">
                <a:solidFill>
                  <a:schemeClr val="tx2"/>
                </a:solidFill>
                <a:latin typeface="Times New Roman" panose="02020603050405020304" charset="0"/>
                <a:ea typeface="楷体" panose="02010609060101010101" charset="-122"/>
                <a:cs typeface="Times New Roman" panose="02020603050405020304" charset="0"/>
              </a:rPr>
              <a:t>澳大利亚弗林德斯大学，科学与工程学院</a:t>
            </a:r>
            <a:endParaRPr lang="zh-CN" altLang="en-US" sz="400">
              <a:solidFill>
                <a:schemeClr val="tx2"/>
              </a:solidFill>
              <a:latin typeface="Times New Roman" panose="02020603050405020304" charset="0"/>
              <a:ea typeface="楷体" panose="02010609060101010101" charset="-122"/>
              <a:cs typeface="Times New Roman" panose="02020603050405020304" charset="0"/>
            </a:endParaRPr>
          </a:p>
          <a:p>
            <a:pPr algn="ctr"/>
            <a:r>
              <a:rPr lang="zh-CN" altLang="en-US" sz="400">
                <a:solidFill>
                  <a:schemeClr val="tx2"/>
                </a:solidFill>
                <a:latin typeface="Times New Roman" panose="02020603050405020304" charset="0"/>
                <a:ea typeface="楷体" panose="02010609060101010101" charset="-122"/>
                <a:cs typeface="Times New Roman" panose="02020603050405020304" charset="0"/>
                <a:sym typeface="+mn-ea"/>
              </a:rPr>
              <a:t>重庆大学，环境与生态学院</a:t>
            </a:r>
            <a:endParaRPr lang="zh-CN" altLang="en-US" sz="400">
              <a:solidFill>
                <a:schemeClr val="tx2"/>
              </a:solidFill>
              <a:latin typeface="Times New Roman" panose="02020603050405020304" charset="0"/>
              <a:ea typeface="楷体" panose="02010609060101010101" charset="-122"/>
              <a:cs typeface="Times New Roman" panose="02020603050405020304" charset="0"/>
              <a:sym typeface="+mn-ea"/>
            </a:endParaRPr>
          </a:p>
        </p:txBody>
      </p:sp>
      <p:pic>
        <p:nvPicPr>
          <p:cNvPr id="8" name="图片 7"/>
          <p:cNvPicPr>
            <a:picLocks noChangeAspect="1"/>
          </p:cNvPicPr>
          <p:nvPr>
            <p:custDataLst>
              <p:tags r:id="rId2"/>
            </p:custDataLst>
          </p:nvPr>
        </p:nvPicPr>
        <p:blipFill>
          <a:blip r:embed="rId3"/>
          <a:stretch>
            <a:fillRect/>
          </a:stretch>
        </p:blipFill>
        <p:spPr>
          <a:xfrm>
            <a:off x="2371090" y="507365"/>
            <a:ext cx="419100" cy="20129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201930" y="513715"/>
            <a:ext cx="544830" cy="234315"/>
          </a:xfrm>
          <a:prstGeom prst="rect">
            <a:avLst/>
          </a:prstGeom>
        </p:spPr>
      </p:pic>
      <p:sp>
        <p:nvSpPr>
          <p:cNvPr id="14" name="圆角矩形 13"/>
          <p:cNvSpPr/>
          <p:nvPr>
            <p:custDataLst>
              <p:tags r:id="rId6"/>
            </p:custDataLst>
          </p:nvPr>
        </p:nvSpPr>
        <p:spPr>
          <a:xfrm>
            <a:off x="131445" y="1657985"/>
            <a:ext cx="2814955" cy="761365"/>
          </a:xfrm>
          <a:prstGeom prst="roundRect">
            <a:avLst>
              <a:gd name="adj" fmla="val 9174"/>
            </a:avLst>
          </a:prstGeom>
        </p:spPr>
        <p:style>
          <a:lnRef idx="2">
            <a:schemeClr val="accent6"/>
          </a:lnRef>
          <a:fillRef idx="1">
            <a:schemeClr val="lt1"/>
          </a:fillRef>
          <a:effectRef idx="0">
            <a:schemeClr val="accent6"/>
          </a:effectRef>
          <a:fontRef idx="minor">
            <a:schemeClr val="dk1"/>
          </a:fontRef>
        </p:style>
        <p:txBody>
          <a:bodyPr rtlCol="0" anchor="ctr"/>
          <a:p>
            <a:pPr algn="l"/>
            <a:endParaRPr lang="zh-CN" altLang="en-US" sz="400">
              <a:latin typeface="楷体" panose="02010609060101010101" charset="-122"/>
              <a:ea typeface="楷体" panose="02010609060101010101" charset="-122"/>
            </a:endParaRPr>
          </a:p>
        </p:txBody>
      </p:sp>
      <p:sp>
        <p:nvSpPr>
          <p:cNvPr id="15" name="圆角矩形 14"/>
          <p:cNvSpPr/>
          <p:nvPr>
            <p:custDataLst>
              <p:tags r:id="rId7"/>
            </p:custDataLst>
          </p:nvPr>
        </p:nvSpPr>
        <p:spPr>
          <a:xfrm>
            <a:off x="91440" y="2499995"/>
            <a:ext cx="2854960" cy="823595"/>
          </a:xfrm>
          <a:prstGeom prst="roundRect">
            <a:avLst>
              <a:gd name="adj" fmla="val 4157"/>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180"/>
          </a:p>
        </p:txBody>
      </p:sp>
      <p:sp>
        <p:nvSpPr>
          <p:cNvPr id="3" name="文本框 2"/>
          <p:cNvSpPr txBox="1"/>
          <p:nvPr/>
        </p:nvSpPr>
        <p:spPr>
          <a:xfrm>
            <a:off x="131445" y="783590"/>
            <a:ext cx="1384300" cy="849630"/>
          </a:xfrm>
          <a:prstGeom prst="roundRect">
            <a:avLst>
              <a:gd name="adj" fmla="val 4082"/>
            </a:avLst>
          </a:prstGeom>
        </p:spPr>
        <p:style>
          <a:lnRef idx="2">
            <a:schemeClr val="accent6"/>
          </a:lnRef>
          <a:fillRef idx="1">
            <a:schemeClr val="lt1"/>
          </a:fillRef>
          <a:effectRef idx="0">
            <a:schemeClr val="accent6"/>
          </a:effectRef>
          <a:fontRef idx="minor">
            <a:schemeClr val="dk1"/>
          </a:fontRef>
        </p:style>
        <p:txBody>
          <a:bodyPr wrap="square" rtlCol="0">
            <a:noAutofit/>
          </a:bodyPr>
          <a:p>
            <a:pPr fontAlgn="auto">
              <a:lnSpc>
                <a:spcPct val="150000"/>
              </a:lnSpc>
            </a:pPr>
            <a:r>
              <a:rPr lang="zh-CN" altLang="en-US" sz="500" b="1">
                <a:solidFill>
                  <a:schemeClr val="tx2"/>
                </a:solidFill>
                <a:latin typeface="楷体" panose="02010609060101010101" charset="-122"/>
                <a:ea typeface="楷体" panose="02010609060101010101" charset="-122"/>
                <a:cs typeface="楷体" panose="02010609060101010101" charset="-122"/>
              </a:rPr>
              <a:t>研究背景</a:t>
            </a:r>
            <a:endParaRPr lang="zh-CN" altLang="en-US" sz="500" b="1">
              <a:solidFill>
                <a:schemeClr val="tx2"/>
              </a:solidFill>
              <a:latin typeface="楷体" panose="02010609060101010101" charset="-122"/>
              <a:ea typeface="楷体" panose="02010609060101010101" charset="-122"/>
              <a:cs typeface="楷体" panose="02010609060101010101" charset="-122"/>
            </a:endParaRPr>
          </a:p>
          <a:p>
            <a:pPr indent="0" fontAlgn="auto">
              <a:lnSpc>
                <a:spcPct val="150000"/>
              </a:lnSpc>
              <a:buFont typeface="Wingdings" panose="05000000000000000000" charset="0"/>
              <a:buNone/>
            </a:pPr>
            <a:r>
              <a:rPr lang="zh-CN" altLang="en-US" sz="300">
                <a:latin typeface="楷体" panose="02010609060101010101" charset="-122"/>
                <a:ea typeface="楷体" panose="02010609060101010101" charset="-122"/>
                <a:sym typeface="+mn-ea"/>
              </a:rPr>
              <a:t>⦁</a:t>
            </a:r>
            <a:r>
              <a:rPr lang="zh-CN" altLang="en-US" sz="300">
                <a:solidFill>
                  <a:schemeClr val="tx2"/>
                </a:solidFill>
                <a:latin typeface="楷体" panose="02010609060101010101" charset="-122"/>
                <a:ea typeface="楷体" panose="02010609060101010101" charset="-122"/>
                <a:cs typeface="楷体" panose="02010609060101010101" charset="-122"/>
              </a:rPr>
              <a:t>受气候变化和城市热岛的综合影响，全球城市热浪事件的强度和频率正迅速增加。 </a:t>
            </a:r>
            <a:endParaRPr lang="zh-CN" altLang="en-US" sz="300">
              <a:solidFill>
                <a:schemeClr val="tx2"/>
              </a:solidFill>
              <a:latin typeface="楷体" panose="02010609060101010101" charset="-122"/>
              <a:ea typeface="楷体" panose="02010609060101010101" charset="-122"/>
              <a:cs typeface="楷体" panose="02010609060101010101" charset="-122"/>
            </a:endParaRPr>
          </a:p>
          <a:p>
            <a:pPr indent="0" fontAlgn="auto">
              <a:lnSpc>
                <a:spcPct val="150000"/>
              </a:lnSpc>
              <a:buFont typeface="Wingdings" panose="05000000000000000000" charset="0"/>
              <a:buNone/>
            </a:pPr>
            <a:r>
              <a:rPr lang="zh-CN" altLang="en-US" sz="300">
                <a:latin typeface="楷体" panose="02010609060101010101" charset="-122"/>
                <a:ea typeface="楷体" panose="02010609060101010101" charset="-122"/>
                <a:sym typeface="+mn-ea"/>
              </a:rPr>
              <a:t>⦁</a:t>
            </a:r>
            <a:r>
              <a:rPr lang="zh-CN" altLang="en-US" sz="300">
                <a:solidFill>
                  <a:schemeClr val="tx2"/>
                </a:solidFill>
                <a:latin typeface="楷体" panose="02010609060101010101" charset="-122"/>
                <a:ea typeface="楷体" panose="02010609060101010101" charset="-122"/>
                <a:cs typeface="楷体" panose="02010609060101010101" charset="-122"/>
              </a:rPr>
              <a:t>除了增加植被和改变建筑材料等传统措施外，城市水体和通风等自然冷却源的定量影响值得关注。 </a:t>
            </a:r>
            <a:endParaRPr lang="zh-CN" altLang="en-US" sz="300">
              <a:solidFill>
                <a:schemeClr val="tx2"/>
              </a:solidFill>
              <a:latin typeface="楷体" panose="02010609060101010101" charset="-122"/>
              <a:ea typeface="楷体" panose="02010609060101010101" charset="-122"/>
              <a:cs typeface="楷体" panose="02010609060101010101" charset="-122"/>
            </a:endParaRPr>
          </a:p>
          <a:p>
            <a:pPr indent="0" fontAlgn="auto">
              <a:lnSpc>
                <a:spcPct val="150000"/>
              </a:lnSpc>
              <a:buFont typeface="Wingdings" panose="05000000000000000000" charset="0"/>
              <a:buNone/>
            </a:pPr>
            <a:r>
              <a:rPr lang="zh-CN" altLang="en-US" sz="300">
                <a:latin typeface="楷体" panose="02010609060101010101" charset="-122"/>
                <a:ea typeface="楷体" panose="02010609060101010101" charset="-122"/>
                <a:sym typeface="+mn-ea"/>
              </a:rPr>
              <a:t>⦁</a:t>
            </a:r>
            <a:r>
              <a:rPr lang="zh-CN" altLang="en-US" sz="300">
                <a:solidFill>
                  <a:schemeClr val="tx2"/>
                </a:solidFill>
                <a:latin typeface="楷体" panose="02010609060101010101" charset="-122"/>
                <a:ea typeface="楷体" panose="02010609060101010101" charset="-122"/>
                <a:cs typeface="楷体" panose="02010609060101010101" charset="-122"/>
              </a:rPr>
              <a:t>海风是沿海城市典型的中尺度通风过程，可以显着改变沿海地区的温度格局。然而，当前研究对海风降温效果的定量特征及其影响因素了解有限。 </a:t>
            </a:r>
            <a:endParaRPr lang="zh-CN" altLang="en-US" sz="300">
              <a:solidFill>
                <a:schemeClr val="tx2"/>
              </a:solidFill>
              <a:latin typeface="楷体" panose="02010609060101010101" charset="-122"/>
              <a:ea typeface="楷体" panose="02010609060101010101" charset="-122"/>
              <a:cs typeface="楷体" panose="02010609060101010101" charset="-122"/>
            </a:endParaRPr>
          </a:p>
          <a:p>
            <a:pPr indent="0" fontAlgn="auto">
              <a:lnSpc>
                <a:spcPct val="150000"/>
              </a:lnSpc>
              <a:buFont typeface="Wingdings" panose="05000000000000000000" charset="0"/>
              <a:buNone/>
            </a:pPr>
            <a:r>
              <a:rPr lang="zh-CN" altLang="en-US" sz="300">
                <a:latin typeface="楷体" panose="02010609060101010101" charset="-122"/>
                <a:ea typeface="楷体" panose="02010609060101010101" charset="-122"/>
                <a:sym typeface="+mn-ea"/>
              </a:rPr>
              <a:t>⦁</a:t>
            </a:r>
            <a:r>
              <a:rPr lang="zh-CN" altLang="en-US" sz="300">
                <a:solidFill>
                  <a:schemeClr val="tx2"/>
                </a:solidFill>
                <a:latin typeface="楷体" panose="02010609060101010101" charset="-122"/>
                <a:ea typeface="楷体" panose="02010609060101010101" charset="-122"/>
                <a:cs typeface="楷体" panose="02010609060101010101" charset="-122"/>
              </a:rPr>
              <a:t>本研究提出了量化海风的累积降温效应，探索了海风的降温能力及其在不同空间尺度上的影响因素。</a:t>
            </a:r>
            <a:endParaRPr lang="zh-CN" altLang="en-US" sz="300">
              <a:solidFill>
                <a:schemeClr val="tx2"/>
              </a:solidFill>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1595120" y="782955"/>
            <a:ext cx="1350645" cy="842010"/>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p>
            <a:r>
              <a:rPr lang="zh-CN" altLang="en-US" sz="500" b="1">
                <a:solidFill>
                  <a:schemeClr val="tx2"/>
                </a:solidFill>
                <a:latin typeface="楷体" panose="02010609060101010101" charset="-122"/>
                <a:ea typeface="楷体" panose="02010609060101010101" charset="-122"/>
                <a:cs typeface="楷体" panose="02010609060101010101" charset="-122"/>
              </a:rPr>
              <a:t>海风降温能力</a:t>
            </a:r>
            <a:endParaRPr lang="zh-CN" altLang="en-US" sz="500" b="1">
              <a:solidFill>
                <a:schemeClr val="tx2"/>
              </a:solidFill>
              <a:latin typeface="楷体" panose="02010609060101010101" charset="-122"/>
              <a:ea typeface="楷体" panose="02010609060101010101" charset="-122"/>
              <a:cs typeface="楷体" panose="02010609060101010101" charset="-122"/>
            </a:endParaRPr>
          </a:p>
          <a:p>
            <a:endParaRPr lang="zh-CN" altLang="en-US" sz="500" b="1">
              <a:solidFill>
                <a:schemeClr val="tx2"/>
              </a:solidFill>
              <a:latin typeface="楷体" panose="02010609060101010101" charset="-122"/>
              <a:ea typeface="楷体" panose="02010609060101010101" charset="-122"/>
              <a:cs typeface="楷体" panose="02010609060101010101" charset="-122"/>
            </a:endParaRPr>
          </a:p>
          <a:p>
            <a:endParaRPr lang="zh-CN" altLang="en-US" sz="500" b="1">
              <a:solidFill>
                <a:schemeClr val="tx2"/>
              </a:solidFill>
              <a:latin typeface="楷体" panose="02010609060101010101" charset="-122"/>
              <a:ea typeface="楷体" panose="02010609060101010101" charset="-122"/>
              <a:cs typeface="楷体" panose="02010609060101010101" charset="-122"/>
            </a:endParaRPr>
          </a:p>
          <a:p>
            <a:endParaRPr lang="zh-CN" altLang="en-US" sz="500" b="1">
              <a:solidFill>
                <a:schemeClr val="tx2"/>
              </a:solidFill>
              <a:latin typeface="楷体" panose="02010609060101010101" charset="-122"/>
              <a:ea typeface="楷体" panose="02010609060101010101" charset="-122"/>
              <a:cs typeface="楷体" panose="02010609060101010101" charset="-122"/>
            </a:endParaRPr>
          </a:p>
          <a:p>
            <a:endParaRPr lang="zh-CN" altLang="en-US" sz="500" b="1">
              <a:solidFill>
                <a:schemeClr val="tx2"/>
              </a:solidFill>
              <a:latin typeface="楷体" panose="02010609060101010101" charset="-122"/>
              <a:ea typeface="楷体" panose="02010609060101010101" charset="-122"/>
              <a:cs typeface="楷体" panose="02010609060101010101" charset="-122"/>
            </a:endParaRPr>
          </a:p>
          <a:p>
            <a:endParaRPr lang="zh-CN" altLang="en-US" sz="500" b="1">
              <a:solidFill>
                <a:schemeClr val="tx2"/>
              </a:solidFill>
              <a:latin typeface="楷体" panose="02010609060101010101" charset="-122"/>
              <a:ea typeface="楷体" panose="02010609060101010101" charset="-122"/>
              <a:cs typeface="楷体" panose="02010609060101010101" charset="-122"/>
            </a:endParaRPr>
          </a:p>
          <a:p>
            <a:endParaRPr lang="zh-CN" altLang="en-US" sz="500" b="1">
              <a:solidFill>
                <a:schemeClr val="tx2"/>
              </a:solidFill>
              <a:latin typeface="楷体" panose="02010609060101010101" charset="-122"/>
              <a:ea typeface="楷体" panose="02010609060101010101" charset="-122"/>
              <a:cs typeface="楷体" panose="02010609060101010101" charset="-122"/>
            </a:endParaRPr>
          </a:p>
          <a:p>
            <a:endParaRPr lang="zh-CN" altLang="en-US" sz="400">
              <a:solidFill>
                <a:schemeClr val="tx2"/>
              </a:solidFill>
            </a:endParaRPr>
          </a:p>
          <a:p>
            <a:endParaRPr lang="zh-CN" altLang="en-US" sz="400">
              <a:solidFill>
                <a:schemeClr val="tx2"/>
              </a:solidFill>
            </a:endParaRPr>
          </a:p>
          <a:p>
            <a:endParaRPr lang="zh-CN" altLang="en-US" sz="500">
              <a:solidFill>
                <a:schemeClr val="tx2"/>
              </a:solidFill>
            </a:endParaRPr>
          </a:p>
          <a:p>
            <a:endParaRPr lang="zh-CN" altLang="en-US" sz="500">
              <a:solidFill>
                <a:schemeClr val="tx2"/>
              </a:solidFill>
            </a:endParaRPr>
          </a:p>
          <a:p>
            <a:endParaRPr lang="zh-CN" altLang="en-US" sz="500">
              <a:solidFill>
                <a:schemeClr val="tx2"/>
              </a:solidFill>
            </a:endParaRPr>
          </a:p>
          <a:p>
            <a:endParaRPr lang="zh-CN" altLang="en-US" sz="500">
              <a:solidFill>
                <a:schemeClr val="tx2"/>
              </a:solidFill>
            </a:endParaRPr>
          </a:p>
          <a:p>
            <a:endParaRPr lang="zh-CN" altLang="en-US" sz="500">
              <a:solidFill>
                <a:schemeClr val="tx2"/>
              </a:solidFill>
            </a:endParaRPr>
          </a:p>
          <a:p>
            <a:endParaRPr lang="zh-CN" altLang="en-US" sz="500">
              <a:solidFill>
                <a:schemeClr val="tx2"/>
              </a:solidFill>
            </a:endParaRPr>
          </a:p>
          <a:p>
            <a:endParaRPr lang="zh-CN" altLang="en-US" sz="500">
              <a:solidFill>
                <a:schemeClr val="tx2"/>
              </a:solidFill>
            </a:endParaRPr>
          </a:p>
          <a:p>
            <a:endParaRPr lang="zh-CN" altLang="en-US" sz="500">
              <a:solidFill>
                <a:schemeClr val="tx2"/>
              </a:solidFill>
            </a:endParaRPr>
          </a:p>
        </p:txBody>
      </p:sp>
      <p:pic>
        <p:nvPicPr>
          <p:cNvPr id="6" name="图片 5"/>
          <p:cNvPicPr>
            <a:picLocks noChangeAspect="1"/>
          </p:cNvPicPr>
          <p:nvPr>
            <p:custDataLst>
              <p:tags r:id="rId8"/>
            </p:custDataLst>
          </p:nvPr>
        </p:nvPicPr>
        <p:blipFill>
          <a:blip r:embed="rId9"/>
          <a:stretch>
            <a:fillRect/>
          </a:stretch>
        </p:blipFill>
        <p:spPr>
          <a:xfrm>
            <a:off x="1660525" y="1015365"/>
            <a:ext cx="554990" cy="417830"/>
          </a:xfrm>
          <a:prstGeom prst="rect">
            <a:avLst/>
          </a:prstGeom>
        </p:spPr>
      </p:pic>
      <p:pic>
        <p:nvPicPr>
          <p:cNvPr id="7" name="图片 6"/>
          <p:cNvPicPr>
            <a:picLocks noChangeAspect="1"/>
          </p:cNvPicPr>
          <p:nvPr>
            <p:custDataLst>
              <p:tags r:id="rId10"/>
            </p:custDataLst>
          </p:nvPr>
        </p:nvPicPr>
        <p:blipFill>
          <a:blip r:embed="rId11"/>
          <a:srcRect t="5742"/>
          <a:stretch>
            <a:fillRect/>
          </a:stretch>
        </p:blipFill>
        <p:spPr>
          <a:xfrm>
            <a:off x="1232535" y="1699260"/>
            <a:ext cx="569595" cy="677545"/>
          </a:xfrm>
          <a:prstGeom prst="rect">
            <a:avLst/>
          </a:prstGeom>
        </p:spPr>
      </p:pic>
      <p:pic>
        <p:nvPicPr>
          <p:cNvPr id="10" name="图片 9"/>
          <p:cNvPicPr>
            <a:picLocks noChangeAspect="1"/>
          </p:cNvPicPr>
          <p:nvPr>
            <p:custDataLst>
              <p:tags r:id="rId12"/>
            </p:custDataLst>
          </p:nvPr>
        </p:nvPicPr>
        <p:blipFill>
          <a:blip r:embed="rId13"/>
          <a:stretch>
            <a:fillRect/>
          </a:stretch>
        </p:blipFill>
        <p:spPr>
          <a:xfrm>
            <a:off x="1925955" y="1699260"/>
            <a:ext cx="855980" cy="266700"/>
          </a:xfrm>
          <a:prstGeom prst="rect">
            <a:avLst/>
          </a:prstGeom>
        </p:spPr>
      </p:pic>
      <p:pic>
        <p:nvPicPr>
          <p:cNvPr id="11" name="图片 10"/>
          <p:cNvPicPr>
            <a:picLocks noChangeAspect="1"/>
          </p:cNvPicPr>
          <p:nvPr>
            <p:custDataLst>
              <p:tags r:id="rId14"/>
            </p:custDataLst>
          </p:nvPr>
        </p:nvPicPr>
        <p:blipFill>
          <a:blip r:embed="rId15"/>
          <a:stretch>
            <a:fillRect/>
          </a:stretch>
        </p:blipFill>
        <p:spPr>
          <a:xfrm>
            <a:off x="1282700" y="2559685"/>
            <a:ext cx="613410" cy="784860"/>
          </a:xfrm>
          <a:prstGeom prst="rect">
            <a:avLst/>
          </a:prstGeom>
        </p:spPr>
      </p:pic>
      <p:pic>
        <p:nvPicPr>
          <p:cNvPr id="17" name="图片 16"/>
          <p:cNvPicPr>
            <a:picLocks noChangeAspect="1"/>
          </p:cNvPicPr>
          <p:nvPr>
            <p:custDataLst>
              <p:tags r:id="rId16"/>
            </p:custDataLst>
          </p:nvPr>
        </p:nvPicPr>
        <p:blipFill>
          <a:blip r:embed="rId17"/>
          <a:srcRect r="6755" b="4812"/>
          <a:stretch>
            <a:fillRect/>
          </a:stretch>
        </p:blipFill>
        <p:spPr>
          <a:xfrm>
            <a:off x="1990725" y="2505710"/>
            <a:ext cx="894080" cy="866775"/>
          </a:xfrm>
          <a:prstGeom prst="rect">
            <a:avLst/>
          </a:prstGeom>
        </p:spPr>
      </p:pic>
      <p:pic>
        <p:nvPicPr>
          <p:cNvPr id="2" name="图片 1"/>
          <p:cNvPicPr>
            <a:picLocks noChangeAspect="1"/>
          </p:cNvPicPr>
          <p:nvPr>
            <p:custDataLst>
              <p:tags r:id="rId18"/>
            </p:custDataLst>
          </p:nvPr>
        </p:nvPicPr>
        <p:blipFill>
          <a:blip r:embed="rId19"/>
          <a:stretch>
            <a:fillRect/>
          </a:stretch>
        </p:blipFill>
        <p:spPr>
          <a:xfrm>
            <a:off x="1900555" y="1997710"/>
            <a:ext cx="881380" cy="304800"/>
          </a:xfrm>
          <a:prstGeom prst="rect">
            <a:avLst/>
          </a:prstGeom>
        </p:spPr>
      </p:pic>
      <p:sp>
        <p:nvSpPr>
          <p:cNvPr id="4" name="文本框 3"/>
          <p:cNvSpPr txBox="1"/>
          <p:nvPr/>
        </p:nvSpPr>
        <p:spPr>
          <a:xfrm>
            <a:off x="85725" y="1696720"/>
            <a:ext cx="1234440" cy="616585"/>
          </a:xfrm>
          <a:prstGeom prst="rect">
            <a:avLst/>
          </a:prstGeom>
          <a:noFill/>
        </p:spPr>
        <p:txBody>
          <a:bodyPr wrap="square" rtlCol="0">
            <a:noAutofit/>
          </a:bodyPr>
          <a:p>
            <a:pPr indent="0" algn="l" fontAlgn="auto">
              <a:lnSpc>
                <a:spcPct val="150000"/>
              </a:lnSpc>
              <a:buFont typeface="Arial" panose="020B0604020202020204" pitchFamily="34" charset="0"/>
              <a:buNone/>
            </a:pPr>
            <a:r>
              <a:rPr lang="zh-CN" altLang="en-US" sz="400">
                <a:latin typeface="楷体" panose="02010609060101010101" charset="-122"/>
                <a:ea typeface="楷体" panose="02010609060101010101" charset="-122"/>
                <a:sym typeface="+mn-ea"/>
              </a:rPr>
              <a:t>⦁海风降温能力的时间分异可由比湿度和风速解释。</a:t>
            </a:r>
            <a:endParaRPr lang="zh-CN" altLang="en-US" sz="400">
              <a:latin typeface="楷体" panose="02010609060101010101" charset="-122"/>
              <a:ea typeface="楷体" panose="02010609060101010101" charset="-122"/>
            </a:endParaRPr>
          </a:p>
          <a:p>
            <a:pPr indent="0" algn="l" fontAlgn="auto">
              <a:lnSpc>
                <a:spcPct val="150000"/>
              </a:lnSpc>
              <a:buFont typeface="Arial" panose="020B0604020202020204" pitchFamily="34" charset="0"/>
              <a:buNone/>
            </a:pPr>
            <a:r>
              <a:rPr lang="zh-CN" altLang="en-US" sz="400">
                <a:latin typeface="楷体" panose="02010609060101010101" charset="-122"/>
                <a:ea typeface="楷体" panose="02010609060101010101" charset="-122"/>
                <a:sym typeface="+mn-ea"/>
              </a:rPr>
              <a:t>⦁</a:t>
            </a:r>
            <a:r>
              <a:rPr lang="zh-CN" altLang="en-US" sz="400">
                <a:latin typeface="楷体" panose="02010609060101010101" charset="-122"/>
                <a:ea typeface="楷体" panose="02010609060101010101" charset="-122"/>
                <a:sym typeface="+mn-ea"/>
              </a:rPr>
              <a:t>海风降温能力的</a:t>
            </a:r>
            <a:r>
              <a:rPr lang="zh-CN" altLang="en-US" sz="400">
                <a:latin typeface="楷体" panose="02010609060101010101" charset="-122"/>
                <a:ea typeface="楷体" panose="02010609060101010101" charset="-122"/>
                <a:sym typeface="+mn-ea"/>
              </a:rPr>
              <a:t>空间分异则可由到海岸的距离、正面面积指数、建筑高度标准差和海风开始时刻的气温解释。</a:t>
            </a:r>
            <a:endParaRPr lang="zh-CN" altLang="en-US" sz="400">
              <a:latin typeface="楷体" panose="02010609060101010101" charset="-122"/>
              <a:ea typeface="楷体" panose="02010609060101010101" charset="-122"/>
              <a:sym typeface="+mn-ea"/>
            </a:endParaRPr>
          </a:p>
          <a:p>
            <a:pPr indent="0" algn="l" fontAlgn="auto">
              <a:lnSpc>
                <a:spcPct val="150000"/>
              </a:lnSpc>
              <a:buFont typeface="Arial" panose="020B0604020202020204" pitchFamily="34" charset="0"/>
              <a:buNone/>
            </a:pPr>
            <a:r>
              <a:rPr lang="zh-CN" altLang="en-US" sz="400">
                <a:latin typeface="楷体" panose="02010609060101010101" charset="-122"/>
                <a:ea typeface="楷体" panose="02010609060101010101" charset="-122"/>
                <a:sym typeface="+mn-ea"/>
              </a:rPr>
              <a:t>⦁值得注意的是，</a:t>
            </a:r>
            <a:r>
              <a:rPr lang="zh-CN" altLang="en-US" sz="400">
                <a:latin typeface="楷体" panose="02010609060101010101" charset="-122"/>
                <a:ea typeface="楷体" panose="02010609060101010101" charset="-122"/>
                <a:sym typeface="+mn-ea"/>
              </a:rPr>
              <a:t>建筑高度标准差的增加被发现对海风降温能力有促进作用。</a:t>
            </a:r>
            <a:endParaRPr lang="zh-CN" altLang="en-US" sz="400">
              <a:latin typeface="楷体" panose="02010609060101010101" charset="-122"/>
              <a:ea typeface="楷体" panose="02010609060101010101" charset="-122"/>
            </a:endParaRPr>
          </a:p>
          <a:p>
            <a:pPr indent="0" fontAlgn="auto">
              <a:lnSpc>
                <a:spcPct val="150000"/>
              </a:lnSpc>
            </a:pPr>
            <a:endParaRPr lang="zh-CN" altLang="en-US" sz="400"/>
          </a:p>
        </p:txBody>
      </p:sp>
      <p:sp>
        <p:nvSpPr>
          <p:cNvPr id="12" name="文本框 11"/>
          <p:cNvSpPr txBox="1"/>
          <p:nvPr/>
        </p:nvSpPr>
        <p:spPr>
          <a:xfrm>
            <a:off x="182880" y="2570480"/>
            <a:ext cx="986155" cy="737235"/>
          </a:xfrm>
          <a:prstGeom prst="rect">
            <a:avLst/>
          </a:prstGeom>
          <a:noFill/>
        </p:spPr>
        <p:txBody>
          <a:bodyPr wrap="square" rtlCol="0">
            <a:spAutoFit/>
          </a:bodyPr>
          <a:p>
            <a:pPr indent="0" fontAlgn="auto">
              <a:lnSpc>
                <a:spcPct val="150000"/>
              </a:lnSpc>
            </a:pPr>
            <a:r>
              <a:rPr lang="zh-CN" altLang="en-US" sz="400">
                <a:latin typeface="楷体" panose="02010609060101010101" charset="-122"/>
                <a:ea typeface="楷体" panose="02010609060101010101" charset="-122"/>
                <a:sym typeface="+mn-ea"/>
              </a:rPr>
              <a:t>⦁在大都市区尺度，</a:t>
            </a:r>
            <a:r>
              <a:rPr lang="zh-CN" altLang="en-US" sz="400">
                <a:latin typeface="楷体" panose="02010609060101010101" charset="-122"/>
                <a:ea typeface="楷体" panose="02010609060101010101" charset="-122"/>
              </a:rPr>
              <a:t>海风降温能力有明显的向内陆衰减的趋势，其主要由地理位置和地形来解释。</a:t>
            </a:r>
            <a:endParaRPr lang="zh-CN" altLang="en-US" sz="400">
              <a:latin typeface="楷体" panose="02010609060101010101" charset="-122"/>
              <a:ea typeface="楷体" panose="02010609060101010101" charset="-122"/>
            </a:endParaRPr>
          </a:p>
          <a:p>
            <a:pPr indent="0" fontAlgn="auto">
              <a:lnSpc>
                <a:spcPct val="150000"/>
              </a:lnSpc>
            </a:pPr>
            <a:r>
              <a:rPr lang="zh-CN" altLang="en-US" sz="400">
                <a:latin typeface="楷体" panose="02010609060101010101" charset="-122"/>
                <a:ea typeface="楷体" panose="02010609060101010101" charset="-122"/>
                <a:sym typeface="+mn-ea"/>
              </a:rPr>
              <a:t>⦁</a:t>
            </a:r>
            <a:r>
              <a:rPr lang="zh-CN" altLang="en-US" sz="400">
                <a:latin typeface="楷体" panose="02010609060101010101" charset="-122"/>
                <a:ea typeface="楷体" panose="02010609060101010101" charset="-122"/>
              </a:rPr>
              <a:t>在热浪日，海风降温能力在渗透过程中的衰减速率显著高于非热浪日。该差异可由大尺度背景天气状况来解释。</a:t>
            </a:r>
            <a:endParaRPr lang="zh-CN" altLang="en-US" sz="400">
              <a:latin typeface="楷体" panose="02010609060101010101" charset="-122"/>
              <a:ea typeface="楷体" panose="02010609060101010101" charset="-122"/>
            </a:endParaRPr>
          </a:p>
        </p:txBody>
      </p:sp>
      <p:sp>
        <p:nvSpPr>
          <p:cNvPr id="13" name="文本框 12"/>
          <p:cNvSpPr txBox="1"/>
          <p:nvPr/>
        </p:nvSpPr>
        <p:spPr>
          <a:xfrm>
            <a:off x="2215515" y="864870"/>
            <a:ext cx="730250" cy="760730"/>
          </a:xfrm>
          <a:prstGeom prst="rect">
            <a:avLst/>
          </a:prstGeom>
          <a:noFill/>
        </p:spPr>
        <p:txBody>
          <a:bodyPr wrap="square" rtlCol="0">
            <a:spAutoFit/>
          </a:bodyPr>
          <a:p>
            <a:pPr indent="0" fontAlgn="auto">
              <a:lnSpc>
                <a:spcPct val="150000"/>
              </a:lnSpc>
              <a:buFont typeface="Arial" panose="020B0604020202020204" pitchFamily="34" charset="0"/>
              <a:buNone/>
            </a:pPr>
            <a:r>
              <a:rPr lang="zh-CN" altLang="en-US" sz="300">
                <a:latin typeface="楷体" panose="02010609060101010101" charset="-122"/>
                <a:ea typeface="楷体" panose="02010609060101010101" charset="-122"/>
                <a:sym typeface="+mn-ea"/>
              </a:rPr>
              <a:t>⦁</a:t>
            </a:r>
            <a:r>
              <a:rPr lang="zh-CN" altLang="en-US" sz="300">
                <a:solidFill>
                  <a:schemeClr val="tx2"/>
                </a:solidFill>
                <a:latin typeface="楷体" panose="02010609060101010101" charset="-122"/>
                <a:ea typeface="楷体" panose="02010609060101010101" charset="-122"/>
                <a:cs typeface="楷体" panose="02010609060101010101" charset="-122"/>
                <a:sym typeface="+mn-ea"/>
              </a:rPr>
              <a:t>参考温度曲线为符合条件的非海风日的平均温度曲线，该曲线根据海风起始时的实际温度进行调整以得到调整后的参考温度曲线。</a:t>
            </a:r>
            <a:endParaRPr lang="zh-CN" altLang="en-US" sz="300">
              <a:solidFill>
                <a:schemeClr val="tx2"/>
              </a:solidFill>
              <a:latin typeface="楷体" panose="02010609060101010101" charset="-122"/>
              <a:ea typeface="楷体" panose="02010609060101010101" charset="-122"/>
              <a:cs typeface="楷体" panose="02010609060101010101" charset="-122"/>
            </a:endParaRPr>
          </a:p>
          <a:p>
            <a:pPr indent="0" fontAlgn="auto">
              <a:lnSpc>
                <a:spcPct val="150000"/>
              </a:lnSpc>
              <a:buFont typeface="Arial" panose="020B0604020202020204" pitchFamily="34" charset="0"/>
              <a:buNone/>
            </a:pPr>
            <a:r>
              <a:rPr lang="zh-CN" altLang="en-US" sz="300">
                <a:latin typeface="楷体" panose="02010609060101010101" charset="-122"/>
                <a:ea typeface="楷体" panose="02010609060101010101" charset="-122"/>
                <a:sym typeface="+mn-ea"/>
              </a:rPr>
              <a:t>⦁</a:t>
            </a:r>
            <a:r>
              <a:rPr lang="zh-CN" altLang="en-US" sz="300">
                <a:solidFill>
                  <a:schemeClr val="tx2"/>
                </a:solidFill>
                <a:latin typeface="楷体" panose="02010609060101010101" charset="-122"/>
                <a:ea typeface="楷体" panose="02010609060101010101" charset="-122"/>
                <a:cs typeface="楷体" panose="02010609060101010101" charset="-122"/>
                <a:sym typeface="+mn-ea"/>
              </a:rPr>
              <a:t>在海风影响时段内，调整后的参考温度曲线与该海风日实际温度曲线之差被定义为海风降温能力（SBCC）</a:t>
            </a:r>
            <a:endParaRPr lang="zh-CN" altLang="en-US" sz="300">
              <a:solidFill>
                <a:schemeClr val="tx2"/>
              </a:solidFill>
              <a:latin typeface="楷体" panose="02010609060101010101" charset="-122"/>
              <a:ea typeface="楷体" panose="02010609060101010101" charset="-122"/>
              <a:cs typeface="楷体" panose="02010609060101010101" charset="-122"/>
            </a:endParaRPr>
          </a:p>
          <a:p>
            <a:endParaRPr lang="zh-CN" altLang="en-US" sz="300"/>
          </a:p>
        </p:txBody>
      </p:sp>
      <p:sp>
        <p:nvSpPr>
          <p:cNvPr id="18" name="圆角矩形 17"/>
          <p:cNvSpPr/>
          <p:nvPr>
            <p:custDataLst>
              <p:tags r:id="rId20"/>
            </p:custDataLst>
          </p:nvPr>
        </p:nvSpPr>
        <p:spPr>
          <a:xfrm>
            <a:off x="95885" y="3404235"/>
            <a:ext cx="2854960" cy="823595"/>
          </a:xfrm>
          <a:prstGeom prst="roundRect">
            <a:avLst>
              <a:gd name="adj" fmla="val 4157"/>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180"/>
          </a:p>
        </p:txBody>
      </p:sp>
      <p:sp>
        <p:nvSpPr>
          <p:cNvPr id="19" name="文本框 18"/>
          <p:cNvSpPr txBox="1"/>
          <p:nvPr/>
        </p:nvSpPr>
        <p:spPr>
          <a:xfrm>
            <a:off x="271780" y="3685540"/>
            <a:ext cx="982980" cy="275590"/>
          </a:xfrm>
          <a:prstGeom prst="rect">
            <a:avLst/>
          </a:prstGeom>
          <a:noFill/>
        </p:spPr>
        <p:txBody>
          <a:bodyPr wrap="square" rtlCol="0">
            <a:spAutoFit/>
          </a:bodyPr>
          <a:p>
            <a:r>
              <a:rPr lang="zh-CN" altLang="en-US" sz="300">
                <a:latin typeface="楷体" panose="02010609060101010101" charset="-122"/>
                <a:ea typeface="楷体" panose="02010609060101010101" charset="-122"/>
              </a:rPr>
              <a:t>澳大利亚主要沿海城市的夏季海风发生频率在</a:t>
            </a:r>
            <a:r>
              <a:rPr lang="en-US" altLang="zh-CN" sz="300">
                <a:latin typeface="楷体" panose="02010609060101010101" charset="-122"/>
                <a:ea typeface="楷体" panose="02010609060101010101" charset="-122"/>
              </a:rPr>
              <a:t>16-54%</a:t>
            </a:r>
            <a:r>
              <a:rPr lang="zh-CN" altLang="en-US" sz="300">
                <a:latin typeface="楷体" panose="02010609060101010101" charset="-122"/>
                <a:ea typeface="楷体" panose="02010609060101010101" charset="-122"/>
              </a:rPr>
              <a:t>之间，该频率与具有反气旋天气类型的频率显著相关。</a:t>
            </a:r>
            <a:endParaRPr lang="zh-CN" altLang="en-US" sz="300">
              <a:latin typeface="楷体" panose="02010609060101010101" charset="-122"/>
              <a:ea typeface="楷体" panose="02010609060101010101" charset="-122"/>
            </a:endParaRPr>
          </a:p>
          <a:p>
            <a:endParaRPr lang="zh-CN" altLang="en-US" sz="300">
              <a:latin typeface="楷体" panose="02010609060101010101" charset="-122"/>
              <a:ea typeface="楷体" panose="02010609060101010101" charset="-122"/>
            </a:endParaRPr>
          </a:p>
        </p:txBody>
      </p:sp>
      <p:pic>
        <p:nvPicPr>
          <p:cNvPr id="20" name="图片 19"/>
          <p:cNvPicPr>
            <a:picLocks noChangeAspect="1"/>
          </p:cNvPicPr>
          <p:nvPr>
            <p:custDataLst>
              <p:tags r:id="rId21"/>
            </p:custDataLst>
          </p:nvPr>
        </p:nvPicPr>
        <p:blipFill>
          <a:blip r:embed="rId22"/>
          <a:stretch>
            <a:fillRect/>
          </a:stretch>
        </p:blipFill>
        <p:spPr>
          <a:xfrm>
            <a:off x="2215515" y="3550285"/>
            <a:ext cx="713740" cy="629920"/>
          </a:xfrm>
          <a:prstGeom prst="rect">
            <a:avLst/>
          </a:prstGeom>
        </p:spPr>
      </p:pic>
      <p:pic>
        <p:nvPicPr>
          <p:cNvPr id="21" name="图片 20"/>
          <p:cNvPicPr>
            <a:picLocks noChangeAspect="1"/>
          </p:cNvPicPr>
          <p:nvPr>
            <p:custDataLst>
              <p:tags r:id="rId23"/>
            </p:custDataLst>
          </p:nvPr>
        </p:nvPicPr>
        <p:blipFill>
          <a:blip r:embed="rId24"/>
          <a:stretch>
            <a:fillRect/>
          </a:stretch>
        </p:blipFill>
        <p:spPr>
          <a:xfrm>
            <a:off x="1188085" y="3484880"/>
            <a:ext cx="942340" cy="820420"/>
          </a:xfrm>
          <a:prstGeom prst="rect">
            <a:avLst/>
          </a:prstGeom>
        </p:spPr>
      </p:pic>
    </p:spTree>
    <p:custDataLst>
      <p:tags r:id="rId2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COMMONDATA" val="eyJoZGlkIjoiMjI1OTVmMTA5NzJlZWRlMzVmMDExMGQ2YTg0NzQ1NjIifQ=="/>
  <p:tag name="KSO_WPP_MARK_KEY" val="037e619a-9685-4341-b69d-b018f4123ab3"/>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Words>
  <Application>WPS 演示</Application>
  <PresentationFormat>宽屏</PresentationFormat>
  <Paragraphs>45</Paragraphs>
  <Slides>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vt:i4>
      </vt:variant>
    </vt:vector>
  </HeadingPairs>
  <TitlesOfParts>
    <vt:vector size="12" baseType="lpstr">
      <vt:lpstr>Arial</vt:lpstr>
      <vt:lpstr>宋体</vt:lpstr>
      <vt:lpstr>Wingdings</vt:lpstr>
      <vt:lpstr>Wingdings</vt:lpstr>
      <vt:lpstr>楷体</vt:lpstr>
      <vt:lpstr>Times New Roman</vt:lpstr>
      <vt:lpstr>微软雅黑</vt:lpstr>
      <vt:lpstr>Arial Unicode MS</vt:lpstr>
      <vt:lpstr>Calibri</vt: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野草</cp:lastModifiedBy>
  <cp:revision>185</cp:revision>
  <dcterms:created xsi:type="dcterms:W3CDTF">2019-06-19T02:08:00Z</dcterms:created>
  <dcterms:modified xsi:type="dcterms:W3CDTF">2023-05-04T10:19:46Z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2052-11.1.0.12132</vt:lpwstr>
  </property>
  <property fmtid="{D5CDD505-2E9C-101B-9397-08002B2CF9AE}" pid="3" name="ICV">
    <vt:lpwstr>98C866EAFCFC46F5AE21B94B36D32C4B_11</vt:lpwstr>
  </property>
</Properties>
</file>