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75" r:id="rId4"/>
    <p:sldMasterId id="2147483687" r:id="rId5"/>
    <p:sldMasterId id="2147483699" r:id="rId6"/>
    <p:sldMasterId id="2147483711" r:id="rId7"/>
  </p:sldMasterIdLst>
  <p:notesMasterIdLst>
    <p:notesMasterId r:id="rId17"/>
  </p:notesMasterIdLst>
  <p:handoutMasterIdLst>
    <p:handoutMasterId r:id="rId18"/>
  </p:handoutMasterIdLst>
  <p:sldIdLst>
    <p:sldId id="256" r:id="rId8"/>
    <p:sldId id="261" r:id="rId9"/>
    <p:sldId id="262" r:id="rId10"/>
    <p:sldId id="265" r:id="rId11"/>
    <p:sldId id="264" r:id="rId12"/>
    <p:sldId id="257" r:id="rId13"/>
    <p:sldId id="258" r:id="rId14"/>
    <p:sldId id="259" r:id="rId15"/>
    <p:sldId id="260" r:id="rId16"/>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6" d="100"/>
          <a:sy n="96" d="100"/>
        </p:scale>
        <p:origin x="672" y="52"/>
      </p:cViewPr>
      <p:guideLst>
        <p:guide orient="horz" pos="2182"/>
        <p:guide pos="385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3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2" Type="http://schemas.openxmlformats.org/officeDocument/2006/relationships/theme" Target="../theme/theme2.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2" Type="http://schemas.openxmlformats.org/officeDocument/2006/relationships/theme" Target="../theme/theme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7.xml"/><Relationship Id="rId8" Type="http://schemas.openxmlformats.org/officeDocument/2006/relationships/slideLayout" Target="../slideLayouts/slideLayout66.xml"/><Relationship Id="rId7" Type="http://schemas.openxmlformats.org/officeDocument/2006/relationships/slideLayout" Target="../slideLayouts/slideLayout65.xml"/><Relationship Id="rId6" Type="http://schemas.openxmlformats.org/officeDocument/2006/relationships/slideLayout" Target="../slideLayouts/slideLayout64.xml"/><Relationship Id="rId5" Type="http://schemas.openxmlformats.org/officeDocument/2006/relationships/slideLayout" Target="../slideLayouts/slideLayout63.xml"/><Relationship Id="rId4" Type="http://schemas.openxmlformats.org/officeDocument/2006/relationships/slideLayout" Target="../slideLayouts/slideLayout62.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2" Type="http://schemas.openxmlformats.org/officeDocument/2006/relationships/theme" Target="../theme/theme6.xml"/><Relationship Id="rId11" Type="http://schemas.openxmlformats.org/officeDocument/2006/relationships/slideLayout" Target="../slideLayouts/slideLayout69.xml"/><Relationship Id="rId10" Type="http://schemas.openxmlformats.org/officeDocument/2006/relationships/slideLayout" Target="../slideLayouts/slideLayout68.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AE70B2-8BF9-45C0-BB95-33D1B9D3A854}" type="slidenum">
              <a:rPr lang="zh-CN" altLang="en-US" smtClean="0"/>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6.png"/><Relationship Id="rId17" Type="http://schemas.openxmlformats.org/officeDocument/2006/relationships/slideLayout" Target="../slideLayouts/slideLayout60.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pPr algn="l"/>
            <a:r>
              <a:rPr lang="zh-CN" b="1" dirty="0">
                <a:latin typeface="楷体" panose="02010609060101010101" pitchFamily="49" charset="-122"/>
                <a:ea typeface="楷体" panose="02010609060101010101" pitchFamily="49" charset="-122"/>
                <a:sym typeface="+mn-ea"/>
              </a:rPr>
              <a:t>实验计划</a:t>
            </a:r>
            <a:br>
              <a:rPr lang="en-US" altLang="zh-CN" b="1" dirty="0">
                <a:latin typeface="楷体" panose="02010609060101010101" pitchFamily="49" charset="-122"/>
                <a:ea typeface="楷体" panose="02010609060101010101" pitchFamily="49" charset="-122"/>
                <a:sym typeface="+mn-ea"/>
              </a:rPr>
            </a:br>
            <a:endParaRPr lang="en-US" altLang="zh-CN" sz="4000" b="1" dirty="0">
              <a:latin typeface="楷体" panose="02010609060101010101" pitchFamily="49" charset="-122"/>
              <a:ea typeface="楷体" panose="02010609060101010101" pitchFamily="49" charset="-122"/>
              <a:sym typeface="+mn-ea"/>
            </a:endParaRPr>
          </a:p>
        </p:txBody>
      </p:sp>
      <p:sp>
        <p:nvSpPr>
          <p:cNvPr id="3" name="副标题 2"/>
          <p:cNvSpPr>
            <a:spLocks noGrp="1"/>
          </p:cNvSpPr>
          <p:nvPr>
            <p:ph type="subTitle" idx="1"/>
            <p:custDataLst>
              <p:tags r:id="rId2"/>
            </p:custDataLst>
          </p:nvPr>
        </p:nvSpPr>
        <p:spPr/>
        <p:txBody>
          <a:bodyPr/>
          <a:lstStyle/>
          <a:p>
            <a:pPr algn="l"/>
            <a:r>
              <a:rPr lang="en-US" altLang="zh-CN" sz="2400" b="1" dirty="0">
                <a:latin typeface="楷体" panose="02010609060101010101" pitchFamily="49" charset="-122"/>
                <a:ea typeface="楷体" panose="02010609060101010101" pitchFamily="49" charset="-122"/>
                <a:sym typeface="+mn-ea"/>
              </a:rPr>
              <a:t>——</a:t>
            </a:r>
            <a:r>
              <a:rPr lang="zh-CN" altLang="en-US" sz="2400" b="1" dirty="0">
                <a:latin typeface="楷体" panose="02010609060101010101" pitchFamily="49" charset="-122"/>
                <a:ea typeface="楷体" panose="02010609060101010101" pitchFamily="49" charset="-122"/>
                <a:sym typeface="+mn-ea"/>
              </a:rPr>
              <a:t>基于实测气温的绿地对周边降温效应的量化与影响因素分析</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研究背景</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关于绿地对当地及周边热环境的影响，已经有大量的研究成果。</a:t>
            </a:r>
            <a:endParaRPr lang="en-US" altLang="zh-CN"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在绿地对周边热环境影响的研究中，已经提出了相关指标，包括</a:t>
            </a:r>
            <a:r>
              <a:rPr lang="en-US" altLang="zh-CN" dirty="0">
                <a:latin typeface="楷体" panose="02010609060101010101" pitchFamily="49" charset="-122"/>
                <a:ea typeface="楷体" panose="02010609060101010101" pitchFamily="49" charset="-122"/>
              </a:rPr>
              <a:t>UCI intensity, UCI extent, </a:t>
            </a:r>
            <a:r>
              <a:rPr lang="en-US" altLang="zh-CN" dirty="0" err="1">
                <a:latin typeface="楷体" panose="02010609060101010101" pitchFamily="49" charset="-122"/>
                <a:ea typeface="楷体" panose="02010609060101010101" pitchFamily="49" charset="-122"/>
              </a:rPr>
              <a:t>TVoE</a:t>
            </a:r>
            <a:r>
              <a:rPr lang="zh-CN" altLang="en-US" dirty="0">
                <a:latin typeface="楷体" panose="02010609060101010101" pitchFamily="49" charset="-122"/>
                <a:ea typeface="楷体" panose="02010609060101010101" pitchFamily="49" charset="-122"/>
              </a:rPr>
              <a:t>等。然而，相关研究均基于遥感反演的地表温度。尚未发现有基于实测的研究来分析绿地降温效应随距离的变化。</a:t>
            </a:r>
            <a:endParaRPr lang="en-US" altLang="zh-CN" dirty="0">
              <a:latin typeface="楷体" panose="02010609060101010101" pitchFamily="49" charset="-122"/>
              <a:ea typeface="楷体" panose="02010609060101010101" pitchFamily="49" charset="-122"/>
            </a:endParaRPr>
          </a:p>
        </p:txBody>
      </p:sp>
      <p:pic>
        <p:nvPicPr>
          <p:cNvPr id="1026" name="Picture 2" descr="Fig.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49758" y="4044935"/>
            <a:ext cx="4275351" cy="173171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249478" y="5499652"/>
            <a:ext cx="1967948"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(Yu et al., 2017)</a:t>
            </a:r>
            <a:endParaRPr lang="zh-CN"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7280" y="1845734"/>
            <a:ext cx="5045103" cy="4023360"/>
          </a:xfrm>
        </p:spPr>
        <p:txBody>
          <a:bodyPr/>
          <a:lstStyle/>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同时，也有部分研究基于实测数据分析绿地对自身和周边热环境的影响。</a:t>
            </a:r>
            <a:endParaRPr lang="en-US" altLang="zh-CN"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en-US" altLang="zh-CN" dirty="0">
                <a:latin typeface="楷体" panose="02010609060101010101" pitchFamily="49" charset="-122"/>
                <a:ea typeface="楷体" panose="02010609060101010101" pitchFamily="49" charset="-122"/>
              </a:rPr>
              <a:t>Yan et al. (2018)</a:t>
            </a:r>
            <a:r>
              <a:rPr lang="zh-CN" altLang="en-US" dirty="0">
                <a:latin typeface="楷体" panose="02010609060101010101" pitchFamily="49" charset="-122"/>
                <a:ea typeface="楷体" panose="02010609060101010101" pitchFamily="49" charset="-122"/>
              </a:rPr>
              <a:t>在北京奥林匹克森林公园进行了移动测量，</a:t>
            </a:r>
            <a:r>
              <a:rPr lang="en-US" altLang="zh-CN" dirty="0">
                <a:latin typeface="楷体" panose="02010609060101010101" pitchFamily="49" charset="-122"/>
                <a:ea typeface="楷体" panose="02010609060101010101" pitchFamily="49" charset="-122"/>
              </a:rPr>
              <a:t>Clay et al. (2020)</a:t>
            </a:r>
            <a:r>
              <a:rPr lang="zh-CN" altLang="en-US" dirty="0">
                <a:latin typeface="楷体" panose="02010609060101010101" pitchFamily="49" charset="-122"/>
                <a:ea typeface="楷体" panose="02010609060101010101" pitchFamily="49" charset="-122"/>
              </a:rPr>
              <a:t>等在阿德莱德等地分析了绿地的温湿效应。然而，该研究对站点周边温湿度分析略为粗糙。</a:t>
            </a:r>
            <a:endParaRPr lang="zh-CN" altLang="en-US"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7250935" y="2492365"/>
            <a:ext cx="2794213" cy="1574714"/>
          </a:xfrm>
          <a:prstGeom prst="rect">
            <a:avLst/>
          </a:prstGeom>
        </p:spPr>
      </p:pic>
      <p:pic>
        <p:nvPicPr>
          <p:cNvPr id="7" name="图片 6"/>
          <p:cNvPicPr>
            <a:picLocks noChangeAspect="1"/>
          </p:cNvPicPr>
          <p:nvPr/>
        </p:nvPicPr>
        <p:blipFill>
          <a:blip r:embed="rId2"/>
          <a:stretch>
            <a:fillRect/>
          </a:stretch>
        </p:blipFill>
        <p:spPr>
          <a:xfrm>
            <a:off x="7019756" y="4414905"/>
            <a:ext cx="3025392" cy="1714975"/>
          </a:xfrm>
          <a:prstGeom prst="rect">
            <a:avLst/>
          </a:prstGeom>
        </p:spPr>
      </p:pic>
      <p:sp>
        <p:nvSpPr>
          <p:cNvPr id="12" name="文本框 11"/>
          <p:cNvSpPr txBox="1"/>
          <p:nvPr/>
        </p:nvSpPr>
        <p:spPr>
          <a:xfrm>
            <a:off x="7528599" y="1948803"/>
            <a:ext cx="2007705" cy="369332"/>
          </a:xfrm>
          <a:prstGeom prst="rect">
            <a:avLst/>
          </a:prstGeom>
          <a:noFill/>
        </p:spPr>
        <p:txBody>
          <a:bodyPr wrap="square" rtlCol="0">
            <a:spAutoFit/>
          </a:bodyPr>
          <a:lstStyle/>
          <a:p>
            <a:pPr algn="ctr"/>
            <a:r>
              <a:rPr lang="zh-CN" altLang="en-US" dirty="0"/>
              <a:t>北京</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理论推导</a:t>
            </a:r>
            <a:endParaRPr lang="zh-CN" altLang="en-US" dirty="0">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1"/>
          <a:stretch>
            <a:fillRect/>
          </a:stretch>
        </p:blipFill>
        <p:spPr>
          <a:xfrm>
            <a:off x="3094384" y="1958364"/>
            <a:ext cx="5278180" cy="422021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研究目标</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本研究利用移动测量的手段分析绿地对周围的降温效应以及周围环境因素的作用。</a:t>
            </a:r>
            <a:endParaRPr lang="zh-CN" altLang="en-US" dirty="0">
              <a:latin typeface="楷体" panose="02010609060101010101" pitchFamily="49" charset="-122"/>
              <a:ea typeface="楷体" panose="02010609060101010101" pitchFamily="49" charset="-122"/>
            </a:endParaRPr>
          </a:p>
          <a:p>
            <a:pPr>
              <a:lnSpc>
                <a:spcPct val="150000"/>
              </a:lnSpc>
              <a:buFont typeface="Wingdings" panose="05000000000000000000" pitchFamily="2" charset="2"/>
              <a:buChar char="l"/>
            </a:pPr>
            <a:r>
              <a:rPr lang="zh-CN" altLang="en-US" dirty="0">
                <a:latin typeface="楷体" panose="02010609060101010101" pitchFamily="49" charset="-122"/>
                <a:ea typeface="楷体" panose="02010609060101010101" pitchFamily="49" charset="-122"/>
              </a:rPr>
              <a:t>选择重庆中央公园，因为该公园形状较为规则，便于开展</a:t>
            </a:r>
            <a:r>
              <a:rPr lang="zh-CN" altLang="en-US" dirty="0">
                <a:latin typeface="楷体" panose="02010609060101010101" pitchFamily="49" charset="-122"/>
                <a:ea typeface="楷体" panose="02010609060101010101" pitchFamily="49" charset="-122"/>
              </a:rPr>
              <a:t>研究。</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929" y="1679120"/>
            <a:ext cx="5273040" cy="4395069"/>
          </a:xfrm>
        </p:spPr>
        <p:txBody>
          <a:bodyPr>
            <a:normAutofit fontScale="92500" lnSpcReduction="10000"/>
          </a:bodyPr>
          <a:lstStyle/>
          <a:p>
            <a:pPr>
              <a:lnSpc>
                <a:spcPct val="150000"/>
              </a:lnSpc>
            </a:pPr>
            <a:r>
              <a:rPr lang="zh-CN" altLang="en-US" sz="1600" dirty="0">
                <a:latin typeface="楷体" panose="02010609060101010101" pitchFamily="49" charset="-122"/>
                <a:ea typeface="楷体" panose="02010609060101010101" pitchFamily="49" charset="-122"/>
                <a:sym typeface="+mn-ea"/>
              </a:rPr>
              <a:t>研究区</a:t>
            </a:r>
            <a:r>
              <a:rPr lang="en-US" altLang="zh-CN" sz="1600" dirty="0">
                <a:latin typeface="楷体" panose="02010609060101010101" pitchFamily="49" charset="-122"/>
                <a:ea typeface="楷体" panose="02010609060101010101" pitchFamily="49" charset="-122"/>
                <a:sym typeface="+mn-ea"/>
              </a:rPr>
              <a:t>&amp;</a:t>
            </a:r>
            <a:r>
              <a:rPr lang="zh-CN" altLang="en-US" sz="1600" dirty="0">
                <a:latin typeface="楷体" panose="02010609060101010101" pitchFamily="49" charset="-122"/>
                <a:ea typeface="楷体" panose="02010609060101010101" pitchFamily="49" charset="-122"/>
                <a:sym typeface="+mn-ea"/>
              </a:rPr>
              <a:t>测量路线</a:t>
            </a:r>
            <a:endParaRPr lang="zh-CN" altLang="en-US" sz="1600" dirty="0">
              <a:latin typeface="楷体" panose="02010609060101010101" pitchFamily="49" charset="-122"/>
              <a:ea typeface="楷体" panose="02010609060101010101" pitchFamily="49" charset="-122"/>
            </a:endParaRPr>
          </a:p>
          <a:p>
            <a:pPr lvl="1">
              <a:lnSpc>
                <a:spcPct val="150000"/>
              </a:lnSpc>
            </a:pPr>
            <a:r>
              <a:rPr lang="zh-CN" altLang="en-US" sz="1600" dirty="0">
                <a:latin typeface="楷体" panose="02010609060101010101" pitchFamily="49" charset="-122"/>
                <a:ea typeface="楷体" panose="02010609060101010101" pitchFamily="49" charset="-122"/>
              </a:rPr>
              <a:t>重庆中央公园</a:t>
            </a:r>
            <a:endParaRPr lang="zh-CN" altLang="en-US" sz="1600" dirty="0">
              <a:latin typeface="楷体" panose="02010609060101010101" pitchFamily="49" charset="-122"/>
              <a:ea typeface="楷体" panose="02010609060101010101" pitchFamily="49" charset="-122"/>
            </a:endParaRPr>
          </a:p>
          <a:p>
            <a:pPr lvl="2">
              <a:lnSpc>
                <a:spcPct val="150000"/>
              </a:lnSpc>
            </a:pPr>
            <a:r>
              <a:rPr lang="zh-CN" altLang="en-US" sz="1600" dirty="0">
                <a:latin typeface="楷体" panose="02010609060101010101" pitchFamily="49" charset="-122"/>
                <a:ea typeface="楷体" panose="02010609060101010101" pitchFamily="49" charset="-122"/>
              </a:rPr>
              <a:t>黄线：可选路线</a:t>
            </a:r>
            <a:endParaRPr lang="zh-CN" altLang="en-US" sz="1600" dirty="0">
              <a:latin typeface="楷体" panose="02010609060101010101" pitchFamily="49" charset="-122"/>
              <a:ea typeface="楷体" panose="02010609060101010101" pitchFamily="49" charset="-122"/>
            </a:endParaRPr>
          </a:p>
          <a:p>
            <a:pPr lvl="2">
              <a:lnSpc>
                <a:spcPct val="150000"/>
              </a:lnSpc>
            </a:pPr>
            <a:r>
              <a:rPr lang="zh-CN" altLang="en-US" sz="1600" dirty="0">
                <a:latin typeface="楷体" panose="02010609060101010101" pitchFamily="49" charset="-122"/>
                <a:ea typeface="楷体" panose="02010609060101010101" pitchFamily="49" charset="-122"/>
              </a:rPr>
              <a:t>黄三角形：重点路线</a:t>
            </a:r>
            <a:endParaRPr lang="zh-CN" altLang="en-US" sz="1600" dirty="0">
              <a:latin typeface="楷体" panose="02010609060101010101" pitchFamily="49" charset="-122"/>
              <a:ea typeface="楷体" panose="02010609060101010101" pitchFamily="49" charset="-122"/>
            </a:endParaRPr>
          </a:p>
          <a:p>
            <a:pPr lvl="0">
              <a:lnSpc>
                <a:spcPct val="150000"/>
              </a:lnSpc>
            </a:pPr>
            <a:r>
              <a:rPr lang="zh-CN" altLang="en-US" sz="1600" dirty="0">
                <a:latin typeface="楷体" panose="02010609060101010101" pitchFamily="49" charset="-122"/>
                <a:ea typeface="楷体" panose="02010609060101010101" pitchFamily="49" charset="-122"/>
                <a:sym typeface="+mn-ea"/>
              </a:rPr>
              <a:t>细节</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移动测量：1个人/1台设备在</a:t>
            </a:r>
            <a:r>
              <a:rPr lang="en-US" altLang="zh-CN" sz="1600" dirty="0">
                <a:latin typeface="楷体" panose="02010609060101010101" pitchFamily="49" charset="-122"/>
                <a:ea typeface="楷体" panose="02010609060101010101" pitchFamily="49" charset="-122"/>
                <a:sym typeface="+mn-ea"/>
              </a:rPr>
              <a:t>3</a:t>
            </a:r>
            <a:r>
              <a:rPr lang="zh-CN" altLang="en-US" sz="1600" dirty="0">
                <a:latin typeface="楷体" panose="02010609060101010101" pitchFamily="49" charset="-122"/>
                <a:ea typeface="楷体" panose="02010609060101010101" pitchFamily="49" charset="-122"/>
                <a:sym typeface="+mn-ea"/>
              </a:rPr>
              <a:t>h内可完成。</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选定点测量，如在约</a:t>
            </a:r>
            <a:r>
              <a:rPr lang="en-US" altLang="zh-CN" sz="1600" dirty="0">
                <a:latin typeface="楷体" panose="02010609060101010101" pitchFamily="49" charset="-122"/>
                <a:ea typeface="楷体" panose="02010609060101010101" pitchFamily="49" charset="-122"/>
                <a:sym typeface="+mn-ea"/>
              </a:rPr>
              <a:t>1km</a:t>
            </a:r>
            <a:r>
              <a:rPr lang="zh-CN" altLang="en-US" sz="1600" dirty="0">
                <a:latin typeface="楷体" panose="02010609060101010101" pitchFamily="49" charset="-122"/>
                <a:ea typeface="楷体" panose="02010609060101010101" pitchFamily="49" charset="-122"/>
                <a:sym typeface="+mn-ea"/>
              </a:rPr>
              <a:t>长的街道上，每</a:t>
            </a:r>
            <a:r>
              <a:rPr lang="en-US" altLang="zh-CN" sz="1600" dirty="0">
                <a:latin typeface="楷体" panose="02010609060101010101" pitchFamily="49" charset="-122"/>
                <a:ea typeface="楷体" panose="02010609060101010101" pitchFamily="49" charset="-122"/>
                <a:sym typeface="+mn-ea"/>
              </a:rPr>
              <a:t>30</a:t>
            </a:r>
            <a:r>
              <a:rPr lang="zh-CN" altLang="en-US" sz="1600" dirty="0">
                <a:latin typeface="楷体" panose="02010609060101010101" pitchFamily="49" charset="-122"/>
                <a:ea typeface="楷体" panose="02010609060101010101" pitchFamily="49" charset="-122"/>
                <a:sym typeface="+mn-ea"/>
              </a:rPr>
              <a:t>米设一个固定测量点，同时在每个点确定横截面，在每个横截面多测几个点（计划</a:t>
            </a:r>
            <a:r>
              <a:rPr lang="zh-CN" sz="1600" dirty="0">
                <a:latin typeface="楷体" panose="02010609060101010101" pitchFamily="49" charset="-122"/>
                <a:ea typeface="楷体" panose="02010609060101010101" pitchFamily="49" charset="-122"/>
                <a:sym typeface="+mn-ea"/>
              </a:rPr>
              <a:t>每次</a:t>
            </a:r>
            <a:r>
              <a:rPr lang="en-US" altLang="zh-CN" sz="1600" dirty="0">
                <a:latin typeface="楷体" panose="02010609060101010101" pitchFamily="49" charset="-122"/>
                <a:ea typeface="楷体" panose="02010609060101010101" pitchFamily="49" charset="-122"/>
                <a:sym typeface="+mn-ea"/>
              </a:rPr>
              <a:t>3-5</a:t>
            </a:r>
            <a:r>
              <a:rPr lang="zh-CN" altLang="en-US" sz="1600" dirty="0">
                <a:latin typeface="楷体" panose="02010609060101010101" pitchFamily="49" charset="-122"/>
                <a:ea typeface="楷体" panose="02010609060101010101" pitchFamily="49" charset="-122"/>
                <a:sym typeface="+mn-ea"/>
              </a:rPr>
              <a:t>个）。同时注意避免周围相关其它障碍物或影响因素。</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需</a:t>
            </a:r>
            <a:r>
              <a:rPr lang="en-US" altLang="zh-CN" sz="1600" dirty="0">
                <a:latin typeface="楷体" panose="02010609060101010101" pitchFamily="49" charset="-122"/>
                <a:ea typeface="楷体" panose="02010609060101010101" pitchFamily="49" charset="-122"/>
                <a:sym typeface="+mn-ea"/>
              </a:rPr>
              <a:t>3-4</a:t>
            </a:r>
            <a:r>
              <a:rPr lang="zh-CN" altLang="en-US" sz="1600" dirty="0">
                <a:latin typeface="楷体" panose="02010609060101010101" pitchFamily="49" charset="-122"/>
                <a:ea typeface="楷体" panose="02010609060101010101" pitchFamily="49" charset="-122"/>
                <a:sym typeface="+mn-ea"/>
              </a:rPr>
              <a:t>人完成</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endParaRPr lang="zh-CN" altLang="en-US" sz="1420" b="0" dirty="0"/>
          </a:p>
          <a:p>
            <a:pPr lvl="0"/>
            <a:endParaRPr lang="zh-CN" altLang="en-US" dirty="0"/>
          </a:p>
        </p:txBody>
      </p:sp>
      <p:pic>
        <p:nvPicPr>
          <p:cNvPr id="5" name="图片 4"/>
          <p:cNvPicPr>
            <a:picLocks noChangeAspect="1"/>
          </p:cNvPicPr>
          <p:nvPr>
            <p:custDataLst>
              <p:tags r:id="rId1"/>
            </p:custDataLst>
          </p:nvPr>
        </p:nvPicPr>
        <p:blipFill>
          <a:blip r:embed="rId2"/>
          <a:stretch>
            <a:fillRect/>
          </a:stretch>
        </p:blipFill>
        <p:spPr>
          <a:xfrm>
            <a:off x="6595394" y="1849755"/>
            <a:ext cx="4609815" cy="3535045"/>
          </a:xfrm>
          <a:prstGeom prst="rect">
            <a:avLst/>
          </a:prstGeom>
        </p:spPr>
      </p:pic>
      <p:cxnSp>
        <p:nvCxnSpPr>
          <p:cNvPr id="7" name="直接连接符 6"/>
          <p:cNvCxnSpPr/>
          <p:nvPr/>
        </p:nvCxnSpPr>
        <p:spPr>
          <a:xfrm>
            <a:off x="9345612" y="2679066"/>
            <a:ext cx="749300" cy="22225"/>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3"/>
            </p:custDataLst>
          </p:nvPr>
        </p:nvCxnSpPr>
        <p:spPr>
          <a:xfrm>
            <a:off x="9315450" y="3110230"/>
            <a:ext cx="749300" cy="22225"/>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4"/>
            </p:custDataLst>
          </p:nvPr>
        </p:nvCxnSpPr>
        <p:spPr>
          <a:xfrm>
            <a:off x="7380288" y="3274695"/>
            <a:ext cx="1158875" cy="40005"/>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0" name="直接连接符 9"/>
          <p:cNvCxnSpPr/>
          <p:nvPr>
            <p:custDataLst>
              <p:tags r:id="rId5"/>
            </p:custDataLst>
          </p:nvPr>
        </p:nvCxnSpPr>
        <p:spPr>
          <a:xfrm flipV="1">
            <a:off x="7368858" y="3027045"/>
            <a:ext cx="1113155" cy="83185"/>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1" name="直接连接符 10"/>
          <p:cNvCxnSpPr/>
          <p:nvPr>
            <p:custDataLst>
              <p:tags r:id="rId6"/>
            </p:custDataLst>
          </p:nvPr>
        </p:nvCxnSpPr>
        <p:spPr>
          <a:xfrm>
            <a:off x="9315450" y="3580668"/>
            <a:ext cx="1158875" cy="40005"/>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2" name="直接连接符 11"/>
          <p:cNvCxnSpPr/>
          <p:nvPr>
            <p:custDataLst>
              <p:tags r:id="rId7"/>
            </p:custDataLst>
          </p:nvPr>
        </p:nvCxnSpPr>
        <p:spPr>
          <a:xfrm>
            <a:off x="7424420" y="2170113"/>
            <a:ext cx="2640330" cy="72390"/>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8"/>
            </p:custDataLst>
          </p:nvPr>
        </p:nvCxnSpPr>
        <p:spPr>
          <a:xfrm>
            <a:off x="9353550" y="3753644"/>
            <a:ext cx="1158875" cy="40005"/>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4" name="直接连接符 13"/>
          <p:cNvCxnSpPr/>
          <p:nvPr>
            <p:custDataLst>
              <p:tags r:id="rId9"/>
            </p:custDataLst>
          </p:nvPr>
        </p:nvCxnSpPr>
        <p:spPr>
          <a:xfrm>
            <a:off x="7310438" y="3434080"/>
            <a:ext cx="1163955" cy="59690"/>
          </a:xfrm>
          <a:prstGeom prst="line">
            <a:avLst/>
          </a:prstGeom>
          <a:ln>
            <a:solidFill>
              <a:schemeClr val="accent3">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20" name="任意多边形 19"/>
          <p:cNvSpPr/>
          <p:nvPr/>
        </p:nvSpPr>
        <p:spPr>
          <a:xfrm>
            <a:off x="9043035" y="4426585"/>
            <a:ext cx="1056640" cy="509905"/>
          </a:xfrm>
          <a:custGeom>
            <a:avLst/>
            <a:gdLst>
              <a:gd name="connisteX0" fmla="*/ 0 w 1056640"/>
              <a:gd name="connsiteY0" fmla="*/ 0 h 509905"/>
              <a:gd name="connisteX1" fmla="*/ 535940 w 1056640"/>
              <a:gd name="connsiteY1" fmla="*/ 211455 h 509905"/>
              <a:gd name="connisteX2" fmla="*/ 1056640 w 1056640"/>
              <a:gd name="connsiteY2" fmla="*/ 509905 h 509905"/>
            </a:gdLst>
            <a:ahLst/>
            <a:cxnLst>
              <a:cxn ang="0">
                <a:pos x="connisteX0" y="connsiteY0"/>
              </a:cxn>
              <a:cxn ang="0">
                <a:pos x="connisteX1" y="connsiteY1"/>
              </a:cxn>
              <a:cxn ang="0">
                <a:pos x="connisteX2" y="connsiteY2"/>
              </a:cxn>
            </a:cxnLst>
            <a:rect l="l" t="t" r="r" b="b"/>
            <a:pathLst>
              <a:path w="1056640" h="509905">
                <a:moveTo>
                  <a:pt x="0" y="0"/>
                </a:moveTo>
                <a:cubicBezTo>
                  <a:pt x="96520" y="36195"/>
                  <a:pt x="324485" y="109220"/>
                  <a:pt x="535940" y="211455"/>
                </a:cubicBezTo>
                <a:cubicBezTo>
                  <a:pt x="747395" y="313690"/>
                  <a:pt x="963295" y="454660"/>
                  <a:pt x="1056640" y="509905"/>
                </a:cubicBezTo>
              </a:path>
            </a:pathLst>
          </a:custGeom>
          <a:no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矩形 21"/>
          <p:cNvSpPr/>
          <p:nvPr/>
        </p:nvSpPr>
        <p:spPr>
          <a:xfrm>
            <a:off x="6589362" y="4946015"/>
            <a:ext cx="1760855" cy="320675"/>
          </a:xfrm>
          <a:prstGeom prst="rect">
            <a:avLst/>
          </a:prstGeom>
          <a:solidFill>
            <a:srgbClr val="FFFF00"/>
          </a:solidFill>
          <a:ln w="9525"/>
        </p:spPr>
        <p:style>
          <a:lnRef idx="2">
            <a:schemeClr val="accent1"/>
          </a:lnRef>
          <a:fillRef idx="0">
            <a:srgbClr val="FFFFFF"/>
          </a:fillRef>
          <a:effectRef idx="0">
            <a:srgbClr val="FFFFFF"/>
          </a:effectRef>
          <a:fontRef idx="minor">
            <a:schemeClr val="dk1"/>
          </a:fontRef>
        </p:style>
        <p:txBody>
          <a:bodyPr rtlCol="0" anchor="ctr"/>
          <a:lstStyle/>
          <a:p>
            <a:pPr algn="l"/>
            <a:r>
              <a:rPr lang="zh-CN" altLang="en-US" sz="800"/>
              <a:t>比例尺（不精确）</a:t>
            </a:r>
            <a:endParaRPr lang="zh-CN" altLang="en-US" sz="800"/>
          </a:p>
          <a:p>
            <a:pPr algn="l"/>
            <a:endParaRPr lang="en-US" altLang="zh-CN" sz="800"/>
          </a:p>
        </p:txBody>
      </p:sp>
      <p:cxnSp>
        <p:nvCxnSpPr>
          <p:cNvPr id="21" name="直接连接符 20"/>
          <p:cNvCxnSpPr/>
          <p:nvPr/>
        </p:nvCxnSpPr>
        <p:spPr>
          <a:xfrm flipV="1">
            <a:off x="6760812" y="5229860"/>
            <a:ext cx="1417955" cy="635"/>
          </a:xfrm>
          <a:prstGeom prst="line">
            <a:avLst/>
          </a:prstGeom>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7904447" y="4946015"/>
            <a:ext cx="603885" cy="213995"/>
          </a:xfrm>
          <a:prstGeom prst="rect">
            <a:avLst/>
          </a:prstGeom>
          <a:noFill/>
        </p:spPr>
        <p:txBody>
          <a:bodyPr wrap="square" rtlCol="0">
            <a:spAutoFit/>
          </a:bodyPr>
          <a:lstStyle/>
          <a:p>
            <a:r>
              <a:rPr lang="en-US" altLang="zh-CN" sz="800"/>
              <a:t>1 km</a:t>
            </a:r>
            <a:endParaRPr lang="en-US" altLang="zh-CN" sz="800"/>
          </a:p>
        </p:txBody>
      </p:sp>
      <p:cxnSp>
        <p:nvCxnSpPr>
          <p:cNvPr id="24" name="直接连接符 23"/>
          <p:cNvCxnSpPr/>
          <p:nvPr/>
        </p:nvCxnSpPr>
        <p:spPr>
          <a:xfrm flipV="1">
            <a:off x="6772877" y="5155565"/>
            <a:ext cx="0" cy="76200"/>
          </a:xfrm>
          <a:prstGeom prst="line">
            <a:avLst/>
          </a:prstGeom>
        </p:spPr>
        <p:style>
          <a:lnRef idx="2">
            <a:schemeClr val="accent1"/>
          </a:lnRef>
          <a:fillRef idx="0">
            <a:srgbClr val="FFFFFF"/>
          </a:fillRef>
          <a:effectRef idx="0">
            <a:srgbClr val="FFFFFF"/>
          </a:effectRef>
          <a:fontRef idx="minor">
            <a:schemeClr val="tx1"/>
          </a:fontRef>
        </p:style>
      </p:cxnSp>
      <p:cxnSp>
        <p:nvCxnSpPr>
          <p:cNvPr id="26" name="直接连接符 25"/>
          <p:cNvCxnSpPr/>
          <p:nvPr>
            <p:custDataLst>
              <p:tags r:id="rId10"/>
            </p:custDataLst>
          </p:nvPr>
        </p:nvCxnSpPr>
        <p:spPr>
          <a:xfrm flipV="1">
            <a:off x="8169877" y="5153660"/>
            <a:ext cx="0" cy="76200"/>
          </a:xfrm>
          <a:prstGeom prst="line">
            <a:avLst/>
          </a:prstGeom>
        </p:spPr>
        <p:style>
          <a:lnRef idx="2">
            <a:schemeClr val="accent1"/>
          </a:lnRef>
          <a:fillRef idx="0">
            <a:srgbClr val="FFFFFF"/>
          </a:fillRef>
          <a:effectRef idx="0">
            <a:srgbClr val="FFFFFF"/>
          </a:effectRef>
          <a:fontRef idx="minor">
            <a:schemeClr val="tx1"/>
          </a:fontRef>
        </p:style>
      </p:cxnSp>
      <p:sp>
        <p:nvSpPr>
          <p:cNvPr id="27" name="等腰三角形 26"/>
          <p:cNvSpPr/>
          <p:nvPr/>
        </p:nvSpPr>
        <p:spPr>
          <a:xfrm>
            <a:off x="7202488" y="2105978"/>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等腰三角形 27"/>
          <p:cNvSpPr/>
          <p:nvPr>
            <p:custDataLst>
              <p:tags r:id="rId11"/>
            </p:custDataLst>
          </p:nvPr>
        </p:nvSpPr>
        <p:spPr>
          <a:xfrm>
            <a:off x="10140950" y="2205038"/>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等腰三角形 28"/>
          <p:cNvSpPr/>
          <p:nvPr>
            <p:custDataLst>
              <p:tags r:id="rId12"/>
            </p:custDataLst>
          </p:nvPr>
        </p:nvSpPr>
        <p:spPr>
          <a:xfrm>
            <a:off x="7181850" y="3037840"/>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等腰三角形 29"/>
          <p:cNvSpPr/>
          <p:nvPr>
            <p:custDataLst>
              <p:tags r:id="rId13"/>
            </p:custDataLst>
          </p:nvPr>
        </p:nvSpPr>
        <p:spPr>
          <a:xfrm>
            <a:off x="10142220" y="3176588"/>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等腰三角形 30"/>
          <p:cNvSpPr/>
          <p:nvPr>
            <p:custDataLst>
              <p:tags r:id="rId14"/>
            </p:custDataLst>
          </p:nvPr>
        </p:nvSpPr>
        <p:spPr>
          <a:xfrm>
            <a:off x="10123170" y="2663825"/>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等腰三角形 31"/>
          <p:cNvSpPr/>
          <p:nvPr>
            <p:custDataLst>
              <p:tags r:id="rId15"/>
            </p:custDataLst>
          </p:nvPr>
        </p:nvSpPr>
        <p:spPr>
          <a:xfrm>
            <a:off x="10592117" y="3524470"/>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等腰三角形 32"/>
          <p:cNvSpPr/>
          <p:nvPr>
            <p:custDataLst>
              <p:tags r:id="rId16"/>
            </p:custDataLst>
          </p:nvPr>
        </p:nvSpPr>
        <p:spPr>
          <a:xfrm>
            <a:off x="7102475" y="3321685"/>
            <a:ext cx="165100" cy="152400"/>
          </a:xfrm>
          <a:prstGeom prst="triangle">
            <a:avLst/>
          </a:prstGeom>
          <a:solidFill>
            <a:srgbClr val="FFFF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1880235" y="2310130"/>
            <a:ext cx="4064000" cy="368300"/>
          </a:xfrm>
          <a:prstGeom prst="rect">
            <a:avLst/>
          </a:prstGeom>
          <a:noFill/>
        </p:spPr>
        <p:txBody>
          <a:bodyPr wrap="square" rtlCol="0">
            <a:spAutoFit/>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330" y="1808922"/>
            <a:ext cx="10968990" cy="4299778"/>
          </a:xfrm>
        </p:spPr>
        <p:txBody>
          <a:bodyPr>
            <a:normAutofit fontScale="77500" lnSpcReduction="20000"/>
          </a:bodyPr>
          <a:lstStyle/>
          <a:p>
            <a:pPr>
              <a:lnSpc>
                <a:spcPct val="150000"/>
              </a:lnSpc>
            </a:pPr>
            <a:r>
              <a:rPr lang="zh-CN" altLang="en-US" sz="1600" dirty="0">
                <a:latin typeface="楷体" panose="02010609060101010101" pitchFamily="49" charset="-122"/>
                <a:ea typeface="楷体" panose="02010609060101010101" pitchFamily="49" charset="-122"/>
              </a:rPr>
              <a:t>时间</a:t>
            </a:r>
            <a:endParaRPr lang="zh-CN" altLang="en-US" sz="1600" dirty="0">
              <a:latin typeface="楷体" panose="02010609060101010101" pitchFamily="49" charset="-122"/>
              <a:ea typeface="楷体" panose="02010609060101010101" pitchFamily="49" charset="-122"/>
            </a:endParaRPr>
          </a:p>
          <a:p>
            <a:pPr lvl="1">
              <a:lnSpc>
                <a:spcPct val="150000"/>
              </a:lnSpc>
            </a:pPr>
            <a:r>
              <a:rPr lang="en-US" sz="1600" dirty="0">
                <a:latin typeface="楷体" panose="02010609060101010101" pitchFamily="49" charset="-122"/>
                <a:ea typeface="楷体" panose="02010609060101010101" pitchFamily="49" charset="-122"/>
              </a:rPr>
              <a:t>6</a:t>
            </a:r>
            <a:r>
              <a:rPr lang="zh-CN" altLang="en-US" sz="1600" dirty="0">
                <a:latin typeface="楷体" panose="02010609060101010101" pitchFamily="49" charset="-122"/>
                <a:ea typeface="楷体" panose="02010609060101010101" pitchFamily="49" charset="-122"/>
              </a:rPr>
              <a:t>天</a:t>
            </a:r>
            <a:endParaRPr lang="zh-CN" altLang="en-US" sz="1600" dirty="0">
              <a:latin typeface="楷体" panose="02010609060101010101" pitchFamily="49" charset="-122"/>
              <a:ea typeface="楷体" panose="02010609060101010101" pitchFamily="49" charset="-122"/>
            </a:endParaRPr>
          </a:p>
          <a:p>
            <a:pPr lvl="2">
              <a:lnSpc>
                <a:spcPct val="150000"/>
              </a:lnSpc>
            </a:pPr>
            <a:r>
              <a:rPr lang="zh-CN" altLang="en-US" sz="1600" dirty="0">
                <a:latin typeface="楷体" panose="02010609060101010101" pitchFamily="49" charset="-122"/>
                <a:ea typeface="楷体" panose="02010609060101010101" pitchFamily="49" charset="-122"/>
              </a:rPr>
              <a:t>可分为热浪</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非热浪日</a:t>
            </a:r>
            <a:endParaRPr lang="zh-CN" altLang="en-US" sz="1600" dirty="0">
              <a:latin typeface="楷体" panose="02010609060101010101" pitchFamily="49" charset="-122"/>
              <a:ea typeface="楷体" panose="02010609060101010101" pitchFamily="49" charset="-122"/>
            </a:endParaRPr>
          </a:p>
          <a:p>
            <a:pPr lvl="1">
              <a:lnSpc>
                <a:spcPct val="150000"/>
              </a:lnSpc>
            </a:pPr>
            <a:r>
              <a:rPr lang="zh-CN" altLang="en-US" sz="1600" dirty="0">
                <a:latin typeface="楷体" panose="02010609060101010101" pitchFamily="49" charset="-122"/>
                <a:ea typeface="楷体" panose="02010609060101010101" pitchFamily="49" charset="-122"/>
              </a:rPr>
              <a:t>每天</a:t>
            </a:r>
            <a:r>
              <a:rPr lang="en-US" sz="1600" dirty="0">
                <a:latin typeface="楷体" panose="02010609060101010101" pitchFamily="49" charset="-122"/>
                <a:ea typeface="楷体" panose="02010609060101010101" pitchFamily="49" charset="-122"/>
              </a:rPr>
              <a:t>10/15/20</a:t>
            </a:r>
            <a:r>
              <a:rPr lang="zh-CN" altLang="en-US" sz="1600" dirty="0">
                <a:latin typeface="楷体" panose="02010609060101010101" pitchFamily="49" charset="-122"/>
                <a:ea typeface="楷体" panose="02010609060101010101" pitchFamily="49" charset="-122"/>
              </a:rPr>
              <a:t>点（</a:t>
            </a:r>
            <a:r>
              <a:rPr lang="en-US" altLang="zh-CN" sz="1600" dirty="0">
                <a:latin typeface="楷体" panose="02010609060101010101" pitchFamily="49" charset="-122"/>
                <a:ea typeface="楷体" panose="02010609060101010101" pitchFamily="49" charset="-122"/>
              </a:rPr>
              <a:t>3</a:t>
            </a:r>
            <a:r>
              <a:rPr lang="zh-CN" altLang="en-US" sz="1600" dirty="0">
                <a:latin typeface="楷体" panose="02010609060101010101" pitchFamily="49" charset="-122"/>
                <a:ea typeface="楷体" panose="02010609060101010101" pitchFamily="49" charset="-122"/>
              </a:rPr>
              <a:t>个时间段）</a:t>
            </a:r>
            <a:endParaRPr lang="zh-CN" altLang="en-US" sz="1600" dirty="0">
              <a:latin typeface="楷体" panose="02010609060101010101" pitchFamily="49" charset="-122"/>
              <a:ea typeface="楷体" panose="02010609060101010101" pitchFamily="49" charset="-122"/>
            </a:endParaRPr>
          </a:p>
          <a:p>
            <a:pPr marL="457200" lvl="1" indent="0">
              <a:lnSpc>
                <a:spcPct val="150000"/>
              </a:lnSpc>
              <a:buNone/>
            </a:pPr>
            <a:endParaRPr lang="zh-CN" altLang="en-US" sz="1600" dirty="0">
              <a:latin typeface="楷体" panose="02010609060101010101" pitchFamily="49" charset="-122"/>
              <a:ea typeface="楷体" panose="02010609060101010101" pitchFamily="49" charset="-122"/>
            </a:endParaRPr>
          </a:p>
          <a:p>
            <a:pPr lvl="0">
              <a:lnSpc>
                <a:spcPct val="150000"/>
              </a:lnSpc>
            </a:pPr>
            <a:r>
              <a:rPr lang="zh-CN" altLang="en-US" sz="1600" dirty="0">
                <a:latin typeface="楷体" panose="02010609060101010101" pitchFamily="49" charset="-122"/>
                <a:ea typeface="楷体" panose="02010609060101010101" pitchFamily="49" charset="-122"/>
                <a:sym typeface="+mn-ea"/>
              </a:rPr>
              <a:t>设备</a:t>
            </a:r>
            <a:r>
              <a:rPr lang="en-US" altLang="zh-CN" sz="1600" dirty="0">
                <a:latin typeface="楷体" panose="02010609060101010101" pitchFamily="49" charset="-122"/>
                <a:ea typeface="楷体" panose="02010609060101010101" pitchFamily="49" charset="-122"/>
                <a:sym typeface="+mn-ea"/>
              </a:rPr>
              <a:t>&amp;</a:t>
            </a:r>
            <a:r>
              <a:rPr lang="zh-CN" altLang="en-US" sz="1600" dirty="0">
                <a:latin typeface="楷体" panose="02010609060101010101" pitchFamily="49" charset="-122"/>
                <a:ea typeface="楷体" panose="02010609060101010101" pitchFamily="49" charset="-122"/>
                <a:sym typeface="+mn-ea"/>
              </a:rPr>
              <a:t>需测量的变量</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固定站点（附近开阔城市区域）：气温</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相对湿度</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风速</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风向</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球温</a:t>
            </a:r>
            <a:endParaRPr lang="en-US" altLang="zh-CN"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移动站点：气温</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相对湿度</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endParaRPr lang="zh-CN" altLang="en-US" sz="1600" dirty="0">
              <a:latin typeface="楷体" panose="02010609060101010101" pitchFamily="49" charset="-122"/>
              <a:ea typeface="楷体" panose="02010609060101010101" pitchFamily="49" charset="-122"/>
              <a:sym typeface="+mn-ea"/>
            </a:endParaRPr>
          </a:p>
          <a:p>
            <a:pPr lvl="0">
              <a:lnSpc>
                <a:spcPct val="150000"/>
              </a:lnSpc>
            </a:pPr>
            <a:r>
              <a:rPr lang="zh-CN" altLang="en-US" sz="1600" dirty="0">
                <a:latin typeface="楷体" panose="02010609060101010101" pitchFamily="49" charset="-122"/>
                <a:ea typeface="楷体" panose="02010609060101010101" pitchFamily="49" charset="-122"/>
                <a:sym typeface="+mn-ea"/>
              </a:rPr>
              <a:t>其它注意事项</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如何避免其它因素的影响</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在晴朗</a:t>
            </a:r>
            <a:r>
              <a:rPr lang="en-US" altLang="zh-CN" sz="1600" dirty="0">
                <a:latin typeface="楷体" panose="02010609060101010101" pitchFamily="49" charset="-122"/>
                <a:ea typeface="楷体" panose="02010609060101010101" pitchFamily="49" charset="-122"/>
                <a:sym typeface="+mn-ea"/>
              </a:rPr>
              <a:t>/</a:t>
            </a:r>
            <a:r>
              <a:rPr lang="zh-CN" altLang="en-US" sz="1600" dirty="0">
                <a:latin typeface="楷体" panose="02010609060101010101" pitchFamily="49" charset="-122"/>
                <a:ea typeface="楷体" panose="02010609060101010101" pitchFamily="49" charset="-122"/>
                <a:sym typeface="+mn-ea"/>
              </a:rPr>
              <a:t>无风条件下测量</a:t>
            </a:r>
            <a:endParaRPr lang="zh-CN" altLang="en-US" sz="1600" dirty="0">
              <a:latin typeface="楷体" panose="02010609060101010101" pitchFamily="49" charset="-122"/>
              <a:ea typeface="楷体" panose="02010609060101010101" pitchFamily="49" charset="-122"/>
              <a:sym typeface="+mn-ea"/>
            </a:endParaRPr>
          </a:p>
          <a:p>
            <a:pPr lvl="1"/>
            <a:endParaRPr lang="zh-CN" altLang="en-US" dirty="0"/>
          </a:p>
          <a:p>
            <a:pPr lvl="1"/>
            <a:endParaRPr lang="zh-CN" altLang="en-US" dirty="0"/>
          </a:p>
        </p:txBody>
      </p:sp>
      <p:sp>
        <p:nvSpPr>
          <p:cNvPr id="5" name="标题 1"/>
          <p:cNvSpPr>
            <a:spLocks noGrp="1"/>
          </p:cNvSpPr>
          <p:nvPr>
            <p:custDataLst>
              <p:tags r:id="rId1"/>
            </p:custDataLst>
          </p:nvPr>
        </p:nvSpPr>
        <p:spPr>
          <a:xfrm>
            <a:off x="608400" y="349828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8400" y="690300"/>
            <a:ext cx="10969200" cy="4759200"/>
          </a:xfrm>
        </p:spPr>
        <p:txBody>
          <a:bodyPr/>
          <a:lstStyle/>
          <a:p>
            <a:pPr>
              <a:lnSpc>
                <a:spcPct val="150000"/>
              </a:lnSpc>
            </a:pPr>
            <a:r>
              <a:rPr lang="zh-CN" altLang="en-US" sz="1600" dirty="0">
                <a:latin typeface="楷体" panose="02010609060101010101" pitchFamily="49" charset="-122"/>
                <a:ea typeface="楷体" panose="02010609060101010101" pitchFamily="49" charset="-122"/>
                <a:sym typeface="+mn-ea"/>
              </a:rPr>
              <a:t>所考虑的影响因素</a:t>
            </a:r>
            <a:endParaRPr lang="zh-CN" altLang="en-US" sz="1600" dirty="0">
              <a:latin typeface="楷体" panose="02010609060101010101" pitchFamily="49" charset="-122"/>
              <a:ea typeface="楷体" panose="02010609060101010101" pitchFamily="49" charset="-122"/>
            </a:endParaRPr>
          </a:p>
          <a:p>
            <a:pPr lvl="1">
              <a:lnSpc>
                <a:spcPct val="150000"/>
              </a:lnSpc>
            </a:pPr>
            <a:r>
              <a:rPr lang="zh-CN" altLang="en-US" sz="1600" dirty="0">
                <a:latin typeface="楷体" panose="02010609060101010101" pitchFamily="49" charset="-122"/>
                <a:ea typeface="楷体" panose="02010609060101010101" pitchFamily="49" charset="-122"/>
              </a:rPr>
              <a:t>建筑高度、建筑高度标准差、FAR、距公园距离</a:t>
            </a:r>
            <a:endParaRPr lang="zh-CN" altLang="en-US" sz="1600" dirty="0">
              <a:latin typeface="楷体" panose="02010609060101010101" pitchFamily="49" charset="-122"/>
              <a:ea typeface="楷体" panose="02010609060101010101" pitchFamily="49" charset="-122"/>
            </a:endParaRPr>
          </a:p>
          <a:p>
            <a:pPr lvl="0">
              <a:lnSpc>
                <a:spcPct val="150000"/>
              </a:lnSpc>
            </a:pPr>
            <a:r>
              <a:rPr lang="zh-CN" altLang="en-US" sz="1600" dirty="0">
                <a:latin typeface="楷体" panose="02010609060101010101" pitchFamily="49" charset="-122"/>
                <a:ea typeface="楷体" panose="02010609060101010101" pitchFamily="49" charset="-122"/>
                <a:sym typeface="+mn-ea"/>
              </a:rPr>
              <a:t>分析内容：</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气象参数随时间变化（在不同距离）</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气象参数空间格局（随距离的变化）</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绿地降温指标</a:t>
            </a:r>
            <a:endParaRPr lang="zh-CN" altLang="en-US" sz="160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绿地降温指标影响因素</a:t>
            </a:r>
            <a:endParaRPr lang="en-US" altLang="zh-CN" sz="1600" dirty="0">
              <a:latin typeface="楷体" panose="02010609060101010101" pitchFamily="49" charset="-122"/>
              <a:ea typeface="楷体" panose="02010609060101010101" pitchFamily="49" charset="-122"/>
              <a:sym typeface="+mn-ea"/>
            </a:endParaRPr>
          </a:p>
          <a:p>
            <a:pPr>
              <a:lnSpc>
                <a:spcPct val="150000"/>
              </a:lnSpc>
            </a:pPr>
            <a:r>
              <a:rPr lang="zh-CN" altLang="en-US" sz="2000" b="0" dirty="0">
                <a:latin typeface="楷体" panose="02010609060101010101" pitchFamily="49" charset="-122"/>
                <a:ea typeface="楷体" panose="02010609060101010101" pitchFamily="49" charset="-122"/>
                <a:sym typeface="+mn-ea"/>
              </a:rPr>
              <a:t>后续拓展方向</a:t>
            </a:r>
            <a:endParaRPr lang="en-US" altLang="zh-CN" sz="2000" b="0" dirty="0">
              <a:latin typeface="楷体" panose="02010609060101010101" pitchFamily="49" charset="-122"/>
              <a:ea typeface="楷体" panose="02010609060101010101" pitchFamily="49" charset="-122"/>
              <a:sym typeface="+mn-ea"/>
            </a:endParaRPr>
          </a:p>
          <a:p>
            <a:pPr lvl="1">
              <a:lnSpc>
                <a:spcPct val="150000"/>
              </a:lnSpc>
            </a:pPr>
            <a:r>
              <a:rPr lang="zh-CN" altLang="en-US" sz="1600" dirty="0">
                <a:latin typeface="楷体" panose="02010609060101010101" pitchFamily="49" charset="-122"/>
                <a:ea typeface="楷体" panose="02010609060101010101" pitchFamily="49" charset="-122"/>
                <a:sym typeface="+mn-ea"/>
              </a:rPr>
              <a:t>关注温湿综合效应</a:t>
            </a:r>
            <a:endParaRPr lang="zh-CN" altLang="en-US" sz="1600" b="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参考</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pPr lvl="1"/>
            <a:r>
              <a:rPr lang="en-US" altLang="zh-CN" sz="1200" b="0" i="0" dirty="0">
                <a:solidFill>
                  <a:srgbClr val="222222"/>
                </a:solidFill>
                <a:effectLst/>
                <a:latin typeface="Arial" panose="020B0604020202020204" pitchFamily="34" charset="0"/>
              </a:rPr>
              <a:t>Yu, Z., Guo, X., </a:t>
            </a:r>
            <a:r>
              <a:rPr lang="en-US" altLang="zh-CN" sz="1200" b="0" i="0" dirty="0" err="1">
                <a:solidFill>
                  <a:srgbClr val="222222"/>
                </a:solidFill>
                <a:effectLst/>
                <a:latin typeface="Arial" panose="020B0604020202020204" pitchFamily="34" charset="0"/>
              </a:rPr>
              <a:t>Jørgensen</a:t>
            </a:r>
            <a:r>
              <a:rPr lang="en-US" altLang="zh-CN" sz="1200" b="0" i="0" dirty="0">
                <a:solidFill>
                  <a:srgbClr val="222222"/>
                </a:solidFill>
                <a:effectLst/>
                <a:latin typeface="Arial" panose="020B0604020202020204" pitchFamily="34" charset="0"/>
              </a:rPr>
              <a:t>, G., &amp; </a:t>
            </a:r>
            <a:r>
              <a:rPr lang="en-US" altLang="zh-CN" sz="1200" b="0" i="0" dirty="0" err="1">
                <a:solidFill>
                  <a:srgbClr val="222222"/>
                </a:solidFill>
                <a:effectLst/>
                <a:latin typeface="Arial" panose="020B0604020202020204" pitchFamily="34" charset="0"/>
              </a:rPr>
              <a:t>Vejre</a:t>
            </a:r>
            <a:r>
              <a:rPr lang="en-US" altLang="zh-CN" sz="1200" b="0" i="0" dirty="0">
                <a:solidFill>
                  <a:srgbClr val="222222"/>
                </a:solidFill>
                <a:effectLst/>
                <a:latin typeface="Arial" panose="020B0604020202020204" pitchFamily="34" charset="0"/>
              </a:rPr>
              <a:t>, H. (2017). How can urban green spaces be planned for climate adaptation in subtropical cities?. </a:t>
            </a:r>
            <a:r>
              <a:rPr lang="en-US" altLang="zh-CN" sz="1200" b="0" i="1" dirty="0">
                <a:solidFill>
                  <a:srgbClr val="222222"/>
                </a:solidFill>
                <a:effectLst/>
                <a:latin typeface="Arial" panose="020B0604020202020204" pitchFamily="34" charset="0"/>
              </a:rPr>
              <a:t>Ecological Indicators</a:t>
            </a:r>
            <a:r>
              <a:rPr lang="en-US" altLang="zh-CN" sz="1200" b="0" i="0" dirty="0">
                <a:solidFill>
                  <a:srgbClr val="222222"/>
                </a:solidFill>
                <a:effectLst/>
                <a:latin typeface="Arial" panose="020B0604020202020204" pitchFamily="34" charset="0"/>
              </a:rPr>
              <a:t>, </a:t>
            </a:r>
            <a:r>
              <a:rPr lang="en-US" altLang="zh-CN" sz="1200" b="0" i="1" dirty="0">
                <a:solidFill>
                  <a:srgbClr val="222222"/>
                </a:solidFill>
                <a:effectLst/>
                <a:latin typeface="Arial" panose="020B0604020202020204" pitchFamily="34" charset="0"/>
              </a:rPr>
              <a:t>82</a:t>
            </a:r>
            <a:r>
              <a:rPr lang="en-US" altLang="zh-CN" sz="1200" b="0" i="0" dirty="0">
                <a:solidFill>
                  <a:srgbClr val="222222"/>
                </a:solidFill>
                <a:effectLst/>
                <a:latin typeface="Arial" panose="020B0604020202020204" pitchFamily="34" charset="0"/>
              </a:rPr>
              <a:t>, 152-162.</a:t>
            </a:r>
            <a:endParaRPr lang="en-US" altLang="zh-CN" sz="1200" b="0" i="0" dirty="0">
              <a:solidFill>
                <a:srgbClr val="222222"/>
              </a:solidFill>
              <a:effectLst/>
              <a:latin typeface="Arial" panose="020B0604020202020204" pitchFamily="34" charset="0"/>
            </a:endParaRPr>
          </a:p>
          <a:p>
            <a:pPr lvl="1"/>
            <a:r>
              <a:rPr lang="en-US" altLang="zh-CN" sz="1200" b="0" i="0" dirty="0">
                <a:solidFill>
                  <a:srgbClr val="222222"/>
                </a:solidFill>
                <a:effectLst/>
                <a:latin typeface="Arial" panose="020B0604020202020204" pitchFamily="34" charset="0"/>
              </a:rPr>
              <a:t>Yan, H., Wu, F., &amp; Dong, L. (2018). Influence of a large urban park on the local urban thermal environment. </a:t>
            </a:r>
            <a:r>
              <a:rPr lang="en-US" altLang="zh-CN" sz="1200" b="0" i="1" dirty="0">
                <a:solidFill>
                  <a:srgbClr val="222222"/>
                </a:solidFill>
                <a:effectLst/>
                <a:latin typeface="Arial" panose="020B0604020202020204" pitchFamily="34" charset="0"/>
              </a:rPr>
              <a:t>Science of the Total Environment</a:t>
            </a:r>
            <a:r>
              <a:rPr lang="en-US" altLang="zh-CN" sz="1200" b="0" i="0" dirty="0">
                <a:solidFill>
                  <a:srgbClr val="222222"/>
                </a:solidFill>
                <a:effectLst/>
                <a:latin typeface="Arial" panose="020B0604020202020204" pitchFamily="34" charset="0"/>
              </a:rPr>
              <a:t>, </a:t>
            </a:r>
            <a:r>
              <a:rPr lang="en-US" altLang="zh-CN" sz="1200" b="0" i="1" dirty="0">
                <a:solidFill>
                  <a:srgbClr val="222222"/>
                </a:solidFill>
                <a:effectLst/>
                <a:latin typeface="Arial" panose="020B0604020202020204" pitchFamily="34" charset="0"/>
              </a:rPr>
              <a:t>622</a:t>
            </a:r>
            <a:r>
              <a:rPr lang="en-US" altLang="zh-CN" sz="1200" b="0" i="0" dirty="0">
                <a:solidFill>
                  <a:srgbClr val="222222"/>
                </a:solidFill>
                <a:effectLst/>
                <a:latin typeface="Arial" panose="020B0604020202020204" pitchFamily="34" charset="0"/>
              </a:rPr>
              <a:t>, 882-891.</a:t>
            </a:r>
            <a:endParaRPr lang="en-US" altLang="zh-CN" sz="1200" b="0" i="0" dirty="0">
              <a:solidFill>
                <a:srgbClr val="222222"/>
              </a:solidFill>
              <a:effectLst/>
              <a:latin typeface="Arial" panose="020B0604020202020204" pitchFamily="34" charset="0"/>
            </a:endParaRPr>
          </a:p>
          <a:p>
            <a:pPr lvl="1"/>
            <a:r>
              <a:rPr lang="en-US" altLang="zh-CN" sz="1200" b="0" i="0" dirty="0">
                <a:solidFill>
                  <a:srgbClr val="222222"/>
                </a:solidFill>
                <a:effectLst/>
                <a:latin typeface="Arial" panose="020B0604020202020204" pitchFamily="34" charset="0"/>
              </a:rPr>
              <a:t>Clay, R., &amp; Guan, H. (2020). The urban-parkland nocturnal temperature interface. </a:t>
            </a:r>
            <a:r>
              <a:rPr lang="en-US" altLang="zh-CN" sz="1200" b="0" i="1" dirty="0">
                <a:solidFill>
                  <a:srgbClr val="222222"/>
                </a:solidFill>
                <a:effectLst/>
                <a:latin typeface="Arial" panose="020B0604020202020204" pitchFamily="34" charset="0"/>
              </a:rPr>
              <a:t>Urban Climate</a:t>
            </a:r>
            <a:r>
              <a:rPr lang="en-US" altLang="zh-CN" sz="1200" b="0" i="0" dirty="0">
                <a:solidFill>
                  <a:srgbClr val="222222"/>
                </a:solidFill>
                <a:effectLst/>
                <a:latin typeface="Arial" panose="020B0604020202020204" pitchFamily="34" charset="0"/>
              </a:rPr>
              <a:t>, </a:t>
            </a:r>
            <a:r>
              <a:rPr lang="en-US" altLang="zh-CN" sz="1200" b="0" i="1" dirty="0">
                <a:solidFill>
                  <a:srgbClr val="222222"/>
                </a:solidFill>
                <a:effectLst/>
                <a:latin typeface="Arial" panose="020B0604020202020204" pitchFamily="34" charset="0"/>
              </a:rPr>
              <a:t>31</a:t>
            </a:r>
            <a:r>
              <a:rPr lang="en-US" altLang="zh-CN" sz="1200" b="0" i="0" dirty="0">
                <a:solidFill>
                  <a:srgbClr val="222222"/>
                </a:solidFill>
                <a:effectLst/>
                <a:latin typeface="Arial" panose="020B0604020202020204" pitchFamily="34" charset="0"/>
              </a:rPr>
              <a:t>, 100585.</a:t>
            </a:r>
            <a:endParaRPr lang="en-US" altLang="zh-CN" sz="1200" b="0" i="0" dirty="0">
              <a:solidFill>
                <a:srgbClr val="222222"/>
              </a:solidFill>
              <a:effectLst/>
              <a:latin typeface="Arial" panose="020B0604020202020204" pitchFamily="34" charset="0"/>
            </a:endParaRPr>
          </a:p>
          <a:p>
            <a:pPr lvl="1"/>
            <a:r>
              <a:rPr lang="en-US" altLang="zh-CN" sz="1200" dirty="0">
                <a:solidFill>
                  <a:srgbClr val="222222"/>
                </a:solidFill>
                <a:effectLst/>
                <a:latin typeface="Arial" panose="020B0604020202020204" pitchFamily="34" charset="0"/>
                <a:sym typeface="+mn-ea"/>
              </a:rPr>
              <a:t>Influence of a large urban park on the local urban thermal environment</a:t>
            </a:r>
            <a:endParaRPr lang="en-US" altLang="zh-CN" sz="1200" dirty="0">
              <a:solidFill>
                <a:srgbClr val="222222"/>
              </a:solidFill>
              <a:effectLst/>
              <a:latin typeface="Arial" panose="020B0604020202020204" pitchFamily="34" charset="0"/>
            </a:endParaRPr>
          </a:p>
          <a:p>
            <a:pPr lvl="1"/>
            <a:r>
              <a:rPr lang="en-US" altLang="zh-CN" sz="1200" dirty="0">
                <a:solidFill>
                  <a:srgbClr val="222222"/>
                </a:solidFill>
                <a:effectLst/>
                <a:latin typeface="Arial" panose="020B0604020202020204" pitchFamily="34" charset="0"/>
                <a:sym typeface="+mn-ea"/>
              </a:rPr>
              <a:t>Influence of urban form on the cooling effect of a small urban river</a:t>
            </a:r>
            <a:endParaRPr lang="en-US" altLang="zh-CN" sz="1200" dirty="0">
              <a:solidFill>
                <a:srgbClr val="222222"/>
              </a:solidFill>
              <a:effectLst/>
              <a:latin typeface="Arial" panose="020B0604020202020204" pitchFamily="34" charset="0"/>
            </a:endParaRPr>
          </a:p>
          <a:p>
            <a:pPr lvl="1"/>
            <a:endParaRPr lang="en-US" altLang="zh-CN" sz="1200" dirty="0">
              <a:solidFill>
                <a:srgbClr val="222222"/>
              </a:solidFill>
              <a:effectLst/>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COMMONDATA" val="eyJoZGlkIjoiMjI1OTVmMTA5NzJlZWRlMzVmMDExMGQ2YTg0NzQ1NjIifQ=="/>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WPS 演示</Application>
  <PresentationFormat>宽屏</PresentationFormat>
  <Paragraphs>73</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6</vt:i4>
      </vt:variant>
      <vt:variant>
        <vt:lpstr>幻灯片标题</vt:lpstr>
      </vt:variant>
      <vt:variant>
        <vt:i4>9</vt:i4>
      </vt:variant>
    </vt:vector>
  </HeadingPairs>
  <TitlesOfParts>
    <vt:vector size="25" baseType="lpstr">
      <vt:lpstr>Arial</vt:lpstr>
      <vt:lpstr>宋体</vt:lpstr>
      <vt:lpstr>Wingdings</vt:lpstr>
      <vt:lpstr>Wingdings 2</vt:lpstr>
      <vt:lpstr>Calibri</vt:lpstr>
      <vt:lpstr>楷体</vt:lpstr>
      <vt:lpstr>Times New Roman</vt:lpstr>
      <vt:lpstr>Calibri Light</vt:lpstr>
      <vt:lpstr>微软雅黑</vt:lpstr>
      <vt:lpstr>Arial Unicode MS</vt:lpstr>
      <vt:lpstr>HDOfficeLightV0</vt:lpstr>
      <vt:lpstr>1_HDOfficeLightV0</vt:lpstr>
      <vt:lpstr>2_HDOfficeLightV0</vt:lpstr>
      <vt:lpstr>3_HDOfficeLightV0</vt:lpstr>
      <vt:lpstr>4_HDOfficeLightV0</vt:lpstr>
      <vt:lpstr>回顾</vt:lpstr>
      <vt:lpstr>实验计划 </vt:lpstr>
      <vt:lpstr>研究背景</vt:lpstr>
      <vt:lpstr>PowerPoint 演示文稿</vt:lpstr>
      <vt:lpstr>理论推导</vt:lpstr>
      <vt:lpstr>研究目标</vt:lpstr>
      <vt:lpstr>PowerPoint 演示文稿</vt:lpstr>
      <vt:lpstr>PowerPoint 演示文稿</vt:lpstr>
      <vt:lpstr>PowerPoint 演示文稿</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Fred Zhou</dc:creator>
  <cp:lastModifiedBy>野草</cp:lastModifiedBy>
  <cp:revision>188</cp:revision>
  <dcterms:created xsi:type="dcterms:W3CDTF">2019-06-19T02:08:00Z</dcterms:created>
  <dcterms:modified xsi:type="dcterms:W3CDTF">2023-08-10T23:58:31Z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FE6474184DBF4E8BBDE94DBBDE816BE8_11</vt:lpwstr>
  </property>
</Properties>
</file>