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56" r:id="rId2"/>
    <p:sldId id="257" r:id="rId3"/>
    <p:sldId id="258" r:id="rId4"/>
    <p:sldId id="290" r:id="rId5"/>
    <p:sldId id="259" r:id="rId6"/>
    <p:sldId id="320" r:id="rId7"/>
    <p:sldId id="260" r:id="rId8"/>
    <p:sldId id="313" r:id="rId9"/>
    <p:sldId id="319" r:id="rId10"/>
    <p:sldId id="305" r:id="rId11"/>
    <p:sldId id="307" r:id="rId12"/>
    <p:sldId id="322" r:id="rId13"/>
    <p:sldId id="323" r:id="rId14"/>
    <p:sldId id="308" r:id="rId15"/>
    <p:sldId id="310" r:id="rId16"/>
    <p:sldId id="309" r:id="rId17"/>
    <p:sldId id="321" r:id="rId18"/>
    <p:sldId id="291" r:id="rId19"/>
    <p:sldId id="261" r:id="rId20"/>
    <p:sldId id="262" r:id="rId21"/>
    <p:sldId id="263" r:id="rId22"/>
    <p:sldId id="271" r:id="rId23"/>
    <p:sldId id="272" r:id="rId24"/>
    <p:sldId id="273" r:id="rId25"/>
    <p:sldId id="303" r:id="rId26"/>
    <p:sldId id="274" r:id="rId27"/>
    <p:sldId id="275" r:id="rId28"/>
    <p:sldId id="282" r:id="rId29"/>
    <p:sldId id="301" r:id="rId30"/>
    <p:sldId id="304" r:id="rId31"/>
    <p:sldId id="318" r:id="rId32"/>
    <p:sldId id="292" r:id="rId33"/>
    <p:sldId id="269" r:id="rId34"/>
    <p:sldId id="264" r:id="rId35"/>
    <p:sldId id="277" r:id="rId36"/>
    <p:sldId id="297" r:id="rId37"/>
    <p:sldId id="265" r:id="rId38"/>
    <p:sldId id="299" r:id="rId39"/>
    <p:sldId id="286" r:id="rId40"/>
    <p:sldId id="266" r:id="rId41"/>
    <p:sldId id="300" r:id="rId42"/>
    <p:sldId id="279" r:id="rId43"/>
    <p:sldId id="280" r:id="rId44"/>
    <p:sldId id="270" r:id="rId45"/>
    <p:sldId id="284" r:id="rId46"/>
    <p:sldId id="293" r:id="rId47"/>
    <p:sldId id="289" r:id="rId48"/>
    <p:sldId id="295" r:id="rId49"/>
    <p:sldId id="296" r:id="rId50"/>
    <p:sldId id="294" r:id="rId51"/>
    <p:sldId id="287" r:id="rId52"/>
    <p:sldId id="285" r:id="rId53"/>
    <p:sldId id="288" r:id="rId54"/>
    <p:sldId id="316" r:id="rId55"/>
    <p:sldId id="317" r:id="rId56"/>
    <p:sldId id="268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19" autoAdjust="0"/>
  </p:normalViewPr>
  <p:slideViewPr>
    <p:cSldViewPr>
      <p:cViewPr>
        <p:scale>
          <a:sx n="100" d="100"/>
          <a:sy n="100" d="100"/>
        </p:scale>
        <p:origin x="-1888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830E2-D513-404A-9BED-87ADA3DFE697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AD164-F71B-4D63-9BC7-611AAC212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1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7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5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8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2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77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5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9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97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52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82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5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8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5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45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7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29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5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41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60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60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97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97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99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TNodeI</a:t>
            </a:r>
            <a:r>
              <a:rPr lang="en-US" altLang="zh-CN" dirty="0" smtClean="0"/>
              <a:t> is a subclass inside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TNGraph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82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Demonstrate: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TSnap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GenRndGnm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&gt;(100,50);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 convert to undirected graph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TUNGraph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UG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TSnap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&gt;(G);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 get largest weakly connected component of 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PNGraph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WccG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TSnap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GetMxWcc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("largest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size=%d\n",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WccG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GetNodes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10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2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33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5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59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89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035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23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097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061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56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48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53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40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7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4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5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AD164-F71B-4D63-9BC7-611AAC2125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16FA0E-42F1-4C7A-884F-CAA060879FC9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F2862A-4063-4305-99B2-68239E34D6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nap.stanford.ed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snap.stanford.edu/data/index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snap/download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gnuplot.info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graphviz.org/Download..php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services.stanford.edu/service/sharedcomputing/environ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439035" cy="18726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CS224W Recitation:</a:t>
            </a:r>
            <a:br>
              <a:rPr lang="en-US" altLang="zh-CN" dirty="0" smtClean="0"/>
            </a:br>
            <a:r>
              <a:rPr lang="en-US" altLang="zh-CN" dirty="0" smtClean="0"/>
              <a:t>A Tutorial of SNAP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760659"/>
            <a:ext cx="3309803" cy="1260629"/>
          </a:xfrm>
        </p:spPr>
        <p:txBody>
          <a:bodyPr/>
          <a:lstStyle/>
          <a:p>
            <a:r>
              <a:rPr lang="en-US" altLang="zh-CN" dirty="0" err="1" smtClean="0"/>
              <a:t>Chenguang</a:t>
            </a:r>
            <a:r>
              <a:rPr lang="en-US" altLang="zh-CN" dirty="0" smtClean="0"/>
              <a:t> Zhu</a:t>
            </a:r>
            <a:endParaRPr lang="zh-CN" altLang="en-US" dirty="0"/>
          </a:p>
        </p:txBody>
      </p:sp>
      <p:pic>
        <p:nvPicPr>
          <p:cNvPr id="1026" name="Picture 2" descr="Stan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69160"/>
            <a:ext cx="1168524" cy="11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2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Create Your Own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6984892" cy="576064"/>
          </a:xfrm>
        </p:spPr>
        <p:txBody>
          <a:bodyPr/>
          <a:lstStyle/>
          <a:p>
            <a:r>
              <a:rPr lang="en-US" altLang="zh-CN" dirty="0" smtClean="0"/>
              <a:t>Open Visual Studio and create a project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05816"/>
            <a:ext cx="6480720" cy="43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48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03649"/>
            <a:ext cx="7776864" cy="9452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Add line “#include </a:t>
            </a:r>
            <a:r>
              <a:rPr lang="en-US" altLang="zh-CN" dirty="0" err="1" smtClean="0"/>
              <a:t>Snap.h</a:t>
            </a:r>
            <a:r>
              <a:rPr lang="en-US" altLang="zh-CN" dirty="0" smtClean="0"/>
              <a:t>” into your main program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592" y="332656"/>
            <a:ext cx="79208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Create Your </a:t>
            </a:r>
          </a:p>
          <a:p>
            <a:r>
              <a:rPr lang="en-US" altLang="zh-CN" dirty="0" smtClean="0"/>
              <a:t>Own Project (Windows)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61168" y="2132856"/>
            <a:ext cx="5851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Snap.h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5576" y="3068960"/>
            <a:ext cx="7776864" cy="94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Include YOUR_SNAP_PATH/snap-core/</a:t>
            </a:r>
            <a:r>
              <a:rPr lang="en-US" altLang="zh-CN" dirty="0" err="1" smtClean="0"/>
              <a:t>Snap.h</a:t>
            </a:r>
            <a:r>
              <a:rPr lang="en-US" altLang="zh-CN" dirty="0"/>
              <a:t> </a:t>
            </a:r>
            <a:r>
              <a:rPr lang="en-US" altLang="zh-CN" dirty="0" smtClean="0"/>
              <a:t>&amp; Snap.cpp into your project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09978"/>
            <a:ext cx="4045471" cy="232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24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path to the Snap library code</a:t>
            </a:r>
          </a:p>
          <a:p>
            <a:pPr lvl="1"/>
            <a:r>
              <a:rPr lang="en-US" dirty="0"/>
              <a:t>YOUR-SNAP-PATH/glib-core</a:t>
            </a:r>
          </a:p>
          <a:p>
            <a:pPr lvl="1"/>
            <a:r>
              <a:rPr lang="en-US" dirty="0"/>
              <a:t>YOUR-SNAP-PATH/snap-core</a:t>
            </a:r>
          </a:p>
          <a:p>
            <a:pPr lvl="1"/>
            <a:r>
              <a:rPr lang="en-US" dirty="0"/>
              <a:t>YOUR-SNAP-PATH/snap-</a:t>
            </a:r>
            <a:r>
              <a:rPr lang="en-US" dirty="0" err="1"/>
              <a:t>adv</a:t>
            </a:r>
            <a:endParaRPr lang="en-US" dirty="0"/>
          </a:p>
          <a:p>
            <a:r>
              <a:rPr lang="en-US" altLang="zh-CN" dirty="0" smtClean="0"/>
              <a:t>Right-click </a:t>
            </a:r>
            <a:r>
              <a:rPr lang="en-US" altLang="zh-CN" dirty="0"/>
              <a:t>on your project and go to “</a:t>
            </a:r>
            <a:r>
              <a:rPr lang="en-US" altLang="zh-CN" dirty="0" smtClean="0"/>
              <a:t>Properties”</a:t>
            </a:r>
          </a:p>
          <a:p>
            <a:r>
              <a:rPr lang="en-US" altLang="zh-CN" dirty="0" smtClean="0"/>
              <a:t>Go </a:t>
            </a:r>
            <a:r>
              <a:rPr lang="en-US" altLang="zh-CN" dirty="0"/>
              <a:t>to </a:t>
            </a:r>
            <a:r>
              <a:rPr lang="en-US" altLang="zh-CN" i="1" dirty="0"/>
              <a:t>Configuration Properties</a:t>
            </a:r>
            <a:r>
              <a:rPr lang="en-US" altLang="zh-CN" i="1" dirty="0">
                <a:sym typeface="Wingdings" pitchFamily="2" charset="2"/>
              </a:rPr>
              <a:t> </a:t>
            </a:r>
            <a:r>
              <a:rPr lang="en-US" altLang="zh-CN" i="1" dirty="0" smtClean="0">
                <a:sym typeface="Wingdings" pitchFamily="2" charset="2"/>
              </a:rPr>
              <a:t>C/C++ General Edit “Additional </a:t>
            </a:r>
            <a:r>
              <a:rPr lang="en-US" altLang="zh-CN" i="1" smtClean="0">
                <a:sym typeface="Wingdings" pitchFamily="2" charset="2"/>
              </a:rPr>
              <a:t>Include Directories”</a:t>
            </a:r>
            <a:endParaRPr lang="en-US" altLang="zh-CN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84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068586"/>
            <a:ext cx="7547047" cy="43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6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8416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Due to the settings of SNAP, the character set must be set to Multi-byte</a:t>
            </a:r>
          </a:p>
          <a:p>
            <a:pPr lvl="1"/>
            <a:r>
              <a:rPr lang="en-US" altLang="zh-CN" dirty="0" smtClean="0"/>
              <a:t>Right-click on your project and go to “Properties”</a:t>
            </a:r>
          </a:p>
          <a:p>
            <a:pPr lvl="1"/>
            <a:r>
              <a:rPr lang="en-US" altLang="zh-CN" dirty="0" smtClean="0"/>
              <a:t>Go to </a:t>
            </a:r>
            <a:r>
              <a:rPr lang="en-US" altLang="zh-CN" i="1" dirty="0" smtClean="0"/>
              <a:t>Configuration Properties</a:t>
            </a:r>
            <a:r>
              <a:rPr lang="en-US" altLang="zh-CN" i="1" dirty="0" smtClean="0">
                <a:sym typeface="Wingdings" pitchFamily="2" charset="2"/>
              </a:rPr>
              <a:t> General Projects Defaults  Character Set  Select  “Use Multi-Byte Character Set”</a:t>
            </a:r>
            <a:endParaRPr lang="en-US" altLang="zh-CN" i="1" dirty="0" smtClean="0"/>
          </a:p>
          <a:p>
            <a:pPr lvl="1"/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490" y="70182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Create Your Own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2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38195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7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60840" cy="567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72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Create Project under Linux/Mac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2276872"/>
            <a:ext cx="7416940" cy="3744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Create a folder like </a:t>
            </a:r>
            <a:r>
              <a:rPr lang="en-US" altLang="zh-CN" i="1" dirty="0" err="1" smtClean="0"/>
              <a:t>myproj</a:t>
            </a:r>
            <a:r>
              <a:rPr lang="en-US" altLang="zh-CN" dirty="0" smtClean="0"/>
              <a:t> in the snap directory (where snap-core, snap-</a:t>
            </a:r>
            <a:r>
              <a:rPr lang="en-US" altLang="zh-CN" dirty="0" err="1" smtClean="0"/>
              <a:t>adv</a:t>
            </a:r>
            <a:r>
              <a:rPr lang="en-US" altLang="zh-CN" dirty="0" smtClean="0"/>
              <a:t> .. are)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Write code, e.g. </a:t>
            </a:r>
            <a:r>
              <a:rPr lang="en-US" altLang="zh-CN" dirty="0" err="1" smtClean="0"/>
              <a:t>myproj.cpp</a:t>
            </a:r>
            <a:r>
              <a:rPr lang="en-US" altLang="zh-CN" dirty="0" smtClean="0"/>
              <a:t>, in </a:t>
            </a:r>
            <a:r>
              <a:rPr lang="en-US" altLang="zh-CN" dirty="0" err="1" smtClean="0"/>
              <a:t>myproj</a:t>
            </a:r>
            <a:r>
              <a:rPr lang="en-US" altLang="zh-CN" dirty="0" smtClean="0"/>
              <a:t> folder</a:t>
            </a:r>
          </a:p>
          <a:p>
            <a:endParaRPr lang="en-US" altLang="zh-CN" dirty="0"/>
          </a:p>
          <a:p>
            <a:r>
              <a:rPr lang="en-US" altLang="zh-CN" dirty="0" smtClean="0"/>
              <a:t>Copy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from tutorials folder to </a:t>
            </a:r>
            <a:r>
              <a:rPr lang="en-US" altLang="zh-CN" dirty="0" err="1" smtClean="0"/>
              <a:t>myproj</a:t>
            </a:r>
            <a:r>
              <a:rPr lang="en-US" altLang="zh-CN" dirty="0" smtClean="0"/>
              <a:t> folder, change the definition of DEMOS to your code name, e.g. DEMOS = </a:t>
            </a:r>
            <a:r>
              <a:rPr lang="en-US" altLang="zh-CN" dirty="0" err="1" smtClean="0"/>
              <a:t>myproj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Make  </a:t>
            </a:r>
          </a:p>
        </p:txBody>
      </p:sp>
    </p:spTree>
    <p:extLst>
      <p:ext uri="{BB962C8B-B14F-4D97-AF65-F5344CB8AC3E}">
        <p14:creationId xmlns:p14="http://schemas.microsoft.com/office/powerpoint/2010/main" val="85513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</a:p>
          <a:p>
            <a:r>
              <a:rPr lang="en-US" altLang="zh-CN" b="1" dirty="0" smtClean="0"/>
              <a:t>Data structures in SNAP</a:t>
            </a:r>
          </a:p>
          <a:p>
            <a:r>
              <a:rPr lang="en-US" altLang="zh-CN" dirty="0" smtClean="0"/>
              <a:t>Graph manipulation in SNAP</a:t>
            </a:r>
          </a:p>
          <a:p>
            <a:r>
              <a:rPr lang="en-US" altLang="zh-CN" dirty="0" smtClean="0"/>
              <a:t>Datasets in SNAP</a:t>
            </a:r>
          </a:p>
          <a:p>
            <a:r>
              <a:rPr lang="en-US" altLang="zh-CN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 SNAP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Data structures (In subfolder “glib-*”):</a:t>
            </a:r>
          </a:p>
          <a:p>
            <a:pPr lvl="1"/>
            <a:r>
              <a:rPr lang="en-US" altLang="zh-CN" dirty="0" smtClean="0"/>
              <a:t>STL-like library</a:t>
            </a:r>
          </a:p>
          <a:p>
            <a:pPr lvl="1"/>
            <a:r>
              <a:rPr lang="en-US" altLang="zh-CN" dirty="0" smtClean="0"/>
              <a:t>Contains basic data structures, like vectors, hash-tables and strings</a:t>
            </a:r>
          </a:p>
          <a:p>
            <a:pPr lvl="1"/>
            <a:r>
              <a:rPr lang="en-US" altLang="zh-CN" dirty="0" smtClean="0"/>
              <a:t>Provides serialization for loading and saving</a:t>
            </a:r>
          </a:p>
          <a:p>
            <a:r>
              <a:rPr lang="en-US" altLang="zh-CN" dirty="0" smtClean="0"/>
              <a:t>Network analysis library (In subfolder “snap-*”)</a:t>
            </a:r>
          </a:p>
          <a:p>
            <a:pPr lvl="1"/>
            <a:r>
              <a:rPr lang="en-US" altLang="zh-CN" sz="2000" dirty="0" smtClean="0"/>
              <a:t>Network generation, manipulation</a:t>
            </a:r>
          </a:p>
          <a:p>
            <a:r>
              <a:rPr lang="en-US" altLang="zh-CN" sz="2600" dirty="0" smtClean="0"/>
              <a:t>Example applications (In subfolder “examples”)</a:t>
            </a:r>
          </a:p>
          <a:p>
            <a:pPr lvl="1"/>
            <a:r>
              <a:rPr lang="en-US" altLang="zh-CN" dirty="0" smtClean="0"/>
              <a:t>Small sample applications that demonstrate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5355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SNAP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S</a:t>
            </a:r>
            <a:r>
              <a:rPr lang="en-US" altLang="zh-CN" dirty="0" smtClean="0"/>
              <a:t>tanford </a:t>
            </a:r>
            <a:r>
              <a:rPr lang="en-US" altLang="zh-CN" b="1" dirty="0" smtClean="0"/>
              <a:t>N</a:t>
            </a:r>
            <a:r>
              <a:rPr lang="en-US" altLang="zh-CN" dirty="0" smtClean="0"/>
              <a:t>etwork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nalysis </a:t>
            </a:r>
            <a:r>
              <a:rPr lang="en-US" altLang="zh-CN" b="1" dirty="0" smtClean="0"/>
              <a:t>P</a:t>
            </a:r>
            <a:r>
              <a:rPr lang="en-US" altLang="zh-CN" dirty="0" smtClean="0"/>
              <a:t>roject (SNAP)</a:t>
            </a:r>
          </a:p>
          <a:p>
            <a:r>
              <a:rPr lang="en-US" altLang="zh-CN" dirty="0" smtClean="0"/>
              <a:t>A network analysis and graph mining library</a:t>
            </a:r>
          </a:p>
          <a:p>
            <a:r>
              <a:rPr lang="en-US" altLang="zh-CN" dirty="0" smtClean="0"/>
              <a:t>C++ based</a:t>
            </a:r>
          </a:p>
          <a:p>
            <a:r>
              <a:rPr lang="en-US" altLang="zh-CN" dirty="0" smtClean="0"/>
              <a:t>Manipulates large graphs, calculates structural properties, generates graphs, and supports attributes on nodes and edges</a:t>
            </a:r>
          </a:p>
          <a:p>
            <a:r>
              <a:rPr lang="en-US" altLang="zh-CN" dirty="0" smtClean="0"/>
              <a:t>More info on </a:t>
            </a:r>
            <a:r>
              <a:rPr lang="en-US" altLang="zh-CN" dirty="0" smtClean="0">
                <a:hlinkClick r:id="rId3"/>
              </a:rPr>
              <a:t>http://snap.stanford.edu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49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subfolder “glib-core”</a:t>
            </a:r>
          </a:p>
          <a:p>
            <a:r>
              <a:rPr lang="en-US" altLang="zh-CN" dirty="0" smtClean="0"/>
              <a:t>More info in glib-core/</a:t>
            </a:r>
            <a:r>
              <a:rPr lang="en-US" altLang="zh-CN" dirty="0" err="1" smtClean="0"/>
              <a:t>ds.h</a:t>
            </a:r>
            <a:endParaRPr lang="en-US" altLang="zh-CN" dirty="0" smtClean="0"/>
          </a:p>
          <a:p>
            <a:r>
              <a:rPr lang="en-US" altLang="zh-CN" dirty="0" smtClean="0"/>
              <a:t>Numbers:</a:t>
            </a:r>
          </a:p>
          <a:p>
            <a:pPr lvl="1"/>
            <a:r>
              <a:rPr lang="en-US" altLang="zh-CN" dirty="0" smtClean="0"/>
              <a:t>Integers: </a:t>
            </a:r>
            <a:r>
              <a:rPr lang="en-US" altLang="zh-CN" dirty="0" err="1" smtClean="0"/>
              <a:t>TInt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Real number: </a:t>
            </a:r>
            <a:r>
              <a:rPr lang="en-US" altLang="zh-CN" dirty="0" err="1" smtClean="0"/>
              <a:t>TFlt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Example:</a:t>
            </a: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 a=5; 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&lt;&lt;a&lt;&lt;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; </a:t>
            </a:r>
          </a:p>
          <a:p>
            <a:pPr lvl="2"/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Note: in C style, use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printf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(“%d\n”, </a:t>
            </a:r>
            <a:r>
              <a:rPr lang="en-US" altLang="zh-CN" sz="2800" dirty="0" err="1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a.Val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6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String: </a:t>
            </a:r>
            <a:r>
              <a:rPr lang="en-US" altLang="zh-CN" dirty="0" err="1" smtClean="0"/>
              <a:t>TStr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Examples:</a:t>
            </a:r>
          </a:p>
          <a:p>
            <a:pPr lvl="2"/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TStr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 a="</a:t>
            </a:r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abc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";  </a:t>
            </a:r>
          </a:p>
          <a:p>
            <a:pPr lvl="2"/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TStr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b="ccc";  </a:t>
            </a:r>
          </a:p>
          <a:p>
            <a:pPr lvl="2"/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a.CStr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()&lt;&lt;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;   (char*)    ---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abc</a:t>
            </a:r>
            <a:endParaRPr lang="en-US" altLang="zh-CN" sz="24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a.Len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()&lt;&lt;</a:t>
            </a:r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;                     --- 3 </a:t>
            </a:r>
          </a:p>
          <a:p>
            <a:pPr lvl="2"/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&lt;&lt;a[0]&lt;&lt;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;                          --- a</a:t>
            </a:r>
          </a:p>
          <a:p>
            <a:pPr lvl="2"/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&lt;&lt;(a==b)&lt;&lt;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;                      --- 0</a:t>
            </a:r>
          </a:p>
          <a:p>
            <a:pPr lvl="2"/>
            <a:endParaRPr lang="en-US" altLang="zh-CN" sz="24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7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Pair</a:t>
            </a:r>
          </a:p>
          <a:p>
            <a:pPr lvl="1"/>
            <a:r>
              <a:rPr lang="en-US" altLang="zh-CN" dirty="0" err="1" smtClean="0"/>
              <a:t>TPair</a:t>
            </a:r>
            <a:r>
              <a:rPr lang="en-US" altLang="zh-CN" dirty="0" smtClean="0"/>
              <a:t>&lt;Type1, Type2&gt;  (Type can also be complex structures like </a:t>
            </a:r>
            <a:r>
              <a:rPr lang="en-US" altLang="zh-CN" dirty="0" err="1" smtClean="0"/>
              <a:t>TVec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TPair</a:t>
            </a:r>
            <a:r>
              <a:rPr lang="en-US" altLang="zh-CN" dirty="0" smtClean="0"/>
              <a:t>…)</a:t>
            </a:r>
          </a:p>
          <a:p>
            <a:pPr lvl="2"/>
            <a:r>
              <a:rPr lang="en-US" altLang="zh-CN" dirty="0" smtClean="0"/>
              <a:t>E.g.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TPair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TFlt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 a; a.Val1=…; a.Val2=…;</a:t>
            </a:r>
            <a:endParaRPr lang="en-US" altLang="zh-CN" sz="3000" dirty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en-US" altLang="zh-CN" dirty="0" smtClean="0"/>
              <a:t>List of shorthand (in </a:t>
            </a:r>
            <a:r>
              <a:rPr lang="en-US" altLang="zh-CN" dirty="0" err="1" smtClean="0"/>
              <a:t>ds.h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TPair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TInt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TIntPr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TPair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TIntPr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TIntIntPrPr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Triple</a:t>
            </a:r>
          </a:p>
          <a:p>
            <a:pPr lvl="1"/>
            <a:r>
              <a:rPr lang="en-US" altLang="zh-CN" dirty="0" err="1" smtClean="0"/>
              <a:t>TTriple</a:t>
            </a:r>
            <a:r>
              <a:rPr lang="en-US" altLang="zh-CN" dirty="0" smtClean="0"/>
              <a:t>&lt;Type1, Type2, Type3&gt;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37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TVec</a:t>
            </a:r>
            <a:r>
              <a:rPr lang="en-US" altLang="zh-CN" dirty="0" smtClean="0"/>
              <a:t>&lt;Type&gt;</a:t>
            </a:r>
          </a:p>
          <a:p>
            <a:pPr lvl="1"/>
            <a:r>
              <a:rPr lang="en-US" altLang="zh-CN" dirty="0" smtClean="0"/>
              <a:t>Example: 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TVec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&gt; a;  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(10);  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(20);  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(30);  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&lt;&lt;a[0]&lt;&lt;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;      --- 10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a.Len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()&lt;&lt;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; --- 3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en-US" altLang="zh-CN" dirty="0" smtClean="0"/>
              <a:t>Similarly, “Type” can be complex structures like </a:t>
            </a:r>
            <a:r>
              <a:rPr lang="en-US" altLang="zh-CN" dirty="0" err="1" smtClean="0"/>
              <a:t>TVec</a:t>
            </a:r>
            <a:r>
              <a:rPr lang="en-US" altLang="zh-CN" dirty="0" smtClean="0"/>
              <a:t>&lt; </a:t>
            </a:r>
            <a:r>
              <a:rPr lang="en-US" altLang="zh-CN" dirty="0" err="1" smtClean="0"/>
              <a:t>TVec</a:t>
            </a:r>
            <a:r>
              <a:rPr lang="en-US" altLang="zh-CN" dirty="0" smtClean="0"/>
              <a:t>&lt; </a:t>
            </a:r>
            <a:r>
              <a:rPr lang="en-US" altLang="zh-CN" dirty="0" err="1" smtClean="0"/>
              <a:t>TVec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TFlt</a:t>
            </a:r>
            <a:r>
              <a:rPr lang="en-US" altLang="zh-CN" dirty="0" smtClean="0"/>
              <a:t>&gt; &gt; 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23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Tables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9136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THash</a:t>
            </a:r>
            <a:r>
              <a:rPr lang="en-US" altLang="zh-CN" dirty="0" smtClean="0"/>
              <a:t>&lt;key type, value type&gt;</a:t>
            </a:r>
          </a:p>
          <a:p>
            <a:pPr lvl="1"/>
            <a:r>
              <a:rPr lang="en-US" altLang="zh-CN" dirty="0" smtClean="0"/>
              <a:t>Key is the unique index, value is associated with key</a:t>
            </a:r>
          </a:p>
          <a:p>
            <a:pPr lvl="1"/>
            <a:r>
              <a:rPr lang="en-US" altLang="zh-CN" dirty="0" err="1" smtClean="0"/>
              <a:t>KeyId</a:t>
            </a:r>
            <a:r>
              <a:rPr lang="en-US" altLang="zh-CN" dirty="0" smtClean="0"/>
              <a:t> </a:t>
            </a:r>
            <a:r>
              <a:rPr lang="en-US" altLang="zh-CN" dirty="0"/>
              <a:t>is index into the array that stores key-value pairs</a:t>
            </a: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62032"/>
              </p:ext>
            </p:extLst>
          </p:nvPr>
        </p:nvGraphicFramePr>
        <p:xfrm>
          <a:off x="1403648" y="49051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“David”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“Ann”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“Jason”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Value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>
            <a:off x="3376568" y="4365104"/>
            <a:ext cx="3312368" cy="4680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 (collision in hash)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5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Tables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/>
              <a:t>Example: </a:t>
            </a:r>
          </a:p>
          <a:p>
            <a:pPr lvl="2"/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THash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TStr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&gt; a;</a:t>
            </a:r>
          </a:p>
          <a:p>
            <a:pPr lvl="2"/>
            <a:r>
              <a:rPr lang="en-US" altLang="zh-CN" sz="2600" dirty="0" err="1" smtClean="0">
                <a:latin typeface="Cordia New" pitchFamily="34" charset="-34"/>
                <a:cs typeface="Cordia New" pitchFamily="34" charset="-34"/>
              </a:rPr>
              <a:t>a.AddDat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(12, “</a:t>
            </a:r>
            <a:r>
              <a:rPr lang="en-US" altLang="zh-CN" sz="2600" dirty="0" err="1" smtClean="0">
                <a:latin typeface="Cordia New" pitchFamily="34" charset="-34"/>
                <a:cs typeface="Cordia New" pitchFamily="34" charset="-34"/>
              </a:rPr>
              <a:t>abc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”);</a:t>
            </a:r>
            <a:endParaRPr lang="en-US" altLang="zh-CN" sz="26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600" dirty="0" err="1" smtClean="0">
                <a:latin typeface="Cordia New" pitchFamily="34" charset="-34"/>
                <a:cs typeface="Cordia New" pitchFamily="34" charset="-34"/>
              </a:rPr>
              <a:t>a.AddDat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(34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,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“def”);</a:t>
            </a:r>
            <a:endParaRPr lang="en-US" altLang="zh-CN" sz="26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a.GetKey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(0)&lt;&lt;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;          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      ----  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12</a:t>
            </a:r>
          </a:p>
          <a:p>
            <a:pPr lvl="2"/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for (</a:t>
            </a:r>
            <a:r>
              <a:rPr lang="en-US" altLang="zh-CN" sz="2600" dirty="0" err="1" smtClean="0"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 i=0; i&lt;2; ++i)</a:t>
            </a:r>
          </a:p>
          <a:p>
            <a:pPr lvl="3"/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a[i].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CStr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()&lt;&lt;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;	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            ----  </a:t>
            </a:r>
            <a:r>
              <a:rPr lang="en-US" altLang="zh-CN" sz="2400" dirty="0" err="1" smtClean="0">
                <a:latin typeface="Cordia New" pitchFamily="34" charset="-34"/>
                <a:cs typeface="Cordia New" pitchFamily="34" charset="-34"/>
              </a:rPr>
              <a:t>abc</a:t>
            </a:r>
            <a:endParaRPr lang="en-US" altLang="zh-CN" sz="2400" dirty="0" smtClean="0">
              <a:latin typeface="Cordia New" pitchFamily="34" charset="-34"/>
              <a:cs typeface="Cordia New" pitchFamily="34" charset="-34"/>
            </a:endParaRPr>
          </a:p>
          <a:p>
            <a:pPr lvl="3"/>
            <a:r>
              <a:rPr lang="en-US" altLang="zh-CN" sz="240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400" smtClean="0">
                <a:latin typeface="Cordia New" pitchFamily="34" charset="-34"/>
                <a:cs typeface="Cordia New" pitchFamily="34" charset="-34"/>
              </a:rPr>
              <a:t>                                                            ---- def</a:t>
            </a:r>
            <a:endParaRPr lang="en-US" altLang="zh-CN" sz="20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a.GetKeyId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(12)&lt;&lt;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600" dirty="0" smtClean="0">
                <a:latin typeface="Cordia New" pitchFamily="34" charset="-34"/>
                <a:cs typeface="Cordia New" pitchFamily="34" charset="-34"/>
              </a:rPr>
              <a:t>;           ---- 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0</a:t>
            </a:r>
          </a:p>
          <a:p>
            <a:pPr lvl="2"/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a.GetDat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(34).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CStr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()&lt;&lt;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600" dirty="0">
                <a:latin typeface="Cordia New" pitchFamily="34" charset="-34"/>
                <a:cs typeface="Cordia New" pitchFamily="34" charset="-34"/>
              </a:rPr>
              <a:t>;    ----- </a:t>
            </a:r>
            <a:r>
              <a:rPr lang="en-US" altLang="zh-CN" sz="2600" dirty="0" err="1">
                <a:latin typeface="Cordia New" pitchFamily="34" charset="-34"/>
                <a:cs typeface="Cordia New" pitchFamily="34" charset="-34"/>
              </a:rPr>
              <a:t>def</a:t>
            </a:r>
            <a:endParaRPr lang="en-US" altLang="zh-CN" sz="2600" dirty="0">
              <a:latin typeface="Cordia New" pitchFamily="34" charset="-34"/>
              <a:cs typeface="Cordia New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6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Tables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key is of string type: </a:t>
            </a:r>
            <a:r>
              <a:rPr lang="en-US" altLang="zh-CN" dirty="0" err="1" smtClean="0"/>
              <a:t>THash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TStr</a:t>
            </a:r>
            <a:r>
              <a:rPr lang="en-US" altLang="zh-CN" dirty="0" smtClean="0"/>
              <a:t>, …&gt;, a more space-efficient way is to use </a:t>
            </a:r>
            <a:r>
              <a:rPr lang="en-US" altLang="zh-CN" dirty="0" err="1" smtClean="0"/>
              <a:t>TStrHash</a:t>
            </a:r>
            <a:r>
              <a:rPr lang="en-US" altLang="zh-CN" dirty="0" smtClean="0"/>
              <a:t>&lt;…&gt;</a:t>
            </a:r>
          </a:p>
          <a:p>
            <a:pPr lvl="1"/>
            <a:r>
              <a:rPr lang="en-US" altLang="zh-CN" dirty="0" smtClean="0"/>
              <a:t>Example: </a:t>
            </a:r>
            <a:r>
              <a:rPr lang="en-US" altLang="zh-CN" dirty="0" err="1" smtClean="0"/>
              <a:t>TStrHash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TInt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 smtClean="0"/>
              <a:t>Uses string pool, saves more space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7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Sets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840876" cy="35536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case only key is needed, use </a:t>
            </a:r>
            <a:r>
              <a:rPr lang="en-US" altLang="zh-CN" dirty="0" err="1" smtClean="0"/>
              <a:t>THashSet</a:t>
            </a:r>
            <a:endParaRPr lang="en-US" altLang="zh-CN" dirty="0"/>
          </a:p>
          <a:p>
            <a:r>
              <a:rPr lang="en-US" altLang="zh-CN" dirty="0" smtClean="0"/>
              <a:t>Example: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THashSet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&gt; a;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a.AddKey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(12);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a.AddKey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(34);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a.AddKey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(56);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a.GetKey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(2)&lt;&lt;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endl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;   --- 56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5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Saving and Loading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296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Binary files</a:t>
            </a:r>
          </a:p>
          <a:p>
            <a:r>
              <a:rPr lang="en-US" altLang="zh-CN" dirty="0" smtClean="0"/>
              <a:t>Much quicker to save/load</a:t>
            </a:r>
          </a:p>
          <a:p>
            <a:r>
              <a:rPr lang="en-US" altLang="zh-CN" dirty="0" smtClean="0"/>
              <a:t>Memory efficient</a:t>
            </a:r>
          </a:p>
          <a:p>
            <a:r>
              <a:rPr lang="en-US" altLang="zh-CN" dirty="0" smtClean="0"/>
              <a:t>Save: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{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TFOut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fout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("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a.bin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");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a.Save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fout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);}</a:t>
            </a:r>
          </a:p>
          <a:p>
            <a:r>
              <a:rPr lang="en-US" altLang="zh-CN" dirty="0" smtClean="0"/>
              <a:t>Load:</a:t>
            </a:r>
            <a:endParaRPr lang="en-US" altLang="zh-CN" dirty="0"/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{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TFIn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fin("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a.bin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");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a.Load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(fin);}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4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Useful Data Structure(1): Time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TSecTm</a:t>
            </a:r>
            <a:endParaRPr lang="en-US" altLang="zh-CN" dirty="0" smtClean="0"/>
          </a:p>
          <a:p>
            <a:r>
              <a:rPr lang="en-US" altLang="zh-CN" dirty="0" smtClean="0"/>
              <a:t>Manipulates time</a:t>
            </a:r>
          </a:p>
          <a:p>
            <a:r>
              <a:rPr lang="en-US" altLang="zh-CN" dirty="0" smtClean="0"/>
              <a:t>Supports comparison, calculation in different time units, obtaining current time…</a:t>
            </a:r>
          </a:p>
          <a:p>
            <a:r>
              <a:rPr lang="en-US" altLang="zh-CN" b="1" dirty="0"/>
              <a:t>DEMO: </a:t>
            </a:r>
            <a:r>
              <a:rPr lang="en-US" altLang="zh-CN" b="1" dirty="0" smtClean="0"/>
              <a:t>demo-</a:t>
            </a:r>
            <a:r>
              <a:rPr lang="en-US" altLang="zh-CN" b="1" dirty="0" err="1" smtClean="0"/>
              <a:t>TSecTm.cpp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779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</a:p>
          <a:p>
            <a:r>
              <a:rPr lang="en-US" altLang="zh-CN" dirty="0" smtClean="0"/>
              <a:t>Data structures in SNAP</a:t>
            </a:r>
          </a:p>
          <a:p>
            <a:r>
              <a:rPr lang="en-US" altLang="zh-CN" dirty="0" smtClean="0"/>
              <a:t>Graph manipulation in SNAP</a:t>
            </a:r>
          </a:p>
          <a:p>
            <a:r>
              <a:rPr lang="en-US" altLang="zh-CN" dirty="0" smtClean="0"/>
              <a:t>Datasets in SNAP</a:t>
            </a:r>
          </a:p>
          <a:p>
            <a:r>
              <a:rPr lang="en-US" altLang="zh-CN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81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Useful Data Structure(2): Generate Distribution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TRnd</a:t>
            </a:r>
            <a:r>
              <a:rPr lang="en-US" altLang="zh-CN" dirty="0" smtClean="0"/>
              <a:t> class</a:t>
            </a:r>
          </a:p>
          <a:p>
            <a:r>
              <a:rPr lang="en-US" altLang="zh-CN" dirty="0" smtClean="0"/>
              <a:t>Generate lots of distributions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TRnd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a;	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//exponential distribution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i=0; i&lt;10; ++i)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a.GetExpDev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en-US" altLang="zh-CN" dirty="0"/>
          </a:p>
          <a:p>
            <a:r>
              <a:rPr lang="en-US" altLang="zh-CN" b="1" dirty="0"/>
              <a:t>DEMO: </a:t>
            </a:r>
            <a:r>
              <a:rPr lang="en-US" altLang="zh-CN" b="1" dirty="0" smtClean="0"/>
              <a:t>demo-</a:t>
            </a:r>
            <a:r>
              <a:rPr lang="en-US" altLang="zh-CN" b="1" dirty="0" err="1" smtClean="0"/>
              <a:t>TRnd.cpp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2694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Useful Data </a:t>
            </a:r>
            <a:r>
              <a:rPr lang="en-US" altLang="zh-CN" dirty="0" smtClean="0"/>
              <a:t>Structure(3): </a:t>
            </a:r>
            <a:br>
              <a:rPr lang="en-US" altLang="zh-CN" dirty="0" smtClean="0"/>
            </a:br>
            <a:r>
              <a:rPr lang="en-US" altLang="zh-CN" dirty="0" smtClean="0"/>
              <a:t>Calculating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glib-core/</a:t>
            </a:r>
            <a:r>
              <a:rPr lang="en-US" dirty="0" err="1" smtClean="0"/>
              <a:t>xmath.h</a:t>
            </a:r>
            <a:endParaRPr lang="en-US" dirty="0" smtClean="0"/>
          </a:p>
          <a:p>
            <a:r>
              <a:rPr lang="en-US" dirty="0" smtClean="0"/>
              <a:t>Multiple classes</a:t>
            </a:r>
          </a:p>
          <a:p>
            <a:r>
              <a:rPr lang="en-US" dirty="0" smtClean="0"/>
              <a:t>Calculating moments, correlation coefficients, t-test …</a:t>
            </a:r>
          </a:p>
          <a:p>
            <a:r>
              <a:rPr lang="en-US" b="1" dirty="0" smtClean="0"/>
              <a:t>Demo: demo-</a:t>
            </a:r>
            <a:r>
              <a:rPr lang="en-US" b="1" dirty="0" err="1" smtClean="0"/>
              <a:t>XMath.cpp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308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</a:p>
          <a:p>
            <a:r>
              <a:rPr lang="en-US" altLang="zh-CN" dirty="0" smtClean="0"/>
              <a:t>Data structures in SNAP</a:t>
            </a:r>
          </a:p>
          <a:p>
            <a:r>
              <a:rPr lang="en-US" altLang="zh-CN" b="1" dirty="0" smtClean="0"/>
              <a:t>Graph manipulation in SNAP</a:t>
            </a:r>
          </a:p>
          <a:p>
            <a:r>
              <a:rPr lang="en-US" altLang="zh-CN" dirty="0" smtClean="0"/>
              <a:t>Datasets in SNAP</a:t>
            </a:r>
          </a:p>
          <a:p>
            <a:r>
              <a:rPr lang="en-US" altLang="zh-CN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 SNAP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Data structures (In subfolder “glib-*”):</a:t>
            </a:r>
          </a:p>
          <a:p>
            <a:pPr lvl="1"/>
            <a:r>
              <a:rPr lang="en-US" altLang="zh-CN" dirty="0" smtClean="0"/>
              <a:t>STL-like library</a:t>
            </a:r>
          </a:p>
          <a:p>
            <a:pPr lvl="1"/>
            <a:r>
              <a:rPr lang="en-US" altLang="zh-CN" dirty="0" smtClean="0"/>
              <a:t>Contains basic data structures, like vectors, hash-tables and strings</a:t>
            </a:r>
          </a:p>
          <a:p>
            <a:pPr lvl="1"/>
            <a:r>
              <a:rPr lang="en-US" altLang="zh-CN" dirty="0" smtClean="0"/>
              <a:t>Provides serialization for loading and saving</a:t>
            </a:r>
          </a:p>
          <a:p>
            <a:r>
              <a:rPr lang="en-US" altLang="zh-CN" b="1" dirty="0" smtClean="0"/>
              <a:t>Network analysis library (In subfolder “snap-*”)</a:t>
            </a:r>
          </a:p>
          <a:p>
            <a:pPr lvl="1"/>
            <a:r>
              <a:rPr lang="en-US" altLang="zh-CN" sz="2000" dirty="0" smtClean="0"/>
              <a:t>Network generation, manipulation</a:t>
            </a:r>
          </a:p>
          <a:p>
            <a:r>
              <a:rPr lang="en-US" altLang="zh-CN" sz="2800" dirty="0" smtClean="0"/>
              <a:t>Example applications (In subfolder “examples”)</a:t>
            </a:r>
          </a:p>
          <a:p>
            <a:pPr lvl="1"/>
            <a:r>
              <a:rPr lang="en-US" altLang="zh-CN" sz="2400" dirty="0" smtClean="0"/>
              <a:t>Small sample applications that demonstrate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5952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Type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31429"/>
            <a:ext cx="8640960" cy="4525963"/>
          </a:xfrm>
        </p:spPr>
        <p:txBody>
          <a:bodyPr/>
          <a:lstStyle/>
          <a:p>
            <a:r>
              <a:rPr lang="en-US" altLang="zh-CN" b="1" dirty="0" err="1"/>
              <a:t>TUNGraph</a:t>
            </a:r>
            <a:r>
              <a:rPr lang="en-US" altLang="zh-CN" dirty="0"/>
              <a:t>: undirected graph </a:t>
            </a:r>
            <a:r>
              <a:rPr lang="en-US" altLang="zh-CN" dirty="0" smtClean="0"/>
              <a:t>with no multi-edge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TNGraph</a:t>
            </a:r>
            <a:r>
              <a:rPr lang="en-US" altLang="zh-CN" dirty="0"/>
              <a:t>: directed graph </a:t>
            </a:r>
            <a:r>
              <a:rPr lang="en-US" altLang="zh-CN" dirty="0" smtClean="0"/>
              <a:t>with no multi-edge</a:t>
            </a:r>
          </a:p>
          <a:p>
            <a:endParaRPr lang="en-US" altLang="zh-CN" dirty="0"/>
          </a:p>
          <a:p>
            <a:r>
              <a:rPr lang="en-US" altLang="zh-CN" b="1" dirty="0" err="1" smtClean="0"/>
              <a:t>TNEGraph</a:t>
            </a:r>
            <a:r>
              <a:rPr lang="en-US" altLang="zh-CN" dirty="0"/>
              <a:t>: directed </a:t>
            </a:r>
            <a:r>
              <a:rPr lang="en-US" altLang="zh-CN" dirty="0" smtClean="0"/>
              <a:t>graph with multi-edge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5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Type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TNodeNet</a:t>
            </a:r>
            <a:r>
              <a:rPr lang="en-US" altLang="zh-CN" b="1" dirty="0"/>
              <a:t>&lt;</a:t>
            </a:r>
            <a:r>
              <a:rPr lang="en-US" altLang="zh-CN" b="1" dirty="0" err="1"/>
              <a:t>TNodeData</a:t>
            </a:r>
            <a:r>
              <a:rPr lang="en-US" altLang="zh-CN" b="1" dirty="0"/>
              <a:t>&gt;:</a:t>
            </a:r>
            <a:r>
              <a:rPr lang="en-US" altLang="zh-CN" dirty="0"/>
              <a:t> </a:t>
            </a:r>
            <a:r>
              <a:rPr lang="en-US" altLang="zh-CN" dirty="0" smtClean="0"/>
              <a:t>directed graph with </a:t>
            </a:r>
            <a:r>
              <a:rPr lang="en-US" altLang="zh-CN" dirty="0" err="1"/>
              <a:t>TNodeData</a:t>
            </a:r>
            <a:r>
              <a:rPr lang="en-US" altLang="zh-CN" dirty="0"/>
              <a:t> object for each node </a:t>
            </a:r>
            <a:endParaRPr lang="en-US" altLang="zh-CN" dirty="0" smtClean="0"/>
          </a:p>
          <a:p>
            <a:r>
              <a:rPr lang="en-US" altLang="zh-CN" b="1" dirty="0" err="1" smtClean="0"/>
              <a:t>TNodeEDatNet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TNodeData</a:t>
            </a:r>
            <a:r>
              <a:rPr lang="en-US" altLang="zh-CN" b="1" dirty="0"/>
              <a:t>, </a:t>
            </a:r>
            <a:r>
              <a:rPr lang="en-US" altLang="zh-CN" b="1" dirty="0" err="1"/>
              <a:t>TEdgeData</a:t>
            </a:r>
            <a:r>
              <a:rPr lang="en-US" altLang="zh-CN" b="1" dirty="0"/>
              <a:t>&gt;:</a:t>
            </a:r>
            <a:r>
              <a:rPr lang="en-US" altLang="zh-CN" dirty="0"/>
              <a:t> directed graph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TNodeData</a:t>
            </a:r>
            <a:r>
              <a:rPr lang="en-US" altLang="zh-CN" dirty="0" smtClean="0"/>
              <a:t> </a:t>
            </a:r>
            <a:r>
              <a:rPr lang="en-US" altLang="zh-CN" dirty="0"/>
              <a:t>on each node and </a:t>
            </a:r>
            <a:r>
              <a:rPr lang="en-US" altLang="zh-CN" dirty="0" err="1"/>
              <a:t>TEdgeData</a:t>
            </a:r>
            <a:r>
              <a:rPr lang="en-US" altLang="zh-CN" dirty="0"/>
              <a:t> on each edge </a:t>
            </a:r>
            <a:endParaRPr lang="en-US" altLang="zh-CN" dirty="0" smtClean="0"/>
          </a:p>
          <a:p>
            <a:r>
              <a:rPr lang="en-US" altLang="zh-CN" b="1" dirty="0" err="1" smtClean="0"/>
              <a:t>TNodeEdgeNet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TNodeData</a:t>
            </a:r>
            <a:r>
              <a:rPr lang="en-US" altLang="zh-CN" b="1" dirty="0"/>
              <a:t>, </a:t>
            </a:r>
            <a:r>
              <a:rPr lang="en-US" altLang="zh-CN" b="1" dirty="0" err="1"/>
              <a:t>TEdgeData</a:t>
            </a:r>
            <a:r>
              <a:rPr lang="en-US" altLang="zh-CN" b="1" dirty="0"/>
              <a:t>&gt;:</a:t>
            </a:r>
            <a:r>
              <a:rPr lang="en-US" altLang="zh-CN" dirty="0"/>
              <a:t> </a:t>
            </a:r>
            <a:r>
              <a:rPr lang="en-US" altLang="zh-CN" dirty="0" smtClean="0"/>
              <a:t>directed multi-edge graph with </a:t>
            </a:r>
            <a:r>
              <a:rPr lang="en-US" altLang="zh-CN" dirty="0" err="1"/>
              <a:t>TNodeData</a:t>
            </a:r>
            <a:r>
              <a:rPr lang="en-US" altLang="zh-CN" dirty="0"/>
              <a:t> on each node and </a:t>
            </a:r>
            <a:r>
              <a:rPr lang="en-US" altLang="zh-CN" dirty="0" err="1"/>
              <a:t>TEdgeData</a:t>
            </a:r>
            <a:r>
              <a:rPr lang="en-US" altLang="zh-CN" dirty="0"/>
              <a:t> on each </a:t>
            </a:r>
            <a:r>
              <a:rPr lang="en-US" altLang="zh-CN" dirty="0" smtClean="0"/>
              <a:t>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50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Type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TNodeNet</a:t>
            </a:r>
            <a:r>
              <a:rPr lang="en-US" altLang="zh-CN" b="1" dirty="0"/>
              <a:t>&lt;</a:t>
            </a:r>
            <a:r>
              <a:rPr lang="en-US" altLang="zh-CN" b="1" dirty="0" err="1"/>
              <a:t>TNodeData</a:t>
            </a:r>
            <a:r>
              <a:rPr lang="en-US" altLang="zh-CN" b="1" dirty="0"/>
              <a:t>&gt;:</a:t>
            </a:r>
            <a:r>
              <a:rPr lang="en-US" altLang="zh-CN" dirty="0"/>
              <a:t> </a:t>
            </a:r>
            <a:r>
              <a:rPr lang="en-US" altLang="zh-CN" dirty="0" smtClean="0"/>
              <a:t>directed graph with </a:t>
            </a:r>
            <a:r>
              <a:rPr lang="en-US" altLang="zh-CN" dirty="0" err="1"/>
              <a:t>TNodeData</a:t>
            </a:r>
            <a:r>
              <a:rPr lang="en-US" altLang="zh-CN" dirty="0"/>
              <a:t> object for each node </a:t>
            </a:r>
            <a:endParaRPr lang="en-US" altLang="zh-CN" dirty="0" smtClean="0"/>
          </a:p>
          <a:p>
            <a:r>
              <a:rPr lang="en-US" altLang="zh-CN" b="1" dirty="0" err="1" smtClean="0"/>
              <a:t>TNodeEDatNet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TNodeData</a:t>
            </a:r>
            <a:r>
              <a:rPr lang="en-US" altLang="zh-CN" b="1" dirty="0"/>
              <a:t>, </a:t>
            </a:r>
            <a:r>
              <a:rPr lang="en-US" altLang="zh-CN" b="1" dirty="0" err="1"/>
              <a:t>TEdgeData</a:t>
            </a:r>
            <a:r>
              <a:rPr lang="en-US" altLang="zh-CN" b="1" dirty="0"/>
              <a:t>&gt;:</a:t>
            </a:r>
            <a:r>
              <a:rPr lang="en-US" altLang="zh-CN" dirty="0"/>
              <a:t> directed graph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TNodeData</a:t>
            </a:r>
            <a:r>
              <a:rPr lang="en-US" altLang="zh-CN" dirty="0" smtClean="0"/>
              <a:t> </a:t>
            </a:r>
            <a:r>
              <a:rPr lang="en-US" altLang="zh-CN" dirty="0"/>
              <a:t>on each node and </a:t>
            </a:r>
            <a:r>
              <a:rPr lang="en-US" altLang="zh-CN" dirty="0" err="1"/>
              <a:t>TEdgeData</a:t>
            </a:r>
            <a:r>
              <a:rPr lang="en-US" altLang="zh-CN" dirty="0"/>
              <a:t> on each edge </a:t>
            </a:r>
            <a:endParaRPr lang="en-US" altLang="zh-CN" dirty="0" smtClean="0"/>
          </a:p>
          <a:p>
            <a:r>
              <a:rPr lang="en-US" altLang="zh-CN" b="1" dirty="0" err="1" smtClean="0"/>
              <a:t>TNodeEdgeNet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TNodeData</a:t>
            </a:r>
            <a:r>
              <a:rPr lang="en-US" altLang="zh-CN" b="1" dirty="0"/>
              <a:t>, </a:t>
            </a:r>
            <a:r>
              <a:rPr lang="en-US" altLang="zh-CN" b="1" dirty="0" err="1"/>
              <a:t>TEdgeData</a:t>
            </a:r>
            <a:r>
              <a:rPr lang="en-US" altLang="zh-CN" b="1" dirty="0"/>
              <a:t>&gt;:</a:t>
            </a:r>
            <a:r>
              <a:rPr lang="en-US" altLang="zh-CN" dirty="0"/>
              <a:t> </a:t>
            </a:r>
            <a:r>
              <a:rPr lang="en-US" altLang="zh-CN" dirty="0" smtClean="0"/>
              <a:t>directed multi-edge graph with </a:t>
            </a:r>
            <a:r>
              <a:rPr lang="en-US" altLang="zh-CN" dirty="0" err="1"/>
              <a:t>TNodeData</a:t>
            </a:r>
            <a:r>
              <a:rPr lang="en-US" altLang="zh-CN" dirty="0"/>
              <a:t> on each node and </a:t>
            </a:r>
            <a:r>
              <a:rPr lang="en-US" altLang="zh-CN" dirty="0" err="1"/>
              <a:t>TEdgeData</a:t>
            </a:r>
            <a:r>
              <a:rPr lang="en-US" altLang="zh-CN" dirty="0"/>
              <a:t> on each </a:t>
            </a:r>
            <a:r>
              <a:rPr lang="en-US" altLang="zh-CN" dirty="0" smtClean="0"/>
              <a:t>edge</a:t>
            </a:r>
            <a:endParaRPr lang="zh-CN" alt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508104" y="4869160"/>
            <a:ext cx="3744416" cy="1872208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When you want to use saving/loading function, you have to write Save and Load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Demo: NodeNet.cpp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Use smart pointer whenever possible</a:t>
            </a:r>
          </a:p>
          <a:p>
            <a:r>
              <a:rPr lang="en-US" altLang="zh-CN" b="1" i="1" dirty="0" err="1" smtClean="0"/>
              <a:t>typedef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TPt</a:t>
            </a:r>
            <a:r>
              <a:rPr lang="en-US" altLang="zh-CN" b="1" i="1" dirty="0" smtClean="0"/>
              <a:t>&lt;</a:t>
            </a:r>
            <a:r>
              <a:rPr lang="en-US" altLang="zh-CN" b="1" i="1" dirty="0" err="1" smtClean="0"/>
              <a:t>TNGraph</a:t>
            </a:r>
            <a:r>
              <a:rPr lang="en-US" altLang="zh-CN" b="1" i="1" dirty="0" smtClean="0"/>
              <a:t>&gt; </a:t>
            </a:r>
            <a:r>
              <a:rPr lang="en-US" altLang="zh-CN" b="1" i="1" dirty="0" err="1" smtClean="0"/>
              <a:t>PNGraph</a:t>
            </a:r>
            <a:endParaRPr lang="en-US" altLang="zh-CN" b="1" i="1" dirty="0" smtClean="0"/>
          </a:p>
          <a:p>
            <a:r>
              <a:rPr lang="en-US" altLang="zh-CN" dirty="0" smtClean="0"/>
              <a:t>Add node before edges</a:t>
            </a:r>
          </a:p>
          <a:p>
            <a:r>
              <a:rPr lang="en-US" altLang="zh-CN" dirty="0" smtClean="0"/>
              <a:t>Example: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Graph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::New();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AddNode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AddNode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(5);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AddEdge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(1,5);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2987824" y="476672"/>
            <a:ext cx="5256584" cy="1728192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Smart pointer: Count the number of pointers to an object. Release things automatically when the count</a:t>
            </a:r>
            <a:r>
              <a:rPr lang="en-US" altLang="zh-CN" b="1" dirty="0" smtClean="0">
                <a:sym typeface="Wingdings" pitchFamily="2" charset="2"/>
              </a:rPr>
              <a:t>0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375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Use smart pointer whenever possible</a:t>
            </a:r>
          </a:p>
          <a:p>
            <a:r>
              <a:rPr lang="en-US" altLang="zh-CN" b="1" i="1" dirty="0" err="1" smtClean="0"/>
              <a:t>typedef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TPt</a:t>
            </a:r>
            <a:r>
              <a:rPr lang="en-US" altLang="zh-CN" b="1" i="1" dirty="0" smtClean="0"/>
              <a:t>&lt;</a:t>
            </a:r>
            <a:r>
              <a:rPr lang="en-US" altLang="zh-CN" b="1" i="1" dirty="0" err="1" smtClean="0"/>
              <a:t>TNGraph</a:t>
            </a:r>
            <a:r>
              <a:rPr lang="en-US" altLang="zh-CN" b="1" i="1" dirty="0" smtClean="0"/>
              <a:t>&gt; </a:t>
            </a:r>
            <a:r>
              <a:rPr lang="en-US" altLang="zh-CN" b="1" i="1" dirty="0" err="1" smtClean="0"/>
              <a:t>PNGraph</a:t>
            </a:r>
            <a:endParaRPr lang="en-US" altLang="zh-CN" b="1" i="1" dirty="0" smtClean="0"/>
          </a:p>
          <a:p>
            <a:r>
              <a:rPr lang="en-US" altLang="zh-CN" dirty="0" smtClean="0"/>
              <a:t>Add node before edges</a:t>
            </a:r>
          </a:p>
          <a:p>
            <a:r>
              <a:rPr lang="en-US" altLang="zh-CN" dirty="0" smtClean="0"/>
              <a:t>Example: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Graph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::New();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AddNode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AddNode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(5); 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Graph-&gt;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AddEdge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(1,5);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52120" y="4077072"/>
            <a:ext cx="2880320" cy="1728192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Demo: demo-</a:t>
            </a:r>
            <a:r>
              <a:rPr lang="en-US" altLang="zh-CN" b="1" dirty="0" err="1" smtClean="0"/>
              <a:t>Gnm.cpp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436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Establish A 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Generate graph with specific properties</a:t>
            </a:r>
          </a:p>
          <a:p>
            <a:r>
              <a:rPr lang="en-US" altLang="zh-CN" sz="2800" dirty="0" smtClean="0"/>
              <a:t>Use </a:t>
            </a:r>
            <a:r>
              <a:rPr lang="en-US" altLang="zh-CN" sz="2800" dirty="0" err="1" smtClean="0"/>
              <a:t>TSnap</a:t>
            </a:r>
            <a:r>
              <a:rPr lang="en-US" altLang="zh-CN" sz="2800" dirty="0" smtClean="0"/>
              <a:t>::Gen…</a:t>
            </a:r>
          </a:p>
          <a:p>
            <a:pPr lvl="1"/>
            <a:r>
              <a:rPr lang="en-US" altLang="zh-CN" sz="2400" dirty="0" err="1"/>
              <a:t>TSnap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GenRndGnm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G</a:t>
            </a:r>
            <a:r>
              <a:rPr lang="en-US" altLang="zh-CN" sz="2400" baseline="-25000" dirty="0" err="1" smtClean="0"/>
              <a:t>nm</a:t>
            </a:r>
            <a:r>
              <a:rPr lang="en-US" altLang="zh-CN" sz="2400" dirty="0" smtClean="0"/>
              <a:t> (</a:t>
            </a:r>
            <a:r>
              <a:rPr lang="hu-HU" altLang="zh-CN" sz="2400" dirty="0" smtClean="0"/>
              <a:t>Erdős–Rényi</a:t>
            </a:r>
            <a:r>
              <a:rPr lang="en-US" altLang="zh-CN" sz="2400" dirty="0" smtClean="0"/>
              <a:t>)</a:t>
            </a:r>
            <a:r>
              <a:rPr lang="hu-HU" altLang="zh-CN" sz="2400" dirty="0" smtClean="0"/>
              <a:t> </a:t>
            </a:r>
            <a:r>
              <a:rPr lang="en-US" altLang="zh-CN" sz="2400" dirty="0" smtClean="0"/>
              <a:t>graph)</a:t>
            </a:r>
          </a:p>
          <a:p>
            <a:pPr lvl="1"/>
            <a:r>
              <a:rPr lang="en-US" altLang="zh-CN" sz="2400" dirty="0" err="1" smtClean="0"/>
              <a:t>TSnap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GenForestFire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 (Forest Fire Model)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TSnap</a:t>
            </a:r>
            <a:r>
              <a:rPr lang="en-US" altLang="zh-CN" sz="2400" dirty="0"/>
              <a:t>::</a:t>
            </a:r>
            <a:r>
              <a:rPr lang="en-US" altLang="zh-CN" sz="2400" dirty="0" err="1" smtClean="0"/>
              <a:t>GenPrefAttach</a:t>
            </a:r>
            <a:r>
              <a:rPr lang="en-US" altLang="zh-CN" sz="2400" dirty="0" smtClean="0"/>
              <a:t>  (Preferential Attachment)</a:t>
            </a:r>
          </a:p>
          <a:p>
            <a:r>
              <a:rPr lang="en-US" altLang="zh-CN" sz="2800" dirty="0" smtClean="0"/>
              <a:t>Example:</a:t>
            </a:r>
          </a:p>
          <a:p>
            <a:pPr lvl="1"/>
            <a:r>
              <a:rPr lang="en-US" altLang="zh-CN" sz="2400" dirty="0" smtClean="0"/>
              <a:t>// create a directed random graph on 100 nodes and </a:t>
            </a:r>
            <a:r>
              <a:rPr lang="en-US" altLang="zh-CN" sz="2400" dirty="0"/>
              <a:t>1k edges</a:t>
            </a:r>
          </a:p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Graph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GenRndGnm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&gt;(100, 1000);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289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Installation</a:t>
            </a:r>
          </a:p>
          <a:p>
            <a:r>
              <a:rPr lang="en-US" altLang="zh-CN" dirty="0" smtClean="0"/>
              <a:t>Data structures in SNAP</a:t>
            </a:r>
          </a:p>
          <a:p>
            <a:r>
              <a:rPr lang="en-US" altLang="zh-CN" dirty="0" smtClean="0"/>
              <a:t>Graph manipulation in SNAP</a:t>
            </a:r>
          </a:p>
          <a:p>
            <a:r>
              <a:rPr lang="en-US" altLang="zh-CN" dirty="0" smtClean="0"/>
              <a:t>Datasets in SNAP</a:t>
            </a:r>
          </a:p>
          <a:p>
            <a:r>
              <a:rPr lang="en-US" altLang="zh-CN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08" y="404664"/>
            <a:ext cx="8928992" cy="518457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1.	Traverse a graph</a:t>
            </a:r>
          </a:p>
          <a:p>
            <a:pPr lvl="1"/>
            <a:r>
              <a:rPr lang="en-US" altLang="zh-CN" sz="2000" b="1" dirty="0"/>
              <a:t>// traverse the nodes</a:t>
            </a:r>
          </a:p>
          <a:p>
            <a:pPr lvl="2"/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for (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TNGraph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TNodeI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NI=Graph-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BegNI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NI&lt;Graph-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EndNI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NI++)</a:t>
            </a:r>
          </a:p>
          <a:p>
            <a:pPr lvl="2"/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printf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("%d %d %d\n", 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NI.GetId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NI.GetOutDeg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NI.GetInDeg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()); </a:t>
            </a:r>
          </a:p>
          <a:p>
            <a:pPr lvl="1"/>
            <a:r>
              <a:rPr lang="en-US" altLang="zh-CN" sz="2000" b="1" dirty="0" smtClean="0"/>
              <a:t>// </a:t>
            </a:r>
            <a:r>
              <a:rPr lang="en-US" altLang="zh-CN" sz="2000" b="1" dirty="0"/>
              <a:t>traverse the edges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for (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TNGraph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TEdgeI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EI=Graph-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BegEI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EI&lt;Graph-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EndEI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EI++) </a:t>
            </a:r>
          </a:p>
          <a:p>
            <a:pPr lvl="2"/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printf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("edge (%d, %d)\n",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EI.GetSrcNId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EI.GetDstNId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());</a:t>
            </a:r>
          </a:p>
          <a:p>
            <a:pPr lvl="1"/>
            <a:r>
              <a:rPr lang="en-US" altLang="zh-CN" sz="2000" b="1" dirty="0" smtClean="0"/>
              <a:t>// </a:t>
            </a:r>
            <a:r>
              <a:rPr lang="en-US" altLang="zh-CN" sz="2000" b="1" dirty="0"/>
              <a:t>we can traverse the edges also like this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for (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TNGraph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TNodeI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NI=Graph-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BegNI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</a:t>
            </a:r>
            <a:r>
              <a:rPr lang="en-US" altLang="zh-CN" sz="2400" dirty="0" smtClean="0">
                <a:latin typeface="Cordia New" pitchFamily="34" charset="-34"/>
                <a:cs typeface="Cordia New" pitchFamily="34" charset="-34"/>
              </a:rPr>
              <a:t>NI&lt;Graph-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&gt;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EndNI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NI++)</a:t>
            </a:r>
          </a:p>
          <a:p>
            <a:pPr lvl="2"/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   for (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e = 0; e &lt;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NI.GetOutDeg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(); e++) </a:t>
            </a:r>
          </a:p>
          <a:p>
            <a:pPr lvl="2"/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     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printf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("edge (%d %d)\n",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NI.GetId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(), </a:t>
            </a:r>
            <a:r>
              <a:rPr lang="en-US" altLang="zh-CN" sz="2400" dirty="0" err="1">
                <a:latin typeface="Cordia New" pitchFamily="34" charset="-34"/>
                <a:cs typeface="Cordia New" pitchFamily="34" charset="-34"/>
              </a:rPr>
              <a:t>NI.GetOutNId</a:t>
            </a:r>
            <a:r>
              <a:rPr lang="en-US" altLang="zh-CN" sz="2400" dirty="0">
                <a:latin typeface="Cordia New" pitchFamily="34" charset="-34"/>
                <a:cs typeface="Cordia New" pitchFamily="34" charset="-34"/>
              </a:rPr>
              <a:t>(e));</a:t>
            </a:r>
            <a:endParaRPr lang="zh-CN" altLang="en-US" sz="24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312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363272" cy="518457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 Get properties of a graph</a:t>
            </a:r>
          </a:p>
          <a:p>
            <a:pPr lvl="1"/>
            <a:r>
              <a:rPr lang="en-US" altLang="zh-CN" sz="2400" b="1" i="1" dirty="0" smtClean="0"/>
              <a:t>  // </a:t>
            </a:r>
            <a:r>
              <a:rPr lang="en-US" altLang="zh-CN" sz="2400" b="1" i="1" dirty="0"/>
              <a:t>generate a network using Forest Fire model</a:t>
            </a:r>
          </a:p>
          <a:p>
            <a:pPr lvl="2"/>
            <a:r>
              <a:rPr lang="en-US" altLang="zh-CN" sz="2400" dirty="0"/>
              <a:t> 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G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GenForestFire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(1000, 0.35, 0.35);</a:t>
            </a:r>
          </a:p>
          <a:p>
            <a:pPr lvl="1"/>
            <a:r>
              <a:rPr lang="en-US" altLang="zh-CN" sz="2400" dirty="0"/>
              <a:t>  </a:t>
            </a:r>
            <a:r>
              <a:rPr lang="en-US" altLang="zh-CN" sz="2400" b="1" i="1" dirty="0"/>
              <a:t>// convert to undirected graph </a:t>
            </a:r>
            <a:r>
              <a:rPr lang="en-US" altLang="zh-CN" sz="2400" b="1" i="1" dirty="0" err="1"/>
              <a:t>TUNGraph</a:t>
            </a:r>
            <a:endParaRPr lang="en-US" altLang="zh-CN" sz="2400" b="1" i="1" dirty="0"/>
          </a:p>
          <a:p>
            <a:pPr lvl="2"/>
            <a:r>
              <a:rPr lang="en-US" altLang="zh-CN" sz="2400" dirty="0"/>
              <a:t> 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PUNGraph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UG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ConvertGraph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PUNGraph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&gt; (G);</a:t>
            </a:r>
          </a:p>
          <a:p>
            <a:pPr lvl="1"/>
            <a:r>
              <a:rPr lang="en-US" altLang="zh-CN" sz="2400" dirty="0"/>
              <a:t>  </a:t>
            </a:r>
            <a:r>
              <a:rPr lang="en-US" altLang="zh-CN" sz="2400" b="1" i="1" dirty="0"/>
              <a:t>// get largest weakly connected component of G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WccG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GetMxWcc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(G);</a:t>
            </a:r>
          </a:p>
          <a:p>
            <a:pPr lvl="1"/>
            <a:r>
              <a:rPr lang="en-US" altLang="zh-CN" sz="2400" dirty="0"/>
              <a:t>  </a:t>
            </a:r>
            <a:r>
              <a:rPr lang="en-US" altLang="zh-CN" sz="2400" b="1" i="1" dirty="0"/>
              <a:t>// get a </a:t>
            </a:r>
            <a:r>
              <a:rPr lang="en-US" altLang="zh-CN" sz="2400" b="1" i="1" dirty="0" err="1"/>
              <a:t>subgraph</a:t>
            </a:r>
            <a:r>
              <a:rPr lang="en-US" altLang="zh-CN" sz="2400" b="1" i="1" dirty="0"/>
              <a:t> induced on nodes {</a:t>
            </a:r>
            <a:r>
              <a:rPr lang="en-US" altLang="zh-CN" sz="2400" b="1" i="1" dirty="0" smtClean="0"/>
              <a:t>0,1,2,3,4}</a:t>
            </a:r>
            <a:endParaRPr lang="en-US" altLang="zh-CN" sz="2400" b="1" i="1" dirty="0"/>
          </a:p>
          <a:p>
            <a:pPr lvl="2"/>
            <a:r>
              <a:rPr lang="en-US" altLang="zh-CN" sz="2400" dirty="0" smtClean="0"/>
              <a:t> 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PNGraph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SubG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GetSubGraph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(G,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TIntV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GetV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(0,1,2,3,4));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932040" y="5085184"/>
            <a:ext cx="3312368" cy="1152128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Demo: demo-</a:t>
            </a:r>
            <a:r>
              <a:rPr lang="en-US" altLang="zh-CN" b="1" dirty="0" err="1" smtClean="0"/>
              <a:t>getCC.cpp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633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 With A 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276872"/>
            <a:ext cx="8229600" cy="4925144"/>
          </a:xfrm>
        </p:spPr>
        <p:txBody>
          <a:bodyPr>
            <a:normAutofit/>
          </a:bodyPr>
          <a:lstStyle/>
          <a:p>
            <a:pPr lvl="2"/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TVec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TPair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TInt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&gt; &gt;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CntV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; // vector of pairs of integers (size, count)</a:t>
            </a:r>
          </a:p>
          <a:p>
            <a:pPr lvl="1"/>
            <a:r>
              <a:rPr lang="en-US" altLang="zh-CN" b="1" i="1" dirty="0" smtClean="0"/>
              <a:t>//get </a:t>
            </a:r>
            <a:r>
              <a:rPr lang="en-US" altLang="zh-CN" b="1" i="1" dirty="0"/>
              <a:t>distribution of connected components (component size, count</a:t>
            </a:r>
            <a:r>
              <a:rPr lang="en-US" altLang="zh-CN" b="1" i="1" dirty="0" smtClean="0"/>
              <a:t>)</a:t>
            </a:r>
          </a:p>
          <a:p>
            <a:pPr lvl="2"/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GetWccSzCnt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(G,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CntV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pPr lvl="1"/>
            <a:r>
              <a:rPr lang="en-US" altLang="zh-CN" b="1" i="1" dirty="0" smtClean="0"/>
              <a:t>// </a:t>
            </a:r>
            <a:r>
              <a:rPr lang="en-US" altLang="zh-CN" b="1" i="1" dirty="0"/>
              <a:t>get degree distribution pairs (degree, </a:t>
            </a:r>
            <a:r>
              <a:rPr lang="en-US" altLang="zh-CN" b="1" i="1" dirty="0" smtClean="0"/>
              <a:t>count</a:t>
            </a:r>
            <a:r>
              <a:rPr lang="en-US" altLang="zh-CN" b="1" i="1" dirty="0"/>
              <a:t>)</a:t>
            </a:r>
          </a:p>
          <a:p>
            <a:pPr lvl="2"/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GetOutDegCnt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(G,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CntV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); </a:t>
            </a:r>
            <a:endParaRPr lang="zh-CN" altLang="en-US" sz="28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81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Explore namespace </a:t>
            </a:r>
            <a:r>
              <a:rPr lang="en-US" altLang="zh-CN" dirty="0" err="1" smtClean="0"/>
              <a:t>TSnap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6302" cy="29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58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 SNAP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Data structures (In subfolder “glib-*”):</a:t>
            </a:r>
          </a:p>
          <a:p>
            <a:pPr lvl="1"/>
            <a:r>
              <a:rPr lang="en-US" altLang="zh-CN" dirty="0" smtClean="0"/>
              <a:t>STL-like library</a:t>
            </a:r>
          </a:p>
          <a:p>
            <a:pPr lvl="1"/>
            <a:r>
              <a:rPr lang="en-US" altLang="zh-CN" dirty="0" smtClean="0"/>
              <a:t>Contains basic data structures, like vectors, hash-tables and strings</a:t>
            </a:r>
          </a:p>
          <a:p>
            <a:pPr lvl="1"/>
            <a:r>
              <a:rPr lang="en-US" altLang="zh-CN" dirty="0" smtClean="0"/>
              <a:t>Provides serialization for loading and saving</a:t>
            </a:r>
          </a:p>
          <a:p>
            <a:r>
              <a:rPr lang="en-US" altLang="zh-CN" dirty="0" smtClean="0"/>
              <a:t>Network analysis library (In subfolder “snap-*”)</a:t>
            </a:r>
          </a:p>
          <a:p>
            <a:pPr lvl="1"/>
            <a:r>
              <a:rPr lang="en-US" altLang="zh-CN" sz="2000" dirty="0" smtClean="0"/>
              <a:t>Network generation, manipulation</a:t>
            </a:r>
          </a:p>
          <a:p>
            <a:r>
              <a:rPr lang="en-US" altLang="zh-CN" sz="2800" b="1" dirty="0" smtClean="0"/>
              <a:t>Example applications (In subfolder “examples”)</a:t>
            </a:r>
          </a:p>
          <a:p>
            <a:pPr lvl="1"/>
            <a:r>
              <a:rPr lang="en-US" altLang="zh-CN" sz="2400" dirty="0" smtClean="0"/>
              <a:t>Small sample applications that demonstrate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5952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Cascades</a:t>
            </a:r>
            <a:r>
              <a:rPr lang="en-US" altLang="zh-CN" dirty="0"/>
              <a:t>: </a:t>
            </a:r>
            <a:r>
              <a:rPr lang="en-US" altLang="zh-CN" dirty="0" smtClean="0"/>
              <a:t>Simulate SI model </a:t>
            </a:r>
            <a:r>
              <a:rPr lang="en-US" altLang="zh-CN" dirty="0"/>
              <a:t>on a </a:t>
            </a:r>
            <a:r>
              <a:rPr lang="en-US" altLang="zh-CN" dirty="0" smtClean="0"/>
              <a:t>network</a:t>
            </a:r>
            <a:endParaRPr lang="en-US" altLang="zh-CN" dirty="0"/>
          </a:p>
          <a:p>
            <a:r>
              <a:rPr lang="en-US" altLang="zh-CN" b="1" dirty="0"/>
              <a:t>Cliques:</a:t>
            </a:r>
            <a:r>
              <a:rPr lang="en-US" altLang="zh-CN" dirty="0"/>
              <a:t> Clique Percolation Method for detecting overlapping communities</a:t>
            </a:r>
          </a:p>
          <a:p>
            <a:r>
              <a:rPr lang="en-US" altLang="zh-CN" b="1" dirty="0" err="1"/>
              <a:t>ForestFire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ForestFire</a:t>
            </a:r>
            <a:r>
              <a:rPr lang="en-US" altLang="zh-CN" dirty="0"/>
              <a:t> graph generative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r>
              <a:rPr lang="en-US" altLang="zh-CN" b="1" dirty="0" err="1"/>
              <a:t>TestGraph</a:t>
            </a:r>
            <a:r>
              <a:rPr lang="en-US" altLang="zh-CN" b="1" dirty="0"/>
              <a:t>: </a:t>
            </a:r>
            <a:r>
              <a:rPr lang="en-US" altLang="zh-CN" dirty="0"/>
              <a:t>Demonstrates basic functionality of the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0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</a:p>
          <a:p>
            <a:r>
              <a:rPr lang="en-US" altLang="zh-CN" dirty="0" smtClean="0"/>
              <a:t>Data structures in SNAP</a:t>
            </a:r>
          </a:p>
          <a:p>
            <a:r>
              <a:rPr lang="en-US" altLang="zh-CN" dirty="0" smtClean="0"/>
              <a:t>Graph manipulation in SNAP</a:t>
            </a:r>
          </a:p>
          <a:p>
            <a:r>
              <a:rPr lang="en-US" altLang="zh-CN" b="1" dirty="0" smtClean="0"/>
              <a:t>Datasets in SNAP</a:t>
            </a:r>
          </a:p>
          <a:p>
            <a:r>
              <a:rPr lang="en-US" altLang="zh-CN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 In SNAP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snap.stanford.edu/data/index.html</a:t>
            </a:r>
            <a:endParaRPr lang="en-US" altLang="zh-CN" dirty="0" smtClean="0"/>
          </a:p>
          <a:p>
            <a:r>
              <a:rPr lang="en-US" altLang="zh-CN" dirty="0" smtClean="0"/>
              <a:t>Some examples:</a:t>
            </a:r>
          </a:p>
          <a:p>
            <a:pPr lvl="1"/>
            <a:r>
              <a:rPr lang="en-US" altLang="zh-CN" b="1" dirty="0"/>
              <a:t>Social networks:</a:t>
            </a:r>
            <a:r>
              <a:rPr lang="en-US" altLang="zh-CN" dirty="0"/>
              <a:t> online social networks, edges represent interactions between people</a:t>
            </a:r>
          </a:p>
          <a:p>
            <a:pPr lvl="1"/>
            <a:r>
              <a:rPr lang="en-US" altLang="zh-CN" b="1" dirty="0"/>
              <a:t>Citation networks:</a:t>
            </a:r>
            <a:r>
              <a:rPr lang="en-US" altLang="zh-CN" dirty="0"/>
              <a:t> nodes represent papers, edges represent citations</a:t>
            </a:r>
          </a:p>
          <a:p>
            <a:pPr lvl="1"/>
            <a:r>
              <a:rPr lang="en-US" altLang="zh-CN" b="1" dirty="0"/>
              <a:t>Collaboration networks:</a:t>
            </a:r>
            <a:r>
              <a:rPr lang="en-US" altLang="zh-CN" dirty="0"/>
              <a:t> nodes represent scientists, edges represent collaborations (co-authoring a paper)</a:t>
            </a:r>
          </a:p>
          <a:p>
            <a:pPr lvl="1"/>
            <a:r>
              <a:rPr lang="en-US" altLang="zh-CN" b="1" dirty="0" smtClean="0"/>
              <a:t>Amazon </a:t>
            </a:r>
            <a:r>
              <a:rPr lang="en-US" altLang="zh-CN" b="1" dirty="0"/>
              <a:t>networks :</a:t>
            </a:r>
            <a:r>
              <a:rPr lang="en-US" altLang="zh-CN" dirty="0"/>
              <a:t> nodes represent products and edges link commonly co-purchased products</a:t>
            </a:r>
          </a:p>
          <a:p>
            <a:pPr lvl="1"/>
            <a:r>
              <a:rPr lang="en-US" altLang="zh-CN" b="1" dirty="0"/>
              <a:t>Twitter and </a:t>
            </a:r>
            <a:r>
              <a:rPr lang="en-US" altLang="zh-CN" b="1" dirty="0" err="1"/>
              <a:t>Memetracker</a:t>
            </a:r>
            <a:r>
              <a:rPr lang="en-US" altLang="zh-CN" b="1" dirty="0"/>
              <a:t> :</a:t>
            </a:r>
            <a:r>
              <a:rPr lang="en-US" altLang="zh-CN" dirty="0"/>
              <a:t> </a:t>
            </a:r>
            <a:r>
              <a:rPr lang="en-US" altLang="zh-CN" dirty="0" err="1"/>
              <a:t>Memetracker</a:t>
            </a:r>
            <a:r>
              <a:rPr lang="en-US" altLang="zh-CN" dirty="0"/>
              <a:t> phrases, links and 467 million Tweets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 in SNAP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Example file (as20graph.txt in subfolder </a:t>
            </a:r>
            <a:r>
              <a:rPr lang="en-US" altLang="zh-CN" b="1" i="1" dirty="0" smtClean="0"/>
              <a:t>examples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# Directed Node Graph </a:t>
            </a:r>
          </a:p>
          <a:p>
            <a:pPr lvl="1"/>
            <a:r>
              <a:rPr lang="en-US" altLang="zh-CN" dirty="0"/>
              <a:t># Autonomous systems (graph is undirected, each edge is saved twice)</a:t>
            </a:r>
          </a:p>
          <a:p>
            <a:pPr lvl="1"/>
            <a:r>
              <a:rPr lang="en-US" altLang="zh-CN" dirty="0"/>
              <a:t># Nodes: 6474    Edges: 26467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SrcNId</a:t>
            </a:r>
            <a:r>
              <a:rPr lang="en-US" altLang="zh-CN" dirty="0"/>
              <a:t>	</a:t>
            </a:r>
            <a:r>
              <a:rPr lang="en-US" altLang="zh-CN" dirty="0" err="1"/>
              <a:t>DstNId</a:t>
            </a:r>
            <a:endParaRPr lang="en-US" altLang="zh-CN" dirty="0"/>
          </a:p>
          <a:p>
            <a:pPr lvl="1"/>
            <a:r>
              <a:rPr lang="en-US" altLang="zh-CN" dirty="0"/>
              <a:t>1	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lvl="1"/>
            <a:r>
              <a:rPr lang="en-US" altLang="zh-CN" dirty="0"/>
              <a:t>1	</a:t>
            </a:r>
            <a:r>
              <a:rPr lang="en-US" altLang="zh-CN" dirty="0" smtClean="0"/>
              <a:t>6</a:t>
            </a:r>
            <a:endParaRPr lang="en-US" altLang="zh-CN" dirty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	32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	48</a:t>
            </a:r>
          </a:p>
          <a:p>
            <a:pPr lvl="1"/>
            <a:r>
              <a:rPr lang="en-US" altLang="zh-CN" dirty="0"/>
              <a:t>1	63</a:t>
            </a:r>
          </a:p>
          <a:p>
            <a:pPr lvl="1"/>
            <a:r>
              <a:rPr lang="en-US" altLang="zh-CN" dirty="0"/>
              <a:t>1	</a:t>
            </a:r>
            <a:r>
              <a:rPr lang="en-US" altLang="zh-CN" dirty="0" smtClean="0"/>
              <a:t>70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Loading/Saving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928992" cy="470912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Loading:</a:t>
            </a:r>
          </a:p>
          <a:p>
            <a:pPr lvl="2"/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PUNGraph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 g=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LoadEdgeList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PUNGraph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&gt;(“as20graph.txt”,0,1);</a:t>
            </a:r>
          </a:p>
          <a:p>
            <a:pPr lvl="2"/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0 is the column id for source node</a:t>
            </a:r>
          </a:p>
          <a:p>
            <a:pPr lvl="2"/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1 is the column id for target node</a:t>
            </a:r>
            <a:endParaRPr lang="zh-CN" altLang="en-US" dirty="0">
              <a:latin typeface="Cordia New" pitchFamily="34" charset="-34"/>
              <a:cs typeface="Cordia New" pitchFamily="34" charset="-34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Saving</a:t>
            </a:r>
          </a:p>
          <a:p>
            <a:pPr lvl="2"/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TSnap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::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SaveEdgeList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PUNGraph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&gt;(g, “as20graph.txt”, ””);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Not as efficient as loading and saving in binary form</a:t>
            </a:r>
          </a:p>
          <a:p>
            <a:pPr lvl="2"/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g-&gt;Save(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TFOut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(“</a:t>
            </a:r>
            <a:r>
              <a:rPr lang="en-US" altLang="zh-CN" dirty="0" err="1">
                <a:latin typeface="Cordia New" pitchFamily="34" charset="-34"/>
                <a:cs typeface="Cordia New" pitchFamily="34" charset="-34"/>
              </a:rPr>
              <a:t>graph.bin</a:t>
            </a:r>
            <a:r>
              <a:rPr lang="en-US" altLang="zh-CN" dirty="0">
                <a:latin typeface="Cordia New" pitchFamily="34" charset="-34"/>
                <a:cs typeface="Cordia New" pitchFamily="34" charset="-34"/>
              </a:rPr>
              <a:t>”));</a:t>
            </a:r>
            <a:endParaRPr lang="zh-CN" alt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631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 smtClean="0"/>
              <a:t>1. Go to </a:t>
            </a:r>
            <a:r>
              <a:rPr lang="en-US" altLang="zh-CN" sz="2800" dirty="0" smtClean="0">
                <a:hlinkClick r:id="rId3"/>
              </a:rPr>
              <a:t>http://snap.stanford.edu/snap/download.html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 Download the latest SNAP version (v2.1)</a:t>
            </a:r>
          </a:p>
          <a:p>
            <a:endParaRPr lang="zh-CN" altLang="en-US" sz="2800" dirty="0"/>
          </a:p>
        </p:txBody>
      </p:sp>
      <p:pic>
        <p:nvPicPr>
          <p:cNvPr id="4" name="Picture 3" descr="Screen Shot 2013-09-24 at 下午4.26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29000"/>
            <a:ext cx="5613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</a:p>
          <a:p>
            <a:r>
              <a:rPr lang="en-US" altLang="zh-CN" dirty="0" smtClean="0"/>
              <a:t>Data structures in SNAP</a:t>
            </a:r>
          </a:p>
          <a:p>
            <a:r>
              <a:rPr lang="en-US" altLang="zh-CN" dirty="0" smtClean="0"/>
              <a:t>Graph manipulation in SNAP</a:t>
            </a:r>
          </a:p>
          <a:p>
            <a:r>
              <a:rPr lang="en-US" altLang="zh-CN" dirty="0" smtClean="0"/>
              <a:t>Datasets in SNAP</a:t>
            </a:r>
          </a:p>
          <a:p>
            <a:r>
              <a:rPr lang="en-US" altLang="zh-CN" b="1" dirty="0" smtClean="0"/>
              <a:t>Plotting in SNAP</a:t>
            </a:r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Want To Draw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16"/>
            <a:ext cx="8075240" cy="820688"/>
          </a:xfrm>
        </p:spPr>
        <p:txBody>
          <a:bodyPr/>
          <a:lstStyle/>
          <a:p>
            <a:r>
              <a:rPr lang="en-US" altLang="zh-CN" dirty="0"/>
              <a:t>Last topic: making a plot in SNAP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71107"/>
            <a:ext cx="5184575" cy="212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5616624" cy="20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80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Want To Draw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416940" cy="41296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 smtClean="0"/>
              <a:t>Steps:</a:t>
            </a:r>
          </a:p>
          <a:p>
            <a:pPr lvl="1"/>
            <a:r>
              <a:rPr lang="en-US" altLang="zh-CN" sz="2900" dirty="0" smtClean="0"/>
              <a:t>Install </a:t>
            </a:r>
            <a:r>
              <a:rPr lang="en-US" altLang="zh-CN" sz="2900" dirty="0" err="1" smtClean="0"/>
              <a:t>Gnuplot</a:t>
            </a:r>
            <a:r>
              <a:rPr lang="en-US" altLang="zh-CN" sz="2900" dirty="0" smtClean="0"/>
              <a:t> from </a:t>
            </a:r>
            <a:r>
              <a:rPr lang="en-US" altLang="zh-CN" sz="2900" dirty="0" smtClean="0">
                <a:hlinkClick r:id="rId3"/>
              </a:rPr>
              <a:t>http</a:t>
            </a:r>
            <a:r>
              <a:rPr lang="en-US" altLang="zh-CN" sz="2900" dirty="0">
                <a:hlinkClick r:id="rId3"/>
              </a:rPr>
              <a:t>://www.gnuplot.info</a:t>
            </a:r>
            <a:r>
              <a:rPr lang="en-US" altLang="zh-CN" sz="2900" dirty="0" smtClean="0">
                <a:hlinkClick r:id="rId3"/>
              </a:rPr>
              <a:t>/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Make sure that the </a:t>
            </a:r>
            <a:r>
              <a:rPr lang="en-US" altLang="zh-CN" sz="2900" dirty="0"/>
              <a:t>path containing wgnuplot.exe (for Windows) or </a:t>
            </a:r>
            <a:r>
              <a:rPr lang="en-US" altLang="zh-CN" sz="2900" dirty="0" err="1"/>
              <a:t>gnuplot</a:t>
            </a:r>
            <a:r>
              <a:rPr lang="en-US" altLang="zh-CN" sz="2900" dirty="0"/>
              <a:t> (for Linux) is </a:t>
            </a:r>
            <a:r>
              <a:rPr lang="en-US" altLang="zh-CN" sz="2900" dirty="0" smtClean="0"/>
              <a:t>in your </a:t>
            </a:r>
            <a:r>
              <a:rPr lang="en-US" altLang="zh-CN" sz="2900" dirty="0"/>
              <a:t>environmental variable </a:t>
            </a:r>
            <a:r>
              <a:rPr lang="en-US" altLang="zh-CN" sz="2900" dirty="0" smtClean="0"/>
              <a:t>$PATH</a:t>
            </a:r>
            <a:r>
              <a:rPr lang="en-US" altLang="zh-CN" sz="2900" dirty="0"/>
              <a:t>.</a:t>
            </a:r>
          </a:p>
          <a:p>
            <a:pPr lvl="1"/>
            <a:r>
              <a:rPr lang="en-US" altLang="zh-CN" dirty="0" smtClean="0"/>
              <a:t>Example: </a:t>
            </a: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TVec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TPair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TFlt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TFlt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 &gt; &gt; XY1, XY2; …</a:t>
            </a: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TGnuPlot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Gp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(“file name”, “title name");</a:t>
            </a:r>
            <a:endParaRPr lang="en-US" altLang="zh-CN" sz="28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Gp.AddPlot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(XY1, </a:t>
            </a:r>
            <a:r>
              <a:rPr lang="en-US" altLang="zh-CN" sz="2800" dirty="0" err="1">
                <a:latin typeface="Cordia New" pitchFamily="34" charset="-34"/>
                <a:cs typeface="Cordia New" pitchFamily="34" charset="-34"/>
              </a:rPr>
              <a:t>gpwLinesPoints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“curve1");</a:t>
            </a: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Gp.AddPlot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(XY2,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gpwPoints</a:t>
            </a:r>
            <a:r>
              <a:rPr lang="en-US" altLang="zh-CN" sz="2800" dirty="0">
                <a:latin typeface="Cordia New" pitchFamily="34" charset="-34"/>
                <a:cs typeface="Cordia New" pitchFamily="34" charset="-34"/>
              </a:rPr>
              <a:t>, “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curve2");</a:t>
            </a:r>
            <a:endParaRPr lang="en-US" altLang="zh-CN" sz="2800" dirty="0">
              <a:latin typeface="Cordia New" pitchFamily="34" charset="-34"/>
              <a:cs typeface="Cordia New" pitchFamily="34" charset="-34"/>
            </a:endParaRP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Gp.SetXYLabel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(“x-axis name", “y-axis name”);</a:t>
            </a:r>
          </a:p>
          <a:p>
            <a:pPr lvl="2"/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Gp.SavePng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(); //or </a:t>
            </a:r>
            <a:r>
              <a:rPr lang="en-US" altLang="zh-CN" sz="2800" dirty="0" err="1" smtClean="0">
                <a:latin typeface="Cordia New" pitchFamily="34" charset="-34"/>
                <a:cs typeface="Cordia New" pitchFamily="34" charset="-34"/>
              </a:rPr>
              <a:t>Gp.SaveEps</a:t>
            </a:r>
            <a:r>
              <a:rPr lang="en-US" altLang="zh-CN" sz="2800" dirty="0" smtClean="0">
                <a:latin typeface="Cordia New" pitchFamily="34" charset="-34"/>
                <a:cs typeface="Cordia New" pitchFamily="34" charset="-34"/>
              </a:rPr>
              <a:t>();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Gnuplot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executing, three files generated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plt</a:t>
            </a:r>
            <a:r>
              <a:rPr lang="en-US" altLang="zh-CN" dirty="0" smtClean="0"/>
              <a:t> file is the plotting command for </a:t>
            </a:r>
            <a:r>
              <a:rPr lang="en-US" altLang="zh-CN" dirty="0" err="1" smtClean="0"/>
              <a:t>gnuplot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.tab file contains the data</a:t>
            </a:r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 or .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 is the plot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71" y="2798639"/>
            <a:ext cx="1722976" cy="135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572000" y="4725144"/>
            <a:ext cx="3836744" cy="1476164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Demo: demo-</a:t>
            </a:r>
            <a:r>
              <a:rPr lang="en-US" altLang="zh-CN" b="1" dirty="0" err="1" smtClean="0"/>
              <a:t>Gnuplot.cpp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894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Visualize Your 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6768868" cy="211345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TGraphViz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Need to install </a:t>
            </a:r>
            <a:r>
              <a:rPr lang="en-US" altLang="zh-CN" dirty="0" err="1" smtClean="0"/>
              <a:t>GraphViz</a:t>
            </a:r>
            <a:r>
              <a:rPr lang="en-US" altLang="zh-CN" dirty="0" smtClean="0"/>
              <a:t> software first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www.graphviz.org/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GraphViz</a:t>
            </a:r>
            <a:r>
              <a:rPr lang="en-US" altLang="zh-CN" dirty="0" smtClean="0"/>
              <a:t> path to environment variable</a:t>
            </a:r>
          </a:p>
          <a:p>
            <a:r>
              <a:rPr lang="en-US" altLang="zh-CN" dirty="0" smtClean="0"/>
              <a:t>Visualize graph with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8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20688"/>
            <a:ext cx="6777317" cy="5904656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PNGraph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g=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TNGraph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::New();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g-&gt;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(1,2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(2,3);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(2,4);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g-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AddEdge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(3,4);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TIntStrH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name;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name.AddDat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)="David";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name.AddDat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(2)=“Rachel";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name.AddDat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)="Jim";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name.AddDat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(4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)="Sam";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TSnap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DrawGViz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PNGraph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&gt;(g,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gvlDot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"gviz_plot.png", "", name);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E:\Projects\CS224WTutorial\examples\GraphViz_example\gviz_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48" y="764704"/>
            <a:ext cx="15621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</a:p>
          <a:p>
            <a:endParaRPr lang="en-US" altLang="zh-CN" dirty="0"/>
          </a:p>
          <a:p>
            <a:r>
              <a:rPr lang="en-US" altLang="zh-CN" dirty="0" smtClean="0"/>
              <a:t>Any questions</a:t>
            </a:r>
            <a:r>
              <a:rPr lang="en-US" altLang="zh-CN" dirty="0" smtClean="0">
                <a:latin typeface="Abadi MT Condensed Light"/>
                <a:cs typeface="Abadi MT Condensed Light"/>
              </a:rPr>
              <a:t>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66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/>
          </a:bodyPr>
          <a:lstStyle/>
          <a:p>
            <a:r>
              <a:rPr lang="en-US" dirty="0"/>
              <a:t>SNAP is also available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Example (under Mac command line)</a:t>
            </a:r>
          </a:p>
          <a:p>
            <a:pPr lvl="2"/>
            <a:r>
              <a:rPr lang="en-US" dirty="0"/>
              <a:t>1. Get </a:t>
            </a:r>
            <a:r>
              <a:rPr lang="en-US" dirty="0" err="1"/>
              <a:t>git</a:t>
            </a:r>
            <a:r>
              <a:rPr lang="en-US" dirty="0"/>
              <a:t> client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port install </a:t>
            </a:r>
            <a:r>
              <a:rPr lang="en-US" dirty="0" err="1"/>
              <a:t>git</a:t>
            </a:r>
            <a:r>
              <a:rPr lang="en-US" dirty="0"/>
              <a:t>-core</a:t>
            </a:r>
          </a:p>
          <a:p>
            <a:pPr lvl="2"/>
            <a:r>
              <a:rPr lang="en-US" dirty="0"/>
              <a:t>2. Clone the repository</a:t>
            </a:r>
          </a:p>
          <a:p>
            <a:pPr lvl="3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/snap-</a:t>
            </a:r>
            <a:r>
              <a:rPr lang="en-US" dirty="0" err="1"/>
              <a:t>stanford</a:t>
            </a:r>
            <a:r>
              <a:rPr lang="en-US" dirty="0"/>
              <a:t>/</a:t>
            </a:r>
            <a:r>
              <a:rPr lang="en-US" dirty="0" err="1"/>
              <a:t>snap.git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snap</a:t>
            </a:r>
            <a:r>
              <a:rPr lang="en-US" dirty="0" smtClean="0"/>
              <a:t> folder will then be downloaded with all the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 (Windows)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Unzip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Go to subfolder “examples”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Open project </a:t>
            </a:r>
            <a:r>
              <a:rPr lang="en-US" altLang="zh-CN" dirty="0"/>
              <a:t>“SnapExamples-VS10.sln” </a:t>
            </a:r>
            <a:r>
              <a:rPr lang="en-US" altLang="zh-CN" dirty="0" smtClean="0"/>
              <a:t>(Visual Studio required)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31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 (Linux/Mac)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76872"/>
            <a:ext cx="7416940" cy="38164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your system is Linux-based, use the </a:t>
            </a:r>
            <a:r>
              <a:rPr lang="en-US" altLang="zh-CN" dirty="0" err="1"/>
              <a:t>Makefile</a:t>
            </a:r>
            <a:r>
              <a:rPr lang="en-US" altLang="zh-CN" dirty="0"/>
              <a:t> in the same </a:t>
            </a:r>
            <a:r>
              <a:rPr lang="en-US" altLang="zh-CN" dirty="0" smtClean="0"/>
              <a:t>folder</a:t>
            </a:r>
          </a:p>
          <a:p>
            <a:endParaRPr lang="en-US" altLang="zh-CN" dirty="0"/>
          </a:p>
          <a:p>
            <a:r>
              <a:rPr lang="en-US" altLang="zh-CN" dirty="0" smtClean="0"/>
              <a:t>For Mac</a:t>
            </a:r>
            <a:r>
              <a:rPr lang="en-US" altLang="zh-CN" dirty="0"/>
              <a:t>, there’s snap-</a:t>
            </a:r>
            <a:r>
              <a:rPr lang="en-US" altLang="zh-CN" dirty="0" err="1" smtClean="0"/>
              <a:t>examples.xcodeproj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 can refer to any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Makefile.ex</a:t>
            </a:r>
            <a:r>
              <a:rPr lang="en-US" altLang="zh-CN" dirty="0" smtClean="0"/>
              <a:t> in folders in “</a:t>
            </a:r>
            <a:r>
              <a:rPr lang="en-US" altLang="zh-CN" i="1" dirty="0" smtClean="0"/>
              <a:t>examples”</a:t>
            </a:r>
            <a:r>
              <a:rPr lang="en-US" altLang="zh-CN" dirty="0" smtClean="0"/>
              <a:t>, e.g. e</a:t>
            </a:r>
            <a:r>
              <a:rPr lang="en-US" altLang="zh-CN" i="1" dirty="0" smtClean="0"/>
              <a:t>xamples/cascades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694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to run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Stanford computing resources</a:t>
            </a: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itservices.stanford.edu/service/sharedcomputing/environments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smtClean="0"/>
              <a:t> to corn.stanford.edu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53569"/>
              </p:ext>
            </p:extLst>
          </p:nvPr>
        </p:nvGraphicFramePr>
        <p:xfrm>
          <a:off x="1115614" y="4184104"/>
          <a:ext cx="7128794" cy="178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59"/>
                <a:gridCol w="1140127"/>
                <a:gridCol w="1140127"/>
                <a:gridCol w="1140127"/>
                <a:gridCol w="1140127"/>
                <a:gridCol w="1140127"/>
              </a:tblGrid>
              <a:tr h="6539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No. of Computers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Model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OS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Processor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RAM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Disk</a:t>
                      </a:r>
                    </a:p>
                  </a:txBody>
                  <a:tcPr marL="15240" marR="15240" marT="15240" marB="15240" anchor="ctr"/>
                </a:tc>
              </a:tr>
              <a:tr h="10742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30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Sun Blade X6240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Ubuntu GNU/Linux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solidFill>
                            <a:srgbClr val="333333"/>
                          </a:solidFill>
                          <a:effectLst/>
                        </a:rPr>
                        <a:t>8-core 2.7 GHz AMD Opteron (2384)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32 GB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10 GB swap, 75 GB temp</a:t>
                      </a:r>
                    </a:p>
                  </a:txBody>
                  <a:tcPr marL="15240" marR="15240" marT="15240" marB="152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0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2299</TotalTime>
  <Words>2757</Words>
  <Application>Microsoft Macintosh PowerPoint</Application>
  <PresentationFormat>On-screen Show (4:3)</PresentationFormat>
  <Paragraphs>471</Paragraphs>
  <Slides>56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Austin</vt:lpstr>
      <vt:lpstr>CS224W Recitation: A Tutorial of SNAP</vt:lpstr>
      <vt:lpstr>What is SNAP？</vt:lpstr>
      <vt:lpstr>Content</vt:lpstr>
      <vt:lpstr>Content</vt:lpstr>
      <vt:lpstr>Download</vt:lpstr>
      <vt:lpstr>Download</vt:lpstr>
      <vt:lpstr>Installation (Windows)</vt:lpstr>
      <vt:lpstr>Installation (Linux/Mac)</vt:lpstr>
      <vt:lpstr>Where to run</vt:lpstr>
      <vt:lpstr>Create Your Own Project</vt:lpstr>
      <vt:lpstr>PowerPoint Presentation</vt:lpstr>
      <vt:lpstr>Add Path</vt:lpstr>
      <vt:lpstr>PowerPoint Presentation</vt:lpstr>
      <vt:lpstr>PowerPoint Presentation</vt:lpstr>
      <vt:lpstr>PowerPoint Presentation</vt:lpstr>
      <vt:lpstr>PowerPoint Presentation</vt:lpstr>
      <vt:lpstr>Create Project under Linux/Mac</vt:lpstr>
      <vt:lpstr>Content</vt:lpstr>
      <vt:lpstr>What’s In SNAP？</vt:lpstr>
      <vt:lpstr>Data Structures</vt:lpstr>
      <vt:lpstr>Basic Structures</vt:lpstr>
      <vt:lpstr>Combination</vt:lpstr>
      <vt:lpstr>Vectors</vt:lpstr>
      <vt:lpstr>Hash Tables</vt:lpstr>
      <vt:lpstr>Hash Tables</vt:lpstr>
      <vt:lpstr>Hash Tables</vt:lpstr>
      <vt:lpstr>Hash Sets</vt:lpstr>
      <vt:lpstr>Saving and Loading</vt:lpstr>
      <vt:lpstr>Useful Data Structure(1): Time</vt:lpstr>
      <vt:lpstr>Useful Data Structure(2): Generate Distribution</vt:lpstr>
      <vt:lpstr>Useful Data Structure(3):  Calculating Statistics</vt:lpstr>
      <vt:lpstr>Content</vt:lpstr>
      <vt:lpstr>What’s In SNAP？</vt:lpstr>
      <vt:lpstr>Graph Type</vt:lpstr>
      <vt:lpstr>Network Type</vt:lpstr>
      <vt:lpstr>Network Type</vt:lpstr>
      <vt:lpstr>Example</vt:lpstr>
      <vt:lpstr>Example</vt:lpstr>
      <vt:lpstr>Establish A Graph</vt:lpstr>
      <vt:lpstr>PowerPoint Presentation</vt:lpstr>
      <vt:lpstr>PowerPoint Presentation</vt:lpstr>
      <vt:lpstr>Play With A Graph</vt:lpstr>
      <vt:lpstr>More…</vt:lpstr>
      <vt:lpstr>What’s In SNAP？</vt:lpstr>
      <vt:lpstr>Example Applications</vt:lpstr>
      <vt:lpstr>Content</vt:lpstr>
      <vt:lpstr>Datasets In SNAP</vt:lpstr>
      <vt:lpstr>Datasets in SNAP</vt:lpstr>
      <vt:lpstr>Loading/Saving</vt:lpstr>
      <vt:lpstr>Content</vt:lpstr>
      <vt:lpstr>Want To Draw？</vt:lpstr>
      <vt:lpstr>Want To Draw？</vt:lpstr>
      <vt:lpstr>Gnuplot</vt:lpstr>
      <vt:lpstr>Visualize Your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Administrator</dc:creator>
  <cp:lastModifiedBy>iii_enrico</cp:lastModifiedBy>
  <cp:revision>158</cp:revision>
  <dcterms:created xsi:type="dcterms:W3CDTF">2011-09-10T18:57:37Z</dcterms:created>
  <dcterms:modified xsi:type="dcterms:W3CDTF">2014-04-28T03:08:15Z</dcterms:modified>
</cp:coreProperties>
</file>