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8" r:id="rId3"/>
    <p:sldId id="259" r:id="rId4"/>
    <p:sldId id="260" r:id="rId5"/>
    <p:sldId id="261" r:id="rId6"/>
    <p:sldId id="262" r:id="rId7"/>
    <p:sldId id="257" r:id="rId8"/>
    <p:sldId id="265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06EA1-D107-4780-8F5E-DC05CF8819A7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13B6-E55A-4575-9288-1E29ED6524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153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98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83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04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B78B5-4FA1-4F88-8584-7CECA9E7980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3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0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5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74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7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00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3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0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70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1013-95C0-43E5-99E5-F5E15EB3C97C}" type="datetimeFigureOut">
              <a:rPr lang="zh-TW" altLang="en-US" smtClean="0"/>
              <a:t>2014/4/29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D5A1-57D0-4635-A196-CAA4EA048F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Hw9-1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7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7440151" y="1916367"/>
            <a:ext cx="2400267" cy="1322285"/>
            <a:chOff x="4499992" y="2183405"/>
            <a:chExt cx="1656184" cy="1322285"/>
          </a:xfrm>
        </p:grpSpPr>
        <p:sp>
          <p:nvSpPr>
            <p:cNvPr id="26" name="矩形 25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01048" y="3818431"/>
            <a:ext cx="2303197" cy="1420003"/>
            <a:chOff x="1907704" y="2183405"/>
            <a:chExt cx="1656184" cy="1420003"/>
          </a:xfrm>
        </p:grpSpPr>
        <p:sp>
          <p:nvSpPr>
            <p:cNvPr id="30" name="矩形 2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8449320" y="3827782"/>
            <a:ext cx="2735245" cy="1420003"/>
            <a:chOff x="1907704" y="2183405"/>
            <a:chExt cx="1656184" cy="1420003"/>
          </a:xfrm>
        </p:grpSpPr>
        <p:sp>
          <p:nvSpPr>
            <p:cNvPr id="34" name="矩形 3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等腰三角形 36"/>
          <p:cNvSpPr/>
          <p:nvPr/>
        </p:nvSpPr>
        <p:spPr>
          <a:xfrm>
            <a:off x="8161288" y="3256224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接點 37"/>
          <p:cNvCxnSpPr>
            <a:stCxn id="30" idx="0"/>
            <a:endCxn id="37" idx="3"/>
          </p:cNvCxnSpPr>
          <p:nvPr/>
        </p:nvCxnSpPr>
        <p:spPr>
          <a:xfrm flipV="1">
            <a:off x="7152648" y="3477488"/>
            <a:ext cx="1152657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等腰三角形 38"/>
          <p:cNvSpPr/>
          <p:nvPr/>
        </p:nvSpPr>
        <p:spPr>
          <a:xfrm>
            <a:off x="8785356" y="3256225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4" idx="0"/>
            <a:endCxn id="39" idx="3"/>
          </p:cNvCxnSpPr>
          <p:nvPr/>
        </p:nvCxnSpPr>
        <p:spPr>
          <a:xfrm flipH="1" flipV="1">
            <a:off x="8929372" y="3477489"/>
            <a:ext cx="887571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2351584" y="2074687"/>
            <a:ext cx="2798035" cy="1242040"/>
            <a:chOff x="4499992" y="2183405"/>
            <a:chExt cx="1656184" cy="1242040"/>
          </a:xfrm>
        </p:grpSpPr>
        <p:sp>
          <p:nvSpPr>
            <p:cNvPr id="47" name="矩形 46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0" name="等腰三角形 49"/>
          <p:cNvSpPr/>
          <p:nvPr/>
        </p:nvSpPr>
        <p:spPr>
          <a:xfrm>
            <a:off x="2959528" y="3314858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53" idx="0"/>
            <a:endCxn id="50" idx="3"/>
          </p:cNvCxnSpPr>
          <p:nvPr/>
        </p:nvCxnSpPr>
        <p:spPr>
          <a:xfrm flipV="1">
            <a:off x="2512042" y="3480806"/>
            <a:ext cx="591503" cy="365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1537978" y="3846312"/>
            <a:ext cx="1948127" cy="1080120"/>
            <a:chOff x="1907704" y="2183405"/>
            <a:chExt cx="1656184" cy="1080120"/>
          </a:xfrm>
        </p:grpSpPr>
        <p:sp>
          <p:nvSpPr>
            <p:cNvPr id="53" name="矩形 5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3942237" y="3336102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>
            <a:stCxn id="60" idx="0"/>
            <a:endCxn id="57" idx="3"/>
          </p:cNvCxnSpPr>
          <p:nvPr/>
        </p:nvCxnSpPr>
        <p:spPr>
          <a:xfrm flipH="1" flipV="1">
            <a:off x="4086253" y="3502050"/>
            <a:ext cx="533955" cy="3589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646145" y="3861048"/>
            <a:ext cx="1948127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1594450" y="1526875"/>
            <a:ext cx="474453" cy="500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替代處理程序 4"/>
          <p:cNvSpPr/>
          <p:nvPr/>
        </p:nvSpPr>
        <p:spPr>
          <a:xfrm>
            <a:off x="3700732" y="1302589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Act-1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Encapsulate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What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Varies</a:t>
            </a:r>
            <a:r>
              <a:rPr lang="en-US" altLang="zh-TW" sz="1400" dirty="0"/>
              <a:t>, methods and its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corresponding attributes</a:t>
            </a:r>
            <a:endParaRPr lang="en-US" altLang="zh-TW" sz="1400" dirty="0"/>
          </a:p>
        </p:txBody>
      </p:sp>
      <p:sp>
        <p:nvSpPr>
          <p:cNvPr id="6" name="流程圖: 替代處理程序 5"/>
          <p:cNvSpPr/>
          <p:nvPr/>
        </p:nvSpPr>
        <p:spPr>
          <a:xfrm>
            <a:off x="5768195" y="2714445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Abstract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Common </a:t>
            </a:r>
            <a:endParaRPr lang="en-US" altLang="zh-TW" sz="1400" dirty="0"/>
          </a:p>
          <a:p>
            <a:r>
              <a:rPr lang="en-US" altLang="zh-TW" sz="1400" dirty="0"/>
              <a:t>Behaviors (with a </a:t>
            </a:r>
            <a:r>
              <a:rPr lang="en-US" altLang="zh-TW" sz="1400" dirty="0" smtClean="0"/>
              <a:t>same signature)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into </a:t>
            </a:r>
            <a:r>
              <a:rPr lang="en-US" altLang="zh-TW" sz="1400" dirty="0"/>
              <a:t>Interfaces</a:t>
            </a:r>
          </a:p>
          <a:p>
            <a:r>
              <a:rPr lang="en-US" altLang="zh-TW" sz="1400" dirty="0"/>
              <a:t>or Abstract </a:t>
            </a:r>
            <a:r>
              <a:rPr lang="en-US" altLang="zh-TW" sz="1400" dirty="0" smtClean="0"/>
              <a:t>Classes</a:t>
            </a:r>
            <a:endParaRPr lang="en-US" altLang="zh-TW" sz="1400" dirty="0"/>
          </a:p>
        </p:txBody>
      </p:sp>
      <p:sp>
        <p:nvSpPr>
          <p:cNvPr id="7" name="流程圖: 替代處理程序 6"/>
          <p:cNvSpPr/>
          <p:nvPr/>
        </p:nvSpPr>
        <p:spPr>
          <a:xfrm>
            <a:off x="8059947" y="3932388"/>
            <a:ext cx="2216989" cy="9489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Act-3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Compose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or Delegate Abstract Behaviors</a:t>
            </a:r>
            <a:endParaRPr lang="en-US" altLang="zh-TW" sz="1400" dirty="0"/>
          </a:p>
        </p:txBody>
      </p:sp>
      <p:sp>
        <p:nvSpPr>
          <p:cNvPr id="8" name="流程圖: 決策 7"/>
          <p:cNvSpPr/>
          <p:nvPr/>
        </p:nvSpPr>
        <p:spPr>
          <a:xfrm>
            <a:off x="2482971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決策 8"/>
          <p:cNvSpPr/>
          <p:nvPr/>
        </p:nvSpPr>
        <p:spPr>
          <a:xfrm>
            <a:off x="6592017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決策 9"/>
          <p:cNvSpPr/>
          <p:nvPr/>
        </p:nvSpPr>
        <p:spPr>
          <a:xfrm>
            <a:off x="8883770" y="3003429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4" idx="6"/>
            <a:endCxn id="8" idx="1"/>
          </p:cNvCxnSpPr>
          <p:nvPr/>
        </p:nvCxnSpPr>
        <p:spPr>
          <a:xfrm>
            <a:off x="2068903" y="1777041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5" idx="1"/>
          </p:cNvCxnSpPr>
          <p:nvPr/>
        </p:nvCxnSpPr>
        <p:spPr>
          <a:xfrm>
            <a:off x="3052315" y="1777041"/>
            <a:ext cx="64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3"/>
            <a:endCxn id="9" idx="1"/>
          </p:cNvCxnSpPr>
          <p:nvPr/>
        </p:nvCxnSpPr>
        <p:spPr>
          <a:xfrm flipV="1">
            <a:off x="5917721" y="1777041"/>
            <a:ext cx="674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6" idx="0"/>
          </p:cNvCxnSpPr>
          <p:nvPr/>
        </p:nvCxnSpPr>
        <p:spPr>
          <a:xfrm>
            <a:off x="6876689" y="1971135"/>
            <a:ext cx="1" cy="7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6" idx="3"/>
            <a:endCxn id="10" idx="1"/>
          </p:cNvCxnSpPr>
          <p:nvPr/>
        </p:nvCxnSpPr>
        <p:spPr>
          <a:xfrm>
            <a:off x="7985184" y="3188898"/>
            <a:ext cx="898586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9" idx="3"/>
            <a:endCxn id="10" idx="0"/>
          </p:cNvCxnSpPr>
          <p:nvPr/>
        </p:nvCxnSpPr>
        <p:spPr>
          <a:xfrm>
            <a:off x="7161361" y="1777041"/>
            <a:ext cx="2007081" cy="122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2"/>
            <a:endCxn id="7" idx="0"/>
          </p:cNvCxnSpPr>
          <p:nvPr/>
        </p:nvCxnSpPr>
        <p:spPr>
          <a:xfrm>
            <a:off x="9168442" y="3391617"/>
            <a:ext cx="0" cy="54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決策 30"/>
          <p:cNvSpPr/>
          <p:nvPr/>
        </p:nvSpPr>
        <p:spPr>
          <a:xfrm>
            <a:off x="8883769" y="5440032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肘形接點 32"/>
          <p:cNvCxnSpPr>
            <a:stCxn id="10" idx="3"/>
            <a:endCxn id="38" idx="0"/>
          </p:cNvCxnSpPr>
          <p:nvPr/>
        </p:nvCxnSpPr>
        <p:spPr>
          <a:xfrm>
            <a:off x="9453114" y="3197523"/>
            <a:ext cx="1558505" cy="218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10739887" y="5378927"/>
            <a:ext cx="543464" cy="510397"/>
            <a:chOff x="10739887" y="5916282"/>
            <a:chExt cx="543464" cy="510397"/>
          </a:xfrm>
        </p:grpSpPr>
        <p:sp>
          <p:nvSpPr>
            <p:cNvPr id="38" name="流程圖: 接點 37"/>
            <p:cNvSpPr/>
            <p:nvPr/>
          </p:nvSpPr>
          <p:spPr>
            <a:xfrm>
              <a:off x="10739887" y="5916282"/>
              <a:ext cx="543464" cy="51039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10806022" y="5996076"/>
              <a:ext cx="411193" cy="3508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肘形接點 41"/>
          <p:cNvCxnSpPr>
            <a:stCxn id="8" idx="2"/>
            <a:endCxn id="6" idx="1"/>
          </p:cNvCxnSpPr>
          <p:nvPr/>
        </p:nvCxnSpPr>
        <p:spPr>
          <a:xfrm rot="16200000" flipH="1">
            <a:off x="3659038" y="1079740"/>
            <a:ext cx="1217763" cy="300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" idx="2"/>
            <a:endCxn id="31" idx="0"/>
          </p:cNvCxnSpPr>
          <p:nvPr/>
        </p:nvCxnSpPr>
        <p:spPr>
          <a:xfrm flipH="1">
            <a:off x="9168441" y="4881293"/>
            <a:ext cx="1" cy="5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3"/>
            <a:endCxn id="38" idx="2"/>
          </p:cNvCxnSpPr>
          <p:nvPr/>
        </p:nvCxnSpPr>
        <p:spPr>
          <a:xfrm>
            <a:off x="9453113" y="5634126"/>
            <a:ext cx="128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1" idx="1"/>
            <a:endCxn id="6" idx="2"/>
          </p:cNvCxnSpPr>
          <p:nvPr/>
        </p:nvCxnSpPr>
        <p:spPr>
          <a:xfrm rot="10800000">
            <a:off x="6876691" y="3663350"/>
            <a:ext cx="2007079" cy="197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直線圖說文字 1 (無框線) 49"/>
          <p:cNvSpPr/>
          <p:nvPr/>
        </p:nvSpPr>
        <p:spPr>
          <a:xfrm>
            <a:off x="1304925" y="604748"/>
            <a:ext cx="1615027" cy="447675"/>
          </a:xfrm>
          <a:prstGeom prst="callout1">
            <a:avLst>
              <a:gd name="adj1" fmla="val 74069"/>
              <a:gd name="adj2" fmla="val 48187"/>
              <a:gd name="adj3" fmla="val 240160"/>
              <a:gd name="adj4" fmla="val 81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</a:rPr>
              <a:t>The code that changes has </a:t>
            </a:r>
            <a:r>
              <a:rPr lang="en-US" altLang="zh-TW" sz="1200" dirty="0" smtClean="0">
                <a:solidFill>
                  <a:schemeClr val="tx1"/>
                </a:solidFill>
              </a:rPr>
              <a:t>been </a:t>
            </a:r>
            <a:r>
              <a:rPr lang="en-US" altLang="zh-TW" sz="1200" dirty="0">
                <a:solidFill>
                  <a:schemeClr val="tx1"/>
                </a:solidFill>
              </a:rPr>
              <a:t>encapsulated as a class</a:t>
            </a:r>
            <a:r>
              <a:rPr lang="en-US" altLang="zh-TW" sz="1200" dirty="0" smtClean="0">
                <a:solidFill>
                  <a:schemeClr val="tx1"/>
                </a:solidFill>
              </a:rPr>
              <a:t>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51" name="直線圖說文字 1 (無框線) 50"/>
          <p:cNvSpPr/>
          <p:nvPr/>
        </p:nvSpPr>
        <p:spPr>
          <a:xfrm>
            <a:off x="7134134" y="860664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Need abstraction?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250425" y="150243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850810" y="196915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4" name="直線圖說文字 2 53"/>
          <p:cNvSpPr/>
          <p:nvPr/>
        </p:nvSpPr>
        <p:spPr>
          <a:xfrm>
            <a:off x="4925143" y="365185"/>
            <a:ext cx="1666873" cy="4952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980"/>
              <a:gd name="adj6" fmla="val -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 smtClean="0"/>
              <a:t>Design Principle : </a:t>
            </a:r>
            <a:r>
              <a:rPr lang="en-US" altLang="zh-TW" sz="1100" dirty="0" smtClean="0"/>
              <a:t>Encapsulate  what varies.</a:t>
            </a:r>
            <a:endParaRPr lang="en-US" altLang="zh-TW" sz="1100" dirty="0"/>
          </a:p>
        </p:txBody>
      </p:sp>
      <p:sp>
        <p:nvSpPr>
          <p:cNvPr id="55" name="直線圖說文字 2 54"/>
          <p:cNvSpPr/>
          <p:nvPr/>
        </p:nvSpPr>
        <p:spPr>
          <a:xfrm>
            <a:off x="3343275" y="4391565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37175"/>
              <a:gd name="adj6" fmla="val 148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/>
              <a:t>Design </a:t>
            </a:r>
            <a:r>
              <a:rPr lang="en-US" altLang="zh-TW" sz="1100" b="1" u="sng" dirty="0" smtClean="0"/>
              <a:t>Principle : </a:t>
            </a:r>
            <a:r>
              <a:rPr lang="en-US" altLang="zh-TW" sz="1100" dirty="0" smtClean="0"/>
              <a:t>Program </a:t>
            </a:r>
            <a:r>
              <a:rPr lang="en-US" altLang="zh-TW" sz="1100" dirty="0"/>
              <a:t>to an </a:t>
            </a:r>
            <a:r>
              <a:rPr lang="en-US" altLang="zh-TW" sz="1100" dirty="0" smtClean="0"/>
              <a:t>interface</a:t>
            </a:r>
            <a:r>
              <a:rPr lang="en-US" altLang="zh-TW" sz="1100" dirty="0"/>
              <a:t>, not an implementation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087898" y="14560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8283" y="192278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8" name="直線圖說文字 2 57"/>
          <p:cNvSpPr/>
          <p:nvPr/>
        </p:nvSpPr>
        <p:spPr>
          <a:xfrm>
            <a:off x="4718379" y="5934971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25636"/>
              <a:gd name="adj6" fmla="val 19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b="1" u="sng" dirty="0"/>
              <a:t>Design </a:t>
            </a:r>
            <a:r>
              <a:rPr lang="en-US" altLang="zh-TW" sz="1050" b="1" u="sng" dirty="0" smtClean="0"/>
              <a:t>Principle</a:t>
            </a:r>
            <a:r>
              <a:rPr lang="en-US" altLang="zh-TW" sz="1050" dirty="0" smtClean="0"/>
              <a:t> : </a:t>
            </a:r>
            <a:r>
              <a:rPr lang="en-US" altLang="zh-TW" sz="1050" dirty="0"/>
              <a:t>Depend on </a:t>
            </a:r>
            <a:r>
              <a:rPr lang="en-US" altLang="zh-TW" sz="1050" dirty="0" smtClean="0"/>
              <a:t> abstractions</a:t>
            </a:r>
            <a:r>
              <a:rPr lang="en-US" altLang="zh-TW" sz="1050" dirty="0"/>
              <a:t>. Do not depend on </a:t>
            </a:r>
            <a:r>
              <a:rPr lang="en-US" altLang="zh-TW" sz="1050" dirty="0" smtClean="0"/>
              <a:t>concrete classes</a:t>
            </a:r>
            <a:endParaRPr lang="en-US" altLang="zh-TW" sz="105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9587645" y="28281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9188030" y="32949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429673" y="528905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79779" y="528905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67" name="直線圖說文字 1 (無框線) 66"/>
          <p:cNvSpPr/>
          <p:nvPr/>
        </p:nvSpPr>
        <p:spPr>
          <a:xfrm>
            <a:off x="9587645" y="2153461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Need composition?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68" name="直線圖說文字 1 (無框線) 67"/>
          <p:cNvSpPr/>
          <p:nvPr/>
        </p:nvSpPr>
        <p:spPr>
          <a:xfrm>
            <a:off x="7654070" y="6041893"/>
            <a:ext cx="1702099" cy="447675"/>
          </a:xfrm>
          <a:prstGeom prst="callout1">
            <a:avLst>
              <a:gd name="adj1" fmla="val 3856"/>
              <a:gd name="adj2" fmla="val 50425"/>
              <a:gd name="adj3" fmla="val -85372"/>
              <a:gd name="adj4" fmla="val 87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</a:rPr>
              <a:t>Need composition?</a:t>
            </a:r>
            <a:endParaRPr lang="en-US" altLang="zh-TW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25162" y="430155"/>
            <a:ext cx="2208245" cy="1420002"/>
            <a:chOff x="1907704" y="2183405"/>
            <a:chExt cx="1656184" cy="1420002"/>
          </a:xfrm>
        </p:grpSpPr>
        <p:sp>
          <p:nvSpPr>
            <p:cNvPr id="5" name="矩形 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302834" y="354631"/>
            <a:ext cx="3561252" cy="1356509"/>
            <a:chOff x="4499992" y="2183405"/>
            <a:chExt cx="1656184" cy="1356509"/>
          </a:xfrm>
        </p:grpSpPr>
        <p:sp>
          <p:nvSpPr>
            <p:cNvPr id="9" name="矩形 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99992" y="2534512"/>
              <a:ext cx="1656184" cy="6784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-component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-format : Format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499992" y="3212976"/>
              <a:ext cx="1656184" cy="32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</a:p>
          </p:txBody>
        </p:sp>
      </p:grpSp>
      <p:cxnSp>
        <p:nvCxnSpPr>
          <p:cNvPr id="12" name="直線單箭頭接點 11"/>
          <p:cNvCxnSpPr>
            <a:stCxn id="6" idx="3"/>
            <a:endCxn id="10" idx="1"/>
          </p:cNvCxnSpPr>
          <p:nvPr/>
        </p:nvCxnSpPr>
        <p:spPr>
          <a:xfrm flipV="1">
            <a:off x="2433407" y="1044969"/>
            <a:ext cx="869427" cy="35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831637" y="718187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447595" y="709933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7920204" y="260649"/>
            <a:ext cx="2400267" cy="1322285"/>
            <a:chOff x="4499992" y="2183405"/>
            <a:chExt cx="1656184" cy="1322285"/>
          </a:xfrm>
        </p:grpSpPr>
        <p:sp>
          <p:nvSpPr>
            <p:cNvPr id="20" name="矩形 19"/>
            <p:cNvSpPr/>
            <p:nvPr/>
          </p:nvSpPr>
          <p:spPr>
            <a:xfrm>
              <a:off x="4499992" y="2183405"/>
              <a:ext cx="1656184" cy="622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DisplayComponent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499992" y="2806189"/>
              <a:ext cx="1656184" cy="316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99992" y="3122837"/>
              <a:ext cx="1656184" cy="382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769134" y="2162713"/>
            <a:ext cx="2378935" cy="1420003"/>
            <a:chOff x="1907704" y="2183405"/>
            <a:chExt cx="1656184" cy="1420003"/>
          </a:xfrm>
        </p:grpSpPr>
        <p:sp>
          <p:nvSpPr>
            <p:cNvPr id="24" name="矩形 2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9217406" y="2172064"/>
            <a:ext cx="2735245" cy="1420003"/>
            <a:chOff x="1907704" y="2183405"/>
            <a:chExt cx="1656184" cy="1420003"/>
          </a:xfrm>
        </p:grpSpPr>
        <p:sp>
          <p:nvSpPr>
            <p:cNvPr id="29" name="矩形 2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等腰三角形 31"/>
          <p:cNvSpPr/>
          <p:nvPr/>
        </p:nvSpPr>
        <p:spPr>
          <a:xfrm>
            <a:off x="8929373" y="1600506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24" idx="0"/>
            <a:endCxn id="32" idx="3"/>
          </p:cNvCxnSpPr>
          <p:nvPr/>
        </p:nvCxnSpPr>
        <p:spPr>
          <a:xfrm flipV="1">
            <a:off x="7958602" y="1821770"/>
            <a:ext cx="1114788" cy="3409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>
            <a:off x="9553441" y="1600507"/>
            <a:ext cx="288032" cy="22126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29" idx="0"/>
            <a:endCxn id="36" idx="3"/>
          </p:cNvCxnSpPr>
          <p:nvPr/>
        </p:nvCxnSpPr>
        <p:spPr>
          <a:xfrm flipH="1" flipV="1">
            <a:off x="9697457" y="1821771"/>
            <a:ext cx="887571" cy="3502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0" idx="3"/>
            <a:endCxn id="21" idx="1"/>
          </p:cNvCxnSpPr>
          <p:nvPr/>
        </p:nvCxnSpPr>
        <p:spPr>
          <a:xfrm flipV="1">
            <a:off x="6864086" y="1041757"/>
            <a:ext cx="1056119" cy="3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864085" y="692696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470581" y="718187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3680949" y="2694184"/>
            <a:ext cx="2798035" cy="1242040"/>
            <a:chOff x="4499992" y="2183405"/>
            <a:chExt cx="1656184" cy="1242040"/>
          </a:xfrm>
        </p:grpSpPr>
        <p:sp>
          <p:nvSpPr>
            <p:cNvPr id="51" name="矩形 50"/>
            <p:cNvSpPr/>
            <p:nvPr/>
          </p:nvSpPr>
          <p:spPr>
            <a:xfrm>
              <a:off x="4499992" y="2183405"/>
              <a:ext cx="1656184" cy="521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</a:p>
            <a:p>
              <a:pPr algn="ctr"/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</a:t>
              </a:r>
              <a:endParaRPr lang="zh-TW" altLang="en-US" sz="1400" i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499992" y="2705365"/>
              <a:ext cx="165618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499992" y="2993397"/>
              <a:ext cx="1656184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</a:t>
              </a:r>
              <a:r>
                <a:rPr lang="en-US" altLang="zh-TW" sz="1400" i="1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path:string</a:t>
              </a:r>
              <a:r>
                <a:rPr lang="en-US" altLang="zh-TW" sz="1400" i="1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: string </a:t>
              </a:r>
            </a:p>
          </p:txBody>
        </p:sp>
      </p:grpSp>
      <p:sp>
        <p:nvSpPr>
          <p:cNvPr id="56" name="等腰三角形 55"/>
          <p:cNvSpPr/>
          <p:nvPr/>
        </p:nvSpPr>
        <p:spPr>
          <a:xfrm>
            <a:off x="3954545" y="3936225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>
            <a:stCxn id="60" idx="0"/>
            <a:endCxn id="56" idx="3"/>
          </p:cNvCxnSpPr>
          <p:nvPr/>
        </p:nvCxnSpPr>
        <p:spPr>
          <a:xfrm flipV="1">
            <a:off x="3133627" y="4102174"/>
            <a:ext cx="964935" cy="1761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2159563" y="4278360"/>
            <a:ext cx="1948127" cy="1080120"/>
            <a:chOff x="1907704" y="2183405"/>
            <a:chExt cx="1656184" cy="1080120"/>
          </a:xfrm>
        </p:grpSpPr>
        <p:sp>
          <p:nvSpPr>
            <p:cNvPr id="60" name="矩形 59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直線單箭頭接點 67"/>
          <p:cNvCxnSpPr>
            <a:stCxn id="11" idx="2"/>
            <a:endCxn id="51" idx="0"/>
          </p:cNvCxnSpPr>
          <p:nvPr/>
        </p:nvCxnSpPr>
        <p:spPr>
          <a:xfrm flipH="1">
            <a:off x="5079967" y="1711140"/>
            <a:ext cx="3493" cy="983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等腰三角形 70"/>
          <p:cNvSpPr/>
          <p:nvPr/>
        </p:nvSpPr>
        <p:spPr>
          <a:xfrm>
            <a:off x="5079967" y="3936974"/>
            <a:ext cx="288032" cy="1659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接點 71"/>
          <p:cNvCxnSpPr>
            <a:stCxn id="74" idx="0"/>
            <a:endCxn id="71" idx="3"/>
          </p:cNvCxnSpPr>
          <p:nvPr/>
        </p:nvCxnSpPr>
        <p:spPr>
          <a:xfrm flipH="1" flipV="1">
            <a:off x="5223983" y="4102924"/>
            <a:ext cx="17811" cy="1901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4267730" y="4293096"/>
            <a:ext cx="1948127" cy="1080120"/>
            <a:chOff x="1907704" y="2183405"/>
            <a:chExt cx="1656184" cy="1080120"/>
          </a:xfrm>
        </p:grpSpPr>
        <p:sp>
          <p:nvSpPr>
            <p:cNvPr id="74" name="矩形 73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380882" y="2221542"/>
            <a:ext cx="2733743" cy="126188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200" dirty="0" smtClean="0"/>
              <a:t>    text=</a:t>
            </a:r>
            <a:r>
              <a:rPr lang="en-US" altLang="zh-TW" sz="1200" dirty="0" err="1" smtClean="0"/>
              <a:t>format.read</a:t>
            </a:r>
            <a:r>
              <a:rPr lang="en-US" altLang="zh-TW" sz="1200" dirty="0" smtClean="0"/>
              <a:t>(path);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display text;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for each 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 in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[]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compnent</a:t>
            </a:r>
            <a:r>
              <a:rPr lang="en-US" altLang="zh-TW" sz="1200" dirty="0" smtClean="0"/>
              <a:t>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].show();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1" name="直線接點 80"/>
          <p:cNvCxnSpPr>
            <a:stCxn id="78" idx="0"/>
          </p:cNvCxnSpPr>
          <p:nvPr/>
        </p:nvCxnSpPr>
        <p:spPr>
          <a:xfrm flipV="1">
            <a:off x="1747754" y="1600506"/>
            <a:ext cx="1755959" cy="6210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727528" y="3932241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86" name="文字方塊 85"/>
          <p:cNvSpPr txBox="1"/>
          <p:nvPr/>
        </p:nvSpPr>
        <p:spPr>
          <a:xfrm>
            <a:off x="9639879" y="3933522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87" name="直線接點 86"/>
          <p:cNvCxnSpPr>
            <a:stCxn id="85" idx="0"/>
          </p:cNvCxnSpPr>
          <p:nvPr/>
        </p:nvCxnSpPr>
        <p:spPr>
          <a:xfrm flipH="1" flipV="1">
            <a:off x="7662603" y="3482676"/>
            <a:ext cx="237327" cy="4495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86" idx="0"/>
          </p:cNvCxnSpPr>
          <p:nvPr/>
        </p:nvCxnSpPr>
        <p:spPr>
          <a:xfrm flipH="1" flipV="1">
            <a:off x="10487603" y="3483426"/>
            <a:ext cx="324677" cy="4500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7975667" y="5085184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109" name="直線接點 108"/>
          <p:cNvCxnSpPr>
            <a:stCxn id="106" idx="0"/>
          </p:cNvCxnSpPr>
          <p:nvPr/>
        </p:nvCxnSpPr>
        <p:spPr>
          <a:xfrm flipV="1">
            <a:off x="9148068" y="3264112"/>
            <a:ext cx="693405" cy="1821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116527" y="169483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135893" y="2370366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Direct Code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github.com/2014-sed-team3/term-project/blob/master/homework/hw9/9-1/code/directCoding/classDiagram.pn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3" y="1878774"/>
            <a:ext cx="6223757" cy="42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2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3494" y="1998853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displays text in a window.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93494" y="3807624"/>
            <a:ext cx="2208245" cy="1420002"/>
            <a:chOff x="1907704" y="2183405"/>
            <a:chExt cx="1656184" cy="1420002"/>
          </a:xfrm>
        </p:grpSpPr>
        <p:sp>
          <p:nvSpPr>
            <p:cNvPr id="31" name="矩形 3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437910" y="3807624"/>
            <a:ext cx="2208245" cy="1420002"/>
            <a:chOff x="4499992" y="2183405"/>
            <a:chExt cx="1656184" cy="1420002"/>
          </a:xfrm>
        </p:grpSpPr>
        <p:sp>
          <p:nvSpPr>
            <p:cNvPr id="48" name="矩形 47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99992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499992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單箭頭接點 27"/>
          <p:cNvCxnSpPr>
            <a:stCxn id="32" idx="3"/>
            <a:endCxn id="49" idx="1"/>
          </p:cNvCxnSpPr>
          <p:nvPr/>
        </p:nvCxnSpPr>
        <p:spPr>
          <a:xfrm>
            <a:off x="2901739" y="4425956"/>
            <a:ext cx="153617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966712" y="407723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915927" y="4087402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接點 54"/>
          <p:cNvCxnSpPr>
            <a:stCxn id="56" idx="1"/>
          </p:cNvCxnSpPr>
          <p:nvPr/>
        </p:nvCxnSpPr>
        <p:spPr>
          <a:xfrm flipH="1" flipV="1">
            <a:off x="5542032" y="4960403"/>
            <a:ext cx="1648037" cy="10210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7190070" y="4693179"/>
            <a:ext cx="2048372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text;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/>
              <a:t>Initial Design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393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no scroll bars by default, because we might not always need them.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719403" y="1886441"/>
            <a:ext cx="2208245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166930" y="1700809"/>
            <a:ext cx="3648407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927649" y="2504401"/>
            <a:ext cx="123928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95733" y="2154315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41836" y="2166219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719403" y="4005065"/>
            <a:ext cx="3119669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8967461" y="3717032"/>
            <a:ext cx="211223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0"/>
          </p:cNvCxnSpPr>
          <p:nvPr/>
        </p:nvCxnSpPr>
        <p:spPr>
          <a:xfrm flipH="1" flipV="1">
            <a:off x="9648395" y="3212976"/>
            <a:ext cx="375183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9168342" y="1936990"/>
            <a:ext cx="2784309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stCxn id="30" idx="3"/>
            <a:endCxn id="22" idx="1"/>
          </p:cNvCxnSpPr>
          <p:nvPr/>
        </p:nvCxnSpPr>
        <p:spPr>
          <a:xfrm flipV="1">
            <a:off x="7815336" y="2503943"/>
            <a:ext cx="1353005" cy="4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92044" y="2153331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59149" y="2154342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2279238" y="3501008"/>
            <a:ext cx="2184581" cy="5040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0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 thick black border around the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719403" y="1526401"/>
            <a:ext cx="2208245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166930" y="1340769"/>
            <a:ext cx="3648407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</p:cNvCxnSpPr>
          <p:nvPr/>
        </p:nvCxnSpPr>
        <p:spPr>
          <a:xfrm flipV="1">
            <a:off x="2927649" y="2144361"/>
            <a:ext cx="123928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95733" y="1794275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41836" y="1806179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47627" y="4329221"/>
            <a:ext cx="3119669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  <p:sp>
        <p:nvSpPr>
          <p:cNvPr id="55" name="文字方塊 54"/>
          <p:cNvSpPr txBox="1"/>
          <p:nvPr/>
        </p:nvSpPr>
        <p:spPr>
          <a:xfrm>
            <a:off x="6846373" y="3637473"/>
            <a:ext cx="211223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8958605" y="2596847"/>
            <a:ext cx="785800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9248868" y="1340769"/>
            <a:ext cx="2784309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7815337" y="1897419"/>
            <a:ext cx="1433532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92044" y="1556792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59149" y="1557803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49" idx="0"/>
          </p:cNvCxnSpPr>
          <p:nvPr/>
        </p:nvCxnSpPr>
        <p:spPr>
          <a:xfrm flipV="1">
            <a:off x="3607462" y="2973484"/>
            <a:ext cx="1144389" cy="13557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9247290" y="2909217"/>
            <a:ext cx="2785887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9467831" y="4581128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10640232" y="4006806"/>
            <a:ext cx="160291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7815337" y="3066795"/>
            <a:ext cx="1431953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62199" y="273994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709899" y="4593282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7882301" y="4244716"/>
            <a:ext cx="1670084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8498897" y="2739939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likely that we will support various file formats for display in the future.</a:t>
            </a:r>
          </a:p>
        </p:txBody>
      </p:sp>
      <p:grpSp>
        <p:nvGrpSpPr>
          <p:cNvPr id="24" name="群組 23"/>
          <p:cNvGrpSpPr/>
          <p:nvPr/>
        </p:nvGrpSpPr>
        <p:grpSpPr>
          <a:xfrm>
            <a:off x="719403" y="1526401"/>
            <a:ext cx="2208245" cy="1420002"/>
            <a:chOff x="1907704" y="2183405"/>
            <a:chExt cx="1656184" cy="1420002"/>
          </a:xfrm>
        </p:grpSpPr>
        <p:sp>
          <p:nvSpPr>
            <p:cNvPr id="25" name="矩形 24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Window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07704" y="2534513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-object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907704" y="3068960"/>
              <a:ext cx="1656184" cy="5344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166930" y="1340769"/>
            <a:ext cx="3648407" cy="2195975"/>
            <a:chOff x="4499992" y="2183405"/>
            <a:chExt cx="1656184" cy="2195975"/>
          </a:xfrm>
        </p:grpSpPr>
        <p:sp>
          <p:nvSpPr>
            <p:cNvPr id="29" name="矩形 28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線單箭頭接點 31"/>
          <p:cNvCxnSpPr>
            <a:stCxn id="26" idx="3"/>
            <a:endCxn id="30" idx="1"/>
          </p:cNvCxnSpPr>
          <p:nvPr/>
        </p:nvCxnSpPr>
        <p:spPr>
          <a:xfrm flipV="1">
            <a:off x="2927649" y="2144361"/>
            <a:ext cx="1239281" cy="3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695733" y="1794275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941836" y="1806179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846373" y="3637473"/>
            <a:ext cx="211223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display scrollbar;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58" name="直線接點 57"/>
          <p:cNvCxnSpPr>
            <a:stCxn id="55" idx="3"/>
          </p:cNvCxnSpPr>
          <p:nvPr/>
        </p:nvCxnSpPr>
        <p:spPr>
          <a:xfrm flipV="1">
            <a:off x="8958605" y="2596847"/>
            <a:ext cx="593779" cy="140995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9248868" y="1340769"/>
            <a:ext cx="2784309" cy="1420003"/>
            <a:chOff x="1907704" y="2183405"/>
            <a:chExt cx="1656184" cy="1420003"/>
          </a:xfrm>
        </p:grpSpPr>
        <p:sp>
          <p:nvSpPr>
            <p:cNvPr id="21" name="矩形 20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線單箭頭接點 33"/>
          <p:cNvCxnSpPr>
            <a:endCxn id="22" idx="1"/>
          </p:cNvCxnSpPr>
          <p:nvPr/>
        </p:nvCxnSpPr>
        <p:spPr>
          <a:xfrm>
            <a:off x="7815337" y="1897419"/>
            <a:ext cx="1433532" cy="103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792044" y="1556792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59149" y="1557803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0…*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接點 37"/>
          <p:cNvCxnSpPr>
            <a:stCxn id="52" idx="3"/>
          </p:cNvCxnSpPr>
          <p:nvPr/>
        </p:nvCxnSpPr>
        <p:spPr>
          <a:xfrm flipV="1">
            <a:off x="3225186" y="2909217"/>
            <a:ext cx="1046612" cy="1097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9247290" y="2909217"/>
            <a:ext cx="2785887" cy="1420003"/>
            <a:chOff x="1907704" y="2183405"/>
            <a:chExt cx="1656184" cy="1420003"/>
          </a:xfrm>
        </p:grpSpPr>
        <p:sp>
          <p:nvSpPr>
            <p:cNvPr id="39" name="矩形 38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907704" y="2534514"/>
              <a:ext cx="1656184" cy="4316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borderSize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07704" y="2966202"/>
              <a:ext cx="1656184" cy="6372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setBlackBorder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size:int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+show()  </a:t>
              </a:r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字方塊 41"/>
          <p:cNvSpPr txBox="1"/>
          <p:nvPr/>
        </p:nvSpPr>
        <p:spPr>
          <a:xfrm>
            <a:off x="9467831" y="4581128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borderSize</a:t>
            </a:r>
            <a:r>
              <a:rPr lang="en-US" altLang="zh-TW" sz="1400" dirty="0" smtClean="0"/>
              <a:t>=size;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3" name="直線接點 42"/>
          <p:cNvCxnSpPr>
            <a:stCxn id="42" idx="0"/>
          </p:cNvCxnSpPr>
          <p:nvPr/>
        </p:nvCxnSpPr>
        <p:spPr>
          <a:xfrm flipV="1">
            <a:off x="10640232" y="4006806"/>
            <a:ext cx="160291" cy="574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1" idx="3"/>
            <a:endCxn id="39" idx="1"/>
          </p:cNvCxnSpPr>
          <p:nvPr/>
        </p:nvCxnSpPr>
        <p:spPr>
          <a:xfrm>
            <a:off x="7815337" y="3066795"/>
            <a:ext cx="1431953" cy="179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862199" y="2739940"/>
            <a:ext cx="384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709899" y="4593282"/>
            <a:ext cx="2344803" cy="73866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display border;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0" name="直線接點 59"/>
          <p:cNvCxnSpPr>
            <a:stCxn id="59" idx="0"/>
          </p:cNvCxnSpPr>
          <p:nvPr/>
        </p:nvCxnSpPr>
        <p:spPr>
          <a:xfrm flipV="1">
            <a:off x="7882301" y="4244716"/>
            <a:ext cx="1670084" cy="3485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927648" y="4997494"/>
            <a:ext cx="373556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46" name="直線接點 45"/>
          <p:cNvCxnSpPr>
            <a:stCxn id="45" idx="0"/>
          </p:cNvCxnSpPr>
          <p:nvPr/>
        </p:nvCxnSpPr>
        <p:spPr>
          <a:xfrm flipH="1" flipV="1">
            <a:off x="4751852" y="3140968"/>
            <a:ext cx="43576" cy="185652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8498897" y="2739939"/>
            <a:ext cx="85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0…1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5516" y="2991142"/>
            <a:ext cx="3119669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</a:t>
            </a:r>
            <a:r>
              <a:rPr lang="en-US" altLang="zh-TW" sz="1400" dirty="0"/>
              <a:t>  </a:t>
            </a:r>
            <a:r>
              <a:rPr lang="en-US" altLang="zh-TW" sz="1400" dirty="0" smtClean="0"/>
              <a:t>   </a:t>
            </a:r>
            <a:r>
              <a:rPr lang="en-US" altLang="zh-TW" sz="1400" dirty="0" err="1" smtClean="0"/>
              <a:t>dispaly</a:t>
            </a:r>
            <a:r>
              <a:rPr lang="en-US" altLang="zh-TW" sz="1400" dirty="0" smtClean="0"/>
              <a:t> text;</a:t>
            </a:r>
          </a:p>
          <a:p>
            <a:r>
              <a:rPr lang="en-US" altLang="zh-TW" sz="1400" dirty="0" smtClean="0"/>
              <a:t>         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</a:t>
            </a:r>
            <a:r>
              <a:rPr lang="en-US" altLang="zh-TW" sz="1400" dirty="0" smtClean="0"/>
              <a:t>for each 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 in scrollbar</a:t>
            </a:r>
          </a:p>
          <a:p>
            <a:r>
              <a:rPr lang="zh-TW" altLang="en-US" sz="1400" dirty="0"/>
              <a:t> </a:t>
            </a:r>
            <a:r>
              <a:rPr lang="zh-TW" altLang="en-US" sz="1400" dirty="0" smtClean="0"/>
              <a:t>                </a:t>
            </a:r>
            <a:r>
              <a:rPr lang="en-US" altLang="zh-TW" sz="1400" dirty="0" smtClean="0"/>
              <a:t>scrollbar[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].show();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if(border!=NULL)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      </a:t>
            </a:r>
            <a:r>
              <a:rPr lang="en-US" altLang="zh-TW" sz="1400" dirty="0" err="1" smtClean="0"/>
              <a:t>border.show</a:t>
            </a:r>
            <a:r>
              <a:rPr lang="en-US" altLang="zh-TW" sz="1400" dirty="0" smtClean="0"/>
              <a:t>();</a:t>
            </a:r>
          </a:p>
          <a:p>
            <a:r>
              <a:rPr lang="en-US" altLang="zh-TW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80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1594450" y="1526875"/>
            <a:ext cx="474453" cy="500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替代處理程序 4"/>
          <p:cNvSpPr/>
          <p:nvPr/>
        </p:nvSpPr>
        <p:spPr>
          <a:xfrm>
            <a:off x="3700732" y="1302589"/>
            <a:ext cx="2216989" cy="9489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Act-1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Encapsulate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What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Varies</a:t>
            </a:r>
            <a:r>
              <a:rPr lang="en-US" altLang="zh-TW" sz="1400" dirty="0"/>
              <a:t>, methods and its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corresponding attributes</a:t>
            </a:r>
            <a:endParaRPr lang="en-US" altLang="zh-TW" sz="1400" dirty="0"/>
          </a:p>
        </p:txBody>
      </p:sp>
      <p:sp>
        <p:nvSpPr>
          <p:cNvPr id="6" name="流程圖: 替代處理程序 5"/>
          <p:cNvSpPr/>
          <p:nvPr/>
        </p:nvSpPr>
        <p:spPr>
          <a:xfrm>
            <a:off x="5768195" y="2714445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Abstract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Common </a:t>
            </a:r>
            <a:endParaRPr lang="en-US" altLang="zh-TW" sz="1400" dirty="0"/>
          </a:p>
          <a:p>
            <a:r>
              <a:rPr lang="en-US" altLang="zh-TW" sz="1400" dirty="0"/>
              <a:t>Behaviors (with a </a:t>
            </a:r>
            <a:r>
              <a:rPr lang="en-US" altLang="zh-TW" sz="1400" dirty="0" smtClean="0"/>
              <a:t>same signature)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into </a:t>
            </a:r>
            <a:r>
              <a:rPr lang="en-US" altLang="zh-TW" sz="1400" dirty="0"/>
              <a:t>Interfaces</a:t>
            </a:r>
          </a:p>
          <a:p>
            <a:r>
              <a:rPr lang="en-US" altLang="zh-TW" sz="1400" dirty="0"/>
              <a:t>or Abstract </a:t>
            </a:r>
            <a:r>
              <a:rPr lang="en-US" altLang="zh-TW" sz="1400" dirty="0" smtClean="0"/>
              <a:t>Classes</a:t>
            </a:r>
            <a:endParaRPr lang="en-US" altLang="zh-TW" sz="1400" dirty="0"/>
          </a:p>
        </p:txBody>
      </p:sp>
      <p:sp>
        <p:nvSpPr>
          <p:cNvPr id="7" name="流程圖: 替代處理程序 6"/>
          <p:cNvSpPr/>
          <p:nvPr/>
        </p:nvSpPr>
        <p:spPr>
          <a:xfrm>
            <a:off x="8059947" y="3932388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Act-3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Compose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or Delegate Abstract Behaviors</a:t>
            </a:r>
            <a:endParaRPr lang="en-US" altLang="zh-TW" sz="1400" dirty="0"/>
          </a:p>
        </p:txBody>
      </p:sp>
      <p:sp>
        <p:nvSpPr>
          <p:cNvPr id="8" name="流程圖: 決策 7"/>
          <p:cNvSpPr/>
          <p:nvPr/>
        </p:nvSpPr>
        <p:spPr>
          <a:xfrm>
            <a:off x="2482971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決策 8"/>
          <p:cNvSpPr/>
          <p:nvPr/>
        </p:nvSpPr>
        <p:spPr>
          <a:xfrm>
            <a:off x="6592017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決策 9"/>
          <p:cNvSpPr/>
          <p:nvPr/>
        </p:nvSpPr>
        <p:spPr>
          <a:xfrm>
            <a:off x="8883770" y="3003429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4" idx="6"/>
            <a:endCxn id="8" idx="1"/>
          </p:cNvCxnSpPr>
          <p:nvPr/>
        </p:nvCxnSpPr>
        <p:spPr>
          <a:xfrm>
            <a:off x="2068903" y="1777041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5" idx="1"/>
          </p:cNvCxnSpPr>
          <p:nvPr/>
        </p:nvCxnSpPr>
        <p:spPr>
          <a:xfrm>
            <a:off x="3052315" y="1777041"/>
            <a:ext cx="64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3"/>
            <a:endCxn id="9" idx="1"/>
          </p:cNvCxnSpPr>
          <p:nvPr/>
        </p:nvCxnSpPr>
        <p:spPr>
          <a:xfrm flipV="1">
            <a:off x="5917721" y="1777041"/>
            <a:ext cx="674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6" idx="0"/>
          </p:cNvCxnSpPr>
          <p:nvPr/>
        </p:nvCxnSpPr>
        <p:spPr>
          <a:xfrm>
            <a:off x="6876689" y="1971135"/>
            <a:ext cx="1" cy="7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6" idx="3"/>
            <a:endCxn id="10" idx="1"/>
          </p:cNvCxnSpPr>
          <p:nvPr/>
        </p:nvCxnSpPr>
        <p:spPr>
          <a:xfrm>
            <a:off x="7985184" y="3188898"/>
            <a:ext cx="898586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9" idx="3"/>
            <a:endCxn id="10" idx="0"/>
          </p:cNvCxnSpPr>
          <p:nvPr/>
        </p:nvCxnSpPr>
        <p:spPr>
          <a:xfrm>
            <a:off x="7161361" y="1777041"/>
            <a:ext cx="2007081" cy="122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2"/>
            <a:endCxn id="7" idx="0"/>
          </p:cNvCxnSpPr>
          <p:nvPr/>
        </p:nvCxnSpPr>
        <p:spPr>
          <a:xfrm>
            <a:off x="9168442" y="3391617"/>
            <a:ext cx="0" cy="54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決策 30"/>
          <p:cNvSpPr/>
          <p:nvPr/>
        </p:nvSpPr>
        <p:spPr>
          <a:xfrm>
            <a:off x="8883769" y="5440032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肘形接點 32"/>
          <p:cNvCxnSpPr>
            <a:stCxn id="10" idx="3"/>
            <a:endCxn id="38" idx="0"/>
          </p:cNvCxnSpPr>
          <p:nvPr/>
        </p:nvCxnSpPr>
        <p:spPr>
          <a:xfrm>
            <a:off x="9453114" y="3197523"/>
            <a:ext cx="1558505" cy="218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10739887" y="5378927"/>
            <a:ext cx="543464" cy="510397"/>
            <a:chOff x="10739887" y="5916282"/>
            <a:chExt cx="543464" cy="510397"/>
          </a:xfrm>
        </p:grpSpPr>
        <p:sp>
          <p:nvSpPr>
            <p:cNvPr id="38" name="流程圖: 接點 37"/>
            <p:cNvSpPr/>
            <p:nvPr/>
          </p:nvSpPr>
          <p:spPr>
            <a:xfrm>
              <a:off x="10739887" y="5916282"/>
              <a:ext cx="543464" cy="51039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10806022" y="5996076"/>
              <a:ext cx="411193" cy="3508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肘形接點 41"/>
          <p:cNvCxnSpPr>
            <a:stCxn id="8" idx="2"/>
            <a:endCxn id="6" idx="1"/>
          </p:cNvCxnSpPr>
          <p:nvPr/>
        </p:nvCxnSpPr>
        <p:spPr>
          <a:xfrm rot="16200000" flipH="1">
            <a:off x="3659038" y="1079740"/>
            <a:ext cx="1217763" cy="300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" idx="2"/>
            <a:endCxn id="31" idx="0"/>
          </p:cNvCxnSpPr>
          <p:nvPr/>
        </p:nvCxnSpPr>
        <p:spPr>
          <a:xfrm flipH="1">
            <a:off x="9168441" y="4881293"/>
            <a:ext cx="1" cy="5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3"/>
            <a:endCxn id="38" idx="2"/>
          </p:cNvCxnSpPr>
          <p:nvPr/>
        </p:nvCxnSpPr>
        <p:spPr>
          <a:xfrm>
            <a:off x="9453113" y="5634126"/>
            <a:ext cx="128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1" idx="1"/>
            <a:endCxn id="6" idx="2"/>
          </p:cNvCxnSpPr>
          <p:nvPr/>
        </p:nvCxnSpPr>
        <p:spPr>
          <a:xfrm rot="10800000">
            <a:off x="6876691" y="3663350"/>
            <a:ext cx="2007079" cy="197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直線圖說文字 1 (無框線) 49"/>
          <p:cNvSpPr/>
          <p:nvPr/>
        </p:nvSpPr>
        <p:spPr>
          <a:xfrm>
            <a:off x="1304925" y="604748"/>
            <a:ext cx="1615027" cy="447675"/>
          </a:xfrm>
          <a:prstGeom prst="callout1">
            <a:avLst>
              <a:gd name="adj1" fmla="val 74069"/>
              <a:gd name="adj2" fmla="val 48187"/>
              <a:gd name="adj3" fmla="val 240160"/>
              <a:gd name="adj4" fmla="val 81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</a:rPr>
              <a:t>The code that changes has </a:t>
            </a:r>
            <a:r>
              <a:rPr lang="en-US" altLang="zh-TW" sz="1200" dirty="0" smtClean="0">
                <a:solidFill>
                  <a:schemeClr val="tx1"/>
                </a:solidFill>
              </a:rPr>
              <a:t>been </a:t>
            </a:r>
            <a:r>
              <a:rPr lang="en-US" altLang="zh-TW" sz="1200" dirty="0">
                <a:solidFill>
                  <a:schemeClr val="tx1"/>
                </a:solidFill>
              </a:rPr>
              <a:t>encapsulated as a class</a:t>
            </a:r>
            <a:r>
              <a:rPr lang="en-US" altLang="zh-TW" sz="1200" dirty="0" smtClean="0">
                <a:solidFill>
                  <a:schemeClr val="tx1"/>
                </a:solidFill>
              </a:rPr>
              <a:t>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51" name="直線圖說文字 1 (無框線) 50"/>
          <p:cNvSpPr/>
          <p:nvPr/>
        </p:nvSpPr>
        <p:spPr>
          <a:xfrm>
            <a:off x="7134134" y="860664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Need abstraction?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250425" y="150243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850810" y="196915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4" name="直線圖說文字 2 53"/>
          <p:cNvSpPr/>
          <p:nvPr/>
        </p:nvSpPr>
        <p:spPr>
          <a:xfrm>
            <a:off x="4925143" y="365185"/>
            <a:ext cx="1666873" cy="4952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980"/>
              <a:gd name="adj6" fmla="val -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 smtClean="0"/>
              <a:t>Design Principle : </a:t>
            </a:r>
            <a:r>
              <a:rPr lang="en-US" altLang="zh-TW" sz="1100" dirty="0" smtClean="0"/>
              <a:t>Encapsulate  what varies.</a:t>
            </a:r>
            <a:endParaRPr lang="en-US" altLang="zh-TW" sz="1100" dirty="0"/>
          </a:p>
        </p:txBody>
      </p:sp>
      <p:sp>
        <p:nvSpPr>
          <p:cNvPr id="55" name="直線圖說文字 2 54"/>
          <p:cNvSpPr/>
          <p:nvPr/>
        </p:nvSpPr>
        <p:spPr>
          <a:xfrm>
            <a:off x="3343275" y="4391565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37175"/>
              <a:gd name="adj6" fmla="val 148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/>
              <a:t>Design </a:t>
            </a:r>
            <a:r>
              <a:rPr lang="en-US" altLang="zh-TW" sz="1100" b="1" u="sng" dirty="0" smtClean="0"/>
              <a:t>Principle : </a:t>
            </a:r>
            <a:r>
              <a:rPr lang="en-US" altLang="zh-TW" sz="1100" dirty="0" smtClean="0"/>
              <a:t>Program </a:t>
            </a:r>
            <a:r>
              <a:rPr lang="en-US" altLang="zh-TW" sz="1100" dirty="0"/>
              <a:t>to an </a:t>
            </a:r>
            <a:r>
              <a:rPr lang="en-US" altLang="zh-TW" sz="1100" dirty="0" smtClean="0"/>
              <a:t>interface</a:t>
            </a:r>
            <a:r>
              <a:rPr lang="en-US" altLang="zh-TW" sz="1100" dirty="0"/>
              <a:t>, not an implementation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087898" y="14560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8283" y="192278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8" name="直線圖說文字 2 57"/>
          <p:cNvSpPr/>
          <p:nvPr/>
        </p:nvSpPr>
        <p:spPr>
          <a:xfrm>
            <a:off x="4718379" y="5934971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25636"/>
              <a:gd name="adj6" fmla="val 19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b="1" u="sng" dirty="0"/>
              <a:t>Design </a:t>
            </a:r>
            <a:r>
              <a:rPr lang="en-US" altLang="zh-TW" sz="1050" b="1" u="sng" dirty="0" smtClean="0"/>
              <a:t>Principle</a:t>
            </a:r>
            <a:r>
              <a:rPr lang="en-US" altLang="zh-TW" sz="1050" dirty="0" smtClean="0"/>
              <a:t> : </a:t>
            </a:r>
            <a:r>
              <a:rPr lang="en-US" altLang="zh-TW" sz="1050" dirty="0"/>
              <a:t>Depend on </a:t>
            </a:r>
            <a:r>
              <a:rPr lang="en-US" altLang="zh-TW" sz="1050" dirty="0" smtClean="0"/>
              <a:t> abstractions</a:t>
            </a:r>
            <a:r>
              <a:rPr lang="en-US" altLang="zh-TW" sz="1050" dirty="0"/>
              <a:t>. Do not depend on </a:t>
            </a:r>
            <a:r>
              <a:rPr lang="en-US" altLang="zh-TW" sz="1050" dirty="0" smtClean="0"/>
              <a:t>concrete classes</a:t>
            </a:r>
            <a:endParaRPr lang="en-US" altLang="zh-TW" sz="105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9587645" y="28281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9188030" y="32949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429673" y="528905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79779" y="528905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67" name="直線圖說文字 1 (無框線) 66"/>
          <p:cNvSpPr/>
          <p:nvPr/>
        </p:nvSpPr>
        <p:spPr>
          <a:xfrm>
            <a:off x="9587645" y="2153461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Need composition?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68" name="直線圖說文字 1 (無框線) 67"/>
          <p:cNvSpPr/>
          <p:nvPr/>
        </p:nvSpPr>
        <p:spPr>
          <a:xfrm>
            <a:off x="7654070" y="6041893"/>
            <a:ext cx="1702099" cy="447675"/>
          </a:xfrm>
          <a:prstGeom prst="callout1">
            <a:avLst>
              <a:gd name="adj1" fmla="val 3856"/>
              <a:gd name="adj2" fmla="val 50425"/>
              <a:gd name="adj3" fmla="val -85372"/>
              <a:gd name="adj4" fmla="val 87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</a:rPr>
              <a:t>Need composition?</a:t>
            </a:r>
            <a:endParaRPr lang="en-US" altLang="zh-TW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2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535298" y="1616489"/>
            <a:ext cx="3648407" cy="2195975"/>
            <a:chOff x="4499992" y="2183405"/>
            <a:chExt cx="1656184" cy="2195975"/>
          </a:xfrm>
        </p:grpSpPr>
        <p:sp>
          <p:nvSpPr>
            <p:cNvPr id="35" name="矩形 34"/>
            <p:cNvSpPr/>
            <p:nvPr/>
          </p:nvSpPr>
          <p:spPr>
            <a:xfrm>
              <a:off x="4499992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TextView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99992" y="2534513"/>
              <a:ext cx="1656184" cy="9049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-scrollbar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ScrollBar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[ ]</a:t>
              </a: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-border : 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Blackborder</a:t>
              </a:r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-text : string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499992" y="3439483"/>
              <a:ext cx="1656184" cy="9398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dsiplay</a:t>
              </a:r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TW" sz="14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formatTransform</a:t>
              </a:r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(format : string)</a:t>
              </a:r>
            </a:p>
            <a:p>
              <a:endParaRPr lang="en-US" altLang="zh-TW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381" y="332656"/>
            <a:ext cx="10972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Encapulation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711957" y="1815970"/>
            <a:ext cx="373556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{ </a:t>
            </a:r>
          </a:p>
          <a:p>
            <a:r>
              <a:rPr lang="en-US" altLang="zh-TW" sz="1400" dirty="0" smtClean="0"/>
              <a:t>    switch(format){</a:t>
            </a:r>
          </a:p>
          <a:p>
            <a:r>
              <a:rPr lang="en-US" altLang="zh-TW" sz="1400" dirty="0" smtClean="0"/>
              <a:t>     case  format1: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       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(format1);</a:t>
            </a:r>
          </a:p>
          <a:p>
            <a:r>
              <a:rPr lang="en-US" altLang="zh-TW" sz="1400" dirty="0"/>
              <a:t>     case  </a:t>
            </a:r>
            <a:r>
              <a:rPr lang="en-US" altLang="zh-TW" sz="1400" dirty="0" smtClean="0"/>
              <a:t>format2:</a:t>
            </a:r>
            <a:endParaRPr lang="en-US" altLang="zh-TW" sz="1400" dirty="0"/>
          </a:p>
          <a:p>
            <a:r>
              <a:rPr lang="en-US" altLang="zh-TW" sz="1400" dirty="0"/>
              <a:t>           </a:t>
            </a:r>
            <a:r>
              <a:rPr lang="en-US" altLang="zh-TW" sz="1400" dirty="0" smtClean="0"/>
              <a:t>text=</a:t>
            </a:r>
            <a:r>
              <a:rPr lang="en-US" altLang="zh-TW" sz="1400" dirty="0" err="1" smtClean="0"/>
              <a:t>readformat</a:t>
            </a:r>
            <a:r>
              <a:rPr lang="en-US" altLang="zh-TW" sz="1400" dirty="0" smtClean="0"/>
              <a:t>(format2);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 }</a:t>
            </a:r>
          </a:p>
          <a:p>
            <a:r>
              <a:rPr lang="en-US" altLang="zh-TW" sz="1400" dirty="0"/>
              <a:t>}</a:t>
            </a:r>
            <a:endParaRPr lang="en-US" altLang="zh-TW" sz="1400" dirty="0" smtClean="0"/>
          </a:p>
        </p:txBody>
      </p:sp>
      <p:cxnSp>
        <p:nvCxnSpPr>
          <p:cNvPr id="69" name="直線接點 68"/>
          <p:cNvCxnSpPr>
            <a:stCxn id="68" idx="1"/>
          </p:cNvCxnSpPr>
          <p:nvPr/>
        </p:nvCxnSpPr>
        <p:spPr>
          <a:xfrm flipH="1">
            <a:off x="3887755" y="2723912"/>
            <a:ext cx="1824203" cy="6494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885938" y="2557995"/>
            <a:ext cx="2143588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898134" y="2957274"/>
            <a:ext cx="2143588" cy="199573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/>
          <p:cNvGrpSpPr/>
          <p:nvPr/>
        </p:nvGrpSpPr>
        <p:grpSpPr>
          <a:xfrm>
            <a:off x="5292086" y="4400769"/>
            <a:ext cx="1948127" cy="1080120"/>
            <a:chOff x="1907704" y="2183405"/>
            <a:chExt cx="1656184" cy="1080120"/>
          </a:xfrm>
        </p:grpSpPr>
        <p:sp>
          <p:nvSpPr>
            <p:cNvPr id="73" name="矩形 72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Format_1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8400257" y="4373876"/>
            <a:ext cx="1948127" cy="1080120"/>
            <a:chOff x="1907704" y="2183405"/>
            <a:chExt cx="1656184" cy="1080120"/>
          </a:xfrm>
        </p:grpSpPr>
        <p:sp>
          <p:nvSpPr>
            <p:cNvPr id="77" name="矩形 76"/>
            <p:cNvSpPr/>
            <p:nvPr/>
          </p:nvSpPr>
          <p:spPr>
            <a:xfrm>
              <a:off x="1907704" y="2183405"/>
              <a:ext cx="1656184" cy="351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Format_2</a:t>
              </a:r>
              <a:endParaRPr lang="zh-TW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907704" y="2534514"/>
              <a:ext cx="1656184" cy="215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907704" y="2750358"/>
              <a:ext cx="1656184" cy="513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+read(path : string) : string</a:t>
              </a:r>
              <a:endParaRPr lang="en-US" altLang="zh-TW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線單箭頭接點 79"/>
          <p:cNvCxnSpPr>
            <a:stCxn id="70" idx="1"/>
            <a:endCxn id="73" idx="0"/>
          </p:cNvCxnSpPr>
          <p:nvPr/>
        </p:nvCxnSpPr>
        <p:spPr>
          <a:xfrm flipH="1">
            <a:off x="6266150" y="2657781"/>
            <a:ext cx="619788" cy="17429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7" idx="0"/>
          </p:cNvCxnSpPr>
          <p:nvPr/>
        </p:nvCxnSpPr>
        <p:spPr>
          <a:xfrm>
            <a:off x="7969928" y="3156846"/>
            <a:ext cx="1404392" cy="121703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1594450" y="1526875"/>
            <a:ext cx="474453" cy="500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替代處理程序 4"/>
          <p:cNvSpPr/>
          <p:nvPr/>
        </p:nvSpPr>
        <p:spPr>
          <a:xfrm>
            <a:off x="3700732" y="1302589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Act-1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Encapsulate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What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Varies</a:t>
            </a:r>
            <a:r>
              <a:rPr lang="en-US" altLang="zh-TW" sz="1400" dirty="0"/>
              <a:t>, methods and its 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corresponding attributes</a:t>
            </a:r>
            <a:endParaRPr lang="en-US" altLang="zh-TW" sz="1400" dirty="0"/>
          </a:p>
        </p:txBody>
      </p:sp>
      <p:sp>
        <p:nvSpPr>
          <p:cNvPr id="6" name="流程圖: 替代處理程序 5"/>
          <p:cNvSpPr/>
          <p:nvPr/>
        </p:nvSpPr>
        <p:spPr>
          <a:xfrm>
            <a:off x="5768195" y="2714445"/>
            <a:ext cx="2216989" cy="948905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2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Abstract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Common </a:t>
            </a:r>
            <a:endParaRPr lang="en-US" altLang="zh-TW" sz="1400" dirty="0"/>
          </a:p>
          <a:p>
            <a:r>
              <a:rPr lang="en-US" altLang="zh-TW" sz="1400" dirty="0"/>
              <a:t>Behaviors (with a </a:t>
            </a:r>
            <a:r>
              <a:rPr lang="en-US" altLang="zh-TW" sz="1400" dirty="0" smtClean="0"/>
              <a:t>same signature)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into </a:t>
            </a:r>
            <a:r>
              <a:rPr lang="en-US" altLang="zh-TW" sz="1400" dirty="0"/>
              <a:t>Interfaces</a:t>
            </a:r>
          </a:p>
          <a:p>
            <a:r>
              <a:rPr lang="en-US" altLang="zh-TW" sz="1400" dirty="0"/>
              <a:t>or Abstract </a:t>
            </a:r>
            <a:r>
              <a:rPr lang="en-US" altLang="zh-TW" sz="1400" dirty="0" smtClean="0"/>
              <a:t>Classes</a:t>
            </a:r>
            <a:endParaRPr lang="en-US" altLang="zh-TW" sz="1400" dirty="0"/>
          </a:p>
        </p:txBody>
      </p:sp>
      <p:sp>
        <p:nvSpPr>
          <p:cNvPr id="7" name="流程圖: 替代處理程序 6"/>
          <p:cNvSpPr/>
          <p:nvPr/>
        </p:nvSpPr>
        <p:spPr>
          <a:xfrm>
            <a:off x="8059947" y="3932388"/>
            <a:ext cx="2216989" cy="948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/>
              <a:t>Act-3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Compose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or Delegate Abstract Behaviors</a:t>
            </a:r>
            <a:endParaRPr lang="en-US" altLang="zh-TW" sz="1400" dirty="0"/>
          </a:p>
        </p:txBody>
      </p:sp>
      <p:sp>
        <p:nvSpPr>
          <p:cNvPr id="8" name="流程圖: 決策 7"/>
          <p:cNvSpPr/>
          <p:nvPr/>
        </p:nvSpPr>
        <p:spPr>
          <a:xfrm>
            <a:off x="2482971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決策 8"/>
          <p:cNvSpPr/>
          <p:nvPr/>
        </p:nvSpPr>
        <p:spPr>
          <a:xfrm>
            <a:off x="6592017" y="1582947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決策 9"/>
          <p:cNvSpPr/>
          <p:nvPr/>
        </p:nvSpPr>
        <p:spPr>
          <a:xfrm>
            <a:off x="8883770" y="3003429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4" idx="6"/>
            <a:endCxn id="8" idx="1"/>
          </p:cNvCxnSpPr>
          <p:nvPr/>
        </p:nvCxnSpPr>
        <p:spPr>
          <a:xfrm>
            <a:off x="2068903" y="1777041"/>
            <a:ext cx="4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  <a:endCxn id="5" idx="1"/>
          </p:cNvCxnSpPr>
          <p:nvPr/>
        </p:nvCxnSpPr>
        <p:spPr>
          <a:xfrm>
            <a:off x="3052315" y="1777041"/>
            <a:ext cx="64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3"/>
            <a:endCxn id="9" idx="1"/>
          </p:cNvCxnSpPr>
          <p:nvPr/>
        </p:nvCxnSpPr>
        <p:spPr>
          <a:xfrm flipV="1">
            <a:off x="5917721" y="1777041"/>
            <a:ext cx="674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6" idx="0"/>
          </p:cNvCxnSpPr>
          <p:nvPr/>
        </p:nvCxnSpPr>
        <p:spPr>
          <a:xfrm>
            <a:off x="6876689" y="1971135"/>
            <a:ext cx="1" cy="74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6" idx="3"/>
            <a:endCxn id="10" idx="1"/>
          </p:cNvCxnSpPr>
          <p:nvPr/>
        </p:nvCxnSpPr>
        <p:spPr>
          <a:xfrm>
            <a:off x="7985184" y="3188898"/>
            <a:ext cx="898586" cy="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9" idx="3"/>
            <a:endCxn id="10" idx="0"/>
          </p:cNvCxnSpPr>
          <p:nvPr/>
        </p:nvCxnSpPr>
        <p:spPr>
          <a:xfrm>
            <a:off x="7161361" y="1777041"/>
            <a:ext cx="2007081" cy="122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0" idx="2"/>
            <a:endCxn id="7" idx="0"/>
          </p:cNvCxnSpPr>
          <p:nvPr/>
        </p:nvCxnSpPr>
        <p:spPr>
          <a:xfrm>
            <a:off x="9168442" y="3391617"/>
            <a:ext cx="0" cy="54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決策 30"/>
          <p:cNvSpPr/>
          <p:nvPr/>
        </p:nvSpPr>
        <p:spPr>
          <a:xfrm>
            <a:off x="8883769" y="5440032"/>
            <a:ext cx="569344" cy="388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肘形接點 32"/>
          <p:cNvCxnSpPr>
            <a:stCxn id="10" idx="3"/>
            <a:endCxn id="38" idx="0"/>
          </p:cNvCxnSpPr>
          <p:nvPr/>
        </p:nvCxnSpPr>
        <p:spPr>
          <a:xfrm>
            <a:off x="9453114" y="3197523"/>
            <a:ext cx="1558505" cy="218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10739887" y="5378927"/>
            <a:ext cx="543464" cy="510397"/>
            <a:chOff x="10739887" y="5916282"/>
            <a:chExt cx="543464" cy="510397"/>
          </a:xfrm>
        </p:grpSpPr>
        <p:sp>
          <p:nvSpPr>
            <p:cNvPr id="38" name="流程圖: 接點 37"/>
            <p:cNvSpPr/>
            <p:nvPr/>
          </p:nvSpPr>
          <p:spPr>
            <a:xfrm>
              <a:off x="10739887" y="5916282"/>
              <a:ext cx="543464" cy="51039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10806022" y="5996076"/>
              <a:ext cx="411193" cy="35080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肘形接點 41"/>
          <p:cNvCxnSpPr>
            <a:stCxn id="8" idx="2"/>
            <a:endCxn id="6" idx="1"/>
          </p:cNvCxnSpPr>
          <p:nvPr/>
        </p:nvCxnSpPr>
        <p:spPr>
          <a:xfrm rot="16200000" flipH="1">
            <a:off x="3659038" y="1079740"/>
            <a:ext cx="1217763" cy="300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" idx="2"/>
            <a:endCxn id="31" idx="0"/>
          </p:cNvCxnSpPr>
          <p:nvPr/>
        </p:nvCxnSpPr>
        <p:spPr>
          <a:xfrm flipH="1">
            <a:off x="9168441" y="4881293"/>
            <a:ext cx="1" cy="55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1" idx="3"/>
            <a:endCxn id="38" idx="2"/>
          </p:cNvCxnSpPr>
          <p:nvPr/>
        </p:nvCxnSpPr>
        <p:spPr>
          <a:xfrm>
            <a:off x="9453113" y="5634126"/>
            <a:ext cx="128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1" idx="1"/>
            <a:endCxn id="6" idx="2"/>
          </p:cNvCxnSpPr>
          <p:nvPr/>
        </p:nvCxnSpPr>
        <p:spPr>
          <a:xfrm rot="10800000">
            <a:off x="6876691" y="3663350"/>
            <a:ext cx="2007079" cy="197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直線圖說文字 1 (無框線) 49"/>
          <p:cNvSpPr/>
          <p:nvPr/>
        </p:nvSpPr>
        <p:spPr>
          <a:xfrm>
            <a:off x="1304925" y="604748"/>
            <a:ext cx="1615027" cy="447675"/>
          </a:xfrm>
          <a:prstGeom prst="callout1">
            <a:avLst>
              <a:gd name="adj1" fmla="val 74069"/>
              <a:gd name="adj2" fmla="val 48187"/>
              <a:gd name="adj3" fmla="val 240160"/>
              <a:gd name="adj4" fmla="val 81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</a:rPr>
              <a:t>The code that changes has </a:t>
            </a:r>
            <a:r>
              <a:rPr lang="en-US" altLang="zh-TW" sz="1200" dirty="0" smtClean="0">
                <a:solidFill>
                  <a:schemeClr val="tx1"/>
                </a:solidFill>
              </a:rPr>
              <a:t>been </a:t>
            </a:r>
            <a:r>
              <a:rPr lang="en-US" altLang="zh-TW" sz="1200" dirty="0">
                <a:solidFill>
                  <a:schemeClr val="tx1"/>
                </a:solidFill>
              </a:rPr>
              <a:t>encapsulated as a class</a:t>
            </a:r>
            <a:r>
              <a:rPr lang="en-US" altLang="zh-TW" sz="1200" dirty="0" smtClean="0">
                <a:solidFill>
                  <a:schemeClr val="tx1"/>
                </a:solidFill>
              </a:rPr>
              <a:t>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51" name="直線圖說文字 1 (無框線) 50"/>
          <p:cNvSpPr/>
          <p:nvPr/>
        </p:nvSpPr>
        <p:spPr>
          <a:xfrm>
            <a:off x="7134134" y="860664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Need abstraction?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250425" y="150243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850810" y="196915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4" name="直線圖說文字 2 53"/>
          <p:cNvSpPr/>
          <p:nvPr/>
        </p:nvSpPr>
        <p:spPr>
          <a:xfrm>
            <a:off x="4925143" y="365185"/>
            <a:ext cx="1666873" cy="4952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980"/>
              <a:gd name="adj6" fmla="val -39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 smtClean="0"/>
              <a:t>Design Principle : </a:t>
            </a:r>
            <a:r>
              <a:rPr lang="en-US" altLang="zh-TW" sz="1100" dirty="0" smtClean="0"/>
              <a:t>Encapsulate  what varies.</a:t>
            </a:r>
            <a:endParaRPr lang="en-US" altLang="zh-TW" sz="1100" dirty="0"/>
          </a:p>
        </p:txBody>
      </p:sp>
      <p:sp>
        <p:nvSpPr>
          <p:cNvPr id="55" name="直線圖說文字 2 54"/>
          <p:cNvSpPr/>
          <p:nvPr/>
        </p:nvSpPr>
        <p:spPr>
          <a:xfrm>
            <a:off x="3343275" y="4391565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37175"/>
              <a:gd name="adj6" fmla="val 148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u="sng" dirty="0"/>
              <a:t>Design </a:t>
            </a:r>
            <a:r>
              <a:rPr lang="en-US" altLang="zh-TW" sz="1100" b="1" u="sng" dirty="0" smtClean="0"/>
              <a:t>Principle : </a:t>
            </a:r>
            <a:r>
              <a:rPr lang="en-US" altLang="zh-TW" sz="1100" dirty="0" smtClean="0"/>
              <a:t>Program </a:t>
            </a:r>
            <a:r>
              <a:rPr lang="en-US" altLang="zh-TW" sz="1100" dirty="0"/>
              <a:t>to an </a:t>
            </a:r>
            <a:r>
              <a:rPr lang="en-US" altLang="zh-TW" sz="1100" dirty="0" smtClean="0"/>
              <a:t>interface</a:t>
            </a:r>
            <a:r>
              <a:rPr lang="en-US" altLang="zh-TW" sz="1100" dirty="0"/>
              <a:t>, not an implementation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3087898" y="14560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88283" y="192278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8" name="直線圖說文字 2 57"/>
          <p:cNvSpPr/>
          <p:nvPr/>
        </p:nvSpPr>
        <p:spPr>
          <a:xfrm>
            <a:off x="4718379" y="5934971"/>
            <a:ext cx="1743075" cy="495298"/>
          </a:xfrm>
          <a:prstGeom prst="borderCallout2">
            <a:avLst>
              <a:gd name="adj1" fmla="val -15866"/>
              <a:gd name="adj2" fmla="val 47667"/>
              <a:gd name="adj3" fmla="val -67789"/>
              <a:gd name="adj4" fmla="val 50762"/>
              <a:gd name="adj5" fmla="val -225636"/>
              <a:gd name="adj6" fmla="val 194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b="1" u="sng" dirty="0"/>
              <a:t>Design </a:t>
            </a:r>
            <a:r>
              <a:rPr lang="en-US" altLang="zh-TW" sz="1050" b="1" u="sng" dirty="0" smtClean="0"/>
              <a:t>Principle</a:t>
            </a:r>
            <a:r>
              <a:rPr lang="en-US" altLang="zh-TW" sz="1050" dirty="0" smtClean="0"/>
              <a:t> : </a:t>
            </a:r>
            <a:r>
              <a:rPr lang="en-US" altLang="zh-TW" sz="1050" dirty="0"/>
              <a:t>Depend on </a:t>
            </a:r>
            <a:r>
              <a:rPr lang="en-US" altLang="zh-TW" sz="1050" dirty="0" smtClean="0"/>
              <a:t> abstractions</a:t>
            </a:r>
            <a:r>
              <a:rPr lang="en-US" altLang="zh-TW" sz="1050" dirty="0"/>
              <a:t>. Do not depend on </a:t>
            </a:r>
            <a:r>
              <a:rPr lang="en-US" altLang="zh-TW" sz="1050" dirty="0" smtClean="0"/>
              <a:t>concrete classes</a:t>
            </a:r>
            <a:endParaRPr lang="en-US" altLang="zh-TW" sz="105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9587645" y="28281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9188030" y="329491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9429673" y="528905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8379779" y="528905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67" name="直線圖說文字 1 (無框線) 66"/>
          <p:cNvSpPr/>
          <p:nvPr/>
        </p:nvSpPr>
        <p:spPr>
          <a:xfrm>
            <a:off x="9587645" y="2153461"/>
            <a:ext cx="1702099" cy="447675"/>
          </a:xfrm>
          <a:prstGeom prst="callout1">
            <a:avLst>
              <a:gd name="adj1" fmla="val 74069"/>
              <a:gd name="adj2" fmla="val 48187"/>
              <a:gd name="adj3" fmla="val 206117"/>
              <a:gd name="adj4" fmla="val -16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Need composition?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68" name="直線圖說文字 1 (無框線) 67"/>
          <p:cNvSpPr/>
          <p:nvPr/>
        </p:nvSpPr>
        <p:spPr>
          <a:xfrm>
            <a:off x="7654070" y="6041893"/>
            <a:ext cx="1702099" cy="447675"/>
          </a:xfrm>
          <a:prstGeom prst="callout1">
            <a:avLst>
              <a:gd name="adj1" fmla="val 3856"/>
              <a:gd name="adj2" fmla="val 50425"/>
              <a:gd name="adj3" fmla="val -85372"/>
              <a:gd name="adj4" fmla="val 874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</a:rPr>
              <a:t>Need composition?</a:t>
            </a:r>
            <a:endParaRPr lang="en-US" altLang="zh-TW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1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852</Words>
  <Application>Microsoft Office PowerPoint</Application>
  <PresentationFormat>自訂</PresentationFormat>
  <Paragraphs>270</Paragraphs>
  <Slides>12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Hw9-1</vt:lpstr>
      <vt:lpstr>Direct Code</vt:lpstr>
      <vt:lpstr>We have a TextView object that displays text in a window.</vt:lpstr>
      <vt:lpstr>TextView has no scroll bars by default, because we might not always need them.</vt:lpstr>
      <vt:lpstr>We can also add a thick black border around the TextView.</vt:lpstr>
      <vt:lpstr>It is highly likely that we will support various file formats for display in the future.</vt:lpstr>
      <vt:lpstr>PowerPoint 簡報</vt:lpstr>
      <vt:lpstr>Encapulation</vt:lpstr>
      <vt:lpstr>PowerPoint 簡報</vt:lpstr>
      <vt:lpstr>Abstraction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Chun_hung Lu</dc:creator>
  <cp:lastModifiedBy>Oops</cp:lastModifiedBy>
  <cp:revision>6</cp:revision>
  <dcterms:created xsi:type="dcterms:W3CDTF">2014-04-27T02:47:28Z</dcterms:created>
  <dcterms:modified xsi:type="dcterms:W3CDTF">2014-04-29T02:43:12Z</dcterms:modified>
</cp:coreProperties>
</file>