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68" r:id="rId3"/>
    <p:sldId id="259" r:id="rId4"/>
    <p:sldId id="260" r:id="rId5"/>
    <p:sldId id="261" r:id="rId6"/>
    <p:sldId id="262" r:id="rId7"/>
    <p:sldId id="257" r:id="rId8"/>
    <p:sldId id="265" r:id="rId9"/>
    <p:sldId id="263" r:id="rId10"/>
    <p:sldId id="266" r:id="rId11"/>
    <p:sldId id="264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06EA1-D107-4780-8F5E-DC05CF8819A7}" type="datetimeFigureOut">
              <a:rPr lang="zh-TW" altLang="en-US" smtClean="0"/>
              <a:t>2014/4/29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613B6-E55A-4575-9288-1E29ED6524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153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B78B5-4FA1-4F88-8584-7CECA9E7980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98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B78B5-4FA1-4F88-8584-7CECA9E7980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836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B78B5-4FA1-4F88-8584-7CECA9E7980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044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B78B5-4FA1-4F88-8584-7CECA9E7980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96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1013-95C0-43E5-99E5-F5E15EB3C97C}" type="datetimeFigureOut">
              <a:rPr lang="zh-TW" altLang="en-US" smtClean="0"/>
              <a:t>2014/4/29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D5A1-57D0-4635-A196-CAA4EA048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53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1013-95C0-43E5-99E5-F5E15EB3C97C}" type="datetimeFigureOut">
              <a:rPr lang="zh-TW" altLang="en-US" smtClean="0"/>
              <a:t>2014/4/29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D5A1-57D0-4635-A196-CAA4EA048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70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1013-95C0-43E5-99E5-F5E15EB3C97C}" type="datetimeFigureOut">
              <a:rPr lang="zh-TW" altLang="en-US" smtClean="0"/>
              <a:t>2014/4/29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D5A1-57D0-4635-A196-CAA4EA048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55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1013-95C0-43E5-99E5-F5E15EB3C97C}" type="datetimeFigureOut">
              <a:rPr lang="zh-TW" altLang="en-US" smtClean="0"/>
              <a:t>2014/4/29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D5A1-57D0-4635-A196-CAA4EA048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74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1013-95C0-43E5-99E5-F5E15EB3C97C}" type="datetimeFigureOut">
              <a:rPr lang="zh-TW" altLang="en-US" smtClean="0"/>
              <a:t>2014/4/29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D5A1-57D0-4635-A196-CAA4EA048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23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1013-95C0-43E5-99E5-F5E15EB3C97C}" type="datetimeFigureOut">
              <a:rPr lang="zh-TW" altLang="en-US" smtClean="0"/>
              <a:t>2014/4/29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D5A1-57D0-4635-A196-CAA4EA048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79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1013-95C0-43E5-99E5-F5E15EB3C97C}" type="datetimeFigureOut">
              <a:rPr lang="zh-TW" altLang="en-US" smtClean="0"/>
              <a:t>2014/4/29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D5A1-57D0-4635-A196-CAA4EA048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00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1013-95C0-43E5-99E5-F5E15EB3C97C}" type="datetimeFigureOut">
              <a:rPr lang="zh-TW" altLang="en-US" smtClean="0"/>
              <a:t>2014/4/29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D5A1-57D0-4635-A196-CAA4EA048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43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1013-95C0-43E5-99E5-F5E15EB3C97C}" type="datetimeFigureOut">
              <a:rPr lang="zh-TW" altLang="en-US" smtClean="0"/>
              <a:t>2014/4/29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D5A1-57D0-4635-A196-CAA4EA048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06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1013-95C0-43E5-99E5-F5E15EB3C97C}" type="datetimeFigureOut">
              <a:rPr lang="zh-TW" altLang="en-US" smtClean="0"/>
              <a:t>2014/4/29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D5A1-57D0-4635-A196-CAA4EA048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70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1013-95C0-43E5-99E5-F5E15EB3C97C}" type="datetimeFigureOut">
              <a:rPr lang="zh-TW" altLang="en-US" smtClean="0"/>
              <a:t>2014/4/29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D5A1-57D0-4635-A196-CAA4EA048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90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31013-95C0-43E5-99E5-F5E15EB3C97C}" type="datetimeFigureOut">
              <a:rPr lang="zh-TW" altLang="en-US" smtClean="0"/>
              <a:t>2014/4/29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8D5A1-57D0-4635-A196-CAA4EA048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80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Hw9-1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74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7440151" y="1916367"/>
            <a:ext cx="2400267" cy="1322285"/>
            <a:chOff x="4499992" y="2183405"/>
            <a:chExt cx="1656184" cy="1322285"/>
          </a:xfrm>
        </p:grpSpPr>
        <p:sp>
          <p:nvSpPr>
            <p:cNvPr id="26" name="矩形 25"/>
            <p:cNvSpPr/>
            <p:nvPr/>
          </p:nvSpPr>
          <p:spPr>
            <a:xfrm>
              <a:off x="4499992" y="2183405"/>
              <a:ext cx="1656184" cy="6227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&lt;&lt;interface&gt;&gt;</a:t>
              </a:r>
            </a:p>
            <a:p>
              <a:pPr algn="ctr"/>
              <a:r>
                <a:rPr lang="en-US" altLang="zh-TW" sz="1400" i="1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DisplayComponent</a:t>
              </a:r>
              <a:endParaRPr lang="zh-TW" altLang="en-US" sz="1400" i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499992" y="2806189"/>
              <a:ext cx="1656184" cy="3166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99992" y="3122837"/>
              <a:ext cx="1656184" cy="3828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</a:t>
              </a: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6001048" y="3818431"/>
            <a:ext cx="2303197" cy="1420003"/>
            <a:chOff x="1907704" y="2183405"/>
            <a:chExt cx="1656184" cy="1420003"/>
          </a:xfrm>
        </p:grpSpPr>
        <p:sp>
          <p:nvSpPr>
            <p:cNvPr id="30" name="矩形 29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ScrollBar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907704" y="2534514"/>
              <a:ext cx="1656184" cy="431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907704" y="2966202"/>
              <a:ext cx="1656184" cy="637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  </a:t>
              </a:r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8449320" y="3827782"/>
            <a:ext cx="2735245" cy="1420003"/>
            <a:chOff x="1907704" y="2183405"/>
            <a:chExt cx="1656184" cy="1420003"/>
          </a:xfrm>
        </p:grpSpPr>
        <p:sp>
          <p:nvSpPr>
            <p:cNvPr id="34" name="矩形 33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Blackborder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907704" y="2534514"/>
              <a:ext cx="1656184" cy="431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borderSize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07704" y="2966202"/>
              <a:ext cx="1656184" cy="637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setBlackBorder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size:int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  </a:t>
              </a:r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等腰三角形 36"/>
          <p:cNvSpPr/>
          <p:nvPr/>
        </p:nvSpPr>
        <p:spPr>
          <a:xfrm>
            <a:off x="8161288" y="3256224"/>
            <a:ext cx="288032" cy="2212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接點 37"/>
          <p:cNvCxnSpPr>
            <a:stCxn id="30" idx="0"/>
            <a:endCxn id="37" idx="3"/>
          </p:cNvCxnSpPr>
          <p:nvPr/>
        </p:nvCxnSpPr>
        <p:spPr>
          <a:xfrm flipV="1">
            <a:off x="7152648" y="3477488"/>
            <a:ext cx="1152657" cy="3409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等腰三角形 38"/>
          <p:cNvSpPr/>
          <p:nvPr/>
        </p:nvSpPr>
        <p:spPr>
          <a:xfrm>
            <a:off x="8785356" y="3256225"/>
            <a:ext cx="288032" cy="2212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/>
          <p:cNvCxnSpPr>
            <a:stCxn id="34" idx="0"/>
            <a:endCxn id="39" idx="3"/>
          </p:cNvCxnSpPr>
          <p:nvPr/>
        </p:nvCxnSpPr>
        <p:spPr>
          <a:xfrm flipH="1" flipV="1">
            <a:off x="8929372" y="3477489"/>
            <a:ext cx="887571" cy="3502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/>
          <p:cNvGrpSpPr/>
          <p:nvPr/>
        </p:nvGrpSpPr>
        <p:grpSpPr>
          <a:xfrm>
            <a:off x="2351584" y="2074687"/>
            <a:ext cx="2798035" cy="1242040"/>
            <a:chOff x="4499992" y="2183405"/>
            <a:chExt cx="1656184" cy="1242040"/>
          </a:xfrm>
        </p:grpSpPr>
        <p:sp>
          <p:nvSpPr>
            <p:cNvPr id="47" name="矩形 46"/>
            <p:cNvSpPr/>
            <p:nvPr/>
          </p:nvSpPr>
          <p:spPr>
            <a:xfrm>
              <a:off x="4499992" y="2183405"/>
              <a:ext cx="1656184" cy="5219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&lt;&lt;interface&gt;&gt;</a:t>
              </a:r>
            </a:p>
            <a:p>
              <a:pPr algn="ctr"/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</a:t>
              </a:r>
              <a:endParaRPr lang="zh-TW" altLang="en-US" sz="1400" i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499992" y="2705365"/>
              <a:ext cx="165618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499992" y="2993397"/>
              <a:ext cx="165618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+read(</a:t>
              </a:r>
              <a:r>
                <a:rPr lang="en-US" altLang="zh-TW" sz="1400" i="1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path:string</a:t>
              </a:r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: string </a:t>
              </a:r>
            </a:p>
          </p:txBody>
        </p:sp>
      </p:grpSp>
      <p:sp>
        <p:nvSpPr>
          <p:cNvPr id="50" name="等腰三角形 49"/>
          <p:cNvSpPr/>
          <p:nvPr/>
        </p:nvSpPr>
        <p:spPr>
          <a:xfrm>
            <a:off x="2959528" y="3314858"/>
            <a:ext cx="288032" cy="16594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接點 50"/>
          <p:cNvCxnSpPr>
            <a:stCxn id="53" idx="0"/>
            <a:endCxn id="50" idx="3"/>
          </p:cNvCxnSpPr>
          <p:nvPr/>
        </p:nvCxnSpPr>
        <p:spPr>
          <a:xfrm flipV="1">
            <a:off x="2512042" y="3480806"/>
            <a:ext cx="591503" cy="36550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群組 51"/>
          <p:cNvGrpSpPr/>
          <p:nvPr/>
        </p:nvGrpSpPr>
        <p:grpSpPr>
          <a:xfrm>
            <a:off x="1537978" y="3846312"/>
            <a:ext cx="1948127" cy="1080120"/>
            <a:chOff x="1907704" y="2183405"/>
            <a:chExt cx="1656184" cy="1080120"/>
          </a:xfrm>
        </p:grpSpPr>
        <p:sp>
          <p:nvSpPr>
            <p:cNvPr id="53" name="矩形 52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Format_1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907704" y="2534514"/>
              <a:ext cx="1656184" cy="215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907704" y="2750358"/>
              <a:ext cx="1656184" cy="5131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+read(path : string) : string</a:t>
              </a:r>
              <a:endParaRPr lang="en-US" altLang="zh-TW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7" name="等腰三角形 56"/>
          <p:cNvSpPr/>
          <p:nvPr/>
        </p:nvSpPr>
        <p:spPr>
          <a:xfrm>
            <a:off x="3942237" y="3336102"/>
            <a:ext cx="288032" cy="16594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接點 57"/>
          <p:cNvCxnSpPr>
            <a:stCxn id="60" idx="0"/>
            <a:endCxn id="57" idx="3"/>
          </p:cNvCxnSpPr>
          <p:nvPr/>
        </p:nvCxnSpPr>
        <p:spPr>
          <a:xfrm flipH="1" flipV="1">
            <a:off x="4086253" y="3502050"/>
            <a:ext cx="533955" cy="35899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群組 58"/>
          <p:cNvGrpSpPr/>
          <p:nvPr/>
        </p:nvGrpSpPr>
        <p:grpSpPr>
          <a:xfrm>
            <a:off x="3646145" y="3861048"/>
            <a:ext cx="1948127" cy="1080120"/>
            <a:chOff x="1907704" y="2183405"/>
            <a:chExt cx="1656184" cy="1080120"/>
          </a:xfrm>
        </p:grpSpPr>
        <p:sp>
          <p:nvSpPr>
            <p:cNvPr id="60" name="矩形 59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Format_2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907704" y="2534514"/>
              <a:ext cx="1656184" cy="215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907704" y="2750358"/>
              <a:ext cx="1656184" cy="5131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+read(path : string) : string</a:t>
              </a:r>
              <a:endParaRPr lang="en-US" altLang="zh-TW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64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接點 3"/>
          <p:cNvSpPr/>
          <p:nvPr/>
        </p:nvSpPr>
        <p:spPr>
          <a:xfrm>
            <a:off x="1594450" y="1526875"/>
            <a:ext cx="474453" cy="5003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流程圖: 替代處理程序 4"/>
          <p:cNvSpPr/>
          <p:nvPr/>
        </p:nvSpPr>
        <p:spPr>
          <a:xfrm>
            <a:off x="3700732" y="1302589"/>
            <a:ext cx="2216989" cy="9489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Act-1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Encapsulate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Varies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methods and its 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attributes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流程圖: 替代處理程序 5"/>
          <p:cNvSpPr/>
          <p:nvPr/>
        </p:nvSpPr>
        <p:spPr>
          <a:xfrm>
            <a:off x="5768195" y="2714445"/>
            <a:ext cx="2216989" cy="9489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Act-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Behaviors (with a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 signature)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Abstract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流程圖: 替代處理程序 6"/>
          <p:cNvSpPr/>
          <p:nvPr/>
        </p:nvSpPr>
        <p:spPr>
          <a:xfrm>
            <a:off x="8059947" y="3932388"/>
            <a:ext cx="2216989" cy="948905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Act-3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Compose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Delegate Abstract Behaviors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流程圖: 決策 7"/>
          <p:cNvSpPr/>
          <p:nvPr/>
        </p:nvSpPr>
        <p:spPr>
          <a:xfrm>
            <a:off x="2482971" y="1582947"/>
            <a:ext cx="569344" cy="3881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流程圖: 決策 8"/>
          <p:cNvSpPr/>
          <p:nvPr/>
        </p:nvSpPr>
        <p:spPr>
          <a:xfrm>
            <a:off x="6592017" y="1582947"/>
            <a:ext cx="569344" cy="3881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流程圖: 決策 9"/>
          <p:cNvSpPr/>
          <p:nvPr/>
        </p:nvSpPr>
        <p:spPr>
          <a:xfrm>
            <a:off x="8883770" y="3003429"/>
            <a:ext cx="569344" cy="3881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線單箭頭接點 11"/>
          <p:cNvCxnSpPr>
            <a:stCxn id="4" idx="6"/>
            <a:endCxn id="8" idx="1"/>
          </p:cNvCxnSpPr>
          <p:nvPr/>
        </p:nvCxnSpPr>
        <p:spPr>
          <a:xfrm>
            <a:off x="2068903" y="1777041"/>
            <a:ext cx="414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8" idx="3"/>
            <a:endCxn id="5" idx="1"/>
          </p:cNvCxnSpPr>
          <p:nvPr/>
        </p:nvCxnSpPr>
        <p:spPr>
          <a:xfrm>
            <a:off x="3052315" y="1777041"/>
            <a:ext cx="648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5" idx="3"/>
            <a:endCxn id="9" idx="1"/>
          </p:cNvCxnSpPr>
          <p:nvPr/>
        </p:nvCxnSpPr>
        <p:spPr>
          <a:xfrm flipV="1">
            <a:off x="5917721" y="1777041"/>
            <a:ext cx="6742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9" idx="2"/>
            <a:endCxn id="6" idx="0"/>
          </p:cNvCxnSpPr>
          <p:nvPr/>
        </p:nvCxnSpPr>
        <p:spPr>
          <a:xfrm>
            <a:off x="6876689" y="1971135"/>
            <a:ext cx="1" cy="7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6" idx="3"/>
            <a:endCxn id="10" idx="1"/>
          </p:cNvCxnSpPr>
          <p:nvPr/>
        </p:nvCxnSpPr>
        <p:spPr>
          <a:xfrm>
            <a:off x="7985184" y="3188898"/>
            <a:ext cx="898586" cy="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stCxn id="9" idx="3"/>
            <a:endCxn id="10" idx="0"/>
          </p:cNvCxnSpPr>
          <p:nvPr/>
        </p:nvCxnSpPr>
        <p:spPr>
          <a:xfrm>
            <a:off x="7161361" y="1777041"/>
            <a:ext cx="2007081" cy="12263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0" idx="2"/>
            <a:endCxn id="7" idx="0"/>
          </p:cNvCxnSpPr>
          <p:nvPr/>
        </p:nvCxnSpPr>
        <p:spPr>
          <a:xfrm>
            <a:off x="9168442" y="3391617"/>
            <a:ext cx="0" cy="540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圖: 決策 30"/>
          <p:cNvSpPr/>
          <p:nvPr/>
        </p:nvSpPr>
        <p:spPr>
          <a:xfrm>
            <a:off x="8883769" y="5440032"/>
            <a:ext cx="569344" cy="3881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肘形接點 32"/>
          <p:cNvCxnSpPr>
            <a:stCxn id="10" idx="3"/>
            <a:endCxn id="38" idx="0"/>
          </p:cNvCxnSpPr>
          <p:nvPr/>
        </p:nvCxnSpPr>
        <p:spPr>
          <a:xfrm>
            <a:off x="9453114" y="3197523"/>
            <a:ext cx="1558505" cy="21814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群組 46"/>
          <p:cNvGrpSpPr/>
          <p:nvPr/>
        </p:nvGrpSpPr>
        <p:grpSpPr>
          <a:xfrm>
            <a:off x="10739887" y="5378927"/>
            <a:ext cx="543464" cy="510397"/>
            <a:chOff x="10739887" y="5916282"/>
            <a:chExt cx="543464" cy="510397"/>
          </a:xfrm>
        </p:grpSpPr>
        <p:sp>
          <p:nvSpPr>
            <p:cNvPr id="38" name="流程圖: 接點 37"/>
            <p:cNvSpPr/>
            <p:nvPr/>
          </p:nvSpPr>
          <p:spPr>
            <a:xfrm>
              <a:off x="10739887" y="5916282"/>
              <a:ext cx="543464" cy="51039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流程圖: 接點 38"/>
            <p:cNvSpPr/>
            <p:nvPr/>
          </p:nvSpPr>
          <p:spPr>
            <a:xfrm>
              <a:off x="10806022" y="5996076"/>
              <a:ext cx="411193" cy="350807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2" name="肘形接點 41"/>
          <p:cNvCxnSpPr>
            <a:stCxn id="8" idx="2"/>
            <a:endCxn id="6" idx="1"/>
          </p:cNvCxnSpPr>
          <p:nvPr/>
        </p:nvCxnSpPr>
        <p:spPr>
          <a:xfrm rot="16200000" flipH="1">
            <a:off x="3659038" y="1079740"/>
            <a:ext cx="1217763" cy="3000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7" idx="2"/>
            <a:endCxn id="31" idx="0"/>
          </p:cNvCxnSpPr>
          <p:nvPr/>
        </p:nvCxnSpPr>
        <p:spPr>
          <a:xfrm flipH="1">
            <a:off x="9168441" y="4881293"/>
            <a:ext cx="1" cy="558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1" idx="3"/>
            <a:endCxn id="38" idx="2"/>
          </p:cNvCxnSpPr>
          <p:nvPr/>
        </p:nvCxnSpPr>
        <p:spPr>
          <a:xfrm>
            <a:off x="9453113" y="5634126"/>
            <a:ext cx="1286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stCxn id="31" idx="1"/>
            <a:endCxn id="6" idx="2"/>
          </p:cNvCxnSpPr>
          <p:nvPr/>
        </p:nvCxnSpPr>
        <p:spPr>
          <a:xfrm rot="10800000">
            <a:off x="6876691" y="3663350"/>
            <a:ext cx="2007079" cy="19707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直線圖說文字 1 (無框線) 49"/>
          <p:cNvSpPr/>
          <p:nvPr/>
        </p:nvSpPr>
        <p:spPr>
          <a:xfrm>
            <a:off x="1304925" y="604748"/>
            <a:ext cx="1615027" cy="447675"/>
          </a:xfrm>
          <a:prstGeom prst="callout1">
            <a:avLst>
              <a:gd name="adj1" fmla="val 74069"/>
              <a:gd name="adj2" fmla="val 48187"/>
              <a:gd name="adj3" fmla="val 240160"/>
              <a:gd name="adj4" fmla="val 818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code that changes has </a:t>
            </a:r>
            <a:r>
              <a:rPr lang="en-US" altLang="zh-TW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been 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encapsulated as a class</a:t>
            </a:r>
            <a:r>
              <a:rPr lang="en-US" altLang="zh-TW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zh-TW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直線圖說文字 1 (無框線) 50"/>
          <p:cNvSpPr/>
          <p:nvPr/>
        </p:nvSpPr>
        <p:spPr>
          <a:xfrm>
            <a:off x="7134134" y="860664"/>
            <a:ext cx="1702099" cy="447675"/>
          </a:xfrm>
          <a:prstGeom prst="callout1">
            <a:avLst>
              <a:gd name="adj1" fmla="val 74069"/>
              <a:gd name="adj2" fmla="val 48187"/>
              <a:gd name="adj3" fmla="val 206117"/>
              <a:gd name="adj4" fmla="val -161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abstraction?</a:t>
            </a:r>
            <a:endParaRPr lang="en-US" altLang="zh-TW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7250425" y="150243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6850810" y="1969158"/>
            <a:ext cx="5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直線圖說文字 2 53"/>
          <p:cNvSpPr/>
          <p:nvPr/>
        </p:nvSpPr>
        <p:spPr>
          <a:xfrm>
            <a:off x="4925143" y="365185"/>
            <a:ext cx="1666873" cy="49529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980"/>
              <a:gd name="adj6" fmla="val -392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Principle : 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Encapsulate  what varies.</a:t>
            </a:r>
            <a:endParaRPr lang="en-US" altLang="zh-TW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直線圖說文字 2 54"/>
          <p:cNvSpPr/>
          <p:nvPr/>
        </p:nvSpPr>
        <p:spPr>
          <a:xfrm>
            <a:off x="3343275" y="4391565"/>
            <a:ext cx="1743075" cy="495298"/>
          </a:xfrm>
          <a:prstGeom prst="borderCallout2">
            <a:avLst>
              <a:gd name="adj1" fmla="val -15866"/>
              <a:gd name="adj2" fmla="val 47667"/>
              <a:gd name="adj3" fmla="val -67789"/>
              <a:gd name="adj4" fmla="val 50762"/>
              <a:gd name="adj5" fmla="val -237175"/>
              <a:gd name="adj6" fmla="val 1481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altLang="zh-TW" sz="11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: 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 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not an implementation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3087898" y="145606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2688283" y="1922785"/>
            <a:ext cx="5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直線圖說文字 2 57"/>
          <p:cNvSpPr/>
          <p:nvPr/>
        </p:nvSpPr>
        <p:spPr>
          <a:xfrm>
            <a:off x="4718379" y="5934971"/>
            <a:ext cx="1743075" cy="495298"/>
          </a:xfrm>
          <a:prstGeom prst="borderCallout2">
            <a:avLst>
              <a:gd name="adj1" fmla="val -15866"/>
              <a:gd name="adj2" fmla="val 47667"/>
              <a:gd name="adj3" fmla="val -67789"/>
              <a:gd name="adj4" fmla="val 50762"/>
              <a:gd name="adj5" fmla="val -225636"/>
              <a:gd name="adj6" fmla="val 1940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05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altLang="zh-TW" sz="105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</a:t>
            </a:r>
            <a:r>
              <a:rPr lang="en-US" altLang="zh-TW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zh-TW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 on </a:t>
            </a:r>
            <a:r>
              <a:rPr lang="en-US" altLang="zh-TW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abstractions</a:t>
            </a:r>
            <a:r>
              <a:rPr lang="en-US" altLang="zh-TW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 not depend on </a:t>
            </a:r>
            <a:r>
              <a:rPr lang="en-US" altLang="zh-TW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concrete classes</a:t>
            </a:r>
            <a:endParaRPr lang="en-US" altLang="zh-TW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9587645" y="282819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9188030" y="3294916"/>
            <a:ext cx="5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9429673" y="528905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8379779" y="5289059"/>
            <a:ext cx="5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直線圖說文字 1 (無框線) 66"/>
          <p:cNvSpPr/>
          <p:nvPr/>
        </p:nvSpPr>
        <p:spPr>
          <a:xfrm>
            <a:off x="9587645" y="2153461"/>
            <a:ext cx="1702099" cy="447675"/>
          </a:xfrm>
          <a:prstGeom prst="callout1">
            <a:avLst>
              <a:gd name="adj1" fmla="val 74069"/>
              <a:gd name="adj2" fmla="val 48187"/>
              <a:gd name="adj3" fmla="val 206117"/>
              <a:gd name="adj4" fmla="val -161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composition?</a:t>
            </a:r>
            <a:endParaRPr lang="en-US" altLang="zh-TW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直線圖說文字 1 (無框線) 67"/>
          <p:cNvSpPr/>
          <p:nvPr/>
        </p:nvSpPr>
        <p:spPr>
          <a:xfrm>
            <a:off x="7654070" y="6041893"/>
            <a:ext cx="1702099" cy="447675"/>
          </a:xfrm>
          <a:prstGeom prst="callout1">
            <a:avLst>
              <a:gd name="adj1" fmla="val 3856"/>
              <a:gd name="adj2" fmla="val 50425"/>
              <a:gd name="adj3" fmla="val -85372"/>
              <a:gd name="adj4" fmla="val 874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composition?</a:t>
            </a:r>
            <a:endParaRPr lang="en-US" altLang="zh-TW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418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25162" y="430155"/>
            <a:ext cx="2208245" cy="1420002"/>
            <a:chOff x="1907704" y="2183405"/>
            <a:chExt cx="1656184" cy="1420002"/>
          </a:xfrm>
        </p:grpSpPr>
        <p:sp>
          <p:nvSpPr>
            <p:cNvPr id="5" name="矩形 4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Window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907704" y="2534513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-object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907704" y="3068960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3302834" y="354631"/>
            <a:ext cx="3561252" cy="1356509"/>
            <a:chOff x="4499992" y="2183405"/>
            <a:chExt cx="1656184" cy="1356509"/>
          </a:xfrm>
        </p:grpSpPr>
        <p:sp>
          <p:nvSpPr>
            <p:cNvPr id="9" name="矩形 8"/>
            <p:cNvSpPr/>
            <p:nvPr/>
          </p:nvSpPr>
          <p:spPr>
            <a:xfrm>
              <a:off x="4499992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499992" y="2534512"/>
              <a:ext cx="1656184" cy="6784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-text </a:t>
              </a:r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string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-component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DisplayComponent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[]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-format : Format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4499992" y="3212976"/>
              <a:ext cx="1656184" cy="32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dsiplay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path:string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</a:p>
          </p:txBody>
        </p:sp>
      </p:grpSp>
      <p:cxnSp>
        <p:nvCxnSpPr>
          <p:cNvPr id="12" name="直線單箭頭接點 11"/>
          <p:cNvCxnSpPr>
            <a:stCxn id="6" idx="3"/>
            <a:endCxn id="10" idx="1"/>
          </p:cNvCxnSpPr>
          <p:nvPr/>
        </p:nvCxnSpPr>
        <p:spPr>
          <a:xfrm flipV="1">
            <a:off x="2433407" y="1044969"/>
            <a:ext cx="869427" cy="35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831637" y="718187"/>
            <a:ext cx="38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447595" y="709933"/>
            <a:ext cx="38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7920204" y="260649"/>
            <a:ext cx="2400267" cy="1322285"/>
            <a:chOff x="4499992" y="2183405"/>
            <a:chExt cx="1656184" cy="1322285"/>
          </a:xfrm>
        </p:grpSpPr>
        <p:sp>
          <p:nvSpPr>
            <p:cNvPr id="20" name="矩形 19"/>
            <p:cNvSpPr/>
            <p:nvPr/>
          </p:nvSpPr>
          <p:spPr>
            <a:xfrm>
              <a:off x="4499992" y="2183405"/>
              <a:ext cx="1656184" cy="6227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&lt;&lt;interface&gt;&gt;</a:t>
              </a:r>
            </a:p>
            <a:p>
              <a:pPr algn="ctr"/>
              <a:r>
                <a:rPr lang="en-US" altLang="zh-TW" sz="1400" i="1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DisplayComponent</a:t>
              </a:r>
              <a:endParaRPr lang="zh-TW" altLang="en-US" sz="1400" i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499992" y="2806189"/>
              <a:ext cx="1656184" cy="3166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499992" y="3122837"/>
              <a:ext cx="1656184" cy="3828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769134" y="2162713"/>
            <a:ext cx="2378935" cy="1420003"/>
            <a:chOff x="1907704" y="2183405"/>
            <a:chExt cx="1656184" cy="1420003"/>
          </a:xfrm>
        </p:grpSpPr>
        <p:sp>
          <p:nvSpPr>
            <p:cNvPr id="24" name="矩形 23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ScrollBar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907704" y="2534514"/>
              <a:ext cx="1656184" cy="431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907704" y="2966202"/>
              <a:ext cx="1656184" cy="637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  </a:t>
              </a:r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9217406" y="2172064"/>
            <a:ext cx="2735245" cy="1420003"/>
            <a:chOff x="1907704" y="2183405"/>
            <a:chExt cx="1656184" cy="1420003"/>
          </a:xfrm>
        </p:grpSpPr>
        <p:sp>
          <p:nvSpPr>
            <p:cNvPr id="29" name="矩形 28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Blackborder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07704" y="2534514"/>
              <a:ext cx="1656184" cy="431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borderSize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907704" y="2966202"/>
              <a:ext cx="1656184" cy="637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setBlackBorder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size:int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  </a:t>
              </a:r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等腰三角形 31"/>
          <p:cNvSpPr/>
          <p:nvPr/>
        </p:nvSpPr>
        <p:spPr>
          <a:xfrm>
            <a:off x="8929373" y="1600506"/>
            <a:ext cx="288032" cy="2212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/>
          <p:cNvCxnSpPr>
            <a:stCxn id="24" idx="0"/>
            <a:endCxn id="32" idx="3"/>
          </p:cNvCxnSpPr>
          <p:nvPr/>
        </p:nvCxnSpPr>
        <p:spPr>
          <a:xfrm flipV="1">
            <a:off x="7958602" y="1821770"/>
            <a:ext cx="1114788" cy="3409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等腰三角形 35"/>
          <p:cNvSpPr/>
          <p:nvPr/>
        </p:nvSpPr>
        <p:spPr>
          <a:xfrm>
            <a:off x="9553441" y="1600507"/>
            <a:ext cx="288032" cy="2212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接點 36"/>
          <p:cNvCxnSpPr>
            <a:stCxn id="29" idx="0"/>
            <a:endCxn id="36" idx="3"/>
          </p:cNvCxnSpPr>
          <p:nvPr/>
        </p:nvCxnSpPr>
        <p:spPr>
          <a:xfrm flipH="1" flipV="1">
            <a:off x="9697457" y="1821771"/>
            <a:ext cx="887571" cy="3502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0" idx="3"/>
            <a:endCxn id="21" idx="1"/>
          </p:cNvCxnSpPr>
          <p:nvPr/>
        </p:nvCxnSpPr>
        <p:spPr>
          <a:xfrm flipV="1">
            <a:off x="6864086" y="1041757"/>
            <a:ext cx="1056119" cy="32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6864085" y="692696"/>
            <a:ext cx="38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7470581" y="718187"/>
            <a:ext cx="38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0" name="群組 49"/>
          <p:cNvGrpSpPr/>
          <p:nvPr/>
        </p:nvGrpSpPr>
        <p:grpSpPr>
          <a:xfrm>
            <a:off x="3680949" y="2694184"/>
            <a:ext cx="2798035" cy="1242040"/>
            <a:chOff x="4499992" y="2183405"/>
            <a:chExt cx="1656184" cy="1242040"/>
          </a:xfrm>
        </p:grpSpPr>
        <p:sp>
          <p:nvSpPr>
            <p:cNvPr id="51" name="矩形 50"/>
            <p:cNvSpPr/>
            <p:nvPr/>
          </p:nvSpPr>
          <p:spPr>
            <a:xfrm>
              <a:off x="4499992" y="2183405"/>
              <a:ext cx="1656184" cy="5219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&lt;&lt;interface&gt;&gt;</a:t>
              </a:r>
            </a:p>
            <a:p>
              <a:pPr algn="ctr"/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</a:t>
              </a:r>
              <a:endParaRPr lang="zh-TW" altLang="en-US" sz="1400" i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499992" y="2705365"/>
              <a:ext cx="165618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499992" y="2993397"/>
              <a:ext cx="165618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+read(</a:t>
              </a:r>
              <a:r>
                <a:rPr lang="en-US" altLang="zh-TW" sz="1400" i="1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path:string</a:t>
              </a:r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: string </a:t>
              </a:r>
            </a:p>
          </p:txBody>
        </p:sp>
      </p:grpSp>
      <p:sp>
        <p:nvSpPr>
          <p:cNvPr id="56" name="等腰三角形 55"/>
          <p:cNvSpPr/>
          <p:nvPr/>
        </p:nvSpPr>
        <p:spPr>
          <a:xfrm>
            <a:off x="3954545" y="3936225"/>
            <a:ext cx="288032" cy="16594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接點 56"/>
          <p:cNvCxnSpPr>
            <a:stCxn id="60" idx="0"/>
            <a:endCxn id="56" idx="3"/>
          </p:cNvCxnSpPr>
          <p:nvPr/>
        </p:nvCxnSpPr>
        <p:spPr>
          <a:xfrm flipV="1">
            <a:off x="3133627" y="4102174"/>
            <a:ext cx="964935" cy="17618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群組 58"/>
          <p:cNvGrpSpPr/>
          <p:nvPr/>
        </p:nvGrpSpPr>
        <p:grpSpPr>
          <a:xfrm>
            <a:off x="2159563" y="4278360"/>
            <a:ext cx="1948127" cy="1080120"/>
            <a:chOff x="1907704" y="2183405"/>
            <a:chExt cx="1656184" cy="1080120"/>
          </a:xfrm>
        </p:grpSpPr>
        <p:sp>
          <p:nvSpPr>
            <p:cNvPr id="60" name="矩形 59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Format_1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907704" y="2534514"/>
              <a:ext cx="1656184" cy="215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907704" y="2750358"/>
              <a:ext cx="1656184" cy="5131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+read(path : string) : string</a:t>
              </a:r>
              <a:endParaRPr lang="en-US" altLang="zh-TW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8" name="直線單箭頭接點 67"/>
          <p:cNvCxnSpPr>
            <a:stCxn id="11" idx="2"/>
            <a:endCxn id="51" idx="0"/>
          </p:cNvCxnSpPr>
          <p:nvPr/>
        </p:nvCxnSpPr>
        <p:spPr>
          <a:xfrm flipH="1">
            <a:off x="5079967" y="1711140"/>
            <a:ext cx="3493" cy="983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等腰三角形 70"/>
          <p:cNvSpPr/>
          <p:nvPr/>
        </p:nvSpPr>
        <p:spPr>
          <a:xfrm>
            <a:off x="5079967" y="3936974"/>
            <a:ext cx="288032" cy="16594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2" name="直線接點 71"/>
          <p:cNvCxnSpPr>
            <a:stCxn id="74" idx="0"/>
            <a:endCxn id="71" idx="3"/>
          </p:cNvCxnSpPr>
          <p:nvPr/>
        </p:nvCxnSpPr>
        <p:spPr>
          <a:xfrm flipH="1" flipV="1">
            <a:off x="5223983" y="4102924"/>
            <a:ext cx="17811" cy="19017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群組 72"/>
          <p:cNvGrpSpPr/>
          <p:nvPr/>
        </p:nvGrpSpPr>
        <p:grpSpPr>
          <a:xfrm>
            <a:off x="4267730" y="4293096"/>
            <a:ext cx="1948127" cy="1080120"/>
            <a:chOff x="1907704" y="2183405"/>
            <a:chExt cx="1656184" cy="1080120"/>
          </a:xfrm>
        </p:grpSpPr>
        <p:sp>
          <p:nvSpPr>
            <p:cNvPr id="74" name="矩形 73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Format_2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907704" y="2534514"/>
              <a:ext cx="1656184" cy="215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907704" y="2750358"/>
              <a:ext cx="1656184" cy="5131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+read(path : string) : string</a:t>
              </a:r>
              <a:endParaRPr lang="en-US" altLang="zh-TW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8" name="文字方塊 77"/>
          <p:cNvSpPr txBox="1"/>
          <p:nvPr/>
        </p:nvSpPr>
        <p:spPr>
          <a:xfrm>
            <a:off x="380882" y="2221542"/>
            <a:ext cx="2733743" cy="126188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200" dirty="0" smtClean="0"/>
              <a:t>    text=</a:t>
            </a:r>
            <a:r>
              <a:rPr lang="en-US" altLang="zh-TW" sz="1200" dirty="0" err="1" smtClean="0"/>
              <a:t>format.read</a:t>
            </a:r>
            <a:r>
              <a:rPr lang="en-US" altLang="zh-TW" sz="1200" dirty="0" smtClean="0"/>
              <a:t>(path);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display text;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for each 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 in </a:t>
            </a:r>
            <a:r>
              <a:rPr lang="en-US" altLang="zh-TW" sz="1200" dirty="0" err="1" smtClean="0"/>
              <a:t>compnent</a:t>
            </a:r>
            <a:r>
              <a:rPr lang="en-US" altLang="zh-TW" sz="1200" dirty="0" smtClean="0"/>
              <a:t>[]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     </a:t>
            </a:r>
            <a:r>
              <a:rPr lang="en-US" altLang="zh-TW" sz="1200" dirty="0" err="1" smtClean="0"/>
              <a:t>compnent</a:t>
            </a:r>
            <a:r>
              <a:rPr lang="en-US" altLang="zh-TW" sz="1200" dirty="0" smtClean="0"/>
              <a:t>[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].show();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81" name="直線接點 80"/>
          <p:cNvCxnSpPr>
            <a:stCxn id="78" idx="0"/>
          </p:cNvCxnSpPr>
          <p:nvPr/>
        </p:nvCxnSpPr>
        <p:spPr>
          <a:xfrm flipV="1">
            <a:off x="1747754" y="1600506"/>
            <a:ext cx="1755959" cy="62103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6727528" y="3932241"/>
            <a:ext cx="2344803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display scrollbar;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sp>
        <p:nvSpPr>
          <p:cNvPr id="86" name="文字方塊 85"/>
          <p:cNvSpPr txBox="1"/>
          <p:nvPr/>
        </p:nvSpPr>
        <p:spPr>
          <a:xfrm>
            <a:off x="9639879" y="3933522"/>
            <a:ext cx="2344803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display border;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87" name="直線接點 86"/>
          <p:cNvCxnSpPr>
            <a:stCxn id="85" idx="0"/>
          </p:cNvCxnSpPr>
          <p:nvPr/>
        </p:nvCxnSpPr>
        <p:spPr>
          <a:xfrm flipH="1" flipV="1">
            <a:off x="7662603" y="3482676"/>
            <a:ext cx="237327" cy="4495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>
            <a:stCxn id="86" idx="0"/>
          </p:cNvCxnSpPr>
          <p:nvPr/>
        </p:nvCxnSpPr>
        <p:spPr>
          <a:xfrm flipH="1" flipV="1">
            <a:off x="10487603" y="3483426"/>
            <a:ext cx="324677" cy="45009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/>
          <p:cNvSpPr txBox="1"/>
          <p:nvPr/>
        </p:nvSpPr>
        <p:spPr>
          <a:xfrm>
            <a:off x="7975667" y="5085184"/>
            <a:ext cx="2344803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borderSize</a:t>
            </a:r>
            <a:r>
              <a:rPr lang="en-US" altLang="zh-TW" sz="1400" dirty="0" smtClean="0"/>
              <a:t>=size;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109" name="直線接點 108"/>
          <p:cNvCxnSpPr>
            <a:stCxn id="106" idx="0"/>
          </p:cNvCxnSpPr>
          <p:nvPr/>
        </p:nvCxnSpPr>
        <p:spPr>
          <a:xfrm flipV="1">
            <a:off x="9148068" y="3264112"/>
            <a:ext cx="693405" cy="182107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5116527" y="1694830"/>
            <a:ext cx="38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5135893" y="2370366"/>
            <a:ext cx="38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71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 Code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s://github.com/2014-sed-team3/term-project/blob/master/homework/hw9/9-1/code/directCoding/classDiagram.png?raw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43" y="1878774"/>
            <a:ext cx="6223757" cy="426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52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3494" y="1998853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 that displays text in a window.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93494" y="3807624"/>
            <a:ext cx="2208245" cy="1420002"/>
            <a:chOff x="1907704" y="2183405"/>
            <a:chExt cx="1656184" cy="1420002"/>
          </a:xfrm>
        </p:grpSpPr>
        <p:sp>
          <p:nvSpPr>
            <p:cNvPr id="31" name="矩形 30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Window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907704" y="2534513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-object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907704" y="3068960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4437910" y="3807624"/>
            <a:ext cx="2208245" cy="1420002"/>
            <a:chOff x="4499992" y="2183405"/>
            <a:chExt cx="1656184" cy="1420002"/>
          </a:xfrm>
        </p:grpSpPr>
        <p:sp>
          <p:nvSpPr>
            <p:cNvPr id="48" name="矩形 47"/>
            <p:cNvSpPr/>
            <p:nvPr/>
          </p:nvSpPr>
          <p:spPr>
            <a:xfrm>
              <a:off x="4499992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499992" y="2534513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-text : string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499992" y="3068960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dsiplay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8" name="直線單箭頭接點 27"/>
          <p:cNvCxnSpPr>
            <a:stCxn id="32" idx="3"/>
            <a:endCxn id="49" idx="1"/>
          </p:cNvCxnSpPr>
          <p:nvPr/>
        </p:nvCxnSpPr>
        <p:spPr>
          <a:xfrm>
            <a:off x="2901739" y="4425956"/>
            <a:ext cx="153617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3966712" y="4077230"/>
            <a:ext cx="38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915927" y="4087402"/>
            <a:ext cx="38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線接點 54"/>
          <p:cNvCxnSpPr>
            <a:stCxn id="56" idx="1"/>
          </p:cNvCxnSpPr>
          <p:nvPr/>
        </p:nvCxnSpPr>
        <p:spPr>
          <a:xfrm flipH="1" flipV="1">
            <a:off x="5542032" y="4960403"/>
            <a:ext cx="1648037" cy="10210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7190070" y="4693179"/>
            <a:ext cx="2048372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display text;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sp>
        <p:nvSpPr>
          <p:cNvPr id="16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Design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34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no scroll bars by default, because we might not always need them.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719403" y="1886441"/>
            <a:ext cx="2208245" cy="1420002"/>
            <a:chOff x="1907704" y="2183405"/>
            <a:chExt cx="1656184" cy="1420002"/>
          </a:xfrm>
        </p:grpSpPr>
        <p:sp>
          <p:nvSpPr>
            <p:cNvPr id="25" name="矩形 24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Window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907704" y="2534513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-object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907704" y="3068960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166930" y="1700809"/>
            <a:ext cx="3648407" cy="2195975"/>
            <a:chOff x="4499992" y="2183405"/>
            <a:chExt cx="1656184" cy="2195975"/>
          </a:xfrm>
        </p:grpSpPr>
        <p:sp>
          <p:nvSpPr>
            <p:cNvPr id="29" name="矩形 28"/>
            <p:cNvSpPr/>
            <p:nvPr/>
          </p:nvSpPr>
          <p:spPr>
            <a:xfrm>
              <a:off x="4499992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499992" y="2534513"/>
              <a:ext cx="1656184" cy="9049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-scrollbar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ScrollBar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[ ]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-text : string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4499992" y="3439483"/>
              <a:ext cx="1656184" cy="9398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dsiplay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 </a:t>
              </a:r>
            </a:p>
          </p:txBody>
        </p:sp>
      </p:grpSp>
      <p:cxnSp>
        <p:nvCxnSpPr>
          <p:cNvPr id="32" name="直線單箭頭接點 31"/>
          <p:cNvCxnSpPr>
            <a:stCxn id="26" idx="3"/>
          </p:cNvCxnSpPr>
          <p:nvPr/>
        </p:nvCxnSpPr>
        <p:spPr>
          <a:xfrm flipV="1">
            <a:off x="2927649" y="2504401"/>
            <a:ext cx="1239281" cy="3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3695733" y="2154315"/>
            <a:ext cx="38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2941836" y="2166219"/>
            <a:ext cx="38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719403" y="4005065"/>
            <a:ext cx="3119669" cy="138499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/>
              <a:t>  </a:t>
            </a:r>
            <a:r>
              <a:rPr lang="en-US" altLang="zh-TW" sz="1400" dirty="0" smtClean="0"/>
              <a:t>   </a:t>
            </a:r>
            <a:r>
              <a:rPr lang="en-US" altLang="zh-TW" sz="1400" dirty="0" err="1" smtClean="0"/>
              <a:t>dispaly</a:t>
            </a:r>
            <a:r>
              <a:rPr lang="en-US" altLang="zh-TW" sz="1400" dirty="0" smtClean="0"/>
              <a:t> text;</a:t>
            </a:r>
          </a:p>
          <a:p>
            <a:r>
              <a:rPr lang="en-US" altLang="zh-TW" sz="1400" dirty="0" smtClean="0"/>
              <a:t>        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for each 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 in scrollbar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             </a:t>
            </a:r>
            <a:r>
              <a:rPr lang="en-US" altLang="zh-TW" sz="1400" dirty="0" smtClean="0"/>
              <a:t>scrollbar[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].show()</a:t>
            </a:r>
          </a:p>
          <a:p>
            <a:r>
              <a:rPr lang="en-US" altLang="zh-TW" sz="1400" dirty="0" smtClean="0"/>
              <a:t>}</a:t>
            </a:r>
          </a:p>
        </p:txBody>
      </p:sp>
      <p:sp>
        <p:nvSpPr>
          <p:cNvPr id="55" name="文字方塊 54"/>
          <p:cNvSpPr txBox="1"/>
          <p:nvPr/>
        </p:nvSpPr>
        <p:spPr>
          <a:xfrm>
            <a:off x="8967461" y="3717032"/>
            <a:ext cx="2112233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display scrollbar;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58" name="直線接點 57"/>
          <p:cNvCxnSpPr>
            <a:stCxn id="55" idx="0"/>
          </p:cNvCxnSpPr>
          <p:nvPr/>
        </p:nvCxnSpPr>
        <p:spPr>
          <a:xfrm flipH="1" flipV="1">
            <a:off x="9648395" y="3212976"/>
            <a:ext cx="375183" cy="50405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/>
          <p:cNvGrpSpPr/>
          <p:nvPr/>
        </p:nvGrpSpPr>
        <p:grpSpPr>
          <a:xfrm>
            <a:off x="9168342" y="1936990"/>
            <a:ext cx="2784309" cy="1420003"/>
            <a:chOff x="1907704" y="2183405"/>
            <a:chExt cx="1656184" cy="1420003"/>
          </a:xfrm>
        </p:grpSpPr>
        <p:sp>
          <p:nvSpPr>
            <p:cNvPr id="21" name="矩形 20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ScrollBar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907704" y="2534514"/>
              <a:ext cx="1656184" cy="431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907704" y="2966202"/>
              <a:ext cx="1656184" cy="637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  </a:t>
              </a:r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4" name="直線單箭頭接點 33"/>
          <p:cNvCxnSpPr>
            <a:stCxn id="30" idx="3"/>
            <a:endCxn id="22" idx="1"/>
          </p:cNvCxnSpPr>
          <p:nvPr/>
        </p:nvCxnSpPr>
        <p:spPr>
          <a:xfrm flipV="1">
            <a:off x="7815336" y="2503943"/>
            <a:ext cx="1353005" cy="4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792044" y="2153331"/>
            <a:ext cx="38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8459149" y="2154342"/>
            <a:ext cx="855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0…*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線接點 37"/>
          <p:cNvCxnSpPr>
            <a:stCxn id="49" idx="0"/>
          </p:cNvCxnSpPr>
          <p:nvPr/>
        </p:nvCxnSpPr>
        <p:spPr>
          <a:xfrm flipV="1">
            <a:off x="2279238" y="3501008"/>
            <a:ext cx="2184581" cy="50405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90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add a thick black border around the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719403" y="1526401"/>
            <a:ext cx="2208245" cy="1420002"/>
            <a:chOff x="1907704" y="2183405"/>
            <a:chExt cx="1656184" cy="1420002"/>
          </a:xfrm>
        </p:grpSpPr>
        <p:sp>
          <p:nvSpPr>
            <p:cNvPr id="25" name="矩形 24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Window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907704" y="2534513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-object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907704" y="3068960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166930" y="1340769"/>
            <a:ext cx="3648407" cy="2195975"/>
            <a:chOff x="4499992" y="2183405"/>
            <a:chExt cx="1656184" cy="2195975"/>
          </a:xfrm>
        </p:grpSpPr>
        <p:sp>
          <p:nvSpPr>
            <p:cNvPr id="29" name="矩形 28"/>
            <p:cNvSpPr/>
            <p:nvPr/>
          </p:nvSpPr>
          <p:spPr>
            <a:xfrm>
              <a:off x="4499992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499992" y="2534513"/>
              <a:ext cx="1656184" cy="9049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-scrollbar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ScrollBar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[ ]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-border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Blackborder</a:t>
              </a:r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-text : string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4499992" y="3439483"/>
              <a:ext cx="1656184" cy="9398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dsiplay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 </a:t>
              </a:r>
            </a:p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2" name="直線單箭頭接點 31"/>
          <p:cNvCxnSpPr>
            <a:stCxn id="26" idx="3"/>
          </p:cNvCxnSpPr>
          <p:nvPr/>
        </p:nvCxnSpPr>
        <p:spPr>
          <a:xfrm flipV="1">
            <a:off x="2927649" y="2144361"/>
            <a:ext cx="1239281" cy="3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3695733" y="1794275"/>
            <a:ext cx="38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2941836" y="1806179"/>
            <a:ext cx="38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047627" y="4329221"/>
            <a:ext cx="3119669" cy="20313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/>
              <a:t>  </a:t>
            </a:r>
            <a:r>
              <a:rPr lang="en-US" altLang="zh-TW" sz="1400" dirty="0" smtClean="0"/>
              <a:t>   </a:t>
            </a:r>
            <a:r>
              <a:rPr lang="en-US" altLang="zh-TW" sz="1400" dirty="0" err="1" smtClean="0"/>
              <a:t>dispaly</a:t>
            </a:r>
            <a:r>
              <a:rPr lang="en-US" altLang="zh-TW" sz="1400" dirty="0" smtClean="0"/>
              <a:t> text;</a:t>
            </a:r>
          </a:p>
          <a:p>
            <a:r>
              <a:rPr lang="en-US" altLang="zh-TW" sz="1400" dirty="0" smtClean="0"/>
              <a:t>        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for each 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 in scrollbar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             </a:t>
            </a:r>
            <a:r>
              <a:rPr lang="en-US" altLang="zh-TW" sz="1400" dirty="0" smtClean="0"/>
              <a:t>scrollbar[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].show();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if(border!=NULL)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       </a:t>
            </a:r>
            <a:r>
              <a:rPr lang="en-US" altLang="zh-TW" sz="1400" dirty="0" err="1" smtClean="0"/>
              <a:t>border.show</a:t>
            </a:r>
            <a:r>
              <a:rPr lang="en-US" altLang="zh-TW" sz="1400" dirty="0" smtClean="0"/>
              <a:t>();</a:t>
            </a:r>
          </a:p>
          <a:p>
            <a:r>
              <a:rPr lang="en-US" altLang="zh-TW" sz="1400" dirty="0" smtClean="0"/>
              <a:t>}</a:t>
            </a:r>
          </a:p>
        </p:txBody>
      </p:sp>
      <p:sp>
        <p:nvSpPr>
          <p:cNvPr id="55" name="文字方塊 54"/>
          <p:cNvSpPr txBox="1"/>
          <p:nvPr/>
        </p:nvSpPr>
        <p:spPr>
          <a:xfrm>
            <a:off x="6846373" y="3637473"/>
            <a:ext cx="2112233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display scrollbar;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58" name="直線接點 57"/>
          <p:cNvCxnSpPr>
            <a:stCxn id="55" idx="3"/>
          </p:cNvCxnSpPr>
          <p:nvPr/>
        </p:nvCxnSpPr>
        <p:spPr>
          <a:xfrm flipV="1">
            <a:off x="8958605" y="2596847"/>
            <a:ext cx="785800" cy="140995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/>
          <p:cNvGrpSpPr/>
          <p:nvPr/>
        </p:nvGrpSpPr>
        <p:grpSpPr>
          <a:xfrm>
            <a:off x="9248868" y="1340769"/>
            <a:ext cx="2784309" cy="1420003"/>
            <a:chOff x="1907704" y="2183405"/>
            <a:chExt cx="1656184" cy="1420003"/>
          </a:xfrm>
        </p:grpSpPr>
        <p:sp>
          <p:nvSpPr>
            <p:cNvPr id="21" name="矩形 20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ScrollBar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907704" y="2534514"/>
              <a:ext cx="1656184" cy="431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907704" y="2966202"/>
              <a:ext cx="1656184" cy="637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  </a:t>
              </a:r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4" name="直線單箭頭接點 33"/>
          <p:cNvCxnSpPr>
            <a:endCxn id="22" idx="1"/>
          </p:cNvCxnSpPr>
          <p:nvPr/>
        </p:nvCxnSpPr>
        <p:spPr>
          <a:xfrm>
            <a:off x="7815337" y="1897419"/>
            <a:ext cx="1433532" cy="10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792044" y="1556792"/>
            <a:ext cx="38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8459149" y="1557803"/>
            <a:ext cx="855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0…*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線接點 37"/>
          <p:cNvCxnSpPr>
            <a:stCxn id="49" idx="0"/>
          </p:cNvCxnSpPr>
          <p:nvPr/>
        </p:nvCxnSpPr>
        <p:spPr>
          <a:xfrm flipV="1">
            <a:off x="3607462" y="2973484"/>
            <a:ext cx="1144389" cy="135573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/>
          <p:cNvGrpSpPr/>
          <p:nvPr/>
        </p:nvGrpSpPr>
        <p:grpSpPr>
          <a:xfrm>
            <a:off x="9247290" y="2909217"/>
            <a:ext cx="2785887" cy="1420003"/>
            <a:chOff x="1907704" y="2183405"/>
            <a:chExt cx="1656184" cy="1420003"/>
          </a:xfrm>
        </p:grpSpPr>
        <p:sp>
          <p:nvSpPr>
            <p:cNvPr id="39" name="矩形 38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Blackborder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907704" y="2534514"/>
              <a:ext cx="1656184" cy="431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borderSize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907704" y="2966202"/>
              <a:ext cx="1656184" cy="637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setBlackBorder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size:int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  </a:t>
              </a:r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文字方塊 41"/>
          <p:cNvSpPr txBox="1"/>
          <p:nvPr/>
        </p:nvSpPr>
        <p:spPr>
          <a:xfrm>
            <a:off x="9467831" y="4581128"/>
            <a:ext cx="2344803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borderSize</a:t>
            </a:r>
            <a:r>
              <a:rPr lang="en-US" altLang="zh-TW" sz="1400" dirty="0" smtClean="0"/>
              <a:t>=size;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43" name="直線接點 42"/>
          <p:cNvCxnSpPr>
            <a:stCxn id="42" idx="0"/>
          </p:cNvCxnSpPr>
          <p:nvPr/>
        </p:nvCxnSpPr>
        <p:spPr>
          <a:xfrm flipV="1">
            <a:off x="10640232" y="4006806"/>
            <a:ext cx="160291" cy="57432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31" idx="3"/>
            <a:endCxn id="39" idx="1"/>
          </p:cNvCxnSpPr>
          <p:nvPr/>
        </p:nvCxnSpPr>
        <p:spPr>
          <a:xfrm>
            <a:off x="7815337" y="3066795"/>
            <a:ext cx="1431953" cy="179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7862199" y="2739940"/>
            <a:ext cx="38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6709899" y="4593282"/>
            <a:ext cx="2344803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display border;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60" name="直線接點 59"/>
          <p:cNvCxnSpPr>
            <a:stCxn id="59" idx="0"/>
          </p:cNvCxnSpPr>
          <p:nvPr/>
        </p:nvCxnSpPr>
        <p:spPr>
          <a:xfrm flipV="1">
            <a:off x="7882301" y="4244716"/>
            <a:ext cx="1670084" cy="34856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8498897" y="2739939"/>
            <a:ext cx="855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0…1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27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highly likely that we will support various file formats for display in the future.</a:t>
            </a:r>
          </a:p>
        </p:txBody>
      </p:sp>
      <p:grpSp>
        <p:nvGrpSpPr>
          <p:cNvPr id="24" name="群組 23"/>
          <p:cNvGrpSpPr/>
          <p:nvPr/>
        </p:nvGrpSpPr>
        <p:grpSpPr>
          <a:xfrm>
            <a:off x="719403" y="1526401"/>
            <a:ext cx="2208245" cy="1420002"/>
            <a:chOff x="1907704" y="2183405"/>
            <a:chExt cx="1656184" cy="1420002"/>
          </a:xfrm>
        </p:grpSpPr>
        <p:sp>
          <p:nvSpPr>
            <p:cNvPr id="25" name="矩形 24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Window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907704" y="2534513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-object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907704" y="3068960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166930" y="1340769"/>
            <a:ext cx="3648407" cy="2195975"/>
            <a:chOff x="4499992" y="2183405"/>
            <a:chExt cx="1656184" cy="2195975"/>
          </a:xfrm>
        </p:grpSpPr>
        <p:sp>
          <p:nvSpPr>
            <p:cNvPr id="29" name="矩形 28"/>
            <p:cNvSpPr/>
            <p:nvPr/>
          </p:nvSpPr>
          <p:spPr>
            <a:xfrm>
              <a:off x="4499992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499992" y="2534513"/>
              <a:ext cx="1656184" cy="9049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-scrollbar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ScrollBar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[ ]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-border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Blackborder</a:t>
              </a:r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-text : string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4499992" y="3439483"/>
              <a:ext cx="1656184" cy="9398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dsiplay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</a:p>
            <a:p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formatTransform</a:t>
              </a:r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(format : string)</a:t>
              </a:r>
            </a:p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2" name="直線單箭頭接點 31"/>
          <p:cNvCxnSpPr>
            <a:stCxn id="26" idx="3"/>
            <a:endCxn id="30" idx="1"/>
          </p:cNvCxnSpPr>
          <p:nvPr/>
        </p:nvCxnSpPr>
        <p:spPr>
          <a:xfrm flipV="1">
            <a:off x="2927649" y="2144361"/>
            <a:ext cx="1239281" cy="3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3695733" y="1794275"/>
            <a:ext cx="38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2941836" y="1806179"/>
            <a:ext cx="38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846373" y="3637473"/>
            <a:ext cx="2112233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display scrollbar;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58" name="直線接點 57"/>
          <p:cNvCxnSpPr>
            <a:stCxn id="55" idx="3"/>
          </p:cNvCxnSpPr>
          <p:nvPr/>
        </p:nvCxnSpPr>
        <p:spPr>
          <a:xfrm flipV="1">
            <a:off x="8958605" y="2596847"/>
            <a:ext cx="593779" cy="140995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/>
          <p:cNvGrpSpPr/>
          <p:nvPr/>
        </p:nvGrpSpPr>
        <p:grpSpPr>
          <a:xfrm>
            <a:off x="9248868" y="1340769"/>
            <a:ext cx="2784309" cy="1420003"/>
            <a:chOff x="1907704" y="2183405"/>
            <a:chExt cx="1656184" cy="1420003"/>
          </a:xfrm>
        </p:grpSpPr>
        <p:sp>
          <p:nvSpPr>
            <p:cNvPr id="21" name="矩形 20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ScrollBar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907704" y="2534514"/>
              <a:ext cx="1656184" cy="431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907704" y="2966202"/>
              <a:ext cx="1656184" cy="637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  </a:t>
              </a:r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4" name="直線單箭頭接點 33"/>
          <p:cNvCxnSpPr>
            <a:endCxn id="22" idx="1"/>
          </p:cNvCxnSpPr>
          <p:nvPr/>
        </p:nvCxnSpPr>
        <p:spPr>
          <a:xfrm>
            <a:off x="7815337" y="1897419"/>
            <a:ext cx="1433532" cy="10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792044" y="1556792"/>
            <a:ext cx="38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8459149" y="1557803"/>
            <a:ext cx="855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0…*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線接點 37"/>
          <p:cNvCxnSpPr>
            <a:stCxn id="52" idx="3"/>
          </p:cNvCxnSpPr>
          <p:nvPr/>
        </p:nvCxnSpPr>
        <p:spPr>
          <a:xfrm flipV="1">
            <a:off x="3225186" y="2909217"/>
            <a:ext cx="1046612" cy="109758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/>
          <p:cNvGrpSpPr/>
          <p:nvPr/>
        </p:nvGrpSpPr>
        <p:grpSpPr>
          <a:xfrm>
            <a:off x="9247290" y="2909217"/>
            <a:ext cx="2785887" cy="1420003"/>
            <a:chOff x="1907704" y="2183405"/>
            <a:chExt cx="1656184" cy="1420003"/>
          </a:xfrm>
        </p:grpSpPr>
        <p:sp>
          <p:nvSpPr>
            <p:cNvPr id="39" name="矩形 38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Blackborder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907704" y="2534514"/>
              <a:ext cx="1656184" cy="431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borderSize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907704" y="2966202"/>
              <a:ext cx="1656184" cy="637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setBlackBorder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size:int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  </a:t>
              </a:r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文字方塊 41"/>
          <p:cNvSpPr txBox="1"/>
          <p:nvPr/>
        </p:nvSpPr>
        <p:spPr>
          <a:xfrm>
            <a:off x="9467831" y="4581128"/>
            <a:ext cx="2344803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borderSize</a:t>
            </a:r>
            <a:r>
              <a:rPr lang="en-US" altLang="zh-TW" sz="1400" dirty="0" smtClean="0"/>
              <a:t>=size;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43" name="直線接點 42"/>
          <p:cNvCxnSpPr>
            <a:stCxn id="42" idx="0"/>
          </p:cNvCxnSpPr>
          <p:nvPr/>
        </p:nvCxnSpPr>
        <p:spPr>
          <a:xfrm flipV="1">
            <a:off x="10640232" y="4006806"/>
            <a:ext cx="160291" cy="57432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31" idx="3"/>
            <a:endCxn id="39" idx="1"/>
          </p:cNvCxnSpPr>
          <p:nvPr/>
        </p:nvCxnSpPr>
        <p:spPr>
          <a:xfrm>
            <a:off x="7815337" y="3066795"/>
            <a:ext cx="1431953" cy="179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7862199" y="2739940"/>
            <a:ext cx="38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6709899" y="4593282"/>
            <a:ext cx="2344803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display border;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60" name="直線接點 59"/>
          <p:cNvCxnSpPr>
            <a:stCxn id="59" idx="0"/>
          </p:cNvCxnSpPr>
          <p:nvPr/>
        </p:nvCxnSpPr>
        <p:spPr>
          <a:xfrm flipV="1">
            <a:off x="7882301" y="4244716"/>
            <a:ext cx="1670084" cy="34856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2927648" y="4997494"/>
            <a:ext cx="3735560" cy="18158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switch(format){</a:t>
            </a:r>
          </a:p>
          <a:p>
            <a:r>
              <a:rPr lang="en-US" altLang="zh-TW" sz="1400" dirty="0" smtClean="0"/>
              <a:t>     case  format1: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 text=</a:t>
            </a:r>
            <a:r>
              <a:rPr lang="en-US" altLang="zh-TW" sz="1400" dirty="0" err="1" smtClean="0"/>
              <a:t>readformat</a:t>
            </a:r>
            <a:r>
              <a:rPr lang="en-US" altLang="zh-TW" sz="1400" dirty="0" smtClean="0"/>
              <a:t>(format1);</a:t>
            </a:r>
          </a:p>
          <a:p>
            <a:r>
              <a:rPr lang="en-US" altLang="zh-TW" sz="1400" dirty="0"/>
              <a:t>     case  </a:t>
            </a:r>
            <a:r>
              <a:rPr lang="en-US" altLang="zh-TW" sz="1400" dirty="0" smtClean="0"/>
              <a:t>format2:</a:t>
            </a:r>
            <a:endParaRPr lang="en-US" altLang="zh-TW" sz="1400" dirty="0"/>
          </a:p>
          <a:p>
            <a:r>
              <a:rPr lang="en-US" altLang="zh-TW" sz="1400" dirty="0"/>
              <a:t>           </a:t>
            </a:r>
            <a:r>
              <a:rPr lang="en-US" altLang="zh-TW" sz="1400" dirty="0" smtClean="0"/>
              <a:t>text=</a:t>
            </a:r>
            <a:r>
              <a:rPr lang="en-US" altLang="zh-TW" sz="1400" dirty="0" err="1" smtClean="0"/>
              <a:t>readformat</a:t>
            </a:r>
            <a:r>
              <a:rPr lang="en-US" altLang="zh-TW" sz="1400" dirty="0" smtClean="0"/>
              <a:t>(format2);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}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46" name="直線接點 45"/>
          <p:cNvCxnSpPr>
            <a:stCxn id="45" idx="0"/>
          </p:cNvCxnSpPr>
          <p:nvPr/>
        </p:nvCxnSpPr>
        <p:spPr>
          <a:xfrm flipH="1" flipV="1">
            <a:off x="4751852" y="3140968"/>
            <a:ext cx="43576" cy="185652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8498897" y="2739939"/>
            <a:ext cx="855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0…1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05516" y="2991142"/>
            <a:ext cx="3119669" cy="20313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/>
              <a:t>  </a:t>
            </a:r>
            <a:r>
              <a:rPr lang="en-US" altLang="zh-TW" sz="1400" dirty="0" smtClean="0"/>
              <a:t>   </a:t>
            </a:r>
            <a:r>
              <a:rPr lang="en-US" altLang="zh-TW" sz="1400" dirty="0" err="1" smtClean="0"/>
              <a:t>dispaly</a:t>
            </a:r>
            <a:r>
              <a:rPr lang="en-US" altLang="zh-TW" sz="1400" dirty="0" smtClean="0"/>
              <a:t> text;</a:t>
            </a:r>
          </a:p>
          <a:p>
            <a:r>
              <a:rPr lang="en-US" altLang="zh-TW" sz="1400" dirty="0" smtClean="0"/>
              <a:t>        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for each 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 in scrollbar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             </a:t>
            </a:r>
            <a:r>
              <a:rPr lang="en-US" altLang="zh-TW" sz="1400" dirty="0" smtClean="0"/>
              <a:t>scrollbar[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].show();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if(border!=NULL)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       </a:t>
            </a:r>
            <a:r>
              <a:rPr lang="en-US" altLang="zh-TW" sz="1400" dirty="0" err="1" smtClean="0"/>
              <a:t>border.show</a:t>
            </a:r>
            <a:r>
              <a:rPr lang="en-US" altLang="zh-TW" sz="1400" dirty="0" smtClean="0"/>
              <a:t>();</a:t>
            </a:r>
          </a:p>
          <a:p>
            <a:r>
              <a:rPr lang="en-US" altLang="zh-TW" sz="1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80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接點 3"/>
          <p:cNvSpPr/>
          <p:nvPr/>
        </p:nvSpPr>
        <p:spPr>
          <a:xfrm>
            <a:off x="1594450" y="1526875"/>
            <a:ext cx="474453" cy="5003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流程圖: 替代處理程序 4"/>
          <p:cNvSpPr/>
          <p:nvPr/>
        </p:nvSpPr>
        <p:spPr>
          <a:xfrm>
            <a:off x="3700732" y="1302589"/>
            <a:ext cx="2216989" cy="948905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Act-1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Encapsulate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Varies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methods and its 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attributes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流程圖: 替代處理程序 5"/>
          <p:cNvSpPr/>
          <p:nvPr/>
        </p:nvSpPr>
        <p:spPr>
          <a:xfrm>
            <a:off x="5768195" y="2714445"/>
            <a:ext cx="2216989" cy="9489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Act-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Behaviors (with a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 signature)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Abstract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流程圖: 替代處理程序 6"/>
          <p:cNvSpPr/>
          <p:nvPr/>
        </p:nvSpPr>
        <p:spPr>
          <a:xfrm>
            <a:off x="8059947" y="3932388"/>
            <a:ext cx="2216989" cy="9489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Act-3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Compose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Delegate Abstract Behaviors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流程圖: 決策 7"/>
          <p:cNvSpPr/>
          <p:nvPr/>
        </p:nvSpPr>
        <p:spPr>
          <a:xfrm>
            <a:off x="2482971" y="1582947"/>
            <a:ext cx="569344" cy="3881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流程圖: 決策 8"/>
          <p:cNvSpPr/>
          <p:nvPr/>
        </p:nvSpPr>
        <p:spPr>
          <a:xfrm>
            <a:off x="6592017" y="1582947"/>
            <a:ext cx="569344" cy="3881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流程圖: 決策 9"/>
          <p:cNvSpPr/>
          <p:nvPr/>
        </p:nvSpPr>
        <p:spPr>
          <a:xfrm>
            <a:off x="8883770" y="3003429"/>
            <a:ext cx="569344" cy="3881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線單箭頭接點 11"/>
          <p:cNvCxnSpPr>
            <a:stCxn id="4" idx="6"/>
            <a:endCxn id="8" idx="1"/>
          </p:cNvCxnSpPr>
          <p:nvPr/>
        </p:nvCxnSpPr>
        <p:spPr>
          <a:xfrm>
            <a:off x="2068903" y="1777041"/>
            <a:ext cx="414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8" idx="3"/>
            <a:endCxn id="5" idx="1"/>
          </p:cNvCxnSpPr>
          <p:nvPr/>
        </p:nvCxnSpPr>
        <p:spPr>
          <a:xfrm>
            <a:off x="3052315" y="1777041"/>
            <a:ext cx="648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5" idx="3"/>
            <a:endCxn id="9" idx="1"/>
          </p:cNvCxnSpPr>
          <p:nvPr/>
        </p:nvCxnSpPr>
        <p:spPr>
          <a:xfrm flipV="1">
            <a:off x="5917721" y="1777041"/>
            <a:ext cx="6742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9" idx="2"/>
            <a:endCxn id="6" idx="0"/>
          </p:cNvCxnSpPr>
          <p:nvPr/>
        </p:nvCxnSpPr>
        <p:spPr>
          <a:xfrm>
            <a:off x="6876689" y="1971135"/>
            <a:ext cx="1" cy="7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6" idx="3"/>
            <a:endCxn id="10" idx="1"/>
          </p:cNvCxnSpPr>
          <p:nvPr/>
        </p:nvCxnSpPr>
        <p:spPr>
          <a:xfrm>
            <a:off x="7985184" y="3188898"/>
            <a:ext cx="898586" cy="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stCxn id="9" idx="3"/>
            <a:endCxn id="10" idx="0"/>
          </p:cNvCxnSpPr>
          <p:nvPr/>
        </p:nvCxnSpPr>
        <p:spPr>
          <a:xfrm>
            <a:off x="7161361" y="1777041"/>
            <a:ext cx="2007081" cy="12263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0" idx="2"/>
            <a:endCxn id="7" idx="0"/>
          </p:cNvCxnSpPr>
          <p:nvPr/>
        </p:nvCxnSpPr>
        <p:spPr>
          <a:xfrm>
            <a:off x="9168442" y="3391617"/>
            <a:ext cx="0" cy="540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圖: 決策 30"/>
          <p:cNvSpPr/>
          <p:nvPr/>
        </p:nvSpPr>
        <p:spPr>
          <a:xfrm>
            <a:off x="8883769" y="5440032"/>
            <a:ext cx="569344" cy="3881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肘形接點 32"/>
          <p:cNvCxnSpPr>
            <a:stCxn id="10" idx="3"/>
            <a:endCxn id="38" idx="0"/>
          </p:cNvCxnSpPr>
          <p:nvPr/>
        </p:nvCxnSpPr>
        <p:spPr>
          <a:xfrm>
            <a:off x="9453114" y="3197523"/>
            <a:ext cx="1558505" cy="21814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群組 46"/>
          <p:cNvGrpSpPr/>
          <p:nvPr/>
        </p:nvGrpSpPr>
        <p:grpSpPr>
          <a:xfrm>
            <a:off x="10739887" y="5378927"/>
            <a:ext cx="543464" cy="510397"/>
            <a:chOff x="10739887" y="5916282"/>
            <a:chExt cx="543464" cy="510397"/>
          </a:xfrm>
        </p:grpSpPr>
        <p:sp>
          <p:nvSpPr>
            <p:cNvPr id="38" name="流程圖: 接點 37"/>
            <p:cNvSpPr/>
            <p:nvPr/>
          </p:nvSpPr>
          <p:spPr>
            <a:xfrm>
              <a:off x="10739887" y="5916282"/>
              <a:ext cx="543464" cy="51039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流程圖: 接點 38"/>
            <p:cNvSpPr/>
            <p:nvPr/>
          </p:nvSpPr>
          <p:spPr>
            <a:xfrm>
              <a:off x="10806022" y="5996076"/>
              <a:ext cx="411193" cy="350807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2" name="肘形接點 41"/>
          <p:cNvCxnSpPr>
            <a:stCxn id="8" idx="2"/>
            <a:endCxn id="6" idx="1"/>
          </p:cNvCxnSpPr>
          <p:nvPr/>
        </p:nvCxnSpPr>
        <p:spPr>
          <a:xfrm rot="16200000" flipH="1">
            <a:off x="3659038" y="1079740"/>
            <a:ext cx="1217763" cy="3000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7" idx="2"/>
            <a:endCxn id="31" idx="0"/>
          </p:cNvCxnSpPr>
          <p:nvPr/>
        </p:nvCxnSpPr>
        <p:spPr>
          <a:xfrm flipH="1">
            <a:off x="9168441" y="4881293"/>
            <a:ext cx="1" cy="558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1" idx="3"/>
            <a:endCxn id="38" idx="2"/>
          </p:cNvCxnSpPr>
          <p:nvPr/>
        </p:nvCxnSpPr>
        <p:spPr>
          <a:xfrm>
            <a:off x="9453113" y="5634126"/>
            <a:ext cx="1286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stCxn id="31" idx="1"/>
            <a:endCxn id="6" idx="2"/>
          </p:cNvCxnSpPr>
          <p:nvPr/>
        </p:nvCxnSpPr>
        <p:spPr>
          <a:xfrm rot="10800000">
            <a:off x="6876691" y="3663350"/>
            <a:ext cx="2007079" cy="19707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直線圖說文字 1 (無框線) 49"/>
          <p:cNvSpPr/>
          <p:nvPr/>
        </p:nvSpPr>
        <p:spPr>
          <a:xfrm>
            <a:off x="1304925" y="604748"/>
            <a:ext cx="1615027" cy="447675"/>
          </a:xfrm>
          <a:prstGeom prst="callout1">
            <a:avLst>
              <a:gd name="adj1" fmla="val 74069"/>
              <a:gd name="adj2" fmla="val 48187"/>
              <a:gd name="adj3" fmla="val 240160"/>
              <a:gd name="adj4" fmla="val 818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code that changes has </a:t>
            </a:r>
            <a:r>
              <a:rPr lang="en-US" altLang="zh-TW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been 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encapsulated as a class</a:t>
            </a:r>
            <a:r>
              <a:rPr lang="en-US" altLang="zh-TW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zh-TW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直線圖說文字 1 (無框線) 50"/>
          <p:cNvSpPr/>
          <p:nvPr/>
        </p:nvSpPr>
        <p:spPr>
          <a:xfrm>
            <a:off x="7134134" y="860664"/>
            <a:ext cx="1702099" cy="447675"/>
          </a:xfrm>
          <a:prstGeom prst="callout1">
            <a:avLst>
              <a:gd name="adj1" fmla="val 74069"/>
              <a:gd name="adj2" fmla="val 48187"/>
              <a:gd name="adj3" fmla="val 206117"/>
              <a:gd name="adj4" fmla="val -161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abstraction?</a:t>
            </a:r>
            <a:endParaRPr lang="en-US" altLang="zh-TW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7250425" y="150243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6850810" y="1969158"/>
            <a:ext cx="5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直線圖說文字 2 53"/>
          <p:cNvSpPr/>
          <p:nvPr/>
        </p:nvSpPr>
        <p:spPr>
          <a:xfrm>
            <a:off x="4925143" y="365185"/>
            <a:ext cx="1666873" cy="49529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980"/>
              <a:gd name="adj6" fmla="val -392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Principle : 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Encapsulate  what varies.</a:t>
            </a:r>
            <a:endParaRPr lang="en-US" altLang="zh-TW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直線圖說文字 2 54"/>
          <p:cNvSpPr/>
          <p:nvPr/>
        </p:nvSpPr>
        <p:spPr>
          <a:xfrm>
            <a:off x="3343275" y="4391565"/>
            <a:ext cx="1743075" cy="495298"/>
          </a:xfrm>
          <a:prstGeom prst="borderCallout2">
            <a:avLst>
              <a:gd name="adj1" fmla="val -15866"/>
              <a:gd name="adj2" fmla="val 47667"/>
              <a:gd name="adj3" fmla="val -67789"/>
              <a:gd name="adj4" fmla="val 50762"/>
              <a:gd name="adj5" fmla="val -237175"/>
              <a:gd name="adj6" fmla="val 1481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altLang="zh-TW" sz="11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: 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 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not an implementation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3087898" y="145606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2688283" y="1922785"/>
            <a:ext cx="5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直線圖說文字 2 57"/>
          <p:cNvSpPr/>
          <p:nvPr/>
        </p:nvSpPr>
        <p:spPr>
          <a:xfrm>
            <a:off x="4718379" y="5934971"/>
            <a:ext cx="1743075" cy="495298"/>
          </a:xfrm>
          <a:prstGeom prst="borderCallout2">
            <a:avLst>
              <a:gd name="adj1" fmla="val -15866"/>
              <a:gd name="adj2" fmla="val 47667"/>
              <a:gd name="adj3" fmla="val -67789"/>
              <a:gd name="adj4" fmla="val 50762"/>
              <a:gd name="adj5" fmla="val -225636"/>
              <a:gd name="adj6" fmla="val 1940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05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altLang="zh-TW" sz="105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</a:t>
            </a:r>
            <a:r>
              <a:rPr lang="en-US" altLang="zh-TW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zh-TW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 on </a:t>
            </a:r>
            <a:r>
              <a:rPr lang="en-US" altLang="zh-TW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abstractions</a:t>
            </a:r>
            <a:r>
              <a:rPr lang="en-US" altLang="zh-TW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 not depend on </a:t>
            </a:r>
            <a:r>
              <a:rPr lang="en-US" altLang="zh-TW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concrete classes</a:t>
            </a:r>
            <a:endParaRPr lang="en-US" altLang="zh-TW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9587645" y="282819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9188030" y="3294916"/>
            <a:ext cx="5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9429673" y="528905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8379779" y="5289059"/>
            <a:ext cx="5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直線圖說文字 1 (無框線) 66"/>
          <p:cNvSpPr/>
          <p:nvPr/>
        </p:nvSpPr>
        <p:spPr>
          <a:xfrm>
            <a:off x="9587645" y="2153461"/>
            <a:ext cx="1702099" cy="447675"/>
          </a:xfrm>
          <a:prstGeom prst="callout1">
            <a:avLst>
              <a:gd name="adj1" fmla="val 74069"/>
              <a:gd name="adj2" fmla="val 48187"/>
              <a:gd name="adj3" fmla="val 206117"/>
              <a:gd name="adj4" fmla="val -161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composition?</a:t>
            </a:r>
            <a:endParaRPr lang="en-US" altLang="zh-TW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直線圖說文字 1 (無框線) 67"/>
          <p:cNvSpPr/>
          <p:nvPr/>
        </p:nvSpPr>
        <p:spPr>
          <a:xfrm>
            <a:off x="7654070" y="6041893"/>
            <a:ext cx="1702099" cy="447675"/>
          </a:xfrm>
          <a:prstGeom prst="callout1">
            <a:avLst>
              <a:gd name="adj1" fmla="val 3856"/>
              <a:gd name="adj2" fmla="val 50425"/>
              <a:gd name="adj3" fmla="val -85372"/>
              <a:gd name="adj4" fmla="val 874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composition?</a:t>
            </a:r>
            <a:endParaRPr lang="en-US" altLang="zh-TW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12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群組 33"/>
          <p:cNvGrpSpPr/>
          <p:nvPr/>
        </p:nvGrpSpPr>
        <p:grpSpPr>
          <a:xfrm>
            <a:off x="535298" y="1616489"/>
            <a:ext cx="3648407" cy="2195975"/>
            <a:chOff x="4499992" y="2183405"/>
            <a:chExt cx="1656184" cy="2195975"/>
          </a:xfrm>
        </p:grpSpPr>
        <p:sp>
          <p:nvSpPr>
            <p:cNvPr id="35" name="矩形 34"/>
            <p:cNvSpPr/>
            <p:nvPr/>
          </p:nvSpPr>
          <p:spPr>
            <a:xfrm>
              <a:off x="4499992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499992" y="2534513"/>
              <a:ext cx="1656184" cy="9049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-scrollbar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ScrollBar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[ ]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-border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Blackborder</a:t>
              </a:r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-text : string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4499992" y="3439483"/>
              <a:ext cx="1656184" cy="9398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dsiplay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</a:p>
            <a:p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formatTransform</a:t>
              </a:r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(format : string)</a:t>
              </a:r>
            </a:p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1" y="332656"/>
            <a:ext cx="10972800" cy="936104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Encapulation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5711957" y="1815970"/>
            <a:ext cx="3735560" cy="18158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switch(format){</a:t>
            </a:r>
          </a:p>
          <a:p>
            <a:r>
              <a:rPr lang="en-US" altLang="zh-TW" sz="1400" dirty="0" smtClean="0"/>
              <a:t>     case  format1: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 text=</a:t>
            </a:r>
            <a:r>
              <a:rPr lang="en-US" altLang="zh-TW" sz="1400" dirty="0" err="1" smtClean="0"/>
              <a:t>readformat</a:t>
            </a:r>
            <a:r>
              <a:rPr lang="en-US" altLang="zh-TW" sz="1400" dirty="0" smtClean="0"/>
              <a:t>(format1);</a:t>
            </a:r>
          </a:p>
          <a:p>
            <a:r>
              <a:rPr lang="en-US" altLang="zh-TW" sz="1400" dirty="0"/>
              <a:t>     case  </a:t>
            </a:r>
            <a:r>
              <a:rPr lang="en-US" altLang="zh-TW" sz="1400" dirty="0" smtClean="0"/>
              <a:t>format2:</a:t>
            </a:r>
            <a:endParaRPr lang="en-US" altLang="zh-TW" sz="1400" dirty="0"/>
          </a:p>
          <a:p>
            <a:r>
              <a:rPr lang="en-US" altLang="zh-TW" sz="1400" dirty="0"/>
              <a:t>           </a:t>
            </a:r>
            <a:r>
              <a:rPr lang="en-US" altLang="zh-TW" sz="1400" dirty="0" smtClean="0"/>
              <a:t>text=</a:t>
            </a:r>
            <a:r>
              <a:rPr lang="en-US" altLang="zh-TW" sz="1400" dirty="0" err="1" smtClean="0"/>
              <a:t>readformat</a:t>
            </a:r>
            <a:r>
              <a:rPr lang="en-US" altLang="zh-TW" sz="1400" dirty="0" smtClean="0"/>
              <a:t>(format2);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}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69" name="直線接點 68"/>
          <p:cNvCxnSpPr>
            <a:stCxn id="68" idx="1"/>
          </p:cNvCxnSpPr>
          <p:nvPr/>
        </p:nvCxnSpPr>
        <p:spPr>
          <a:xfrm flipH="1">
            <a:off x="3887755" y="2723912"/>
            <a:ext cx="1824203" cy="64943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6606534" y="2531137"/>
            <a:ext cx="1623066" cy="199573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6606534" y="2957272"/>
            <a:ext cx="1623066" cy="199573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2" name="群組 71"/>
          <p:cNvGrpSpPr/>
          <p:nvPr/>
        </p:nvGrpSpPr>
        <p:grpSpPr>
          <a:xfrm>
            <a:off x="5292086" y="4400769"/>
            <a:ext cx="1948127" cy="1080120"/>
            <a:chOff x="1907704" y="2183405"/>
            <a:chExt cx="1656184" cy="1080120"/>
          </a:xfrm>
        </p:grpSpPr>
        <p:sp>
          <p:nvSpPr>
            <p:cNvPr id="73" name="矩形 72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Format_1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1907704" y="2534514"/>
              <a:ext cx="1656184" cy="215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907704" y="2750358"/>
              <a:ext cx="1656184" cy="5131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+read(path : string) : string</a:t>
              </a:r>
              <a:endParaRPr lang="en-US" altLang="zh-TW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6" name="群組 75"/>
          <p:cNvGrpSpPr/>
          <p:nvPr/>
        </p:nvGrpSpPr>
        <p:grpSpPr>
          <a:xfrm>
            <a:off x="8400257" y="4373876"/>
            <a:ext cx="1948127" cy="1080120"/>
            <a:chOff x="1907704" y="2183405"/>
            <a:chExt cx="1656184" cy="1080120"/>
          </a:xfrm>
        </p:grpSpPr>
        <p:sp>
          <p:nvSpPr>
            <p:cNvPr id="77" name="矩形 76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Format_2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1907704" y="2534514"/>
              <a:ext cx="1656184" cy="215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1907704" y="2750358"/>
              <a:ext cx="1656184" cy="5131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+read(path : string) : string</a:t>
              </a:r>
              <a:endParaRPr lang="en-US" altLang="zh-TW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0" name="直線單箭頭接點 79"/>
          <p:cNvCxnSpPr>
            <a:stCxn id="70" idx="1"/>
            <a:endCxn id="73" idx="0"/>
          </p:cNvCxnSpPr>
          <p:nvPr/>
        </p:nvCxnSpPr>
        <p:spPr>
          <a:xfrm flipH="1">
            <a:off x="6266150" y="2630924"/>
            <a:ext cx="340384" cy="176984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77" idx="0"/>
          </p:cNvCxnSpPr>
          <p:nvPr/>
        </p:nvCxnSpPr>
        <p:spPr>
          <a:xfrm>
            <a:off x="7969928" y="3156846"/>
            <a:ext cx="1404392" cy="121703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48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接點 3"/>
          <p:cNvSpPr/>
          <p:nvPr/>
        </p:nvSpPr>
        <p:spPr>
          <a:xfrm>
            <a:off x="1594450" y="1526875"/>
            <a:ext cx="474453" cy="5003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流程圖: 替代處理程序 4"/>
          <p:cNvSpPr/>
          <p:nvPr/>
        </p:nvSpPr>
        <p:spPr>
          <a:xfrm>
            <a:off x="3700732" y="1302589"/>
            <a:ext cx="2216989" cy="9489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Act-1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Encapsulate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Varies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methods and its 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attributes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流程圖: 替代處理程序 5"/>
          <p:cNvSpPr/>
          <p:nvPr/>
        </p:nvSpPr>
        <p:spPr>
          <a:xfrm>
            <a:off x="5768195" y="2714445"/>
            <a:ext cx="2216989" cy="948905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Act-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Behaviors (with a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 signature)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Abstract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流程圖: 替代處理程序 6"/>
          <p:cNvSpPr/>
          <p:nvPr/>
        </p:nvSpPr>
        <p:spPr>
          <a:xfrm>
            <a:off x="8059947" y="3932388"/>
            <a:ext cx="2216989" cy="9489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Act-3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Compose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Delegate Abstract Behaviors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流程圖: 決策 7"/>
          <p:cNvSpPr/>
          <p:nvPr/>
        </p:nvSpPr>
        <p:spPr>
          <a:xfrm>
            <a:off x="2482971" y="1582947"/>
            <a:ext cx="569344" cy="3881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流程圖: 決策 8"/>
          <p:cNvSpPr/>
          <p:nvPr/>
        </p:nvSpPr>
        <p:spPr>
          <a:xfrm>
            <a:off x="6592017" y="1582947"/>
            <a:ext cx="569344" cy="3881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流程圖: 決策 9"/>
          <p:cNvSpPr/>
          <p:nvPr/>
        </p:nvSpPr>
        <p:spPr>
          <a:xfrm>
            <a:off x="8883770" y="3003429"/>
            <a:ext cx="569344" cy="3881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線單箭頭接點 11"/>
          <p:cNvCxnSpPr>
            <a:stCxn id="4" idx="6"/>
            <a:endCxn id="8" idx="1"/>
          </p:cNvCxnSpPr>
          <p:nvPr/>
        </p:nvCxnSpPr>
        <p:spPr>
          <a:xfrm>
            <a:off x="2068903" y="1777041"/>
            <a:ext cx="414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8" idx="3"/>
            <a:endCxn id="5" idx="1"/>
          </p:cNvCxnSpPr>
          <p:nvPr/>
        </p:nvCxnSpPr>
        <p:spPr>
          <a:xfrm>
            <a:off x="3052315" y="1777041"/>
            <a:ext cx="648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5" idx="3"/>
            <a:endCxn id="9" idx="1"/>
          </p:cNvCxnSpPr>
          <p:nvPr/>
        </p:nvCxnSpPr>
        <p:spPr>
          <a:xfrm flipV="1">
            <a:off x="5917721" y="1777041"/>
            <a:ext cx="6742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9" idx="2"/>
            <a:endCxn id="6" idx="0"/>
          </p:cNvCxnSpPr>
          <p:nvPr/>
        </p:nvCxnSpPr>
        <p:spPr>
          <a:xfrm>
            <a:off x="6876689" y="1971135"/>
            <a:ext cx="1" cy="7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6" idx="3"/>
            <a:endCxn id="10" idx="1"/>
          </p:cNvCxnSpPr>
          <p:nvPr/>
        </p:nvCxnSpPr>
        <p:spPr>
          <a:xfrm>
            <a:off x="7985184" y="3188898"/>
            <a:ext cx="898586" cy="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stCxn id="9" idx="3"/>
            <a:endCxn id="10" idx="0"/>
          </p:cNvCxnSpPr>
          <p:nvPr/>
        </p:nvCxnSpPr>
        <p:spPr>
          <a:xfrm>
            <a:off x="7161361" y="1777041"/>
            <a:ext cx="2007081" cy="12263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0" idx="2"/>
            <a:endCxn id="7" idx="0"/>
          </p:cNvCxnSpPr>
          <p:nvPr/>
        </p:nvCxnSpPr>
        <p:spPr>
          <a:xfrm>
            <a:off x="9168442" y="3391617"/>
            <a:ext cx="0" cy="540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圖: 決策 30"/>
          <p:cNvSpPr/>
          <p:nvPr/>
        </p:nvSpPr>
        <p:spPr>
          <a:xfrm>
            <a:off x="8883769" y="5440032"/>
            <a:ext cx="569344" cy="3881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肘形接點 32"/>
          <p:cNvCxnSpPr>
            <a:stCxn id="10" idx="3"/>
            <a:endCxn id="38" idx="0"/>
          </p:cNvCxnSpPr>
          <p:nvPr/>
        </p:nvCxnSpPr>
        <p:spPr>
          <a:xfrm>
            <a:off x="9453114" y="3197523"/>
            <a:ext cx="1558505" cy="21814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群組 46"/>
          <p:cNvGrpSpPr/>
          <p:nvPr/>
        </p:nvGrpSpPr>
        <p:grpSpPr>
          <a:xfrm>
            <a:off x="10739887" y="5378927"/>
            <a:ext cx="543464" cy="510397"/>
            <a:chOff x="10739887" y="5916282"/>
            <a:chExt cx="543464" cy="510397"/>
          </a:xfrm>
        </p:grpSpPr>
        <p:sp>
          <p:nvSpPr>
            <p:cNvPr id="38" name="流程圖: 接點 37"/>
            <p:cNvSpPr/>
            <p:nvPr/>
          </p:nvSpPr>
          <p:spPr>
            <a:xfrm>
              <a:off x="10739887" y="5916282"/>
              <a:ext cx="543464" cy="51039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流程圖: 接點 38"/>
            <p:cNvSpPr/>
            <p:nvPr/>
          </p:nvSpPr>
          <p:spPr>
            <a:xfrm>
              <a:off x="10806022" y="5996076"/>
              <a:ext cx="411193" cy="350807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2" name="肘形接點 41"/>
          <p:cNvCxnSpPr>
            <a:stCxn id="8" idx="2"/>
            <a:endCxn id="6" idx="1"/>
          </p:cNvCxnSpPr>
          <p:nvPr/>
        </p:nvCxnSpPr>
        <p:spPr>
          <a:xfrm rot="16200000" flipH="1">
            <a:off x="3659038" y="1079740"/>
            <a:ext cx="1217763" cy="3000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7" idx="2"/>
            <a:endCxn id="31" idx="0"/>
          </p:cNvCxnSpPr>
          <p:nvPr/>
        </p:nvCxnSpPr>
        <p:spPr>
          <a:xfrm flipH="1">
            <a:off x="9168441" y="4881293"/>
            <a:ext cx="1" cy="558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1" idx="3"/>
            <a:endCxn id="38" idx="2"/>
          </p:cNvCxnSpPr>
          <p:nvPr/>
        </p:nvCxnSpPr>
        <p:spPr>
          <a:xfrm>
            <a:off x="9453113" y="5634126"/>
            <a:ext cx="1286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stCxn id="31" idx="1"/>
            <a:endCxn id="6" idx="2"/>
          </p:cNvCxnSpPr>
          <p:nvPr/>
        </p:nvCxnSpPr>
        <p:spPr>
          <a:xfrm rot="10800000">
            <a:off x="6876691" y="3663350"/>
            <a:ext cx="2007079" cy="19707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直線圖說文字 1 (無框線) 49"/>
          <p:cNvSpPr/>
          <p:nvPr/>
        </p:nvSpPr>
        <p:spPr>
          <a:xfrm>
            <a:off x="1304925" y="604748"/>
            <a:ext cx="1615027" cy="447675"/>
          </a:xfrm>
          <a:prstGeom prst="callout1">
            <a:avLst>
              <a:gd name="adj1" fmla="val 74069"/>
              <a:gd name="adj2" fmla="val 48187"/>
              <a:gd name="adj3" fmla="val 240160"/>
              <a:gd name="adj4" fmla="val 818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code that changes has </a:t>
            </a:r>
            <a:r>
              <a:rPr lang="en-US" altLang="zh-TW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been 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encapsulated as a class</a:t>
            </a:r>
            <a:r>
              <a:rPr lang="en-US" altLang="zh-TW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zh-TW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直線圖說文字 1 (無框線) 50"/>
          <p:cNvSpPr/>
          <p:nvPr/>
        </p:nvSpPr>
        <p:spPr>
          <a:xfrm>
            <a:off x="7134134" y="860664"/>
            <a:ext cx="1702099" cy="447675"/>
          </a:xfrm>
          <a:prstGeom prst="callout1">
            <a:avLst>
              <a:gd name="adj1" fmla="val 74069"/>
              <a:gd name="adj2" fmla="val 48187"/>
              <a:gd name="adj3" fmla="val 206117"/>
              <a:gd name="adj4" fmla="val -161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abstraction?</a:t>
            </a:r>
            <a:endParaRPr lang="en-US" altLang="zh-TW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7250425" y="150243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6850810" y="1969158"/>
            <a:ext cx="5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直線圖說文字 2 53"/>
          <p:cNvSpPr/>
          <p:nvPr/>
        </p:nvSpPr>
        <p:spPr>
          <a:xfrm>
            <a:off x="4925143" y="365185"/>
            <a:ext cx="1666873" cy="49529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980"/>
              <a:gd name="adj6" fmla="val -392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Principle : 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Encapsulate  what varies.</a:t>
            </a:r>
            <a:endParaRPr lang="en-US" altLang="zh-TW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直線圖說文字 2 54"/>
          <p:cNvSpPr/>
          <p:nvPr/>
        </p:nvSpPr>
        <p:spPr>
          <a:xfrm>
            <a:off x="3343275" y="4391565"/>
            <a:ext cx="1743075" cy="495298"/>
          </a:xfrm>
          <a:prstGeom prst="borderCallout2">
            <a:avLst>
              <a:gd name="adj1" fmla="val -15866"/>
              <a:gd name="adj2" fmla="val 47667"/>
              <a:gd name="adj3" fmla="val -67789"/>
              <a:gd name="adj4" fmla="val 50762"/>
              <a:gd name="adj5" fmla="val -237175"/>
              <a:gd name="adj6" fmla="val 1481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altLang="zh-TW" sz="11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: 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 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not an implementation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3087898" y="145606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2688283" y="1922785"/>
            <a:ext cx="5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直線圖說文字 2 57"/>
          <p:cNvSpPr/>
          <p:nvPr/>
        </p:nvSpPr>
        <p:spPr>
          <a:xfrm>
            <a:off x="4718379" y="5934971"/>
            <a:ext cx="1743075" cy="495298"/>
          </a:xfrm>
          <a:prstGeom prst="borderCallout2">
            <a:avLst>
              <a:gd name="adj1" fmla="val -15866"/>
              <a:gd name="adj2" fmla="val 47667"/>
              <a:gd name="adj3" fmla="val -67789"/>
              <a:gd name="adj4" fmla="val 50762"/>
              <a:gd name="adj5" fmla="val -225636"/>
              <a:gd name="adj6" fmla="val 1940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05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altLang="zh-TW" sz="105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</a:t>
            </a:r>
            <a:r>
              <a:rPr lang="en-US" altLang="zh-TW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zh-TW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 on </a:t>
            </a:r>
            <a:r>
              <a:rPr lang="en-US" altLang="zh-TW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abstractions</a:t>
            </a:r>
            <a:r>
              <a:rPr lang="en-US" altLang="zh-TW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 not depend on </a:t>
            </a:r>
            <a:r>
              <a:rPr lang="en-US" altLang="zh-TW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concrete classes</a:t>
            </a:r>
            <a:endParaRPr lang="en-US" altLang="zh-TW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9587645" y="282819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9188030" y="3294916"/>
            <a:ext cx="5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9429673" y="528905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8379779" y="5289059"/>
            <a:ext cx="5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直線圖說文字 1 (無框線) 66"/>
          <p:cNvSpPr/>
          <p:nvPr/>
        </p:nvSpPr>
        <p:spPr>
          <a:xfrm>
            <a:off x="9587645" y="2153461"/>
            <a:ext cx="1702099" cy="447675"/>
          </a:xfrm>
          <a:prstGeom prst="callout1">
            <a:avLst>
              <a:gd name="adj1" fmla="val 74069"/>
              <a:gd name="adj2" fmla="val 48187"/>
              <a:gd name="adj3" fmla="val 206117"/>
              <a:gd name="adj4" fmla="val -161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composition?</a:t>
            </a:r>
            <a:endParaRPr lang="en-US" altLang="zh-TW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直線圖說文字 1 (無框線) 67"/>
          <p:cNvSpPr/>
          <p:nvPr/>
        </p:nvSpPr>
        <p:spPr>
          <a:xfrm>
            <a:off x="7654070" y="6041893"/>
            <a:ext cx="1702099" cy="447675"/>
          </a:xfrm>
          <a:prstGeom prst="callout1">
            <a:avLst>
              <a:gd name="adj1" fmla="val 3856"/>
              <a:gd name="adj2" fmla="val 50425"/>
              <a:gd name="adj3" fmla="val -85372"/>
              <a:gd name="adj4" fmla="val 874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composition?</a:t>
            </a:r>
            <a:endParaRPr lang="en-US" altLang="zh-TW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41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852</Words>
  <Application>Microsoft Office PowerPoint</Application>
  <PresentationFormat>寬螢幕</PresentationFormat>
  <Paragraphs>270</Paragraphs>
  <Slides>12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Times New Roman</vt:lpstr>
      <vt:lpstr>Office 佈景主題</vt:lpstr>
      <vt:lpstr>Hw9-1</vt:lpstr>
      <vt:lpstr>Direct Code</vt:lpstr>
      <vt:lpstr>We have a TextView object that displays text in a window.</vt:lpstr>
      <vt:lpstr>TextView has no scroll bars by default, because we might not always need them.</vt:lpstr>
      <vt:lpstr>We can also add a thick black border around the TextView.</vt:lpstr>
      <vt:lpstr>It is highly likely that we will support various file formats for display in the future.</vt:lpstr>
      <vt:lpstr>PowerPoint 簡報</vt:lpstr>
      <vt:lpstr>Encapulation</vt:lpstr>
      <vt:lpstr>PowerPoint 簡報</vt:lpstr>
      <vt:lpstr>Abstraction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Chun_hung Lu</dc:creator>
  <cp:lastModifiedBy>lambert</cp:lastModifiedBy>
  <cp:revision>8</cp:revision>
  <dcterms:created xsi:type="dcterms:W3CDTF">2014-04-27T02:47:28Z</dcterms:created>
  <dcterms:modified xsi:type="dcterms:W3CDTF">2014-04-29T03:41:28Z</dcterms:modified>
</cp:coreProperties>
</file>