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6" r:id="rId2"/>
    <p:sldId id="257"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131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3/3/2014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872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3/3/2014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11760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3/3/2014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84279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3/3/2014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607534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20EBB0C4-6273-4C6E-B9BD-2EDC30F1CD52}" type="datetimeFigureOut">
              <a:rPr lang="en-US" smtClean="0"/>
              <a:t>3/3/2014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228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3/3/2014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54524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822960" y="2582334"/>
            <a:ext cx="3703320" cy="328676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63440" y="2582334"/>
            <a:ext cx="3703320" cy="328676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3/3/2014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20986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3/3/2014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96003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3/3/2014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51059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2ABBEA6-7C60-4B02-AE87-00D78D8422AF}" type="datetimeFigureOut">
              <a:rPr lang="en-US" smtClean="0"/>
              <a:t>3/3/2014</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93171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C9CAD897-D46E-4AD2-BD9B-49DD3E640873}" type="datetimeFigureOut">
              <a:rPr lang="en-US" smtClean="0"/>
              <a:t>3/3/2014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57369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3/3/2014</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8009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6000" dirty="0" err="1" smtClean="0"/>
              <a:t>NodeXL</a:t>
            </a:r>
            <a:r>
              <a:rPr lang="zh-TW" altLang="en-US" sz="6000" dirty="0" smtClean="0"/>
              <a:t>的改進與應用</a:t>
            </a:r>
            <a:endParaRPr lang="zh-TW" altLang="en-US" sz="6000" dirty="0"/>
          </a:p>
        </p:txBody>
      </p:sp>
      <p:sp>
        <p:nvSpPr>
          <p:cNvPr id="3" name="副標題 2"/>
          <p:cNvSpPr>
            <a:spLocks noGrp="1"/>
          </p:cNvSpPr>
          <p:nvPr>
            <p:ph type="subTitle" idx="1"/>
          </p:nvPr>
        </p:nvSpPr>
        <p:spPr/>
        <p:txBody>
          <a:bodyPr>
            <a:noAutofit/>
          </a:bodyPr>
          <a:lstStyle/>
          <a:p>
            <a:pPr>
              <a:lnSpc>
                <a:spcPct val="100000"/>
              </a:lnSpc>
              <a:spcBef>
                <a:spcPts val="0"/>
              </a:spcBef>
              <a:spcAft>
                <a:spcPts val="0"/>
              </a:spcAft>
            </a:pPr>
            <a:r>
              <a:rPr lang="zh-TW" altLang="en-US" sz="2000" kern="0" spc="0" dirty="0">
                <a:latin typeface="+mn-lt"/>
                <a:ea typeface="微軟正黑體" panose="020B0604030504040204" pitchFamily="34" charset="-120"/>
              </a:rPr>
              <a:t>組長</a:t>
            </a:r>
            <a:r>
              <a:rPr lang="en-US" altLang="zh-TW" sz="2000" kern="0" spc="0" dirty="0" smtClean="0">
                <a:latin typeface="+mn-lt"/>
                <a:ea typeface="微軟正黑體" panose="020B0604030504040204" pitchFamily="34" charset="-120"/>
              </a:rPr>
              <a:t>:</a:t>
            </a:r>
            <a:r>
              <a:rPr lang="zh-TW" altLang="en-US" sz="2000" kern="0" spc="0" dirty="0" smtClean="0">
                <a:latin typeface="+mn-lt"/>
                <a:ea typeface="微軟正黑體" panose="020B0604030504040204" pitchFamily="34" charset="-120"/>
              </a:rPr>
              <a:t>   </a:t>
            </a:r>
            <a:r>
              <a:rPr lang="en-US" altLang="zh-TW" sz="2000" kern="0" spc="0" dirty="0" smtClean="0">
                <a:latin typeface="+mn-lt"/>
                <a:ea typeface="微軟正黑體" panose="020B0604030504040204" pitchFamily="34" charset="-120"/>
              </a:rPr>
              <a:t>B99902066 </a:t>
            </a:r>
            <a:r>
              <a:rPr lang="zh-TW" altLang="en-US" sz="2000" kern="0" spc="0" dirty="0" smtClean="0">
                <a:latin typeface="+mn-lt"/>
                <a:ea typeface="微軟正黑體" panose="020B0604030504040204" pitchFamily="34" charset="-120"/>
              </a:rPr>
              <a:t>蔡宗翰</a:t>
            </a:r>
            <a:endParaRPr lang="en-US" altLang="zh-TW" sz="2000" kern="0" spc="0" dirty="0">
              <a:latin typeface="+mn-lt"/>
              <a:ea typeface="微軟正黑體" panose="020B0604030504040204" pitchFamily="34" charset="-120"/>
            </a:endParaRPr>
          </a:p>
          <a:p>
            <a:pPr>
              <a:lnSpc>
                <a:spcPct val="100000"/>
              </a:lnSpc>
              <a:spcBef>
                <a:spcPts val="0"/>
              </a:spcBef>
              <a:spcAft>
                <a:spcPts val="0"/>
              </a:spcAft>
            </a:pPr>
            <a:r>
              <a:rPr lang="zh-TW" altLang="en-US" sz="2000" kern="0" spc="0" dirty="0">
                <a:latin typeface="+mn-lt"/>
                <a:ea typeface="微軟正黑體" panose="020B0604030504040204" pitchFamily="34" charset="-120"/>
              </a:rPr>
              <a:t>組員</a:t>
            </a:r>
            <a:r>
              <a:rPr lang="en-US" altLang="zh-TW" sz="2000" kern="0" spc="0" dirty="0" smtClean="0">
                <a:latin typeface="+mn-lt"/>
                <a:ea typeface="微軟正黑體" panose="020B0604030504040204" pitchFamily="34" charset="-120"/>
              </a:rPr>
              <a:t>:</a:t>
            </a:r>
            <a:r>
              <a:rPr lang="zh-TW" altLang="en-US" sz="2000" kern="0" spc="0" dirty="0" smtClean="0">
                <a:latin typeface="+mn-lt"/>
                <a:ea typeface="微軟正黑體" panose="020B0604030504040204" pitchFamily="34" charset="-120"/>
              </a:rPr>
              <a:t>   </a:t>
            </a:r>
            <a:r>
              <a:rPr lang="en-US" altLang="zh-TW" sz="2000" kern="0" spc="0" dirty="0" smtClean="0">
                <a:latin typeface="+mn-lt"/>
                <a:ea typeface="微軟正黑體" panose="020B0604030504040204" pitchFamily="34" charset="-120"/>
              </a:rPr>
              <a:t>d98944002 </a:t>
            </a:r>
            <a:r>
              <a:rPr lang="zh-TW" altLang="en-US" sz="2000" kern="0" spc="0" dirty="0">
                <a:latin typeface="+mn-lt"/>
                <a:ea typeface="微軟正黑體" panose="020B0604030504040204" pitchFamily="34" charset="-120"/>
              </a:rPr>
              <a:t>林映</a:t>
            </a:r>
            <a:r>
              <a:rPr lang="zh-TW" altLang="en-US" sz="2000" kern="0" spc="0" dirty="0" smtClean="0">
                <a:latin typeface="+mn-lt"/>
                <a:ea typeface="微軟正黑體" panose="020B0604030504040204" pitchFamily="34" charset="-120"/>
              </a:rPr>
              <a:t>孜</a:t>
            </a:r>
            <a:r>
              <a:rPr lang="en-US" altLang="zh-TW" sz="2000" kern="0" spc="0" dirty="0" smtClean="0">
                <a:latin typeface="+mn-lt"/>
                <a:ea typeface="微軟正黑體" panose="020B0604030504040204" pitchFamily="34" charset="-120"/>
              </a:rPr>
              <a:t>,</a:t>
            </a:r>
            <a:r>
              <a:rPr lang="zh-TW" altLang="en-US" sz="2000" kern="0" spc="0" dirty="0" smtClean="0">
                <a:latin typeface="+mn-lt"/>
                <a:ea typeface="微軟正黑體" panose="020B0604030504040204" pitchFamily="34" charset="-120"/>
              </a:rPr>
              <a:t> </a:t>
            </a:r>
            <a:r>
              <a:rPr lang="en-US" altLang="zh-TW" sz="2000" kern="0" spc="0" dirty="0" smtClean="0">
                <a:latin typeface="+mn-lt"/>
                <a:ea typeface="微軟正黑體" panose="020B0604030504040204" pitchFamily="34" charset="-120"/>
              </a:rPr>
              <a:t>d02922030 </a:t>
            </a:r>
            <a:r>
              <a:rPr lang="zh-TW" altLang="en-US" sz="2000" kern="0" spc="0" dirty="0" smtClean="0">
                <a:latin typeface="+mn-lt"/>
                <a:ea typeface="微軟正黑體" panose="020B0604030504040204" pitchFamily="34" charset="-120"/>
              </a:rPr>
              <a:t>范哲誠</a:t>
            </a:r>
            <a:r>
              <a:rPr lang="en-US" altLang="zh-TW" sz="2000" kern="0" spc="0" dirty="0" smtClean="0">
                <a:latin typeface="+mn-lt"/>
                <a:ea typeface="微軟正黑體" panose="020B0604030504040204" pitchFamily="34" charset="-120"/>
              </a:rPr>
              <a:t>,</a:t>
            </a:r>
            <a:r>
              <a:rPr lang="zh-TW" altLang="en-US" sz="2000" kern="0" spc="0" dirty="0" smtClean="0">
                <a:latin typeface="+mn-lt"/>
                <a:ea typeface="微軟正黑體" panose="020B0604030504040204" pitchFamily="34" charset="-120"/>
              </a:rPr>
              <a:t> </a:t>
            </a:r>
            <a:r>
              <a:rPr lang="en-US" altLang="zh-TW" sz="2000" kern="0" spc="0" dirty="0" smtClean="0">
                <a:latin typeface="+mn-lt"/>
                <a:ea typeface="微軟正黑體" panose="020B0604030504040204" pitchFamily="34" charset="-120"/>
              </a:rPr>
              <a:t>d02944010 </a:t>
            </a:r>
            <a:r>
              <a:rPr lang="zh-TW" altLang="en-US" sz="2000" kern="0" spc="0" dirty="0">
                <a:latin typeface="+mn-lt"/>
                <a:ea typeface="微軟正黑體" panose="020B0604030504040204" pitchFamily="34" charset="-120"/>
              </a:rPr>
              <a:t>呂俊宏 </a:t>
            </a:r>
            <a:endParaRPr lang="en-US" altLang="zh-TW" sz="2000" kern="0" spc="0" dirty="0" smtClean="0">
              <a:latin typeface="+mn-lt"/>
              <a:ea typeface="微軟正黑體" panose="020B0604030504040204" pitchFamily="34" charset="-120"/>
            </a:endParaRPr>
          </a:p>
          <a:p>
            <a:pPr>
              <a:lnSpc>
                <a:spcPct val="100000"/>
              </a:lnSpc>
              <a:spcBef>
                <a:spcPts val="0"/>
              </a:spcBef>
              <a:spcAft>
                <a:spcPts val="0"/>
              </a:spcAft>
            </a:pPr>
            <a:r>
              <a:rPr lang="zh-TW" altLang="en-US" sz="2000" kern="0" spc="0" dirty="0" smtClean="0">
                <a:latin typeface="+mn-lt"/>
                <a:ea typeface="微軟正黑體" panose="020B0604030504040204" pitchFamily="34" charset="-120"/>
              </a:rPr>
              <a:t>             </a:t>
            </a:r>
            <a:r>
              <a:rPr lang="en-US" altLang="zh-TW" sz="2000" kern="0" spc="0" dirty="0" smtClean="0">
                <a:latin typeface="+mn-lt"/>
                <a:ea typeface="微軟正黑體" panose="020B0604030504040204" pitchFamily="34" charset="-120"/>
              </a:rPr>
              <a:t>b99902032 </a:t>
            </a:r>
            <a:r>
              <a:rPr lang="zh-TW" altLang="en-US" sz="2000" kern="0" spc="0" dirty="0">
                <a:latin typeface="+mn-lt"/>
                <a:ea typeface="微軟正黑體" panose="020B0604030504040204" pitchFamily="34" charset="-120"/>
              </a:rPr>
              <a:t>黃奕</a:t>
            </a:r>
            <a:r>
              <a:rPr lang="zh-TW" altLang="en-US" sz="2000" kern="0" spc="0" dirty="0" smtClean="0">
                <a:latin typeface="+mn-lt"/>
                <a:ea typeface="微軟正黑體" panose="020B0604030504040204" pitchFamily="34" charset="-120"/>
              </a:rPr>
              <a:t>軻</a:t>
            </a:r>
            <a:r>
              <a:rPr lang="en-US" altLang="zh-TW" sz="2000" kern="0" spc="0" dirty="0" smtClean="0">
                <a:latin typeface="+mn-lt"/>
                <a:ea typeface="微軟正黑體" panose="020B0604030504040204" pitchFamily="34" charset="-120"/>
              </a:rPr>
              <a:t>,</a:t>
            </a:r>
            <a:r>
              <a:rPr lang="zh-TW" altLang="en-US" sz="2000" kern="0" spc="0" dirty="0" smtClean="0">
                <a:latin typeface="+mn-lt"/>
                <a:ea typeface="微軟正黑體" panose="020B0604030504040204" pitchFamily="34" charset="-120"/>
              </a:rPr>
              <a:t> </a:t>
            </a:r>
            <a:r>
              <a:rPr lang="en-US" altLang="zh-TW" sz="2000" kern="0" spc="0" dirty="0" smtClean="0">
                <a:latin typeface="+mn-lt"/>
                <a:ea typeface="微軟正黑體" panose="020B0604030504040204" pitchFamily="34" charset="-120"/>
              </a:rPr>
              <a:t>b99902123 </a:t>
            </a:r>
            <a:r>
              <a:rPr lang="zh-TW" altLang="en-US" sz="2000" kern="0" spc="0" dirty="0">
                <a:latin typeface="+mn-lt"/>
                <a:ea typeface="微軟正黑體" panose="020B0604030504040204" pitchFamily="34" charset="-120"/>
              </a:rPr>
              <a:t>廖尉</a:t>
            </a:r>
            <a:r>
              <a:rPr lang="zh-TW" altLang="en-US" sz="2000" kern="0" spc="0" dirty="0" smtClean="0">
                <a:latin typeface="+mn-lt"/>
                <a:ea typeface="微軟正黑體" panose="020B0604030504040204" pitchFamily="34" charset="-120"/>
              </a:rPr>
              <a:t>棠</a:t>
            </a:r>
            <a:r>
              <a:rPr lang="en-US" altLang="zh-TW" sz="2000" kern="0" spc="0" dirty="0" smtClean="0">
                <a:latin typeface="+mn-lt"/>
                <a:ea typeface="微軟正黑體" panose="020B0604030504040204" pitchFamily="34" charset="-120"/>
              </a:rPr>
              <a:t>,</a:t>
            </a:r>
            <a:r>
              <a:rPr lang="zh-TW" altLang="en-US" sz="2000" kern="0" spc="0" dirty="0" smtClean="0">
                <a:latin typeface="+mn-lt"/>
                <a:ea typeface="微軟正黑體" panose="020B0604030504040204" pitchFamily="34" charset="-120"/>
              </a:rPr>
              <a:t> </a:t>
            </a:r>
            <a:r>
              <a:rPr lang="en-US" altLang="zh-TW" sz="2000" kern="0" spc="0" dirty="0" smtClean="0">
                <a:latin typeface="+mn-lt"/>
                <a:ea typeface="微軟正黑體" panose="020B0604030504040204" pitchFamily="34" charset="-120"/>
              </a:rPr>
              <a:t>b99902025 </a:t>
            </a:r>
            <a:r>
              <a:rPr lang="zh-TW" altLang="en-US" sz="2000" kern="0" spc="0" dirty="0" smtClean="0">
                <a:latin typeface="+mn-lt"/>
                <a:ea typeface="微軟正黑體" panose="020B0604030504040204" pitchFamily="34" charset="-120"/>
              </a:rPr>
              <a:t>吳佳倫</a:t>
            </a:r>
            <a:endParaRPr lang="zh-TW" altLang="en-US" sz="2000" kern="0" spc="0" dirty="0">
              <a:latin typeface="+mn-lt"/>
              <a:ea typeface="微軟正黑體" panose="020B0604030504040204" pitchFamily="34" charset="-120"/>
            </a:endParaRPr>
          </a:p>
        </p:txBody>
      </p:sp>
    </p:spTree>
    <p:extLst>
      <p:ext uri="{BB962C8B-B14F-4D97-AF65-F5344CB8AC3E}">
        <p14:creationId xmlns:p14="http://schemas.microsoft.com/office/powerpoint/2010/main" val="3929057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前言</a:t>
            </a:r>
            <a:endParaRPr lang="zh-TW" altLang="en-US" dirty="0"/>
          </a:p>
        </p:txBody>
      </p:sp>
      <p:sp>
        <p:nvSpPr>
          <p:cNvPr id="3" name="內容版面配置區 2"/>
          <p:cNvSpPr>
            <a:spLocks noGrp="1"/>
          </p:cNvSpPr>
          <p:nvPr>
            <p:ph idx="1"/>
          </p:nvPr>
        </p:nvSpPr>
        <p:spPr>
          <a:xfrm>
            <a:off x="659057" y="1845733"/>
            <a:ext cx="4922233" cy="4253141"/>
          </a:xfrm>
        </p:spPr>
        <p:txBody>
          <a:bodyPr>
            <a:normAutofit fontScale="70000" lnSpcReduction="20000"/>
          </a:bodyPr>
          <a:lstStyle/>
          <a:p>
            <a:pPr marL="0" indent="0">
              <a:lnSpc>
                <a:spcPct val="120000"/>
              </a:lnSpc>
              <a:spcBef>
                <a:spcPts val="0"/>
              </a:spcBef>
              <a:spcAft>
                <a:spcPts val="0"/>
              </a:spcAft>
              <a:buNone/>
            </a:pPr>
            <a:r>
              <a:rPr lang="en-US" altLang="zh-TW" dirty="0" err="1"/>
              <a:t>NodeXL</a:t>
            </a:r>
            <a:r>
              <a:rPr lang="en-US" altLang="zh-TW" dirty="0"/>
              <a:t> is a powerful and easy-to-use interactive network </a:t>
            </a:r>
            <a:r>
              <a:rPr lang="en-US" altLang="zh-TW" dirty="0" smtClean="0"/>
              <a:t>visualization </a:t>
            </a:r>
            <a:r>
              <a:rPr lang="en-US" altLang="zh-TW" dirty="0"/>
              <a:t>and analysis tool that leverages the widely available MS Excel application as the platform for representing generic graph data, performing advanced network analysis and visual exploration of networks. The tool supports multiple social network data providers that import graph data (nodes and edge lists) into the Excel spreadsheet</a:t>
            </a:r>
            <a:r>
              <a:rPr lang="en-US" altLang="zh-TW" dirty="0" smtClean="0"/>
              <a:t>.</a:t>
            </a:r>
          </a:p>
          <a:p>
            <a:pPr marL="0" indent="0">
              <a:lnSpc>
                <a:spcPct val="120000"/>
              </a:lnSpc>
              <a:spcBef>
                <a:spcPts val="0"/>
              </a:spcBef>
              <a:spcAft>
                <a:spcPts val="0"/>
              </a:spcAft>
              <a:buNone/>
            </a:pPr>
            <a:endParaRPr lang="en-US" altLang="zh-TW" i="1" dirty="0" smtClean="0"/>
          </a:p>
          <a:p>
            <a:pPr marL="0" indent="0">
              <a:lnSpc>
                <a:spcPct val="120000"/>
              </a:lnSpc>
              <a:spcBef>
                <a:spcPts val="0"/>
              </a:spcBef>
              <a:spcAft>
                <a:spcPts val="0"/>
              </a:spcAft>
              <a:buNone/>
            </a:pPr>
            <a:r>
              <a:rPr lang="en-US" altLang="zh-TW" i="1" dirty="0" smtClean="0"/>
              <a:t>3-Levels </a:t>
            </a:r>
            <a:r>
              <a:rPr lang="en-US" altLang="zh-TW" i="1" dirty="0"/>
              <a:t>of </a:t>
            </a:r>
            <a:r>
              <a:rPr lang="en-US" altLang="zh-TW" i="1" dirty="0" smtClean="0"/>
              <a:t>Analysis</a:t>
            </a:r>
          </a:p>
          <a:p>
            <a:pPr marL="0" indent="0">
              <a:lnSpc>
                <a:spcPct val="120000"/>
              </a:lnSpc>
              <a:spcBef>
                <a:spcPts val="0"/>
              </a:spcBef>
              <a:spcAft>
                <a:spcPts val="0"/>
              </a:spcAft>
              <a:buNone/>
            </a:pPr>
            <a:r>
              <a:rPr lang="en-US" altLang="zh-TW" b="1" dirty="0"/>
              <a:t>1. Micro Level - Ego-analysis</a:t>
            </a:r>
            <a:r>
              <a:rPr lang="en-US" altLang="zh-TW" dirty="0"/>
              <a:t>: Examine </a:t>
            </a:r>
            <a:r>
              <a:rPr lang="en-US" altLang="zh-TW" dirty="0" smtClean="0"/>
              <a:t>where</a:t>
            </a:r>
            <a:r>
              <a:rPr lang="zh-TW" altLang="en-US" dirty="0" smtClean="0"/>
              <a:t> </a:t>
            </a:r>
            <a:r>
              <a:rPr lang="en-US" altLang="zh-TW" dirty="0" smtClean="0"/>
              <a:t>individuals </a:t>
            </a:r>
            <a:r>
              <a:rPr lang="en-US" altLang="zh-TW" dirty="0"/>
              <a:t>stand in the network; </a:t>
            </a:r>
            <a:r>
              <a:rPr lang="en-US" altLang="zh-TW" dirty="0" smtClean="0"/>
              <a:t>Reveal</a:t>
            </a:r>
            <a:r>
              <a:rPr lang="zh-TW" altLang="en-US" dirty="0" smtClean="0"/>
              <a:t> </a:t>
            </a:r>
            <a:r>
              <a:rPr lang="en-US" altLang="zh-TW" dirty="0" smtClean="0"/>
              <a:t>individuals </a:t>
            </a:r>
            <a:r>
              <a:rPr lang="en-US" altLang="zh-TW" dirty="0"/>
              <a:t>who occupy key positions</a:t>
            </a:r>
          </a:p>
          <a:p>
            <a:pPr marL="0" indent="0">
              <a:lnSpc>
                <a:spcPct val="120000"/>
              </a:lnSpc>
              <a:spcBef>
                <a:spcPts val="0"/>
              </a:spcBef>
              <a:spcAft>
                <a:spcPts val="0"/>
              </a:spcAft>
              <a:buNone/>
            </a:pPr>
            <a:r>
              <a:rPr lang="en-US" altLang="zh-TW" b="1" dirty="0"/>
              <a:t>2. </a:t>
            </a:r>
            <a:r>
              <a:rPr lang="en-US" altLang="zh-TW" b="1" dirty="0" err="1"/>
              <a:t>Meso</a:t>
            </a:r>
            <a:r>
              <a:rPr lang="en-US" altLang="zh-TW" b="1" dirty="0"/>
              <a:t> Level</a:t>
            </a:r>
            <a:r>
              <a:rPr lang="en-US" altLang="zh-TW" dirty="0"/>
              <a:t>: Analyze the network structure </a:t>
            </a:r>
            <a:r>
              <a:rPr lang="en-US" altLang="zh-TW" dirty="0" smtClean="0"/>
              <a:t>or</a:t>
            </a:r>
            <a:r>
              <a:rPr lang="zh-TW" altLang="en-US" dirty="0" smtClean="0"/>
              <a:t> </a:t>
            </a:r>
            <a:r>
              <a:rPr lang="en-US" altLang="zh-TW" dirty="0" smtClean="0"/>
              <a:t>“</a:t>
            </a:r>
            <a:r>
              <a:rPr lang="en-US" altLang="zh-TW" dirty="0"/>
              <a:t>architecture” of the network; Reveal </a:t>
            </a:r>
            <a:r>
              <a:rPr lang="en-US" altLang="zh-TW" dirty="0" smtClean="0"/>
              <a:t>clusters</a:t>
            </a:r>
            <a:r>
              <a:rPr lang="zh-TW" altLang="en-US" dirty="0" smtClean="0"/>
              <a:t> </a:t>
            </a:r>
            <a:endParaRPr lang="en-US" altLang="zh-TW" dirty="0"/>
          </a:p>
          <a:p>
            <a:pPr marL="0" indent="0">
              <a:lnSpc>
                <a:spcPct val="120000"/>
              </a:lnSpc>
              <a:spcBef>
                <a:spcPts val="0"/>
              </a:spcBef>
              <a:spcAft>
                <a:spcPts val="0"/>
              </a:spcAft>
              <a:buNone/>
            </a:pPr>
            <a:r>
              <a:rPr lang="en-US" altLang="zh-TW" b="1" dirty="0"/>
              <a:t>3. Macro Level: </a:t>
            </a:r>
            <a:r>
              <a:rPr lang="en-US" altLang="zh-TW" dirty="0"/>
              <a:t>Examine how the network </a:t>
            </a:r>
            <a:r>
              <a:rPr lang="en-US" altLang="zh-TW" dirty="0" smtClean="0"/>
              <a:t>is</a:t>
            </a:r>
            <a:r>
              <a:rPr lang="zh-TW" altLang="en-US" dirty="0" smtClean="0"/>
              <a:t> </a:t>
            </a:r>
            <a:r>
              <a:rPr lang="en-US" altLang="zh-TW" dirty="0" smtClean="0"/>
              <a:t>changing </a:t>
            </a:r>
            <a:r>
              <a:rPr lang="en-US" altLang="zh-TW" dirty="0"/>
              <a:t>over time; Reveal macro </a:t>
            </a:r>
            <a:r>
              <a:rPr lang="en-US" altLang="zh-TW" dirty="0" smtClean="0"/>
              <a:t>structures</a:t>
            </a:r>
            <a:r>
              <a:rPr lang="zh-TW" altLang="en-US" dirty="0" smtClean="0"/>
              <a:t> </a:t>
            </a:r>
            <a:r>
              <a:rPr lang="en-US" altLang="zh-TW" dirty="0" smtClean="0"/>
              <a:t>(</a:t>
            </a:r>
            <a:r>
              <a:rPr lang="en-US" altLang="zh-TW" dirty="0"/>
              <a:t>economic, managerial) that influence </a:t>
            </a:r>
            <a:r>
              <a:rPr lang="en-US" altLang="zh-TW" dirty="0" smtClean="0"/>
              <a:t>the</a:t>
            </a:r>
            <a:r>
              <a:rPr lang="zh-TW" altLang="en-US" dirty="0" smtClean="0"/>
              <a:t> </a:t>
            </a:r>
            <a:r>
              <a:rPr lang="en-US" altLang="zh-TW" dirty="0" smtClean="0"/>
              <a:t>change/stability </a:t>
            </a:r>
            <a:r>
              <a:rPr lang="en-US" altLang="zh-TW" dirty="0"/>
              <a:t>of a network</a:t>
            </a:r>
            <a:endParaRPr lang="zh-TW" altLang="en-US" dirty="0"/>
          </a:p>
        </p:txBody>
      </p:sp>
      <p:pic>
        <p:nvPicPr>
          <p:cNvPr id="1026" name="Picture 2" descr="Collective Intelligence Conference - third version - clea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5193" y="2407096"/>
            <a:ext cx="3229613" cy="2553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03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But</a:t>
            </a:r>
            <a:endParaRPr lang="zh-TW" altLang="en-US" dirty="0"/>
          </a:p>
        </p:txBody>
      </p:sp>
      <p:sp>
        <p:nvSpPr>
          <p:cNvPr id="3" name="內容版面配置區 2"/>
          <p:cNvSpPr>
            <a:spLocks noGrp="1"/>
          </p:cNvSpPr>
          <p:nvPr>
            <p:ph idx="1"/>
          </p:nvPr>
        </p:nvSpPr>
        <p:spPr/>
        <p:txBody>
          <a:bodyPr>
            <a:normAutofit/>
          </a:bodyPr>
          <a:lstStyle/>
          <a:p>
            <a:pPr marL="457200" indent="-457200">
              <a:buFont typeface="+mj-lt"/>
              <a:buAutoNum type="arabicPeriod"/>
            </a:pPr>
            <a:r>
              <a:rPr lang="zh-TW" altLang="en-US" sz="2400" dirty="0" smtClean="0"/>
              <a:t>因為是</a:t>
            </a:r>
            <a:r>
              <a:rPr lang="en-US" altLang="zh-TW" sz="2400" dirty="0" err="1" smtClean="0"/>
              <a:t>Execl</a:t>
            </a:r>
            <a:r>
              <a:rPr lang="en-US" altLang="zh-TW" sz="2400" dirty="0" smtClean="0"/>
              <a:t> </a:t>
            </a:r>
            <a:r>
              <a:rPr lang="zh-TW" altLang="en-US" sz="2400" dirty="0" smtClean="0"/>
              <a:t>的</a:t>
            </a:r>
            <a:r>
              <a:rPr lang="en-US" altLang="zh-TW" sz="2400" dirty="0" smtClean="0"/>
              <a:t>plug-in </a:t>
            </a:r>
            <a:r>
              <a:rPr lang="zh-TW" altLang="en-US" sz="2400" dirty="0" smtClean="0"/>
              <a:t>，因此，產生資料筆數讀取，回應速率，</a:t>
            </a:r>
            <a:r>
              <a:rPr lang="en-US" altLang="zh-TW" sz="2400" dirty="0" smtClean="0"/>
              <a:t>…</a:t>
            </a:r>
            <a:r>
              <a:rPr lang="zh-TW" altLang="en-US" sz="2400" dirty="0" smtClean="0"/>
              <a:t>等的限制。</a:t>
            </a:r>
            <a:endParaRPr lang="en-US" altLang="zh-TW" sz="2400" dirty="0" smtClean="0"/>
          </a:p>
          <a:p>
            <a:pPr marL="457200" indent="-457200">
              <a:buFont typeface="+mj-lt"/>
              <a:buAutoNum type="arabicPeriod"/>
            </a:pPr>
            <a:r>
              <a:rPr lang="en-US" altLang="zh-TW" sz="2400" dirty="0" smtClean="0"/>
              <a:t>Algorithm </a:t>
            </a:r>
            <a:r>
              <a:rPr lang="zh-TW" altLang="en-US" sz="2400" dirty="0" smtClean="0"/>
              <a:t>開發因為受限於</a:t>
            </a:r>
            <a:r>
              <a:rPr lang="en-US" altLang="zh-TW" sz="2400" dirty="0" err="1" smtClean="0"/>
              <a:t>Execl</a:t>
            </a:r>
            <a:r>
              <a:rPr lang="zh-TW" altLang="en-US" sz="2400" dirty="0" smtClean="0"/>
              <a:t>的讀取方式，因此</a:t>
            </a:r>
            <a:r>
              <a:rPr lang="en-US" altLang="zh-TW" sz="2400" dirty="0" smtClean="0"/>
              <a:t>Algorithm </a:t>
            </a:r>
            <a:r>
              <a:rPr lang="zh-TW" altLang="en-US" sz="2400" dirty="0" smtClean="0"/>
              <a:t>開發不易。</a:t>
            </a:r>
            <a:endParaRPr lang="en-US" altLang="zh-TW" sz="2400" dirty="0" smtClean="0"/>
          </a:p>
          <a:p>
            <a:pPr marL="457200" indent="-457200">
              <a:buFont typeface="+mj-lt"/>
              <a:buAutoNum type="arabicPeriod"/>
            </a:pPr>
            <a:r>
              <a:rPr lang="zh-TW" altLang="en-US" sz="2400" dirty="0" smtClean="0"/>
              <a:t>在讀取</a:t>
            </a:r>
            <a:r>
              <a:rPr lang="en-US" altLang="zh-TW" sz="2400" dirty="0" smtClean="0"/>
              <a:t>social network </a:t>
            </a:r>
            <a:r>
              <a:rPr lang="zh-TW" altLang="en-US" sz="2400" dirty="0" smtClean="0"/>
              <a:t>資料時，很容易產生</a:t>
            </a:r>
            <a:r>
              <a:rPr lang="en-US" altLang="zh-TW" sz="2400" dirty="0" smtClean="0"/>
              <a:t>Out of memory</a:t>
            </a:r>
            <a:r>
              <a:rPr lang="zh-TW" altLang="en-US" sz="2400" dirty="0" smtClean="0"/>
              <a:t>的</a:t>
            </a:r>
            <a:r>
              <a:rPr lang="en-US" altLang="zh-TW" sz="2400" dirty="0" smtClean="0"/>
              <a:t>Error</a:t>
            </a:r>
          </a:p>
          <a:p>
            <a:endParaRPr lang="zh-TW" altLang="en-US" sz="2400" dirty="0"/>
          </a:p>
        </p:txBody>
      </p:sp>
    </p:spTree>
    <p:extLst>
      <p:ext uri="{BB962C8B-B14F-4D97-AF65-F5344CB8AC3E}">
        <p14:creationId xmlns:p14="http://schemas.microsoft.com/office/powerpoint/2010/main" val="1133754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Team Project Requirement</a:t>
            </a:r>
            <a:endParaRPr lang="zh-TW" altLang="en-US" dirty="0"/>
          </a:p>
        </p:txBody>
      </p:sp>
      <p:sp>
        <p:nvSpPr>
          <p:cNvPr id="3" name="內容版面配置區 2"/>
          <p:cNvSpPr>
            <a:spLocks noGrp="1"/>
          </p:cNvSpPr>
          <p:nvPr>
            <p:ph idx="1"/>
          </p:nvPr>
        </p:nvSpPr>
        <p:spPr/>
        <p:txBody>
          <a:bodyPr>
            <a:normAutofit/>
          </a:bodyPr>
          <a:lstStyle/>
          <a:p>
            <a:pPr marL="457200" indent="-457200">
              <a:lnSpc>
                <a:spcPct val="100000"/>
              </a:lnSpc>
              <a:spcBef>
                <a:spcPts val="0"/>
              </a:spcBef>
              <a:spcAft>
                <a:spcPts val="0"/>
              </a:spcAft>
              <a:buAutoNum type="arabicPeriod"/>
            </a:pPr>
            <a:r>
              <a:rPr lang="zh-TW" altLang="en-US" sz="2400" b="1" u="sng" dirty="0" smtClean="0">
                <a:latin typeface="微軟正黑體" panose="020B0604030504040204" pitchFamily="34" charset="-120"/>
                <a:ea typeface="微軟正黑體" panose="020B0604030504040204" pitchFamily="34" charset="-120"/>
              </a:rPr>
              <a:t>將</a:t>
            </a:r>
            <a:r>
              <a:rPr lang="en-US" altLang="zh-TW" sz="2400" b="1" u="sng" dirty="0" err="1" smtClean="0">
                <a:latin typeface="微軟正黑體" panose="020B0604030504040204" pitchFamily="34" charset="-120"/>
                <a:ea typeface="微軟正黑體" panose="020B0604030504040204" pitchFamily="34" charset="-120"/>
              </a:rPr>
              <a:t>NodeXL</a:t>
            </a:r>
            <a:r>
              <a:rPr lang="zh-TW" altLang="en-US" sz="2400" b="1" u="sng" dirty="0" smtClean="0">
                <a:latin typeface="微軟正黑體" panose="020B0604030504040204" pitchFamily="34" charset="-120"/>
                <a:ea typeface="微軟正黑體" panose="020B0604030504040204" pitchFamily="34" charset="-120"/>
              </a:rPr>
              <a:t>可以在</a:t>
            </a:r>
            <a:r>
              <a:rPr lang="en-US" altLang="zh-TW" sz="2400" b="1" u="sng" dirty="0" err="1" smtClean="0">
                <a:latin typeface="微軟正黑體" panose="020B0604030504040204" pitchFamily="34" charset="-120"/>
                <a:ea typeface="微軟正黑體" panose="020B0604030504040204" pitchFamily="34" charset="-120"/>
              </a:rPr>
              <a:t>Execl</a:t>
            </a:r>
            <a:r>
              <a:rPr lang="en-US" altLang="zh-TW" sz="2400" b="1" u="sng" dirty="0" smtClean="0">
                <a:latin typeface="微軟正黑體" panose="020B0604030504040204" pitchFamily="34" charset="-120"/>
                <a:ea typeface="微軟正黑體" panose="020B0604030504040204" pitchFamily="34" charset="-120"/>
              </a:rPr>
              <a:t> </a:t>
            </a:r>
            <a:r>
              <a:rPr lang="zh-TW" altLang="en-US" sz="2400" b="1" u="sng" dirty="0" smtClean="0">
                <a:latin typeface="微軟正黑體" panose="020B0604030504040204" pitchFamily="34" charset="-120"/>
                <a:ea typeface="微軟正黑體" panose="020B0604030504040204" pitchFamily="34" charset="-120"/>
              </a:rPr>
              <a:t>外的程式獨立執行。</a:t>
            </a:r>
            <a:endParaRPr lang="en-US" altLang="zh-TW" sz="2400" b="1" u="sng" dirty="0">
              <a:latin typeface="微軟正黑體" panose="020B0604030504040204" pitchFamily="34" charset="-120"/>
              <a:ea typeface="微軟正黑體" panose="020B0604030504040204" pitchFamily="34" charset="-120"/>
            </a:endParaRPr>
          </a:p>
          <a:p>
            <a:pPr marL="749808" lvl="1" indent="-457200">
              <a:lnSpc>
                <a:spcPct val="100000"/>
              </a:lnSpc>
              <a:spcBef>
                <a:spcPts val="0"/>
              </a:spcBef>
              <a:spcAft>
                <a:spcPts val="0"/>
              </a:spcAft>
            </a:pPr>
            <a:r>
              <a:rPr lang="en-US" altLang="zh-TW" sz="2200" dirty="0" smtClean="0">
                <a:sym typeface="Wingdings" panose="05000000000000000000" pitchFamily="2" charset="2"/>
              </a:rPr>
              <a:t>Test Case, </a:t>
            </a:r>
            <a:r>
              <a:rPr lang="zh-TW" altLang="en-US" sz="2200" dirty="0" smtClean="0">
                <a:sym typeface="Wingdings" panose="05000000000000000000" pitchFamily="2" charset="2"/>
              </a:rPr>
              <a:t>讀入</a:t>
            </a:r>
            <a:r>
              <a:rPr lang="en-US" altLang="zh-TW" sz="2200" dirty="0" smtClean="0">
                <a:sym typeface="Wingdings" panose="05000000000000000000" pitchFamily="2" charset="2"/>
              </a:rPr>
              <a:t>Facebook </a:t>
            </a:r>
            <a:r>
              <a:rPr lang="zh-TW" altLang="en-US" sz="2200" dirty="0" smtClean="0">
                <a:sym typeface="Wingdings" panose="05000000000000000000" pitchFamily="2" charset="2"/>
              </a:rPr>
              <a:t>上音樂粉絲團的資料，透過歌手</a:t>
            </a:r>
            <a:r>
              <a:rPr lang="en-US" altLang="zh-TW" sz="2200" dirty="0" smtClean="0">
                <a:sym typeface="Wingdings" panose="05000000000000000000" pitchFamily="2" charset="2"/>
              </a:rPr>
              <a:t>-</a:t>
            </a:r>
            <a:r>
              <a:rPr lang="zh-TW" altLang="en-US" sz="2200" dirty="0" smtClean="0">
                <a:sym typeface="Wingdings" panose="05000000000000000000" pitchFamily="2" charset="2"/>
              </a:rPr>
              <a:t>粉絲，發</a:t>
            </a:r>
            <a:r>
              <a:rPr lang="zh-TW" altLang="en-US" sz="2200" dirty="0">
                <a:sym typeface="Wingdings" panose="05000000000000000000" pitchFamily="2" charset="2"/>
              </a:rPr>
              <a:t>文</a:t>
            </a:r>
            <a:r>
              <a:rPr lang="en-US" altLang="zh-TW" sz="2200" dirty="0" smtClean="0">
                <a:sym typeface="Wingdings" panose="05000000000000000000" pitchFamily="2" charset="2"/>
              </a:rPr>
              <a:t>-</a:t>
            </a:r>
            <a:r>
              <a:rPr lang="zh-TW" altLang="en-US" sz="2200" dirty="0" smtClean="0">
                <a:sym typeface="Wingdings" panose="05000000000000000000" pitchFamily="2" charset="2"/>
              </a:rPr>
              <a:t>粉絲，發文</a:t>
            </a:r>
            <a:r>
              <a:rPr lang="en-US" altLang="zh-TW" sz="2200" dirty="0" smtClean="0">
                <a:sym typeface="Wingdings" panose="05000000000000000000" pitchFamily="2" charset="2"/>
              </a:rPr>
              <a:t>-</a:t>
            </a:r>
            <a:r>
              <a:rPr lang="zh-TW" altLang="en-US" sz="2200" dirty="0" smtClean="0">
                <a:sym typeface="Wingdings" panose="05000000000000000000" pitchFamily="2" charset="2"/>
              </a:rPr>
              <a:t>回文及歌曲</a:t>
            </a:r>
            <a:r>
              <a:rPr lang="en-US" altLang="zh-TW" sz="2200" dirty="0" smtClean="0">
                <a:sym typeface="Wingdings" panose="05000000000000000000" pitchFamily="2" charset="2"/>
              </a:rPr>
              <a:t>-</a:t>
            </a:r>
            <a:r>
              <a:rPr lang="zh-TW" altLang="en-US" sz="2200" dirty="0" smtClean="0">
                <a:sym typeface="Wingdings" panose="05000000000000000000" pitchFamily="2" charset="2"/>
              </a:rPr>
              <a:t>粉絲等幾種拓樸關係進行視覺化分析。</a:t>
            </a:r>
            <a:endParaRPr lang="en-US" altLang="zh-TW" sz="2200" dirty="0">
              <a:sym typeface="Wingdings" panose="05000000000000000000" pitchFamily="2" charset="2"/>
            </a:endParaRPr>
          </a:p>
          <a:p>
            <a:pPr marL="457200" indent="-457200">
              <a:lnSpc>
                <a:spcPct val="100000"/>
              </a:lnSpc>
              <a:spcBef>
                <a:spcPts val="0"/>
              </a:spcBef>
              <a:spcAft>
                <a:spcPts val="0"/>
              </a:spcAft>
              <a:buAutoNum type="arabicPeriod"/>
            </a:pPr>
            <a:r>
              <a:rPr lang="zh-TW" altLang="en-US" sz="2400" b="1" u="sng" dirty="0" smtClean="0">
                <a:latin typeface="微軟正黑體" panose="020B0604030504040204" pitchFamily="34" charset="-120"/>
                <a:ea typeface="微軟正黑體" panose="020B0604030504040204" pitchFamily="34" charset="-120"/>
                <a:sym typeface="Wingdings" panose="05000000000000000000" pitchFamily="2" charset="2"/>
              </a:rPr>
              <a:t>開發新的</a:t>
            </a:r>
            <a:r>
              <a:rPr lang="en-US" altLang="zh-TW" sz="2400" b="1" u="sng" dirty="0" smtClean="0">
                <a:latin typeface="微軟正黑體" panose="020B0604030504040204" pitchFamily="34" charset="-120"/>
                <a:ea typeface="微軟正黑體" panose="020B0604030504040204" pitchFamily="34" charset="-120"/>
                <a:sym typeface="Wingdings" panose="05000000000000000000" pitchFamily="2" charset="2"/>
              </a:rPr>
              <a:t>algorithm interface </a:t>
            </a:r>
            <a:r>
              <a:rPr lang="zh-TW" altLang="en-US" sz="2400" b="1" u="sng" dirty="0" smtClean="0">
                <a:latin typeface="微軟正黑體" panose="020B0604030504040204" pitchFamily="34" charset="-120"/>
                <a:ea typeface="微軟正黑體" panose="020B0604030504040204" pitchFamily="34" charset="-120"/>
                <a:sym typeface="Wingdings" panose="05000000000000000000" pitchFamily="2" charset="2"/>
              </a:rPr>
              <a:t>與</a:t>
            </a:r>
            <a:r>
              <a:rPr lang="en-US" altLang="zh-TW" sz="2400" b="1" u="sng" dirty="0" smtClean="0">
                <a:latin typeface="微軟正黑體" panose="020B0604030504040204" pitchFamily="34" charset="-120"/>
                <a:ea typeface="微軟正黑體" panose="020B0604030504040204" pitchFamily="34" charset="-120"/>
                <a:sym typeface="Wingdings" panose="05000000000000000000" pitchFamily="2" charset="2"/>
              </a:rPr>
              <a:t>1~2</a:t>
            </a:r>
            <a:r>
              <a:rPr lang="zh-TW" altLang="en-US" sz="2400" b="1" u="sng" dirty="0" smtClean="0">
                <a:latin typeface="微軟正黑體" panose="020B0604030504040204" pitchFamily="34" charset="-120"/>
                <a:ea typeface="微軟正黑體" panose="020B0604030504040204" pitchFamily="34" charset="-120"/>
                <a:sym typeface="Wingdings" panose="05000000000000000000" pitchFamily="2" charset="2"/>
              </a:rPr>
              <a:t>種</a:t>
            </a:r>
            <a:r>
              <a:rPr lang="en-US" altLang="zh-TW" sz="2400" b="1" u="sng" dirty="0" smtClean="0">
                <a:latin typeface="微軟正黑體" panose="020B0604030504040204" pitchFamily="34" charset="-120"/>
                <a:ea typeface="微軟正黑體" panose="020B0604030504040204" pitchFamily="34" charset="-120"/>
                <a:sym typeface="Wingdings" panose="05000000000000000000" pitchFamily="2" charset="2"/>
              </a:rPr>
              <a:t>Algorithm</a:t>
            </a:r>
          </a:p>
          <a:p>
            <a:pPr marL="749808" lvl="1" indent="-457200">
              <a:lnSpc>
                <a:spcPct val="100000"/>
              </a:lnSpc>
              <a:spcBef>
                <a:spcPts val="0"/>
              </a:spcBef>
              <a:spcAft>
                <a:spcPts val="0"/>
              </a:spcAft>
            </a:pPr>
            <a:r>
              <a:rPr lang="en-US" altLang="zh-TW" sz="2200" dirty="0" smtClean="0">
                <a:sym typeface="Wingdings" panose="05000000000000000000" pitchFamily="2" charset="2"/>
              </a:rPr>
              <a:t>Test Case, </a:t>
            </a:r>
            <a:r>
              <a:rPr lang="zh-TW" altLang="en-US" sz="2200" dirty="0" smtClean="0">
                <a:sym typeface="Wingdings" panose="05000000000000000000" pitchFamily="2" charset="2"/>
              </a:rPr>
              <a:t>將社群網絡的分析資料結合時間序列分析，讓社群網絡分析產生時間軸的關係</a:t>
            </a:r>
            <a:endParaRPr lang="zh-TW" altLang="en-US" sz="2200" dirty="0"/>
          </a:p>
        </p:txBody>
      </p:sp>
    </p:spTree>
    <p:extLst>
      <p:ext uri="{BB962C8B-B14F-4D97-AF65-F5344CB8AC3E}">
        <p14:creationId xmlns:p14="http://schemas.microsoft.com/office/powerpoint/2010/main" val="2757641243"/>
      </p:ext>
    </p:extLst>
  </p:cSld>
  <p:clrMapOvr>
    <a:masterClrMapping/>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25</TotalTime>
  <Words>309</Words>
  <Application>Microsoft Office PowerPoint</Application>
  <PresentationFormat>如螢幕大小 (4:3)</PresentationFormat>
  <Paragraphs>20</Paragraphs>
  <Slides>4</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vt:i4>
      </vt:variant>
    </vt:vector>
  </HeadingPairs>
  <TitlesOfParts>
    <vt:vector size="11" baseType="lpstr">
      <vt:lpstr>微軟正黑體</vt:lpstr>
      <vt:lpstr>新細明體</vt:lpstr>
      <vt:lpstr>Arial</vt:lpstr>
      <vt:lpstr>Calibri</vt:lpstr>
      <vt:lpstr>Calibri Light</vt:lpstr>
      <vt:lpstr>Wingdings</vt:lpstr>
      <vt:lpstr>回顧</vt:lpstr>
      <vt:lpstr>NodeXL的改進與應用</vt:lpstr>
      <vt:lpstr>前言</vt:lpstr>
      <vt:lpstr>But</vt:lpstr>
      <vt:lpstr>Team Project Requirement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NodeXL的改進與應用</dc:title>
  <dc:creator>enrico</dc:creator>
  <cp:lastModifiedBy>enrico</cp:lastModifiedBy>
  <cp:revision>4</cp:revision>
  <dcterms:created xsi:type="dcterms:W3CDTF">2014-03-03T12:36:14Z</dcterms:created>
  <dcterms:modified xsi:type="dcterms:W3CDTF">2014-03-03T13:04:58Z</dcterms:modified>
</cp:coreProperties>
</file>