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3" r:id="rId4"/>
    <p:sldId id="274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62" r:id="rId13"/>
    <p:sldId id="280" r:id="rId14"/>
    <p:sldId id="285" r:id="rId15"/>
    <p:sldId id="289" r:id="rId16"/>
    <p:sldId id="288" r:id="rId17"/>
    <p:sldId id="284" r:id="rId18"/>
    <p:sldId id="291" r:id="rId19"/>
    <p:sldId id="290" r:id="rId20"/>
    <p:sldId id="277" r:id="rId21"/>
    <p:sldId id="293" r:id="rId22"/>
    <p:sldId id="292" r:id="rId23"/>
    <p:sldId id="278" r:id="rId24"/>
    <p:sldId id="295" r:id="rId25"/>
    <p:sldId id="294" r:id="rId26"/>
    <p:sldId id="287" r:id="rId27"/>
    <p:sldId id="260" r:id="rId28"/>
    <p:sldId id="261" r:id="rId29"/>
    <p:sldId id="259" r:id="rId30"/>
    <p:sldId id="271" r:id="rId31"/>
    <p:sldId id="272" r:id="rId32"/>
    <p:sldId id="270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FC3EDBF-86BC-4959-8D51-D38BA45939BD}" type="datetimeFigureOut">
              <a:rPr lang="zh-TW" altLang="en-US" smtClean="0"/>
              <a:t>2014/6/9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10400" y="1978484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/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組長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B99902066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蔡宗翰</a:t>
            </a:r>
            <a:endParaRPr lang="en-US" altLang="zh-TW" sz="1600" kern="0" spc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ea typeface="微軟正黑體" panose="020B0604030504040204" pitchFamily="34" charset="-120"/>
              </a:rPr>
              <a:t>組員</a:t>
            </a:r>
            <a:r>
              <a:rPr lang="en-US" altLang="zh-TW" sz="1600" kern="0" spc="0" dirty="0">
                <a:ea typeface="微軟正黑體" panose="020B0604030504040204" pitchFamily="34" charset="-120"/>
              </a:rPr>
              <a:t>: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D98944002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林映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孜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D02922030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范哲誠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D02944010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呂俊宏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             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B99902032 </a:t>
            </a:r>
            <a:r>
              <a:rPr lang="zh-TW" altLang="en-US" sz="1600" kern="0" spc="0" dirty="0">
                <a:ea typeface="微軟正黑體" panose="020B0604030504040204" pitchFamily="34" charset="-120"/>
              </a:rPr>
              <a:t>黃奕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軻 </a:t>
            </a:r>
            <a:r>
              <a:rPr lang="en-US" altLang="zh-TW" sz="1600" kern="0" spc="0" dirty="0" smtClean="0">
                <a:ea typeface="微軟正黑體" panose="020B0604030504040204" pitchFamily="34" charset="-120"/>
              </a:rPr>
              <a:t>B99902025 </a:t>
            </a:r>
            <a:r>
              <a:rPr lang="zh-TW" altLang="en-US" sz="1600" kern="0" spc="0" dirty="0" smtClean="0">
                <a:ea typeface="微軟正黑體" panose="020B0604030504040204" pitchFamily="34" charset="-120"/>
              </a:rPr>
              <a:t>吳佳倫</a:t>
            </a:r>
            <a:endParaRPr lang="en-US" altLang="zh-TW" sz="1600" kern="0" spc="0" dirty="0" smtClean="0">
              <a:ea typeface="微軟正黑體" panose="020B0604030504040204" pitchFamily="34" charset="-12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ea typeface="微軟正黑體" panose="020B0604030504040204" pitchFamily="34" charset="-120"/>
              </a:rPr>
              <a:t>B</a:t>
            </a:r>
            <a:r>
              <a:rPr lang="en-US" altLang="zh-Hant" sz="1600" kern="0" spc="0" dirty="0" smtClean="0">
                <a:ea typeface="微軟正黑體" panose="020B0604030504040204" pitchFamily="34" charset="-120"/>
              </a:rPr>
              <a:t>99902100 </a:t>
            </a:r>
            <a:r>
              <a:rPr lang="zh-Hant" altLang="en-US" sz="1600" kern="0" spc="0" dirty="0">
                <a:ea typeface="微軟正黑體" panose="020B0604030504040204" pitchFamily="34" charset="-120"/>
              </a:rPr>
              <a:t>劉宗瑋</a:t>
            </a:r>
            <a:endParaRPr lang="zh-TW" altLang="en-US" sz="1600" kern="0" spc="0" dirty="0">
              <a:ea typeface="微軟正黑體" panose="020B0604030504040204" pitchFamily="34" charset="-120"/>
            </a:endParaRPr>
          </a:p>
          <a:p>
            <a:endParaRPr lang="zh-TW" altLang="en-US" sz="16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Nodexl</a:t>
            </a:r>
            <a:r>
              <a:rPr lang="en-US" altLang="zh-TW" dirty="0" smtClean="0"/>
              <a:t> Improvement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91013"/>
              </p:ext>
            </p:extLst>
          </p:nvPr>
        </p:nvGraphicFramePr>
        <p:xfrm>
          <a:off x="323528" y="2575560"/>
          <a:ext cx="8496944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OIR1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Importer use "</a:t>
                      </a:r>
                      <a:r>
                        <a:rPr lang="en-US" sz="2800" kern="0" dirty="0" err="1">
                          <a:effectLst/>
                        </a:rPr>
                        <a:t>SocialNetworkImporter</a:t>
                      </a:r>
                      <a:r>
                        <a:rPr lang="en-US" sz="2800" kern="0" dirty="0">
                          <a:effectLst/>
                        </a:rPr>
                        <a:t>" to get data from SNS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/>
              <a:t>Outer Interface Requirement</a:t>
            </a:r>
            <a:r>
              <a:rPr lang="en-US" altLang="zh-TW" dirty="0" smtClean="0"/>
              <a:t>(OIR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68978"/>
            <a:ext cx="8712968" cy="573816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</a:t>
            </a:r>
            <a:r>
              <a:rPr lang="en-US" altLang="zh-TW" dirty="0" smtClean="0"/>
              <a:t>– Original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- Final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8" y="1719263"/>
            <a:ext cx="8360703" cy="4406900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107" y="-90264"/>
            <a:ext cx="8229600" cy="1143000"/>
          </a:xfrm>
        </p:spPr>
        <p:txBody>
          <a:bodyPr/>
          <a:lstStyle/>
          <a:p>
            <a:r>
              <a:rPr lang="en-US" altLang="zh-TW" cap="none" dirty="0" smtClean="0"/>
              <a:t>Importer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– Initial Design</a:t>
            </a:r>
            <a:endParaRPr lang="zh-TW" altLang="en-US" cap="none" dirty="0"/>
          </a:p>
        </p:txBody>
      </p:sp>
      <p:pic>
        <p:nvPicPr>
          <p:cNvPr id="5" name="圖片 4" descr="C:\Users\lambert\Downloads\Impor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4897"/>
            <a:ext cx="8784976" cy="4496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6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Importer – Design Issues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004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107" y="-90264"/>
            <a:ext cx="8229600" cy="1143000"/>
          </a:xfrm>
        </p:spPr>
        <p:txBody>
          <a:bodyPr/>
          <a:lstStyle/>
          <a:p>
            <a:r>
              <a:rPr lang="en-US" altLang="zh-TW" cap="none" dirty="0" smtClean="0"/>
              <a:t>Importer - Redesigned</a:t>
            </a:r>
            <a:endParaRPr lang="zh-TW" altLang="en-US" cap="non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5871"/>
            <a:ext cx="8136904" cy="589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836712"/>
            <a:ext cx="568633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>
                <a:solidFill>
                  <a:schemeClr val="bg1"/>
                </a:solidFill>
                <a:latin typeface="+mj-ea"/>
              </a:rPr>
              <a:t>Graph Storage Management – </a:t>
            </a:r>
            <a:r>
              <a:rPr lang="en-US" altLang="zh-TW" sz="3600" dirty="0" err="1" smtClean="0">
                <a:solidFill>
                  <a:schemeClr val="bg1"/>
                </a:solidFill>
                <a:latin typeface="+mj-ea"/>
              </a:rPr>
              <a:t>Init.</a:t>
            </a:r>
            <a:endParaRPr lang="zh-TW" altLang="en-US" sz="36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7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latin typeface="+mj-ea"/>
              </a:rPr>
              <a:t>Graph </a:t>
            </a:r>
            <a:r>
              <a:rPr lang="en-US" altLang="zh-TW" cap="none" dirty="0" smtClean="0">
                <a:latin typeface="+mj-ea"/>
              </a:rPr>
              <a:t>Storage Management - Issue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54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2800" cap="none" dirty="0">
                <a:latin typeface="+mj-ea"/>
              </a:rPr>
              <a:t>Graph Storage Management-Redesign</a:t>
            </a:r>
            <a:endParaRPr lang="zh-TW" altLang="en-US" sz="2800" cap="none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9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dirty="0" smtClean="0"/>
              <a:t>Goal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System architecture 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 smtClean="0"/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/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/>
              <a:t>D</a:t>
            </a:r>
            <a:r>
              <a:rPr lang="en-US" altLang="zh-TW" dirty="0" smtClean="0"/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/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(partial unit test code)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WBS</a:t>
            </a:r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FF0000"/>
                </a:solidFill>
              </a:rPr>
              <a:t>Actual Effort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</a:rPr>
              <a:t>Encountered Problems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Metric – Initial Design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08720"/>
            <a:ext cx="4176463" cy="588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6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Metric – </a:t>
            </a:r>
            <a:r>
              <a:rPr lang="en-US" altLang="zh-TW" cap="none" dirty="0" smtClean="0"/>
              <a:t>Design 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2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Metric – Redesign </a:t>
            </a:r>
            <a:endParaRPr lang="zh-TW" altLang="en-US" cap="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12776"/>
            <a:ext cx="9085763" cy="389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5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Graph </a:t>
            </a:r>
            <a:r>
              <a:rPr lang="en-US" altLang="zh-TW" cap="none" dirty="0" smtClean="0"/>
              <a:t>Representation – Initial Design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3" y="1844824"/>
            <a:ext cx="845677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1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Graph </a:t>
            </a:r>
            <a:r>
              <a:rPr lang="en-US" altLang="zh-TW" cap="none" dirty="0" smtClean="0"/>
              <a:t>Representation – Design Issues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6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cap="none" dirty="0" smtClean="0"/>
              <a:t>Graph Representation - Redesign</a:t>
            </a:r>
            <a:endParaRPr lang="zh-TW" altLang="en-US" cap="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64096"/>
            <a:ext cx="7940054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2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478" y="-1450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WBS - Original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556792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1227232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313242"/>
              </p:ext>
            </p:extLst>
          </p:nvPr>
        </p:nvGraphicFramePr>
        <p:xfrm>
          <a:off x="248287" y="1844824"/>
          <a:ext cx="8647426" cy="4687281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WBS-final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We have used NodeXL, a open source program which can fetch data from Social Network Service(SNS) and explore network graphs.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Goal</a:t>
            </a:r>
            <a:endParaRPr lang="zh-TW" altLang="en-US" dirty="0"/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304572"/>
              </p:ext>
            </p:extLst>
          </p:nvPr>
        </p:nvGraphicFramePr>
        <p:xfrm>
          <a:off x="89758" y="153464"/>
          <a:ext cx="8946738" cy="6609852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557206"/>
                <a:gridCol w="97933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12407" marR="12407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330987"/>
              </p:ext>
            </p:extLst>
          </p:nvPr>
        </p:nvGraphicFramePr>
        <p:xfrm>
          <a:off x="-5400" y="31204"/>
          <a:ext cx="9154800" cy="6795592"/>
        </p:xfrm>
        <a:graphic>
          <a:graphicData uri="http://schemas.openxmlformats.org/drawingml/2006/table">
            <a:tbl>
              <a:tblPr/>
              <a:tblGrid>
                <a:gridCol w="884092"/>
                <a:gridCol w="2586790"/>
                <a:gridCol w="820736"/>
                <a:gridCol w="819275"/>
                <a:gridCol w="695814"/>
                <a:gridCol w="556652"/>
                <a:gridCol w="1137860"/>
                <a:gridCol w="908651"/>
                <a:gridCol w="74493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200" dirty="0" smtClean="0">
                          <a:effectLst/>
                        </a:rPr>
                        <a:t> 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429" marR="9429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Actual </a:t>
            </a:r>
            <a:r>
              <a:rPr lang="en-US" altLang="zh-TW" dirty="0" smtClean="0"/>
              <a:t>effort (Total.)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There are some improvements we want to work on </a:t>
            </a:r>
            <a:r>
              <a:rPr lang="en-US" altLang="zh-TW" sz="2400" dirty="0" smtClean="0"/>
              <a:t>NodeXL -</a:t>
            </a:r>
            <a:endParaRPr lang="en-US" altLang="zh-TW" sz="2400" dirty="0" smtClean="0"/>
          </a:p>
          <a:p>
            <a:r>
              <a:rPr lang="en-US" altLang="zh-TW" sz="2400" dirty="0" smtClean="0"/>
              <a:t>Make it stand alone from MS Excel, create a UI specifically designed for NodeXL.</a:t>
            </a:r>
          </a:p>
          <a:p>
            <a:r>
              <a:rPr lang="en-US" altLang="zh-TW" sz="2400" dirty="0" smtClean="0"/>
              <a:t>Save fetched SNS data and calculated metrics in database to prevent redoing such time-costing jobs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Lower the memory usage, and expect faster computation.</a:t>
            </a:r>
            <a:endParaRPr lang="en-US" altLang="zh-TW" sz="2400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736930"/>
              </p:ext>
            </p:extLst>
          </p:nvPr>
        </p:nvGraphicFramePr>
        <p:xfrm>
          <a:off x="53753" y="980728"/>
          <a:ext cx="9036495" cy="585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167"/>
                <a:gridCol w="6531328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save settings in </a:t>
                      </a:r>
                      <a:r>
                        <a:rPr lang="en-US" sz="2400" kern="0" dirty="0" err="1">
                          <a:effectLst/>
                        </a:rPr>
                        <a:t>ImporterSettings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select SNS which can be fetched in </a:t>
                      </a:r>
                      <a:r>
                        <a:rPr lang="en-US" sz="2400" kern="0" dirty="0" err="1">
                          <a:effectLst/>
                        </a:rPr>
                        <a:t>ImporterSettings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R1.1.2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select url/target/user which can be fetched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R1.1.3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select items/columns which can be fetched in ImporterSettings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selected SNS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R1.2.1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Facebook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R1.2.2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Twitter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Youtube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R1.2.4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import data from Flickr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R1.3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Importer can load data from file(graphML)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22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R1.4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Core can load settings and execute with corresponding concrete importer.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Requirements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D</a:t>
            </a:r>
            <a:r>
              <a:rPr lang="en-US" altLang="zh-TW" cap="none" dirty="0" err="1" smtClean="0"/>
              <a:t>at</a:t>
            </a:r>
            <a:r>
              <a:rPr lang="en-US" altLang="zh-TW" cap="none" dirty="0" err="1" smtClean="0"/>
              <a:t>aImporter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0420"/>
              </p:ext>
            </p:extLst>
          </p:nvPr>
        </p:nvGraphicFramePr>
        <p:xfrm>
          <a:off x="89756" y="987531"/>
          <a:ext cx="8964489" cy="5851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UI Design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Filter rows by derived restriction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Save graph structure to DB(new table)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Convert selected data to "Graph" structure according to Settings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/>
              <a:t>Graph Storage Management</a:t>
            </a:r>
            <a:br>
              <a:rPr lang="en-US" altLang="zh-TW" cap="none" dirty="0" smtClean="0"/>
            </a:b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13946"/>
              </p:ext>
            </p:extLst>
          </p:nvPr>
        </p:nvGraphicFramePr>
        <p:xfrm>
          <a:off x="269135" y="764704"/>
          <a:ext cx="8605731" cy="6015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473"/>
                <a:gridCol w="7831258"/>
              </a:tblGrid>
              <a:tr h="1812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Unify the Rectangle to the same type: </a:t>
                      </a:r>
                      <a:r>
                        <a:rPr lang="en-US" sz="1800" kern="0" dirty="0" err="1">
                          <a:effectLst/>
                        </a:rPr>
                        <a:t>System.Windows.Rect</a:t>
                      </a:r>
                      <a:r>
                        <a:rPr lang="en-US" sz="1800" kern="0" dirty="0">
                          <a:effectLst/>
                        </a:rPr>
                        <a:t> (WPF) 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Functional Requirement</a:t>
                      </a:r>
                      <a:endParaRPr lang="zh-TW" sz="1800" kern="100" dirty="0" smtClean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NodeXL has a view to show graph on it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R5.1.1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To show graph on the view, we first layout the graph then draw them on the view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When </a:t>
                      </a:r>
                      <a:r>
                        <a:rPr lang="en-US" sz="1800" kern="0" dirty="0" err="1">
                          <a:effectLst/>
                        </a:rPr>
                        <a:t>layouting</a:t>
                      </a:r>
                      <a:r>
                        <a:rPr lang="en-US" sz="1800" kern="0" dirty="0">
                          <a:effectLst/>
                        </a:rPr>
                        <a:t>, we specify the location of each vertex in the graph according to the layout context and layout type.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The types of layouts includes: </a:t>
                      </a:r>
                      <a:r>
                        <a:rPr lang="en-US" sz="1800" kern="0" dirty="0" err="1">
                          <a:effectLst/>
                        </a:rPr>
                        <a:t>CircleLayout,GridLayout</a:t>
                      </a:r>
                      <a:r>
                        <a:rPr lang="en-US" sz="1800" kern="0" dirty="0">
                          <a:effectLst/>
                        </a:rPr>
                        <a:t>, Random Layout, </a:t>
                      </a:r>
                      <a:r>
                        <a:rPr lang="en-US" sz="1800" kern="0" dirty="0" err="1">
                          <a:effectLst/>
                        </a:rPr>
                        <a:t>SinusoidLayout</a:t>
                      </a:r>
                      <a:r>
                        <a:rPr lang="en-US" sz="1800" kern="0" dirty="0">
                          <a:effectLst/>
                        </a:rPr>
                        <a:t>, etc.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R5.2.2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layout type is selected by the user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R5.2.3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We can only plot one type of layout for a graph at one time.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R5.2.4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It is easy to add new types of layouts.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R5.2.5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layout context describe the width,height of the layout view.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R5.2.6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location of each vertex contains the </a:t>
                      </a:r>
                      <a:r>
                        <a:rPr lang="en-US" sz="1800" kern="0" dirty="0" err="1">
                          <a:effectLst/>
                        </a:rPr>
                        <a:t>x,y</a:t>
                      </a:r>
                      <a:r>
                        <a:rPr lang="en-US" sz="1800" kern="0" dirty="0">
                          <a:effectLst/>
                        </a:rPr>
                        <a:t> coordinates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3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R5.3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When drawing graph, we draw the vertices and edges in the graph on the view according the layout context and the properties of vertices and edges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R5.3.1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vertices and edge in the graph can be draw with different color, border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1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</a:rPr>
                        <a:t>R5.3.2</a:t>
                      </a:r>
                      <a:endParaRPr lang="zh-TW" sz="1800" b="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The used color are depend on user's selection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</a:rPr>
                        <a:t>R5.4</a:t>
                      </a:r>
                      <a:endParaRPr lang="zh-TW" sz="18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The user is able to Export current layout view into image file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/>
              <a:t>Graph Representation</a:t>
            </a:r>
            <a:br>
              <a:rPr lang="en-US" altLang="zh-TW" cap="none" dirty="0" smtClean="0"/>
            </a:b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3984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2938"/>
              </p:ext>
            </p:extLst>
          </p:nvPr>
        </p:nvGraphicFramePr>
        <p:xfrm>
          <a:off x="60319" y="1484784"/>
          <a:ext cx="9023363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5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There are 3 section in the application : 1. Toolbar on the top. and below the toolbar - 2. Table on the left 3. Graph on the right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R6.1.1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choose to load data from file, database or SNS importer.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R6.1.2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7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R6.1.3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choose to export the data to image file or </a:t>
                      </a:r>
                      <a:r>
                        <a:rPr lang="en-US" sz="2000" kern="0" dirty="0" err="1">
                          <a:effectLst/>
                        </a:rPr>
                        <a:t>graphML</a:t>
                      </a:r>
                      <a:r>
                        <a:rPr lang="en-US" sz="2000" kern="0" dirty="0">
                          <a:effectLst/>
                        </a:rPr>
                        <a:t> file (need to specify the file path)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R6.1.4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select multiple metric to be computed at once (check box)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R6.1.5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Once the metrics are computed, user can use one of the metrics to autofill columns(color, width, style, opacity, visibility, label)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7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R6.1.10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There is a dropdown list widget, which includes the layout that user can choose.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22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R6.1.6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select a layout from dropdown list.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R6.1.7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refresh the graph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R6.1.8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User can Show/hide table</a:t>
                      </a:r>
                      <a:endParaRPr lang="zh-TW" sz="2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/>
                </a:tc>
              </a:tr>
              <a:tr h="239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effectLst/>
                        </a:rPr>
                        <a:t>R6.1.9</a:t>
                      </a:r>
                      <a:endParaRPr lang="zh-TW" sz="2000" b="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User can Show/hide graph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74094"/>
              </p:ext>
            </p:extLst>
          </p:nvPr>
        </p:nvGraphicFramePr>
        <p:xfrm>
          <a:off x="287524" y="1628800"/>
          <a:ext cx="8568952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IIR1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Importer read setting info from UI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IIR2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Imorted data is stored to DataBase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60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IIR3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Graph can ask data from </a:t>
                      </a:r>
                      <a:r>
                        <a:rPr lang="en-US" sz="2400" kern="0" dirty="0" err="1">
                          <a:effectLst/>
                        </a:rPr>
                        <a:t>DataBase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48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IIR4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ask </a:t>
                      </a:r>
                      <a:r>
                        <a:rPr lang="en-US" sz="2400" kern="0" dirty="0" err="1">
                          <a:effectLst/>
                        </a:rPr>
                        <a:t>Mertic</a:t>
                      </a:r>
                      <a:r>
                        <a:rPr lang="en-US" sz="2400" kern="0" dirty="0">
                          <a:effectLst/>
                        </a:rPr>
                        <a:t> to compute metrics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IIR5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Layout can get data from Graph to show.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34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IIR6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Layout can ask for setting info from UI.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IIR7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After computated, Layout can notify UI to render the result.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262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IIR8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Metric can ask data from Graph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IIR9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UI can ask Importer to Import data and save in DB.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328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IIR10</a:t>
                      </a:r>
                      <a:endParaRPr lang="zh-TW" sz="2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UI can select which Metric to be calculated and save in settings.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Internal Interface Requirements</a:t>
            </a:r>
            <a:r>
              <a:rPr lang="en-US" altLang="zh-TW" dirty="0" smtClean="0"/>
              <a:t>(IIR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格線">
  <a:themeElements>
    <a:clrScheme name="格線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格線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266</TotalTime>
  <Words>1606</Words>
  <Application>Microsoft Office PowerPoint</Application>
  <PresentationFormat>如螢幕大小 (4:3)</PresentationFormat>
  <Paragraphs>577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格線</vt:lpstr>
      <vt:lpstr>Nodexl Improvement</vt:lpstr>
      <vt:lpstr>Outline</vt:lpstr>
      <vt:lpstr>Goal</vt:lpstr>
      <vt:lpstr>Goal</vt:lpstr>
      <vt:lpstr>Requirements – DataImporter </vt:lpstr>
      <vt:lpstr>Graph Storage Management </vt:lpstr>
      <vt:lpstr>Graph Representation  </vt:lpstr>
      <vt:lpstr>UI</vt:lpstr>
      <vt:lpstr>Internal Interface Requirements(IIR)</vt:lpstr>
      <vt:lpstr>Outer Interface Requirement(OIR)</vt:lpstr>
      <vt:lpstr>Architecture – Original </vt:lpstr>
      <vt:lpstr>Architecture - Final</vt:lpstr>
      <vt:lpstr>Class Diagram</vt:lpstr>
      <vt:lpstr>Importer – Initial Design</vt:lpstr>
      <vt:lpstr>Importer – Design Issues</vt:lpstr>
      <vt:lpstr>Importer - Redesigned</vt:lpstr>
      <vt:lpstr>PowerPoint 簡報</vt:lpstr>
      <vt:lpstr>Graph Storage Management - Issue</vt:lpstr>
      <vt:lpstr>Graph Storage Management-Redesign</vt:lpstr>
      <vt:lpstr>Metric – Initial Design</vt:lpstr>
      <vt:lpstr>Metric – Design Issues</vt:lpstr>
      <vt:lpstr>Metric – Redesign </vt:lpstr>
      <vt:lpstr>Graph Representation – Initial Design</vt:lpstr>
      <vt:lpstr>Graph Representation – Design Issues</vt:lpstr>
      <vt:lpstr>Graph Representation - Redesign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26</cp:revision>
  <dcterms:created xsi:type="dcterms:W3CDTF">2014-06-09T02:37:28Z</dcterms:created>
  <dcterms:modified xsi:type="dcterms:W3CDTF">2014-06-09T08:35:59Z</dcterms:modified>
</cp:coreProperties>
</file>