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4" r:id="rId6"/>
    <p:sldId id="265" r:id="rId7"/>
    <p:sldId id="267" r:id="rId8"/>
    <p:sldId id="266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8" autoAdjust="0"/>
  </p:normalViewPr>
  <p:slideViewPr>
    <p:cSldViewPr>
      <p:cViewPr varScale="1">
        <p:scale>
          <a:sx n="79" d="100"/>
          <a:sy n="79" d="100"/>
        </p:scale>
        <p:origin x="-13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8EEC-4E68-4B1E-A54F-FE9EE83487B5}" type="datetimeFigureOut">
              <a:rPr lang="zh-TW" altLang="en-US" smtClean="0"/>
              <a:t>2014/4/27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B78B5-4FA1-4F88-8584-7CECA9E79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7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B78B5-4FA1-4F88-8584-7CECA9E7980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98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B78B5-4FA1-4F88-8584-7CECA9E7980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96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5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71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10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75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06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5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98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44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0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38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05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72CDC-D323-49C0-8BF8-D1F0F675A659}" type="datetimeFigureOut">
              <a:rPr lang="zh-TW" altLang="en-US" smtClean="0"/>
              <a:t>2014/4/27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71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Hw9-1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2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that displays text in a window.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11560" y="2183405"/>
            <a:ext cx="1656184" cy="1420002"/>
            <a:chOff x="1907704" y="2183405"/>
            <a:chExt cx="1656184" cy="1420002"/>
          </a:xfrm>
        </p:grpSpPr>
        <p:sp>
          <p:nvSpPr>
            <p:cNvPr id="31" name="矩形 30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3419872" y="2183405"/>
            <a:ext cx="1656184" cy="1420002"/>
            <a:chOff x="4499992" y="2183405"/>
            <a:chExt cx="1656184" cy="1420002"/>
          </a:xfrm>
        </p:grpSpPr>
        <p:sp>
          <p:nvSpPr>
            <p:cNvPr id="48" name="矩形 47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499992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-content : string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499992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" name="直線單箭頭接點 27"/>
          <p:cNvCxnSpPr>
            <a:stCxn id="32" idx="3"/>
            <a:endCxn id="49" idx="1"/>
          </p:cNvCxnSpPr>
          <p:nvPr/>
        </p:nvCxnSpPr>
        <p:spPr>
          <a:xfrm>
            <a:off x="2267744" y="2801737"/>
            <a:ext cx="11521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066474" y="2453011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78385" y="2463183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接點 54"/>
          <p:cNvCxnSpPr>
            <a:stCxn id="56" idx="1"/>
          </p:cNvCxnSpPr>
          <p:nvPr/>
        </p:nvCxnSpPr>
        <p:spPr>
          <a:xfrm flipH="1" flipV="1">
            <a:off x="4247964" y="3336184"/>
            <a:ext cx="1236028" cy="10210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483992" y="3068960"/>
            <a:ext cx="1536279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</a:t>
            </a:r>
            <a:r>
              <a:rPr lang="en-US" altLang="zh-TW" sz="1400" dirty="0" smtClean="0"/>
              <a:t>content;</a:t>
            </a:r>
            <a:endParaRPr lang="en-US" altLang="zh-TW" sz="1400" dirty="0" smtClean="0"/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41060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no scroll bars by default, because we might not always need them.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611560" y="2369038"/>
            <a:ext cx="1656184" cy="1420002"/>
            <a:chOff x="1907704" y="2183405"/>
            <a:chExt cx="1656184" cy="1420002"/>
          </a:xfrm>
        </p:grpSpPr>
        <p:sp>
          <p:nvSpPr>
            <p:cNvPr id="25" name="矩形 24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419871" y="2183405"/>
            <a:ext cx="2736305" cy="2195975"/>
            <a:chOff x="4499992" y="2183405"/>
            <a:chExt cx="1656184" cy="2195975"/>
          </a:xfrm>
        </p:grpSpPr>
        <p:sp>
          <p:nvSpPr>
            <p:cNvPr id="29" name="矩形 28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499992" y="2534513"/>
              <a:ext cx="1656184" cy="904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contenetSize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bool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499992" y="3439483"/>
              <a:ext cx="1656184" cy="939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winSize:int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showScrollBar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</p:grpSp>
      <p:cxnSp>
        <p:nvCxnSpPr>
          <p:cNvPr id="32" name="直線單箭頭接點 31"/>
          <p:cNvCxnSpPr>
            <a:stCxn id="26" idx="3"/>
            <a:endCxn id="30" idx="1"/>
          </p:cNvCxnSpPr>
          <p:nvPr/>
        </p:nvCxnSpPr>
        <p:spPr>
          <a:xfrm flipV="1">
            <a:off x="2267744" y="2986998"/>
            <a:ext cx="1152127" cy="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066474" y="2636912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278385" y="264881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接點 47"/>
          <p:cNvCxnSpPr>
            <a:stCxn id="49" idx="2"/>
          </p:cNvCxnSpPr>
          <p:nvPr/>
        </p:nvCxnSpPr>
        <p:spPr>
          <a:xfrm flipH="1">
            <a:off x="4263442" y="2636912"/>
            <a:ext cx="3304230" cy="106385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6397796" y="1036474"/>
            <a:ext cx="2339752" cy="16004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/>
              <a:t> 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dispaly</a:t>
            </a:r>
            <a:r>
              <a:rPr lang="en-US" altLang="zh-TW" sz="1400" dirty="0" smtClean="0"/>
              <a:t> content;</a:t>
            </a:r>
          </a:p>
          <a:p>
            <a:r>
              <a:rPr lang="en-US" altLang="zh-TW" sz="1400" dirty="0" smtClean="0"/>
              <a:t>        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if (</a:t>
            </a:r>
            <a:r>
              <a:rPr lang="en-US" altLang="zh-TW" sz="1400" dirty="0" err="1" smtClean="0"/>
              <a:t>withScrollBar</a:t>
            </a:r>
            <a:r>
              <a:rPr lang="en-US" altLang="zh-TW" sz="1400" dirty="0" smtClean="0"/>
              <a:t> == </a:t>
            </a:r>
            <a:r>
              <a:rPr lang="en-US" altLang="zh-TW" sz="1400" dirty="0" err="1" smtClean="0"/>
              <a:t>ture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r>
              <a:rPr lang="en-US" altLang="zh-TW" sz="1400" dirty="0"/>
              <a:t>            </a:t>
            </a:r>
            <a:r>
              <a:rPr lang="en-US" altLang="zh-TW" sz="1400" dirty="0" err="1" smtClean="0"/>
              <a:t>showScrollBar</a:t>
            </a:r>
            <a:r>
              <a:rPr lang="en-US" altLang="zh-TW" sz="1400" dirty="0" smtClean="0"/>
              <a:t>();</a:t>
            </a:r>
            <a:endParaRPr lang="en-US" altLang="zh-TW" sz="1400" dirty="0"/>
          </a:p>
          <a:p>
            <a:r>
              <a:rPr lang="en-US" altLang="zh-TW" sz="1400" dirty="0"/>
              <a:t>   </a:t>
            </a:r>
            <a:r>
              <a:rPr lang="en-US" altLang="zh-TW" sz="1400" dirty="0" smtClean="0"/>
              <a:t>      </a:t>
            </a:r>
          </a:p>
          <a:p>
            <a:r>
              <a:rPr lang="en-US" altLang="zh-TW" sz="1400" dirty="0" smtClean="0"/>
              <a:t>}</a:t>
            </a:r>
            <a:endParaRPr lang="en-US" altLang="zh-TW" sz="1400" dirty="0" smtClean="0"/>
          </a:p>
        </p:txBody>
      </p:sp>
      <p:sp>
        <p:nvSpPr>
          <p:cNvPr id="50" name="文字方塊 49"/>
          <p:cNvSpPr txBox="1"/>
          <p:nvPr/>
        </p:nvSpPr>
        <p:spPr>
          <a:xfrm>
            <a:off x="6418323" y="3210754"/>
            <a:ext cx="2381350" cy="13849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/>
              <a:t>if (</a:t>
            </a:r>
            <a:r>
              <a:rPr lang="en-US" altLang="zh-TW" sz="1400" dirty="0" err="1" smtClean="0"/>
              <a:t>contentSize</a:t>
            </a:r>
            <a:r>
              <a:rPr lang="en-US" altLang="zh-TW" sz="1400" dirty="0" smtClean="0"/>
              <a:t>&gt;</a:t>
            </a:r>
            <a:r>
              <a:rPr lang="en-US" altLang="zh-TW" sz="1400" dirty="0" err="1" smtClean="0"/>
              <a:t>winSize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</a:t>
            </a:r>
            <a:r>
              <a:rPr lang="en-US" altLang="zh-TW" sz="1400" dirty="0" err="1" smtClean="0"/>
              <a:t>withScrollBar</a:t>
            </a:r>
            <a:r>
              <a:rPr lang="en-US" altLang="zh-TW" sz="1400" dirty="0" smtClean="0"/>
              <a:t>=true</a:t>
            </a:r>
            <a:r>
              <a:rPr lang="en-US" altLang="zh-TW" sz="1400" dirty="0" smtClean="0"/>
              <a:t>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else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withScrollBar</a:t>
            </a:r>
            <a:r>
              <a:rPr lang="en-US" altLang="zh-TW" sz="1400" dirty="0" smtClean="0"/>
              <a:t>=false</a:t>
            </a:r>
            <a:r>
              <a:rPr lang="en-US" altLang="zh-TW" sz="1400" dirty="0" smtClean="0"/>
              <a:t>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51" name="直線接點 50"/>
          <p:cNvCxnSpPr>
            <a:stCxn id="50" idx="1"/>
          </p:cNvCxnSpPr>
          <p:nvPr/>
        </p:nvCxnSpPr>
        <p:spPr>
          <a:xfrm flipH="1">
            <a:off x="5436096" y="3903252"/>
            <a:ext cx="982227" cy="61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611561" y="4949427"/>
            <a:ext cx="1584175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  <a:endParaRPr lang="en-US" altLang="zh-TW" sz="1400" dirty="0" smtClean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 smtClean="0"/>
              <a:t>display scrollbar;</a:t>
            </a:r>
            <a:endParaRPr lang="en-US" altLang="zh-TW" sz="1400" dirty="0" smtClean="0"/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58" name="直線接點 57"/>
          <p:cNvCxnSpPr>
            <a:stCxn id="55" idx="3"/>
          </p:cNvCxnSpPr>
          <p:nvPr/>
        </p:nvCxnSpPr>
        <p:spPr>
          <a:xfrm flipV="1">
            <a:off x="2195736" y="4293099"/>
            <a:ext cx="1800200" cy="10256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4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add a thick black border around the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611560" y="2369038"/>
            <a:ext cx="1656184" cy="1420002"/>
            <a:chOff x="1907704" y="2183405"/>
            <a:chExt cx="1656184" cy="1420002"/>
          </a:xfrm>
        </p:grpSpPr>
        <p:sp>
          <p:nvSpPr>
            <p:cNvPr id="21" name="矩形 20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419871" y="2183405"/>
            <a:ext cx="2736305" cy="2541739"/>
            <a:chOff x="4499992" y="2183405"/>
            <a:chExt cx="1656184" cy="2541739"/>
          </a:xfrm>
        </p:grpSpPr>
        <p:sp>
          <p:nvSpPr>
            <p:cNvPr id="25" name="矩形 24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99992" y="2534513"/>
              <a:ext cx="1656184" cy="904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contenetSize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bool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499992" y="3439483"/>
              <a:ext cx="1656184" cy="12856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winSize:int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showScrollBar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showBorder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" name="直線單箭頭接點 27"/>
          <p:cNvCxnSpPr>
            <a:stCxn id="22" idx="3"/>
            <a:endCxn id="26" idx="1"/>
          </p:cNvCxnSpPr>
          <p:nvPr/>
        </p:nvCxnSpPr>
        <p:spPr>
          <a:xfrm flipV="1">
            <a:off x="2267744" y="2986998"/>
            <a:ext cx="1152127" cy="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066474" y="2636912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278385" y="264881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接點 30"/>
          <p:cNvCxnSpPr>
            <a:stCxn id="44" idx="1"/>
          </p:cNvCxnSpPr>
          <p:nvPr/>
        </p:nvCxnSpPr>
        <p:spPr>
          <a:xfrm flipH="1">
            <a:off x="4283968" y="2068399"/>
            <a:ext cx="2134355" cy="15766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6418323" y="1052736"/>
            <a:ext cx="2339752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/>
              <a:t> 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dispaly</a:t>
            </a:r>
            <a:r>
              <a:rPr lang="en-US" altLang="zh-TW" sz="1400" dirty="0" smtClean="0"/>
              <a:t> content;</a:t>
            </a:r>
          </a:p>
          <a:p>
            <a:r>
              <a:rPr lang="en-US" altLang="zh-TW" sz="1400" dirty="0" smtClean="0"/>
              <a:t>        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if (</a:t>
            </a:r>
            <a:r>
              <a:rPr lang="en-US" altLang="zh-TW" sz="1400" dirty="0" err="1" smtClean="0"/>
              <a:t>withScrollBar</a:t>
            </a:r>
            <a:r>
              <a:rPr lang="en-US" altLang="zh-TW" sz="1400" dirty="0" smtClean="0"/>
              <a:t> == </a:t>
            </a:r>
            <a:r>
              <a:rPr lang="en-US" altLang="zh-TW" sz="1400" dirty="0" err="1" smtClean="0"/>
              <a:t>ture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r>
              <a:rPr lang="en-US" altLang="zh-TW" sz="1400" dirty="0"/>
              <a:t>            </a:t>
            </a:r>
            <a:r>
              <a:rPr lang="en-US" altLang="zh-TW" sz="1400" dirty="0" err="1" smtClean="0"/>
              <a:t>showScrollBar</a:t>
            </a:r>
            <a:r>
              <a:rPr lang="en-US" altLang="zh-TW" sz="1400" dirty="0" smtClean="0"/>
              <a:t>();</a:t>
            </a:r>
            <a:endParaRPr lang="en-US" altLang="zh-TW" sz="1400" dirty="0"/>
          </a:p>
          <a:p>
            <a:r>
              <a:rPr lang="en-US" altLang="zh-TW" sz="1400" dirty="0"/>
              <a:t>   </a:t>
            </a:r>
            <a:r>
              <a:rPr lang="en-US" altLang="zh-TW" sz="1400" dirty="0" smtClean="0"/>
              <a:t>     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if (</a:t>
            </a:r>
            <a:r>
              <a:rPr lang="en-US" altLang="zh-TW" sz="1400" dirty="0" err="1" smtClean="0"/>
              <a:t>borderSize</a:t>
            </a:r>
            <a:r>
              <a:rPr lang="en-US" altLang="zh-TW" sz="1400" dirty="0" smtClean="0"/>
              <a:t> &gt; 0)</a:t>
            </a:r>
            <a:endParaRPr lang="en-US" altLang="zh-TW" sz="1400" dirty="0"/>
          </a:p>
          <a:p>
            <a:r>
              <a:rPr lang="en-US" altLang="zh-TW" sz="1400" dirty="0" smtClean="0"/>
              <a:t>            </a:t>
            </a:r>
            <a:r>
              <a:rPr lang="en-US" altLang="zh-TW" sz="1400" dirty="0" err="1" smtClean="0"/>
              <a:t>showBorder</a:t>
            </a:r>
            <a:r>
              <a:rPr lang="en-US" altLang="zh-TW" sz="1400" dirty="0" smtClean="0"/>
              <a:t>();</a:t>
            </a:r>
            <a:endParaRPr lang="en-US" altLang="zh-TW" sz="1400" dirty="0" smtClean="0"/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sp>
        <p:nvSpPr>
          <p:cNvPr id="45" name="文字方塊 44"/>
          <p:cNvSpPr txBox="1"/>
          <p:nvPr/>
        </p:nvSpPr>
        <p:spPr>
          <a:xfrm>
            <a:off x="6418323" y="3210754"/>
            <a:ext cx="2381350" cy="13849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/>
              <a:t>if (</a:t>
            </a:r>
            <a:r>
              <a:rPr lang="en-US" altLang="zh-TW" sz="1400" dirty="0" err="1" smtClean="0"/>
              <a:t>contentSize</a:t>
            </a:r>
            <a:r>
              <a:rPr lang="en-US" altLang="zh-TW" sz="1400" dirty="0" smtClean="0"/>
              <a:t>&gt;</a:t>
            </a:r>
            <a:r>
              <a:rPr lang="en-US" altLang="zh-TW" sz="1400" dirty="0" err="1" smtClean="0"/>
              <a:t>winSize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</a:t>
            </a:r>
            <a:r>
              <a:rPr lang="en-US" altLang="zh-TW" sz="1400" dirty="0" err="1" smtClean="0"/>
              <a:t>withScrollBar</a:t>
            </a:r>
            <a:r>
              <a:rPr lang="en-US" altLang="zh-TW" sz="1400" dirty="0" smtClean="0"/>
              <a:t>=true</a:t>
            </a:r>
            <a:r>
              <a:rPr lang="en-US" altLang="zh-TW" sz="1400" dirty="0" smtClean="0"/>
              <a:t>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else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withScrollBar</a:t>
            </a:r>
            <a:r>
              <a:rPr lang="en-US" altLang="zh-TW" sz="1400" dirty="0" smtClean="0"/>
              <a:t>=false</a:t>
            </a:r>
            <a:r>
              <a:rPr lang="en-US" altLang="zh-TW" sz="1400" dirty="0" smtClean="0"/>
              <a:t>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47" name="直線接點 46"/>
          <p:cNvCxnSpPr>
            <a:stCxn id="45" idx="1"/>
          </p:cNvCxnSpPr>
          <p:nvPr/>
        </p:nvCxnSpPr>
        <p:spPr>
          <a:xfrm flipH="1" flipV="1">
            <a:off x="5436096" y="3903251"/>
            <a:ext cx="982227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611560" y="4010048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borderSize</a:t>
            </a:r>
            <a:r>
              <a:rPr lang="en-US" altLang="zh-TW" sz="1400" dirty="0" smtClean="0"/>
              <a:t>=</a:t>
            </a:r>
            <a:r>
              <a:rPr lang="en-US" altLang="zh-TW" sz="1400" dirty="0" smtClean="0"/>
              <a:t>size</a:t>
            </a:r>
            <a:r>
              <a:rPr lang="en-US" altLang="zh-TW" sz="1400" dirty="0" smtClean="0"/>
              <a:t>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51" name="直線接點 50"/>
          <p:cNvCxnSpPr>
            <a:stCxn id="50" idx="3"/>
          </p:cNvCxnSpPr>
          <p:nvPr/>
        </p:nvCxnSpPr>
        <p:spPr>
          <a:xfrm flipV="1">
            <a:off x="2370162" y="4082313"/>
            <a:ext cx="1193726" cy="29706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611560" y="4949427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scrollbar;</a:t>
            </a:r>
          </a:p>
          <a:p>
            <a:r>
              <a:rPr lang="en-US" altLang="zh-TW" sz="1400" dirty="0" smtClean="0"/>
              <a:t>}</a:t>
            </a:r>
            <a:endParaRPr lang="en-US" altLang="zh-TW" sz="1400" dirty="0" smtClean="0"/>
          </a:p>
        </p:txBody>
      </p:sp>
      <p:sp>
        <p:nvSpPr>
          <p:cNvPr id="56" name="文字方塊 55"/>
          <p:cNvSpPr txBox="1"/>
          <p:nvPr/>
        </p:nvSpPr>
        <p:spPr>
          <a:xfrm>
            <a:off x="611560" y="5823107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/>
              <a:t>display border;</a:t>
            </a:r>
            <a:endParaRPr lang="en-US" altLang="zh-TW" sz="1400" dirty="0" smtClean="0"/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57" name="直線接點 56"/>
          <p:cNvCxnSpPr>
            <a:stCxn id="55" idx="3"/>
          </p:cNvCxnSpPr>
          <p:nvPr/>
        </p:nvCxnSpPr>
        <p:spPr>
          <a:xfrm flipV="1">
            <a:off x="2370162" y="4379380"/>
            <a:ext cx="1193726" cy="9393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56" idx="3"/>
          </p:cNvCxnSpPr>
          <p:nvPr/>
        </p:nvCxnSpPr>
        <p:spPr>
          <a:xfrm flipV="1">
            <a:off x="2370162" y="4595749"/>
            <a:ext cx="1337742" cy="159669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7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likely that we will support various file formats for display in the future.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611560" y="2369038"/>
            <a:ext cx="1656184" cy="1420002"/>
            <a:chOff x="1907704" y="2183405"/>
            <a:chExt cx="1656184" cy="1420002"/>
          </a:xfrm>
        </p:grpSpPr>
        <p:sp>
          <p:nvSpPr>
            <p:cNvPr id="47" name="矩形 46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3419871" y="2183405"/>
            <a:ext cx="2736305" cy="2541739"/>
            <a:chOff x="4499992" y="2183405"/>
            <a:chExt cx="1656184" cy="2541739"/>
          </a:xfrm>
        </p:grpSpPr>
        <p:sp>
          <p:nvSpPr>
            <p:cNvPr id="53" name="矩形 52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499992" y="2534513"/>
              <a:ext cx="1656184" cy="904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contenetSize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bool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499992" y="3439483"/>
              <a:ext cx="1656184" cy="12856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winSize:int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showScrollBar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showBorder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</a:t>
              </a:r>
            </a:p>
            <a:p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formatTransform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(format : string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cxnSp>
        <p:nvCxnSpPr>
          <p:cNvPr id="56" name="直線單箭頭接點 55"/>
          <p:cNvCxnSpPr>
            <a:stCxn id="50" idx="3"/>
            <a:endCxn id="54" idx="1"/>
          </p:cNvCxnSpPr>
          <p:nvPr/>
        </p:nvCxnSpPr>
        <p:spPr>
          <a:xfrm flipV="1">
            <a:off x="2267744" y="2986998"/>
            <a:ext cx="1152127" cy="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3066474" y="2636912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278385" y="264881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線接點 58"/>
          <p:cNvCxnSpPr>
            <a:stCxn id="60" idx="1"/>
          </p:cNvCxnSpPr>
          <p:nvPr/>
        </p:nvCxnSpPr>
        <p:spPr>
          <a:xfrm flipH="1">
            <a:off x="4283968" y="2068399"/>
            <a:ext cx="2134355" cy="150461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418323" y="1052736"/>
            <a:ext cx="2339752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/>
              <a:t> 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dispaly</a:t>
            </a:r>
            <a:r>
              <a:rPr lang="en-US" altLang="zh-TW" sz="1400" dirty="0" smtClean="0"/>
              <a:t> content;</a:t>
            </a:r>
          </a:p>
          <a:p>
            <a:r>
              <a:rPr lang="en-US" altLang="zh-TW" sz="1400" dirty="0" smtClean="0"/>
              <a:t>        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if (</a:t>
            </a:r>
            <a:r>
              <a:rPr lang="en-US" altLang="zh-TW" sz="1400" dirty="0" err="1" smtClean="0"/>
              <a:t>withScrollBar</a:t>
            </a:r>
            <a:r>
              <a:rPr lang="en-US" altLang="zh-TW" sz="1400" dirty="0" smtClean="0"/>
              <a:t> == </a:t>
            </a:r>
            <a:r>
              <a:rPr lang="en-US" altLang="zh-TW" sz="1400" dirty="0" err="1" smtClean="0"/>
              <a:t>ture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r>
              <a:rPr lang="en-US" altLang="zh-TW" sz="1400" dirty="0"/>
              <a:t>            </a:t>
            </a:r>
            <a:r>
              <a:rPr lang="en-US" altLang="zh-TW" sz="1400" dirty="0" err="1" smtClean="0"/>
              <a:t>showScrollBar</a:t>
            </a:r>
            <a:r>
              <a:rPr lang="en-US" altLang="zh-TW" sz="1400" dirty="0" smtClean="0"/>
              <a:t>();</a:t>
            </a:r>
            <a:endParaRPr lang="en-US" altLang="zh-TW" sz="1400" dirty="0"/>
          </a:p>
          <a:p>
            <a:r>
              <a:rPr lang="en-US" altLang="zh-TW" sz="1400" dirty="0"/>
              <a:t>   </a:t>
            </a:r>
            <a:r>
              <a:rPr lang="en-US" altLang="zh-TW" sz="1400" dirty="0" smtClean="0"/>
              <a:t>     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if (</a:t>
            </a:r>
            <a:r>
              <a:rPr lang="en-US" altLang="zh-TW" sz="1400" dirty="0" err="1" smtClean="0"/>
              <a:t>borderSize</a:t>
            </a:r>
            <a:r>
              <a:rPr lang="en-US" altLang="zh-TW" sz="1400" dirty="0" smtClean="0"/>
              <a:t> &gt; 0)</a:t>
            </a:r>
            <a:endParaRPr lang="en-US" altLang="zh-TW" sz="1400" dirty="0"/>
          </a:p>
          <a:p>
            <a:r>
              <a:rPr lang="en-US" altLang="zh-TW" sz="1400" dirty="0" smtClean="0"/>
              <a:t>            </a:t>
            </a:r>
            <a:r>
              <a:rPr lang="en-US" altLang="zh-TW" sz="1400" dirty="0" err="1" smtClean="0"/>
              <a:t>showBorder</a:t>
            </a:r>
            <a:r>
              <a:rPr lang="en-US" altLang="zh-TW" sz="1400" dirty="0" smtClean="0"/>
              <a:t>();</a:t>
            </a:r>
            <a:endParaRPr lang="en-US" altLang="zh-TW" sz="1400" dirty="0" smtClean="0"/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sp>
        <p:nvSpPr>
          <p:cNvPr id="61" name="文字方塊 60"/>
          <p:cNvSpPr txBox="1"/>
          <p:nvPr/>
        </p:nvSpPr>
        <p:spPr>
          <a:xfrm>
            <a:off x="6418323" y="3210754"/>
            <a:ext cx="2381350" cy="13849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/>
              <a:t>if (</a:t>
            </a:r>
            <a:r>
              <a:rPr lang="en-US" altLang="zh-TW" sz="1400" dirty="0" err="1" smtClean="0"/>
              <a:t>contentSize</a:t>
            </a:r>
            <a:r>
              <a:rPr lang="en-US" altLang="zh-TW" sz="1400" dirty="0" smtClean="0"/>
              <a:t>&gt;</a:t>
            </a:r>
            <a:r>
              <a:rPr lang="en-US" altLang="zh-TW" sz="1400" dirty="0" err="1" smtClean="0"/>
              <a:t>winSize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</a:t>
            </a:r>
            <a:r>
              <a:rPr lang="en-US" altLang="zh-TW" sz="1400" dirty="0" err="1" smtClean="0"/>
              <a:t>withScrollBar</a:t>
            </a:r>
            <a:r>
              <a:rPr lang="en-US" altLang="zh-TW" sz="1400" dirty="0" smtClean="0"/>
              <a:t>=true</a:t>
            </a:r>
            <a:r>
              <a:rPr lang="en-US" altLang="zh-TW" sz="1400" dirty="0" smtClean="0"/>
              <a:t>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else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withScrollBar</a:t>
            </a:r>
            <a:r>
              <a:rPr lang="en-US" altLang="zh-TW" sz="1400" dirty="0" smtClean="0"/>
              <a:t>=false</a:t>
            </a:r>
            <a:r>
              <a:rPr lang="en-US" altLang="zh-TW" sz="1400" dirty="0" smtClean="0"/>
              <a:t>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62" name="直線接點 61"/>
          <p:cNvCxnSpPr>
            <a:stCxn id="61" idx="1"/>
          </p:cNvCxnSpPr>
          <p:nvPr/>
        </p:nvCxnSpPr>
        <p:spPr>
          <a:xfrm flipH="1" flipV="1">
            <a:off x="5436096" y="3767785"/>
            <a:ext cx="982227" cy="13546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11560" y="4010048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borderSize</a:t>
            </a:r>
            <a:r>
              <a:rPr lang="en-US" altLang="zh-TW" sz="1400" dirty="0" smtClean="0"/>
              <a:t>=</a:t>
            </a:r>
            <a:r>
              <a:rPr lang="en-US" altLang="zh-TW" sz="1400" dirty="0" smtClean="0"/>
              <a:t>size</a:t>
            </a:r>
            <a:r>
              <a:rPr lang="en-US" altLang="zh-TW" sz="1400" dirty="0" smtClean="0"/>
              <a:t>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64" name="直線接點 63"/>
          <p:cNvCxnSpPr>
            <a:stCxn id="63" idx="3"/>
          </p:cNvCxnSpPr>
          <p:nvPr/>
        </p:nvCxnSpPr>
        <p:spPr>
          <a:xfrm flipV="1">
            <a:off x="2370162" y="4010048"/>
            <a:ext cx="1193726" cy="36933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6208163" y="4725144"/>
            <a:ext cx="2801670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switch(format){</a:t>
            </a:r>
          </a:p>
          <a:p>
            <a:r>
              <a:rPr lang="en-US" altLang="zh-TW" sz="1400" dirty="0" smtClean="0"/>
              <a:t>     case  format1: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</a:t>
            </a:r>
            <a:r>
              <a:rPr lang="en-US" altLang="zh-TW" sz="1400" dirty="0" smtClean="0"/>
              <a:t>content=</a:t>
            </a:r>
            <a:r>
              <a:rPr lang="en-US" altLang="zh-TW" sz="1400" dirty="0" err="1" smtClean="0"/>
              <a:t>readformat</a:t>
            </a:r>
            <a:r>
              <a:rPr lang="en-US" altLang="zh-TW" sz="1400" dirty="0" smtClean="0"/>
              <a:t>(format1</a:t>
            </a:r>
            <a:r>
              <a:rPr lang="en-US" altLang="zh-TW" sz="1400" dirty="0" smtClean="0"/>
              <a:t>);</a:t>
            </a:r>
          </a:p>
          <a:p>
            <a:r>
              <a:rPr lang="en-US" altLang="zh-TW" sz="1400" dirty="0"/>
              <a:t>     case  </a:t>
            </a:r>
            <a:r>
              <a:rPr lang="en-US" altLang="zh-TW" sz="1400" dirty="0" smtClean="0"/>
              <a:t>format2:</a:t>
            </a:r>
            <a:endParaRPr lang="en-US" altLang="zh-TW" sz="1400" dirty="0"/>
          </a:p>
          <a:p>
            <a:r>
              <a:rPr lang="en-US" altLang="zh-TW" sz="1400" dirty="0"/>
              <a:t>           </a:t>
            </a:r>
            <a:r>
              <a:rPr lang="en-US" altLang="zh-TW" sz="1400" dirty="0" smtClean="0"/>
              <a:t>content=</a:t>
            </a:r>
            <a:r>
              <a:rPr lang="en-US" altLang="zh-TW" sz="1400" dirty="0" err="1" smtClean="0"/>
              <a:t>readformat</a:t>
            </a:r>
            <a:r>
              <a:rPr lang="en-US" altLang="zh-TW" sz="1400" dirty="0" smtClean="0"/>
              <a:t>(format2</a:t>
            </a:r>
            <a:r>
              <a:rPr lang="en-US" altLang="zh-TW" sz="1400" dirty="0" smtClean="0"/>
              <a:t>);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}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66" name="直線接點 65"/>
          <p:cNvCxnSpPr>
            <a:stCxn id="65" idx="1"/>
          </p:cNvCxnSpPr>
          <p:nvPr/>
        </p:nvCxnSpPr>
        <p:spPr>
          <a:xfrm flipH="1" flipV="1">
            <a:off x="5004048" y="4756736"/>
            <a:ext cx="1204115" cy="87634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611560" y="4949427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/>
              <a:t>display scrollbar;</a:t>
            </a:r>
            <a:endParaRPr lang="en-US" altLang="zh-TW" sz="1400" dirty="0" smtClean="0"/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sp>
        <p:nvSpPr>
          <p:cNvPr id="36" name="文字方塊 35"/>
          <p:cNvSpPr txBox="1"/>
          <p:nvPr/>
        </p:nvSpPr>
        <p:spPr>
          <a:xfrm>
            <a:off x="611560" y="5823107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/>
              <a:t>display border;</a:t>
            </a:r>
            <a:endParaRPr lang="en-US" altLang="zh-TW" sz="1400" dirty="0" smtClean="0"/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37" name="直線接點 36"/>
          <p:cNvCxnSpPr>
            <a:stCxn id="35" idx="3"/>
          </p:cNvCxnSpPr>
          <p:nvPr/>
        </p:nvCxnSpPr>
        <p:spPr>
          <a:xfrm flipV="1">
            <a:off x="2370162" y="4194714"/>
            <a:ext cx="1193726" cy="112404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36" idx="3"/>
          </p:cNvCxnSpPr>
          <p:nvPr/>
        </p:nvCxnSpPr>
        <p:spPr>
          <a:xfrm flipV="1">
            <a:off x="2370162" y="4437112"/>
            <a:ext cx="1193726" cy="175532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5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Encapulation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251520" y="1628800"/>
            <a:ext cx="2736305" cy="2541739"/>
            <a:chOff x="4499992" y="2183405"/>
            <a:chExt cx="1656184" cy="2541739"/>
          </a:xfrm>
        </p:grpSpPr>
        <p:sp>
          <p:nvSpPr>
            <p:cNvPr id="53" name="矩形 52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499992" y="2534513"/>
              <a:ext cx="1656184" cy="904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contenetSize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bool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499992" y="3439483"/>
              <a:ext cx="1656184" cy="12856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winSize:int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showScrollBar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  <a:p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setBlackBorder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showBorder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</a:t>
              </a:r>
            </a:p>
            <a:p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formatTransform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(format : string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932040" y="1196752"/>
            <a:ext cx="2088232" cy="1420003"/>
            <a:chOff x="1907704" y="2183405"/>
            <a:chExt cx="1656184" cy="1420003"/>
          </a:xfrm>
        </p:grpSpPr>
        <p:sp>
          <p:nvSpPr>
            <p:cNvPr id="27" name="矩形 26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withScrollBar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bool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contenetSize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setScrollBar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winSize:int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932040" y="2708920"/>
            <a:ext cx="1656184" cy="1420003"/>
            <a:chOff x="1907704" y="2183405"/>
            <a:chExt cx="1656184" cy="1420003"/>
          </a:xfrm>
        </p:grpSpPr>
        <p:sp>
          <p:nvSpPr>
            <p:cNvPr id="31" name="矩形 30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setBlackBorder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23528" y="3097977"/>
            <a:ext cx="1984598" cy="42973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stCxn id="3" idx="3"/>
            <a:endCxn id="28" idx="1"/>
          </p:cNvCxnSpPr>
          <p:nvPr/>
        </p:nvCxnSpPr>
        <p:spPr>
          <a:xfrm flipV="1">
            <a:off x="2308126" y="1763705"/>
            <a:ext cx="2623914" cy="15491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23528" y="3527709"/>
            <a:ext cx="1368152" cy="405348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stCxn id="38" idx="3"/>
            <a:endCxn id="32" idx="1"/>
          </p:cNvCxnSpPr>
          <p:nvPr/>
        </p:nvCxnSpPr>
        <p:spPr>
          <a:xfrm flipV="1">
            <a:off x="1691680" y="3275873"/>
            <a:ext cx="3240360" cy="45451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395536" y="4720404"/>
            <a:ext cx="2801670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switch(format){</a:t>
            </a:r>
          </a:p>
          <a:p>
            <a:r>
              <a:rPr lang="en-US" altLang="zh-TW" sz="1400" dirty="0" smtClean="0"/>
              <a:t>     case  format1: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</a:t>
            </a:r>
            <a:r>
              <a:rPr lang="en-US" altLang="zh-TW" sz="1400" dirty="0" smtClean="0"/>
              <a:t>content=</a:t>
            </a:r>
            <a:r>
              <a:rPr lang="en-US" altLang="zh-TW" sz="1400" dirty="0" err="1" smtClean="0"/>
              <a:t>readformat</a:t>
            </a:r>
            <a:r>
              <a:rPr lang="en-US" altLang="zh-TW" sz="1400" dirty="0" smtClean="0"/>
              <a:t>(format1</a:t>
            </a:r>
            <a:r>
              <a:rPr lang="en-US" altLang="zh-TW" sz="1400" dirty="0" smtClean="0"/>
              <a:t>);</a:t>
            </a:r>
          </a:p>
          <a:p>
            <a:r>
              <a:rPr lang="en-US" altLang="zh-TW" sz="1400" dirty="0"/>
              <a:t>     case  </a:t>
            </a:r>
            <a:r>
              <a:rPr lang="en-US" altLang="zh-TW" sz="1400" dirty="0" smtClean="0"/>
              <a:t>format2:</a:t>
            </a:r>
            <a:endParaRPr lang="en-US" altLang="zh-TW" sz="1400" dirty="0"/>
          </a:p>
          <a:p>
            <a:r>
              <a:rPr lang="en-US" altLang="zh-TW" sz="1400" dirty="0"/>
              <a:t>           </a:t>
            </a:r>
            <a:r>
              <a:rPr lang="en-US" altLang="zh-TW" sz="1400" dirty="0" smtClean="0"/>
              <a:t>content=</a:t>
            </a:r>
            <a:r>
              <a:rPr lang="en-US" altLang="zh-TW" sz="1400" dirty="0" err="1" smtClean="0"/>
              <a:t>readformat</a:t>
            </a:r>
            <a:r>
              <a:rPr lang="en-US" altLang="zh-TW" sz="1400" dirty="0" smtClean="0"/>
              <a:t>(format2</a:t>
            </a:r>
            <a:r>
              <a:rPr lang="en-US" altLang="zh-TW" sz="1400" dirty="0" smtClean="0"/>
              <a:t>);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}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69" name="直線接點 68"/>
          <p:cNvCxnSpPr>
            <a:stCxn id="68" idx="0"/>
          </p:cNvCxnSpPr>
          <p:nvPr/>
        </p:nvCxnSpPr>
        <p:spPr>
          <a:xfrm flipH="1" flipV="1">
            <a:off x="1403648" y="4170540"/>
            <a:ext cx="392723" cy="5498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589515" y="5428772"/>
            <a:ext cx="1607691" cy="19957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1600009" y="5877272"/>
            <a:ext cx="1607691" cy="19957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2" name="群組 71"/>
          <p:cNvGrpSpPr/>
          <p:nvPr/>
        </p:nvGrpSpPr>
        <p:grpSpPr>
          <a:xfrm>
            <a:off x="5173599" y="5611840"/>
            <a:ext cx="1461095" cy="1080120"/>
            <a:chOff x="1907704" y="2183405"/>
            <a:chExt cx="1656184" cy="1080120"/>
          </a:xfrm>
        </p:grpSpPr>
        <p:sp>
          <p:nvSpPr>
            <p:cNvPr id="73" name="矩形 72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Format_1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5173600" y="4329450"/>
            <a:ext cx="1461095" cy="1080120"/>
            <a:chOff x="1907704" y="2183405"/>
            <a:chExt cx="1656184" cy="1080120"/>
          </a:xfrm>
        </p:grpSpPr>
        <p:sp>
          <p:nvSpPr>
            <p:cNvPr id="77" name="矩形 76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Format_2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0" name="直線單箭頭接點 79"/>
          <p:cNvCxnSpPr>
            <a:stCxn id="70" idx="3"/>
            <a:endCxn id="78" idx="1"/>
          </p:cNvCxnSpPr>
          <p:nvPr/>
        </p:nvCxnSpPr>
        <p:spPr>
          <a:xfrm flipV="1">
            <a:off x="3197206" y="4788481"/>
            <a:ext cx="1976394" cy="74007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3207700" y="5977059"/>
            <a:ext cx="2037908" cy="23782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0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5580113" y="1916366"/>
            <a:ext cx="1800200" cy="1322285"/>
            <a:chOff x="4499992" y="2183405"/>
            <a:chExt cx="1656184" cy="1322285"/>
          </a:xfrm>
        </p:grpSpPr>
        <p:sp>
          <p:nvSpPr>
            <p:cNvPr id="26" name="矩形 25"/>
            <p:cNvSpPr/>
            <p:nvPr/>
          </p:nvSpPr>
          <p:spPr>
            <a:xfrm>
              <a:off x="4499992" y="2183405"/>
              <a:ext cx="1656184" cy="6227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</a:p>
            <a:p>
              <a:pPr algn="ctr"/>
              <a:r>
                <a:rPr lang="en-US" altLang="zh-TW" sz="1400" i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DisplayComponent</a:t>
              </a:r>
              <a:endParaRPr lang="zh-TW" altLang="en-US" sz="14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499992" y="2806189"/>
              <a:ext cx="1656184" cy="316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99992" y="3122837"/>
              <a:ext cx="1656184" cy="3828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500786" y="3818430"/>
            <a:ext cx="2088232" cy="1420003"/>
            <a:chOff x="1907704" y="2183405"/>
            <a:chExt cx="1656184" cy="1420003"/>
          </a:xfrm>
        </p:grpSpPr>
        <p:sp>
          <p:nvSpPr>
            <p:cNvPr id="30" name="矩形 29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withScrollBar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bool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contenetSize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setScrollBar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winSize:int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6732240" y="3827781"/>
            <a:ext cx="1656184" cy="1420003"/>
            <a:chOff x="1907704" y="2183405"/>
            <a:chExt cx="1656184" cy="1420003"/>
          </a:xfrm>
        </p:grpSpPr>
        <p:sp>
          <p:nvSpPr>
            <p:cNvPr id="34" name="矩形 33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setBlackBorder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等腰三角形 36"/>
          <p:cNvSpPr/>
          <p:nvPr/>
        </p:nvSpPr>
        <p:spPr>
          <a:xfrm>
            <a:off x="6120966" y="3256223"/>
            <a:ext cx="216024" cy="2212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接點 37"/>
          <p:cNvCxnSpPr>
            <a:stCxn id="30" idx="0"/>
            <a:endCxn id="37" idx="3"/>
          </p:cNvCxnSpPr>
          <p:nvPr/>
        </p:nvCxnSpPr>
        <p:spPr>
          <a:xfrm flipV="1">
            <a:off x="5544902" y="3477488"/>
            <a:ext cx="684076" cy="3409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等腰三角形 38"/>
          <p:cNvSpPr/>
          <p:nvPr/>
        </p:nvSpPr>
        <p:spPr>
          <a:xfrm>
            <a:off x="6589017" y="3256224"/>
            <a:ext cx="216024" cy="2212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>
            <a:stCxn id="34" idx="0"/>
            <a:endCxn id="39" idx="3"/>
          </p:cNvCxnSpPr>
          <p:nvPr/>
        </p:nvCxnSpPr>
        <p:spPr>
          <a:xfrm flipH="1" flipV="1">
            <a:off x="6697029" y="3477489"/>
            <a:ext cx="863303" cy="3502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1763688" y="2074687"/>
            <a:ext cx="2098526" cy="1242040"/>
            <a:chOff x="4499992" y="2183405"/>
            <a:chExt cx="1656184" cy="1242040"/>
          </a:xfrm>
        </p:grpSpPr>
        <p:sp>
          <p:nvSpPr>
            <p:cNvPr id="47" name="矩形 46"/>
            <p:cNvSpPr/>
            <p:nvPr/>
          </p:nvSpPr>
          <p:spPr>
            <a:xfrm>
              <a:off x="4499992" y="2183405"/>
              <a:ext cx="1656184" cy="521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</a:p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</a:t>
              </a:r>
              <a:endParaRPr lang="zh-TW" altLang="en-US" sz="14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499992" y="2705365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499992" y="2993397"/>
              <a:ext cx="165618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</a:t>
              </a:r>
              <a:r>
                <a:rPr lang="en-US" altLang="zh-TW" sz="1400" i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path:string</a:t>
              </a:r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: string </a:t>
              </a:r>
            </a:p>
          </p:txBody>
        </p:sp>
      </p:grpSp>
      <p:sp>
        <p:nvSpPr>
          <p:cNvPr id="50" name="等腰三角形 49"/>
          <p:cNvSpPr/>
          <p:nvPr/>
        </p:nvSpPr>
        <p:spPr>
          <a:xfrm>
            <a:off x="2219646" y="3314857"/>
            <a:ext cx="216024" cy="1659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>
            <a:stCxn id="53" idx="0"/>
            <a:endCxn id="50" idx="3"/>
          </p:cNvCxnSpPr>
          <p:nvPr/>
        </p:nvCxnSpPr>
        <p:spPr>
          <a:xfrm flipV="1">
            <a:off x="1884031" y="3480806"/>
            <a:ext cx="443627" cy="3655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群組 51"/>
          <p:cNvGrpSpPr/>
          <p:nvPr/>
        </p:nvGrpSpPr>
        <p:grpSpPr>
          <a:xfrm>
            <a:off x="1153483" y="3846312"/>
            <a:ext cx="1461095" cy="1080120"/>
            <a:chOff x="1907704" y="2183405"/>
            <a:chExt cx="1656184" cy="1080120"/>
          </a:xfrm>
        </p:grpSpPr>
        <p:sp>
          <p:nvSpPr>
            <p:cNvPr id="53" name="矩形 52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Format_1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等腰三角形 56"/>
          <p:cNvSpPr/>
          <p:nvPr/>
        </p:nvSpPr>
        <p:spPr>
          <a:xfrm>
            <a:off x="2956678" y="3336101"/>
            <a:ext cx="216024" cy="1659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接點 57"/>
          <p:cNvCxnSpPr>
            <a:stCxn id="60" idx="0"/>
            <a:endCxn id="57" idx="3"/>
          </p:cNvCxnSpPr>
          <p:nvPr/>
        </p:nvCxnSpPr>
        <p:spPr>
          <a:xfrm flipH="1" flipV="1">
            <a:off x="3064690" y="3502050"/>
            <a:ext cx="400466" cy="3589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2734608" y="3861048"/>
            <a:ext cx="1461095" cy="1080120"/>
            <a:chOff x="1907704" y="2183405"/>
            <a:chExt cx="1656184" cy="1080120"/>
          </a:xfrm>
        </p:grpSpPr>
        <p:sp>
          <p:nvSpPr>
            <p:cNvPr id="60" name="矩形 59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Format_2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95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68871" y="430155"/>
            <a:ext cx="1656184" cy="1420002"/>
            <a:chOff x="1907704" y="2183405"/>
            <a:chExt cx="1656184" cy="1420002"/>
          </a:xfrm>
        </p:grpSpPr>
        <p:sp>
          <p:nvSpPr>
            <p:cNvPr id="5" name="矩形 4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477125" y="354630"/>
            <a:ext cx="2670939" cy="1356509"/>
            <a:chOff x="4499992" y="2183405"/>
            <a:chExt cx="1656184" cy="1356509"/>
          </a:xfrm>
        </p:grpSpPr>
        <p:sp>
          <p:nvSpPr>
            <p:cNvPr id="9" name="矩形 8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99992" y="2534512"/>
              <a:ext cx="1656184" cy="678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-content : 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-component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DisplayComponent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[]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-format : Format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499992" y="3212976"/>
              <a:ext cx="1656184" cy="32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path:string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" name="直線單箭頭接點 11"/>
          <p:cNvCxnSpPr>
            <a:stCxn id="6" idx="3"/>
            <a:endCxn id="10" idx="1"/>
          </p:cNvCxnSpPr>
          <p:nvPr/>
        </p:nvCxnSpPr>
        <p:spPr>
          <a:xfrm flipV="1">
            <a:off x="1825055" y="1044969"/>
            <a:ext cx="652070" cy="35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123728" y="718187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35696" y="709933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5940153" y="260648"/>
            <a:ext cx="1800200" cy="1322285"/>
            <a:chOff x="4499992" y="2183405"/>
            <a:chExt cx="1656184" cy="1322285"/>
          </a:xfrm>
        </p:grpSpPr>
        <p:sp>
          <p:nvSpPr>
            <p:cNvPr id="20" name="矩形 19"/>
            <p:cNvSpPr/>
            <p:nvPr/>
          </p:nvSpPr>
          <p:spPr>
            <a:xfrm>
              <a:off x="4499992" y="2183405"/>
              <a:ext cx="1656184" cy="6227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</a:p>
            <a:p>
              <a:pPr algn="ctr"/>
              <a:r>
                <a:rPr lang="en-US" altLang="zh-TW" sz="1400" i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DisplayComponent</a:t>
              </a:r>
              <a:endParaRPr lang="zh-TW" altLang="en-US" sz="14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499992" y="2806189"/>
              <a:ext cx="1656184" cy="316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499992" y="3122837"/>
              <a:ext cx="1656184" cy="3828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076850" y="2162712"/>
            <a:ext cx="2088232" cy="1420003"/>
            <a:chOff x="1907704" y="2183405"/>
            <a:chExt cx="1656184" cy="1420003"/>
          </a:xfrm>
        </p:grpSpPr>
        <p:sp>
          <p:nvSpPr>
            <p:cNvPr id="24" name="矩形 23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withScrollBar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bool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contenetSize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setScrollBar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winSize:int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7308304" y="2172063"/>
            <a:ext cx="1656184" cy="1420003"/>
            <a:chOff x="1907704" y="2183405"/>
            <a:chExt cx="1656184" cy="1420003"/>
          </a:xfrm>
        </p:grpSpPr>
        <p:sp>
          <p:nvSpPr>
            <p:cNvPr id="29" name="矩形 28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setBlackBorder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等腰三角形 31"/>
          <p:cNvSpPr/>
          <p:nvPr/>
        </p:nvSpPr>
        <p:spPr>
          <a:xfrm>
            <a:off x="6697030" y="1600505"/>
            <a:ext cx="216024" cy="2212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24" idx="0"/>
            <a:endCxn id="32" idx="3"/>
          </p:cNvCxnSpPr>
          <p:nvPr/>
        </p:nvCxnSpPr>
        <p:spPr>
          <a:xfrm flipV="1">
            <a:off x="6120966" y="1821770"/>
            <a:ext cx="684076" cy="3409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35"/>
          <p:cNvSpPr/>
          <p:nvPr/>
        </p:nvSpPr>
        <p:spPr>
          <a:xfrm>
            <a:off x="7165081" y="1600506"/>
            <a:ext cx="216024" cy="2212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/>
          <p:cNvCxnSpPr>
            <a:stCxn id="29" idx="0"/>
            <a:endCxn id="36" idx="3"/>
          </p:cNvCxnSpPr>
          <p:nvPr/>
        </p:nvCxnSpPr>
        <p:spPr>
          <a:xfrm flipH="1" flipV="1">
            <a:off x="7273093" y="1821771"/>
            <a:ext cx="863303" cy="3502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0" idx="3"/>
            <a:endCxn id="21" idx="1"/>
          </p:cNvCxnSpPr>
          <p:nvPr/>
        </p:nvCxnSpPr>
        <p:spPr>
          <a:xfrm flipV="1">
            <a:off x="5148064" y="1041756"/>
            <a:ext cx="792089" cy="32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148064" y="685262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602936" y="73354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2760712" y="2074687"/>
            <a:ext cx="2098526" cy="1242040"/>
            <a:chOff x="4499992" y="2183405"/>
            <a:chExt cx="1656184" cy="1242040"/>
          </a:xfrm>
        </p:grpSpPr>
        <p:sp>
          <p:nvSpPr>
            <p:cNvPr id="51" name="矩形 50"/>
            <p:cNvSpPr/>
            <p:nvPr/>
          </p:nvSpPr>
          <p:spPr>
            <a:xfrm>
              <a:off x="4499992" y="2183405"/>
              <a:ext cx="1656184" cy="521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</a:p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</a:t>
              </a:r>
              <a:endParaRPr lang="zh-TW" altLang="en-US" sz="14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499992" y="2705365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499992" y="2993397"/>
              <a:ext cx="165618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</a:t>
              </a:r>
              <a:r>
                <a:rPr lang="en-US" altLang="zh-TW" sz="1400" i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path:string</a:t>
              </a:r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: string </a:t>
              </a:r>
            </a:p>
          </p:txBody>
        </p:sp>
      </p:grpSp>
      <p:sp>
        <p:nvSpPr>
          <p:cNvPr id="56" name="等腰三角形 55"/>
          <p:cNvSpPr/>
          <p:nvPr/>
        </p:nvSpPr>
        <p:spPr>
          <a:xfrm>
            <a:off x="2965909" y="3316727"/>
            <a:ext cx="216024" cy="1659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>
            <a:stCxn id="60" idx="0"/>
            <a:endCxn id="56" idx="3"/>
          </p:cNvCxnSpPr>
          <p:nvPr/>
        </p:nvCxnSpPr>
        <p:spPr>
          <a:xfrm flipV="1">
            <a:off x="2350220" y="3482676"/>
            <a:ext cx="723701" cy="17618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1619672" y="3658863"/>
            <a:ext cx="1461095" cy="1080120"/>
            <a:chOff x="1907704" y="2183405"/>
            <a:chExt cx="1656184" cy="1080120"/>
          </a:xfrm>
        </p:grpSpPr>
        <p:sp>
          <p:nvSpPr>
            <p:cNvPr id="60" name="矩形 59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Format_1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8" name="直線單箭頭接點 67"/>
          <p:cNvCxnSpPr>
            <a:stCxn id="11" idx="2"/>
            <a:endCxn id="51" idx="0"/>
          </p:cNvCxnSpPr>
          <p:nvPr/>
        </p:nvCxnSpPr>
        <p:spPr>
          <a:xfrm flipH="1">
            <a:off x="3809975" y="1711139"/>
            <a:ext cx="2620" cy="3635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等腰三角形 70"/>
          <p:cNvSpPr/>
          <p:nvPr/>
        </p:nvSpPr>
        <p:spPr>
          <a:xfrm>
            <a:off x="3809975" y="3317477"/>
            <a:ext cx="216024" cy="1659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接點 71"/>
          <p:cNvCxnSpPr>
            <a:stCxn id="74" idx="0"/>
            <a:endCxn id="71" idx="3"/>
          </p:cNvCxnSpPr>
          <p:nvPr/>
        </p:nvCxnSpPr>
        <p:spPr>
          <a:xfrm flipH="1" flipV="1">
            <a:off x="3917987" y="3483426"/>
            <a:ext cx="13358" cy="1901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/>
          <p:cNvGrpSpPr/>
          <p:nvPr/>
        </p:nvGrpSpPr>
        <p:grpSpPr>
          <a:xfrm>
            <a:off x="3200797" y="3673599"/>
            <a:ext cx="1461095" cy="1080120"/>
            <a:chOff x="1907704" y="2183405"/>
            <a:chExt cx="1656184" cy="1080120"/>
          </a:xfrm>
        </p:grpSpPr>
        <p:sp>
          <p:nvSpPr>
            <p:cNvPr id="74" name="矩形 73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Format_2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285661" y="2221542"/>
            <a:ext cx="2050307" cy="126188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200" dirty="0" smtClean="0"/>
              <a:t>    c</a:t>
            </a:r>
            <a:r>
              <a:rPr lang="en-US" altLang="zh-TW" sz="1200" dirty="0" smtClean="0"/>
              <a:t>ontent=</a:t>
            </a:r>
            <a:r>
              <a:rPr lang="en-US" altLang="zh-TW" sz="1200" dirty="0" err="1" smtClean="0"/>
              <a:t>format.read</a:t>
            </a:r>
            <a:r>
              <a:rPr lang="en-US" altLang="zh-TW" sz="1200" dirty="0" smtClean="0"/>
              <a:t>(path);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display content;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for each 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 in </a:t>
            </a:r>
            <a:r>
              <a:rPr lang="en-US" altLang="zh-TW" sz="1200" dirty="0" err="1" smtClean="0"/>
              <a:t>compnent</a:t>
            </a:r>
            <a:r>
              <a:rPr lang="en-US" altLang="zh-TW" sz="1200" dirty="0" smtClean="0"/>
              <a:t>[]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compnent</a:t>
            </a:r>
            <a:r>
              <a:rPr lang="en-US" altLang="zh-TW" sz="1200" dirty="0" smtClean="0"/>
              <a:t>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].show();</a:t>
            </a:r>
            <a:endParaRPr lang="en-US" altLang="zh-TW" sz="1200" dirty="0" smtClean="0"/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81" name="直線接點 80"/>
          <p:cNvCxnSpPr>
            <a:stCxn id="78" idx="0"/>
          </p:cNvCxnSpPr>
          <p:nvPr/>
        </p:nvCxnSpPr>
        <p:spPr>
          <a:xfrm flipV="1">
            <a:off x="1310815" y="1600506"/>
            <a:ext cx="1316969" cy="62103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5045646" y="3932241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/>
              <a:t>display scrollbar;</a:t>
            </a:r>
            <a:endParaRPr lang="en-US" altLang="zh-TW" sz="1400" dirty="0" smtClean="0"/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sp>
        <p:nvSpPr>
          <p:cNvPr id="86" name="文字方塊 85"/>
          <p:cNvSpPr txBox="1"/>
          <p:nvPr/>
        </p:nvSpPr>
        <p:spPr>
          <a:xfrm>
            <a:off x="7229909" y="3933522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/>
              <a:t>display border;</a:t>
            </a:r>
            <a:endParaRPr lang="en-US" altLang="zh-TW" sz="1400" dirty="0" smtClean="0"/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87" name="直線接點 86"/>
          <p:cNvCxnSpPr>
            <a:stCxn id="85" idx="0"/>
          </p:cNvCxnSpPr>
          <p:nvPr/>
        </p:nvCxnSpPr>
        <p:spPr>
          <a:xfrm flipH="1" flipV="1">
            <a:off x="5746952" y="3482676"/>
            <a:ext cx="177995" cy="4495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86" idx="0"/>
          </p:cNvCxnSpPr>
          <p:nvPr/>
        </p:nvCxnSpPr>
        <p:spPr>
          <a:xfrm flipH="1" flipV="1">
            <a:off x="7865702" y="3483426"/>
            <a:ext cx="243508" cy="45009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3491880" y="5085184"/>
            <a:ext cx="2381350" cy="13849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/>
              <a:t>if (</a:t>
            </a:r>
            <a:r>
              <a:rPr lang="en-US" altLang="zh-TW" sz="1400" dirty="0" err="1" smtClean="0"/>
              <a:t>contentSize</a:t>
            </a:r>
            <a:r>
              <a:rPr lang="en-US" altLang="zh-TW" sz="1400" dirty="0" smtClean="0"/>
              <a:t>&gt;</a:t>
            </a:r>
            <a:r>
              <a:rPr lang="en-US" altLang="zh-TW" sz="1400" dirty="0" err="1" smtClean="0"/>
              <a:t>winSize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</a:t>
            </a:r>
            <a:r>
              <a:rPr lang="en-US" altLang="zh-TW" sz="1400" dirty="0" err="1" smtClean="0"/>
              <a:t>withScrollBar</a:t>
            </a:r>
            <a:r>
              <a:rPr lang="en-US" altLang="zh-TW" sz="1400" dirty="0" smtClean="0"/>
              <a:t>=true</a:t>
            </a:r>
            <a:r>
              <a:rPr lang="en-US" altLang="zh-TW" sz="1400" dirty="0" smtClean="0"/>
              <a:t>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else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withScrollBar</a:t>
            </a:r>
            <a:r>
              <a:rPr lang="en-US" altLang="zh-TW" sz="1400" dirty="0" smtClean="0"/>
              <a:t>=false</a:t>
            </a:r>
            <a:r>
              <a:rPr lang="en-US" altLang="zh-TW" sz="1400" dirty="0" smtClean="0"/>
              <a:t>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98" name="直線接點 97"/>
          <p:cNvCxnSpPr>
            <a:stCxn id="96" idx="0"/>
          </p:cNvCxnSpPr>
          <p:nvPr/>
        </p:nvCxnSpPr>
        <p:spPr>
          <a:xfrm flipV="1">
            <a:off x="4682555" y="3140968"/>
            <a:ext cx="465509" cy="194421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5981750" y="5085184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borderSize</a:t>
            </a:r>
            <a:r>
              <a:rPr lang="en-US" altLang="zh-TW" sz="1400" dirty="0" smtClean="0"/>
              <a:t>=</a:t>
            </a:r>
            <a:r>
              <a:rPr lang="en-US" altLang="zh-TW" sz="1400" dirty="0" smtClean="0"/>
              <a:t>size</a:t>
            </a:r>
            <a:r>
              <a:rPr lang="en-US" altLang="zh-TW" sz="1400" dirty="0" smtClean="0"/>
              <a:t>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109" name="直線接點 108"/>
          <p:cNvCxnSpPr>
            <a:stCxn id="106" idx="0"/>
          </p:cNvCxnSpPr>
          <p:nvPr/>
        </p:nvCxnSpPr>
        <p:spPr>
          <a:xfrm flipV="1">
            <a:off x="6861051" y="3264112"/>
            <a:ext cx="520054" cy="1821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4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2154</TotalTime>
  <Words>674</Words>
  <Application>Microsoft Office PowerPoint</Application>
  <PresentationFormat>如螢幕大小 (4:3)</PresentationFormat>
  <Paragraphs>238</Paragraphs>
  <Slides>8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Hw9-1</vt:lpstr>
      <vt:lpstr>We have a TextView object that displays text in a window.</vt:lpstr>
      <vt:lpstr>TextView has no scroll bars by default, because we might not always need them.</vt:lpstr>
      <vt:lpstr>We can also add a thick black border around the TextView</vt:lpstr>
      <vt:lpstr>It is highly likely that we will support various file formats for display in the future.</vt:lpstr>
      <vt:lpstr>Encapulation</vt:lpstr>
      <vt:lpstr>Abstraction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jcfan</dc:creator>
  <cp:lastModifiedBy>jcfan</cp:lastModifiedBy>
  <cp:revision>89</cp:revision>
  <dcterms:created xsi:type="dcterms:W3CDTF">2014-03-20T17:00:57Z</dcterms:created>
  <dcterms:modified xsi:type="dcterms:W3CDTF">2014-04-27T17:03:52Z</dcterms:modified>
</cp:coreProperties>
</file>