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3" r:id="rId3"/>
    <p:sldId id="263" r:id="rId4"/>
    <p:sldId id="274" r:id="rId5"/>
    <p:sldId id="301" r:id="rId6"/>
    <p:sldId id="264" r:id="rId7"/>
    <p:sldId id="265" r:id="rId8"/>
    <p:sldId id="304" r:id="rId9"/>
    <p:sldId id="305" r:id="rId10"/>
    <p:sldId id="296" r:id="rId11"/>
    <p:sldId id="267" r:id="rId12"/>
    <p:sldId id="268" r:id="rId13"/>
    <p:sldId id="269" r:id="rId14"/>
    <p:sldId id="303" r:id="rId15"/>
    <p:sldId id="302" r:id="rId16"/>
    <p:sldId id="258" r:id="rId17"/>
    <p:sldId id="262" r:id="rId18"/>
    <p:sldId id="280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00" r:id="rId37"/>
    <p:sldId id="298" r:id="rId38"/>
    <p:sldId id="299" r:id="rId39"/>
    <p:sldId id="287" r:id="rId40"/>
    <p:sldId id="260" r:id="rId41"/>
    <p:sldId id="261" r:id="rId42"/>
    <p:sldId id="259" r:id="rId43"/>
    <p:sldId id="271" r:id="rId44"/>
    <p:sldId id="272" r:id="rId45"/>
    <p:sldId id="270" r:id="rId46"/>
    <p:sldId id="323" r:id="rId47"/>
    <p:sldId id="29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4D-17FE-4120-86E4-980A49D9F498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703A-E670-431B-8437-953A67B14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3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F30F0-C3B3-428E-8C64-F50DC9AD061C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A97F7-F6F8-420F-9DAD-2656EFA4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7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97F7-F6F8-420F-9DAD-2656EFA4A0C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7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30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8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56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0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2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53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我們的系統共有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package,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分別是</a:t>
            </a:r>
            <a:r>
              <a:rPr lang="en-US" altLang="zh-TW" baseline="0" dirty="0" smtClean="0"/>
              <a:t>UI, Importer, </a:t>
            </a:r>
            <a:r>
              <a:rPr lang="en-US" altLang="zh-TW" baseline="0" dirty="0" err="1" smtClean="0"/>
              <a:t>GraphStorageManagement</a:t>
            </a:r>
            <a:r>
              <a:rPr lang="en-US" altLang="zh-TW" baseline="0" dirty="0" smtClean="0"/>
              <a:t>, Metric, </a:t>
            </a:r>
            <a:r>
              <a:rPr lang="en-US" altLang="zh-TW" baseline="0" dirty="0" err="1" smtClean="0"/>
              <a:t>GraphRepresentation</a:t>
            </a:r>
            <a:endParaRPr lang="en-US" altLang="zh-TW" baseline="0" dirty="0" smtClean="0"/>
          </a:p>
          <a:p>
            <a:r>
              <a:rPr lang="zh-TW" altLang="en-US" baseline="0" dirty="0" smtClean="0"/>
              <a:t>以下分別對各個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說明 </a:t>
            </a:r>
            <a:r>
              <a:rPr lang="en-US" altLang="zh-TW" baseline="0" dirty="0" smtClean="0"/>
              <a:t>Initial design, design issues,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re-design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5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3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第二個是 </a:t>
            </a:r>
            <a:r>
              <a:rPr lang="en-US" altLang="zh-TW" dirty="0" smtClean="0"/>
              <a:t>Importer, initial</a:t>
            </a:r>
            <a:r>
              <a:rPr lang="en-US" altLang="zh-TW" baseline="0" dirty="0" smtClean="0"/>
              <a:t> design </a:t>
            </a:r>
            <a:r>
              <a:rPr lang="zh-TW" altLang="en-US" baseline="0" dirty="0" smtClean="0"/>
              <a:t>中間的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是核心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左邊是</a:t>
            </a:r>
            <a:r>
              <a:rPr lang="en-US" altLang="zh-TW" baseline="0" dirty="0" smtClean="0"/>
              <a:t>importer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setting, </a:t>
            </a:r>
            <a:r>
              <a:rPr lang="zh-TW" altLang="en-US" baseline="0" dirty="0" smtClean="0"/>
              <a:t>右邊是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61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6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4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96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A0B6F-7CFA-4E5E-B7CC-1FA9641DDC9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1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CEE-2A0B-4954-9A2F-40AD08097C15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7759-D1DD-4774-B221-4C1C58BB9FD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2C9B-BD58-4B84-BFEF-98F13D399CA4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9490-3A0E-4674-80D8-E6809193121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619C-F311-47D3-9F31-0223716BA8B2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AB0D-F92E-47EF-B44A-9A063842C16E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6C-0896-40DC-858C-DE4875DC61D7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A99D-4C8C-4F0B-B6DD-50A2644E887D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3ADD-FCF5-4391-AD35-4443CB865C7B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D9E-4C56-4ED2-9F11-7C3A5EE5CF03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843D-19EE-47A0-84D1-49A7EF11B365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C01F4-1E9E-4E10-8089-BEF760A49952}" type="datetime1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92FD00-2936-44E4-B872-72FC2433F31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8264" y="3567498"/>
            <a:ext cx="1981200" cy="2901032"/>
          </a:xfrm>
        </p:spPr>
        <p:txBody>
          <a:bodyPr>
            <a:no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B99902066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蔡宗翰</a:t>
            </a:r>
            <a:endParaRPr lang="en-US" altLang="zh-TW" sz="1600" kern="0" spc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D98944002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林映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孜 </a:t>
            </a: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D02922030 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范哲誠 </a:t>
            </a: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D02944010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呂俊宏 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B99902032 </a:t>
            </a:r>
            <a:r>
              <a:rPr lang="zh-TW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黃奕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軻 </a:t>
            </a:r>
            <a:r>
              <a:rPr lang="en-US" altLang="zh-TW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B99902025 </a:t>
            </a:r>
            <a:r>
              <a:rPr lang="zh-TW" altLang="en-US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吳佳倫</a:t>
            </a:r>
            <a:endParaRPr lang="en-US" altLang="zh-TW" sz="1600" kern="0" spc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Hant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Hant" sz="1600" kern="0" spc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99902100 </a:t>
            </a:r>
            <a:r>
              <a:rPr lang="zh-Hant" altLang="en-US" sz="1600" kern="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劉宗瑋</a:t>
            </a:r>
            <a:endParaRPr lang="zh-TW" altLang="en-US" sz="1600" kern="0" spc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cap="none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NetwrokVis</a:t>
            </a:r>
            <a: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cap="none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244333"/>
            <a:ext cx="4585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-NodeXL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792088"/>
          </a:xfrm>
        </p:spPr>
        <p:txBody>
          <a:bodyPr>
            <a:normAutofit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0469661"/>
              </p:ext>
            </p:extLst>
          </p:nvPr>
        </p:nvGraphicFramePr>
        <p:xfrm>
          <a:off x="72007" y="1196752"/>
          <a:ext cx="8964489" cy="6332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hold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use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to show the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To showing the graph, we assign the graph and the chosen layout 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Object and then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NodeXLControl.drawgraph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NodeXLControl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will first layout the graph and then draw them on the window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When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layouting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we specify the location of each vertex in the graph according to the layout context and layout type.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types of layouts includes: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CircleLayout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GridLayout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Random Layout,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SinusoidLayout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, etc.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R5.3.2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Users can set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margins, and other layout settings.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in a graph can be clustered into several groups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vertices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can be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globally or locally within groups, also can be choose by the users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Within each group, the vertices can be also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layout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with the chosen type, within the layout context of the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vertices and edge in the graph can be draw with different color, border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used color and edge with are depend on user's selection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R5.5.2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click the button to show or hide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vertex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labels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users is able to scale and zoom the graph with slide bars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R5.7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The user is able to change the mouse mode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while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viewing the graph: selection, add selection, remove selection, zoom in/out, move graph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5922231"/>
              </p:ext>
            </p:extLst>
          </p:nvPr>
        </p:nvGraphicFramePr>
        <p:xfrm>
          <a:off x="60319" y="1649700"/>
          <a:ext cx="9023363" cy="456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289"/>
                <a:gridCol w="8040074"/>
              </a:tblGrid>
              <a:tr h="23903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Functional </a:t>
                      </a:r>
                      <a:r>
                        <a:rPr lang="en-US" sz="2000" kern="0" dirty="0" smtClean="0">
                          <a:effectLst/>
                        </a:rPr>
                        <a:t>Requirement</a:t>
                      </a:r>
                      <a:endParaRPr lang="zh-TW" sz="2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Modification as 1. Menubar, 2. Model Control 3. Graph; Because that event Table show on the left, We still use data structure on memory 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choose to load data from file, database or SNS importer.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After the data is loaded, user can choose which column of the data to be vertices and input restrictions to filter rows.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>
                          <a:effectLst/>
                        </a:rPr>
                        <a:t>User can choose to export the data to image file or graphML file (need to specify the file path)</a:t>
                      </a:r>
                    </a:p>
                  </a:txBody>
                  <a:tcPr marL="28575" marR="28575" marT="19050" marB="19050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R6.1.4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select multiple metric to be computed at once (check box)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</a:rPr>
                        <a:t>Once the metrics are computed, user can use one of the metrics to </a:t>
                      </a:r>
                      <a:r>
                        <a:rPr lang="en-US" strike="sngStrike" dirty="0" err="1">
                          <a:effectLst/>
                        </a:rPr>
                        <a:t>autofill</a:t>
                      </a:r>
                      <a:r>
                        <a:rPr lang="en-US" strike="sngStrike" dirty="0">
                          <a:effectLst/>
                        </a:rPr>
                        <a:t> columns(color, width, style, opacity, visibility, label)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User can select a layout from dropdown list.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R6.1.7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refresh the graph 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</a:rPr>
                        <a:t>R6.1.8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trike="sngStrike" dirty="0">
                          <a:effectLst/>
                        </a:rPr>
                        <a:t>User can Show/hide table</a:t>
                      </a:r>
                    </a:p>
                  </a:txBody>
                  <a:tcPr marL="28575" marR="28575" marT="19050" marB="19050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R6.1.9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User can Show/hide graph label</a:t>
                      </a:r>
                    </a:p>
                  </a:txBody>
                  <a:tcPr marL="28575" marR="28575" marT="19050" marB="19050" anchor="b"/>
                </a:tc>
              </a:tr>
              <a:tr h="23903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R6.1.10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There is a dropdown list widget, which includes the layout that user can choose.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Interface Requirements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30413897"/>
              </p:ext>
            </p:extLst>
          </p:nvPr>
        </p:nvGraphicFramePr>
        <p:xfrm>
          <a:off x="287524" y="1996440"/>
          <a:ext cx="8568952" cy="286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6178"/>
                <a:gridCol w="6972774"/>
              </a:tblGrid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dirty="0" smtClean="0"/>
                        <a:t>Internal Interface Requirements</a:t>
                      </a: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IIR1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Importer read setting info from UI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Imorted data is stored to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Graph can ask data from DataBase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IIR4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</a:rPr>
                        <a:t>UI can ask Mertic to compute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IIR5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hold a </a:t>
                      </a:r>
                      <a:r>
                        <a:rPr lang="en-US" b="0" dirty="0" err="1">
                          <a:effectLst/>
                        </a:rPr>
                        <a:t>LayoutControl</a:t>
                      </a:r>
                      <a:r>
                        <a:rPr lang="en-US" b="0" dirty="0">
                          <a:effectLst/>
                        </a:rPr>
                        <a:t> object to handle layout and draw graph issues</a:t>
                      </a:r>
                    </a:p>
                  </a:txBody>
                  <a:tcPr marL="28575" marR="28575" marT="19050" marB="19050" anchor="b"/>
                </a:tc>
              </a:tr>
              <a:tr h="88364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b="0" dirty="0" smtClean="0">
                          <a:effectLst/>
                        </a:rPr>
                        <a:t>IIR6</a:t>
                      </a:r>
                      <a:endParaRPr lang="zh-TW" alt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When showing graph, UI assign graph to </a:t>
                      </a:r>
                      <a:r>
                        <a:rPr lang="en-US" b="0" dirty="0" err="1" smtClean="0">
                          <a:effectLst/>
                        </a:rPr>
                        <a:t>LayoutControl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r>
                        <a:rPr lang="en-US" b="0" dirty="0">
                          <a:effectLst/>
                        </a:rPr>
                        <a:t>and show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IIR7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ask Importer to Import data and save in DB.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smtClean="0">
                          <a:effectLst/>
                        </a:rPr>
                        <a:t>IIR8</a:t>
                      </a:r>
                      <a:endParaRPr lang="en-US" b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</a:rPr>
                        <a:t>UI can select which Metric to be calculated and save in settings.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Interface Requirement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(OIR)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4360933"/>
              </p:ext>
            </p:extLst>
          </p:nvPr>
        </p:nvGraphicFramePr>
        <p:xfrm>
          <a:off x="323528" y="2575560"/>
          <a:ext cx="8496944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34904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800" dirty="0" smtClean="0"/>
                        <a:t>Outer Interface Requirement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94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OIR1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strike="sngStrike" kern="0" dirty="0">
                          <a:effectLst/>
                        </a:rPr>
                        <a:t>Importer use "</a:t>
                      </a:r>
                      <a:r>
                        <a:rPr lang="en-US" sz="2800" strike="sngStrike" kern="0" dirty="0" err="1">
                          <a:effectLst/>
                        </a:rPr>
                        <a:t>SocialNetworkImporter</a:t>
                      </a:r>
                      <a:r>
                        <a:rPr lang="en-US" sz="2800" strike="sngStrike" kern="0" dirty="0">
                          <a:effectLst/>
                        </a:rPr>
                        <a:t>" to get data from SNS</a:t>
                      </a:r>
                      <a:endParaRPr lang="zh-TW" sz="2800" strike="sngStrike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3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OIR2</a:t>
                      </a:r>
                      <a:endParaRPr lang="zh-TW" sz="2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 dirty="0" err="1">
                          <a:effectLst/>
                        </a:rPr>
                        <a:t>DataBase</a:t>
                      </a:r>
                      <a:r>
                        <a:rPr lang="en-US" sz="2800" kern="0" dirty="0">
                          <a:effectLst/>
                        </a:rPr>
                        <a:t> use </a:t>
                      </a:r>
                      <a:r>
                        <a:rPr lang="en-US" sz="2800" kern="0" dirty="0" smtClean="0">
                          <a:effectLst/>
                        </a:rPr>
                        <a:t>“</a:t>
                      </a:r>
                      <a:r>
                        <a:rPr lang="en-US" altLang="zh-TW" sz="2800" kern="0" dirty="0" smtClean="0">
                          <a:effectLst/>
                        </a:rPr>
                        <a:t>MySQL</a:t>
                      </a:r>
                      <a:r>
                        <a:rPr lang="en-US" sz="2800" kern="0" dirty="0" smtClean="0">
                          <a:effectLst/>
                        </a:rPr>
                        <a:t>" </a:t>
                      </a:r>
                      <a:r>
                        <a:rPr lang="en-US" sz="2800" kern="0" dirty="0">
                          <a:effectLst/>
                        </a:rPr>
                        <a:t>to save and fetch data.</a:t>
                      </a:r>
                      <a:endParaRPr lang="zh-TW" sz="2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Requirement (UIR)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3607567"/>
              </p:ext>
            </p:extLst>
          </p:nvPr>
        </p:nvGraphicFramePr>
        <p:xfrm>
          <a:off x="323528" y="1813560"/>
          <a:ext cx="8496944" cy="323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764"/>
                <a:gridCol w="6914180"/>
              </a:tblGrid>
              <a:tr h="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400" dirty="0" smtClean="0">
                          <a:effectLst/>
                        </a:rPr>
                        <a:t>User Interface Requirement</a:t>
                      </a:r>
                      <a:endParaRPr 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2400" dirty="0" smtClean="0">
                          <a:effectLst/>
                        </a:rPr>
                        <a:t>UIR1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SNS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Import from file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Calculate Metrics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Show graph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change layout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export graph</a:t>
                      </a:r>
                    </a:p>
                  </a:txBody>
                  <a:tcPr marL="28575" marR="28575" marT="19050" marB="19050" anchor="b"/>
                </a:tc>
              </a:tr>
              <a:tr h="131657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UIR7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Show table(Metric, Edge, </a:t>
                      </a:r>
                      <a:r>
                        <a:rPr lang="en-US" sz="2400" dirty="0" err="1">
                          <a:effectLst/>
                        </a:rPr>
                        <a:t>Vertice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Original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2" y="1447800"/>
            <a:ext cx="6942236" cy="4572000"/>
          </a:xfrm>
        </p:spPr>
      </p:pic>
    </p:spTree>
    <p:extLst>
      <p:ext uri="{BB962C8B-B14F-4D97-AF65-F5344CB8AC3E}">
        <p14:creationId xmlns:p14="http://schemas.microsoft.com/office/powerpoint/2010/main" val="1168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Final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5310"/>
            <a:ext cx="7772400" cy="4156980"/>
          </a:xfrm>
        </p:spPr>
      </p:pic>
    </p:spTree>
    <p:extLst>
      <p:ext uri="{BB962C8B-B14F-4D97-AF65-F5344CB8AC3E}">
        <p14:creationId xmlns:p14="http://schemas.microsoft.com/office/powerpoint/2010/main" val="7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2967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560" y="1916832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825624"/>
            <a:ext cx="7886700" cy="45557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Issues 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445770" indent="-514350">
              <a:buFont typeface="+mj-lt"/>
              <a:buAutoNum type="arabicPeriod"/>
            </a:pPr>
            <a:r>
              <a:rPr lang="en-US" altLang="zh-TW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95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2864645" y="118373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80728"/>
            <a:ext cx="8647381" cy="53377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584" y="980728"/>
            <a:ext cx="1772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bserver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C:\Users\lambert\Downloads\Importe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00808"/>
            <a:ext cx="8784976" cy="44964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72008" y="1556792"/>
            <a:ext cx="8964488" cy="47525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008" y="127979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03237" y="116632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31641" y="2132856"/>
            <a:ext cx="669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imported data from the Social Media need to be saved in several tables. There will be difficulties while integrating data from different Social Media.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AllInOneTable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integrate all the fields needed in one table.</a:t>
            </a: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ImporterSetting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isn’t needed anymore, since we grab all the data from Social Media.</a:t>
            </a: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08720"/>
            <a:ext cx="7573703" cy="5704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836712"/>
            <a:ext cx="770485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59713"/>
            <a:ext cx="74084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83768" y="116632"/>
            <a:ext cx="426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852604"/>
            <a:ext cx="936104" cy="186333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110272" cy="517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720" y="1279793"/>
            <a:ext cx="194421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3972" y="188640"/>
            <a:ext cx="807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051720" y="1556792"/>
            <a:ext cx="194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3995936" y="1556792"/>
            <a:ext cx="0" cy="165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3212976"/>
            <a:ext cx="22322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228184" y="3212976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2051720" y="6525344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051720" y="1556792"/>
            <a:ext cx="0" cy="4968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1641" y="213285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filtering conditions varies based on the data, if a new data format is added,  the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convert()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be open for modification.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abstract class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SchemaData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format of schema extend it.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V.1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20272" y="1988839"/>
            <a:ext cx="1944216" cy="28803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08581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data field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to the content,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more flexible.  </a:t>
            </a:r>
            <a:endParaRPr lang="en-US" altLang="zh-TW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 pattern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591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33972" y="188640"/>
            <a:ext cx="825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 </a:t>
            </a:r>
            <a:r>
              <a:rPr lang="en-US" altLang="zh-TW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V.2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159572" y="1567825"/>
            <a:ext cx="1876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GraphStorageManagement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79512" y="3284984"/>
            <a:ext cx="252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9792" y="184482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699792" y="18448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79512" y="6381328"/>
            <a:ext cx="8856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79512" y="3284984"/>
            <a:ext cx="0" cy="309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9036496" y="1844824"/>
            <a:ext cx="0" cy="453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" y="839529"/>
            <a:ext cx="1991413" cy="10157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02132" y="1575949"/>
            <a:ext cx="580751" cy="110391"/>
          </a:xfrm>
          <a:prstGeom prst="rect">
            <a:avLst/>
          </a:prstGeom>
        </p:spPr>
      </p:pic>
      <p:cxnSp>
        <p:nvCxnSpPr>
          <p:cNvPr id="14" name="直線接點 13"/>
          <p:cNvCxnSpPr>
            <a:endCxn id="13" idx="3"/>
          </p:cNvCxnSpPr>
          <p:nvPr/>
        </p:nvCxnSpPr>
        <p:spPr>
          <a:xfrm>
            <a:off x="1691680" y="1124744"/>
            <a:ext cx="400828" cy="216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7901" y="819092"/>
            <a:ext cx="2109802" cy="110242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340768"/>
            <a:ext cx="3681847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56020" y="1196752"/>
            <a:ext cx="4188188" cy="54726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6019" y="919753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2231" y="30699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2" r="50000"/>
          <a:stretch/>
        </p:blipFill>
        <p:spPr bwMode="auto">
          <a:xfrm>
            <a:off x="5109145" y="116632"/>
            <a:ext cx="4143375" cy="4616970"/>
          </a:xfrm>
          <a:prstGeom prst="rect">
            <a:avLst/>
          </a:prstGeom>
          <a:ln w="228600" cap="sq" cmpd="thickThin">
            <a:solidFill>
              <a:srgbClr val="92D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3749040" cy="4572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NodeXL, a open source program which can fetch data from Social Network Service (SNS) and explore network graphs.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http://img.brothersoft.com/screenshots/softimage/n/nodexl-290825-1253604906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9" t="23182"/>
          <a:stretch/>
        </p:blipFill>
        <p:spPr bwMode="auto">
          <a:xfrm>
            <a:off x="4613473" y="2060848"/>
            <a:ext cx="3990975" cy="4616970"/>
          </a:xfrm>
          <a:prstGeom prst="rect">
            <a:avLst/>
          </a:prstGeom>
          <a:ln w="228600" cap="sq" cmpd="thickThin">
            <a:solidFill>
              <a:srgbClr val="00B05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彎箭號 4"/>
          <p:cNvSpPr/>
          <p:nvPr/>
        </p:nvSpPr>
        <p:spPr>
          <a:xfrm rot="5400000" flipV="1">
            <a:off x="4226539" y="926722"/>
            <a:ext cx="792088" cy="756084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08927" y="37073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7584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15617" y="2132856"/>
            <a:ext cx="6696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analyzers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have the ability to report its own progress.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them extends an abstract class – </a:t>
            </a:r>
            <a:r>
              <a:rPr lang="en-US" altLang="zh-TW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AnalyzerBase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altLang="zh-TW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pattern</a:t>
            </a:r>
            <a:endParaRPr lang="zh-TW" altLang="en-US" sz="20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" y="1443674"/>
            <a:ext cx="9013755" cy="38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2741" y="1340768"/>
            <a:ext cx="9085763" cy="41044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740" y="1063769"/>
            <a:ext cx="59740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Metric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08927" y="46365"/>
            <a:ext cx="383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Metric – </a:t>
            </a:r>
            <a:r>
              <a:rPr lang="en-US" altLang="zh-TW" sz="3600" i="1" dirty="0" smtClean="0">
                <a:solidFill>
                  <a:srgbClr val="0070C0"/>
                </a:solidFill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 </a:t>
            </a:r>
            <a:endParaRPr lang="zh-TW" altLang="en-US" sz="3600" i="1" dirty="0"/>
          </a:p>
        </p:txBody>
      </p:sp>
      <p:sp>
        <p:nvSpPr>
          <p:cNvPr id="6" name="矩形 5"/>
          <p:cNvSpPr/>
          <p:nvPr/>
        </p:nvSpPr>
        <p:spPr>
          <a:xfrm>
            <a:off x="1115616" y="1412776"/>
            <a:ext cx="2880320" cy="10801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30" y="1124744"/>
            <a:ext cx="5262464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1691680" y="775737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GraphRepresentation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91680" y="1052736"/>
            <a:ext cx="5328592" cy="56886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44624"/>
            <a:ext cx="74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GraphRepresentation</a:t>
            </a:r>
            <a:r>
              <a:rPr lang="en-US" altLang="zh-TW" sz="3600" dirty="0" smtClean="0"/>
              <a:t> – </a:t>
            </a:r>
            <a:r>
              <a:rPr lang="en-US" altLang="zh-TW" sz="3600" i="1" dirty="0" smtClean="0">
                <a:solidFill>
                  <a:srgbClr val="FF0000"/>
                </a:solidFill>
              </a:rPr>
              <a:t>NODEXL design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776864" cy="58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013819" y="703729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683568" y="1700808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131840" y="980728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131840" y="980728"/>
            <a:ext cx="540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8532440" y="980728"/>
            <a:ext cx="0" cy="583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83568" y="681337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83568" y="1700808"/>
            <a:ext cx="0" cy="5112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75200" y="68431"/>
            <a:ext cx="69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</a:t>
            </a:r>
            <a:endParaRPr lang="zh-TW" altLang="en-US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331640" y="116632"/>
            <a:ext cx="660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43608" y="1484784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 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31641" y="2132856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of  the revised NODEXL design may encounter several dependency problems while implementing.</a:t>
            </a:r>
          </a:p>
          <a:p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Exploit the layout functionality of NODEXL as </a:t>
            </a:r>
            <a:r>
              <a:rPr lang="en-US" altLang="zh-TW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plug-in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changing the original design of NODEXL.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28800"/>
            <a:ext cx="8942270" cy="4347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2001117"/>
            <a:ext cx="7790141" cy="39746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531152" y="1724118"/>
            <a:ext cx="15186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9306" y="81839"/>
            <a:ext cx="659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GraphRepresentation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Re-Design</a:t>
            </a:r>
            <a:r>
              <a:rPr lang="en-US" altLang="zh-TW" sz="3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3068960"/>
            <a:ext cx="1944216" cy="151216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- 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–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improvements we want to work on NodeXL -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stand alone from MS Excel, create a UI specifically designed for NodeXL.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fetched SNS data and calculated metrics in database to prevent redoing such time-consuming jobs.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memory usage, and expect faster computation.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478" y="-14508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WBS - Original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10741"/>
          <a:stretch/>
        </p:blipFill>
        <p:spPr bwMode="auto">
          <a:xfrm>
            <a:off x="600075" y="692696"/>
            <a:ext cx="7943850" cy="59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28650" y="1321569"/>
            <a:ext cx="7886700" cy="4351338"/>
          </a:xfrm>
        </p:spPr>
        <p:txBody>
          <a:bodyPr/>
          <a:lstStyle/>
          <a:p>
            <a:endParaRPr lang="zh-TW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836" r="8602" b="6054"/>
          <a:stretch/>
        </p:blipFill>
        <p:spPr bwMode="auto">
          <a:xfrm>
            <a:off x="187342" y="1052736"/>
            <a:ext cx="876931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4" t="7423" r="19913" b="88118"/>
          <a:stretch/>
        </p:blipFill>
        <p:spPr bwMode="auto">
          <a:xfrm>
            <a:off x="160710" y="692696"/>
            <a:ext cx="8877825" cy="3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WBS-final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42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4187983"/>
              </p:ext>
            </p:extLst>
          </p:nvPr>
        </p:nvGraphicFramePr>
        <p:xfrm>
          <a:off x="248287" y="1511167"/>
          <a:ext cx="8647426" cy="4828787"/>
        </p:xfrm>
        <a:graphic>
          <a:graphicData uri="http://schemas.openxmlformats.org/drawingml/2006/table">
            <a:tbl>
              <a:tblPr/>
              <a:tblGrid>
                <a:gridCol w="838822"/>
                <a:gridCol w="2329529"/>
                <a:gridCol w="821122"/>
                <a:gridCol w="821122"/>
                <a:gridCol w="660184"/>
                <a:gridCol w="361868"/>
                <a:gridCol w="1080120"/>
                <a:gridCol w="1027874"/>
                <a:gridCol w="706785"/>
              </a:tblGrid>
              <a:tr h="3240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Expected Effort (hrs)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Planning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專案規劃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PP)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系統範圍界定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System Scope Definition)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3/31/2014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243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WBS(Work Breakdown Structure)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3/24/2014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[M1] WBS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Requirements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219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Terminalogy, Naming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與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Dictionary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定義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High-Level </a:t>
                      </a:r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系統架構規劃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4/8/2014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[M2] System Architecture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系統需求分析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SRS, System Requirement Specification)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Enrico, Lin,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系統需求條列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4/15/2014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Liao, Fan,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16009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Liao,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43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6195230"/>
              </p:ext>
            </p:extLst>
          </p:nvPr>
        </p:nvGraphicFramePr>
        <p:xfrm>
          <a:off x="89758" y="153464"/>
          <a:ext cx="8946739" cy="6492294"/>
        </p:xfrm>
        <a:graphic>
          <a:graphicData uri="http://schemas.openxmlformats.org/drawingml/2006/table">
            <a:tbl>
              <a:tblPr/>
              <a:tblGrid>
                <a:gridCol w="884977"/>
                <a:gridCol w="2589377"/>
                <a:gridCol w="827581"/>
                <a:gridCol w="827581"/>
                <a:gridCol w="696509"/>
                <a:gridCol w="456417"/>
                <a:gridCol w="1080121"/>
                <a:gridCol w="864096"/>
                <a:gridCol w="720080"/>
              </a:tblGrid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0" dirty="0">
                          <a:solidFill>
                            <a:schemeClr val="bg1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發展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 Case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Interface Requirements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User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External Interfaces Requirements)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Enrico, 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T2.5.3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內部介面需求 </a:t>
                      </a:r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Internal Interfaces Requirements)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Enrico, Oops, Wu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T2.6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[M3] Requirements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Design (SD)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系統功能設計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Standaloe from Excel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Cai,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 algorithm - Team 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Matrix computation accelaration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T3.1.4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Data analysis - Team B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4/30/2014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Oops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使用者介面設計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Wu, Lin, Liao,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外部介面設計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Lin, Liao, Liu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T3.2.3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內部介面設計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5/7/2014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Wu, Cai, Fan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9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T3.3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[M4] Design Review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5/13/2014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Liao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02675"/>
              </p:ext>
            </p:extLst>
          </p:nvPr>
        </p:nvGraphicFramePr>
        <p:xfrm>
          <a:off x="107504" y="31204"/>
          <a:ext cx="8928992" cy="6795592"/>
        </p:xfrm>
        <a:graphic>
          <a:graphicData uri="http://schemas.openxmlformats.org/drawingml/2006/table">
            <a:tbl>
              <a:tblPr/>
              <a:tblGrid>
                <a:gridCol w="1090525"/>
                <a:gridCol w="1871535"/>
                <a:gridCol w="859028"/>
                <a:gridCol w="857567"/>
                <a:gridCol w="695814"/>
                <a:gridCol w="633500"/>
                <a:gridCol w="1061012"/>
                <a:gridCol w="908651"/>
                <a:gridCol w="951360"/>
              </a:tblGrid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任務名稱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Begin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Duration (day)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dirty="0">
                          <a:solidFill>
                            <a:srgbClr val="000000"/>
                          </a:solidFill>
                          <a:effectLst/>
                        </a:rPr>
                        <a:t>參與人數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Members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Expected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Actual Effort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hrs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9622" marR="9622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System Implementation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Metric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Liu,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Layout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Lin,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 smtClean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zh-TW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GraphStorageManagement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Oops, Wu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Importer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Fan, Enrico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Dialog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coding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unit 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6/3/2014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T4.5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GUI scratch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Enrico, Cai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main window design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5/29/2014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6/5/2014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85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WP5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Integration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>
                          <a:solidFill>
                            <a:srgbClr val="000000"/>
                          </a:solidFill>
                          <a:effectLst/>
                        </a:rPr>
                        <a:t>效能測試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6/6/2014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T5.4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[M5] Acceptance Test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6/9/2014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6/10/2014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557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Total Effort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>
                          <a:solidFill>
                            <a:srgbClr val="000000"/>
                          </a:solidFill>
                          <a:effectLst/>
                        </a:rPr>
                        <a:t>681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solidFill>
                            <a:srgbClr val="000000"/>
                          </a:solidFill>
                          <a:effectLst/>
                        </a:rPr>
                        <a:t>472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effort (Total.)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Analysis: 17+159 = 176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 122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Testing: 160+14 = 174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472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(Predicted effort: 681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(Until 6/9 PM 5:00)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7266" y="2795704"/>
            <a:ext cx="6866667" cy="1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ataImporter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4830082"/>
              </p:ext>
            </p:extLst>
          </p:nvPr>
        </p:nvGraphicFramePr>
        <p:xfrm>
          <a:off x="690122" y="1628800"/>
          <a:ext cx="7763756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996"/>
                <a:gridCol w="6840760"/>
              </a:tblGrid>
              <a:tr h="222025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save settings in ImporterSettings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SNS (Social Network Site) which can be fetched in ImporterSettings 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UI can select target/time/date which can be fetched in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can select items/columns which can be fetched in </a:t>
                      </a:r>
                      <a:r>
                        <a:rPr lang="en-US" strike="sng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ImporterSettings</a:t>
                      </a:r>
                      <a:endParaRPr lang="en-US" strike="sng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selected SNS (Social Network Site)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Facebook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Twitter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Youtube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R1.2.4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import data from Flickr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Importer can load data from file(graphML)</a:t>
                      </a:r>
                    </a:p>
                  </a:txBody>
                  <a:tcPr marL="28575" marR="28575" marT="19050" marB="19050" anchor="b"/>
                </a:tc>
              </a:tr>
              <a:tr h="222025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can load settings and execute with corresponding concrete importer.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9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Storage Management</a:t>
            </a:r>
            <a:b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70180861"/>
              </p:ext>
            </p:extLst>
          </p:nvPr>
        </p:nvGraphicFramePr>
        <p:xfrm>
          <a:off x="89756" y="987531"/>
          <a:ext cx="8964489" cy="5577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Non-Functional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605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Memory usage should be more efficient than original NodeXL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Table Naming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365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Different Social Media table schema &amp; primary key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R2.2.2.1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Facebook Schema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Design Index method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Table Function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List Tables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R2.3.2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Add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R2.3.3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Delete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R2.3.4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Select Table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R.2.3.5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Design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R2.4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Filter rows by derived restriction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R2.5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Save graph structure to DB(new table)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5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Convert selected data to "Graph" structure according to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R2.6.1</a:t>
                      </a:r>
                      <a:endParaRPr lang="zh-TW" sz="18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UI can select which column of the data to be used as vertices and save them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445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R2.6.2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User can Match an (weighted) edge according to relationship between vertices (select edge) and save in Settings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221123"/>
              </p:ext>
            </p:extLst>
          </p:nvPr>
        </p:nvGraphicFramePr>
        <p:xfrm>
          <a:off x="89756" y="1628800"/>
          <a:ext cx="8964489" cy="4662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dirty="0" smtClean="0">
                          <a:effectLst/>
                        </a:rPr>
                        <a:t>Non-Functional  Requirement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smtClean="0">
                          <a:effectLst/>
                        </a:rPr>
                        <a:t>R4.6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When multiple </a:t>
                      </a:r>
                      <a:r>
                        <a:rPr lang="en-US" dirty="0" smtClean="0">
                          <a:effectLst/>
                        </a:rPr>
                        <a:t>calculator </a:t>
                      </a:r>
                      <a:r>
                        <a:rPr lang="en-US" dirty="0">
                          <a:effectLst/>
                        </a:rPr>
                        <a:t>are invoked, the action of writing data back to DB is not centralized</a:t>
                      </a:r>
                    </a:p>
                  </a:txBody>
                  <a:tcPr marL="28575" marR="28575" marT="19050" marB="19050" anchor="b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Functional </a:t>
                      </a:r>
                      <a:r>
                        <a:rPr lang="en-US" sz="1800" kern="0" dirty="0" smtClean="0">
                          <a:effectLst/>
                        </a:rPr>
                        <a:t>Requirement</a:t>
                      </a:r>
                      <a:r>
                        <a:rPr lang="zh-TW" sz="1800" kern="0" dirty="0">
                          <a:effectLst/>
                        </a:rPr>
                        <a:t>　</a:t>
                      </a:r>
                      <a:endParaRPr lang="zh-TW" sz="18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7780" marR="17780" marT="0" marB="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Calculate graph metrics according to Settings and generate result asynchronously.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ClosenessCentrality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BetweennessCentrality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EigenvectorCentrality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Compute PageRank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Max/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GeodesicDistances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Compute Modularity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clusters of a graph by Girvan-Newman algorithm</a:t>
                      </a:r>
                    </a:p>
                  </a:txBody>
                  <a:tcPr marL="28575" marR="28575" marT="19050" marB="19050" anchor="b"/>
                </a:tc>
              </a:tr>
              <a:tr h="365242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Generate communities of a graph by </a:t>
                      </a:r>
                      <a:r>
                        <a:rPr lang="en-US" strike="sngStrike" dirty="0" err="1">
                          <a:solidFill>
                            <a:schemeClr val="tx1"/>
                          </a:solidFill>
                          <a:effectLst/>
                        </a:rPr>
                        <a:t>Clauset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 Newman Moore algorithm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trike="sngStrike" dirty="0">
                          <a:solidFill>
                            <a:schemeClr val="tx1"/>
                          </a:solidFill>
                          <a:effectLst/>
                        </a:rPr>
                        <a:t>Identify all Cliques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clusters using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Wakita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-Tsurumi algorithm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6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D00-2936-44E4-B872-72FC2433F318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3930469"/>
              </p:ext>
            </p:extLst>
          </p:nvPr>
        </p:nvGraphicFramePr>
        <p:xfrm>
          <a:off x="89756" y="1936596"/>
          <a:ext cx="8964489" cy="3436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7668345"/>
              </a:tblGrid>
              <a:tr h="1826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zh-TW" dirty="0" smtClean="0">
                          <a:solidFill>
                            <a:schemeClr val="bg1"/>
                          </a:solidFill>
                          <a:effectLst/>
                        </a:rPr>
                        <a:t>Functional</a:t>
                      </a:r>
                      <a:r>
                        <a:rPr lang="en-US" altLang="zh-TW" baseline="0" dirty="0" smtClean="0">
                          <a:solidFill>
                            <a:schemeClr val="bg1"/>
                          </a:solidFill>
                          <a:effectLst/>
                        </a:rPr>
                        <a:t> Requirement</a:t>
                      </a:r>
                      <a:endParaRPr lang="zh-TW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pPr rtl="0" fontAlgn="b"/>
                      <a:endParaRPr lang="zh-TW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R4.1.11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in/out degree of each vertex in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Identify all strongly connected components of a graph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 intergroup edges of any pair of group and within a group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Calculates the reciprocated vertex pair ratio for each of the graph's vertices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Generate 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subgraph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 according to a specified vertex</a:t>
                      </a:r>
                    </a:p>
                  </a:txBody>
                  <a:tcPr marL="28575" marR="28575" marT="19050" marB="19050" anchor="b"/>
                </a:tc>
              </a:tr>
              <a:tr h="18262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R4.1.16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Partition the graph into motifs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R4.2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Calculator can report their work progress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 can select some algorithm to calculate graph metrics and save in Settings.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are written back to DB immediately</a:t>
                      </a:r>
                    </a:p>
                  </a:txBody>
                  <a:tcPr marL="28575" marR="28575" marT="19050" marB="19050" anchor="b"/>
                </a:tc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R4.5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The results of calculation should be visible to user after calculation</a:t>
                      </a: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394</TotalTime>
  <Words>2338</Words>
  <Application>Microsoft Office PowerPoint</Application>
  <PresentationFormat>如螢幕大小 (4:3)</PresentationFormat>
  <Paragraphs>809</Paragraphs>
  <Slides>47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公正</vt:lpstr>
      <vt:lpstr>NetwrokVis </vt:lpstr>
      <vt:lpstr>Outline</vt:lpstr>
      <vt:lpstr>Goal</vt:lpstr>
      <vt:lpstr>Goal</vt:lpstr>
      <vt:lpstr>Requirements</vt:lpstr>
      <vt:lpstr>Requirements – DataImporter</vt:lpstr>
      <vt:lpstr>Graph Storage Management </vt:lpstr>
      <vt:lpstr>Metric</vt:lpstr>
      <vt:lpstr>Metric</vt:lpstr>
      <vt:lpstr>Graph Representation</vt:lpstr>
      <vt:lpstr>UI</vt:lpstr>
      <vt:lpstr>Internal Interface Requirements(IIR)</vt:lpstr>
      <vt:lpstr>Outer Interface Requirement(OIR)</vt:lpstr>
      <vt:lpstr>User Interface Requirement (UIR)</vt:lpstr>
      <vt:lpstr>System architecture</vt:lpstr>
      <vt:lpstr>Architecture – Original</vt:lpstr>
      <vt:lpstr>Architecture - Final</vt:lpstr>
      <vt:lpstr>Class Diagram</vt:lpstr>
      <vt:lpstr>Packages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UNIT TESTING</vt:lpstr>
      <vt:lpstr>Unit Testing - Importer</vt:lpstr>
      <vt:lpstr>UNIT TESTING – Graph Representation</vt:lpstr>
      <vt:lpstr>WBS</vt:lpstr>
      <vt:lpstr>WBS - Original</vt:lpstr>
      <vt:lpstr>PowerPoint 簡報</vt:lpstr>
      <vt:lpstr>WBS-final</vt:lpstr>
      <vt:lpstr>PowerPoint 簡報</vt:lpstr>
      <vt:lpstr> </vt:lpstr>
      <vt:lpstr>Actual effort (Total.)</vt:lpstr>
      <vt:lpstr>Performance evaluation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jcfan</cp:lastModifiedBy>
  <cp:revision>52</cp:revision>
  <dcterms:created xsi:type="dcterms:W3CDTF">2014-06-09T02:37:28Z</dcterms:created>
  <dcterms:modified xsi:type="dcterms:W3CDTF">2014-06-15T12:38:30Z</dcterms:modified>
</cp:coreProperties>
</file>