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63" r:id="rId4"/>
    <p:sldId id="274" r:id="rId5"/>
    <p:sldId id="264" r:id="rId6"/>
    <p:sldId id="265" r:id="rId7"/>
    <p:sldId id="266" r:id="rId8"/>
    <p:sldId id="267" r:id="rId9"/>
    <p:sldId id="268" r:id="rId10"/>
    <p:sldId id="269" r:id="rId11"/>
    <p:sldId id="258" r:id="rId12"/>
    <p:sldId id="262" r:id="rId13"/>
    <p:sldId id="280" r:id="rId14"/>
    <p:sldId id="285" r:id="rId15"/>
    <p:sldId id="284" r:id="rId16"/>
    <p:sldId id="277" r:id="rId17"/>
    <p:sldId id="278" r:id="rId18"/>
    <p:sldId id="286" r:id="rId19"/>
    <p:sldId id="281" r:id="rId20"/>
    <p:sldId id="276" r:id="rId21"/>
    <p:sldId id="282" r:id="rId22"/>
    <p:sldId id="279" r:id="rId23"/>
    <p:sldId id="283" r:id="rId24"/>
    <p:sldId id="260" r:id="rId25"/>
    <p:sldId id="261" r:id="rId26"/>
    <p:sldId id="259" r:id="rId27"/>
    <p:sldId id="271" r:id="rId28"/>
    <p:sldId id="272" r:id="rId29"/>
    <p:sldId id="270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010400" y="1978484"/>
            <a:ext cx="1981200" cy="2901032"/>
          </a:xfrm>
        </p:spPr>
        <p:txBody>
          <a:bodyPr>
            <a:noAutofit/>
          </a:bodyPr>
          <a:lstStyle/>
          <a:p>
            <a:r>
              <a:rPr lang="en-US" altLang="zh-TW" sz="1600" dirty="0" smtClean="0"/>
              <a:t>TEAM3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ea typeface="微軟正黑體" panose="020B0604030504040204" pitchFamily="34" charset="-120"/>
              </a:rPr>
              <a:t>組長</a:t>
            </a:r>
            <a:r>
              <a:rPr lang="en-US" altLang="zh-TW" sz="1600" kern="0" spc="0" dirty="0">
                <a:ea typeface="微軟正黑體" panose="020B0604030504040204" pitchFamily="34" charset="-120"/>
              </a:rPr>
              <a:t>: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  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ea typeface="微軟正黑體" panose="020B0604030504040204" pitchFamily="34" charset="-120"/>
              </a:rPr>
              <a:t>B99902066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蔡宗翰</a:t>
            </a:r>
            <a:endParaRPr lang="en-US" altLang="zh-TW" sz="1600" kern="0" spc="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ea typeface="微軟正黑體" panose="020B0604030504040204" pitchFamily="34" charset="-120"/>
              </a:rPr>
              <a:t>組員</a:t>
            </a:r>
            <a:r>
              <a:rPr lang="en-US" altLang="zh-TW" sz="1600" kern="0" spc="0" dirty="0">
                <a:ea typeface="微軟正黑體" panose="020B0604030504040204" pitchFamily="34" charset="-120"/>
              </a:rPr>
              <a:t>: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  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ea typeface="微軟正黑體" panose="020B0604030504040204" pitchFamily="34" charset="-120"/>
              </a:rPr>
              <a:t>D98944002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林映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孜 </a:t>
            </a:r>
            <a:r>
              <a:rPr lang="en-US" altLang="zh-TW" sz="1600" kern="0" spc="0" dirty="0" smtClean="0">
                <a:ea typeface="微軟正黑體" panose="020B0604030504040204" pitchFamily="34" charset="-120"/>
              </a:rPr>
              <a:t>D02922030 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范哲誠 </a:t>
            </a:r>
            <a:r>
              <a:rPr lang="en-US" altLang="zh-TW" sz="1600" kern="0" spc="0" dirty="0" smtClean="0">
                <a:ea typeface="微軟正黑體" panose="020B0604030504040204" pitchFamily="34" charset="-120"/>
              </a:rPr>
              <a:t>D02944010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呂俊宏 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             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ea typeface="微軟正黑體" panose="020B0604030504040204" pitchFamily="34" charset="-120"/>
              </a:rPr>
              <a:t>B99902032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黃奕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軻 </a:t>
            </a:r>
            <a:r>
              <a:rPr lang="en-US" altLang="zh-TW" sz="1600" kern="0" spc="0" dirty="0" smtClean="0">
                <a:ea typeface="微軟正黑體" panose="020B0604030504040204" pitchFamily="34" charset="-120"/>
              </a:rPr>
              <a:t>B99902025 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吳佳倫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spcBef>
                <a:spcPts val="0"/>
              </a:spcBef>
            </a:pPr>
            <a:r>
              <a:rPr lang="en-US" altLang="zh-Hant" sz="1600" kern="0" spc="0" dirty="0">
                <a:ea typeface="微軟正黑體" panose="020B0604030504040204" pitchFamily="34" charset="-120"/>
              </a:rPr>
              <a:t>B</a:t>
            </a:r>
            <a:r>
              <a:rPr lang="en-US" altLang="zh-Hant" sz="1600" kern="0" spc="0" dirty="0" smtClean="0">
                <a:ea typeface="微軟正黑體" panose="020B0604030504040204" pitchFamily="34" charset="-120"/>
              </a:rPr>
              <a:t>99902100 </a:t>
            </a:r>
            <a:r>
              <a:rPr lang="zh-Hant" altLang="en-US" sz="1600" kern="0" spc="0" dirty="0">
                <a:ea typeface="微軟正黑體" panose="020B0604030504040204" pitchFamily="34" charset="-120"/>
              </a:rPr>
              <a:t>劉宗瑋</a:t>
            </a:r>
            <a:endParaRPr lang="zh-TW" altLang="en-US" sz="1600" kern="0" spc="0" dirty="0">
              <a:ea typeface="微軟正黑體" panose="020B0604030504040204" pitchFamily="34" charset="-120"/>
            </a:endParaRPr>
          </a:p>
          <a:p>
            <a:endParaRPr lang="zh-TW" altLang="en-US" sz="1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Nodexl</a:t>
            </a:r>
            <a:r>
              <a:rPr lang="en-US" altLang="zh-TW" dirty="0" smtClean="0"/>
              <a:t> Improvement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15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620303"/>
              </p:ext>
            </p:extLst>
          </p:nvPr>
        </p:nvGraphicFramePr>
        <p:xfrm>
          <a:off x="323528" y="2575560"/>
          <a:ext cx="8496944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3490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800" dirty="0" smtClean="0"/>
                        <a:t>Outer Interface Requirement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4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OIR1</a:t>
                      </a:r>
                      <a:endParaRPr lang="zh-TW" sz="2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Importer use "</a:t>
                      </a:r>
                      <a:r>
                        <a:rPr lang="en-US" sz="2800" kern="0" dirty="0" err="1">
                          <a:effectLst/>
                        </a:rPr>
                        <a:t>SocialNetworkImporter</a:t>
                      </a:r>
                      <a:r>
                        <a:rPr lang="en-US" sz="2800" kern="0" dirty="0">
                          <a:effectLst/>
                        </a:rPr>
                        <a:t>" to get data from SNS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316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OIR2</a:t>
                      </a:r>
                      <a:endParaRPr lang="zh-TW" sz="2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 err="1">
                          <a:effectLst/>
                        </a:rPr>
                        <a:t>DataBase</a:t>
                      </a:r>
                      <a:r>
                        <a:rPr lang="en-US" sz="2800" kern="0" dirty="0">
                          <a:effectLst/>
                        </a:rPr>
                        <a:t> use "SQLite" to save and fetch data.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 smtClean="0"/>
              <a:t>Outer Interface Requirement(OIR)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13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68978"/>
            <a:ext cx="8712968" cy="5738165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</a:t>
            </a:r>
            <a:r>
              <a:rPr lang="en-US" altLang="zh-TW" dirty="0" smtClean="0"/>
              <a:t>– Original</a:t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87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1700808"/>
            <a:ext cx="9433048" cy="4972128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- Final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Initial-Design</a:t>
            </a:r>
          </a:p>
        </p:txBody>
      </p:sp>
    </p:spTree>
    <p:extLst>
      <p:ext uri="{BB962C8B-B14F-4D97-AF65-F5344CB8AC3E}">
        <p14:creationId xmlns:p14="http://schemas.microsoft.com/office/powerpoint/2010/main" val="23652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6107" y="-9026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Importer</a:t>
            </a:r>
            <a:endParaRPr lang="zh-TW" altLang="en-US" dirty="0"/>
          </a:p>
        </p:txBody>
      </p:sp>
      <p:pic>
        <p:nvPicPr>
          <p:cNvPr id="5" name="圖片 4" descr="C:\Users\lambert\Downloads\Import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4897"/>
            <a:ext cx="8784976" cy="4496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76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836712"/>
            <a:ext cx="5686337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 smtClean="0">
                <a:solidFill>
                  <a:schemeClr val="bg1"/>
                </a:solidFill>
              </a:rPr>
              <a:t>GraphStorageManagement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4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cap="none" dirty="0" smtClean="0"/>
              <a:t>Metric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08720"/>
            <a:ext cx="4176463" cy="588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6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cap="none" dirty="0" smtClean="0"/>
              <a:t>Graph Representation</a:t>
            </a:r>
            <a:endParaRPr lang="zh-TW" altLang="en-US" cap="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13" y="1844824"/>
            <a:ext cx="8456775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1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bg1"/>
                </a:solidFill>
              </a:rPr>
              <a:t>Design issues</a:t>
            </a:r>
          </a:p>
        </p:txBody>
      </p:sp>
    </p:spTree>
    <p:extLst>
      <p:ext uri="{BB962C8B-B14F-4D97-AF65-F5344CB8AC3E}">
        <p14:creationId xmlns:p14="http://schemas.microsoft.com/office/powerpoint/2010/main" val="23476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Re-Design</a:t>
            </a:r>
          </a:p>
        </p:txBody>
      </p:sp>
    </p:spTree>
    <p:extLst>
      <p:ext uri="{BB962C8B-B14F-4D97-AF65-F5344CB8AC3E}">
        <p14:creationId xmlns:p14="http://schemas.microsoft.com/office/powerpoint/2010/main" val="41491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dirty="0" smtClean="0"/>
              <a:t>Goal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Requirements 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System architecture 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smtClean="0"/>
              <a:t>Class Diagrams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dirty="0" smtClean="0"/>
              <a:t>Initial Design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dirty="0"/>
              <a:t>D</a:t>
            </a:r>
            <a:r>
              <a:rPr lang="en-US" altLang="zh-TW" dirty="0" smtClean="0"/>
              <a:t>esign Issues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dirty="0" smtClean="0"/>
              <a:t>Re-Design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(partial unit test code)</a:t>
            </a:r>
            <a:endParaRPr lang="en-US" altLang="zh-TW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WBS</a:t>
            </a:r>
          </a:p>
          <a:p>
            <a:pPr marL="788670" lvl="1" indent="-514350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FF0000"/>
                </a:solidFill>
              </a:rPr>
              <a:t>Actual Effort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Encountered Problems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5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6107" y="-90264"/>
            <a:ext cx="8229600" cy="1143000"/>
          </a:xfrm>
        </p:spPr>
        <p:txBody>
          <a:bodyPr/>
          <a:lstStyle/>
          <a:p>
            <a:r>
              <a:rPr lang="en-US" altLang="zh-TW" cap="none" dirty="0" smtClean="0"/>
              <a:t>Importer</a:t>
            </a:r>
            <a:endParaRPr lang="zh-TW" altLang="en-US" cap="non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15871"/>
            <a:ext cx="8136904" cy="589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6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cap="none" dirty="0" err="1" smtClean="0">
                <a:latin typeface="+mj-ea"/>
              </a:rPr>
              <a:t>GraphStorageManagement</a:t>
            </a:r>
            <a:endParaRPr lang="zh-TW" altLang="en-US" cap="none" dirty="0">
              <a:latin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9591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Metric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" y="1412776"/>
            <a:ext cx="9085763" cy="389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5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GraphRepresentation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64096"/>
            <a:ext cx="7940054" cy="59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53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478" y="-14508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WBS - Original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10741"/>
          <a:stretch/>
        </p:blipFill>
        <p:spPr bwMode="auto">
          <a:xfrm>
            <a:off x="600075" y="692696"/>
            <a:ext cx="7943850" cy="59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0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t="6836" r="8602" b="6054"/>
          <a:stretch/>
        </p:blipFill>
        <p:spPr bwMode="auto">
          <a:xfrm>
            <a:off x="187342" y="1556792"/>
            <a:ext cx="876931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88118"/>
          <a:stretch/>
        </p:blipFill>
        <p:spPr bwMode="auto">
          <a:xfrm>
            <a:off x="160710" y="1227232"/>
            <a:ext cx="8877825" cy="3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6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313242"/>
              </p:ext>
            </p:extLst>
          </p:nvPr>
        </p:nvGraphicFramePr>
        <p:xfrm>
          <a:off x="248287" y="1844824"/>
          <a:ext cx="8647426" cy="4687281"/>
        </p:xfrm>
        <a:graphic>
          <a:graphicData uri="http://schemas.openxmlformats.org/drawingml/2006/table">
            <a:tbl>
              <a:tblPr/>
              <a:tblGrid>
                <a:gridCol w="838822"/>
                <a:gridCol w="2329529"/>
                <a:gridCol w="821122"/>
                <a:gridCol w="821122"/>
                <a:gridCol w="660184"/>
                <a:gridCol w="361868"/>
                <a:gridCol w="1080120"/>
                <a:gridCol w="1027874"/>
                <a:gridCol w="706785"/>
              </a:tblGrid>
              <a:tr h="3240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Planning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專案規劃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PP)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4/7/2014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系統範圍界定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System Scope Definition)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3/31/2014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243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撰寫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WBS(Work Breakdown Structure)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Oops, Liu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[M1] WBS review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Requirements Analysis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219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Terminalogy, Naming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與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Dictionary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定義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High-Level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系統架構規劃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[M2] System Architecture Review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系統需求分析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SRS, System Requirement Specification)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使用者需求條列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Enrico, Lin, Oops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系統需求條列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Liao, Fan, Lin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A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Cai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Liao, Lin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WBS-final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17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304572"/>
              </p:ext>
            </p:extLst>
          </p:nvPr>
        </p:nvGraphicFramePr>
        <p:xfrm>
          <a:off x="89758" y="153464"/>
          <a:ext cx="8946738" cy="6609852"/>
        </p:xfrm>
        <a:graphic>
          <a:graphicData uri="http://schemas.openxmlformats.org/drawingml/2006/table">
            <a:tbl>
              <a:tblPr/>
              <a:tblGrid>
                <a:gridCol w="884977"/>
                <a:gridCol w="2589377"/>
                <a:gridCol w="827581"/>
                <a:gridCol w="827581"/>
                <a:gridCol w="696509"/>
                <a:gridCol w="557206"/>
                <a:gridCol w="979331"/>
                <a:gridCol w="864096"/>
                <a:gridCol w="720080"/>
              </a:tblGrid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0" dirty="0">
                          <a:solidFill>
                            <a:schemeClr val="bg1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T2.4.4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B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Oops, Liu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Interface Requirements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User Interfaces Requirements) 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TW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External Interfaces Requirements)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Enrico, Fan, Liao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TW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Internal Interfaces Requirements) 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Enrico, Oops, Wu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TW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[M3] Requirements Review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Design (SD)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156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系統功能設計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 - Team A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Liao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 - Team A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 - Team B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 - Team B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Oops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介面設計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Lin, Liao, Liu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Wu, Cai, Fan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[M4] Design Review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5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330987"/>
              </p:ext>
            </p:extLst>
          </p:nvPr>
        </p:nvGraphicFramePr>
        <p:xfrm>
          <a:off x="-5400" y="31204"/>
          <a:ext cx="9154800" cy="6795592"/>
        </p:xfrm>
        <a:graphic>
          <a:graphicData uri="http://schemas.openxmlformats.org/drawingml/2006/table">
            <a:tbl>
              <a:tblPr/>
              <a:tblGrid>
                <a:gridCol w="884092"/>
                <a:gridCol w="2586790"/>
                <a:gridCol w="820736"/>
                <a:gridCol w="819275"/>
                <a:gridCol w="695814"/>
                <a:gridCol w="556652"/>
                <a:gridCol w="1137860"/>
                <a:gridCol w="908651"/>
                <a:gridCol w="744930"/>
              </a:tblGrid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WP4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Implementation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240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Metric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Cai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1200" dirty="0" smtClean="0">
                          <a:effectLst/>
                        </a:rPr>
                        <a:t> </a:t>
                      </a:r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T4.2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Cai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T4.3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GraphStorageManagement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 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Importer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Enrico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T4.5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GUI scratch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Cai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main window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WP5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Integration Test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T5.2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效能測試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[M5] Acceptance Test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6/10/2014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Total Effort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681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3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Actual </a:t>
            </a:r>
            <a:r>
              <a:rPr lang="en-US" altLang="zh-TW" dirty="0" smtClean="0"/>
              <a:t>effort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97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2" r="50000"/>
          <a:stretch/>
        </p:blipFill>
        <p:spPr bwMode="auto">
          <a:xfrm>
            <a:off x="5109145" y="116632"/>
            <a:ext cx="4143375" cy="4616970"/>
          </a:xfrm>
          <a:prstGeom prst="rect">
            <a:avLst/>
          </a:prstGeom>
          <a:ln w="2286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We have used NodeXL, a open source program which can fetch data from Social Network Service(SNS) and explore network graphs.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Goal</a:t>
            </a:r>
            <a:endParaRPr lang="zh-TW" altLang="en-US" dirty="0"/>
          </a:p>
        </p:txBody>
      </p:sp>
      <p:pic>
        <p:nvPicPr>
          <p:cNvPr id="12290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9" t="23182"/>
          <a:stretch/>
        </p:blipFill>
        <p:spPr bwMode="auto">
          <a:xfrm>
            <a:off x="4613473" y="2060848"/>
            <a:ext cx="3990975" cy="4616970"/>
          </a:xfrm>
          <a:prstGeom prst="rect">
            <a:avLst/>
          </a:prstGeom>
          <a:ln w="228600" cap="sq" cmpd="thickThin">
            <a:solidFill>
              <a:srgbClr val="00B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彎箭號 4"/>
          <p:cNvSpPr/>
          <p:nvPr/>
        </p:nvSpPr>
        <p:spPr>
          <a:xfrm rot="5400000" flipV="1">
            <a:off x="4226539" y="926722"/>
            <a:ext cx="792088" cy="75608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There are some improvements we want to work on </a:t>
            </a:r>
            <a:r>
              <a:rPr lang="en-US" altLang="zh-TW" sz="2400" dirty="0" smtClean="0"/>
              <a:t>NodeXL -</a:t>
            </a:r>
            <a:endParaRPr lang="en-US" altLang="zh-TW" sz="2400" dirty="0" smtClean="0"/>
          </a:p>
          <a:p>
            <a:r>
              <a:rPr lang="en-US" altLang="zh-TW" sz="2400" dirty="0" smtClean="0"/>
              <a:t>Make it stand alone from MS Excel, create a UI specifically designed for NodeXL.</a:t>
            </a:r>
          </a:p>
          <a:p>
            <a:r>
              <a:rPr lang="en-US" altLang="zh-TW" sz="2400" dirty="0" smtClean="0"/>
              <a:t>Save fetched SNS data and calculated metrics in database to prevent redoing such time-costing jobs.</a:t>
            </a:r>
            <a:endParaRPr lang="zh-TW" altLang="en-US" sz="2400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9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736930"/>
              </p:ext>
            </p:extLst>
          </p:nvPr>
        </p:nvGraphicFramePr>
        <p:xfrm>
          <a:off x="53753" y="980728"/>
          <a:ext cx="9036495" cy="5852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167"/>
                <a:gridCol w="6531328"/>
              </a:tblGrid>
              <a:tr h="22202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Functional Requirement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R1.1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UI can save settings in </a:t>
                      </a:r>
                      <a:r>
                        <a:rPr lang="en-US" sz="2400" kern="0" dirty="0" err="1">
                          <a:effectLst/>
                        </a:rPr>
                        <a:t>ImporterSettings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R1.1.1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UI can select SNS which can be fetched in </a:t>
                      </a:r>
                      <a:r>
                        <a:rPr lang="en-US" sz="2400" kern="0" dirty="0" err="1">
                          <a:effectLst/>
                        </a:rPr>
                        <a:t>ImporterSettings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R1.1.2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UI can select url/target/user which can be fetched in ImporterSettings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R1.1.3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UI can select items/columns which can be fetched in ImporterSettings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selected SNS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R1.2.1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Facebook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R1.2.2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Twitter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R1.2.3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Youtube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R1.2.4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Flickr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R1.3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load data from file(graphML)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R1.4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Core can load settings and execute with corresponding concrete importer.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Requirements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D</a:t>
            </a:r>
            <a:r>
              <a:rPr lang="en-US" altLang="zh-TW" cap="none" dirty="0" err="1" smtClean="0"/>
              <a:t>at</a:t>
            </a:r>
            <a:r>
              <a:rPr lang="en-US" altLang="zh-TW" cap="none" dirty="0" err="1" smtClean="0"/>
              <a:t>aImporter</a:t>
            </a:r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7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750420"/>
              </p:ext>
            </p:extLst>
          </p:nvPr>
        </p:nvGraphicFramePr>
        <p:xfrm>
          <a:off x="89756" y="987531"/>
          <a:ext cx="8964489" cy="5851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Non-Functional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605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Memory usage should be more efficient than original NodeXL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Table Naming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5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Different Social Media table schema &amp; primary key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R2.2.2.1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Facebook Schema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Index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Function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List Tables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Add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Delete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Select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R.2.3.5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UI Design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Filter rows by derived restriction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Save graph structure to DB(new table)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0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Convert selected data to "Graph" structure according to Settings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can select which column of the data to be used as vertices and save them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4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R2.6.2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User can Match an (weighted) edge according to relationship between vertices (select edge) and save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cap="none" dirty="0" smtClean="0"/>
              <a:t>Graph Storage Management</a:t>
            </a:r>
            <a:br>
              <a:rPr lang="en-US" altLang="zh-TW" cap="none" dirty="0" smtClean="0"/>
            </a:b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9956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13946"/>
              </p:ext>
            </p:extLst>
          </p:nvPr>
        </p:nvGraphicFramePr>
        <p:xfrm>
          <a:off x="269135" y="764704"/>
          <a:ext cx="8605731" cy="6015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4473"/>
                <a:gridCol w="7831258"/>
              </a:tblGrid>
              <a:tr h="18126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Non-Functional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Unify the Rectangle to the same type: </a:t>
                      </a:r>
                      <a:r>
                        <a:rPr lang="en-US" sz="1800" kern="0" dirty="0" err="1">
                          <a:effectLst/>
                        </a:rPr>
                        <a:t>System.Windows.Rect</a:t>
                      </a:r>
                      <a:r>
                        <a:rPr lang="en-US" sz="1800" kern="0" dirty="0">
                          <a:effectLst/>
                        </a:rPr>
                        <a:t> (WPF) 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126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Functional Requirement</a:t>
                      </a:r>
                      <a:endParaRPr lang="zh-TW" sz="1800" kern="100" dirty="0" smtClean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1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R5.1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NodeXL has a view to show graph on it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R5.1.1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To show graph on the view, we first layout the graph then draw them on the view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437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R5.2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When </a:t>
                      </a:r>
                      <a:r>
                        <a:rPr lang="en-US" sz="1800" kern="0" dirty="0" err="1">
                          <a:effectLst/>
                        </a:rPr>
                        <a:t>layouting</a:t>
                      </a:r>
                      <a:r>
                        <a:rPr lang="en-US" sz="1800" kern="0" dirty="0">
                          <a:effectLst/>
                        </a:rPr>
                        <a:t>, we specify the location of each vertex in the graph according to the layout context and layout type.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437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R5.2.1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The types of layouts includes: </a:t>
                      </a:r>
                      <a:r>
                        <a:rPr lang="en-US" sz="1800" kern="0" dirty="0" err="1">
                          <a:effectLst/>
                        </a:rPr>
                        <a:t>CircleLayout,GridLayout</a:t>
                      </a:r>
                      <a:r>
                        <a:rPr lang="en-US" sz="1800" kern="0" dirty="0">
                          <a:effectLst/>
                        </a:rPr>
                        <a:t>, Random Layout, </a:t>
                      </a:r>
                      <a:r>
                        <a:rPr lang="en-US" sz="1800" kern="0" dirty="0" err="1">
                          <a:effectLst/>
                        </a:rPr>
                        <a:t>SinusoidLayout</a:t>
                      </a:r>
                      <a:r>
                        <a:rPr lang="en-US" sz="1800" kern="0" dirty="0">
                          <a:effectLst/>
                        </a:rPr>
                        <a:t>, etc.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1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R5.2.2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layout type is selected by the user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R5.2.3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We can only plot one type of layout for a graph at one time.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1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R5.2.4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It is easy to add new types of layouts.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R5.2.5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layout context describe the width,height of the layout view.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R5.2.6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location of each vertex contains the </a:t>
                      </a:r>
                      <a:r>
                        <a:rPr lang="en-US" sz="1800" kern="0" dirty="0" err="1">
                          <a:effectLst/>
                        </a:rPr>
                        <a:t>x,y</a:t>
                      </a:r>
                      <a:r>
                        <a:rPr lang="en-US" sz="1800" kern="0" dirty="0">
                          <a:effectLst/>
                        </a:rPr>
                        <a:t> coordinates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437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R5.3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When drawing graph, we draw the vertices and edges in the graph on the view according the layout context and the properties of vertices and edges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R5.3.1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vertices and edge in the graph can be draw with different color, border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1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>
                          <a:effectLst/>
                        </a:rPr>
                        <a:t>R5.3.2</a:t>
                      </a:r>
                      <a:endParaRPr lang="zh-TW" sz="1800" b="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used color are depend on user's selection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R5.4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The user is able to Export current layout view into image file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cap="none" dirty="0" smtClean="0"/>
              <a:t>Graph Representation</a:t>
            </a:r>
            <a:br>
              <a:rPr lang="en-US" altLang="zh-TW" cap="none" dirty="0" smtClean="0"/>
            </a:br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3984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22938"/>
              </p:ext>
            </p:extLst>
          </p:nvPr>
        </p:nvGraphicFramePr>
        <p:xfrm>
          <a:off x="60319" y="1484784"/>
          <a:ext cx="9023363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289"/>
                <a:gridCol w="8040074"/>
              </a:tblGrid>
              <a:tr h="23903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Functional </a:t>
                      </a:r>
                      <a:r>
                        <a:rPr lang="en-US" sz="2000" kern="0" dirty="0" smtClean="0">
                          <a:effectLst/>
                        </a:rPr>
                        <a:t>Requirement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588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There are 3 section in the application : 1. Toolbar on the top. and below the toolbar - 2. Table on the left 3. Graph on the right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R6.1.1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User can choose to load data from file, database or SNS importer.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R6.1.2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After the data is loaded, user can choose which column of the data to be vertices and input restrictions to filter rows.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7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R6.1.3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User can choose to export the data to image file or </a:t>
                      </a:r>
                      <a:r>
                        <a:rPr lang="en-US" sz="2000" kern="0" dirty="0" err="1">
                          <a:effectLst/>
                        </a:rPr>
                        <a:t>graphML</a:t>
                      </a:r>
                      <a:r>
                        <a:rPr lang="en-US" sz="2000" kern="0" dirty="0">
                          <a:effectLst/>
                        </a:rPr>
                        <a:t> file (need to specify the file path)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R6.1.4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User can select multiple metric to be computed at once (check box)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R6.1.5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Once the metrics are computed, user can use one of the metrics to autofill columns(color, width, style, opacity, visibility, label)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7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R6.1.10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There is a dropdown list widget, which includes the layout that user can choose.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22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R6.1.6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User can select a layout from dropdown list.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390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R6.1.7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User can refresh the graph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390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R6.1.8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User can Show/hide table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/>
                </a:tc>
              </a:tr>
              <a:tr h="2390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R6.1.9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User can Show/hide graph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39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674094"/>
              </p:ext>
            </p:extLst>
          </p:nvPr>
        </p:nvGraphicFramePr>
        <p:xfrm>
          <a:off x="287524" y="1628800"/>
          <a:ext cx="8568952" cy="475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6178"/>
                <a:gridCol w="6972774"/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dirty="0" smtClean="0"/>
                        <a:t>Internal Interface Requirements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IIR1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Importer read setting info from UI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IIR2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Imorted data is stored to DataBase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60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IIR3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Graph can ask data from </a:t>
                      </a:r>
                      <a:r>
                        <a:rPr lang="en-US" sz="2400" kern="0" dirty="0" err="1">
                          <a:effectLst/>
                        </a:rPr>
                        <a:t>DataBase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48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IIR4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UI can ask </a:t>
                      </a:r>
                      <a:r>
                        <a:rPr lang="en-US" sz="2400" kern="0" dirty="0" err="1">
                          <a:effectLst/>
                        </a:rPr>
                        <a:t>Mertic</a:t>
                      </a:r>
                      <a:r>
                        <a:rPr lang="en-US" sz="2400" kern="0" dirty="0">
                          <a:effectLst/>
                        </a:rPr>
                        <a:t> to compute metrics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1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IIR5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Layout can get data from Graph to show.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34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IIR6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Layout can ask for setting info from UI.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328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IIR7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After computated, Layout can notify UI to render the result.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6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IIR8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Metric can ask data from Graph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IIR9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UI can ask Importer to Import data and save in DB.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328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IIR10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UI can select which Metric to be calculated and save in settings.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Internal Interface Requirements(IIR)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89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格線">
  <a:themeElements>
    <a:clrScheme name="格線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格線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格線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207</TotalTime>
  <Words>1553</Words>
  <Application>Microsoft Office PowerPoint</Application>
  <PresentationFormat>如螢幕大小 (4:3)</PresentationFormat>
  <Paragraphs>573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格線</vt:lpstr>
      <vt:lpstr>Nodexl Improvement</vt:lpstr>
      <vt:lpstr>Outline</vt:lpstr>
      <vt:lpstr>Goal</vt:lpstr>
      <vt:lpstr>Goal</vt:lpstr>
      <vt:lpstr>Requirements – DataImporter </vt:lpstr>
      <vt:lpstr>Graph Storage Management </vt:lpstr>
      <vt:lpstr>Graph Representation  </vt:lpstr>
      <vt:lpstr>UI</vt:lpstr>
      <vt:lpstr>Internal Interface Requirements(IIR)</vt:lpstr>
      <vt:lpstr>Outer Interface Requirement(OIR)</vt:lpstr>
      <vt:lpstr>Architecture – Original </vt:lpstr>
      <vt:lpstr>Architecture - Final</vt:lpstr>
      <vt:lpstr>PowerPoint 簡報</vt:lpstr>
      <vt:lpstr>Importer</vt:lpstr>
      <vt:lpstr>PowerPoint 簡報</vt:lpstr>
      <vt:lpstr>Metric</vt:lpstr>
      <vt:lpstr>Graph Representation</vt:lpstr>
      <vt:lpstr>PowerPoint 簡報</vt:lpstr>
      <vt:lpstr>PowerPoint 簡報</vt:lpstr>
      <vt:lpstr>Importer</vt:lpstr>
      <vt:lpstr>GraphStorageManagement</vt:lpstr>
      <vt:lpstr>Metric</vt:lpstr>
      <vt:lpstr>GraphRepresentation</vt:lpstr>
      <vt:lpstr>WBS - Original</vt:lpstr>
      <vt:lpstr>PowerPoint 簡報</vt:lpstr>
      <vt:lpstr>WBS-final</vt:lpstr>
      <vt:lpstr>PowerPoint 簡報</vt:lpstr>
      <vt:lpstr> </vt:lpstr>
      <vt:lpstr>Actual effort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21</cp:revision>
  <dcterms:created xsi:type="dcterms:W3CDTF">2014-06-09T02:37:28Z</dcterms:created>
  <dcterms:modified xsi:type="dcterms:W3CDTF">2014-06-09T07:37:15Z</dcterms:modified>
</cp:coreProperties>
</file>