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96" r:id="rId11"/>
    <p:sldId id="267" r:id="rId12"/>
    <p:sldId id="268" r:id="rId13"/>
    <p:sldId id="269" r:id="rId14"/>
    <p:sldId id="303" r:id="rId15"/>
    <p:sldId id="302" r:id="rId16"/>
    <p:sldId id="258" r:id="rId17"/>
    <p:sldId id="262" r:id="rId18"/>
    <p:sldId id="28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0" r:id="rId37"/>
    <p:sldId id="298" r:id="rId38"/>
    <p:sldId id="299" r:id="rId39"/>
    <p:sldId id="287" r:id="rId40"/>
    <p:sldId id="260" r:id="rId41"/>
    <p:sldId id="261" r:id="rId42"/>
    <p:sldId id="259" r:id="rId43"/>
    <p:sldId id="271" r:id="rId44"/>
    <p:sldId id="272" r:id="rId45"/>
    <p:sldId id="270" r:id="rId46"/>
    <p:sldId id="323" r:id="rId47"/>
    <p:sldId id="297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30F0-C3B3-428E-8C64-F50DC9AD061C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A97F7-F6F8-420F-9DAD-2656EFA4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7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我們的系統共有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package,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分別是</a:t>
            </a:r>
            <a:r>
              <a:rPr lang="en-US" altLang="zh-TW" baseline="0" dirty="0" smtClean="0"/>
              <a:t>UI, Importer, </a:t>
            </a:r>
            <a:r>
              <a:rPr lang="en-US" altLang="zh-TW" baseline="0" dirty="0" err="1" smtClean="0"/>
              <a:t>GraphStorageManagement</a:t>
            </a:r>
            <a:r>
              <a:rPr lang="en-US" altLang="zh-TW" baseline="0" dirty="0" smtClean="0"/>
              <a:t>, Metric, </a:t>
            </a:r>
            <a:r>
              <a:rPr lang="en-US" altLang="zh-TW" baseline="0" dirty="0" err="1" smtClean="0"/>
              <a:t>GraphRepresentation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以下分別對各個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說明 </a:t>
            </a:r>
            <a:r>
              <a:rPr lang="en-US" altLang="zh-TW" baseline="0" dirty="0" smtClean="0"/>
              <a:t>Initial design, design issues,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re-design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5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56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1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4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5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3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第二個是 </a:t>
            </a:r>
            <a:r>
              <a:rPr lang="en-US" altLang="zh-TW" dirty="0" smtClean="0"/>
              <a:t>Importer, initial</a:t>
            </a:r>
            <a:r>
              <a:rPr lang="en-US" altLang="zh-TW" baseline="0" dirty="0" smtClean="0"/>
              <a:t> design </a:t>
            </a:r>
            <a:r>
              <a:rPr lang="zh-TW" altLang="en-US" baseline="0" dirty="0" smtClean="0"/>
              <a:t>中間的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是核心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左邊是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setting, </a:t>
            </a:r>
            <a:r>
              <a:rPr lang="zh-TW" altLang="en-US" baseline="0" dirty="0" smtClean="0"/>
              <a:t>右邊是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6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6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4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9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9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77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3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16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1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cap="none" dirty="0" err="1" smtClean="0"/>
              <a:t>NetwrokVis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10400" y="1978484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組長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蔡宗翰</a:t>
            </a:r>
            <a:endParaRPr lang="en-US" altLang="zh-TW" sz="1600" kern="0" spc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組員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林映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孜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呂俊宏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           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黃奕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軻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吳佳倫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ea typeface="微軟正黑體" panose="020B0604030504040204" pitchFamily="34" charset="-120"/>
              </a:rPr>
              <a:t>B</a:t>
            </a:r>
            <a:r>
              <a:rPr lang="en-US" altLang="zh-Hant" sz="1600" kern="0" spc="0" dirty="0" smtClean="0">
                <a:ea typeface="微軟正黑體" panose="020B0604030504040204" pitchFamily="34" charset="-120"/>
              </a:rPr>
              <a:t>99902100 </a:t>
            </a:r>
            <a:r>
              <a:rPr lang="zh-Hant" altLang="en-US" sz="1600" kern="0" spc="0" dirty="0">
                <a:ea typeface="微軟正黑體" panose="020B0604030504040204" pitchFamily="34" charset="-120"/>
              </a:rPr>
              <a:t>劉宗瑋</a:t>
            </a:r>
            <a:endParaRPr lang="zh-TW" altLang="en-US" sz="1600" kern="0" spc="0" dirty="0">
              <a:ea typeface="微軟正黑體" panose="020B0604030504040204" pitchFamily="34" charset="-120"/>
            </a:endParaRPr>
          </a:p>
          <a:p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-NodeXL </a:t>
            </a:r>
            <a:r>
              <a:rPr lang="en-US" altLang="zh-TW" sz="3600" dirty="0">
                <a:solidFill>
                  <a:schemeClr val="bg1"/>
                </a:solidFill>
              </a:rPr>
              <a:t>Improvement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Representation</a:t>
            </a:r>
            <a:br>
              <a:rPr lang="en-US" altLang="zh-TW" cap="none" dirty="0" smtClean="0"/>
            </a:b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cap="none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69661"/>
              </p:ext>
            </p:extLst>
          </p:nvPr>
        </p:nvGraphicFramePr>
        <p:xfrm>
          <a:off x="72007" y="1196752"/>
          <a:ext cx="8964489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360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Internal Interface Requirements</a:t>
            </a:r>
            <a:r>
              <a:rPr lang="en-US" altLang="zh-TW" dirty="0" smtClean="0"/>
              <a:t>(IIR)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316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/>
              <a:t>Outer Interface Requirement</a:t>
            </a:r>
            <a:r>
              <a:rPr lang="en-US" altLang="zh-TW" dirty="0" smtClean="0"/>
              <a:t>(OIR)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User Interface Requirement (UIR)</a:t>
            </a:r>
            <a:endParaRPr lang="zh-TW" altLang="en-US" cap="none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– Original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1" y="1825625"/>
            <a:ext cx="6607177" cy="4351338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Final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85908" cy="4752528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u="sng" dirty="0" smtClean="0"/>
              <a:t>Packages</a:t>
            </a:r>
            <a:endParaRPr lang="zh-TW" altLang="en-US" i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3560" y="191683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Importer</a:t>
            </a:r>
          </a:p>
          <a:p>
            <a:r>
              <a:rPr lang="en-US" altLang="zh-TW" dirty="0" err="1" smtClean="0"/>
              <a:t>GraphStorageManagement</a:t>
            </a:r>
            <a:endParaRPr lang="en-US" altLang="zh-TW" dirty="0" smtClean="0"/>
          </a:p>
          <a:p>
            <a:r>
              <a:rPr lang="en-US" altLang="zh-TW" dirty="0" smtClean="0"/>
              <a:t>Metric</a:t>
            </a:r>
          </a:p>
          <a:p>
            <a:r>
              <a:rPr lang="en-US" altLang="zh-TW" dirty="0" err="1" smtClean="0"/>
              <a:t>GraphRepresentation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/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System architecture 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en-US" altLang="zh-TW" sz="2400" dirty="0" smtClean="0"/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/>
              <a:t>D</a:t>
            </a:r>
            <a:r>
              <a:rPr lang="en-US" altLang="zh-TW" sz="2000" dirty="0" smtClean="0"/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WBS</a:t>
            </a:r>
            <a:endParaRPr lang="en-US" altLang="zh-TW" sz="2400" dirty="0"/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/>
              <a:t>Actual </a:t>
            </a:r>
            <a:r>
              <a:rPr lang="en-US" altLang="zh-TW" sz="2000" dirty="0" smtClean="0"/>
              <a:t>Effort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/>
              <a:t>Performance evaluation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64645" y="118373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UI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647381" cy="53377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980728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O</a:t>
            </a:r>
            <a:r>
              <a:rPr lang="en-US" altLang="zh-TW" i="1" dirty="0" smtClean="0">
                <a:solidFill>
                  <a:srgbClr val="00B050"/>
                </a:solidFill>
              </a:rPr>
              <a:t>bserver </a:t>
            </a:r>
            <a:r>
              <a:rPr lang="en-US" altLang="zh-TW" i="1" dirty="0">
                <a:solidFill>
                  <a:srgbClr val="00B050"/>
                </a:solidFill>
              </a:rPr>
              <a:t>pattern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008" y="127979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Importer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66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endParaRPr lang="zh-TW" altLang="en-US" sz="3600" i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1641" y="213285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imported data from the Social Media need to be saved in several tables. There will be difficulties while integrating data from different Social Media.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Create a </a:t>
            </a:r>
            <a:r>
              <a:rPr lang="en-US" altLang="zh-TW" sz="2000" b="1" i="1" dirty="0" err="1" smtClean="0"/>
              <a:t>AllInOneTable</a:t>
            </a:r>
            <a:r>
              <a:rPr lang="en-US" altLang="zh-TW" sz="2000" dirty="0" smtClean="0"/>
              <a:t> class to integrate all the fields needed in one table.</a:t>
            </a:r>
          </a:p>
          <a:p>
            <a:r>
              <a:rPr lang="en-US" altLang="zh-TW" sz="2000" dirty="0" err="1" smtClean="0"/>
              <a:t>ImporterSetting</a:t>
            </a:r>
            <a:r>
              <a:rPr lang="en-US" altLang="zh-TW" sz="2000" dirty="0" smtClean="0"/>
              <a:t> isn’t needed anymore, since we grab all the data from Social Media.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573703" cy="5704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836712"/>
            <a:ext cx="770485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5971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Importer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endParaRPr lang="zh-TW" altLang="en-US" sz="3600" i="1" dirty="0"/>
          </a:p>
        </p:txBody>
      </p:sp>
      <p:sp>
        <p:nvSpPr>
          <p:cNvPr id="7" name="矩形 6"/>
          <p:cNvSpPr/>
          <p:nvPr/>
        </p:nvSpPr>
        <p:spPr>
          <a:xfrm>
            <a:off x="5292080" y="852604"/>
            <a:ext cx="936104" cy="18633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720" y="1279793"/>
            <a:ext cx="194421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GraphStorageManagement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556792"/>
            <a:ext cx="194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995936" y="1556792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3212976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8184" y="3212976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2051720" y="65253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051720" y="1556792"/>
            <a:ext cx="0" cy="496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V.1</a:t>
            </a:r>
            <a:endParaRPr lang="zh-TW" altLang="en-US" sz="3600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31641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data filtering conditions varies based on the data, if a new data format is added,  the </a:t>
            </a:r>
            <a:r>
              <a:rPr lang="en-US" altLang="zh-TW" sz="2000" i="1" dirty="0" smtClean="0"/>
              <a:t>convert() </a:t>
            </a:r>
            <a:r>
              <a:rPr lang="en-US" altLang="zh-TW" sz="2000" dirty="0" smtClean="0"/>
              <a:t>function will be open for modification.</a:t>
            </a:r>
            <a:endParaRPr lang="en-US" altLang="zh-TW" sz="2000" i="1" dirty="0" smtClean="0"/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Create a abstract class </a:t>
            </a:r>
            <a:r>
              <a:rPr lang="en-US" altLang="zh-TW" sz="2000" b="1" i="1" dirty="0" err="1" smtClean="0"/>
              <a:t>SchemaData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 and several format of schema extend it.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5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GraphStorageManagement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V.1</a:t>
            </a:r>
            <a:endParaRPr lang="zh-TW" altLang="en-US" sz="3600" i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20272" y="1988839"/>
            <a:ext cx="1944216" cy="2880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V.2</a:t>
            </a:r>
            <a:endParaRPr lang="zh-TW" altLang="en-US" sz="3600" i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641" y="208581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There are many types of data field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corresponding to the content,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needs to be more flexible.  </a:t>
            </a:r>
            <a:endParaRPr lang="en-US" altLang="zh-TW" sz="2000" i="1" dirty="0" smtClean="0"/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i="1" dirty="0" smtClean="0">
                <a:solidFill>
                  <a:srgbClr val="00B050"/>
                </a:solidFill>
              </a:rPr>
              <a:t>builder pattern</a:t>
            </a:r>
            <a:r>
              <a:rPr lang="en-US" altLang="zh-TW" sz="2000" dirty="0" smtClean="0"/>
              <a:t>.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24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3972" y="188640"/>
            <a:ext cx="817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GraphStorageManagement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 </a:t>
            </a:r>
            <a:r>
              <a:rPr lang="en-US" altLang="zh-TW" sz="3600" i="1" dirty="0" smtClean="0"/>
              <a:t>V.2</a:t>
            </a:r>
            <a:endParaRPr lang="zh-TW" altLang="en-US" sz="3600" i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GraphStorageManagement</a:t>
            </a:r>
            <a:endParaRPr lang="zh-TW" altLang="en-US" sz="12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" y="839529"/>
            <a:ext cx="1991413" cy="101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02132" y="1575949"/>
            <a:ext cx="580751" cy="110391"/>
          </a:xfrm>
          <a:prstGeom prst="rect">
            <a:avLst/>
          </a:prstGeom>
        </p:spPr>
      </p:pic>
      <p:cxnSp>
        <p:nvCxnSpPr>
          <p:cNvPr id="14" name="直線接點 13"/>
          <p:cNvCxnSpPr>
            <a:endCxn id="13" idx="3"/>
          </p:cNvCxnSpPr>
          <p:nvPr/>
        </p:nvCxnSpPr>
        <p:spPr>
          <a:xfrm>
            <a:off x="1691680" y="1124744"/>
            <a:ext cx="400828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901" y="819092"/>
            <a:ext cx="2109802" cy="11024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919753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52231" y="30699"/>
            <a:ext cx="423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have used NodeXL, a open source program which can fetch data from Social Network </a:t>
            </a:r>
            <a:r>
              <a:rPr lang="en-US" altLang="zh-TW" dirty="0" smtClean="0"/>
              <a:t>Service (</a:t>
            </a:r>
            <a:r>
              <a:rPr lang="en-US" altLang="zh-TW" dirty="0" smtClean="0"/>
              <a:t>SNS) and explore network graphs.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8927" y="37073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endParaRPr lang="zh-TW" altLang="en-US" sz="3600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15617" y="213285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All analyzers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need to have the ability to report its own progress.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Let them extends an abstract class – </a:t>
            </a:r>
            <a:r>
              <a:rPr lang="en-US" altLang="zh-TW" sz="2000" b="1" i="1" dirty="0" err="1" smtClean="0"/>
              <a:t>AnalyzerBase</a:t>
            </a:r>
            <a:r>
              <a:rPr lang="en-US" altLang="zh-TW" sz="2000" i="1" dirty="0" smtClean="0"/>
              <a:t>.</a:t>
            </a:r>
          </a:p>
          <a:p>
            <a:pPr algn="r"/>
            <a:r>
              <a:rPr lang="en-US" altLang="zh-TW" sz="2000" i="1" dirty="0" smtClean="0"/>
              <a:t>-&gt; </a:t>
            </a:r>
            <a:r>
              <a:rPr lang="en-US" altLang="zh-TW" sz="2000" i="1" dirty="0" smtClean="0">
                <a:solidFill>
                  <a:srgbClr val="00B050"/>
                </a:solidFill>
              </a:rPr>
              <a:t>Factory method pattern</a:t>
            </a:r>
            <a:endParaRPr lang="zh-TW" altLang="en-US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1063769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08927" y="46365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zh-TW" altLang="en-US" sz="3600" i="1" dirty="0"/>
          </a:p>
        </p:txBody>
      </p:sp>
      <p:sp>
        <p:nvSpPr>
          <p:cNvPr id="6" name="矩形 5"/>
          <p:cNvSpPr/>
          <p:nvPr/>
        </p:nvSpPr>
        <p:spPr>
          <a:xfrm>
            <a:off x="1115616" y="1412776"/>
            <a:ext cx="2880320" cy="10801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30" y="1124744"/>
            <a:ext cx="526246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91680" y="775737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91680" y="1052736"/>
            <a:ext cx="5328592" cy="5688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44624"/>
            <a:ext cx="749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NODEXL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76864" cy="58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13819" y="703729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1700808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98072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980728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532440" y="980728"/>
            <a:ext cx="0" cy="583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83568" y="681337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3568" y="170080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200" y="68431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Initial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331640" y="116632"/>
            <a:ext cx="660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en-US" altLang="zh-TW" sz="3600" i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1043608" y="148478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 Issues :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deployment of  the revised NODEXL design may encounter several dependency problems while implementing.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Solution: </a:t>
            </a:r>
          </a:p>
          <a:p>
            <a:r>
              <a:rPr lang="en-US" altLang="zh-TW" sz="2000" dirty="0" smtClean="0"/>
              <a:t>Exploit the layout functionality of NODEXL as </a:t>
            </a:r>
            <a:r>
              <a:rPr lang="en-US" altLang="zh-TW" sz="2000" b="1" i="1" dirty="0" smtClean="0"/>
              <a:t>plug-in</a:t>
            </a:r>
            <a:r>
              <a:rPr lang="en-US" altLang="zh-TW" sz="2000" dirty="0" smtClean="0"/>
              <a:t> without changing the original design of NODEXL.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11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28800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2001117"/>
            <a:ext cx="7790141" cy="397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1152" y="1724118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79306" y="81839"/>
            <a:ext cx="659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zh-TW" altLang="en-US" sz="3600" i="1" dirty="0"/>
          </a:p>
        </p:txBody>
      </p:sp>
      <p:sp>
        <p:nvSpPr>
          <p:cNvPr id="6" name="矩形 5"/>
          <p:cNvSpPr/>
          <p:nvPr/>
        </p:nvSpPr>
        <p:spPr>
          <a:xfrm>
            <a:off x="3275856" y="3068960"/>
            <a:ext cx="1944216" cy="15121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 - Importer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2" r="60734" b="35915"/>
          <a:stretch/>
        </p:blipFill>
        <p:spPr bwMode="auto">
          <a:xfrm>
            <a:off x="1223628" y="1628799"/>
            <a:ext cx="6696744" cy="497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 – </a:t>
            </a:r>
            <a:br>
              <a:rPr lang="en-US" altLang="zh-TW" dirty="0" smtClean="0"/>
            </a:br>
            <a:r>
              <a:rPr lang="en-US" altLang="zh-TW" dirty="0" smtClean="0"/>
              <a:t>Graph Representation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" t="11239" r="32481" b="38185"/>
          <a:stretch/>
        </p:blipFill>
        <p:spPr bwMode="auto">
          <a:xfrm>
            <a:off x="103952" y="1916832"/>
            <a:ext cx="8936097" cy="371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some improvements we want to work on NodeXL -</a:t>
            </a:r>
          </a:p>
          <a:p>
            <a:r>
              <a:rPr lang="en-US" altLang="zh-TW" sz="2400" dirty="0" smtClean="0"/>
              <a:t>Make it stand alone from MS Excel, create a UI specifically designed for NodeXL.</a:t>
            </a:r>
          </a:p>
          <a:p>
            <a:r>
              <a:rPr lang="en-US" altLang="zh-TW" sz="2400" dirty="0" smtClean="0"/>
              <a:t>Save fetched SNS data and calculated metrics in database to prevent redoing such </a:t>
            </a:r>
            <a:r>
              <a:rPr lang="en-US" altLang="zh-TW" sz="2400" dirty="0" smtClean="0"/>
              <a:t>time-consuming </a:t>
            </a:r>
            <a:r>
              <a:rPr lang="en-US" altLang="zh-TW" sz="2400" dirty="0" smtClean="0"/>
              <a:t>jobs.</a:t>
            </a:r>
          </a:p>
          <a:p>
            <a:r>
              <a:rPr lang="en-US" altLang="zh-TW" sz="2400" dirty="0" smtClean="0"/>
              <a:t>Lower the memory usage, and expect faster computation.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21569"/>
            <a:ext cx="7886700" cy="4351338"/>
          </a:xfrm>
        </p:spPr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052736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692696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187983"/>
              </p:ext>
            </p:extLst>
          </p:nvPr>
        </p:nvGraphicFramePr>
        <p:xfrm>
          <a:off x="248287" y="1511167"/>
          <a:ext cx="8647426" cy="4870161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609852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 effort (Total.)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Planning and Analysis: 17+159 = 176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r>
              <a:rPr lang="en-US" altLang="zh-TW" dirty="0" smtClean="0"/>
              <a:t>Design: 122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r>
              <a:rPr lang="en-US" altLang="zh-TW" dirty="0" smtClean="0"/>
              <a:t>Implement and Testing: 160+14 = 174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Total: 472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 (Predicted effort: 681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(Until 6/9 PM 5:00)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evaluation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66" y="2276872"/>
            <a:ext cx="6866667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0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ataImporter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534229"/>
              </p:ext>
            </p:extLst>
          </p:nvPr>
        </p:nvGraphicFramePr>
        <p:xfrm>
          <a:off x="690122" y="1628800"/>
          <a:ext cx="7763756" cy="318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ImporterSettings</a:t>
                      </a:r>
                      <a:endParaRPr lang="en-US" strike="sngStrike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UI can select items/columns which can be fetched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 smtClean="0"/>
              <a:t>Graph Storage Management</a:t>
            </a:r>
            <a:br>
              <a:rPr lang="en-US" altLang="zh-TW" cap="none" dirty="0" smtClean="0"/>
            </a:br>
            <a:endParaRPr lang="zh-TW" altLang="en-US" cap="none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0420"/>
              </p:ext>
            </p:extLst>
          </p:nvPr>
        </p:nvGraphicFramePr>
        <p:xfrm>
          <a:off x="89756" y="987531"/>
          <a:ext cx="8964489" cy="5851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Metric</a:t>
            </a:r>
            <a:endParaRPr lang="zh-TW" altLang="en-US" cap="none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4956"/>
              </p:ext>
            </p:extLst>
          </p:nvPr>
        </p:nvGraphicFramePr>
        <p:xfrm>
          <a:off x="89756" y="1628800"/>
          <a:ext cx="8964489" cy="3565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Metric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369554"/>
              </p:ext>
            </p:extLst>
          </p:nvPr>
        </p:nvGraphicFramePr>
        <p:xfrm>
          <a:off x="89756" y="1936596"/>
          <a:ext cx="8964489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2288</Words>
  <Application>Microsoft Office PowerPoint</Application>
  <PresentationFormat>如螢幕大小 (4:3)</PresentationFormat>
  <Paragraphs>761</Paragraphs>
  <Slides>47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Office 佈景主題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  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 </vt:lpstr>
      <vt:lpstr>Architecture - Final</vt:lpstr>
      <vt:lpstr>Class Diagram</vt:lpstr>
      <vt:lpstr>Packages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UNIT TESTING</vt:lpstr>
      <vt:lpstr>Unit Testing - Importer</vt:lpstr>
      <vt:lpstr>UNIT TESTING – 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Performance evaluation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49</cp:revision>
  <dcterms:created xsi:type="dcterms:W3CDTF">2014-06-09T02:37:28Z</dcterms:created>
  <dcterms:modified xsi:type="dcterms:W3CDTF">2014-06-12T07:01:08Z</dcterms:modified>
</cp:coreProperties>
</file>