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3" r:id="rId3"/>
    <p:sldId id="263" r:id="rId4"/>
    <p:sldId id="274" r:id="rId5"/>
    <p:sldId id="301" r:id="rId6"/>
    <p:sldId id="264" r:id="rId7"/>
    <p:sldId id="265" r:id="rId8"/>
    <p:sldId id="304" r:id="rId9"/>
    <p:sldId id="305" r:id="rId10"/>
    <p:sldId id="296" r:id="rId11"/>
    <p:sldId id="267" r:id="rId12"/>
    <p:sldId id="268" r:id="rId13"/>
    <p:sldId id="269" r:id="rId14"/>
    <p:sldId id="303" r:id="rId15"/>
    <p:sldId id="302" r:id="rId16"/>
    <p:sldId id="258" r:id="rId17"/>
    <p:sldId id="262" r:id="rId18"/>
    <p:sldId id="280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24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00" r:id="rId37"/>
    <p:sldId id="298" r:id="rId38"/>
    <p:sldId id="299" r:id="rId39"/>
    <p:sldId id="287" r:id="rId40"/>
    <p:sldId id="260" r:id="rId41"/>
    <p:sldId id="261" r:id="rId42"/>
    <p:sldId id="259" r:id="rId43"/>
    <p:sldId id="271" r:id="rId44"/>
    <p:sldId id="272" r:id="rId45"/>
    <p:sldId id="270" r:id="rId46"/>
    <p:sldId id="323" r:id="rId47"/>
    <p:sldId id="327" r:id="rId48"/>
    <p:sldId id="325" r:id="rId49"/>
    <p:sldId id="328" r:id="rId50"/>
    <p:sldId id="326" r:id="rId51"/>
    <p:sldId id="297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4D-17FE-4120-86E4-980A49D9F498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C703A-E670-431B-8437-953A67B14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3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F30F0-C3B3-428E-8C64-F50DC9AD061C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A97F7-F6F8-420F-9DAD-2656EFA4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76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97F7-F6F8-420F-9DAD-2656EFA4A0C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7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0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56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01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24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53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7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我們的系統共有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package,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分別是</a:t>
            </a:r>
            <a:r>
              <a:rPr lang="en-US" altLang="zh-TW" baseline="0" dirty="0" smtClean="0"/>
              <a:t>UI, Importer, </a:t>
            </a:r>
            <a:r>
              <a:rPr lang="en-US" altLang="zh-TW" baseline="0" dirty="0" err="1" smtClean="0"/>
              <a:t>GraphStorageManagement</a:t>
            </a:r>
            <a:r>
              <a:rPr lang="en-US" altLang="zh-TW" baseline="0" dirty="0" smtClean="0"/>
              <a:t>, Metric, </a:t>
            </a:r>
            <a:r>
              <a:rPr lang="en-US" altLang="zh-TW" baseline="0" dirty="0" err="1" smtClean="0"/>
              <a:t>GraphRepresentation</a:t>
            </a:r>
            <a:endParaRPr lang="en-US" altLang="zh-TW" baseline="0" dirty="0" smtClean="0"/>
          </a:p>
          <a:p>
            <a:r>
              <a:rPr lang="zh-TW" altLang="en-US" baseline="0" dirty="0" smtClean="0"/>
              <a:t>以下分別對各個</a:t>
            </a:r>
            <a:r>
              <a:rPr lang="en-US" altLang="zh-TW" baseline="0" dirty="0" smtClean="0"/>
              <a:t>package</a:t>
            </a:r>
            <a:r>
              <a:rPr lang="zh-TW" altLang="en-US" baseline="0" dirty="0" smtClean="0"/>
              <a:t>說明 </a:t>
            </a:r>
            <a:r>
              <a:rPr lang="en-US" altLang="zh-TW" baseline="0" dirty="0" smtClean="0"/>
              <a:t>Initial design, design issues,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re-design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5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3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第二個是 </a:t>
            </a:r>
            <a:r>
              <a:rPr lang="en-US" altLang="zh-TW" dirty="0" smtClean="0"/>
              <a:t>Importer, initial</a:t>
            </a:r>
            <a:r>
              <a:rPr lang="en-US" altLang="zh-TW" baseline="0" dirty="0" smtClean="0"/>
              <a:t> design </a:t>
            </a:r>
            <a:r>
              <a:rPr lang="zh-TW" altLang="en-US" baseline="0" dirty="0" smtClean="0"/>
              <a:t>中間的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是核心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左邊是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setting, </a:t>
            </a:r>
            <a:r>
              <a:rPr lang="zh-TW" altLang="en-US" baseline="0" dirty="0" smtClean="0"/>
              <a:t>右邊是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61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6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4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96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DCEE-2A0B-4954-9A2F-40AD08097C15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7759-D1DD-4774-B221-4C1C58BB9FD3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2C9B-BD58-4B84-BFEF-98F13D399CA4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9490-3A0E-4674-80D8-E68091931213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19C-F311-47D3-9F31-0223716BA8B2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B0D-F92E-47EF-B44A-9A063842C16E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16C-0896-40DC-858C-DE4875DC61D7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A99D-4C8C-4F0B-B6DD-50A2644E887D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3ADD-FCF5-4391-AD35-4443CB865C7B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D9E-4C56-4ED2-9F11-7C3A5EE5CF03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843D-19EE-47A0-84D1-49A7EF11B365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C01F4-1E9E-4E10-8089-BEF760A49952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8264" y="3567498"/>
            <a:ext cx="1981200" cy="2901032"/>
          </a:xfrm>
        </p:spPr>
        <p:txBody>
          <a:bodyPr>
            <a:no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</a:t>
            </a:r>
            <a:r>
              <a:rPr lang="en-US" altLang="zh-TW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B99902066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蔡宗翰</a:t>
            </a:r>
            <a:endParaRPr lang="en-US" altLang="zh-TW" sz="1600" kern="0" spc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</a:t>
            </a:r>
            <a:r>
              <a:rPr lang="en-US" altLang="zh-TW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D98944002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林映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孜 </a:t>
            </a: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D02922030 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范哲誠 </a:t>
            </a: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D02944010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呂俊宏 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B99902032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黃奕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軻 </a:t>
            </a: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B99902025 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吳佳倫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Hant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Hant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99902100 </a:t>
            </a:r>
            <a:r>
              <a:rPr lang="zh-Hant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劉宗瑋</a:t>
            </a:r>
            <a:endParaRPr lang="zh-TW" altLang="en-US" sz="1600" kern="0" spc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cap="none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NetwrokVis</a:t>
            </a:r>
            <a:r>
              <a:rPr lang="en-US" altLang="zh-TW" cap="none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cap="none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3244333"/>
            <a:ext cx="458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-NodeXL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Improvement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792088"/>
          </a:xfrm>
        </p:spPr>
        <p:txBody>
          <a:bodyPr>
            <a:normAutofit/>
          </a:bodyPr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90469661"/>
              </p:ext>
            </p:extLst>
          </p:nvPr>
        </p:nvGraphicFramePr>
        <p:xfrm>
          <a:off x="72007" y="1196752"/>
          <a:ext cx="8964489" cy="6332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hold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use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to show the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To showing the graph, we assign the graph and the chosen layout to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and then call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NodeXLControl.drawgraph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will first layout the graph and then draw them on the window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When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we specify the location of each vertex in the graph according to the layout context and layout type.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types of layouts includes: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CircleLayout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GridLayout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Random Layout,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SinusoidLayout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etc.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Users can set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margins, and other layout settings.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in a graph can be clustered into several groups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can be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globally or locally within groups, also can be choose by the users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Within each group, the vertices can be also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 the chosen type, within the layout context of the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vertices and edge in the graph can be draw with different color, border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used color and edge with are depend on user's selection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click the button to show or hide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vertex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labels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scale and zoom the graph with slide bars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 is able to change the mouse mode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while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viewing the graph: selection, add selection, remove selection, zoom in/out, move graph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5922231"/>
              </p:ext>
            </p:extLst>
          </p:nvPr>
        </p:nvGraphicFramePr>
        <p:xfrm>
          <a:off x="60319" y="1649700"/>
          <a:ext cx="9023363" cy="4564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289"/>
                <a:gridCol w="8040074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Modification as 1. Menubar, 2. Model Control 3. Graph; Because that event Table show on the left, We still use data structure on memory 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choose to load data from file, database or SNS importer.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User can choose to export the data to image file or graphML file (need to specify the file path)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select multiple metric to be computed at once (check box)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</a:rPr>
                        <a:t>Once the metrics are computed, user can use one of the metrics to </a:t>
                      </a:r>
                      <a:r>
                        <a:rPr lang="en-US" strike="sngStrike" dirty="0" err="1">
                          <a:effectLst/>
                        </a:rPr>
                        <a:t>autofill</a:t>
                      </a:r>
                      <a:r>
                        <a:rPr lang="en-US" strike="sngStrike" dirty="0">
                          <a:effectLst/>
                        </a:rPr>
                        <a:t> columns(color, width, style, opacity, visibility, label)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select a layout from dropdown list.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refresh the graph 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trike="sngStrike" dirty="0">
                          <a:effectLst/>
                        </a:rPr>
                        <a:t>User can Show/hide table</a:t>
                      </a:r>
                    </a:p>
                  </a:txBody>
                  <a:tcPr marL="28575" marR="28575" marT="19050" marB="19050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R6.1.9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Show/hide graph label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R6.1.10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There is a dropdown list widget, which includes the layout that user can choose.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Interface Requirements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30413897"/>
              </p:ext>
            </p:extLst>
          </p:nvPr>
        </p:nvGraphicFramePr>
        <p:xfrm>
          <a:off x="287524" y="1996440"/>
          <a:ext cx="8568952" cy="286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IIR1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Importer read setting info from UI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Imorted data is stored to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Graph can ask data from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UI can ask Mertic to compute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IIR5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hold a </a:t>
                      </a:r>
                      <a:r>
                        <a:rPr lang="en-US" b="0" dirty="0" err="1">
                          <a:effectLst/>
                        </a:rPr>
                        <a:t>LayoutControl</a:t>
                      </a:r>
                      <a:r>
                        <a:rPr lang="en-US" b="0" dirty="0">
                          <a:effectLst/>
                        </a:rPr>
                        <a:t> object to handle layout and draw graph issues</a:t>
                      </a:r>
                    </a:p>
                  </a:txBody>
                  <a:tcPr marL="28575" marR="28575" marT="19050" marB="19050" anchor="b"/>
                </a:tc>
              </a:tr>
              <a:tr h="88364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IIR6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When showing graph, UI assign graph to </a:t>
                      </a:r>
                      <a:r>
                        <a:rPr lang="en-US" b="0" dirty="0" err="1" smtClean="0">
                          <a:effectLst/>
                        </a:rPr>
                        <a:t>LayoutControl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r>
                        <a:rPr lang="en-US" b="0" dirty="0">
                          <a:effectLst/>
                        </a:rPr>
                        <a:t>and show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IIR7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ask Importer to Import data and save in DB.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IIR8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select which Metric to be calculated and save in settings.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Interface Requirement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(OIR)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4360933"/>
              </p:ext>
            </p:extLst>
          </p:nvPr>
        </p:nvGraphicFramePr>
        <p:xfrm>
          <a:off x="323528" y="2575560"/>
          <a:ext cx="849694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OIR1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Importer use "</a:t>
                      </a:r>
                      <a:r>
                        <a:rPr lang="en-US" sz="2800" strike="sngStrike" kern="0" dirty="0" err="1">
                          <a:effectLst/>
                        </a:rPr>
                        <a:t>SocialNetworkImporter</a:t>
                      </a:r>
                      <a:r>
                        <a:rPr lang="en-US" sz="2800" strike="sngStrike" kern="0" dirty="0">
                          <a:effectLst/>
                        </a:rPr>
                        <a:t>" to get data from SNS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</a:t>
                      </a:r>
                      <a:r>
                        <a:rPr lang="en-US" sz="2800" kern="0" dirty="0" smtClean="0">
                          <a:effectLst/>
                        </a:rPr>
                        <a:t>“</a:t>
                      </a:r>
                      <a:r>
                        <a:rPr lang="en-US" altLang="zh-TW" sz="2800" kern="0" dirty="0" smtClean="0">
                          <a:effectLst/>
                        </a:rPr>
                        <a:t>MySQL</a:t>
                      </a:r>
                      <a:r>
                        <a:rPr lang="en-US" sz="2800" kern="0" dirty="0" smtClean="0">
                          <a:effectLst/>
                        </a:rPr>
                        <a:t>" </a:t>
                      </a:r>
                      <a:r>
                        <a:rPr lang="en-US" sz="2800" kern="0" dirty="0">
                          <a:effectLst/>
                        </a:rPr>
                        <a:t>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Requirement (UIR)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93607567"/>
              </p:ext>
            </p:extLst>
          </p:nvPr>
        </p:nvGraphicFramePr>
        <p:xfrm>
          <a:off x="323528" y="1813560"/>
          <a:ext cx="8496944" cy="3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0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400" dirty="0" smtClean="0">
                          <a:effectLst/>
                        </a:rPr>
                        <a:t>User Interface Requirement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2400" dirty="0" smtClean="0">
                          <a:effectLst/>
                        </a:rPr>
                        <a:t>UIR1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SNS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file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Calculate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Show graph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change layout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export graph</a:t>
                      </a:r>
                    </a:p>
                  </a:txBody>
                  <a:tcPr marL="28575" marR="28575" marT="19050" marB="19050" anchor="b"/>
                </a:tc>
              </a:tr>
              <a:tr h="131657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Show table(Metric, Edge, </a:t>
                      </a:r>
                      <a:r>
                        <a:rPr lang="en-US" sz="2400" dirty="0" err="1">
                          <a:effectLst/>
                        </a:rPr>
                        <a:t>Vertice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– Original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82" y="1447800"/>
            <a:ext cx="6942236" cy="4572000"/>
          </a:xfrm>
        </p:spPr>
      </p:pic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- Final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5310"/>
            <a:ext cx="7772400" cy="4156980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03560" y="1916832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28650" y="1825624"/>
            <a:ext cx="7886700" cy="455570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8670" lvl="1" indent="-5143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864645" y="118373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647381" cy="53377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7584" y="980728"/>
            <a:ext cx="177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bserver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C:\Users\lambert\Downloads\Import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00808"/>
            <a:ext cx="8784976" cy="44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2008" y="1556792"/>
            <a:ext cx="8964488" cy="47525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008" y="127979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03237" y="116632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31641" y="2132856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imported data from the Social Media need to be saved in several tables. There will be difficulties while integrating data from different Social Media.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AllInOneTable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to integrate all the fields needed in one table.</a:t>
            </a:r>
          </a:p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ImporterSetting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isn’t needed anymore, since we grab all the data from Social Media.</a:t>
            </a:r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08720"/>
            <a:ext cx="7573703" cy="5704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836712"/>
            <a:ext cx="770485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560" y="55971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80" y="852604"/>
            <a:ext cx="936104" cy="18633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5110272" cy="517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51720" y="1279793"/>
            <a:ext cx="194421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3972" y="188640"/>
            <a:ext cx="807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051720" y="1556792"/>
            <a:ext cx="194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995936" y="1556792"/>
            <a:ext cx="0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3212976"/>
            <a:ext cx="2232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228184" y="3212976"/>
            <a:ext cx="0" cy="331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2051720" y="6525344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051720" y="1556792"/>
            <a:ext cx="0" cy="4968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V.1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1641" y="213285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filtering conditions varies based on the data, if a new data format is added,  the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convert()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will be open for modification.</a:t>
            </a:r>
            <a:endParaRPr lang="en-US" altLang="zh-TW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abstract class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SchemaData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several format of schema extend it.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V.1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20272" y="1988839"/>
            <a:ext cx="1944216" cy="28803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V.2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31641" y="208581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data field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the content,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more flexible.  </a:t>
            </a:r>
            <a:endParaRPr lang="en-US" altLang="zh-TW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 pattern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V.2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" y="839529"/>
            <a:ext cx="1991413" cy="10157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802132" y="1575949"/>
            <a:ext cx="580751" cy="110391"/>
          </a:xfrm>
          <a:prstGeom prst="rect">
            <a:avLst/>
          </a:prstGeom>
        </p:spPr>
      </p:pic>
      <p:cxnSp>
        <p:nvCxnSpPr>
          <p:cNvPr id="14" name="直線接點 13"/>
          <p:cNvCxnSpPr>
            <a:endCxn id="13" idx="3"/>
          </p:cNvCxnSpPr>
          <p:nvPr/>
        </p:nvCxnSpPr>
        <p:spPr>
          <a:xfrm>
            <a:off x="1691680" y="1124744"/>
            <a:ext cx="400828" cy="21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901" y="819092"/>
            <a:ext cx="2109802" cy="110242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340768"/>
            <a:ext cx="3681847" cy="51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256020" y="1196752"/>
            <a:ext cx="4188188" cy="54726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6019" y="919753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52231" y="30699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3749040" cy="4572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NodeXL, a open source program which can fetch data from Social Network Service (SNS) and explore network graphs.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08927" y="334397"/>
            <a:ext cx="383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7584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15617" y="213285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analyzers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have the ability to report its own progress.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them extends an abstract class –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AnalyzerBase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zh-TW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pattern</a:t>
            </a:r>
            <a:endParaRPr lang="zh-TW" altLang="en-US" sz="20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43674"/>
            <a:ext cx="9013755" cy="38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741" y="1340768"/>
            <a:ext cx="9085763" cy="4104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40" y="1063769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Metric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08927" y="334397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1412776"/>
            <a:ext cx="2880320" cy="10801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30" y="1124744"/>
            <a:ext cx="5262464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691680" y="775737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91680" y="1052736"/>
            <a:ext cx="5328592" cy="56886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1600" y="44624"/>
            <a:ext cx="767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NODEXL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2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776864" cy="582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013819" y="703729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83568" y="1700808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31840" y="980728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31840" y="980728"/>
            <a:ext cx="540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8532440" y="980728"/>
            <a:ext cx="0" cy="583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83568" y="6813376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83568" y="1700808"/>
            <a:ext cx="0" cy="511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75200" y="68431"/>
            <a:ext cx="699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331640" y="116632"/>
            <a:ext cx="660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31641" y="213285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of  the revised NODEXL design may encounter several dependency problems while implementing.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 the layout functionality of NODEXL as </a:t>
            </a:r>
            <a:r>
              <a:rPr lang="en-US" altLang="zh-TW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plug-in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changing the original design of NODEXL.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628800"/>
            <a:ext cx="8942270" cy="4347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2001117"/>
            <a:ext cx="7790141" cy="39746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31152" y="1724118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79306" y="81839"/>
            <a:ext cx="6598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6" y="3068960"/>
            <a:ext cx="1944216" cy="15121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- Importer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– Graph Representation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improvements we want to work on NodeXL -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it stand alone from MS Excel, create a UI specifically designed for NodeXL.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fetched SNS data and calculated metrics in database to prevent redoing such time-consuming jobs.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memory usage, and expect faster computation.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0872" y="-243408"/>
            <a:ext cx="8229600" cy="997918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 - Original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28650" y="1321569"/>
            <a:ext cx="7886700" cy="4351338"/>
          </a:xfrm>
        </p:spPr>
        <p:txBody>
          <a:bodyPr/>
          <a:lstStyle/>
          <a:p>
            <a:endParaRPr lang="zh-TW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052736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692696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WBS-Final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42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4187983"/>
              </p:ext>
            </p:extLst>
          </p:nvPr>
        </p:nvGraphicFramePr>
        <p:xfrm>
          <a:off x="248287" y="1511167"/>
          <a:ext cx="8647426" cy="4828787"/>
        </p:xfrm>
        <a:graphic>
          <a:graphicData uri="http://schemas.openxmlformats.org/drawingml/2006/table">
            <a:tbl>
              <a:tblPr/>
              <a:tblGrid>
                <a:gridCol w="838822"/>
                <a:gridCol w="2329529"/>
                <a:gridCol w="821122"/>
                <a:gridCol w="821122"/>
                <a:gridCol w="660184"/>
                <a:gridCol w="361868"/>
                <a:gridCol w="1080120"/>
                <a:gridCol w="1027874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Expected Effort (hrs)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43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6195230"/>
              </p:ext>
            </p:extLst>
          </p:nvPr>
        </p:nvGraphicFramePr>
        <p:xfrm>
          <a:off x="89758" y="153464"/>
          <a:ext cx="8946739" cy="6492294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827581"/>
                <a:gridCol w="827581"/>
                <a:gridCol w="696509"/>
                <a:gridCol w="456417"/>
                <a:gridCol w="1080121"/>
                <a:gridCol w="864096"/>
                <a:gridCol w="720080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0" dirty="0">
                          <a:solidFill>
                            <a:schemeClr val="bg1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02675"/>
              </p:ext>
            </p:extLst>
          </p:nvPr>
        </p:nvGraphicFramePr>
        <p:xfrm>
          <a:off x="107504" y="31204"/>
          <a:ext cx="8928992" cy="6795592"/>
        </p:xfrm>
        <a:graphic>
          <a:graphicData uri="http://schemas.openxmlformats.org/drawingml/2006/table">
            <a:tbl>
              <a:tblPr/>
              <a:tblGrid>
                <a:gridCol w="1090525"/>
                <a:gridCol w="1871535"/>
                <a:gridCol w="859028"/>
                <a:gridCol w="857567"/>
                <a:gridCol w="695814"/>
                <a:gridCol w="633500"/>
                <a:gridCol w="1061012"/>
                <a:gridCol w="908651"/>
                <a:gridCol w="95136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472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Effort (Total.)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Analysis: 17+159 = 176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Design: 122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Testing: 160+14 = 174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Total: 472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(Predicted effort: 681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(Until 6/9 PM 5:00)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7266" y="2795704"/>
            <a:ext cx="6866667" cy="1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9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61128"/>
            <a:ext cx="6912768" cy="468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052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2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50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50710450"/>
              </p:ext>
            </p:extLst>
          </p:nvPr>
        </p:nvGraphicFramePr>
        <p:xfrm>
          <a:off x="899592" y="1628800"/>
          <a:ext cx="777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11621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組員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蔡宗翰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規劃設計、設計報告投影片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呂俊宏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規劃設計、撰寫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、整合整個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Project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范哲誠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規劃設計、撰寫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Importer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、整理投影片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林映姿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規劃設計、撰寫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GraphRepresentation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0" spc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黃奕軻</a:t>
                      </a:r>
                      <a:endParaRPr lang="zh-TW" altLang="en-US" sz="1800" kern="0" spc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規劃設計、撰寫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GraphStorageManagement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zh-Hant" altLang="en-US" sz="1800" kern="0" spc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劉宗瑋</a:t>
                      </a:r>
                      <a:endParaRPr lang="zh-TW" altLang="en-US" sz="1800" kern="0" spc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規劃設計、撰寫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Metric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0" spc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吳佳倫</a:t>
                      </a:r>
                      <a:endParaRPr lang="en-US" altLang="zh-TW" sz="1800" kern="0" spc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規劃設計、設計報告投影片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73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ataImporter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4830082"/>
              </p:ext>
            </p:extLst>
          </p:nvPr>
        </p:nvGraphicFramePr>
        <p:xfrm>
          <a:off x="690122" y="1628800"/>
          <a:ext cx="7763756" cy="4076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996"/>
                <a:gridCol w="6840760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save settings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select SNS (Social Network Site) which can be fetched in ImporterSettings 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UI can select target/time/date which can be fetched in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ImporterSettings</a:t>
                      </a:r>
                      <a:endParaRPr lang="en-US" strike="sng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select items/columns which can be fetched in </a:t>
                      </a:r>
                      <a:r>
                        <a:rPr lang="en-US" strike="sng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ImporterSettings</a:t>
                      </a:r>
                      <a:endParaRPr lang="en-US" strike="sng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selected SNS (Social Network Site)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Facebook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Twitter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Youtube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Flickr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load data from file(graphML)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can load settings and execute with corresponding concrete importer.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Storage Management</a:t>
            </a:r>
            <a:b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70180861"/>
              </p:ext>
            </p:extLst>
          </p:nvPr>
        </p:nvGraphicFramePr>
        <p:xfrm>
          <a:off x="89756" y="987531"/>
          <a:ext cx="8964489" cy="5577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60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Filter rows by derived restriction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Save graph structure to DB(new table)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0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Convert selected data to "Graph" structure according to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4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221123"/>
              </p:ext>
            </p:extLst>
          </p:nvPr>
        </p:nvGraphicFramePr>
        <p:xfrm>
          <a:off x="89756" y="1628800"/>
          <a:ext cx="8964489" cy="4662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Non-Functional  Requirement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R4.6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When multiple </a:t>
                      </a:r>
                      <a:r>
                        <a:rPr lang="en-US" dirty="0" smtClean="0">
                          <a:effectLst/>
                        </a:rPr>
                        <a:t>calculator </a:t>
                      </a:r>
                      <a:r>
                        <a:rPr lang="en-US" dirty="0">
                          <a:effectLst/>
                        </a:rPr>
                        <a:t>are invoked, the action of writing data back to DB is not centralized</a:t>
                      </a:r>
                    </a:p>
                  </a:txBody>
                  <a:tcPr marL="28575" marR="28575" marT="19050" marB="1905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Calculate graph metrics according to Settings and generate result asynchronously.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ClosenessCentrality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BetweennessCentrality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EigenvectorCentrality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PageRank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Max/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GeodesicDistances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Modularity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clusters of a graph by Girvan-Newman algorithm</a:t>
                      </a:r>
                    </a:p>
                  </a:txBody>
                  <a:tcPr marL="28575" marR="28575" marT="19050" marB="19050" anchor="b"/>
                </a:tc>
              </a:tr>
              <a:tr h="365242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communities of a graph by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Clauset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Newman Moore algorithm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Identify all Cliques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clusters using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Wakita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-Tsurumi algorithm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83930469"/>
              </p:ext>
            </p:extLst>
          </p:nvPr>
        </p:nvGraphicFramePr>
        <p:xfrm>
          <a:off x="89756" y="1936596"/>
          <a:ext cx="8964489" cy="3436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18262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zh-TW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  <a:effectLst/>
                        </a:rPr>
                        <a:t> Requirement</a:t>
                      </a:r>
                      <a:endParaRPr lang="zh-TW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in/out degree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Identify all strongly connected components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intergroup edges of any pair of group and within a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Calculates the reciprocated vertex pair ratio for each of the graph's vertices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Generate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subgraph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according to a specified vertex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Partition the graph into motifs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Calculator can report their work progress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UI can select some algorithm to calculate graph metrics and save in Settings.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are written back to DB immediately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should be visible to user after calculation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417</TotalTime>
  <Words>2406</Words>
  <Application>Microsoft Office PowerPoint</Application>
  <PresentationFormat>如螢幕大小 (4:3)</PresentationFormat>
  <Paragraphs>835</Paragraphs>
  <Slides>51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2" baseType="lpstr">
      <vt:lpstr>公正</vt:lpstr>
      <vt:lpstr>NetwrokVis </vt:lpstr>
      <vt:lpstr>Outline</vt:lpstr>
      <vt:lpstr>Goal</vt:lpstr>
      <vt:lpstr>Goal</vt:lpstr>
      <vt:lpstr>Requirements</vt:lpstr>
      <vt:lpstr>Requirements – DataImporter</vt:lpstr>
      <vt:lpstr>Graph Storage Management </vt:lpstr>
      <vt:lpstr>Metric</vt:lpstr>
      <vt:lpstr>Metric</vt:lpstr>
      <vt:lpstr>Graph Representation</vt:lpstr>
      <vt:lpstr>UI</vt:lpstr>
      <vt:lpstr>Internal Interface Requirements(IIR)</vt:lpstr>
      <vt:lpstr>Outer Interface Requirement(OIR)</vt:lpstr>
      <vt:lpstr>User Interface Requirement (UIR)</vt:lpstr>
      <vt:lpstr>System Architecture</vt:lpstr>
      <vt:lpstr>Architecture – Original</vt:lpstr>
      <vt:lpstr>Architecture - Final</vt:lpstr>
      <vt:lpstr>Class Diagram</vt:lpstr>
      <vt:lpstr>Packages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UNIT TESTING</vt:lpstr>
      <vt:lpstr>Unit Testing - Importer</vt:lpstr>
      <vt:lpstr>UNIT TESTING – Graph Representation</vt:lpstr>
      <vt:lpstr>WBS</vt:lpstr>
      <vt:lpstr>WBS - Original</vt:lpstr>
      <vt:lpstr>PowerPoint 簡報</vt:lpstr>
      <vt:lpstr>WBS-Final</vt:lpstr>
      <vt:lpstr>PowerPoint 簡報</vt:lpstr>
      <vt:lpstr> </vt:lpstr>
      <vt:lpstr>Actual Effort (Total.)</vt:lpstr>
      <vt:lpstr>Performance Evaluation</vt:lpstr>
      <vt:lpstr>Test Coverage</vt:lpstr>
      <vt:lpstr>Test Coverage</vt:lpstr>
      <vt:lpstr>Contribution</vt:lpstr>
      <vt:lpstr>Contribution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jcfan</cp:lastModifiedBy>
  <cp:revision>58</cp:revision>
  <dcterms:created xsi:type="dcterms:W3CDTF">2014-06-09T02:37:28Z</dcterms:created>
  <dcterms:modified xsi:type="dcterms:W3CDTF">2014-06-15T14:06:35Z</dcterms:modified>
</cp:coreProperties>
</file>