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0"/>
  </p:notesMasterIdLst>
  <p:sldIdLst>
    <p:sldId id="258" r:id="rId2"/>
    <p:sldId id="269" r:id="rId3"/>
    <p:sldId id="271" r:id="rId4"/>
    <p:sldId id="272" r:id="rId5"/>
    <p:sldId id="273" r:id="rId6"/>
    <p:sldId id="275" r:id="rId7"/>
    <p:sldId id="270" r:id="rId8"/>
    <p:sldId id="276" r:id="rId9"/>
  </p:sldIdLst>
  <p:sldSz cx="9906000" cy="6858000" type="A4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095"/>
    <a:srgbClr val="0553B4"/>
    <a:srgbClr val="87ADDB"/>
    <a:srgbClr val="009ADE"/>
    <a:srgbClr val="A5D363"/>
    <a:srgbClr val="FF8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56" autoAdjust="0"/>
    <p:restoredTop sz="91354" autoAdjust="0"/>
  </p:normalViewPr>
  <p:slideViewPr>
    <p:cSldViewPr>
      <p:cViewPr varScale="1">
        <p:scale>
          <a:sx n="62" d="100"/>
          <a:sy n="62" d="100"/>
        </p:scale>
        <p:origin x="1520" y="3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264" y="2992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2838" y="-114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8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1B6A9-E196-4BBE-A57C-52ECFE345E5F}" type="datetimeFigureOut">
              <a:rPr lang="ko-KR" altLang="en-US" smtClean="0"/>
              <a:pPr/>
              <a:t>2018-05-15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9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8" y="9430093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E8D17-8E2E-4A09-A48B-FF04797A55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0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7527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/>
              <a:t> </a:t>
            </a:r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5FE3EB-32A9-4549-8967-240969D16A62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028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Symbol"/>
              <a:buChar char="Þ"/>
            </a:pPr>
            <a:endParaRPr lang="en-US" altLang="ko-KR" baseline="0" dirty="0"/>
          </a:p>
          <a:p>
            <a:pPr marL="0" indent="0">
              <a:buFontTx/>
              <a:buNone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E8D17-8E2E-4A09-A48B-FF04797A55C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38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 bwMode="auto">
          <a:xfrm>
            <a:off x="0" y="1643050"/>
            <a:ext cx="9906000" cy="128588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460724" y="125962"/>
            <a:ext cx="2438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  <a:sp3d/>
          </a:bodyPr>
          <a:lstStyle/>
          <a:p>
            <a:pPr algn="l">
              <a:defRPr/>
            </a:pPr>
            <a:r>
              <a:rPr lang="ko-KR" altLang="en-US" sz="1400" b="1" cap="none" spc="0" dirty="0" err="1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데이타베이스</a:t>
            </a:r>
            <a:r>
              <a:rPr lang="ko-KR" altLang="en-US" sz="1400" b="1" cap="none" spc="0" dirty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 시스템 연구실</a:t>
            </a:r>
            <a:endParaRPr lang="en-US" altLang="ko-KR" sz="1400" b="1" cap="none" spc="0" dirty="0">
              <a:ln w="1905">
                <a:noFill/>
              </a:ln>
              <a:solidFill>
                <a:srgbClr val="0553B4"/>
              </a:solidFill>
              <a:effectLst>
                <a:glow rad="101600">
                  <a:schemeClr val="bg1">
                    <a:lumMod val="95000"/>
                    <a:alpha val="40000"/>
                  </a:schemeClr>
                </a:glow>
              </a:effectLst>
              <a:latin typeface="Corbel" pitchFamily="34" charset="0"/>
              <a:ea typeface="함초롬돋움" pitchFamily="18" charset="-127"/>
              <a:cs typeface="함초롬돋움" pitchFamily="18" charset="-127"/>
            </a:endParaRPr>
          </a:p>
          <a:p>
            <a:pPr algn="l">
              <a:defRPr/>
            </a:pPr>
            <a:r>
              <a:rPr lang="en-US" altLang="ko-KR" sz="1400" b="1" i="1" cap="none" spc="0" dirty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Database Systems Lab.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97788" y="3590538"/>
            <a:ext cx="6108700" cy="19050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5" name="자유형 14"/>
          <p:cNvSpPr>
            <a:spLocks/>
          </p:cNvSpPr>
          <p:nvPr userDrawn="1"/>
        </p:nvSpPr>
        <p:spPr bwMode="auto">
          <a:xfrm>
            <a:off x="0" y="4263771"/>
            <a:ext cx="9906000" cy="25788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ysClr val="windowText" lastClr="000000">
              <a:tint val="80000"/>
              <a:satMod val="200000"/>
              <a:alpha val="45000"/>
            </a:sys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3" name="Picture 2" descr="D:\My Documents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0077" y="116632"/>
            <a:ext cx="773912" cy="535785"/>
          </a:xfrm>
          <a:prstGeom prst="rect">
            <a:avLst/>
          </a:prstGeom>
          <a:noFill/>
        </p:spPr>
      </p:pic>
      <p:sp>
        <p:nvSpPr>
          <p:cNvPr id="14" name="Oval 4"/>
          <p:cNvSpPr>
            <a:spLocks noChangeArrowheads="1"/>
          </p:cNvSpPr>
          <p:nvPr userDrawn="1"/>
        </p:nvSpPr>
        <p:spPr bwMode="auto">
          <a:xfrm>
            <a:off x="247650" y="928670"/>
            <a:ext cx="2724150" cy="2514600"/>
          </a:xfrm>
          <a:prstGeom prst="ellipse">
            <a:avLst/>
          </a:prstGeom>
          <a:noFill/>
          <a:ln w="38100">
            <a:solidFill>
              <a:srgbClr val="009AD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>
              <a:latin typeface="Arial" charset="0"/>
              <a:ea typeface="굴림" pitchFamily="50" charset="-127"/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hidden">
          <a:xfrm>
            <a:off x="0" y="1636929"/>
            <a:ext cx="9906000" cy="12525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 dirty="0">
              <a:solidFill>
                <a:schemeClr val="tx1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5843" y="1442435"/>
            <a:ext cx="8131423" cy="1600200"/>
          </a:xfrm>
          <a:effectLst/>
        </p:spPr>
        <p:txBody>
          <a:bodyPr anchor="ctr"/>
          <a:lstStyle>
            <a:lvl1pPr>
              <a:defRPr sz="3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-35" y="2832714"/>
            <a:ext cx="9906035" cy="74095"/>
          </a:xfrm>
          <a:prstGeom prst="rect">
            <a:avLst/>
          </a:prstGeom>
          <a:solidFill>
            <a:srgbClr val="A5D36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1027" name="Picture 3" descr="D:\My documents\Desktop\logoNew\CNU1 가로조합 칼라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987" y="125962"/>
            <a:ext cx="2520280" cy="42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 bwMode="auto">
          <a:xfrm>
            <a:off x="0" y="1643050"/>
            <a:ext cx="9906000" cy="128588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97788" y="3590538"/>
            <a:ext cx="6108700" cy="19050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hidden">
          <a:xfrm>
            <a:off x="0" y="1636929"/>
            <a:ext cx="9906000" cy="1252534"/>
          </a:xfrm>
          <a:prstGeom prst="rect">
            <a:avLst/>
          </a:prstGeom>
          <a:solidFill>
            <a:schemeClr val="tx1">
              <a:lumMod val="50000"/>
              <a:lumOff val="50000"/>
              <a:alpha val="6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 dirty="0">
              <a:solidFill>
                <a:schemeClr val="tx1"/>
              </a:solidFill>
              <a:latin typeface="Corbel" pitchFamily="34" charset="0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20" name="Rectangle 9"/>
          <p:cNvSpPr>
            <a:spLocks noGrp="1" noChangeArrowheads="1"/>
          </p:cNvSpPr>
          <p:nvPr>
            <p:ph type="ctrTitle"/>
          </p:nvPr>
        </p:nvSpPr>
        <p:spPr>
          <a:xfrm>
            <a:off x="560512" y="1442435"/>
            <a:ext cx="8784976" cy="1600200"/>
          </a:xfrm>
          <a:effectLst/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6" name="Text Box 11"/>
          <p:cNvSpPr txBox="1">
            <a:spLocks noChangeArrowheads="1"/>
          </p:cNvSpPr>
          <p:nvPr userDrawn="1"/>
        </p:nvSpPr>
        <p:spPr bwMode="auto">
          <a:xfrm>
            <a:off x="7460724" y="6237312"/>
            <a:ext cx="2438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  <a:sp3d/>
          </a:bodyPr>
          <a:lstStyle/>
          <a:p>
            <a:pPr algn="l">
              <a:defRPr/>
            </a:pPr>
            <a:r>
              <a:rPr lang="ko-KR" altLang="en-US" sz="1400" b="1" cap="none" spc="0" dirty="0" err="1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데이타베이스</a:t>
            </a:r>
            <a:r>
              <a:rPr lang="ko-KR" altLang="en-US" sz="1400" b="1" cap="none" spc="0" dirty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 시스템 연구실</a:t>
            </a:r>
            <a:endParaRPr lang="en-US" altLang="ko-KR" sz="1400" b="1" cap="none" spc="0" dirty="0">
              <a:ln w="1905">
                <a:noFill/>
              </a:ln>
              <a:solidFill>
                <a:srgbClr val="0553B4"/>
              </a:solidFill>
              <a:effectLst>
                <a:glow rad="101600">
                  <a:schemeClr val="bg1">
                    <a:lumMod val="95000"/>
                    <a:alpha val="40000"/>
                  </a:schemeClr>
                </a:glow>
              </a:effectLst>
              <a:latin typeface="Corbel" pitchFamily="34" charset="0"/>
              <a:ea typeface="함초롬돋움" pitchFamily="18" charset="-127"/>
              <a:cs typeface="함초롬돋움" pitchFamily="18" charset="-127"/>
            </a:endParaRPr>
          </a:p>
          <a:p>
            <a:pPr algn="l">
              <a:defRPr/>
            </a:pPr>
            <a:r>
              <a:rPr lang="en-US" altLang="ko-KR" sz="1400" b="1" i="1" cap="none" spc="0" dirty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Database Systems Lab.</a:t>
            </a:r>
          </a:p>
        </p:txBody>
      </p:sp>
      <p:pic>
        <p:nvPicPr>
          <p:cNvPr id="27" name="Picture 2" descr="D:\My Documents\Desktop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0077" y="6227982"/>
            <a:ext cx="773912" cy="535785"/>
          </a:xfrm>
          <a:prstGeom prst="rect">
            <a:avLst/>
          </a:prstGeom>
          <a:noFill/>
        </p:spPr>
      </p:pic>
      <p:pic>
        <p:nvPicPr>
          <p:cNvPr id="28" name="Picture 3" descr="D:\My documents\Desktop\logoNew\CNU1 가로조합 칼라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987" y="6237312"/>
            <a:ext cx="2520280" cy="42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소제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rrowheads="1"/>
          </p:cNvSpPr>
          <p:nvPr userDrawn="1"/>
        </p:nvSpPr>
        <p:spPr bwMode="auto">
          <a:xfrm>
            <a:off x="247650" y="1785926"/>
            <a:ext cx="2724150" cy="25146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>
              <a:latin typeface="Arial" charset="0"/>
              <a:ea typeface="굴림" pitchFamily="50" charset="-127"/>
            </a:endParaRP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hidden">
          <a:xfrm>
            <a:off x="0" y="2494185"/>
            <a:ext cx="5118100" cy="12525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 dirty="0">
              <a:solidFill>
                <a:schemeClr val="tx1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hidden">
          <a:xfrm>
            <a:off x="4292600" y="2494185"/>
            <a:ext cx="5613400" cy="1252534"/>
          </a:xfrm>
          <a:prstGeom prst="rect">
            <a:avLst/>
          </a:prstGeom>
          <a:gradFill rotWithShape="0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1268" y="2285992"/>
            <a:ext cx="8275666" cy="1714512"/>
          </a:xfrm>
        </p:spPr>
        <p:txBody>
          <a:bodyPr anchor="ctr" anchorCtr="0"/>
          <a:lstStyle>
            <a:lvl1pPr>
              <a:defRPr sz="3200">
                <a:solidFill>
                  <a:schemeClr val="bg1"/>
                </a:solidFill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hidden">
          <a:xfrm>
            <a:off x="0" y="3700464"/>
            <a:ext cx="5118100" cy="57158"/>
          </a:xfrm>
          <a:prstGeom prst="rect">
            <a:avLst/>
          </a:prstGeom>
          <a:solidFill>
            <a:srgbClr val="009A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 dirty="0">
              <a:solidFill>
                <a:schemeClr val="tx1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hidden">
          <a:xfrm>
            <a:off x="4292600" y="3700464"/>
            <a:ext cx="5118100" cy="57158"/>
          </a:xfrm>
          <a:prstGeom prst="rect">
            <a:avLst/>
          </a:prstGeom>
          <a:gradFill rotWithShape="0">
            <a:gsLst>
              <a:gs pos="0">
                <a:srgbClr val="009ADE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6496" y="1357298"/>
            <a:ext cx="9073008" cy="49292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4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  <a:lvl2pPr>
              <a:buFontTx/>
              <a:buBlip>
                <a:blip r:embed="rId3"/>
              </a:buBlip>
              <a:defRPr sz="20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2pPr>
            <a:lvl3pPr>
              <a:defRPr sz="18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3pPr>
            <a:lvl4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4pPr>
            <a:lvl5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8121352" y="6453336"/>
            <a:ext cx="1356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F015DC0F-71DC-4887-B073-55A9653F73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64312" y="1357298"/>
            <a:ext cx="4411297" cy="49292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4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  <a:lvl2pPr>
              <a:buFontTx/>
              <a:buBlip>
                <a:blip r:embed="rId3"/>
              </a:buBlip>
              <a:defRPr sz="20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2pPr>
            <a:lvl3pPr>
              <a:defRPr sz="18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3pPr>
            <a:lvl4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4pPr>
            <a:lvl5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1"/>
          </p:nvPr>
        </p:nvSpPr>
        <p:spPr>
          <a:xfrm>
            <a:off x="5030391" y="1357298"/>
            <a:ext cx="4411297" cy="49292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4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  <a:lvl2pPr>
              <a:buFontTx/>
              <a:buBlip>
                <a:blip r:embed="rId3"/>
              </a:buBlip>
              <a:defRPr sz="20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2pPr>
            <a:lvl3pPr>
              <a:defRPr sz="18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3pPr>
            <a:lvl4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4pPr>
            <a:lvl5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9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8121352" y="6453336"/>
            <a:ext cx="1356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F015DC0F-71DC-4887-B073-55A9653F73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 bwMode="auto">
          <a:xfrm>
            <a:off x="0" y="0"/>
            <a:ext cx="9906000" cy="6381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8121352" y="6453336"/>
            <a:ext cx="1356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F015DC0F-71DC-4887-B073-55A9653F73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1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화면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4953000" y="6383677"/>
            <a:ext cx="4952965" cy="45719"/>
          </a:xfrm>
          <a:prstGeom prst="rect">
            <a:avLst/>
          </a:prstGeom>
          <a:solidFill>
            <a:srgbClr val="87ADD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1134931"/>
            <a:ext cx="2311400" cy="74095"/>
          </a:xfrm>
          <a:prstGeom prst="rect">
            <a:avLst/>
          </a:prstGeom>
          <a:solidFill>
            <a:srgbClr val="A5D36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568450" y="1134931"/>
            <a:ext cx="7842250" cy="74095"/>
          </a:xfrm>
          <a:prstGeom prst="rect">
            <a:avLst/>
          </a:prstGeom>
          <a:gradFill rotWithShape="0">
            <a:gsLst>
              <a:gs pos="0">
                <a:srgbClr val="A5D363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88504" y="37451"/>
            <a:ext cx="892219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0" y="6383677"/>
            <a:ext cx="4952965" cy="45719"/>
          </a:xfrm>
          <a:prstGeom prst="rect">
            <a:avLst/>
          </a:prstGeom>
          <a:solidFill>
            <a:srgbClr val="0553B4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4" name="Picture 2" descr="D:\My Documents\Desktop\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85248" y="6453738"/>
            <a:ext cx="541704" cy="375026"/>
          </a:xfrm>
          <a:prstGeom prst="rect">
            <a:avLst/>
          </a:prstGeom>
          <a:noFill/>
        </p:spPr>
      </p:pic>
      <p:pic>
        <p:nvPicPr>
          <p:cNvPr id="2050" name="Picture 2" descr="D:\My documents\Desktop\logoNew\CNU1 로고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80" y="6453336"/>
            <a:ext cx="673634" cy="33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495300" y="1209026"/>
            <a:ext cx="8915400" cy="5100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1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8121352" y="6453336"/>
            <a:ext cx="1356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F015DC0F-71DC-4887-B073-55A9653F73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26" name="Picture 2" descr="D:\My Documents\Desktop\title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652" y="6453336"/>
            <a:ext cx="4526089" cy="37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3" r:id="rId2"/>
    <p:sldLayoutId id="2147483691" r:id="rId3"/>
    <p:sldLayoutId id="2147483676" r:id="rId4"/>
    <p:sldLayoutId id="2147483694" r:id="rId5"/>
    <p:sldLayoutId id="2147483695" r:id="rId6"/>
    <p:sldLayoutId id="2147483690" r:id="rId7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Corbel" pitchFamily="34" charset="0"/>
          <a:ea typeface="함초롬돋움" pitchFamily="18" charset="-127"/>
          <a:cs typeface="함초롬돋움" pitchFamily="18" charset="-127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tabLst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marR="0" indent="-28575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tabLst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293813" indent="-403225" algn="l" rtl="0" eaLnBrk="1" fontAlgn="base" latinLnBrk="1" hangingPunct="1">
        <a:spcBef>
          <a:spcPct val="20000"/>
        </a:spcBef>
        <a:spcAft>
          <a:spcPct val="0"/>
        </a:spcAft>
        <a:buClr>
          <a:schemeClr val="accent1">
            <a:lumMod val="75000"/>
          </a:schemeClr>
        </a:buClr>
        <a:buSzPct val="70000"/>
        <a:buFont typeface="Wingdings" pitchFamily="2" charset="2"/>
        <a:buChar char="n"/>
        <a:defRPr kumimoji="1"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81163" indent="-385763" algn="l" rtl="0" eaLnBrk="1" fontAlgn="base" latinLnBrk="1" hangingPunct="1">
        <a:spcBef>
          <a:spcPct val="20000"/>
        </a:spcBef>
        <a:spcAft>
          <a:spcPct val="0"/>
        </a:spcAft>
        <a:buClr>
          <a:schemeClr val="accent1">
            <a:lumMod val="50000"/>
          </a:schemeClr>
        </a:buClr>
        <a:buSzPct val="75000"/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70100" indent="-387350" algn="l" rtl="0" eaLnBrk="1" fontAlgn="base" latinLnBrk="1" hangingPunct="1">
        <a:spcBef>
          <a:spcPct val="20000"/>
        </a:spcBef>
        <a:spcAft>
          <a:spcPct val="0"/>
        </a:spcAft>
        <a:buClr>
          <a:srgbClr val="0553B4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27300" indent="-3873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oreahtml5.kr/front/devSupport/usingExList.do" TargetMode="External"/><Relationship Id="rId3" Type="http://schemas.openxmlformats.org/officeDocument/2006/relationships/hyperlink" Target="https://www.creativebloq.com/web-design/examples-of-html-1233547" TargetMode="External"/><Relationship Id="rId7" Type="http://schemas.openxmlformats.org/officeDocument/2006/relationships/hyperlink" Target="https://tutorialzine.com/2015/02/30-amazing-games-made-only-with-html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creativebloq.com/html5/top-20-html5-games-1122788" TargetMode="External"/><Relationship Id="rId5" Type="http://schemas.openxmlformats.org/officeDocument/2006/relationships/hyperlink" Target="http://www.xhtmljunction.com/blog/cool-web-applications-powered-by-html5-an-analysis/" TargetMode="External"/><Relationship Id="rId4" Type="http://schemas.openxmlformats.org/officeDocument/2006/relationships/hyperlink" Target="https://www.awwwards.com/websites/html5/" TargetMode="External"/><Relationship Id="rId9" Type="http://schemas.openxmlformats.org/officeDocument/2006/relationships/hyperlink" Target="http://en.wikipedia.org/wiki/Web_applica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부제목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2018. 5. 16.</a:t>
            </a:r>
          </a:p>
          <a:p>
            <a:endParaRPr lang="en-US" altLang="ko-KR" dirty="0"/>
          </a:p>
          <a:p>
            <a:r>
              <a:rPr lang="ko-KR" altLang="en-US" dirty="0"/>
              <a:t>충남대학교 컴퓨터공학과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835843" y="1442435"/>
            <a:ext cx="9070157" cy="1600200"/>
          </a:xfrm>
        </p:spPr>
        <p:txBody>
          <a:bodyPr/>
          <a:lstStyle/>
          <a:p>
            <a:pPr algn="ctr"/>
            <a:r>
              <a:rPr lang="en-US" altLang="ko-KR" sz="2800" dirty="0"/>
              <a:t>Term </a:t>
            </a:r>
            <a:r>
              <a:rPr lang="en-US" altLang="ko-KR" sz="2800"/>
              <a:t>Project #2 </a:t>
            </a:r>
            <a:r>
              <a:rPr lang="en-US" altLang="ko-KR" sz="2800" dirty="0"/>
              <a:t>: </a:t>
            </a:r>
            <a:r>
              <a:rPr lang="ko-KR" altLang="en-US" sz="2800" dirty="0"/>
              <a:t> </a:t>
            </a:r>
            <a:r>
              <a:rPr lang="en-US" altLang="ko-KR" sz="2800" dirty="0"/>
              <a:t>HTML5 </a:t>
            </a:r>
            <a:r>
              <a:rPr lang="ko-KR" altLang="en-US" sz="2800" dirty="0"/>
              <a:t>기반 웹 </a:t>
            </a:r>
            <a:r>
              <a:rPr lang="ko-KR" altLang="en-US" sz="2800" dirty="0" err="1"/>
              <a:t>앱</a:t>
            </a:r>
            <a:r>
              <a:rPr lang="en-US" altLang="ko-KR" sz="2800" dirty="0"/>
              <a:t>(Web App) </a:t>
            </a:r>
            <a:r>
              <a:rPr lang="ko-KR" altLang="en-US" sz="2800" dirty="0"/>
              <a:t>또는 </a:t>
            </a:r>
            <a:br>
              <a:rPr lang="en-US" altLang="ko-KR" sz="2800" dirty="0"/>
            </a:br>
            <a:r>
              <a:rPr lang="en-US" altLang="ko-KR" sz="2800" dirty="0"/>
              <a:t>     </a:t>
            </a:r>
            <a:r>
              <a:rPr lang="ko-KR" altLang="en-US" sz="2800" dirty="0"/>
              <a:t>웹 사이트 만들기</a:t>
            </a:r>
          </a:p>
        </p:txBody>
      </p:sp>
    </p:spTree>
    <p:extLst>
      <p:ext uri="{BB962C8B-B14F-4D97-AF65-F5344CB8AC3E}">
        <p14:creationId xmlns:p14="http://schemas.microsoft.com/office/powerpoint/2010/main" val="388679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HTML5 </a:t>
            </a:r>
            <a:r>
              <a:rPr lang="ko-KR" altLang="en-US" dirty="0"/>
              <a:t>기반</a:t>
            </a:r>
            <a:r>
              <a:rPr lang="en-US" altLang="ko-KR" dirty="0"/>
              <a:t>  Web</a:t>
            </a:r>
            <a:r>
              <a:rPr lang="ko-KR" altLang="en-US" dirty="0"/>
              <a:t> </a:t>
            </a:r>
            <a:r>
              <a:rPr lang="en-US" altLang="ko-KR" dirty="0"/>
              <a:t>Sites </a:t>
            </a:r>
            <a:r>
              <a:rPr lang="ko-KR" altLang="en-US" dirty="0"/>
              <a:t>또는 </a:t>
            </a:r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Apps</a:t>
            </a:r>
          </a:p>
          <a:p>
            <a:pPr lvl="1"/>
            <a:r>
              <a:rPr lang="en-US" altLang="ko-KR" i="1" dirty="0">
                <a:hlinkClick r:id="rId3"/>
              </a:rPr>
              <a:t>16 amazing HTML examples</a:t>
            </a:r>
            <a:endParaRPr lang="en-US" altLang="ko-KR" i="1" dirty="0"/>
          </a:p>
          <a:p>
            <a:pPr lvl="1"/>
            <a:r>
              <a:rPr lang="en-US" altLang="ko-KR" i="1" dirty="0">
                <a:hlinkClick r:id="rId4"/>
              </a:rPr>
              <a:t>Best Websites Examples of Designs With HTML5</a:t>
            </a:r>
            <a:endParaRPr lang="en-US" altLang="ko-KR" i="1" dirty="0"/>
          </a:p>
          <a:p>
            <a:pPr lvl="1"/>
            <a:r>
              <a:rPr lang="en-US" altLang="ko-KR" i="1" dirty="0">
                <a:hlinkClick r:id="rId5"/>
              </a:rPr>
              <a:t>Cool Web Applications Powered by HTML5 </a:t>
            </a:r>
            <a:endParaRPr lang="en-US" altLang="ko-KR" i="1" dirty="0"/>
          </a:p>
          <a:p>
            <a:pPr lvl="1"/>
            <a:r>
              <a:rPr lang="en-US" altLang="ko-KR" i="1" dirty="0">
                <a:hlinkClick r:id="rId6"/>
              </a:rPr>
              <a:t>The top 20 HTML5 games</a:t>
            </a:r>
            <a:r>
              <a:rPr lang="en-US" altLang="ko-KR" i="1" dirty="0"/>
              <a:t>  </a:t>
            </a:r>
          </a:p>
          <a:p>
            <a:pPr lvl="1"/>
            <a:r>
              <a:rPr lang="en-US" altLang="ko-KR" i="1" dirty="0">
                <a:hlinkClick r:id="rId7"/>
              </a:rPr>
              <a:t>30 Amazing Games Made Only With HTML5</a:t>
            </a:r>
            <a:endParaRPr lang="en-US" altLang="ko-KR" i="1" dirty="0"/>
          </a:p>
          <a:p>
            <a:pPr lvl="1"/>
            <a:r>
              <a:rPr lang="en-US" altLang="ko-KR" i="1" dirty="0">
                <a:hlinkClick r:id="rId8"/>
              </a:rPr>
              <a:t>KOREA HTML5  </a:t>
            </a:r>
            <a:r>
              <a:rPr lang="en-US" altLang="ko-KR" dirty="0">
                <a:hlinkClick r:id="rId8"/>
              </a:rPr>
              <a:t>(</a:t>
            </a:r>
            <a:r>
              <a:rPr lang="ko-KR" altLang="en-US" dirty="0">
                <a:hlinkClick r:id="rId8"/>
              </a:rPr>
              <a:t>활용 예제</a:t>
            </a:r>
            <a:r>
              <a:rPr lang="en-US" altLang="ko-KR" dirty="0">
                <a:hlinkClick r:id="rId8"/>
              </a:rPr>
              <a:t>)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Web application or Web app</a:t>
            </a:r>
          </a:p>
          <a:p>
            <a:pPr lvl="1"/>
            <a:r>
              <a:rPr lang="en-US" altLang="ko-KR" i="1" dirty="0"/>
              <a:t>Any application software that runs in a web browser or is created in a browser-supported programming language(such as the combination of JavaScript, HTML and CSS) and relies on a common web browser to render the application (source.  </a:t>
            </a:r>
            <a:r>
              <a:rPr lang="en-US" altLang="ko-KR" i="1" dirty="0">
                <a:hlinkClick r:id="rId9"/>
              </a:rPr>
              <a:t>wikipedia.org </a:t>
            </a:r>
            <a:r>
              <a:rPr lang="en-US" altLang="ko-KR" i="1" dirty="0"/>
              <a:t>)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endParaRPr lang="en-US" altLang="ko-KR" sz="1800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99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주제  범위</a:t>
            </a:r>
            <a:endParaRPr lang="en-US" altLang="ko-KR" dirty="0"/>
          </a:p>
          <a:p>
            <a:pPr lvl="1"/>
            <a:r>
              <a:rPr lang="ko-KR" altLang="en-US" dirty="0"/>
              <a:t>자유롭게 주제를 선정할 수 있음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각 개인별로 </a:t>
            </a:r>
            <a:r>
              <a:rPr lang="ko-KR" altLang="en-US" dirty="0" err="1"/>
              <a:t>텀</a:t>
            </a:r>
            <a:r>
              <a:rPr lang="ko-KR" altLang="en-US" dirty="0"/>
              <a:t> 프로젝트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HTML5</a:t>
            </a:r>
            <a:r>
              <a:rPr lang="ko-KR" altLang="en-US" dirty="0"/>
              <a:t>와  </a:t>
            </a:r>
            <a:r>
              <a:rPr lang="en-US" altLang="ko-KR" dirty="0"/>
              <a:t>CSS3, JavaScript</a:t>
            </a:r>
            <a:r>
              <a:rPr lang="ko-KR" altLang="en-US" dirty="0"/>
              <a:t>를 기반으로 구현하며</a:t>
            </a:r>
            <a:r>
              <a:rPr lang="en-US" altLang="ko-KR" dirty="0"/>
              <a:t>, </a:t>
            </a:r>
            <a:r>
              <a:rPr lang="ko-KR" altLang="en-US" dirty="0"/>
              <a:t>그 외 </a:t>
            </a:r>
            <a:r>
              <a:rPr lang="en-US" altLang="ko-KR" dirty="0"/>
              <a:t>jQuery </a:t>
            </a:r>
            <a:r>
              <a:rPr lang="ko-KR" altLang="en-US" dirty="0"/>
              <a:t>등 본 수업에서 배운 언어들을 이용하여 구현할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 구현은 </a:t>
            </a:r>
            <a:r>
              <a:rPr lang="en-US" altLang="ko-KR" dirty="0"/>
              <a:t>JSP </a:t>
            </a:r>
            <a:r>
              <a:rPr lang="ko-KR" altLang="en-US"/>
              <a:t>외에</a:t>
            </a:r>
            <a:r>
              <a:rPr lang="en-US" altLang="ko-KR" dirty="0"/>
              <a:t> </a:t>
            </a:r>
            <a:r>
              <a:rPr lang="ko-KR" altLang="en-US"/>
              <a:t> 시용도 가능</a:t>
            </a:r>
            <a:endParaRPr lang="en-US" altLang="ko-KR" dirty="0"/>
          </a:p>
          <a:p>
            <a:endParaRPr lang="en-US" altLang="ko-KR" dirty="0"/>
          </a:p>
          <a:p>
            <a:pPr marL="342900" lvl="1" indent="-342900">
              <a:buBlip>
                <a:blip r:embed="rId2"/>
              </a:buBlip>
            </a:pPr>
            <a:r>
              <a:rPr lang="en-US" altLang="ko-KR" sz="2400" b="1" dirty="0"/>
              <a:t>CSS </a:t>
            </a:r>
            <a:r>
              <a:rPr lang="ko-KR" altLang="en-US" sz="2400" b="1" dirty="0"/>
              <a:t>및 </a:t>
            </a:r>
            <a:r>
              <a:rPr lang="en-US" altLang="ko-KR" sz="2400" b="1" dirty="0"/>
              <a:t>JavaScript</a:t>
            </a:r>
            <a:r>
              <a:rPr lang="ko-KR" altLang="en-US" sz="2400" b="1" dirty="0"/>
              <a:t>는 </a:t>
            </a:r>
            <a:r>
              <a:rPr lang="en-US" altLang="ko-KR" sz="2400" b="1" dirty="0"/>
              <a:t>External </a:t>
            </a:r>
            <a:r>
              <a:rPr lang="ko-KR" altLang="en-US" sz="2400" b="1" dirty="0"/>
              <a:t>방식으로 정의</a:t>
            </a:r>
            <a:endParaRPr lang="en-US" altLang="ko-KR" sz="2400" b="1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r>
              <a:rPr lang="en-US" altLang="ko-KR" dirty="0"/>
              <a:t>, </a:t>
            </a:r>
            <a:r>
              <a:rPr lang="ko-KR" altLang="en-US" dirty="0"/>
              <a:t>구성원</a:t>
            </a:r>
            <a:r>
              <a:rPr lang="en-US" altLang="ko-KR" dirty="0"/>
              <a:t>, </a:t>
            </a:r>
            <a:r>
              <a:rPr lang="ko-KR" altLang="en-US" dirty="0"/>
              <a:t>언어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원칙적으로 새롭게 창의적으로 설계 및 구현하도록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또는 웹에서  공개된 소스</a:t>
            </a:r>
            <a:r>
              <a:rPr lang="en-US" altLang="ko-KR" dirty="0"/>
              <a:t>(source)</a:t>
            </a:r>
            <a:r>
              <a:rPr lang="ko-KR" altLang="en-US" dirty="0"/>
              <a:t>를 참고하여 추가 또는 수정하여 구현 할 수 있음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중요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: </a:t>
            </a:r>
            <a:r>
              <a:rPr lang="ko-KR" altLang="en-US" dirty="0"/>
              <a:t>공개된 소스와 본인이 구현한 부분에 대해서는 명확히 구분하여 설계 및 구현해야 함 </a:t>
            </a:r>
            <a:endParaRPr lang="en-US" altLang="ko-KR" dirty="0"/>
          </a:p>
          <a:p>
            <a:pPr lvl="1"/>
            <a:r>
              <a:rPr lang="ko-KR" altLang="en-US" dirty="0"/>
              <a:t>본인이 구현한 부분이 충분치 않을 때는 많은 점수를 받지 못함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텀</a:t>
            </a:r>
            <a:r>
              <a:rPr lang="ko-KR" altLang="en-US" dirty="0"/>
              <a:t> 프로젝트 구현 시 참고 사항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46868"/>
              </p:ext>
            </p:extLst>
          </p:nvPr>
        </p:nvGraphicFramePr>
        <p:xfrm>
          <a:off x="344488" y="1412776"/>
          <a:ext cx="9289033" cy="4528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항목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세부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평가 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설계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본인 과제의 주제 및 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idea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설명 </a:t>
                      </a:r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각 기능별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디자인  및 설명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032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설계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II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 HTML &amp; CSS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/>
                        <a:t>Skeleton code</a:t>
                      </a:r>
                      <a:r>
                        <a:rPr lang="en-US" altLang="ko-KR" baseline="0" dirty="0"/>
                        <a:t> 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baseline="0" dirty="0"/>
                        <a:t>  (</a:t>
                      </a:r>
                      <a:r>
                        <a:rPr lang="ko-KR" altLang="en-US" baseline="0" dirty="0"/>
                        <a:t>주제와의 연관성 및 상세화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5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 HTML &amp; CSS code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주석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5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JavaScript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Skeleton code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주제와의 연관성 및 상세화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5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JavaScript code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주석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61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최종 보고서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각 기능별 상세 구현 내용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6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최종 구현된 코드의 주석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총 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및 보고서 평가</a:t>
            </a:r>
            <a:r>
              <a:rPr lang="en-US" altLang="ko-KR" dirty="0"/>
              <a:t> </a:t>
            </a:r>
            <a:r>
              <a:rPr lang="ko-KR" altLang="en-US" dirty="0"/>
              <a:t>기준 </a:t>
            </a:r>
            <a:r>
              <a:rPr lang="en-US" altLang="ko-KR" dirty="0"/>
              <a:t>(</a:t>
            </a:r>
            <a:r>
              <a:rPr lang="ko-KR" altLang="en-US" dirty="0"/>
              <a:t>총 </a:t>
            </a:r>
            <a:r>
              <a:rPr lang="en-US" altLang="ko-KR" dirty="0"/>
              <a:t>100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155396"/>
              </p:ext>
            </p:extLst>
          </p:nvPr>
        </p:nvGraphicFramePr>
        <p:xfrm>
          <a:off x="560512" y="1772816"/>
          <a:ext cx="8568952" cy="3079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5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항목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세부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평가 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구현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구현 범위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양적인 부분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구현의 완성도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난이도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구현 기술의 난이도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질적인 부분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창의성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구현 기술의 창의성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질적인 부분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총 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구현 평가</a:t>
            </a:r>
            <a:r>
              <a:rPr lang="en-US" altLang="ko-KR" dirty="0"/>
              <a:t> </a:t>
            </a:r>
            <a:r>
              <a:rPr lang="ko-KR" altLang="en-US" dirty="0"/>
              <a:t>기준 </a:t>
            </a:r>
            <a:r>
              <a:rPr lang="en-US" altLang="ko-KR" dirty="0"/>
              <a:t>(</a:t>
            </a:r>
            <a:r>
              <a:rPr lang="ko-KR" altLang="en-US" dirty="0"/>
              <a:t>총 </a:t>
            </a:r>
            <a:r>
              <a:rPr lang="en-US" altLang="ko-KR" dirty="0"/>
              <a:t>200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32520" y="515719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/>
              <a:t>Note : </a:t>
            </a:r>
            <a:r>
              <a:rPr lang="ko-KR" altLang="en-US" u="sng" dirty="0"/>
              <a:t>구현 코드에 대해 반드시 주석처리 해야 함</a:t>
            </a:r>
            <a:r>
              <a:rPr lang="en-US" altLang="ko-KR" u="sng" dirty="0"/>
              <a:t>.</a:t>
            </a:r>
            <a:endParaRPr lang="ko-KR" altLang="en-US" u="sn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설계 </a:t>
            </a:r>
            <a:r>
              <a:rPr lang="en-US" altLang="ko-KR" dirty="0"/>
              <a:t>I :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월 </a:t>
            </a:r>
            <a:r>
              <a:rPr lang="en-US" altLang="ko-KR" dirty="0">
                <a:solidFill>
                  <a:srgbClr val="FF0000"/>
                </a:solidFill>
              </a:rPr>
              <a:t>31</a:t>
            </a:r>
            <a:r>
              <a:rPr lang="ko-KR" altLang="en-US" dirty="0">
                <a:solidFill>
                  <a:srgbClr val="FF0000"/>
                </a:solidFill>
              </a:rPr>
              <a:t>일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목</a:t>
            </a:r>
            <a:r>
              <a:rPr lang="en-US" altLang="ko-KR" dirty="0">
                <a:solidFill>
                  <a:srgbClr val="FF0000"/>
                </a:solidFill>
              </a:rPr>
              <a:t>) 24:00 </a:t>
            </a:r>
          </a:p>
          <a:p>
            <a:pPr lvl="1"/>
            <a:r>
              <a:rPr lang="en-US" altLang="ko-KR" dirty="0"/>
              <a:t>Delay : </a:t>
            </a:r>
            <a:r>
              <a:rPr lang="ko-KR" altLang="en-US" dirty="0"/>
              <a:t>하루 당  </a:t>
            </a:r>
            <a:r>
              <a:rPr lang="en-US" altLang="ko-KR" dirty="0"/>
              <a:t>-1.5</a:t>
            </a:r>
            <a:r>
              <a:rPr lang="ko-KR" altLang="en-US" dirty="0"/>
              <a:t>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설계 </a:t>
            </a:r>
            <a:r>
              <a:rPr lang="en-US" altLang="ko-KR" dirty="0"/>
              <a:t>II : 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>
                <a:solidFill>
                  <a:srgbClr val="FF0000"/>
                </a:solidFill>
              </a:rPr>
              <a:t>월 </a:t>
            </a:r>
            <a:r>
              <a:rPr lang="en-US" altLang="ko-KR" dirty="0">
                <a:solidFill>
                  <a:srgbClr val="FF0000"/>
                </a:solidFill>
              </a:rPr>
              <a:t>7</a:t>
            </a:r>
            <a:r>
              <a:rPr lang="ko-KR" altLang="en-US" dirty="0">
                <a:solidFill>
                  <a:srgbClr val="FF0000"/>
                </a:solidFill>
              </a:rPr>
              <a:t>일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목</a:t>
            </a:r>
            <a:r>
              <a:rPr lang="en-US" altLang="ko-KR" dirty="0">
                <a:solidFill>
                  <a:srgbClr val="FF0000"/>
                </a:solidFill>
              </a:rPr>
              <a:t>) 24:00</a:t>
            </a:r>
          </a:p>
          <a:p>
            <a:pPr lvl="1"/>
            <a:r>
              <a:rPr lang="en-US" altLang="ko-KR" dirty="0"/>
              <a:t>Delay : </a:t>
            </a:r>
            <a:r>
              <a:rPr lang="ko-KR" altLang="en-US" dirty="0"/>
              <a:t>하루 당 </a:t>
            </a:r>
            <a:r>
              <a:rPr lang="en-US" altLang="ko-KR" dirty="0"/>
              <a:t>-5</a:t>
            </a:r>
            <a:r>
              <a:rPr lang="ko-KR" altLang="en-US" dirty="0"/>
              <a:t>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구현 코드 및 최종 보고서 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>
                <a:solidFill>
                  <a:srgbClr val="FF0000"/>
                </a:solidFill>
              </a:rPr>
              <a:t>월 </a:t>
            </a:r>
            <a:r>
              <a:rPr lang="en-US" altLang="ko-KR" dirty="0">
                <a:solidFill>
                  <a:srgbClr val="FF0000"/>
                </a:solidFill>
              </a:rPr>
              <a:t>21</a:t>
            </a:r>
            <a:r>
              <a:rPr lang="ko-KR" altLang="en-US" dirty="0">
                <a:solidFill>
                  <a:srgbClr val="FF0000"/>
                </a:solidFill>
              </a:rPr>
              <a:t>일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목</a:t>
            </a:r>
            <a:r>
              <a:rPr lang="en-US" altLang="ko-KR" dirty="0">
                <a:solidFill>
                  <a:srgbClr val="FF0000"/>
                </a:solidFill>
              </a:rPr>
              <a:t>) 24:00 </a:t>
            </a:r>
          </a:p>
          <a:p>
            <a:pPr lvl="1"/>
            <a:r>
              <a:rPr lang="en-US" altLang="ko-KR" dirty="0"/>
              <a:t>Delay : </a:t>
            </a:r>
            <a:r>
              <a:rPr lang="ko-KR" altLang="en-US" dirty="0"/>
              <a:t>하루 당 </a:t>
            </a:r>
            <a:r>
              <a:rPr lang="en-US" altLang="ko-KR" dirty="0"/>
              <a:t>-20</a:t>
            </a:r>
            <a:r>
              <a:rPr lang="ko-KR" altLang="en-US" dirty="0"/>
              <a:t>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데모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>
                <a:solidFill>
                  <a:srgbClr val="FF0000"/>
                </a:solidFill>
              </a:rPr>
              <a:t>월 </a:t>
            </a:r>
            <a:r>
              <a:rPr lang="en-US" altLang="ko-KR" dirty="0">
                <a:solidFill>
                  <a:srgbClr val="FF0000"/>
                </a:solidFill>
              </a:rPr>
              <a:t>22</a:t>
            </a:r>
            <a:r>
              <a:rPr lang="ko-KR" altLang="en-US" dirty="0">
                <a:solidFill>
                  <a:srgbClr val="FF0000"/>
                </a:solidFill>
              </a:rPr>
              <a:t>일부터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반드시 </a:t>
            </a: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26</a:t>
            </a:r>
            <a:r>
              <a:rPr lang="ko-KR" altLang="en-US" dirty="0"/>
              <a:t>일까지는 데모를 받아야 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일정 및 </a:t>
            </a:r>
            <a:r>
              <a:rPr lang="en-US" altLang="ko-KR" dirty="0"/>
              <a:t>delay </a:t>
            </a:r>
            <a:r>
              <a:rPr lang="ko-KR" altLang="en-US" dirty="0"/>
              <a:t>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제출 방법 </a:t>
            </a:r>
            <a:r>
              <a:rPr lang="en-US" altLang="ko-KR" dirty="0"/>
              <a:t>: </a:t>
            </a:r>
            <a:r>
              <a:rPr lang="ko-KR" altLang="en-US" dirty="0"/>
              <a:t>이전 </a:t>
            </a:r>
            <a:r>
              <a:rPr lang="ko-KR" altLang="en-US" dirty="0" err="1"/>
              <a:t>텀프로젝트</a:t>
            </a:r>
            <a:r>
              <a:rPr lang="ko-KR" altLang="en-US" dirty="0"/>
              <a:t> </a:t>
            </a:r>
            <a:r>
              <a:rPr lang="en-US" altLang="ko-KR" dirty="0"/>
              <a:t>I </a:t>
            </a:r>
            <a:r>
              <a:rPr lang="ko-KR" altLang="en-US" dirty="0"/>
              <a:t>제출 방식과 동일</a:t>
            </a:r>
            <a:endParaRPr lang="en-US" altLang="ko-KR" dirty="0"/>
          </a:p>
          <a:p>
            <a:endParaRPr lang="en-US" altLang="ko-KR"/>
          </a:p>
          <a:p>
            <a:r>
              <a:rPr lang="ko-KR" altLang="en-US"/>
              <a:t>다른 </a:t>
            </a:r>
            <a:r>
              <a:rPr lang="ko-KR" altLang="en-US" dirty="0"/>
              <a:t>학생의 것이나</a:t>
            </a:r>
            <a:r>
              <a:rPr lang="en-US" altLang="ko-KR" dirty="0"/>
              <a:t> </a:t>
            </a:r>
            <a:r>
              <a:rPr lang="ko-KR" altLang="en-US" dirty="0"/>
              <a:t>다른 공개된 </a:t>
            </a:r>
            <a:r>
              <a:rPr lang="en-US" altLang="ko-KR" dirty="0"/>
              <a:t>Source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그대로  </a:t>
            </a:r>
            <a:r>
              <a:rPr lang="en-US" altLang="ko-KR" dirty="0"/>
              <a:t>Copy </a:t>
            </a:r>
            <a:r>
              <a:rPr lang="ko-KR" altLang="en-US" dirty="0"/>
              <a:t>하면</a:t>
            </a:r>
            <a:r>
              <a:rPr lang="en-US" altLang="ko-KR" dirty="0"/>
              <a:t> F </a:t>
            </a:r>
            <a:r>
              <a:rPr lang="ko-KR" altLang="en-US" dirty="0"/>
              <a:t>처리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웹 사이트 등을 만들어주는 개발도구 사용하면 안됨</a:t>
            </a:r>
            <a:endParaRPr lang="en-US" altLang="ko-KR" dirty="0"/>
          </a:p>
          <a:p>
            <a:pPr lvl="1"/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Site Builder: Wix.com, IM Creator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en-US" altLang="ko-KR" dirty="0"/>
              <a:t>Web Content Management System: WordPress, XE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en-US" altLang="ko-KR" dirty="0"/>
              <a:t>WYSIWYG Web Editor: Dreamweaver, Expression Web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방법 및 주의 사항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707510"/>
      </p:ext>
    </p:extLst>
  </p:cSld>
  <p:clrMapOvr>
    <a:masterClrMapping/>
  </p:clrMapOvr>
</p:sld>
</file>

<file path=ppt/theme/theme1.xml><?xml version="1.0" encoding="utf-8"?>
<a:theme xmlns:a="http://schemas.openxmlformats.org/drawingml/2006/main" name="CNUDBLAB Template v1">
  <a:themeElements>
    <a:clrScheme name="대장간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NUDBLAB">
      <a:majorFont>
        <a:latin typeface="Corbel"/>
        <a:ea typeface="함초롬돋움"/>
        <a:cs typeface=""/>
      </a:majorFont>
      <a:minorFont>
        <a:latin typeface="Corbel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화선지와 네모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화선지와 네모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화선지와 네모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seungjunn Template</Template>
  <TotalTime>11197</TotalTime>
  <Words>520</Words>
  <Application>Microsoft Office PowerPoint</Application>
  <PresentationFormat>A4 용지(210x297mm)</PresentationFormat>
  <Paragraphs>131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굴림</vt:lpstr>
      <vt:lpstr>맑은 고딕</vt:lpstr>
      <vt:lpstr>함초롬돋움</vt:lpstr>
      <vt:lpstr>Arial</vt:lpstr>
      <vt:lpstr>Corbel</vt:lpstr>
      <vt:lpstr>Symbol</vt:lpstr>
      <vt:lpstr>Times New Roman</vt:lpstr>
      <vt:lpstr>Wingdings</vt:lpstr>
      <vt:lpstr>CNUDBLAB Template v1</vt:lpstr>
      <vt:lpstr>Term Project #2 :  HTML5 기반 웹 앱(Web App) 또는       웹 사이트 만들기</vt:lpstr>
      <vt:lpstr>개요</vt:lpstr>
      <vt:lpstr>주제, 구성원, 언어 </vt:lpstr>
      <vt:lpstr>텀 프로젝트 구현 시 참고 사항 </vt:lpstr>
      <vt:lpstr>설계 및 보고서 평가 기준 (총 100점)</vt:lpstr>
      <vt:lpstr>최종 구현 평가 기준 (총 200점)</vt:lpstr>
      <vt:lpstr>제출 일정 및 delay 점수</vt:lpstr>
      <vt:lpstr>제출 방법 및 주의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dblab</dc:creator>
  <cp:lastModifiedBy>USER</cp:lastModifiedBy>
  <cp:revision>1609</cp:revision>
  <dcterms:created xsi:type="dcterms:W3CDTF">2013-07-16T01:05:11Z</dcterms:created>
  <dcterms:modified xsi:type="dcterms:W3CDTF">2018-05-15T12:05:26Z</dcterms:modified>
</cp:coreProperties>
</file>