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96" r:id="rId1"/>
  </p:sldMasterIdLst>
  <p:notesMasterIdLst>
    <p:notesMasterId r:id="rId35"/>
  </p:notesMasterIdLst>
  <p:sldIdLst>
    <p:sldId id="357" r:id="rId2"/>
    <p:sldId id="575" r:id="rId3"/>
    <p:sldId id="576" r:id="rId4"/>
    <p:sldId id="584" r:id="rId5"/>
    <p:sldId id="577" r:id="rId6"/>
    <p:sldId id="578" r:id="rId7"/>
    <p:sldId id="579" r:id="rId8"/>
    <p:sldId id="580" r:id="rId9"/>
    <p:sldId id="581" r:id="rId10"/>
    <p:sldId id="582" r:id="rId11"/>
    <p:sldId id="583" r:id="rId12"/>
    <p:sldId id="603" r:id="rId13"/>
    <p:sldId id="604" r:id="rId14"/>
    <p:sldId id="585" r:id="rId15"/>
    <p:sldId id="589" r:id="rId16"/>
    <p:sldId id="591" r:id="rId17"/>
    <p:sldId id="594" r:id="rId18"/>
    <p:sldId id="588" r:id="rId19"/>
    <p:sldId id="597" r:id="rId20"/>
    <p:sldId id="598" r:id="rId21"/>
    <p:sldId id="605" r:id="rId22"/>
    <p:sldId id="600" r:id="rId23"/>
    <p:sldId id="601" r:id="rId24"/>
    <p:sldId id="606" r:id="rId25"/>
    <p:sldId id="596" r:id="rId26"/>
    <p:sldId id="599" r:id="rId27"/>
    <p:sldId id="571" r:id="rId28"/>
    <p:sldId id="570" r:id="rId29"/>
    <p:sldId id="587" r:id="rId30"/>
    <p:sldId id="607" r:id="rId31"/>
    <p:sldId id="608" r:id="rId32"/>
    <p:sldId id="592" r:id="rId33"/>
    <p:sldId id="593" r:id="rId34"/>
  </p:sldIdLst>
  <p:sldSz cx="9144000" cy="6858000" type="screen4x3"/>
  <p:notesSz cx="6858000" cy="9872663"/>
  <p:embeddedFontLst>
    <p:embeddedFont>
      <p:font typeface="맑은 고딕" panose="020B0503020000020004" pitchFamily="50" charset="-127"/>
      <p:regular r:id="rId36"/>
      <p:bold r:id="rId37"/>
    </p:embeddedFont>
    <p:embeddedFont>
      <p:font typeface="KoPub돋움체 Light" panose="02020603020101020101" pitchFamily="18" charset="-127"/>
      <p:regular r:id="rId38"/>
    </p:embeddedFont>
    <p:embeddedFont>
      <p:font typeface="Wingdings 3" panose="05040102010807070707" pitchFamily="18" charset="2"/>
      <p:regular r:id="rId39"/>
    </p:embeddedFont>
    <p:embeddedFont>
      <p:font typeface="Tw Cen MT" panose="020B0602020104020603" pitchFamily="34" charset="0"/>
      <p:regular r:id="rId40"/>
      <p:bold r:id="rId41"/>
      <p:italic r:id="rId42"/>
      <p:boldItalic r:id="rId43"/>
    </p:embeddedFont>
    <p:embeddedFont>
      <p:font typeface="KoPub돋움체 Bold" panose="02020603020101020101" pitchFamily="18" charset="-127"/>
      <p:regular r:id="rId44"/>
    </p:embeddedFont>
    <p:embeddedFont>
      <p:font typeface="HY견명조" panose="02030600000101010101" pitchFamily="18" charset="-127"/>
      <p:regular r:id="rId4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D60093"/>
    <a:srgbClr val="FF5019"/>
    <a:srgbClr val="FFF8EB"/>
    <a:srgbClr val="CC0066"/>
    <a:srgbClr val="1A5784"/>
    <a:srgbClr val="3A1953"/>
    <a:srgbClr val="DDDD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94545" autoAdjust="0"/>
  </p:normalViewPr>
  <p:slideViewPr>
    <p:cSldViewPr snapToGrid="0">
      <p:cViewPr varScale="1">
        <p:scale>
          <a:sx n="109" d="100"/>
          <a:sy n="109" d="100"/>
        </p:scale>
        <p:origin x="1596" y="96"/>
      </p:cViewPr>
      <p:guideLst/>
    </p:cSldViewPr>
  </p:slideViewPr>
  <p:outlineViewPr>
    <p:cViewPr>
      <p:scale>
        <a:sx n="33" d="100"/>
        <a:sy n="33" d="100"/>
      </p:scale>
      <p:origin x="0" y="-24366"/>
    </p:cViewPr>
  </p:outlineViewPr>
  <p:notesTextViewPr>
    <p:cViewPr>
      <p:scale>
        <a:sx n="3" d="2"/>
        <a:sy n="3" d="2"/>
      </p:scale>
      <p:origin x="0" y="-78"/>
    </p:cViewPr>
  </p:notesTextViewPr>
  <p:sorterViewPr>
    <p:cViewPr>
      <p:scale>
        <a:sx n="100" d="100"/>
        <a:sy n="100" d="100"/>
      </p:scale>
      <p:origin x="0" y="-78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95348"/>
          </a:xfrm>
          <a:prstGeom prst="rect">
            <a:avLst/>
          </a:prstGeom>
        </p:spPr>
        <p:txBody>
          <a:bodyPr vert="horz" lIns="90731" tIns="45365" rIns="90731" bIns="45365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95348"/>
          </a:xfrm>
          <a:prstGeom prst="rect">
            <a:avLst/>
          </a:prstGeom>
        </p:spPr>
        <p:txBody>
          <a:bodyPr vert="horz" lIns="90731" tIns="45365" rIns="90731" bIns="45365" rtlCol="0"/>
          <a:lstStyle>
            <a:lvl1pPr algn="r">
              <a:defRPr sz="1100"/>
            </a:lvl1pPr>
          </a:lstStyle>
          <a:p>
            <a:fld id="{3C4EE183-29FA-4388-8718-7915871A6A47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8088" y="1235075"/>
            <a:ext cx="4441825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31" tIns="45365" rIns="90731" bIns="4536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1" y="4751219"/>
            <a:ext cx="5486400" cy="3887361"/>
          </a:xfrm>
          <a:prstGeom prst="rect">
            <a:avLst/>
          </a:prstGeom>
        </p:spPr>
        <p:txBody>
          <a:bodyPr vert="horz" lIns="90731" tIns="45365" rIns="90731" bIns="45365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7319"/>
            <a:ext cx="2971800" cy="495347"/>
          </a:xfrm>
          <a:prstGeom prst="rect">
            <a:avLst/>
          </a:prstGeom>
        </p:spPr>
        <p:txBody>
          <a:bodyPr vert="horz" lIns="90731" tIns="45365" rIns="90731" bIns="45365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4" y="9377319"/>
            <a:ext cx="2971800" cy="495347"/>
          </a:xfrm>
          <a:prstGeom prst="rect">
            <a:avLst/>
          </a:prstGeom>
        </p:spPr>
        <p:txBody>
          <a:bodyPr vert="horz" lIns="90731" tIns="45365" rIns="90731" bIns="45365" rtlCol="0" anchor="b"/>
          <a:lstStyle>
            <a:lvl1pPr algn="r">
              <a:defRPr sz="1100"/>
            </a:lvl1pPr>
          </a:lstStyle>
          <a:p>
            <a:fld id="{D3F6B52D-2F61-4CF4-89F0-6ED556425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741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063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자바와는 달리 사용하는 컴퓨터의 운영체제에 따라 크기가 다르다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573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C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#include</a:t>
            </a:r>
            <a:r>
              <a:rPr lang="en-US" altLang="ko-KR" baseline="0" dirty="0" smtClean="0"/>
              <a:t> &lt;</a:t>
            </a:r>
            <a:r>
              <a:rPr lang="en-US" altLang="ko-KR" baseline="0" dirty="0" err="1" smtClean="0"/>
              <a:t>stdio.h</a:t>
            </a:r>
            <a:r>
              <a:rPr lang="en-US" altLang="ko-KR" baseline="0" dirty="0" smtClean="0"/>
              <a:t>&gt;</a:t>
            </a:r>
            <a:r>
              <a:rPr lang="ko-KR" altLang="en-US" baseline="0" dirty="0" smtClean="0"/>
              <a:t>를 대신한다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51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에서는</a:t>
            </a:r>
            <a:endParaRPr lang="en-US" altLang="ko-KR" dirty="0" smtClean="0"/>
          </a:p>
          <a:p>
            <a:r>
              <a:rPr lang="en-US" altLang="ko-KR" dirty="0" smtClean="0"/>
              <a:t>false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</a:p>
          <a:p>
            <a:r>
              <a:rPr lang="en-US" altLang="ko-KR" dirty="0" smtClean="0"/>
              <a:t>true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</a:t>
            </a:r>
          </a:p>
          <a:p>
            <a:r>
              <a:rPr lang="ko-KR" altLang="en-US" dirty="0" smtClean="0"/>
              <a:t>이다</a:t>
            </a:r>
            <a:r>
              <a:rPr lang="en-US" altLang="ko-KR" dirty="0" smtClean="0"/>
              <a:t>. C++</a:t>
            </a:r>
            <a:r>
              <a:rPr lang="ko-KR" altLang="en-US" dirty="0" smtClean="0"/>
              <a:t>에서는 </a:t>
            </a:r>
            <a:r>
              <a:rPr lang="ko-KR" altLang="en-US" dirty="0" err="1" smtClean="0"/>
              <a:t>불리언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논리타입</a:t>
            </a:r>
            <a:r>
              <a:rPr lang="en-US" altLang="ko-KR" dirty="0" smtClean="0"/>
              <a:t>)</a:t>
            </a:r>
            <a:r>
              <a:rPr lang="ko-KR" altLang="en-US" dirty="0" smtClean="0"/>
              <a:t> 추가되었다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</a:t>
            </a:r>
            <a:r>
              <a:rPr lang="ko-KR" altLang="en-US" dirty="0" smtClean="0"/>
              <a:t>에서는 </a:t>
            </a:r>
            <a:endParaRPr lang="en-US" altLang="ko-KR" dirty="0" smtClean="0"/>
          </a:p>
          <a:p>
            <a:r>
              <a:rPr lang="en-US" altLang="ko-KR" dirty="0" err="1" smtClean="0"/>
              <a:t>typedef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enum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boolean</a:t>
            </a:r>
            <a:endParaRPr lang="en-US" altLang="ko-KR" baseline="0" dirty="0" smtClean="0"/>
          </a:p>
          <a:p>
            <a:r>
              <a:rPr lang="en-US" altLang="ko-KR" baseline="0" dirty="0" smtClean="0"/>
              <a:t>{</a:t>
            </a:r>
          </a:p>
          <a:p>
            <a:r>
              <a:rPr lang="en-US" altLang="ko-KR" baseline="0" dirty="0" smtClean="0"/>
              <a:t>false,</a:t>
            </a:r>
          </a:p>
          <a:p>
            <a:r>
              <a:rPr lang="en-US" altLang="ko-KR" baseline="0" dirty="0" smtClean="0"/>
              <a:t>true</a:t>
            </a:r>
          </a:p>
          <a:p>
            <a:r>
              <a:rPr lang="en-US" altLang="ko-KR" baseline="0" dirty="0" smtClean="0"/>
              <a:t>}bool;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#define false 0</a:t>
            </a:r>
          </a:p>
          <a:p>
            <a:r>
              <a:rPr lang="en-US" altLang="ko-KR" baseline="0" dirty="0" smtClean="0"/>
              <a:t>#define true 1</a:t>
            </a:r>
          </a:p>
          <a:p>
            <a:r>
              <a:rPr lang="ko-KR" altLang="en-US" baseline="0" dirty="0" smtClean="0"/>
              <a:t>이렇게 </a:t>
            </a:r>
            <a:r>
              <a:rPr lang="ko-KR" altLang="en-US" baseline="0" dirty="0" err="1" smtClean="0"/>
              <a:t>정의하였던것이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c++</a:t>
            </a:r>
            <a:r>
              <a:rPr lang="ko-KR" altLang="en-US" baseline="0" dirty="0" smtClean="0"/>
              <a:t>에서는 자바처럼 사용가능하다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148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문이나 </a:t>
            </a:r>
            <a:r>
              <a:rPr lang="en-US" altLang="ko-KR" dirty="0" smtClean="0"/>
              <a:t>switch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문이나 조건문인것은 동일하다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성능상의 차이는 크지 않으나 </a:t>
            </a:r>
            <a:r>
              <a:rPr lang="en-US" altLang="ko-KR" baseline="0" dirty="0" smtClean="0"/>
              <a:t>if if-else</a:t>
            </a:r>
            <a:r>
              <a:rPr lang="ko-KR" altLang="en-US" baseline="0" dirty="0" smtClean="0"/>
              <a:t>가  많은 경우는 </a:t>
            </a:r>
            <a:r>
              <a:rPr lang="en-US" altLang="ko-KR" baseline="0" dirty="0" smtClean="0"/>
              <a:t>switch</a:t>
            </a:r>
            <a:r>
              <a:rPr lang="ko-KR" altLang="en-US" baseline="0" dirty="0" smtClean="0"/>
              <a:t>문이  더 나은 성능을 갖는다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하지만 대부분의 개발자들은 </a:t>
            </a:r>
            <a:r>
              <a:rPr lang="ko-KR" altLang="en-US" baseline="0" dirty="0" err="1" smtClean="0"/>
              <a:t>가독성을</a:t>
            </a:r>
            <a:r>
              <a:rPr lang="ko-KR" altLang="en-US" baseline="0" dirty="0" smtClean="0"/>
              <a:t> 고려해서 </a:t>
            </a:r>
            <a:r>
              <a:rPr lang="en-US" altLang="ko-KR" baseline="0" dirty="0" smtClean="0"/>
              <a:t>switch</a:t>
            </a:r>
            <a:r>
              <a:rPr lang="ko-KR" altLang="en-US" baseline="0" dirty="0" smtClean="0"/>
              <a:t>문이나 </a:t>
            </a:r>
            <a:r>
              <a:rPr lang="en-US" altLang="ko-KR" baseline="0" dirty="0" smtClean="0"/>
              <a:t>if</a:t>
            </a:r>
            <a:r>
              <a:rPr lang="ko-KR" altLang="en-US" baseline="0" dirty="0" smtClean="0"/>
              <a:t>문을 사용한다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601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C,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자바와 같다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916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2: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0;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바로 윗줄에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system("pause");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493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033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1C156-13F1-4DBB-8B63-0A746526099B}" type="slidenum">
              <a:rPr lang="ko-KR" altLang="en-US" smtClean="0">
                <a:solidFill>
                  <a:prstClr val="black"/>
                </a:solidFill>
              </a:rPr>
              <a:pPr/>
              <a:t>33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782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_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211312" y="2558097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1873093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616404" y="3138"/>
            <a:ext cx="1167905" cy="1464848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578"/>
            <a:ext cx="2788920" cy="14674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0624" y="2920893"/>
            <a:ext cx="7781544" cy="2894838"/>
          </a:xfrm>
        </p:spPr>
        <p:txBody>
          <a:bodyPr vert="horz" lIns="91440" tIns="45720" rIns="91440" bIns="45720" rtlCol="0" anchor="t">
            <a:noAutofit/>
          </a:bodyPr>
          <a:lstStyle>
            <a:lvl1pPr algn="r" defTabSz="685783" rtl="0" eaLnBrk="1" latinLnBrk="0" hangingPunct="1">
              <a:lnSpc>
                <a:spcPct val="150000"/>
              </a:lnSpc>
              <a:spcBef>
                <a:spcPts val="0"/>
              </a:spcBef>
              <a:buNone/>
              <a:defRPr lang="en-US" sz="1600" b="1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목차를 입력하세요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2006493"/>
            <a:ext cx="8211312" cy="754380"/>
          </a:xfrm>
        </p:spPr>
        <p:txBody>
          <a:bodyPr vert="horz" lIns="91440" tIns="45720" rIns="91440" bIns="45720" rtlCol="0" anchor="b">
            <a:norm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000" b="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부제목을 입력하세요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28892" y="199480"/>
            <a:ext cx="2426640" cy="1057104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r" defTabSz="685783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4800" dirty="0" smtClean="0">
                <a:solidFill>
                  <a:schemeClr val="accent5">
                    <a:lumMod val="75000"/>
                  </a:schemeClr>
                </a:solidFill>
              </a:rPr>
              <a:t>실습</a:t>
            </a:r>
            <a:r>
              <a:rPr lang="en-US" altLang="ko-KR" sz="4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ko-KR" altLang="en-US" sz="4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3" hasCustomPrompt="1"/>
          </p:nvPr>
        </p:nvSpPr>
        <p:spPr>
          <a:xfrm>
            <a:off x="2796540" y="210514"/>
            <a:ext cx="835660" cy="1054100"/>
          </a:xfr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bIns="0" anchor="ctr">
            <a:noAutofit/>
          </a:bodyPr>
          <a:lstStyle>
            <a:lvl1pPr marL="0" indent="0" algn="l">
              <a:buNone/>
              <a:defRPr sz="6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0" lang="en-US" altLang="ko-KR" sz="7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5154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85750" indent="-285750">
              <a:buFont typeface="맑은 고딕" panose="020B0503020000020004" pitchFamily="50" charset="-127"/>
              <a:buChar char="▶"/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2pPr>
            <a:lvl3pPr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3pPr>
            <a:lvl4pPr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4pPr>
            <a:lvl5pPr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8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기본예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263505"/>
            <a:ext cx="9144000" cy="4424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781" y="237644"/>
            <a:ext cx="7742820" cy="508498"/>
          </a:xfrm>
        </p:spPr>
        <p:txBody>
          <a:bodyPr/>
          <a:lstStyle>
            <a:lvl1pPr algn="l">
              <a:defRPr sz="32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561" y="847023"/>
            <a:ext cx="8649393" cy="5783781"/>
          </a:xfrm>
        </p:spPr>
        <p:txBody>
          <a:bodyPr>
            <a:normAutofit/>
          </a:bodyPr>
          <a:lstStyle>
            <a:lvl1pPr marL="285750" indent="-285750">
              <a:buFont typeface="맑은 고딕" panose="020B0503020000020004" pitchFamily="50" charset="-127"/>
              <a:buChar char="▶"/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>
              <a:defRPr sz="16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2pPr>
            <a:lvl3pPr>
              <a:defRPr sz="16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3pPr>
            <a:lvl4pPr>
              <a:defRPr sz="16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4pPr>
            <a:lvl5pPr>
              <a:defRPr sz="16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7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8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630804"/>
            <a:ext cx="9144000" cy="227195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18097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152400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/>
        </p:nvSpPr>
        <p:spPr bwMode="gray">
          <a:xfrm>
            <a:off x="8991600" y="0"/>
            <a:ext cx="152400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5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5400" y="902677"/>
            <a:ext cx="4231988" cy="53346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8998" y="902677"/>
            <a:ext cx="4233650" cy="533461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70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끝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43200" y="2223407"/>
            <a:ext cx="365760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84ACB6">
                    <a:lumMod val="75000"/>
                  </a:srgbClr>
                </a:solidFill>
                <a:latin typeface="HY견명조" pitchFamily="18" charset="-127"/>
                <a:ea typeface="HY견명조" pitchFamily="18" charset="-127"/>
              </a:rPr>
              <a:t>Thank You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84ACB6">
                    <a:lumMod val="75000"/>
                  </a:srgbClr>
                </a:solidFill>
                <a:latin typeface="HY견명조" pitchFamily="18" charset="-127"/>
                <a:ea typeface="HY견명조" pitchFamily="18" charset="-127"/>
              </a:rPr>
              <a:t>Q n</a:t>
            </a:r>
            <a:r>
              <a:rPr lang="en-US" altLang="ko-KR" sz="4400" b="1" baseline="0" dirty="0" smtClean="0">
                <a:solidFill>
                  <a:srgbClr val="84ACB6">
                    <a:lumMod val="75000"/>
                  </a:srgbClr>
                </a:solidFill>
                <a:latin typeface="HY견명조" pitchFamily="18" charset="-127"/>
                <a:ea typeface="HY견명조" pitchFamily="18" charset="-127"/>
              </a:rPr>
              <a:t> A</a:t>
            </a:r>
            <a:endParaRPr lang="en-US" altLang="ko-KR" sz="4400" b="1" dirty="0">
              <a:solidFill>
                <a:srgbClr val="84ACB6">
                  <a:lumMod val="75000"/>
                </a:srgb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53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기본예제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449263" indent="-449263">
              <a:buSzPct val="100000"/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20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8369-D3A5-4B8C-8EAF-5F38269922ED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5D7C-A74A-4716-81D2-4D96C2915E6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27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3386" y="242901"/>
            <a:ext cx="8912568" cy="523754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 bwMode="gray">
          <a:xfrm>
            <a:off x="2019819" y="-5927"/>
            <a:ext cx="636716" cy="317852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-6131" y="-5927"/>
            <a:ext cx="2579997" cy="317852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100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265400" y="237644"/>
            <a:ext cx="8613201" cy="5084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266561" y="1043975"/>
            <a:ext cx="8649393" cy="5586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457200" y="6630805"/>
            <a:ext cx="2133600" cy="185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5870448" y="6630805"/>
            <a:ext cx="2427246" cy="185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3502152" y="6630805"/>
            <a:ext cx="2133600" cy="185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 bwMode="gray">
          <a:xfrm>
            <a:off x="8411542" y="467551"/>
            <a:ext cx="735093" cy="38884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4281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98" r:id="rId2"/>
    <p:sldLayoutId id="2147483751" r:id="rId3"/>
    <p:sldLayoutId id="2147483710" r:id="rId4"/>
    <p:sldLayoutId id="2147483703" r:id="rId5"/>
    <p:sldLayoutId id="2147483701" r:id="rId6"/>
    <p:sldLayoutId id="2147483748" r:id="rId7"/>
    <p:sldLayoutId id="2147483752" r:id="rId8"/>
    <p:sldLayoutId id="2147483753" r:id="rId9"/>
  </p:sldLayoutIdLst>
  <p:txStyles>
    <p:titleStyle>
      <a:lvl1pPr algn="ctr" defTabSz="685783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57168" indent="-257168" algn="l" defTabSz="685783" rtl="0" eaLnBrk="1" latinLnBrk="1" hangingPunct="1">
        <a:spcBef>
          <a:spcPts val="600"/>
        </a:spcBef>
        <a:spcAft>
          <a:spcPts val="300"/>
        </a:spcAft>
        <a:buClr>
          <a:schemeClr val="accent1"/>
        </a:buClr>
        <a:buSzPct val="80000"/>
        <a:buFont typeface="Wingdings 3" pitchFamily="18" charset="2"/>
        <a:buChar char=""/>
        <a:defRPr sz="1800" kern="1200">
          <a:solidFill>
            <a:srgbClr val="1A5784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1pPr>
      <a:lvl2pPr marL="557199" indent="-214308" algn="l" defTabSz="685783" rtl="0" eaLnBrk="1" latinLnBrk="1" hangingPunct="1">
        <a:spcBef>
          <a:spcPts val="400"/>
        </a:spcBef>
        <a:buClr>
          <a:srgbClr val="92D050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2pPr>
      <a:lvl3pPr marL="857228" indent="-171446" algn="l" defTabSz="685783" rtl="0" eaLnBrk="1" latinLnBrk="1" hangingPunct="1">
        <a:spcBef>
          <a:spcPts val="400"/>
        </a:spcBef>
        <a:buClr>
          <a:schemeClr val="accent3"/>
        </a:buClr>
        <a:buSzPct val="60000"/>
        <a:buFont typeface="Symbol" panose="05050102010706020507" pitchFamily="18" charset="2"/>
        <a:buChar char=""/>
        <a:defRPr sz="1800" kern="120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3pPr>
      <a:lvl4pPr marL="1200120" indent="-171446" algn="l" defTabSz="685783" rtl="0" eaLnBrk="1" latinLnBrk="1" hangingPunct="1">
        <a:spcBef>
          <a:spcPts val="400"/>
        </a:spcBef>
        <a:buClr>
          <a:schemeClr val="accent4"/>
        </a:buClr>
        <a:buSzPct val="60000"/>
        <a:buFont typeface="Wingdings 3" pitchFamily="18" charset="2"/>
        <a:buChar char=""/>
        <a:defRPr sz="1800" kern="120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4pPr>
      <a:lvl5pPr marL="1543012" indent="-171446" algn="l" defTabSz="685783" rtl="0" eaLnBrk="1" latinLnBrk="1" hangingPunct="1">
        <a:spcBef>
          <a:spcPts val="400"/>
        </a:spcBef>
        <a:buClr>
          <a:schemeClr val="accent5"/>
        </a:buClr>
        <a:buSzPct val="60000"/>
        <a:buFont typeface="Wingdings 3" pitchFamily="18" charset="2"/>
        <a:buChar char=""/>
        <a:defRPr sz="1800" kern="120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5pPr>
      <a:lvl6pPr marL="1885903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open?id=1GFbu5eaayhBXidyUBNcIn4roh1nWjjbB" TargetMode="External"/><Relationship Id="rId2" Type="http://schemas.openxmlformats.org/officeDocument/2006/relationships/hyperlink" Target="http://cic.cnu.ac.kr/auth/swDown.d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개발 환경 구축 및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문법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2840083" y="375977"/>
            <a:ext cx="835660" cy="1054100"/>
          </a:xfrm>
        </p:spPr>
        <p:txBody>
          <a:bodyPr/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24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소스 파일 작성</a:t>
            </a:r>
            <a:endParaRPr lang="en-US" altLang="ko-KR" dirty="0" smtClean="0"/>
          </a:p>
          <a:p>
            <a:pPr lvl="1"/>
            <a:r>
              <a:rPr lang="ko-KR" altLang="en-US" sz="1600" dirty="0" smtClean="0"/>
              <a:t>외부 종속성에 있는 입출력 라이브러리를 헤더 선언을 통해 참조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기본적으로 헤더 파일의 </a:t>
            </a:r>
            <a:r>
              <a:rPr lang="ko-KR" altLang="en-US" sz="1600" dirty="0" err="1" smtClean="0"/>
              <a:t>확장자는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.h</a:t>
            </a:r>
            <a:r>
              <a:rPr lang="ko-KR" altLang="en-US" sz="1600" dirty="0" smtClean="0"/>
              <a:t>이지만</a:t>
            </a:r>
            <a:r>
              <a:rPr lang="en-US" altLang="ko-KR" sz="1600" dirty="0" smtClean="0"/>
              <a:t>, C++</a:t>
            </a:r>
            <a:r>
              <a:rPr lang="ko-KR" altLang="en-US" sz="1600" dirty="0" smtClean="0"/>
              <a:t>에서는 프로그래머가 정의하는 헤더 파일의 선언이 아닌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표준 헤더 파일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기본적으로 제공되는 라이브러리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의 선언에서는 </a:t>
            </a:r>
            <a:r>
              <a:rPr lang="ko-KR" altLang="en-US" sz="1600" dirty="0" err="1" smtClean="0"/>
              <a:t>확장자를</a:t>
            </a:r>
            <a:r>
              <a:rPr lang="ko-KR" altLang="en-US" sz="1600" dirty="0" smtClean="0"/>
              <a:t> 생략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소스 코드 한 줄 작성 끝마쳤다는 뜻으로 </a:t>
            </a:r>
            <a:r>
              <a:rPr lang="ko-KR" altLang="en-US" sz="1600" dirty="0" err="1" smtClean="0"/>
              <a:t>세미클론</a:t>
            </a:r>
            <a:r>
              <a:rPr lang="en-US" altLang="ko-KR" sz="1600" dirty="0" smtClean="0"/>
              <a:t>(;)</a:t>
            </a:r>
            <a:r>
              <a:rPr lang="ko-KR" altLang="en-US" sz="1600" dirty="0" smtClean="0"/>
              <a:t>을 맨 마지막에 </a:t>
            </a:r>
            <a:r>
              <a:rPr lang="ko-KR" altLang="en-US" sz="1600" dirty="0" err="1" smtClean="0"/>
              <a:t>붙여야함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2"/>
            <a:endParaRPr lang="en-US" altLang="ko-KR" dirty="0" smtClean="0"/>
          </a:p>
          <a:p>
            <a:pPr marL="27432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3752" y="2801382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65882" y="3268252"/>
            <a:ext cx="8244565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00B050"/>
                </a:solidFill>
              </a:rPr>
              <a:t>// Example.cpp    					// </a:t>
            </a:r>
            <a:r>
              <a:rPr lang="ko-KR" altLang="en-US" sz="2000" dirty="0" err="1" smtClean="0">
                <a:solidFill>
                  <a:srgbClr val="00B050"/>
                </a:solidFill>
              </a:rPr>
              <a:t>확장자</a:t>
            </a:r>
            <a:r>
              <a:rPr lang="ko-KR" altLang="en-US" sz="2000" dirty="0" smtClean="0">
                <a:solidFill>
                  <a:srgbClr val="00B050"/>
                </a:solidFill>
              </a:rPr>
              <a:t> 구분</a:t>
            </a:r>
            <a:r>
              <a:rPr lang="en-US" altLang="ko-KR" sz="2000" dirty="0" smtClean="0">
                <a:solidFill>
                  <a:srgbClr val="00B050"/>
                </a:solidFill>
              </a:rPr>
              <a:t>, C</a:t>
            </a:r>
            <a:r>
              <a:rPr lang="ko-KR" altLang="en-US" sz="2000" dirty="0" smtClean="0">
                <a:solidFill>
                  <a:srgbClr val="00B050"/>
                </a:solidFill>
              </a:rPr>
              <a:t>는 </a:t>
            </a:r>
            <a:r>
              <a:rPr lang="en-US" altLang="ko-KR" sz="2000" dirty="0" smtClean="0">
                <a:solidFill>
                  <a:srgbClr val="00B050"/>
                </a:solidFill>
              </a:rPr>
              <a:t>.c , C++</a:t>
            </a:r>
            <a:r>
              <a:rPr lang="ko-KR" altLang="en-US" sz="2000" dirty="0" smtClean="0">
                <a:solidFill>
                  <a:srgbClr val="00B050"/>
                </a:solidFill>
              </a:rPr>
              <a:t>는 </a:t>
            </a:r>
            <a:r>
              <a:rPr lang="en-US" altLang="ko-KR" sz="2000" dirty="0" smtClean="0">
                <a:solidFill>
                  <a:srgbClr val="00B050"/>
                </a:solidFill>
              </a:rPr>
              <a:t>.</a:t>
            </a:r>
            <a:r>
              <a:rPr lang="en-US" altLang="ko-KR" sz="2000" dirty="0" err="1" smtClean="0">
                <a:solidFill>
                  <a:srgbClr val="00B050"/>
                </a:solidFill>
              </a:rPr>
              <a:t>cpp</a:t>
            </a:r>
            <a:endParaRPr lang="en-US" altLang="ko-KR" sz="2000" dirty="0" smtClean="0">
              <a:solidFill>
                <a:srgbClr val="00B050"/>
              </a:solidFill>
            </a:endParaRP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#include </a:t>
            </a:r>
            <a:r>
              <a:rPr lang="en-US" altLang="ko-KR" sz="2000" dirty="0" smtClean="0">
                <a:solidFill>
                  <a:srgbClr val="FF0000"/>
                </a:solidFill>
              </a:rPr>
              <a:t>“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pch.h</a:t>
            </a:r>
            <a:r>
              <a:rPr lang="en-US" altLang="ko-KR" sz="2000" dirty="0" smtClean="0">
                <a:solidFill>
                  <a:srgbClr val="FF0000"/>
                </a:solidFill>
              </a:rPr>
              <a:t>”						</a:t>
            </a:r>
            <a:r>
              <a:rPr lang="en-US" altLang="ko-KR" sz="2000" dirty="0" smtClean="0">
                <a:solidFill>
                  <a:srgbClr val="00B050"/>
                </a:solidFill>
              </a:rPr>
              <a:t>// </a:t>
            </a:r>
            <a:r>
              <a:rPr lang="ko-KR" altLang="en-US" sz="2000" dirty="0" smtClean="0">
                <a:solidFill>
                  <a:srgbClr val="00B050"/>
                </a:solidFill>
              </a:rPr>
              <a:t>미리 </a:t>
            </a:r>
            <a:r>
              <a:rPr lang="ko-KR" altLang="en-US" sz="2000" dirty="0" err="1" smtClean="0">
                <a:solidFill>
                  <a:srgbClr val="00B050"/>
                </a:solidFill>
              </a:rPr>
              <a:t>컴파일된</a:t>
            </a:r>
            <a:r>
              <a:rPr lang="ko-KR" altLang="en-US" sz="2000" dirty="0" smtClean="0">
                <a:solidFill>
                  <a:srgbClr val="00B050"/>
                </a:solidFill>
              </a:rPr>
              <a:t> 헤더</a:t>
            </a:r>
            <a:endParaRPr lang="en-US" altLang="ko-KR" sz="2000" dirty="0">
              <a:solidFill>
                <a:srgbClr val="00B050"/>
              </a:solidFill>
            </a:endParaRPr>
          </a:p>
          <a:p>
            <a:r>
              <a:rPr lang="en-US" altLang="ko-KR" sz="2000" dirty="0" smtClean="0"/>
              <a:t>#include </a:t>
            </a:r>
            <a:r>
              <a:rPr lang="en-US" altLang="ko-KR" sz="2000" dirty="0" smtClean="0">
                <a:solidFill>
                  <a:srgbClr val="FF0000"/>
                </a:solidFill>
              </a:rPr>
              <a:t>&lt;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iostream</a:t>
            </a:r>
            <a:r>
              <a:rPr lang="en-US" altLang="ko-KR" sz="2000" dirty="0" smtClean="0">
                <a:solidFill>
                  <a:srgbClr val="FF0000"/>
                </a:solidFill>
              </a:rPr>
              <a:t>&gt;</a:t>
            </a:r>
            <a:r>
              <a:rPr lang="en-US" altLang="ko-KR" sz="2000" dirty="0" smtClean="0"/>
              <a:t>    				</a:t>
            </a:r>
            <a:r>
              <a:rPr lang="en-US" altLang="ko-KR" sz="2000" dirty="0" smtClean="0">
                <a:solidFill>
                  <a:srgbClr val="00B050"/>
                </a:solidFill>
              </a:rPr>
              <a:t>// </a:t>
            </a:r>
            <a:r>
              <a:rPr lang="ko-KR" altLang="en-US" sz="2000" dirty="0" smtClean="0">
                <a:solidFill>
                  <a:srgbClr val="00B050"/>
                </a:solidFill>
              </a:rPr>
              <a:t>입출력을 위한 헤더</a:t>
            </a:r>
            <a:endParaRPr lang="en-US" altLang="ko-KR" sz="2000" dirty="0" smtClean="0">
              <a:solidFill>
                <a:srgbClr val="00B050"/>
              </a:solidFill>
            </a:endParaRPr>
          </a:p>
          <a:p>
            <a:endParaRPr lang="en-US" altLang="ko-KR" sz="2000" dirty="0"/>
          </a:p>
          <a:p>
            <a:r>
              <a:rPr lang="en-US" altLang="ko-KR" sz="2000" dirty="0" err="1" smtClean="0">
                <a:solidFill>
                  <a:schemeClr val="accent6"/>
                </a:solidFill>
              </a:rPr>
              <a:t>int</a:t>
            </a:r>
            <a:r>
              <a:rPr lang="en-US" altLang="ko-KR" sz="2000" dirty="0" smtClean="0"/>
              <a:t> main()							</a:t>
            </a:r>
            <a:r>
              <a:rPr lang="en-US" altLang="ko-KR" sz="2000" dirty="0" smtClean="0">
                <a:solidFill>
                  <a:srgbClr val="00B050"/>
                </a:solidFill>
              </a:rPr>
              <a:t>// </a:t>
            </a:r>
            <a:r>
              <a:rPr lang="ko-KR" altLang="en-US" sz="2000" dirty="0" smtClean="0">
                <a:solidFill>
                  <a:srgbClr val="00B050"/>
                </a:solidFill>
              </a:rPr>
              <a:t>메인 함수</a:t>
            </a:r>
            <a:endParaRPr lang="en-US" altLang="ko-KR" sz="2000" dirty="0" smtClean="0">
              <a:solidFill>
                <a:srgbClr val="00B050"/>
              </a:solidFill>
            </a:endParaRPr>
          </a:p>
          <a:p>
            <a:r>
              <a:rPr lang="en-US" altLang="ko-KR" sz="2000" dirty="0" smtClean="0"/>
              <a:t>{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 smtClean="0"/>
              <a:t>std</a:t>
            </a:r>
            <a:r>
              <a:rPr lang="en-US" altLang="ko-KR" sz="2000" dirty="0" smtClean="0"/>
              <a:t>::</a:t>
            </a:r>
            <a:r>
              <a:rPr lang="en-US" altLang="ko-KR" sz="2000" dirty="0" err="1" smtClean="0"/>
              <a:t>cout</a:t>
            </a:r>
            <a:r>
              <a:rPr lang="en-US" altLang="ko-KR" sz="2000" dirty="0" smtClean="0"/>
              <a:t> &lt;&lt; </a:t>
            </a:r>
            <a:r>
              <a:rPr lang="en-US" altLang="ko-KR" sz="2000" dirty="0" smtClean="0">
                <a:solidFill>
                  <a:srgbClr val="FF0000"/>
                </a:solidFill>
              </a:rPr>
              <a:t>“Hello World!\n”		</a:t>
            </a:r>
            <a:r>
              <a:rPr lang="en-US" altLang="ko-KR" sz="2000" dirty="0" smtClean="0">
                <a:solidFill>
                  <a:srgbClr val="00B050"/>
                </a:solidFill>
              </a:rPr>
              <a:t>// </a:t>
            </a:r>
            <a:r>
              <a:rPr lang="en-US" altLang="ko-KR" sz="2000" dirty="0" err="1" smtClean="0">
                <a:solidFill>
                  <a:srgbClr val="00B050"/>
                </a:solidFill>
              </a:rPr>
              <a:t>cout</a:t>
            </a:r>
            <a:r>
              <a:rPr lang="en-US" altLang="ko-KR" sz="2000" dirty="0" smtClean="0">
                <a:solidFill>
                  <a:srgbClr val="00B050"/>
                </a:solidFill>
              </a:rPr>
              <a:t>: </a:t>
            </a:r>
            <a:r>
              <a:rPr lang="ko-KR" altLang="en-US" sz="2000" dirty="0" smtClean="0">
                <a:solidFill>
                  <a:srgbClr val="00B050"/>
                </a:solidFill>
              </a:rPr>
              <a:t>콘솔 출력 담당 객체</a:t>
            </a:r>
            <a:endParaRPr lang="en-US" altLang="ko-KR" sz="2000" dirty="0" smtClean="0">
              <a:solidFill>
                <a:srgbClr val="00B050"/>
              </a:solidFill>
            </a:endParaRPr>
          </a:p>
          <a:p>
            <a:r>
              <a:rPr lang="en-US" altLang="ko-KR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109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빌드</a:t>
            </a:r>
            <a:endParaRPr lang="en-US" altLang="ko-KR" dirty="0" smtClean="0"/>
          </a:p>
          <a:p>
            <a:pPr lvl="1"/>
            <a:r>
              <a:rPr lang="ko-KR" altLang="en-US" sz="1600" dirty="0" smtClean="0"/>
              <a:t>문법에 오류가 없는지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검사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컴파일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하고 필요한 리소스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소스파일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헤더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라이브러리 등</a:t>
            </a:r>
            <a:r>
              <a:rPr lang="en-US" altLang="ko-KR" sz="1600" dirty="0" smtClean="0"/>
              <a:t>)</a:t>
            </a:r>
            <a:r>
              <a:rPr lang="ko-KR" altLang="en-US" sz="1600" dirty="0"/>
              <a:t>가</a:t>
            </a:r>
            <a:r>
              <a:rPr lang="ko-KR" altLang="en-US" sz="1600" dirty="0" smtClean="0"/>
              <a:t> 전부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있는지 검사함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[</a:t>
            </a:r>
            <a:r>
              <a:rPr lang="ko-KR" altLang="en-US" sz="1600" dirty="0" smtClean="0"/>
              <a:t>빌드</a:t>
            </a:r>
            <a:r>
              <a:rPr lang="en-US" altLang="ko-KR" sz="1600" dirty="0" smtClean="0"/>
              <a:t>] </a:t>
            </a:r>
            <a:r>
              <a:rPr lang="en-US" altLang="ko-KR" sz="1600" dirty="0" smtClean="0">
                <a:sym typeface="Wingdings" panose="05000000000000000000" pitchFamily="2" charset="2"/>
              </a:rPr>
              <a:t> [</a:t>
            </a:r>
            <a:r>
              <a:rPr lang="ko-KR" altLang="en-US" sz="1600" dirty="0" smtClean="0">
                <a:sym typeface="Wingdings" panose="05000000000000000000" pitchFamily="2" charset="2"/>
              </a:rPr>
              <a:t>솔루션에서 코드 분석 실행</a:t>
            </a:r>
            <a:r>
              <a:rPr lang="en-US" altLang="ko-KR" sz="1600" dirty="0" smtClean="0">
                <a:sym typeface="Wingdings" panose="05000000000000000000" pitchFamily="2" charset="2"/>
              </a:rPr>
              <a:t>] </a:t>
            </a:r>
            <a:r>
              <a:rPr lang="ko-KR" altLang="en-US" sz="1600" dirty="0" smtClean="0">
                <a:sym typeface="Wingdings" panose="05000000000000000000" pitchFamily="2" charset="2"/>
              </a:rPr>
              <a:t>또는 단축키 </a:t>
            </a:r>
            <a:r>
              <a:rPr lang="en-US" altLang="ko-KR" sz="1600" dirty="0" smtClean="0">
                <a:sym typeface="Wingdings" panose="05000000000000000000" pitchFamily="2" charset="2"/>
              </a:rPr>
              <a:t>Alt + F11 </a:t>
            </a:r>
            <a:r>
              <a:rPr lang="ko-KR" altLang="en-US" sz="1600" dirty="0" smtClean="0">
                <a:sym typeface="Wingdings" panose="05000000000000000000" pitchFamily="2" charset="2"/>
              </a:rPr>
              <a:t>로 빌드 가능</a:t>
            </a:r>
            <a:endParaRPr lang="en-US" altLang="ko-KR" sz="1600" dirty="0" smtClean="0"/>
          </a:p>
          <a:p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ko-KR" altLang="en-US" sz="1600" dirty="0" smtClean="0"/>
              <a:t>빌드가 완료된 프로젝트를 실행하여 결과를 콘솔 창에 보여줌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[</a:t>
            </a:r>
            <a:r>
              <a:rPr lang="ko-KR" altLang="en-US" sz="1600" dirty="0" smtClean="0"/>
              <a:t>디버그</a:t>
            </a:r>
            <a:r>
              <a:rPr lang="en-US" altLang="ko-KR" sz="1600" dirty="0" smtClean="0"/>
              <a:t>] </a:t>
            </a:r>
            <a:r>
              <a:rPr lang="en-US" altLang="ko-KR" sz="1600" dirty="0" smtClean="0">
                <a:sym typeface="Wingdings" panose="05000000000000000000" pitchFamily="2" charset="2"/>
              </a:rPr>
              <a:t> [</a:t>
            </a:r>
            <a:r>
              <a:rPr lang="ko-KR" altLang="en-US" sz="1600" dirty="0" smtClean="0">
                <a:sym typeface="Wingdings" panose="05000000000000000000" pitchFamily="2" charset="2"/>
              </a:rPr>
              <a:t>디버그 하지 않고 시작</a:t>
            </a:r>
            <a:r>
              <a:rPr lang="en-US" altLang="ko-KR" sz="1600" dirty="0" smtClean="0">
                <a:sym typeface="Wingdings" panose="05000000000000000000" pitchFamily="2" charset="2"/>
              </a:rPr>
              <a:t>] </a:t>
            </a:r>
            <a:r>
              <a:rPr lang="ko-KR" altLang="en-US" sz="1600" dirty="0" smtClean="0">
                <a:sym typeface="Wingdings" panose="05000000000000000000" pitchFamily="2" charset="2"/>
              </a:rPr>
              <a:t>또는 단축키 </a:t>
            </a:r>
            <a:r>
              <a:rPr lang="en-US" altLang="ko-KR" sz="1600" dirty="0" smtClean="0">
                <a:sym typeface="Wingdings" panose="05000000000000000000" pitchFamily="2" charset="2"/>
              </a:rPr>
              <a:t>Ctrl + F5</a:t>
            </a:r>
            <a:r>
              <a:rPr lang="ko-KR" altLang="en-US" sz="1600" dirty="0" smtClean="0">
                <a:sym typeface="Wingdings" panose="05000000000000000000" pitchFamily="2" charset="2"/>
              </a:rPr>
              <a:t>로 실행 가능</a:t>
            </a:r>
            <a:endParaRPr lang="en-US" altLang="ko-KR" sz="1600" dirty="0" smtClean="0"/>
          </a:p>
          <a:p>
            <a:endParaRPr lang="en-US" altLang="ko-KR" dirty="0" smtClean="0"/>
          </a:p>
          <a:p>
            <a:pPr marL="27432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3752" y="3579444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883" y="3954277"/>
            <a:ext cx="4343400" cy="885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32129"/>
          <a:stretch/>
        </p:blipFill>
        <p:spPr>
          <a:xfrm>
            <a:off x="4040883" y="5335404"/>
            <a:ext cx="4376607" cy="1295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87627" y="4332385"/>
            <a:ext cx="20890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빌드 결과                   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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r>
              <a:rPr lang="ko-KR" altLang="en-US" sz="1400" b="1" dirty="0" smtClean="0"/>
              <a:t>실행 결과 </a:t>
            </a:r>
            <a:r>
              <a:rPr lang="en-US" altLang="ko-KR" sz="1400" b="1" dirty="0" smtClean="0"/>
              <a:t>( </a:t>
            </a:r>
            <a:r>
              <a:rPr lang="ko-KR" altLang="en-US" sz="1400" b="1" dirty="0" err="1" smtClean="0"/>
              <a:t>콘솔창</a:t>
            </a:r>
            <a:r>
              <a:rPr lang="en-US" altLang="ko-KR" sz="1400" b="1" dirty="0" smtClean="0"/>
              <a:t>)   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</a:t>
            </a:r>
            <a:endParaRPr lang="en-US" altLang="ko-KR" sz="1400" b="1" dirty="0"/>
          </a:p>
          <a:p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33371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종류</a:t>
            </a:r>
            <a:r>
              <a:rPr lang="en-US" altLang="ko-KR" dirty="0"/>
              <a:t> </a:t>
            </a:r>
            <a:r>
              <a:rPr lang="ko-KR" altLang="en-US" dirty="0" err="1" smtClean="0"/>
              <a:t>맟</a:t>
            </a:r>
            <a:r>
              <a:rPr lang="ko-KR" altLang="en-US" dirty="0" smtClean="0"/>
              <a:t> 크기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</a:p>
          <a:p>
            <a:pPr lvl="1"/>
            <a:r>
              <a:rPr lang="ko-KR" altLang="en-US" dirty="0" err="1" smtClean="0"/>
              <a:t>자료형의</a:t>
            </a:r>
            <a:r>
              <a:rPr lang="ko-KR" altLang="en-US" dirty="0" smtClean="0"/>
              <a:t> 크기는 운영체제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os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bit</a:t>
            </a:r>
            <a:r>
              <a:rPr lang="ko-KR" altLang="en-US" dirty="0" smtClean="0"/>
              <a:t>에 따라 차이가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실습 환경은 </a:t>
            </a:r>
            <a:r>
              <a:rPr lang="en-US" altLang="ko-KR" dirty="0" smtClean="0"/>
              <a:t>Windows(64bit) </a:t>
            </a:r>
            <a:r>
              <a:rPr lang="ko-KR" altLang="en-US" dirty="0" smtClean="0"/>
              <a:t>기준으로 진행됨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3752" y="2281952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089931" y="6476915"/>
            <a:ext cx="2913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출처 </a:t>
            </a:r>
            <a:r>
              <a:rPr lang="en-US" altLang="ko-KR" sz="1400" b="1" dirty="0"/>
              <a:t>: http://foxlime.tistory.com/115</a:t>
            </a:r>
            <a:endParaRPr lang="en-US" altLang="ko-KR" sz="14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782" y="2589206"/>
            <a:ext cx="6838950" cy="339853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661714" y="2565256"/>
            <a:ext cx="2349018" cy="34224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960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연산자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</a:p>
          <a:p>
            <a:pPr marL="27432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3752" y="1640115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546979" y="6504504"/>
            <a:ext cx="5673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출처 </a:t>
            </a:r>
            <a:r>
              <a:rPr lang="en-US" altLang="ko-KR" sz="1400" b="1" dirty="0"/>
              <a:t>: https://ko.cppreference.com/w/cpp/language/operator_precedence</a:t>
            </a:r>
            <a:endParaRPr lang="en-US" altLang="ko-KR" sz="14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392" y="1785775"/>
            <a:ext cx="3437216" cy="469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8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입출력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헤더 파일 선언</a:t>
            </a:r>
            <a:endParaRPr lang="en-US" altLang="ko-KR" dirty="0" smtClean="0"/>
          </a:p>
          <a:p>
            <a:pPr lvl="2"/>
            <a:r>
              <a:rPr lang="ko-KR" altLang="en-US" sz="1600" dirty="0" smtClean="0"/>
              <a:t>입출력을 지원해주는 </a:t>
            </a:r>
            <a:r>
              <a:rPr lang="en-US" altLang="ko-KR" sz="1600" dirty="0" err="1" smtClean="0"/>
              <a:t>iostream</a:t>
            </a:r>
            <a:r>
              <a:rPr lang="en-US" altLang="ko-KR" sz="1600" dirty="0" smtClean="0"/>
              <a:t>(input/output)</a:t>
            </a:r>
            <a:r>
              <a:rPr lang="ko-KR" altLang="en-US" sz="1600" dirty="0" smtClean="0"/>
              <a:t>를 </a:t>
            </a:r>
            <a:r>
              <a:rPr lang="en-US" altLang="ko-KR" sz="1600" dirty="0"/>
              <a:t>#</a:t>
            </a:r>
            <a:r>
              <a:rPr lang="en-US" altLang="ko-KR" sz="1600" dirty="0" smtClean="0"/>
              <a:t>include </a:t>
            </a:r>
            <a:r>
              <a:rPr lang="ko-KR" altLang="en-US" sz="1600" dirty="0" smtClean="0"/>
              <a:t>로 선언</a:t>
            </a:r>
            <a:endParaRPr lang="en-US" altLang="ko-KR" sz="1600" dirty="0" smtClean="0"/>
          </a:p>
          <a:p>
            <a:pPr lvl="2"/>
            <a:r>
              <a:rPr lang="en-US" altLang="ko-KR" sz="1600" dirty="0" err="1" smtClean="0"/>
              <a:t>Iostream</a:t>
            </a:r>
            <a:r>
              <a:rPr lang="ko-KR" altLang="en-US" sz="1600" dirty="0" smtClean="0"/>
              <a:t>은 표준 입출력 라이브러리로 </a:t>
            </a:r>
            <a:r>
              <a:rPr lang="ko-KR" altLang="en-US" sz="1600" dirty="0" err="1" smtClean="0"/>
              <a:t>확장자</a:t>
            </a:r>
            <a:r>
              <a:rPr lang="en-US" altLang="ko-KR" sz="1600" dirty="0" smtClean="0"/>
              <a:t>(.h)</a:t>
            </a:r>
            <a:r>
              <a:rPr lang="ko-KR" altLang="en-US" sz="1600" dirty="0" smtClean="0"/>
              <a:t>를 생략</a:t>
            </a:r>
            <a:endParaRPr lang="en-US" altLang="ko-KR" sz="1600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입출력</a:t>
            </a:r>
            <a:endParaRPr lang="en-US" altLang="ko-KR" dirty="0" smtClean="0"/>
          </a:p>
          <a:p>
            <a:pPr lvl="2"/>
            <a:r>
              <a:rPr lang="en-US" altLang="ko-KR" sz="1600" dirty="0" err="1" smtClean="0">
                <a:solidFill>
                  <a:srgbClr val="0070C0"/>
                </a:solidFill>
              </a:rPr>
              <a:t>std</a:t>
            </a:r>
            <a:r>
              <a:rPr lang="en-US" altLang="ko-KR" sz="1600" dirty="0" smtClean="0">
                <a:solidFill>
                  <a:srgbClr val="0070C0"/>
                </a:solidFill>
              </a:rPr>
              <a:t>::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cout</a:t>
            </a:r>
            <a:r>
              <a:rPr lang="ko-KR" altLang="en-US" sz="1600" dirty="0" smtClean="0"/>
              <a:t>과 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std</a:t>
            </a:r>
            <a:r>
              <a:rPr lang="en-US" altLang="ko-KR" sz="1600" dirty="0" smtClean="0">
                <a:solidFill>
                  <a:srgbClr val="0070C0"/>
                </a:solidFill>
              </a:rPr>
              <a:t>::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endl</a:t>
            </a:r>
            <a:r>
              <a:rPr lang="en-US" altLang="ko-KR" sz="1600" dirty="0" smtClean="0">
                <a:solidFill>
                  <a:srgbClr val="0070C0"/>
                </a:solidFill>
              </a:rPr>
              <a:t> </a:t>
            </a:r>
            <a:r>
              <a:rPr lang="ko-KR" altLang="en-US" sz="1600" dirty="0" smtClean="0"/>
              <a:t>그리고 </a:t>
            </a:r>
            <a:r>
              <a:rPr lang="en-US" altLang="ko-KR" sz="1600" dirty="0" smtClean="0">
                <a:solidFill>
                  <a:srgbClr val="0070C0"/>
                </a:solidFill>
              </a:rPr>
              <a:t>&lt;&lt; </a:t>
            </a:r>
            <a:r>
              <a:rPr lang="ko-KR" altLang="en-US" sz="1600" dirty="0" smtClean="0">
                <a:solidFill>
                  <a:srgbClr val="0070C0"/>
                </a:solidFill>
              </a:rPr>
              <a:t>연산자</a:t>
            </a:r>
            <a:r>
              <a:rPr lang="ko-KR" altLang="en-US" sz="1600" dirty="0" smtClean="0"/>
              <a:t>를 이용한 출력</a:t>
            </a:r>
            <a:endParaRPr lang="en-US" altLang="ko-KR" sz="1600" dirty="0" smtClean="0"/>
          </a:p>
          <a:p>
            <a:pPr lvl="3"/>
            <a:r>
              <a:rPr lang="ko-KR" altLang="en-US" sz="1600" dirty="0" smtClean="0"/>
              <a:t>구문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std</a:t>
            </a:r>
            <a:r>
              <a:rPr lang="en-US" altLang="ko-KR" sz="1600" dirty="0" smtClean="0"/>
              <a:t>::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‘</a:t>
            </a:r>
            <a:r>
              <a:rPr lang="ko-KR" altLang="en-US" sz="1600" dirty="0" smtClean="0"/>
              <a:t>출력 대상</a:t>
            </a:r>
            <a:r>
              <a:rPr lang="en-US" altLang="ko-KR" sz="1600" dirty="0" smtClean="0"/>
              <a:t>’ &lt;&lt; </a:t>
            </a:r>
            <a:r>
              <a:rPr lang="en-US" altLang="ko-KR" sz="1600" dirty="0" err="1" smtClean="0"/>
              <a:t>std</a:t>
            </a:r>
            <a:r>
              <a:rPr lang="en-US" altLang="ko-KR" sz="1600" dirty="0" smtClean="0"/>
              <a:t>::</a:t>
            </a:r>
            <a:r>
              <a:rPr lang="en-US" altLang="ko-KR" sz="1600" dirty="0" err="1" smtClean="0"/>
              <a:t>endl</a:t>
            </a:r>
            <a:endParaRPr lang="en-US" altLang="ko-KR" sz="1600" dirty="0" smtClean="0"/>
          </a:p>
          <a:p>
            <a:pPr lvl="4"/>
            <a:r>
              <a:rPr lang="en-US" altLang="ko-KR" sz="1600" dirty="0" err="1" smtClean="0"/>
              <a:t>Endl</a:t>
            </a:r>
            <a:r>
              <a:rPr lang="ko-KR" altLang="en-US" sz="1600" dirty="0" smtClean="0"/>
              <a:t>는 줄 </a:t>
            </a:r>
            <a:r>
              <a:rPr lang="ko-KR" altLang="en-US" sz="1600" dirty="0" err="1" smtClean="0"/>
              <a:t>바꿈하는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개행</a:t>
            </a:r>
            <a:r>
              <a:rPr lang="ko-KR" altLang="en-US" sz="1600" dirty="0" smtClean="0"/>
              <a:t> 문자임</a:t>
            </a:r>
            <a:r>
              <a:rPr lang="en-US" altLang="ko-KR" sz="1600" dirty="0" smtClean="0"/>
              <a:t>(\n)</a:t>
            </a:r>
          </a:p>
          <a:p>
            <a:pPr lvl="2"/>
            <a:r>
              <a:rPr lang="en-US" altLang="ko-KR" sz="1600" dirty="0" smtClean="0"/>
              <a:t>&lt;&lt; </a:t>
            </a:r>
            <a:r>
              <a:rPr lang="ko-KR" altLang="en-US" sz="1600" dirty="0" smtClean="0"/>
              <a:t>연산자를 이용해 둘 이상의 출력 대상을 연이어서 출력 할 수 있음</a:t>
            </a:r>
            <a:endParaRPr lang="en-US" altLang="ko-KR" sz="1600" dirty="0" smtClean="0"/>
          </a:p>
          <a:p>
            <a:pPr lvl="3"/>
            <a:r>
              <a:rPr lang="ko-KR" altLang="en-US" sz="1600" dirty="0" smtClean="0"/>
              <a:t>구문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std</a:t>
            </a:r>
            <a:r>
              <a:rPr lang="en-US" altLang="ko-KR" sz="1600" dirty="0" smtClean="0"/>
              <a:t>::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‘</a:t>
            </a:r>
            <a:r>
              <a:rPr lang="ko-KR" altLang="en-US" sz="1600" dirty="0" smtClean="0"/>
              <a:t>출력 대상</a:t>
            </a:r>
            <a:r>
              <a:rPr lang="en-US" altLang="ko-KR" sz="1600" dirty="0" smtClean="0"/>
              <a:t>1’ &lt;&lt; ‘</a:t>
            </a:r>
            <a:r>
              <a:rPr lang="ko-KR" altLang="en-US" sz="1600" dirty="0" smtClean="0"/>
              <a:t>출력 대상</a:t>
            </a:r>
            <a:r>
              <a:rPr lang="en-US" altLang="ko-KR" sz="1600" dirty="0" smtClean="0"/>
              <a:t>2’ &lt;&lt; ‘</a:t>
            </a:r>
            <a:r>
              <a:rPr lang="ko-KR" altLang="en-US" sz="1600" dirty="0" smtClean="0"/>
              <a:t>출력 대상</a:t>
            </a:r>
            <a:r>
              <a:rPr lang="en-US" altLang="ko-KR" sz="1600" dirty="0" smtClean="0"/>
              <a:t>3‘</a:t>
            </a:r>
          </a:p>
          <a:p>
            <a:pPr lvl="2"/>
            <a:r>
              <a:rPr lang="ko-KR" altLang="en-US" sz="1600" dirty="0"/>
              <a:t>별도의 출력 포맷을 지정하지 않아도 데이터의 성격에 따라 적절한 출력이 이뤄짐</a:t>
            </a:r>
            <a:endParaRPr lang="en-US" altLang="ko-KR" sz="1600" dirty="0"/>
          </a:p>
          <a:p>
            <a:pPr lvl="2"/>
            <a:r>
              <a:rPr lang="en-US" altLang="ko-KR" sz="1600" dirty="0" err="1" smtClean="0">
                <a:solidFill>
                  <a:schemeClr val="accent6"/>
                </a:solidFill>
              </a:rPr>
              <a:t>std:cin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을 이용한 입력</a:t>
            </a:r>
            <a:endParaRPr lang="en-US" altLang="ko-KR" sz="1600" dirty="0" smtClean="0"/>
          </a:p>
          <a:p>
            <a:pPr lvl="3"/>
            <a:r>
              <a:rPr lang="ko-KR" altLang="en-US" sz="1600" dirty="0" smtClean="0"/>
              <a:t>구문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std</a:t>
            </a:r>
            <a:r>
              <a:rPr lang="en-US" altLang="ko-KR" sz="1600" dirty="0" smtClean="0"/>
              <a:t>::</a:t>
            </a:r>
            <a:r>
              <a:rPr lang="en-US" altLang="ko-KR" sz="1600" dirty="0" err="1" smtClean="0"/>
              <a:t>cin</a:t>
            </a:r>
            <a:r>
              <a:rPr lang="en-US" altLang="ko-KR" sz="1600" dirty="0" smtClean="0"/>
              <a:t> &gt;&gt; </a:t>
            </a:r>
            <a:r>
              <a:rPr lang="ko-KR" altLang="en-US" sz="1600" dirty="0" smtClean="0"/>
              <a:t>변수</a:t>
            </a:r>
            <a:endParaRPr lang="en-US" altLang="ko-KR" sz="1600" dirty="0" smtClean="0"/>
          </a:p>
          <a:p>
            <a:pPr marL="1028674" lvl="3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</a:p>
          <a:p>
            <a:pPr marL="27432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1360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입출력 방식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/>
              <a:t>Int</a:t>
            </a:r>
            <a:r>
              <a:rPr lang="ko-KR" altLang="en-US" dirty="0"/>
              <a:t>형 </a:t>
            </a:r>
            <a:r>
              <a:rPr lang="en-US" altLang="ko-KR" dirty="0"/>
              <a:t>a</a:t>
            </a:r>
            <a:r>
              <a:rPr lang="en-US" altLang="ko-KR" dirty="0" smtClean="0"/>
              <a:t>, float b </a:t>
            </a:r>
            <a:r>
              <a:rPr lang="ko-KR" altLang="en-US" dirty="0"/>
              <a:t>변수 선언</a:t>
            </a:r>
            <a:endParaRPr lang="en-US" altLang="ko-KR" dirty="0"/>
          </a:p>
          <a:p>
            <a:pPr lvl="1"/>
            <a:r>
              <a:rPr lang="en-US" altLang="ko-KR" dirty="0"/>
              <a:t>a</a:t>
            </a:r>
            <a:r>
              <a:rPr lang="en-US" altLang="ko-KR" dirty="0" smtClean="0"/>
              <a:t>, b </a:t>
            </a:r>
            <a:r>
              <a:rPr lang="ko-KR" altLang="en-US" dirty="0"/>
              <a:t>변수에 </a:t>
            </a:r>
            <a:r>
              <a:rPr lang="ko-KR" altLang="en-US" dirty="0" smtClean="0"/>
              <a:t>숫자를 </a:t>
            </a:r>
            <a:r>
              <a:rPr lang="ko-KR" altLang="en-US" dirty="0"/>
              <a:t>입력</a:t>
            </a:r>
            <a:endParaRPr lang="en-US" altLang="ko-KR" dirty="0"/>
          </a:p>
          <a:p>
            <a:pPr lvl="1"/>
            <a:r>
              <a:rPr lang="ko-KR" altLang="en-US" dirty="0"/>
              <a:t>입력이 완료되면 </a:t>
            </a:r>
            <a:r>
              <a:rPr lang="en-US" altLang="ko-KR" dirty="0"/>
              <a:t>a</a:t>
            </a:r>
            <a:r>
              <a:rPr lang="en-US" altLang="ko-KR" dirty="0" smtClean="0"/>
              <a:t>, b </a:t>
            </a:r>
            <a:r>
              <a:rPr lang="ko-KR" altLang="en-US" dirty="0"/>
              <a:t>변수에 담긴 숫자를 </a:t>
            </a:r>
            <a:r>
              <a:rPr lang="ko-KR" altLang="en-US" dirty="0" smtClean="0"/>
              <a:t>각각 </a:t>
            </a:r>
            <a:r>
              <a:rPr lang="ko-KR" altLang="en-US" dirty="0"/>
              <a:t>출력</a:t>
            </a:r>
            <a:endParaRPr lang="en-US" altLang="ko-KR" dirty="0"/>
          </a:p>
          <a:p>
            <a:pPr marL="27432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3752" y="2383688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83779" y="3279073"/>
            <a:ext cx="117532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/>
              <a:t>변수 선언</a:t>
            </a:r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r>
              <a:rPr lang="en-US" altLang="ko-KR" sz="1400" b="1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입출력</a:t>
            </a:r>
            <a:endParaRPr lang="en-US" altLang="ko-KR" sz="1400" b="1" dirty="0"/>
          </a:p>
          <a:p>
            <a:endParaRPr lang="en-US" altLang="ko-KR" sz="14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366959" y="6525715"/>
            <a:ext cx="2493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ym typeface="Wingdings" panose="05000000000000000000" pitchFamily="2" charset="2"/>
              </a:rPr>
              <a:t>&lt; practice00.cpp –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소스코드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&gt;</a:t>
            </a:r>
            <a:endParaRPr lang="en-US" altLang="ko-KR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813662" y="6483925"/>
            <a:ext cx="2541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ym typeface="Wingdings" panose="05000000000000000000" pitchFamily="2" charset="2"/>
              </a:rPr>
              <a:t>&lt; practice00.cpp –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결과 화면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&gt;</a:t>
            </a:r>
            <a:endParaRPr lang="en-US" altLang="ko-KR" sz="1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853" y="4684648"/>
            <a:ext cx="3045103" cy="177717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33" y="2491184"/>
            <a:ext cx="4016900" cy="3970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19867" y="3383144"/>
            <a:ext cx="3987302" cy="3974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9867" y="3893096"/>
            <a:ext cx="3987302" cy="19972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957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입출력 방식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Int</a:t>
            </a:r>
            <a:r>
              <a:rPr lang="ko-KR" altLang="en-US" dirty="0" smtClean="0"/>
              <a:t>형 </a:t>
            </a:r>
            <a:r>
              <a:rPr lang="en-US" altLang="ko-KR" dirty="0" smtClean="0"/>
              <a:t>a, b </a:t>
            </a:r>
            <a:r>
              <a:rPr lang="ko-KR" altLang="en-US" dirty="0" smtClean="0"/>
              <a:t>변수 선언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a, b </a:t>
            </a:r>
            <a:r>
              <a:rPr lang="ko-KR" altLang="en-US" dirty="0" smtClean="0"/>
              <a:t>변수에 숫자를 입력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입력이 완료되면 </a:t>
            </a:r>
            <a:r>
              <a:rPr lang="en-US" altLang="ko-KR" dirty="0" err="1" smtClean="0"/>
              <a:t>a,b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변수에 담긴 숫자를 합해서 출력</a:t>
            </a:r>
            <a:endParaRPr lang="en-US" altLang="ko-KR" dirty="0" smtClean="0"/>
          </a:p>
          <a:p>
            <a:pPr marL="1028674" lvl="3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</a:p>
          <a:p>
            <a:pPr marL="27432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135"/>
          <a:stretch/>
        </p:blipFill>
        <p:spPr>
          <a:xfrm>
            <a:off x="5556738" y="5426587"/>
            <a:ext cx="3129502" cy="10367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1155"/>
          <a:stretch/>
        </p:blipFill>
        <p:spPr>
          <a:xfrm>
            <a:off x="159892" y="3426400"/>
            <a:ext cx="5131210" cy="30575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66959" y="6525715"/>
            <a:ext cx="2493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ym typeface="Wingdings" panose="05000000000000000000" pitchFamily="2" charset="2"/>
              </a:rPr>
              <a:t>&lt; practice01.cpp –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소스코드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&gt;</a:t>
            </a:r>
            <a:endParaRPr lang="en-US" altLang="ko-KR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13662" y="6483925"/>
            <a:ext cx="2541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ym typeface="Wingdings" panose="05000000000000000000" pitchFamily="2" charset="2"/>
              </a:rPr>
              <a:t>&lt; practice01.cpp –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결과 화면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&gt;</a:t>
            </a:r>
            <a:endParaRPr lang="en-US" altLang="ko-KR" sz="1400" b="1" dirty="0"/>
          </a:p>
        </p:txBody>
      </p:sp>
      <p:sp>
        <p:nvSpPr>
          <p:cNvPr id="11" name="직사각형 10"/>
          <p:cNvSpPr/>
          <p:nvPr/>
        </p:nvSpPr>
        <p:spPr>
          <a:xfrm>
            <a:off x="659422" y="4967654"/>
            <a:ext cx="4545624" cy="685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91102" y="5002777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입출력</a:t>
            </a:r>
            <a:endParaRPr lang="en-US" altLang="ko-KR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53752" y="273161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52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실습 내용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정수의 합 구하기</a:t>
            </a:r>
            <a:endParaRPr lang="en-US" altLang="ko-KR" dirty="0" smtClean="0"/>
          </a:p>
          <a:p>
            <a:pPr lvl="1"/>
            <a:r>
              <a:rPr lang="ko-KR" altLang="en-US" sz="1600" dirty="0" smtClean="0"/>
              <a:t>사용자로부터 총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개의 정수를 입력 받아서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 합을 출력하는 프로그램을 작성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프로그램의 실행은 아래 화면과 같이 이뤄져야 함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</a:p>
          <a:p>
            <a:pPr marL="27432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3752" y="3359638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888" y="4305567"/>
            <a:ext cx="4453306" cy="195511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57305" y="6341551"/>
            <a:ext cx="2178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ym typeface="Wingdings" panose="05000000000000000000" pitchFamily="2" charset="2"/>
              </a:rPr>
              <a:t>&lt; test00.cpp </a:t>
            </a:r>
            <a:r>
              <a:rPr lang="en-US" altLang="ko-KR" sz="1400" b="1" smtClean="0">
                <a:sym typeface="Wingdings" panose="05000000000000000000" pitchFamily="2" charset="2"/>
              </a:rPr>
              <a:t>– </a:t>
            </a:r>
            <a:r>
              <a:rPr lang="ko-KR" altLang="en-US" sz="1400" b="1" dirty="0" err="1" smtClean="0">
                <a:sym typeface="Wingdings" panose="05000000000000000000" pitchFamily="2" charset="2"/>
              </a:rPr>
              <a:t>결과화면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&gt;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17509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6561" y="1043975"/>
            <a:ext cx="8649393" cy="5954702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If-else</a:t>
            </a:r>
            <a:r>
              <a:rPr lang="ko-KR" altLang="en-US" dirty="0" smtClean="0"/>
              <a:t>문을 이용해서 분기 문을 제어</a:t>
            </a:r>
            <a:endParaRPr lang="en-US" altLang="ko-KR" dirty="0" smtClean="0"/>
          </a:p>
          <a:p>
            <a:pPr lvl="2"/>
            <a:r>
              <a:rPr lang="ko-KR" altLang="en-US" sz="1600" dirty="0" smtClean="0"/>
              <a:t>구문 </a:t>
            </a:r>
            <a:r>
              <a:rPr lang="en-US" altLang="ko-KR" sz="1600" dirty="0" smtClean="0"/>
              <a:t>: if ( </a:t>
            </a:r>
            <a:r>
              <a:rPr lang="ko-KR" altLang="en-US" sz="1600" dirty="0" smtClean="0"/>
              <a:t>조건 </a:t>
            </a:r>
            <a:r>
              <a:rPr lang="en-US" altLang="ko-KR" sz="1600" dirty="0" smtClean="0"/>
              <a:t>) {</a:t>
            </a:r>
            <a:br>
              <a:rPr lang="en-US" altLang="ko-KR" sz="1600" dirty="0" smtClean="0"/>
            </a:br>
            <a:r>
              <a:rPr lang="en-US" altLang="ko-KR" sz="1600" dirty="0" smtClean="0"/>
              <a:t>		</a:t>
            </a:r>
            <a:r>
              <a:rPr lang="ko-KR" altLang="en-US" sz="1600" dirty="0" smtClean="0"/>
              <a:t>문장</a:t>
            </a:r>
            <a:r>
              <a:rPr lang="en-US" altLang="ko-KR" sz="1600" dirty="0" smtClean="0"/>
              <a:t>1; </a:t>
            </a:r>
            <a:br>
              <a:rPr lang="en-US" altLang="ko-KR" sz="1600" dirty="0" smtClean="0"/>
            </a:br>
            <a:r>
              <a:rPr lang="en-US" altLang="ko-KR" sz="1600" dirty="0" smtClean="0"/>
              <a:t>	} else { </a:t>
            </a:r>
            <a:br>
              <a:rPr lang="en-US" altLang="ko-KR" sz="1600" dirty="0" smtClean="0"/>
            </a:br>
            <a:r>
              <a:rPr lang="en-US" altLang="ko-KR" sz="1600" dirty="0" smtClean="0"/>
              <a:t>		</a:t>
            </a:r>
            <a:r>
              <a:rPr lang="ko-KR" altLang="en-US" sz="1600" dirty="0" smtClean="0"/>
              <a:t>문장</a:t>
            </a:r>
            <a:r>
              <a:rPr lang="en-US" altLang="ko-KR" sz="1600" dirty="0" smtClean="0"/>
              <a:t>2</a:t>
            </a:r>
            <a:r>
              <a:rPr lang="en-US" altLang="ko-KR" sz="1600" dirty="0"/>
              <a:t>;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	}</a:t>
            </a:r>
          </a:p>
          <a:p>
            <a:pPr lvl="2"/>
            <a:r>
              <a:rPr lang="ko-KR" altLang="en-US" sz="1600" dirty="0" smtClean="0"/>
              <a:t>설명</a:t>
            </a:r>
            <a:r>
              <a:rPr lang="en-US" altLang="ko-KR" sz="1600" dirty="0" smtClean="0"/>
              <a:t> </a:t>
            </a:r>
          </a:p>
          <a:p>
            <a:pPr lvl="3"/>
            <a:r>
              <a:rPr lang="ko-KR" altLang="en-US" sz="1600" dirty="0" smtClean="0"/>
              <a:t>조건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값이 </a:t>
            </a:r>
            <a:r>
              <a:rPr lang="en-US" altLang="ko-KR" sz="1600" dirty="0" smtClean="0"/>
              <a:t>true</a:t>
            </a:r>
            <a:r>
              <a:rPr lang="ko-KR" altLang="en-US" sz="1600" dirty="0" smtClean="0"/>
              <a:t>이면 </a:t>
            </a:r>
            <a:r>
              <a:rPr lang="ko-KR" altLang="en-US" sz="1600" dirty="0"/>
              <a:t>문장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이 실행되고 </a:t>
            </a:r>
            <a:r>
              <a:rPr lang="en-US" altLang="ko-KR" sz="1600" dirty="0" smtClean="0"/>
              <a:t>false </a:t>
            </a:r>
            <a:r>
              <a:rPr lang="ko-KR" altLang="en-US" sz="1600" dirty="0" smtClean="0"/>
              <a:t>이면 </a:t>
            </a:r>
            <a:r>
              <a:rPr lang="ko-KR" altLang="en-US" sz="1600" dirty="0"/>
              <a:t>문장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가 실행됨</a:t>
            </a:r>
            <a:endParaRPr lang="en-US" altLang="ko-KR" sz="1600" dirty="0" smtClean="0"/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Switch</a:t>
            </a:r>
            <a:r>
              <a:rPr lang="ko-KR" altLang="en-US" dirty="0" smtClean="0"/>
              <a:t>문을 이용해서 분기 문을 제어</a:t>
            </a:r>
            <a:endParaRPr lang="en-US" altLang="ko-KR" dirty="0" smtClean="0"/>
          </a:p>
          <a:p>
            <a:pPr lvl="2"/>
            <a:r>
              <a:rPr lang="ko-KR" altLang="en-US" sz="1600" dirty="0" smtClean="0"/>
              <a:t>구문 </a:t>
            </a:r>
            <a:r>
              <a:rPr lang="en-US" altLang="ko-KR" sz="1600" dirty="0" smtClean="0"/>
              <a:t>: switch(</a:t>
            </a:r>
            <a:r>
              <a:rPr lang="ko-KR" altLang="en-US" sz="1600" dirty="0" smtClean="0"/>
              <a:t>변수</a:t>
            </a:r>
            <a:r>
              <a:rPr lang="en-US" altLang="ko-KR" sz="1600" dirty="0" smtClean="0"/>
              <a:t>) { </a:t>
            </a:r>
            <a:br>
              <a:rPr lang="en-US" altLang="ko-KR" sz="1600" dirty="0" smtClean="0"/>
            </a:br>
            <a:r>
              <a:rPr lang="en-US" altLang="ko-KR" sz="1600" dirty="0" smtClean="0"/>
              <a:t>		case “</a:t>
            </a:r>
            <a:r>
              <a:rPr lang="ko-KR" altLang="en-US" sz="1600" dirty="0" smtClean="0"/>
              <a:t>비교대상</a:t>
            </a:r>
            <a:r>
              <a:rPr lang="en-US" altLang="ko-KR" sz="1600" dirty="0" smtClean="0"/>
              <a:t>1” : </a:t>
            </a:r>
            <a:r>
              <a:rPr lang="ko-KR" altLang="en-US" sz="1600" dirty="0" smtClean="0"/>
              <a:t>문장</a:t>
            </a:r>
            <a:r>
              <a:rPr lang="en-US" altLang="ko-KR" sz="1600" dirty="0" smtClean="0"/>
              <a:t>1; break;</a:t>
            </a:r>
            <a:br>
              <a:rPr lang="en-US" altLang="ko-KR" sz="1600" dirty="0" smtClean="0"/>
            </a:br>
            <a:r>
              <a:rPr lang="en-US" altLang="ko-KR" sz="1600" dirty="0"/>
              <a:t>	</a:t>
            </a:r>
            <a:r>
              <a:rPr lang="en-US" altLang="ko-KR" sz="1600" dirty="0" smtClean="0"/>
              <a:t>	case “</a:t>
            </a:r>
            <a:r>
              <a:rPr lang="ko-KR" altLang="en-US" sz="1600" dirty="0" smtClean="0"/>
              <a:t>비교대상</a:t>
            </a:r>
            <a:r>
              <a:rPr lang="en-US" altLang="ko-KR" sz="1600" dirty="0" smtClean="0"/>
              <a:t>2”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문장</a:t>
            </a:r>
            <a:r>
              <a:rPr lang="en-US" altLang="ko-KR" sz="1600" dirty="0" smtClean="0"/>
              <a:t>2; break;</a:t>
            </a:r>
            <a:br>
              <a:rPr lang="en-US" altLang="ko-KR" sz="1600" dirty="0" smtClean="0"/>
            </a:br>
            <a:r>
              <a:rPr lang="en-US" altLang="ko-KR" sz="1600" dirty="0" smtClean="0"/>
              <a:t>	            default : </a:t>
            </a:r>
            <a:r>
              <a:rPr lang="ko-KR" altLang="en-US" sz="1600" dirty="0" smtClean="0"/>
              <a:t>문장</a:t>
            </a:r>
            <a:r>
              <a:rPr lang="en-US" altLang="ko-KR" sz="1600" dirty="0" smtClean="0"/>
              <a:t>3;</a:t>
            </a:r>
            <a:br>
              <a:rPr lang="en-US" altLang="ko-KR" sz="1600" dirty="0" smtClean="0"/>
            </a:br>
            <a:r>
              <a:rPr lang="en-US" altLang="ko-KR" sz="1600" dirty="0" smtClean="0"/>
              <a:t>	}</a:t>
            </a:r>
          </a:p>
          <a:p>
            <a:pPr lvl="2"/>
            <a:r>
              <a:rPr lang="ko-KR" altLang="en-US" sz="1600" dirty="0" smtClean="0"/>
              <a:t>설명 </a:t>
            </a:r>
            <a:endParaRPr lang="en-US" altLang="ko-KR" sz="1600" dirty="0"/>
          </a:p>
          <a:p>
            <a:pPr lvl="3"/>
            <a:r>
              <a:rPr lang="ko-KR" altLang="en-US" sz="1600" dirty="0" smtClean="0"/>
              <a:t>변수의 값이 비교대상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와 일치하면 문장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이 실행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비교대상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와 일치하면 문장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가 실행</a:t>
            </a:r>
            <a:r>
              <a:rPr lang="en-US" altLang="ko-KR" sz="1600" dirty="0" smtClean="0"/>
              <a:t> </a:t>
            </a:r>
          </a:p>
          <a:p>
            <a:pPr lvl="3"/>
            <a:r>
              <a:rPr lang="ko-KR" altLang="en-US" sz="1600" dirty="0" smtClean="0"/>
              <a:t>둘다 일치하지 않으면 문장</a:t>
            </a:r>
            <a:r>
              <a:rPr lang="en-US" altLang="ko-KR" sz="1600" dirty="0" smtClean="0"/>
              <a:t>3</a:t>
            </a:r>
            <a:r>
              <a:rPr lang="ko-KR" altLang="en-US" sz="1600" dirty="0"/>
              <a:t>이</a:t>
            </a:r>
            <a:r>
              <a:rPr lang="ko-KR" altLang="en-US" sz="1600" dirty="0" smtClean="0"/>
              <a:t> 실행됨</a:t>
            </a:r>
            <a:endParaRPr lang="en-US" altLang="ko-KR" sz="1600" dirty="0"/>
          </a:p>
          <a:p>
            <a:pPr lvl="3"/>
            <a:r>
              <a:rPr lang="en-US" altLang="ko-KR" sz="1600" dirty="0" smtClean="0">
                <a:solidFill>
                  <a:schemeClr val="accent6"/>
                </a:solidFill>
              </a:rPr>
              <a:t>switch</a:t>
            </a:r>
            <a:r>
              <a:rPr lang="ko-KR" altLang="en-US" sz="1600" dirty="0">
                <a:solidFill>
                  <a:schemeClr val="accent6"/>
                </a:solidFill>
              </a:rPr>
              <a:t>문 종료 시킬 </a:t>
            </a:r>
            <a:r>
              <a:rPr lang="ko-KR" altLang="en-US" sz="1600" dirty="0" smtClean="0">
                <a:solidFill>
                  <a:schemeClr val="accent6"/>
                </a:solidFill>
              </a:rPr>
              <a:t>때 </a:t>
            </a:r>
            <a:r>
              <a:rPr lang="en-US" altLang="ko-KR" sz="1600" dirty="0" smtClean="0">
                <a:solidFill>
                  <a:schemeClr val="accent6"/>
                </a:solidFill>
              </a:rPr>
              <a:t>break </a:t>
            </a:r>
            <a:r>
              <a:rPr lang="ko-KR" altLang="en-US" sz="1600" dirty="0" smtClean="0">
                <a:solidFill>
                  <a:schemeClr val="accent6"/>
                </a:solidFill>
              </a:rPr>
              <a:t>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7432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2558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if-else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/>
              <a:t>Int</a:t>
            </a:r>
            <a:r>
              <a:rPr lang="ko-KR" altLang="en-US" dirty="0"/>
              <a:t>형 </a:t>
            </a:r>
            <a:r>
              <a:rPr lang="en-US" altLang="ko-KR" dirty="0" err="1"/>
              <a:t>a,b</a:t>
            </a:r>
            <a:r>
              <a:rPr lang="en-US" altLang="ko-KR" dirty="0"/>
              <a:t> </a:t>
            </a:r>
            <a:r>
              <a:rPr lang="ko-KR" altLang="en-US" dirty="0"/>
              <a:t>변수 선언</a:t>
            </a:r>
            <a:endParaRPr lang="en-US" altLang="ko-KR" dirty="0"/>
          </a:p>
          <a:p>
            <a:pPr lvl="1"/>
            <a:r>
              <a:rPr lang="en-US" altLang="ko-KR" dirty="0" err="1"/>
              <a:t>a,b</a:t>
            </a:r>
            <a:r>
              <a:rPr lang="en-US" altLang="ko-KR" dirty="0"/>
              <a:t> </a:t>
            </a:r>
            <a:r>
              <a:rPr lang="ko-KR" altLang="en-US" dirty="0"/>
              <a:t>변수에 두 숫자를 입력</a:t>
            </a:r>
            <a:endParaRPr lang="en-US" altLang="ko-KR" dirty="0"/>
          </a:p>
          <a:p>
            <a:pPr lvl="1"/>
            <a:r>
              <a:rPr lang="ko-KR" altLang="en-US" dirty="0"/>
              <a:t>입력이 완료되면 </a:t>
            </a:r>
            <a:r>
              <a:rPr lang="en-US" altLang="ko-KR" dirty="0" err="1"/>
              <a:t>a,b</a:t>
            </a:r>
            <a:r>
              <a:rPr lang="en-US" altLang="ko-KR" dirty="0"/>
              <a:t> </a:t>
            </a:r>
            <a:r>
              <a:rPr lang="ko-KR" altLang="en-US" dirty="0"/>
              <a:t>변수에 담긴 </a:t>
            </a:r>
            <a:r>
              <a:rPr lang="ko-KR" altLang="en-US" dirty="0" smtClean="0"/>
              <a:t>숫자를 비교해서 차이를 출력</a:t>
            </a:r>
            <a:endParaRPr lang="en-US" altLang="ko-KR" dirty="0"/>
          </a:p>
          <a:p>
            <a:pPr marL="1028674" lvl="3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</a:p>
          <a:p>
            <a:pPr marL="27432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53" y="3390304"/>
            <a:ext cx="4881929" cy="305885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062" y="4361717"/>
            <a:ext cx="3277477" cy="8953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3464" y="5627076"/>
            <a:ext cx="3267075" cy="82208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366959" y="6525715"/>
            <a:ext cx="2493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ym typeface="Wingdings" panose="05000000000000000000" pitchFamily="2" charset="2"/>
              </a:rPr>
              <a:t>&lt; practice02.cpp –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소스코드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&gt;</a:t>
            </a:r>
            <a:endParaRPr lang="en-US" altLang="ko-KR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813662" y="6483925"/>
            <a:ext cx="2541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ym typeface="Wingdings" panose="05000000000000000000" pitchFamily="2" charset="2"/>
              </a:rPr>
              <a:t>&lt; practice02.cpp –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결과 화면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&gt;</a:t>
            </a:r>
            <a:endParaRPr lang="en-US" altLang="ko-KR" sz="1400" b="1" dirty="0"/>
          </a:p>
        </p:txBody>
      </p:sp>
      <p:sp>
        <p:nvSpPr>
          <p:cNvPr id="15" name="직사각형 14"/>
          <p:cNvSpPr/>
          <p:nvPr/>
        </p:nvSpPr>
        <p:spPr>
          <a:xfrm>
            <a:off x="465992" y="5073162"/>
            <a:ext cx="4519246" cy="10111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54482" y="5324271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ym typeface="Wingdings" panose="05000000000000000000" pitchFamily="2" charset="2"/>
              </a:rPr>
              <a:t> if-else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문</a:t>
            </a:r>
            <a:endParaRPr lang="en-US" altLang="ko-KR" sz="1400" b="1" dirty="0"/>
          </a:p>
        </p:txBody>
      </p:sp>
      <p:sp>
        <p:nvSpPr>
          <p:cNvPr id="17" name="직사각형 16"/>
          <p:cNvSpPr/>
          <p:nvPr/>
        </p:nvSpPr>
        <p:spPr>
          <a:xfrm>
            <a:off x="53752" y="273161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84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 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통합개발환경</a:t>
            </a:r>
            <a:r>
              <a:rPr lang="en-US" altLang="ko-KR" dirty="0" smtClean="0"/>
              <a:t>(IDE)</a:t>
            </a:r>
          </a:p>
          <a:p>
            <a:pPr lvl="1"/>
            <a:r>
              <a:rPr lang="en-US" altLang="ko-KR" dirty="0" smtClean="0"/>
              <a:t>Visual Studio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충남대학교 </a:t>
            </a:r>
            <a:r>
              <a:rPr lang="ko-KR" altLang="en-US" dirty="0" err="1" smtClean="0"/>
              <a:t>정보통신원</a:t>
            </a:r>
            <a:endParaRPr lang="en-US" altLang="ko-KR" dirty="0" smtClean="0"/>
          </a:p>
          <a:p>
            <a:pPr lvl="3"/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cic.cnu.ac.kr/auth/swDown.do</a:t>
            </a:r>
            <a:endParaRPr lang="en-US" altLang="ko-KR" dirty="0" smtClean="0"/>
          </a:p>
          <a:p>
            <a:pPr lvl="2"/>
            <a:r>
              <a:rPr lang="ko-KR" altLang="en-US" sz="1600" dirty="0" smtClean="0"/>
              <a:t>구글 드라이브</a:t>
            </a:r>
            <a:endParaRPr lang="en-US" altLang="ko-KR" sz="1600" dirty="0" smtClean="0"/>
          </a:p>
          <a:p>
            <a:pPr lvl="3"/>
            <a:r>
              <a:rPr lang="en-US" altLang="ko-KR" sz="1600" dirty="0" smtClean="0">
                <a:hlinkClick r:id="rId3"/>
              </a:rPr>
              <a:t>https</a:t>
            </a:r>
            <a:r>
              <a:rPr lang="en-US" altLang="ko-KR" sz="1600" dirty="0">
                <a:hlinkClick r:id="rId3"/>
              </a:rPr>
              <a:t>://</a:t>
            </a:r>
            <a:r>
              <a:rPr lang="en-US" altLang="ko-KR" sz="1600" dirty="0" smtClean="0">
                <a:hlinkClick r:id="rId3"/>
              </a:rPr>
              <a:t>drive.google.com/open?id=1GFbu5eaayhBXidyUBNcIn4roh1nWjjbB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3"/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endParaRPr lang="en-US" altLang="ko-KR" dirty="0" smtClean="0"/>
          </a:p>
          <a:p>
            <a:pPr marL="27432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3752" y="3466710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2819170" y="3732756"/>
            <a:ext cx="6096784" cy="2898048"/>
            <a:chOff x="2781817" y="3291801"/>
            <a:chExt cx="6096784" cy="312733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81817" y="3291801"/>
              <a:ext cx="6096784" cy="312733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9" name="직사각형 8"/>
            <p:cNvSpPr/>
            <p:nvPr/>
          </p:nvSpPr>
          <p:spPr>
            <a:xfrm>
              <a:off x="3631939" y="4421689"/>
              <a:ext cx="2656125" cy="23808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02135" y="4286786"/>
            <a:ext cx="1591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Visual Studio 2017</a:t>
            </a:r>
          </a:p>
          <a:p>
            <a:r>
              <a:rPr lang="ko-KR" altLang="en-US" sz="1400" b="1" dirty="0" smtClean="0"/>
              <a:t>다운로드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140789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switch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char </a:t>
            </a:r>
            <a:r>
              <a:rPr lang="ko-KR" altLang="en-US" dirty="0"/>
              <a:t>형 </a:t>
            </a:r>
            <a:r>
              <a:rPr lang="en-US" altLang="ko-KR" dirty="0" smtClean="0"/>
              <a:t>command</a:t>
            </a:r>
            <a:r>
              <a:rPr lang="ko-KR" altLang="en-US" dirty="0" smtClean="0"/>
              <a:t>변수를 </a:t>
            </a:r>
            <a:r>
              <a:rPr lang="ko-KR" altLang="en-US" dirty="0"/>
              <a:t>선언</a:t>
            </a:r>
            <a:endParaRPr lang="en-US" altLang="ko-KR" dirty="0"/>
          </a:p>
          <a:p>
            <a:pPr lvl="1"/>
            <a:r>
              <a:rPr lang="en-US" altLang="ko-KR" dirty="0" smtClean="0"/>
              <a:t>command </a:t>
            </a:r>
            <a:r>
              <a:rPr lang="ko-KR" altLang="en-US" dirty="0"/>
              <a:t>변수에 </a:t>
            </a:r>
            <a:r>
              <a:rPr lang="en-US" altLang="ko-KR" dirty="0" smtClean="0"/>
              <a:t>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중 한 알파벳을 입력</a:t>
            </a:r>
            <a:endParaRPr lang="en-US" altLang="ko-KR" dirty="0"/>
          </a:p>
          <a:p>
            <a:pPr lvl="1"/>
            <a:r>
              <a:rPr lang="en-US" altLang="ko-KR" dirty="0" smtClean="0"/>
              <a:t>Switch</a:t>
            </a:r>
            <a:r>
              <a:rPr lang="ko-KR" altLang="en-US" dirty="0" smtClean="0"/>
              <a:t>문으로 입력 받은 값에 따라 문장 표시</a:t>
            </a:r>
            <a:endParaRPr lang="en-US" altLang="ko-KR" dirty="0" smtClean="0"/>
          </a:p>
          <a:p>
            <a:pPr marL="1028674" lvl="3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</a:p>
          <a:p>
            <a:pPr marL="27432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72" y="3167415"/>
            <a:ext cx="4886892" cy="327623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9772" y="5606141"/>
            <a:ext cx="3646181" cy="8096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66959" y="6525715"/>
            <a:ext cx="2493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ym typeface="Wingdings" panose="05000000000000000000" pitchFamily="2" charset="2"/>
              </a:rPr>
              <a:t>&lt; practice03.cpp –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소스코드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&gt;</a:t>
            </a:r>
            <a:endParaRPr lang="en-US" altLang="ko-KR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13662" y="6483925"/>
            <a:ext cx="2541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ym typeface="Wingdings" panose="05000000000000000000" pitchFamily="2" charset="2"/>
              </a:rPr>
              <a:t>&lt; practice03.cpp –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결과 화면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&gt;</a:t>
            </a:r>
            <a:endParaRPr lang="en-US" altLang="ko-KR" sz="1400" b="1" dirty="0"/>
          </a:p>
        </p:txBody>
      </p:sp>
      <p:sp>
        <p:nvSpPr>
          <p:cNvPr id="11" name="직사각형 10"/>
          <p:cNvSpPr/>
          <p:nvPr/>
        </p:nvSpPr>
        <p:spPr>
          <a:xfrm>
            <a:off x="408318" y="4645791"/>
            <a:ext cx="4585712" cy="14374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91102" y="5002777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ym typeface="Wingdings" panose="05000000000000000000" pitchFamily="2" charset="2"/>
              </a:rPr>
              <a:t> Switch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문</a:t>
            </a:r>
            <a:endParaRPr lang="en-US" altLang="ko-KR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53752" y="273161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18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반복문</a:t>
            </a:r>
            <a:r>
              <a:rPr lang="en-US" altLang="ko-KR" dirty="0"/>
              <a:t>	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For</a:t>
            </a:r>
            <a:r>
              <a:rPr lang="ko-KR" altLang="en-US" dirty="0" smtClean="0"/>
              <a:t>문은 반복하여 수행할 때</a:t>
            </a:r>
            <a:endParaRPr lang="en-US" altLang="ko-KR" dirty="0" smtClean="0"/>
          </a:p>
          <a:p>
            <a:pPr lvl="2"/>
            <a:r>
              <a:rPr lang="ko-KR" altLang="en-US" sz="1600" dirty="0"/>
              <a:t>구문 </a:t>
            </a:r>
            <a:r>
              <a:rPr lang="en-US" altLang="ko-KR" sz="1600" dirty="0"/>
              <a:t>: </a:t>
            </a:r>
            <a:r>
              <a:rPr lang="en-US" altLang="ko-KR" sz="1600" dirty="0" smtClean="0"/>
              <a:t>for </a:t>
            </a:r>
            <a:r>
              <a:rPr lang="en-US" altLang="ko-KR" sz="1600" dirty="0"/>
              <a:t>( </a:t>
            </a:r>
            <a:r>
              <a:rPr lang="ko-KR" altLang="en-US" sz="1600" dirty="0" smtClean="0"/>
              <a:t>시작 조건</a:t>
            </a:r>
            <a:r>
              <a:rPr lang="en-US" altLang="ko-KR" sz="1600" dirty="0" smtClean="0"/>
              <a:t>; </a:t>
            </a:r>
            <a:r>
              <a:rPr lang="ko-KR" altLang="en-US" sz="1600" dirty="0" smtClean="0"/>
              <a:t>종결 조건</a:t>
            </a:r>
            <a:r>
              <a:rPr lang="en-US" altLang="ko-KR" sz="1600" dirty="0"/>
              <a:t>;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조건 </a:t>
            </a:r>
            <a:r>
              <a:rPr lang="ko-KR" altLang="en-US" sz="1600" dirty="0" err="1" smtClean="0"/>
              <a:t>변화식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) {</a:t>
            </a:r>
            <a:br>
              <a:rPr lang="en-US" altLang="ko-KR" sz="1600" dirty="0"/>
            </a:br>
            <a:r>
              <a:rPr lang="en-US" altLang="ko-KR" sz="1600" dirty="0"/>
              <a:t>	</a:t>
            </a:r>
            <a:r>
              <a:rPr lang="en-US" altLang="ko-KR" sz="1600" dirty="0" smtClean="0"/>
              <a:t>      </a:t>
            </a:r>
            <a:r>
              <a:rPr lang="ko-KR" altLang="en-US" sz="1600" dirty="0" smtClean="0"/>
              <a:t>문장</a:t>
            </a:r>
            <a:r>
              <a:rPr lang="en-US" altLang="ko-KR" sz="1600" dirty="0" smtClean="0"/>
              <a:t>1;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	} 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설명 </a:t>
            </a:r>
            <a:r>
              <a:rPr lang="en-US" altLang="ko-KR" sz="1600" dirty="0"/>
              <a:t>: </a:t>
            </a:r>
            <a:endParaRPr lang="en-US" altLang="ko-KR" sz="1600" dirty="0" smtClean="0"/>
          </a:p>
          <a:p>
            <a:pPr lvl="3"/>
            <a:r>
              <a:rPr lang="ko-KR" altLang="en-US" sz="1600" dirty="0" smtClean="0"/>
              <a:t>시작 조건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부터 종결 조건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까지 반복하고 반복의 상태를 변화시키기 위해서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“</a:t>
            </a:r>
            <a:r>
              <a:rPr lang="ko-KR" altLang="en-US" sz="1600" dirty="0" smtClean="0"/>
              <a:t>조건 </a:t>
            </a:r>
            <a:r>
              <a:rPr lang="ko-KR" altLang="en-US" sz="1600" dirty="0" err="1" smtClean="0"/>
              <a:t>변화식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)”</a:t>
            </a:r>
            <a:r>
              <a:rPr lang="ko-KR" altLang="en-US" sz="1600" dirty="0" smtClean="0"/>
              <a:t>을 사용하며 종결 조건이 </a:t>
            </a:r>
            <a:r>
              <a:rPr lang="en-US" altLang="ko-KR" sz="1600" dirty="0" smtClean="0"/>
              <a:t>true </a:t>
            </a:r>
            <a:r>
              <a:rPr lang="ko-KR" altLang="en-US" sz="1600" dirty="0" smtClean="0"/>
              <a:t>일 때 까지 문장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이 반복적으로 실행</a:t>
            </a:r>
            <a:endParaRPr lang="en-US" altLang="ko-KR" sz="1600" dirty="0" smtClean="0"/>
          </a:p>
          <a:p>
            <a:pPr lvl="3"/>
            <a:r>
              <a:rPr lang="en-US" altLang="ko-KR" sz="1600" dirty="0" smtClean="0">
                <a:solidFill>
                  <a:schemeClr val="accent6"/>
                </a:solidFill>
              </a:rPr>
              <a:t>for</a:t>
            </a:r>
            <a:r>
              <a:rPr lang="ko-KR" altLang="en-US" sz="1600" dirty="0" smtClean="0">
                <a:solidFill>
                  <a:schemeClr val="accent6"/>
                </a:solidFill>
              </a:rPr>
              <a:t>문 </a:t>
            </a:r>
            <a:r>
              <a:rPr lang="ko-KR" altLang="en-US" sz="1600" dirty="0">
                <a:solidFill>
                  <a:schemeClr val="accent6"/>
                </a:solidFill>
              </a:rPr>
              <a:t>종료 시킬 때 </a:t>
            </a:r>
            <a:r>
              <a:rPr lang="en-US" altLang="ko-KR" sz="1600" dirty="0">
                <a:solidFill>
                  <a:schemeClr val="accent6"/>
                </a:solidFill>
              </a:rPr>
              <a:t>break </a:t>
            </a:r>
            <a:r>
              <a:rPr lang="ko-KR" altLang="en-US" sz="1600" dirty="0">
                <a:solidFill>
                  <a:schemeClr val="accent6"/>
                </a:solidFill>
              </a:rPr>
              <a:t>사용</a:t>
            </a:r>
            <a:endParaRPr lang="en-US" altLang="ko-KR" sz="1600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While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2"/>
            <a:r>
              <a:rPr lang="ko-KR" altLang="en-US" sz="1600" dirty="0"/>
              <a:t>구문 </a:t>
            </a:r>
            <a:r>
              <a:rPr lang="en-US" altLang="ko-KR" sz="1600" dirty="0"/>
              <a:t>: </a:t>
            </a:r>
            <a:r>
              <a:rPr lang="en-US" altLang="ko-KR" sz="1600" dirty="0" smtClean="0"/>
              <a:t>while ( </a:t>
            </a:r>
            <a:r>
              <a:rPr lang="ko-KR" altLang="en-US" sz="1600" dirty="0" smtClean="0"/>
              <a:t>반복 조건 </a:t>
            </a:r>
            <a:r>
              <a:rPr lang="en-US" altLang="ko-KR" sz="1600" dirty="0"/>
              <a:t>) {</a:t>
            </a:r>
            <a:br>
              <a:rPr lang="en-US" altLang="ko-KR" sz="1600" dirty="0"/>
            </a:br>
            <a:r>
              <a:rPr lang="en-US" altLang="ko-KR" sz="1600" dirty="0"/>
              <a:t>	 </a:t>
            </a:r>
            <a:r>
              <a:rPr lang="en-US" altLang="ko-KR" sz="1600" dirty="0" smtClean="0"/>
              <a:t>     </a:t>
            </a:r>
            <a:r>
              <a:rPr lang="ko-KR" altLang="en-US" sz="1600" dirty="0" smtClean="0"/>
              <a:t>문장</a:t>
            </a:r>
            <a:r>
              <a:rPr lang="en-US" altLang="ko-KR" sz="1600" dirty="0" smtClean="0"/>
              <a:t>1;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	</a:t>
            </a:r>
            <a:r>
              <a:rPr lang="en-US" altLang="ko-KR" sz="1600" dirty="0" smtClean="0"/>
              <a:t>}</a:t>
            </a:r>
            <a:endParaRPr lang="en-US" altLang="ko-KR" sz="1600" dirty="0"/>
          </a:p>
          <a:p>
            <a:pPr lvl="2"/>
            <a:r>
              <a:rPr lang="ko-KR" altLang="en-US" sz="1600" dirty="0"/>
              <a:t>설명 </a:t>
            </a:r>
            <a:r>
              <a:rPr lang="en-US" altLang="ko-KR" sz="1600" dirty="0"/>
              <a:t>: </a:t>
            </a:r>
            <a:endParaRPr lang="en-US" altLang="ko-KR" sz="1600" dirty="0" smtClean="0"/>
          </a:p>
          <a:p>
            <a:pPr lvl="3"/>
            <a:r>
              <a:rPr lang="ko-KR" altLang="en-US" sz="1600" dirty="0" smtClean="0"/>
              <a:t>반복 조건이 </a:t>
            </a:r>
            <a:r>
              <a:rPr lang="en-US" altLang="ko-KR" sz="1600" dirty="0" smtClean="0"/>
              <a:t>true </a:t>
            </a:r>
            <a:r>
              <a:rPr lang="ko-KR" altLang="en-US" sz="1600" dirty="0" smtClean="0"/>
              <a:t>일 때까지 문장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이 반복적으로 실행됨</a:t>
            </a:r>
            <a:endParaRPr lang="en-US" altLang="ko-KR" sz="1600" dirty="0" smtClean="0"/>
          </a:p>
          <a:p>
            <a:pPr lvl="3"/>
            <a:r>
              <a:rPr lang="en-US" altLang="ko-KR" sz="1600" dirty="0" smtClean="0">
                <a:solidFill>
                  <a:schemeClr val="accent6"/>
                </a:solidFill>
              </a:rPr>
              <a:t>while</a:t>
            </a:r>
            <a:r>
              <a:rPr lang="ko-KR" altLang="en-US" sz="1600" dirty="0" smtClean="0">
                <a:solidFill>
                  <a:schemeClr val="accent6"/>
                </a:solidFill>
              </a:rPr>
              <a:t>문 </a:t>
            </a:r>
            <a:r>
              <a:rPr lang="ko-KR" altLang="en-US" sz="1600" dirty="0">
                <a:solidFill>
                  <a:schemeClr val="accent6"/>
                </a:solidFill>
              </a:rPr>
              <a:t>종료 시킬 때 </a:t>
            </a:r>
            <a:r>
              <a:rPr lang="en-US" altLang="ko-KR" sz="1600" dirty="0">
                <a:solidFill>
                  <a:schemeClr val="accent6"/>
                </a:solidFill>
              </a:rPr>
              <a:t>break </a:t>
            </a:r>
            <a:r>
              <a:rPr lang="ko-KR" altLang="en-US" sz="1600" dirty="0">
                <a:solidFill>
                  <a:schemeClr val="accent6"/>
                </a:solidFill>
              </a:rPr>
              <a:t>사용</a:t>
            </a:r>
            <a:endParaRPr lang="en-US" altLang="ko-KR" sz="1600" dirty="0"/>
          </a:p>
          <a:p>
            <a:pPr lvl="3"/>
            <a:endParaRPr lang="en-US" altLang="ko-KR" dirty="0" smtClean="0"/>
          </a:p>
          <a:p>
            <a:pPr marL="27432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4838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for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/>
              <a:t>형 </a:t>
            </a:r>
            <a:r>
              <a:rPr lang="en-US" altLang="ko-KR" dirty="0" err="1"/>
              <a:t>num</a:t>
            </a:r>
            <a:r>
              <a:rPr lang="ko-KR" altLang="en-US" dirty="0"/>
              <a:t>변수를 선언</a:t>
            </a:r>
            <a:endParaRPr lang="en-US" altLang="ko-KR" dirty="0"/>
          </a:p>
          <a:p>
            <a:pPr lvl="1"/>
            <a:r>
              <a:rPr lang="en-US" altLang="ko-KR" dirty="0" err="1"/>
              <a:t>num</a:t>
            </a:r>
            <a:r>
              <a:rPr lang="en-US" altLang="ko-KR" dirty="0"/>
              <a:t> </a:t>
            </a:r>
            <a:r>
              <a:rPr lang="ko-KR" altLang="en-US" dirty="0"/>
              <a:t>변수에 </a:t>
            </a:r>
            <a:r>
              <a:rPr lang="en-US" altLang="ko-KR" dirty="0"/>
              <a:t>1~9</a:t>
            </a:r>
            <a:r>
              <a:rPr lang="ko-KR" altLang="en-US" dirty="0"/>
              <a:t>중 한 숫자를 입력</a:t>
            </a:r>
            <a:endParaRPr lang="en-US" altLang="ko-KR" dirty="0"/>
          </a:p>
          <a:p>
            <a:pPr lvl="1"/>
            <a:r>
              <a:rPr lang="en-US" altLang="ko-KR" dirty="0" smtClean="0"/>
              <a:t>For</a:t>
            </a:r>
            <a:r>
              <a:rPr lang="ko-KR" altLang="en-US" dirty="0" smtClean="0"/>
              <a:t>문으로 </a:t>
            </a:r>
            <a:r>
              <a:rPr lang="ko-KR" altLang="en-US" dirty="0"/>
              <a:t>입력한 숫자의 구구단을 출력</a:t>
            </a:r>
            <a:endParaRPr lang="en-US" altLang="ko-KR" dirty="0"/>
          </a:p>
          <a:p>
            <a:pPr marL="342891" lvl="1" indent="0">
              <a:buNone/>
            </a:pPr>
            <a:r>
              <a:rPr lang="en-US" altLang="ko-KR" dirty="0" smtClean="0"/>
              <a:t>	</a:t>
            </a:r>
          </a:p>
          <a:p>
            <a:pPr marL="27432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296" y="4939807"/>
            <a:ext cx="3528063" cy="14384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00" y="3266858"/>
            <a:ext cx="4761087" cy="311136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66959" y="6525715"/>
            <a:ext cx="2493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ym typeface="Wingdings" panose="05000000000000000000" pitchFamily="2" charset="2"/>
              </a:rPr>
              <a:t>&lt; practice04.cpp –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소스코드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&gt;</a:t>
            </a:r>
            <a:endParaRPr lang="en-US" altLang="ko-KR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13662" y="6483925"/>
            <a:ext cx="2541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ym typeface="Wingdings" panose="05000000000000000000" pitchFamily="2" charset="2"/>
              </a:rPr>
              <a:t>&lt; practice04.cpp –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결과 화면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&gt;</a:t>
            </a:r>
            <a:endParaRPr lang="en-US" altLang="ko-KR" sz="1400" b="1" dirty="0"/>
          </a:p>
        </p:txBody>
      </p:sp>
      <p:sp>
        <p:nvSpPr>
          <p:cNvPr id="11" name="직사각형 10"/>
          <p:cNvSpPr/>
          <p:nvPr/>
        </p:nvSpPr>
        <p:spPr>
          <a:xfrm>
            <a:off x="527538" y="5389684"/>
            <a:ext cx="4229100" cy="6330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93116" y="3898377"/>
            <a:ext cx="820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>
                <a:sym typeface="Wingdings" panose="05000000000000000000" pitchFamily="2" charset="2"/>
              </a:rPr>
              <a:t> For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문</a:t>
            </a:r>
            <a:endParaRPr lang="en-US" altLang="ko-KR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53752" y="273161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49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while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 </a:t>
            </a:r>
            <a:r>
              <a:rPr lang="en-US" altLang="ko-KR" dirty="0" err="1" smtClean="0"/>
              <a:t>num</a:t>
            </a:r>
            <a:r>
              <a:rPr lang="ko-KR" altLang="en-US" dirty="0" smtClean="0"/>
              <a:t>변수를 선언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num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변수에 </a:t>
            </a:r>
            <a:r>
              <a:rPr lang="en-US" altLang="ko-KR" dirty="0" smtClean="0"/>
              <a:t>1~9</a:t>
            </a:r>
            <a:r>
              <a:rPr lang="ko-KR" altLang="en-US" dirty="0" smtClean="0"/>
              <a:t>중 한 숫자를 입력</a:t>
            </a:r>
            <a:endParaRPr lang="en-US" altLang="ko-KR" dirty="0"/>
          </a:p>
          <a:p>
            <a:pPr lvl="1"/>
            <a:r>
              <a:rPr lang="en-US" altLang="ko-KR" dirty="0" smtClean="0"/>
              <a:t>While</a:t>
            </a:r>
            <a:r>
              <a:rPr lang="ko-KR" altLang="en-US" dirty="0" smtClean="0"/>
              <a:t>문으로 입력한 숫자의 구구단을 출력</a:t>
            </a:r>
            <a:endParaRPr lang="en-US" altLang="ko-KR" dirty="0" smtClean="0"/>
          </a:p>
          <a:p>
            <a:pPr marL="27432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3752" y="273161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7" y="3304909"/>
            <a:ext cx="4966023" cy="319195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515" y="5044837"/>
            <a:ext cx="3561439" cy="145202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66959" y="6525715"/>
            <a:ext cx="2493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ym typeface="Wingdings" panose="05000000000000000000" pitchFamily="2" charset="2"/>
              </a:rPr>
              <a:t>&lt; practice05.cpp –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소스코드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&gt;</a:t>
            </a:r>
            <a:endParaRPr lang="en-US" altLang="ko-KR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813662" y="6483925"/>
            <a:ext cx="2541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ym typeface="Wingdings" panose="05000000000000000000" pitchFamily="2" charset="2"/>
              </a:rPr>
              <a:t>&lt; practice05.cpp –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결과 화면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&gt;</a:t>
            </a:r>
            <a:endParaRPr lang="en-US" altLang="ko-KR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416578" y="5174348"/>
            <a:ext cx="4427984" cy="10418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58290" y="4209481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400" b="1" dirty="0" smtClean="0">
                <a:sym typeface="Wingdings" panose="05000000000000000000" pitchFamily="2" charset="2"/>
              </a:rPr>
              <a:t>While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문</a:t>
            </a:r>
            <a:endParaRPr lang="en-US" altLang="ko-KR" sz="1400" b="1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4629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실습 내용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구구단 프로그램</a:t>
            </a:r>
            <a:endParaRPr lang="en-US" altLang="ko-KR" dirty="0" smtClean="0"/>
          </a:p>
          <a:p>
            <a:pPr lvl="1"/>
            <a:r>
              <a:rPr lang="en-US" altLang="ko-KR" sz="1600" dirty="0" smtClean="0"/>
              <a:t>1~9</a:t>
            </a:r>
            <a:r>
              <a:rPr lang="ko-KR" altLang="en-US" sz="1600" dirty="0" smtClean="0"/>
              <a:t>까지의 숫자를 입력 받아서 구구단을 출력하는 프로그램을 작성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반복적으로 숫자를 입력 받고 </a:t>
            </a:r>
            <a:r>
              <a:rPr lang="en-US" altLang="ko-KR" sz="1600" dirty="0" smtClean="0">
                <a:solidFill>
                  <a:schemeClr val="accent6"/>
                </a:solidFill>
              </a:rPr>
              <a:t>1~9 </a:t>
            </a:r>
            <a:r>
              <a:rPr lang="ko-KR" altLang="en-US" sz="1600" dirty="0" smtClean="0">
                <a:solidFill>
                  <a:schemeClr val="accent6"/>
                </a:solidFill>
              </a:rPr>
              <a:t>외의 숫자를 입력하면 종료</a:t>
            </a:r>
            <a:endParaRPr lang="en-US" altLang="ko-KR" sz="1600" dirty="0" smtClean="0">
              <a:solidFill>
                <a:schemeClr val="accent6"/>
              </a:solidFill>
            </a:endParaRPr>
          </a:p>
          <a:p>
            <a:pPr lvl="1"/>
            <a:r>
              <a:rPr lang="ko-KR" altLang="en-US" sz="1600" dirty="0"/>
              <a:t>단</a:t>
            </a:r>
            <a:r>
              <a:rPr lang="en-US" altLang="ko-KR" sz="1600" dirty="0"/>
              <a:t>, </a:t>
            </a:r>
            <a:r>
              <a:rPr lang="ko-KR" altLang="en-US" sz="1600" dirty="0"/>
              <a:t>프로그램의 실행은 아래 화면과 같이 이뤄져야 </a:t>
            </a:r>
            <a:r>
              <a:rPr lang="ko-KR" altLang="en-US" sz="1600" dirty="0" smtClean="0"/>
              <a:t>하고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입출력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조건문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반복문을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한 개 이상 사용하여 구현</a:t>
            </a:r>
            <a:endParaRPr lang="en-US" altLang="ko-KR" sz="1600" dirty="0" smtClean="0"/>
          </a:p>
          <a:p>
            <a:pPr marL="27432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3752" y="3359638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669" y="3837389"/>
            <a:ext cx="4067175" cy="23431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01855" y="6259877"/>
            <a:ext cx="2178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ym typeface="Wingdings" panose="05000000000000000000" pitchFamily="2" charset="2"/>
              </a:rPr>
              <a:t>&lt; test01.cpp – </a:t>
            </a:r>
            <a:r>
              <a:rPr lang="ko-KR" altLang="en-US" sz="1400" b="1" dirty="0" err="1" smtClean="0">
                <a:sym typeface="Wingdings" panose="05000000000000000000" pitchFamily="2" charset="2"/>
              </a:rPr>
              <a:t>결과화면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&gt;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74230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</a:p>
          <a:p>
            <a:pPr lvl="1"/>
            <a:r>
              <a:rPr lang="ko-KR" altLang="en-US" dirty="0" smtClean="0"/>
              <a:t>배열</a:t>
            </a:r>
            <a:r>
              <a:rPr lang="en-US" altLang="ko-KR" dirty="0" smtClean="0"/>
              <a:t>(array)</a:t>
            </a:r>
            <a:r>
              <a:rPr lang="ko-KR" altLang="en-US" dirty="0" smtClean="0"/>
              <a:t>은 동일한 성질의 데이터들을 하나의 이름으로 다루기 위한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배열로 선언된 변수는 배열 사이즈만큼의 데이터를 저장할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인덱스를 통해서 배열에 저장된 값에 접근할 수 있음 </a:t>
            </a:r>
            <a:r>
              <a:rPr lang="en-US" altLang="ko-KR" dirty="0" smtClean="0"/>
              <a:t>(0</a:t>
            </a:r>
            <a:r>
              <a:rPr lang="ko-KR" altLang="en-US" dirty="0" smtClean="0"/>
              <a:t>부터 시작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구문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 타입 변수</a:t>
            </a:r>
            <a:r>
              <a:rPr lang="en-US" altLang="ko-KR" dirty="0" smtClean="0"/>
              <a:t>[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];</a:t>
            </a:r>
          </a:p>
          <a:p>
            <a:pPr lvl="3"/>
            <a:r>
              <a:rPr lang="ko-KR" altLang="en-US" sz="1600" dirty="0" smtClean="0"/>
              <a:t>예시</a:t>
            </a:r>
            <a:r>
              <a:rPr lang="en-US" altLang="ko-KR" sz="1600" dirty="0" smtClean="0"/>
              <a:t>)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score[3] </a:t>
            </a:r>
            <a:r>
              <a:rPr lang="en-US" altLang="ko-KR" sz="1600" dirty="0" smtClean="0">
                <a:sym typeface="Wingdings" panose="05000000000000000000" pitchFamily="2" charset="2"/>
              </a:rPr>
              <a:t> </a:t>
            </a:r>
            <a:r>
              <a:rPr lang="en-US" altLang="ko-KR" sz="1600" dirty="0" err="1" smtClean="0"/>
              <a:t>int</a:t>
            </a:r>
            <a:r>
              <a:rPr lang="ko-KR" altLang="en-US" sz="1600" dirty="0" smtClean="0"/>
              <a:t>형 이면서 배열 사이즈가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인 </a:t>
            </a:r>
            <a:r>
              <a:rPr lang="en-US" altLang="ko-KR" sz="1600" dirty="0" smtClean="0"/>
              <a:t>score </a:t>
            </a:r>
            <a:r>
              <a:rPr lang="ko-KR" altLang="en-US" sz="1600" dirty="0" smtClean="0"/>
              <a:t>변수</a:t>
            </a:r>
            <a:endParaRPr lang="en-US" altLang="ko-KR" sz="1600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1026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770" y="3797848"/>
            <a:ext cx="5811222" cy="244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53752" y="3570652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4697" y="6361583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차원 배열</a:t>
            </a:r>
            <a:endParaRPr lang="en-US" altLang="ko-KR" sz="14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604244" y="6361583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ko-KR" altLang="en-US" sz="1400" b="1" dirty="0" smtClean="0"/>
              <a:t>차원 배열</a:t>
            </a:r>
            <a:endParaRPr lang="en-US" altLang="ko-KR" sz="14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519299" y="6358410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차원 배열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113828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형이면서 배열 사이즈가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score</a:t>
            </a:r>
            <a:r>
              <a:rPr lang="ko-KR" altLang="en-US" dirty="0" smtClean="0"/>
              <a:t>변수를 </a:t>
            </a:r>
            <a:r>
              <a:rPr lang="ko-KR" altLang="en-US" dirty="0"/>
              <a:t>선언</a:t>
            </a:r>
            <a:endParaRPr lang="en-US" altLang="ko-KR" dirty="0"/>
          </a:p>
          <a:p>
            <a:pPr lvl="1"/>
            <a:r>
              <a:rPr lang="ko-KR" altLang="en-US" dirty="0" err="1" smtClean="0"/>
              <a:t>반복문으로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score </a:t>
            </a:r>
            <a:r>
              <a:rPr lang="ko-KR" altLang="en-US" dirty="0"/>
              <a:t>변수에 </a:t>
            </a:r>
            <a:r>
              <a:rPr lang="en-US" altLang="ko-KR" dirty="0" smtClean="0"/>
              <a:t>5</a:t>
            </a:r>
            <a:r>
              <a:rPr lang="ko-KR" altLang="en-US" dirty="0" smtClean="0"/>
              <a:t>명의 학생들의 점수를 입력</a:t>
            </a:r>
            <a:endParaRPr lang="en-US" altLang="ko-KR" dirty="0"/>
          </a:p>
          <a:p>
            <a:pPr lvl="1"/>
            <a:r>
              <a:rPr lang="ko-KR" altLang="en-US" dirty="0" smtClean="0"/>
              <a:t>입력이 완료되면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통해 </a:t>
            </a:r>
            <a:r>
              <a:rPr lang="en-US" altLang="ko-KR" dirty="0"/>
              <a:t>	</a:t>
            </a:r>
            <a:r>
              <a:rPr lang="ko-KR" altLang="en-US" dirty="0" smtClean="0"/>
              <a:t>배열에 담긴 점수를 출력</a:t>
            </a:r>
            <a:endParaRPr lang="en-US" altLang="ko-KR" dirty="0" smtClean="0"/>
          </a:p>
          <a:p>
            <a:pPr marL="27432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659" y="4491125"/>
            <a:ext cx="3316942" cy="186527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92" y="3084560"/>
            <a:ext cx="5208502" cy="327183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66959" y="6525715"/>
            <a:ext cx="2493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ym typeface="Wingdings" panose="05000000000000000000" pitchFamily="2" charset="2"/>
              </a:rPr>
              <a:t>&lt; practice06.cpp –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소스코드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&gt;</a:t>
            </a:r>
            <a:endParaRPr lang="en-US" altLang="ko-KR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13662" y="6483925"/>
            <a:ext cx="2541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ym typeface="Wingdings" panose="05000000000000000000" pitchFamily="2" charset="2"/>
              </a:rPr>
              <a:t>&lt; practice06.cpp –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결과 화면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&gt;</a:t>
            </a:r>
            <a:endParaRPr lang="en-US" altLang="ko-KR" sz="1400" b="1" dirty="0"/>
          </a:p>
        </p:txBody>
      </p:sp>
      <p:sp>
        <p:nvSpPr>
          <p:cNvPr id="11" name="직사각형 10"/>
          <p:cNvSpPr/>
          <p:nvPr/>
        </p:nvSpPr>
        <p:spPr>
          <a:xfrm>
            <a:off x="442955" y="3820333"/>
            <a:ext cx="1051738" cy="2065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7240" y="4762650"/>
            <a:ext cx="1453252" cy="2225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752" y="273161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74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콘솔 창 유지하기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프로젝트 생성 시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콘솔 응용 프로그램</a:t>
            </a:r>
            <a:r>
              <a:rPr lang="en-US" altLang="ko-KR" dirty="0" smtClean="0"/>
              <a:t>＂</a:t>
            </a:r>
            <a:r>
              <a:rPr lang="ko-KR" altLang="en-US" dirty="0" smtClean="0"/>
              <a:t>으로 생성하지 않은 경우 </a:t>
            </a:r>
            <a:r>
              <a:rPr lang="en-US" altLang="ko-KR" dirty="0" smtClean="0"/>
              <a:t>Build </a:t>
            </a:r>
            <a:r>
              <a:rPr lang="ko-KR" altLang="en-US" dirty="0" smtClean="0"/>
              <a:t>할 때의 </a:t>
            </a:r>
            <a:r>
              <a:rPr lang="en-US" altLang="ko-KR" dirty="0" smtClean="0"/>
              <a:t>flag</a:t>
            </a:r>
            <a:r>
              <a:rPr lang="ko-KR" altLang="en-US" dirty="0" smtClean="0"/>
              <a:t>가 달라져 </a:t>
            </a:r>
            <a:r>
              <a:rPr lang="en-US" altLang="ko-KR" dirty="0" smtClean="0"/>
              <a:t>“Ctrl+F5”</a:t>
            </a:r>
            <a:r>
              <a:rPr lang="ko-KR" altLang="en-US" dirty="0" smtClean="0"/>
              <a:t>를 이용해 실행하는 경우에도 프로그램이 종료되면 </a:t>
            </a:r>
            <a:r>
              <a:rPr lang="ko-KR" altLang="en-US" dirty="0" smtClean="0">
                <a:solidFill>
                  <a:schemeClr val="accent6"/>
                </a:solidFill>
              </a:rPr>
              <a:t>자동으로 콘솔 창이 꺼지는 경우</a:t>
            </a:r>
            <a:r>
              <a:rPr lang="ko-KR" altLang="en-US" dirty="0" smtClean="0"/>
              <a:t>가 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해결 방법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[</a:t>
            </a:r>
            <a:r>
              <a:rPr lang="ko-KR" altLang="en-US" dirty="0" smtClean="0"/>
              <a:t>프로젝트</a:t>
            </a:r>
            <a:r>
              <a:rPr lang="en-US" altLang="ko-KR" dirty="0" smtClean="0"/>
              <a:t>] </a:t>
            </a:r>
            <a:r>
              <a:rPr lang="en-US" altLang="ko-KR" dirty="0" smtClean="0">
                <a:sym typeface="Wingdings" panose="05000000000000000000" pitchFamily="2" charset="2"/>
              </a:rPr>
              <a:t> [</a:t>
            </a:r>
            <a:r>
              <a:rPr lang="ko-KR" altLang="en-US" dirty="0" smtClean="0">
                <a:sym typeface="Wingdings" panose="05000000000000000000" pitchFamily="2" charset="2"/>
              </a:rPr>
              <a:t>속성</a:t>
            </a:r>
            <a:r>
              <a:rPr lang="en-US" altLang="ko-KR" dirty="0" smtClean="0">
                <a:sym typeface="Wingdings" panose="05000000000000000000" pitchFamily="2" charset="2"/>
              </a:rPr>
              <a:t>]  [</a:t>
            </a:r>
            <a:r>
              <a:rPr lang="ko-KR" altLang="en-US" dirty="0" smtClean="0">
                <a:sym typeface="Wingdings" panose="05000000000000000000" pitchFamily="2" charset="2"/>
              </a:rPr>
              <a:t>구성 속성</a:t>
            </a:r>
            <a:r>
              <a:rPr lang="en-US" altLang="ko-KR" dirty="0" smtClean="0">
                <a:sym typeface="Wingdings" panose="05000000000000000000" pitchFamily="2" charset="2"/>
              </a:rPr>
              <a:t>]  [</a:t>
            </a:r>
            <a:r>
              <a:rPr lang="ko-KR" altLang="en-US" dirty="0" err="1" smtClean="0">
                <a:sym typeface="Wingdings" panose="05000000000000000000" pitchFamily="2" charset="2"/>
              </a:rPr>
              <a:t>링커</a:t>
            </a:r>
            <a:r>
              <a:rPr lang="en-US" altLang="ko-KR" dirty="0" smtClean="0">
                <a:sym typeface="Wingdings" panose="05000000000000000000" pitchFamily="2" charset="2"/>
              </a:rPr>
              <a:t>]  [</a:t>
            </a:r>
            <a:r>
              <a:rPr lang="ko-KR" altLang="en-US" dirty="0" smtClean="0">
                <a:sym typeface="Wingdings" panose="05000000000000000000" pitchFamily="2" charset="2"/>
              </a:rPr>
              <a:t>시스템</a:t>
            </a:r>
            <a:r>
              <a:rPr lang="en-US" altLang="ko-KR" dirty="0" smtClean="0">
                <a:sym typeface="Wingdings" panose="05000000000000000000" pitchFamily="2" charset="2"/>
              </a:rPr>
              <a:t>]  </a:t>
            </a:r>
            <a:r>
              <a:rPr lang="ko-KR" altLang="en-US" dirty="0" smtClean="0">
                <a:sym typeface="Wingdings" panose="05000000000000000000" pitchFamily="2" charset="2"/>
              </a:rPr>
              <a:t>하위 시스템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콘솔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2014" y="3837389"/>
            <a:ext cx="20281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콘솔로 설정하면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프로그램이 종료되어도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콘솔 창이 유지됨</a:t>
            </a:r>
            <a:endParaRPr lang="en-US" altLang="ko-KR" sz="14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35496" y="3006198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5496" y="6793056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3296890" y="3083933"/>
            <a:ext cx="5108075" cy="3627997"/>
            <a:chOff x="3622566" y="3083933"/>
            <a:chExt cx="5108075" cy="3627997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2566" y="3083933"/>
              <a:ext cx="5108075" cy="3627997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6386651" y="3514676"/>
              <a:ext cx="2343989" cy="19302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57408" y="4580077"/>
              <a:ext cx="696336" cy="17418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993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코드에 줄 번호 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옵션 설정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[</a:t>
            </a:r>
            <a:r>
              <a:rPr lang="ko-KR" altLang="en-US" dirty="0" smtClean="0"/>
              <a:t>도구</a:t>
            </a:r>
            <a:r>
              <a:rPr lang="en-US" altLang="ko-KR" dirty="0" smtClean="0">
                <a:sym typeface="Wingdings" panose="05000000000000000000" pitchFamily="2" charset="2"/>
              </a:rPr>
              <a:t>]  [</a:t>
            </a:r>
            <a:r>
              <a:rPr lang="ko-KR" altLang="en-US" dirty="0" smtClean="0">
                <a:sym typeface="Wingdings" panose="05000000000000000000" pitchFamily="2" charset="2"/>
              </a:rPr>
              <a:t>옵션</a:t>
            </a:r>
            <a:r>
              <a:rPr lang="en-US" altLang="ko-KR" dirty="0" smtClean="0">
                <a:sym typeface="Wingdings" panose="05000000000000000000" pitchFamily="2" charset="2"/>
              </a:rPr>
              <a:t>]  [</a:t>
            </a:r>
            <a:r>
              <a:rPr lang="ko-KR" altLang="en-US" dirty="0" smtClean="0">
                <a:sym typeface="Wingdings" panose="05000000000000000000" pitchFamily="2" charset="2"/>
              </a:rPr>
              <a:t>텍스트 편집기</a:t>
            </a:r>
            <a:r>
              <a:rPr lang="en-US" altLang="ko-KR" dirty="0" smtClean="0">
                <a:sym typeface="Wingdings" panose="05000000000000000000" pitchFamily="2" charset="2"/>
              </a:rPr>
              <a:t>]  [</a:t>
            </a:r>
            <a:r>
              <a:rPr lang="ko-KR" altLang="en-US" dirty="0" smtClean="0">
                <a:sym typeface="Wingdings" panose="05000000000000000000" pitchFamily="2" charset="2"/>
              </a:rPr>
              <a:t>모든 언어</a:t>
            </a:r>
            <a:r>
              <a:rPr lang="en-US" altLang="ko-KR" dirty="0" smtClean="0">
                <a:sym typeface="Wingdings" panose="05000000000000000000" pitchFamily="2" charset="2"/>
              </a:rPr>
              <a:t>]  [</a:t>
            </a:r>
            <a:r>
              <a:rPr lang="ko-KR" altLang="en-US" dirty="0" smtClean="0">
                <a:sym typeface="Wingdings" panose="05000000000000000000" pitchFamily="2" charset="2"/>
              </a:rPr>
              <a:t>일반</a:t>
            </a:r>
            <a:r>
              <a:rPr lang="en-US" altLang="ko-KR" dirty="0" smtClean="0">
                <a:sym typeface="Wingdings" panose="05000000000000000000" pitchFamily="2" charset="2"/>
              </a:rPr>
              <a:t>]  </a:t>
            </a:r>
            <a:r>
              <a:rPr lang="ko-KR" altLang="en-US" dirty="0" smtClean="0">
                <a:sym typeface="Wingdings" panose="05000000000000000000" pitchFamily="2" charset="2"/>
              </a:rPr>
              <a:t>줄 번호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체크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ko-KR" altLang="en-US" dirty="0" smtClean="0"/>
              <a:t>줄 번호 활용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소스 파일에 작성한 각 소스코드에 줄 번호가 표시됩니다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에러가 발생했을 때 문제가 있는 소스코드 부분을 가리킵니다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3931" y="3852361"/>
            <a:ext cx="14045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부터 시작해서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각 소스코드에 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줄 번호 표시</a:t>
            </a:r>
            <a:endParaRPr lang="en-US" altLang="ko-KR" sz="1400" b="1" dirty="0" smtClean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645297" y="3581892"/>
            <a:ext cx="0" cy="21637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5496" y="3156510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5496" y="6793056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16608"/>
          <a:stretch/>
        </p:blipFill>
        <p:spPr>
          <a:xfrm>
            <a:off x="2985853" y="3506114"/>
            <a:ext cx="5742211" cy="255498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985853" y="3492837"/>
            <a:ext cx="427507" cy="25682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249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주석 달기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주석 달기</a:t>
            </a:r>
            <a:endParaRPr lang="en-US" altLang="ko-KR" dirty="0" smtClean="0"/>
          </a:p>
          <a:p>
            <a:pPr lvl="2"/>
            <a:r>
              <a:rPr lang="ko-KR" altLang="en-US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주석 하려는 줄에 마우스 좌 클릭</a:t>
            </a:r>
            <a:r>
              <a:rPr lang="ko-KR" altLang="en-US" dirty="0" smtClean="0">
                <a:sym typeface="Wingdings" panose="05000000000000000000" pitchFamily="2" charset="2"/>
              </a:rPr>
              <a:t>하고 명령어 입력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ko-KR" altLang="en-US" dirty="0" smtClean="0">
                <a:sym typeface="Wingdings" panose="05000000000000000000" pitchFamily="2" charset="2"/>
              </a:rPr>
              <a:t>명령어 </a:t>
            </a:r>
            <a:r>
              <a:rPr lang="en-US" altLang="ko-KR" dirty="0" smtClean="0">
                <a:sym typeface="Wingdings" panose="05000000000000000000" pitchFamily="2" charset="2"/>
              </a:rPr>
              <a:t>: Ctrl + K + C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주석 해지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주석 해지 하려는</a:t>
            </a:r>
            <a:r>
              <a:rPr lang="ko-KR" altLang="en-US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 주석 전체를 드래그</a:t>
            </a:r>
            <a:r>
              <a:rPr lang="ko-KR" altLang="en-US" dirty="0" smtClean="0">
                <a:sym typeface="Wingdings" panose="05000000000000000000" pitchFamily="2" charset="2"/>
              </a:rPr>
              <a:t> 하고 명령어 입력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3"/>
            <a:r>
              <a:rPr lang="ko-KR" altLang="en-US" dirty="0" smtClean="0">
                <a:sym typeface="Wingdings" panose="05000000000000000000" pitchFamily="2" charset="2"/>
              </a:rPr>
              <a:t>명령어 </a:t>
            </a:r>
            <a:r>
              <a:rPr lang="en-US" altLang="ko-KR" dirty="0" smtClean="0">
                <a:sym typeface="Wingdings" panose="05000000000000000000" pitchFamily="2" charset="2"/>
              </a:rPr>
              <a:t>: Ctrl + K + U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496" y="3596127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5496" y="6793056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527" y="3790208"/>
            <a:ext cx="5354149" cy="266643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421689" y="5155494"/>
            <a:ext cx="4320987" cy="2821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620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 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통합개발환경</a:t>
            </a:r>
            <a:r>
              <a:rPr lang="en-US" altLang="ko-KR" dirty="0" smtClean="0"/>
              <a:t>(IDE)</a:t>
            </a:r>
          </a:p>
          <a:p>
            <a:pPr lvl="1"/>
            <a:r>
              <a:rPr lang="en-US" altLang="ko-KR" dirty="0" smtClean="0"/>
              <a:t>Visual Studio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2"/>
            <a:r>
              <a:rPr lang="ko-KR" altLang="en-US" sz="1600" dirty="0" smtClean="0"/>
              <a:t>워크로드에서 </a:t>
            </a:r>
            <a:r>
              <a:rPr lang="en-US" altLang="ko-KR" sz="1600" dirty="0" smtClean="0"/>
              <a:t>“C++</a:t>
            </a:r>
            <a:r>
              <a:rPr lang="ko-KR" altLang="en-US" sz="1600" dirty="0" smtClean="0"/>
              <a:t>를 사용한 데스크톱 개발</a:t>
            </a:r>
            <a:r>
              <a:rPr lang="en-US" altLang="ko-KR" sz="1600" dirty="0" smtClean="0"/>
              <a:t>“  </a:t>
            </a:r>
            <a:r>
              <a:rPr lang="ko-KR" altLang="en-US" sz="1600" dirty="0" smtClean="0"/>
              <a:t>선택하고 설치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개발 설정 언어로 </a:t>
            </a:r>
            <a:r>
              <a:rPr lang="en-US" altLang="ko-KR" sz="1600" dirty="0" smtClean="0"/>
              <a:t>C++ </a:t>
            </a:r>
            <a:r>
              <a:rPr lang="ko-KR" altLang="en-US" sz="1600" dirty="0" smtClean="0"/>
              <a:t>선택 및 색 테마 자유롭게 선택</a:t>
            </a:r>
            <a:endParaRPr lang="en-US" altLang="ko-KR" sz="1600" dirty="0" smtClean="0"/>
          </a:p>
          <a:p>
            <a:pPr lvl="3"/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endParaRPr lang="en-US" altLang="ko-KR" dirty="0" smtClean="0"/>
          </a:p>
          <a:p>
            <a:pPr marL="27432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3752" y="2414526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00" y="3024204"/>
            <a:ext cx="4978105" cy="32241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65401" y="4018316"/>
            <a:ext cx="2327488" cy="4660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08"/>
          <a:stretch/>
        </p:blipFill>
        <p:spPr bwMode="auto">
          <a:xfrm>
            <a:off x="5779831" y="3009512"/>
            <a:ext cx="2995579" cy="32388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5779831" y="4272289"/>
            <a:ext cx="2787972" cy="3639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837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3356992"/>
            <a:ext cx="7848600" cy="733921"/>
          </a:xfrm>
        </p:spPr>
        <p:txBody>
          <a:bodyPr/>
          <a:lstStyle/>
          <a:p>
            <a:r>
              <a:rPr lang="ko-KR" altLang="en-US" sz="3600" dirty="0" smtClean="0"/>
              <a:t>과제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5686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실습 문제 풀이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35496" y="949748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496" y="6650698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16280" y="3441139"/>
            <a:ext cx="2749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&lt; </a:t>
            </a:r>
            <a:r>
              <a:rPr lang="ko-KR" altLang="en-US" sz="1600" b="1" dirty="0" smtClean="0"/>
              <a:t>실습</a:t>
            </a:r>
            <a:r>
              <a:rPr lang="en-US" altLang="ko-KR" sz="1600" b="1" dirty="0" smtClean="0"/>
              <a:t>1) </a:t>
            </a:r>
            <a:r>
              <a:rPr lang="ko-KR" altLang="en-US" sz="1600" b="1" dirty="0" smtClean="0"/>
              <a:t>정수의 합 구하기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>&gt;</a:t>
            </a:r>
            <a:endParaRPr lang="ko-KR" altLang="en-US" sz="1600" b="1" dirty="0"/>
          </a:p>
        </p:txBody>
      </p: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265400" y="1151908"/>
            <a:ext cx="4945518" cy="415864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유의 사항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아래의 페이지에 있는 실습 문제 풀이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정수의 합 구하기 </a:t>
            </a:r>
            <a:r>
              <a:rPr lang="en-US" altLang="ko-KR" dirty="0" smtClean="0"/>
              <a:t>(17p)</a:t>
            </a:r>
          </a:p>
          <a:p>
            <a:pPr lvl="2"/>
            <a:r>
              <a:rPr lang="ko-KR" altLang="en-US" dirty="0" smtClean="0"/>
              <a:t>구구단 프로그램 </a:t>
            </a:r>
            <a:r>
              <a:rPr lang="en-US" altLang="ko-KR" dirty="0"/>
              <a:t>(</a:t>
            </a:r>
            <a:r>
              <a:rPr lang="en-US" altLang="ko-KR" dirty="0" smtClean="0"/>
              <a:t>24p)</a:t>
            </a:r>
          </a:p>
          <a:p>
            <a:pPr lvl="1"/>
            <a:r>
              <a:rPr lang="ko-KR" altLang="en-US" dirty="0" smtClean="0"/>
              <a:t>소스코드를 실행했을 때 결과 화면과 동일한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결과가 나와야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프로젝트 폴더를 압축해서 제출</a:t>
            </a: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470782" y="6236808"/>
            <a:ext cx="2694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&lt; </a:t>
            </a:r>
            <a:r>
              <a:rPr lang="ko-KR" altLang="en-US" sz="1600" b="1" dirty="0" smtClean="0"/>
              <a:t>실습</a:t>
            </a:r>
            <a:r>
              <a:rPr lang="en-US" altLang="ko-KR" sz="1600" b="1" dirty="0" smtClean="0"/>
              <a:t>2) </a:t>
            </a:r>
            <a:r>
              <a:rPr lang="ko-KR" altLang="en-US" sz="1600" b="1" dirty="0" smtClean="0"/>
              <a:t>구구단 프로그램 </a:t>
            </a:r>
            <a:r>
              <a:rPr lang="en-US" altLang="ko-KR" sz="1600" b="1" dirty="0" smtClean="0"/>
              <a:t>&gt;</a:t>
            </a:r>
            <a:endParaRPr lang="ko-KR" altLang="en-US" sz="1600" b="1" dirty="0"/>
          </a:p>
        </p:txBody>
      </p:sp>
      <p:sp>
        <p:nvSpPr>
          <p:cNvPr id="15" name="오른쪽 화살표 14"/>
          <p:cNvSpPr/>
          <p:nvPr/>
        </p:nvSpPr>
        <p:spPr>
          <a:xfrm>
            <a:off x="-1652954" y="1247052"/>
            <a:ext cx="1652954" cy="485033"/>
          </a:xfrm>
          <a:prstGeom prst="rightArrow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111" y="1865926"/>
            <a:ext cx="3415811" cy="149962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111" y="4193582"/>
            <a:ext cx="3415811" cy="196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3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유의사항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/>
              <a:t>제출기한</a:t>
            </a:r>
            <a:endParaRPr lang="en-US" altLang="ko-KR" sz="2400" b="1" dirty="0"/>
          </a:p>
          <a:p>
            <a:pPr lvl="1"/>
            <a:r>
              <a:rPr lang="ko-KR" altLang="en-US" sz="2000" dirty="0" smtClean="0"/>
              <a:t>이번주 </a:t>
            </a:r>
            <a:r>
              <a:rPr lang="ko-KR" altLang="en-US" sz="2000" dirty="0"/>
              <a:t>일</a:t>
            </a:r>
            <a:r>
              <a:rPr lang="ko-KR" altLang="en-US" sz="2000" dirty="0" smtClean="0"/>
              <a:t>요일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(9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월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16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일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23:59</a:t>
            </a:r>
            <a:r>
              <a:rPr lang="ko-KR" altLang="en-US" sz="2000" dirty="0" smtClean="0"/>
              <a:t>까지</a:t>
            </a:r>
            <a:endParaRPr lang="en-US" altLang="ko-KR" sz="2000" dirty="0"/>
          </a:p>
          <a:p>
            <a:pPr lvl="1"/>
            <a:endParaRPr lang="en-US" altLang="ko-KR" sz="1200" dirty="0"/>
          </a:p>
          <a:p>
            <a:r>
              <a:rPr lang="ko-KR" altLang="en-US" sz="2400" b="1" dirty="0"/>
              <a:t>제출양식</a:t>
            </a:r>
            <a:endParaRPr lang="en-US" altLang="ko-KR" sz="2400" b="1" dirty="0"/>
          </a:p>
          <a:p>
            <a:pPr lvl="1"/>
            <a:r>
              <a:rPr lang="ko-KR" altLang="en-US" sz="2000" dirty="0" smtClean="0"/>
              <a:t>제목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분반</a:t>
            </a:r>
            <a:r>
              <a:rPr lang="en-US" altLang="ko-KR" sz="2000" dirty="0" smtClean="0"/>
              <a:t>_</a:t>
            </a:r>
            <a:r>
              <a:rPr lang="ko-KR" altLang="en-US" sz="2000" dirty="0" smtClean="0"/>
              <a:t>학번</a:t>
            </a:r>
            <a:r>
              <a:rPr lang="en-US" altLang="ko-KR" sz="2000" dirty="0"/>
              <a:t>_</a:t>
            </a:r>
            <a:r>
              <a:rPr lang="ko-KR" altLang="en-US" sz="2000" dirty="0"/>
              <a:t>이름</a:t>
            </a:r>
            <a:r>
              <a:rPr lang="en-US" altLang="ko-KR" sz="2000" dirty="0" smtClean="0"/>
              <a:t>_</a:t>
            </a:r>
            <a:r>
              <a:rPr lang="ko-KR" altLang="en-US" sz="2000" dirty="0" err="1" smtClean="0"/>
              <a:t>과제번호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제출파일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분반</a:t>
            </a:r>
            <a:r>
              <a:rPr lang="en-US" altLang="ko-KR" sz="2000" dirty="0" smtClean="0"/>
              <a:t>_</a:t>
            </a:r>
            <a:r>
              <a:rPr lang="ko-KR" altLang="en-US" sz="2000" dirty="0" smtClean="0"/>
              <a:t>학번</a:t>
            </a:r>
            <a:r>
              <a:rPr lang="en-US" altLang="ko-KR" sz="2000" dirty="0"/>
              <a:t>_</a:t>
            </a:r>
            <a:r>
              <a:rPr lang="ko-KR" altLang="en-US" sz="2000" dirty="0"/>
              <a:t>이름</a:t>
            </a:r>
            <a:r>
              <a:rPr lang="en-US" altLang="ko-KR" sz="2000" dirty="0" smtClean="0"/>
              <a:t>_</a:t>
            </a:r>
            <a:r>
              <a:rPr lang="ko-KR" altLang="en-US" sz="2000" dirty="0" err="1" smtClean="0"/>
              <a:t>과제번호</a:t>
            </a:r>
            <a:r>
              <a:rPr lang="en-US" altLang="ko-KR" sz="2000" dirty="0"/>
              <a:t>.zip</a:t>
            </a:r>
          </a:p>
          <a:p>
            <a:pPr lvl="2"/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예시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01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분반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]_201750875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_</a:t>
            </a:r>
            <a:r>
              <a:rPr lang="ko-KR" altLang="en-US" b="1" dirty="0" err="1" smtClean="0">
                <a:solidFill>
                  <a:schemeClr val="tx2">
                    <a:lumMod val="75000"/>
                  </a:schemeClr>
                </a:solidFill>
              </a:rPr>
              <a:t>권채운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_02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altLang="ko-KR" sz="1200" dirty="0"/>
          </a:p>
          <a:p>
            <a:r>
              <a:rPr lang="ko-KR" altLang="en-US" sz="2400" b="1" dirty="0"/>
              <a:t>제출방법</a:t>
            </a:r>
            <a:endParaRPr lang="en-US" altLang="ko-KR" sz="2400" b="1" dirty="0"/>
          </a:p>
          <a:p>
            <a:pPr lvl="1"/>
            <a:r>
              <a:rPr lang="ko-KR" altLang="en-US" sz="2000" dirty="0" smtClean="0"/>
              <a:t>사이버캠퍼스로 제출</a:t>
            </a:r>
            <a:endParaRPr lang="en-US" altLang="ko-KR" sz="1200" dirty="0"/>
          </a:p>
          <a:p>
            <a:pPr lvl="1">
              <a:buNone/>
            </a:pPr>
            <a:r>
              <a:rPr lang="en-US" altLang="ko-KR" b="1" i="1" dirty="0">
                <a:solidFill>
                  <a:srgbClr val="FF0000"/>
                </a:solidFill>
              </a:rPr>
              <a:t>※  </a:t>
            </a:r>
            <a:r>
              <a:rPr lang="en-US" altLang="ko-KR" b="1" i="1" dirty="0" smtClean="0">
                <a:solidFill>
                  <a:srgbClr val="FF0000"/>
                </a:solidFill>
              </a:rPr>
              <a:t>Copy </a:t>
            </a:r>
            <a:r>
              <a:rPr lang="ko-KR" altLang="en-US" b="1" i="1" dirty="0">
                <a:solidFill>
                  <a:srgbClr val="FF0000"/>
                </a:solidFill>
              </a:rPr>
              <a:t>적발 시 </a:t>
            </a:r>
            <a:r>
              <a:rPr lang="en-US" altLang="ko-KR" b="1" i="1" dirty="0">
                <a:solidFill>
                  <a:srgbClr val="FF0000"/>
                </a:solidFill>
              </a:rPr>
              <a:t>0</a:t>
            </a:r>
            <a:r>
              <a:rPr lang="ko-KR" altLang="en-US" b="1" i="1" dirty="0">
                <a:solidFill>
                  <a:srgbClr val="FF0000"/>
                </a:solidFill>
              </a:rPr>
              <a:t>점 </a:t>
            </a:r>
            <a:r>
              <a:rPr lang="ko-KR" altLang="en-US" b="1" i="1" dirty="0" smtClean="0">
                <a:solidFill>
                  <a:srgbClr val="FF0000"/>
                </a:solidFill>
              </a:rPr>
              <a:t>처리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컴퓨터프로그래밍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11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427CD-692C-4FFB-B463-6322B704BCD5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97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프로그래밍 </a:t>
            </a:r>
            <a:r>
              <a:rPr lang="ko-KR" altLang="en-US" dirty="0"/>
              <a:t>작업을 통합적으로 </a:t>
            </a:r>
            <a:r>
              <a:rPr lang="ko-KR" altLang="en-US" dirty="0" smtClean="0"/>
              <a:t>도와주는 환경 제공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010" y="2773340"/>
            <a:ext cx="4930905" cy="30678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Visual Studio </a:t>
            </a:r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885306" y="3091847"/>
            <a:ext cx="970628" cy="2774351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29638" y="5303633"/>
            <a:ext cx="4033981" cy="56256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29638" y="3100367"/>
            <a:ext cx="4033981" cy="21226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00994" y="3399253"/>
            <a:ext cx="2087395" cy="30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②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프로젝트 창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963619" y="3058330"/>
            <a:ext cx="2686612" cy="30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③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작업 창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98156" y="5921020"/>
            <a:ext cx="2135946" cy="30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④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출력 창</a:t>
            </a:r>
            <a:endParaRPr lang="ko-KR" alt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959010" y="2259437"/>
            <a:ext cx="2087395" cy="30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①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메인 메뉴 바</a:t>
            </a:r>
            <a:endParaRPr lang="ko-KR" altLang="en-US" sz="1400" b="1" dirty="0"/>
          </a:p>
        </p:txBody>
      </p:sp>
      <p:sp>
        <p:nvSpPr>
          <p:cNvPr id="12" name="직사각형 11"/>
          <p:cNvSpPr/>
          <p:nvPr/>
        </p:nvSpPr>
        <p:spPr>
          <a:xfrm>
            <a:off x="287525" y="3825535"/>
            <a:ext cx="264211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2" algn="just"/>
            <a:r>
              <a:rPr lang="ko-KR" altLang="en-US" sz="1200" b="1" dirty="0">
                <a:latin typeface="+mn-ea"/>
              </a:rPr>
              <a:t>프로그램 </a:t>
            </a:r>
            <a:r>
              <a:rPr lang="ko-KR" altLang="en-US" sz="1200" b="1" dirty="0" smtClean="0">
                <a:latin typeface="+mn-ea"/>
              </a:rPr>
              <a:t>화면에서는 작업중인 프로젝트와 관련된 파일들을 보여줍니다</a:t>
            </a:r>
            <a:r>
              <a:rPr lang="en-US" altLang="ko-KR" sz="1200" b="1" dirty="0" smtClean="0">
                <a:latin typeface="+mn-ea"/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084640" y="3366150"/>
            <a:ext cx="1889712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2"/>
            <a:r>
              <a:rPr lang="ko-KR" altLang="en-US" sz="1200" b="1" dirty="0" smtClean="0">
                <a:latin typeface="+mn-ea"/>
              </a:rPr>
              <a:t>작업 창은 소스 파일에 소스코드를 작성할 수 있습니다</a:t>
            </a:r>
            <a:r>
              <a:rPr lang="en-US" altLang="ko-KR" sz="1200" b="1" dirty="0" smtClean="0">
                <a:latin typeface="+mn-ea"/>
              </a:rPr>
              <a:t>.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854939" y="5940622"/>
            <a:ext cx="417455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2"/>
            <a:r>
              <a:rPr lang="ko-KR" altLang="en-US" sz="1200" b="1" dirty="0" smtClean="0">
                <a:latin typeface="+mn-ea"/>
              </a:rPr>
              <a:t>프로젝트를 빌드</a:t>
            </a:r>
            <a:r>
              <a:rPr lang="en-US" altLang="ko-KR" sz="1200" b="1" dirty="0" smtClean="0">
                <a:latin typeface="+mn-ea"/>
              </a:rPr>
              <a:t>/</a:t>
            </a:r>
            <a:r>
              <a:rPr lang="ko-KR" altLang="en-US" sz="1200" b="1" dirty="0" smtClean="0">
                <a:latin typeface="+mn-ea"/>
              </a:rPr>
              <a:t>디버그 한 정보를 보여줍니다</a:t>
            </a:r>
            <a:r>
              <a:rPr lang="en-US" altLang="ko-KR" sz="1200" b="1" dirty="0" smtClean="0">
                <a:latin typeface="+mn-ea"/>
              </a:rPr>
              <a:t>.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6801" y="1655089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6801" y="6775970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437118" y="2138566"/>
            <a:ext cx="345279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2" algn="just"/>
            <a:r>
              <a:rPr lang="ko-KR" altLang="en-US" sz="1200" b="1" dirty="0" smtClean="0">
                <a:latin typeface="+mn-ea"/>
              </a:rPr>
              <a:t>메인 </a:t>
            </a:r>
            <a:r>
              <a:rPr lang="ko-KR" altLang="en-US" sz="1200" b="1" dirty="0" err="1" smtClean="0">
                <a:latin typeface="+mn-ea"/>
              </a:rPr>
              <a:t>메뉴바는</a:t>
            </a:r>
            <a:r>
              <a:rPr lang="ko-KR" altLang="en-US" sz="1200" b="1" dirty="0" smtClean="0">
                <a:latin typeface="+mn-ea"/>
              </a:rPr>
              <a:t> 프로그램을 </a:t>
            </a:r>
            <a:r>
              <a:rPr lang="ko-KR" altLang="en-US" sz="1200" b="1" dirty="0">
                <a:latin typeface="+mn-ea"/>
              </a:rPr>
              <a:t>실행하는 데 필요한 일반적인 </a:t>
            </a:r>
            <a:r>
              <a:rPr lang="ko-KR" altLang="en-US" sz="1200" b="1" dirty="0" smtClean="0">
                <a:latin typeface="+mn-ea"/>
              </a:rPr>
              <a:t>메뉴를 </a:t>
            </a:r>
            <a:r>
              <a:rPr lang="ko-KR" altLang="en-US" sz="1200" b="1" dirty="0">
                <a:latin typeface="+mn-ea"/>
              </a:rPr>
              <a:t>모아놓았습니다</a:t>
            </a:r>
            <a:r>
              <a:rPr lang="en-US" altLang="ko-KR" sz="1200" b="1" dirty="0">
                <a:latin typeface="+mn-ea"/>
              </a:rPr>
              <a:t>.</a:t>
            </a:r>
            <a:endParaRPr lang="en-US" altLang="ko-KR" sz="1200" b="1" dirty="0" smtClean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85306" y="2708529"/>
            <a:ext cx="5104217" cy="301280"/>
          </a:xfrm>
          <a:prstGeom prst="rect">
            <a:avLst/>
          </a:prstGeom>
          <a:noFill/>
          <a:ln w="38100"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20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 생성</a:t>
            </a:r>
            <a:endParaRPr lang="en-US" altLang="ko-KR" dirty="0" smtClean="0"/>
          </a:p>
          <a:p>
            <a:pPr lvl="1"/>
            <a:r>
              <a:rPr lang="en-US" altLang="ko-KR" sz="1600" dirty="0" smtClean="0"/>
              <a:t>[</a:t>
            </a:r>
            <a:r>
              <a:rPr lang="ko-KR" altLang="en-US" sz="1600" dirty="0" smtClean="0"/>
              <a:t>파일</a:t>
            </a:r>
            <a:r>
              <a:rPr lang="en-US" altLang="ko-KR" sz="1600" dirty="0" smtClean="0"/>
              <a:t>] </a:t>
            </a:r>
            <a:r>
              <a:rPr lang="en-US" altLang="ko-KR" sz="1600" dirty="0" smtClean="0">
                <a:sym typeface="Wingdings" panose="05000000000000000000" pitchFamily="2" charset="2"/>
              </a:rPr>
              <a:t> [</a:t>
            </a:r>
            <a:r>
              <a:rPr lang="ko-KR" altLang="en-US" sz="1600" dirty="0" smtClean="0">
                <a:sym typeface="Wingdings" panose="05000000000000000000" pitchFamily="2" charset="2"/>
              </a:rPr>
              <a:t>새로 만들기</a:t>
            </a:r>
            <a:r>
              <a:rPr lang="en-US" altLang="ko-KR" sz="1600" dirty="0" smtClean="0">
                <a:sym typeface="Wingdings" panose="05000000000000000000" pitchFamily="2" charset="2"/>
              </a:rPr>
              <a:t>]  </a:t>
            </a:r>
            <a:r>
              <a:rPr lang="ko-KR" altLang="en-US" sz="1600" dirty="0" smtClean="0">
                <a:sym typeface="Wingdings" panose="05000000000000000000" pitchFamily="2" charset="2"/>
              </a:rPr>
              <a:t>프로젝트 선택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1600" dirty="0" smtClean="0">
                <a:sym typeface="Wingdings" panose="05000000000000000000" pitchFamily="2" charset="2"/>
              </a:rPr>
              <a:t>단축키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Ctrl+N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로 프로젝트 생성 가능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lvl="2"/>
            <a:endParaRPr lang="en-US" altLang="ko-KR" sz="1600" dirty="0"/>
          </a:p>
          <a:p>
            <a:pPr lvl="2"/>
            <a:endParaRPr lang="en-US" altLang="ko-KR" dirty="0" smtClean="0"/>
          </a:p>
          <a:p>
            <a:pPr marL="27432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3752" y="2414526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094" y="2642602"/>
            <a:ext cx="6029812" cy="398820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557094" y="2916025"/>
            <a:ext cx="534753" cy="2405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64174" y="3156559"/>
            <a:ext cx="2376078" cy="2505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065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 생성</a:t>
            </a:r>
            <a:endParaRPr lang="en-US" altLang="ko-KR" dirty="0" smtClean="0"/>
          </a:p>
          <a:p>
            <a:pPr lvl="1"/>
            <a:r>
              <a:rPr lang="en-US" altLang="ko-KR" sz="1600" dirty="0" smtClean="0"/>
              <a:t>[</a:t>
            </a:r>
            <a:r>
              <a:rPr lang="en-US" altLang="ko-KR" sz="1600" dirty="0" err="1" smtClean="0"/>
              <a:t>Visuall</a:t>
            </a:r>
            <a:r>
              <a:rPr lang="en-US" altLang="ko-KR" sz="1600" dirty="0" smtClean="0"/>
              <a:t> C++] </a:t>
            </a:r>
            <a:r>
              <a:rPr lang="en-US" altLang="ko-KR" sz="1600" dirty="0" smtClean="0">
                <a:sym typeface="Wingdings" panose="05000000000000000000" pitchFamily="2" charset="2"/>
              </a:rPr>
              <a:t> [Windows </a:t>
            </a:r>
            <a:r>
              <a:rPr lang="ko-KR" altLang="en-US" sz="1600" dirty="0" smtClean="0">
                <a:sym typeface="Wingdings" panose="05000000000000000000" pitchFamily="2" charset="2"/>
              </a:rPr>
              <a:t>콘솔 응용 프로그램</a:t>
            </a:r>
            <a:r>
              <a:rPr lang="en-US" altLang="ko-KR" sz="1600" dirty="0" smtClean="0">
                <a:sym typeface="Wingdings" panose="05000000000000000000" pitchFamily="2" charset="2"/>
              </a:rPr>
              <a:t>]  </a:t>
            </a:r>
            <a:r>
              <a:rPr lang="ko-KR" altLang="en-US" sz="1600" dirty="0" smtClean="0">
                <a:sym typeface="Wingdings" panose="05000000000000000000" pitchFamily="2" charset="2"/>
              </a:rPr>
              <a:t>프로젝트 이름 작성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1600" dirty="0" smtClean="0">
                <a:sym typeface="Wingdings" panose="05000000000000000000" pitchFamily="2" charset="2"/>
              </a:rPr>
              <a:t>이름을 작성하고 확인버튼을 클릭하면 새 프로젝트 생성 완료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/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endParaRPr lang="en-US" altLang="ko-KR" dirty="0" smtClean="0"/>
          </a:p>
          <a:p>
            <a:pPr marL="27432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3752" y="2414526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2263063" y="2528627"/>
            <a:ext cx="5954011" cy="4124971"/>
            <a:chOff x="1649288" y="2596571"/>
            <a:chExt cx="5954011" cy="4124971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9046" y="2596571"/>
              <a:ext cx="5944253" cy="4124971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1659046" y="3144033"/>
              <a:ext cx="771003" cy="20041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262377" y="2943617"/>
              <a:ext cx="2687486" cy="31315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49288" y="5661765"/>
              <a:ext cx="2221255" cy="36856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65400" y="5570205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프로젝트 이름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       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</a:t>
            </a:r>
          </a:p>
          <a:p>
            <a:r>
              <a:rPr lang="ko-KR" altLang="en-US" sz="1400" b="1" dirty="0" smtClean="0">
                <a:sym typeface="Wingdings" panose="05000000000000000000" pitchFamily="2" charset="2"/>
              </a:rPr>
              <a:t>프로젝트 저장 위치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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263754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 설명 </a:t>
            </a:r>
            <a:endParaRPr lang="en-US" altLang="ko-KR" dirty="0" smtClean="0"/>
          </a:p>
          <a:p>
            <a:pPr lvl="1"/>
            <a:r>
              <a:rPr lang="ko-KR" altLang="en-US" sz="1600" dirty="0" smtClean="0"/>
              <a:t>외부 종속성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리소스 파일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소스 파일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헤더 파일 </a:t>
            </a:r>
            <a:r>
              <a:rPr lang="ko-KR" altLang="en-US" sz="1600" dirty="0" err="1" smtClean="0"/>
              <a:t>파일</a:t>
            </a:r>
            <a:r>
              <a:rPr lang="ko-KR" altLang="en-US" sz="1600" dirty="0" smtClean="0"/>
              <a:t> 자동 생성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소스 파일 폴더에 프로젝트 이름과 동일한 </a:t>
            </a:r>
            <a:r>
              <a:rPr lang="en-US" altLang="ko-KR" sz="1600" dirty="0"/>
              <a:t>.</a:t>
            </a:r>
            <a:r>
              <a:rPr lang="en-US" altLang="ko-KR" sz="1600" dirty="0" err="1"/>
              <a:t>cpp</a:t>
            </a:r>
            <a:r>
              <a:rPr lang="en-US" altLang="ko-KR" sz="1600" dirty="0"/>
              <a:t> (</a:t>
            </a:r>
            <a:r>
              <a:rPr lang="en-US" altLang="ko-KR" sz="1600" dirty="0" err="1"/>
              <a:t>c++</a:t>
            </a:r>
            <a:r>
              <a:rPr lang="en-US" altLang="ko-KR" sz="1600" dirty="0"/>
              <a:t> </a:t>
            </a:r>
            <a:r>
              <a:rPr lang="ko-KR" altLang="en-US" sz="1600" dirty="0" err="1"/>
              <a:t>확장자</a:t>
            </a:r>
            <a:r>
              <a:rPr lang="en-US" altLang="ko-KR" sz="1600" dirty="0"/>
              <a:t>) </a:t>
            </a:r>
            <a:r>
              <a:rPr lang="ko-KR" altLang="en-US" sz="1600" dirty="0"/>
              <a:t>자동 생성</a:t>
            </a:r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2"/>
            <a:endParaRPr lang="en-US" altLang="ko-KR" dirty="0" smtClean="0"/>
          </a:p>
          <a:p>
            <a:pPr marL="27432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3752" y="2414526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129" y="3181363"/>
            <a:ext cx="3354310" cy="272832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0869" y="3181363"/>
            <a:ext cx="4025461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&lt;</a:t>
            </a:r>
            <a:r>
              <a:rPr lang="ko-KR" altLang="en-US" sz="1400" b="1" dirty="0" smtClean="0"/>
              <a:t>폴더 설명 </a:t>
            </a:r>
            <a:r>
              <a:rPr lang="en-US" altLang="ko-KR" sz="1400" b="1" dirty="0" smtClean="0"/>
              <a:t>&gt;</a:t>
            </a:r>
          </a:p>
          <a:p>
            <a:endParaRPr lang="en-US" altLang="ko-KR" sz="1400" b="1" dirty="0" smtClean="0"/>
          </a:p>
          <a:p>
            <a:r>
              <a:rPr lang="ko-KR" altLang="en-US" sz="1400" b="1" dirty="0" smtClean="0"/>
              <a:t>외부 종속성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기본 라이브러리가 저장되어 있음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                #include </a:t>
            </a:r>
            <a:r>
              <a:rPr lang="ko-KR" altLang="en-US" sz="1400" b="1" dirty="0" smtClean="0"/>
              <a:t>명령어를 통해 참조 가능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b="1" dirty="0" smtClean="0"/>
              <a:t>리소스 파일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이미지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텍스트 파일 등 프로젝트에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b="1" dirty="0" smtClean="0"/>
              <a:t>                       </a:t>
            </a:r>
            <a:r>
              <a:rPr lang="ko-KR" altLang="en-US" sz="1400" b="1" dirty="0" smtClean="0"/>
              <a:t>필요한 파일 들을 저장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b="1" dirty="0" smtClean="0"/>
              <a:t>소스 파일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소스 파일</a:t>
            </a:r>
            <a:r>
              <a:rPr lang="en-US" altLang="ko-KR" sz="1400" b="1" dirty="0" smtClean="0"/>
              <a:t>(.</a:t>
            </a:r>
            <a:r>
              <a:rPr lang="en-US" altLang="ko-KR" sz="1400" b="1" dirty="0" err="1" smtClean="0"/>
              <a:t>cpp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을 생성해서 저장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b="1" dirty="0" smtClean="0"/>
              <a:t>헤더 파일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헤더 파일</a:t>
            </a:r>
            <a:r>
              <a:rPr lang="en-US" altLang="ko-KR" sz="1400" b="1" dirty="0" smtClean="0"/>
              <a:t>(.h)</a:t>
            </a:r>
            <a:r>
              <a:rPr lang="ko-KR" altLang="en-US" sz="1400" b="1" dirty="0" smtClean="0"/>
              <a:t>을 생성해서 저장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158255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소스 파일 추가 </a:t>
            </a:r>
            <a:endParaRPr lang="en-US" altLang="ko-KR" dirty="0" smtClean="0"/>
          </a:p>
          <a:p>
            <a:pPr lvl="1"/>
            <a:r>
              <a:rPr lang="ko-KR" altLang="en-US" sz="1600" dirty="0" smtClean="0"/>
              <a:t>소스 파일 폴더에 마우스 우 클릭하고 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추가 </a:t>
            </a:r>
            <a:r>
              <a:rPr lang="en-US" altLang="ko-KR" sz="1600" dirty="0" smtClean="0"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ym typeface="Wingdings" panose="05000000000000000000" pitchFamily="2" charset="2"/>
              </a:rPr>
              <a:t>새 항목</a:t>
            </a:r>
            <a:r>
              <a:rPr lang="en-US" altLang="ko-KR" sz="1600" dirty="0" smtClean="0">
                <a:sym typeface="Wingdings" panose="05000000000000000000" pitchFamily="2" charset="2"/>
              </a:rPr>
              <a:t>] 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단축키 </a:t>
            </a:r>
            <a:r>
              <a:rPr lang="en-US" altLang="ko-KR" sz="1600" dirty="0" err="1" smtClean="0"/>
              <a:t>Ctrl+Shift+A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로 소스 파일 추가 가능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2"/>
            <a:endParaRPr lang="en-US" altLang="ko-KR" dirty="0" smtClean="0"/>
          </a:p>
          <a:p>
            <a:pPr marL="27432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3752" y="2414526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44" y="2873887"/>
            <a:ext cx="6905625" cy="33432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124591" y="3830795"/>
            <a:ext cx="1021524" cy="2978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17687" y="3830795"/>
            <a:ext cx="2226382" cy="2978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497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68" y="2843943"/>
            <a:ext cx="5448338" cy="378083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소스 파일 추가 </a:t>
            </a:r>
            <a:endParaRPr lang="en-US" altLang="ko-KR" dirty="0" smtClean="0"/>
          </a:p>
          <a:p>
            <a:pPr lvl="1"/>
            <a:r>
              <a:rPr lang="ko-KR" altLang="en-US" sz="1600" dirty="0" smtClean="0"/>
              <a:t>새 항목 추가 창에서 </a:t>
            </a:r>
            <a:r>
              <a:rPr lang="en-US" altLang="ko-KR" sz="1600" dirty="0" smtClean="0"/>
              <a:t>[Visual C++] </a:t>
            </a:r>
            <a:r>
              <a:rPr lang="en-US" altLang="ko-KR" sz="1600" dirty="0" smtClean="0">
                <a:sym typeface="Wingdings" panose="05000000000000000000" pitchFamily="2" charset="2"/>
              </a:rPr>
              <a:t> [C++ </a:t>
            </a:r>
            <a:r>
              <a:rPr lang="ko-KR" altLang="en-US" sz="1600" dirty="0" smtClean="0">
                <a:sym typeface="Wingdings" panose="05000000000000000000" pitchFamily="2" charset="2"/>
              </a:rPr>
              <a:t>파일</a:t>
            </a:r>
            <a:r>
              <a:rPr lang="en-US" altLang="ko-KR" sz="1600" dirty="0" smtClean="0">
                <a:sym typeface="Wingdings" panose="05000000000000000000" pitchFamily="2" charset="2"/>
              </a:rPr>
              <a:t>(.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cpp</a:t>
            </a:r>
            <a:r>
              <a:rPr lang="en-US" altLang="ko-KR" sz="1600" dirty="0" smtClean="0">
                <a:sym typeface="Wingdings" panose="05000000000000000000" pitchFamily="2" charset="2"/>
              </a:rPr>
              <a:t>)] </a:t>
            </a:r>
            <a:r>
              <a:rPr lang="ko-KR" altLang="en-US" sz="1600" dirty="0" smtClean="0">
                <a:sym typeface="Wingdings" panose="05000000000000000000" pitchFamily="2" charset="2"/>
              </a:rPr>
              <a:t>선택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소스 파일 이름 입력하고 추가 버튼 클릭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2"/>
            <a:endParaRPr lang="en-US" altLang="ko-KR" dirty="0" smtClean="0"/>
          </a:p>
          <a:p>
            <a:pPr marL="27432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3752" y="2414526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271" y="2886614"/>
            <a:ext cx="2462474" cy="218769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919978" y="3980459"/>
            <a:ext cx="1084154" cy="6291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84306" y="3201677"/>
            <a:ext cx="1171835" cy="2555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8177" y="3176626"/>
            <a:ext cx="675637" cy="2555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01848" y="6018948"/>
            <a:ext cx="675637" cy="2555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670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New_Simple01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>
          <a:defRPr sz="1400" dirty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3314</TotalTime>
  <Words>1354</Words>
  <Application>Microsoft Office PowerPoint</Application>
  <PresentationFormat>화면 슬라이드 쇼(4:3)</PresentationFormat>
  <Paragraphs>397</Paragraphs>
  <Slides>33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3" baseType="lpstr">
      <vt:lpstr>맑은 고딕</vt:lpstr>
      <vt:lpstr>KoPub돋움체 Light</vt:lpstr>
      <vt:lpstr>Arial</vt:lpstr>
      <vt:lpstr>Wingdings</vt:lpstr>
      <vt:lpstr>Wingdings 3</vt:lpstr>
      <vt:lpstr>Tw Cen MT</vt:lpstr>
      <vt:lpstr>Symbol</vt:lpstr>
      <vt:lpstr>KoPub돋움체 Bold</vt:lpstr>
      <vt:lpstr>HY견명조</vt:lpstr>
      <vt:lpstr>New_Simple01</vt:lpstr>
      <vt:lpstr>PowerPoint 프레젠테이션</vt:lpstr>
      <vt:lpstr>개발 환경 구축</vt:lpstr>
      <vt:lpstr>개발 환경 구축</vt:lpstr>
      <vt:lpstr>Visual Studio 화면 설명</vt:lpstr>
      <vt:lpstr>프로그램 작성</vt:lpstr>
      <vt:lpstr>프로그램 작성</vt:lpstr>
      <vt:lpstr>프로그램 작성</vt:lpstr>
      <vt:lpstr>프로그램 작성</vt:lpstr>
      <vt:lpstr>프로그램 작성</vt:lpstr>
      <vt:lpstr>프로그램 작성</vt:lpstr>
      <vt:lpstr>프로그램 작성</vt:lpstr>
      <vt:lpstr>C++ 문법</vt:lpstr>
      <vt:lpstr>C++ 문법</vt:lpstr>
      <vt:lpstr>C++ 문법</vt:lpstr>
      <vt:lpstr>C++ 문법</vt:lpstr>
      <vt:lpstr>C++ 문법</vt:lpstr>
      <vt:lpstr>C++ 문법</vt:lpstr>
      <vt:lpstr>C++ 문법</vt:lpstr>
      <vt:lpstr>C++ 문법</vt:lpstr>
      <vt:lpstr>C++ 문법</vt:lpstr>
      <vt:lpstr>C++ 문법</vt:lpstr>
      <vt:lpstr>C++ 문법</vt:lpstr>
      <vt:lpstr>C++ 문법</vt:lpstr>
      <vt:lpstr>C++ 문법</vt:lpstr>
      <vt:lpstr>C++ 문법</vt:lpstr>
      <vt:lpstr>C++ 문법</vt:lpstr>
      <vt:lpstr>Tip</vt:lpstr>
      <vt:lpstr>Tip</vt:lpstr>
      <vt:lpstr>Tip</vt:lpstr>
      <vt:lpstr>과제</vt:lpstr>
      <vt:lpstr>실습 문제 풀이</vt:lpstr>
      <vt:lpstr>유의사항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G. D. Hong</dc:creator>
  <cp:lastModifiedBy>admin</cp:lastModifiedBy>
  <cp:revision>548</cp:revision>
  <cp:lastPrinted>2017-03-04T05:58:34Z</cp:lastPrinted>
  <dcterms:created xsi:type="dcterms:W3CDTF">2014-02-18T07:01:17Z</dcterms:created>
  <dcterms:modified xsi:type="dcterms:W3CDTF">2018-09-07T11:21:01Z</dcterms:modified>
</cp:coreProperties>
</file>