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96" r:id="rId1"/>
  </p:sldMasterIdLst>
  <p:notesMasterIdLst>
    <p:notesMasterId r:id="rId24"/>
  </p:notesMasterIdLst>
  <p:sldIdLst>
    <p:sldId id="357" r:id="rId2"/>
    <p:sldId id="624" r:id="rId3"/>
    <p:sldId id="617" r:id="rId4"/>
    <p:sldId id="629" r:id="rId5"/>
    <p:sldId id="609" r:id="rId6"/>
    <p:sldId id="631" r:id="rId7"/>
    <p:sldId id="618" r:id="rId8"/>
    <p:sldId id="611" r:id="rId9"/>
    <p:sldId id="630" r:id="rId10"/>
    <p:sldId id="628" r:id="rId11"/>
    <p:sldId id="625" r:id="rId12"/>
    <p:sldId id="626" r:id="rId13"/>
    <p:sldId id="619" r:id="rId14"/>
    <p:sldId id="620" r:id="rId15"/>
    <p:sldId id="621" r:id="rId16"/>
    <p:sldId id="622" r:id="rId17"/>
    <p:sldId id="616" r:id="rId18"/>
    <p:sldId id="607" r:id="rId19"/>
    <p:sldId id="608" r:id="rId20"/>
    <p:sldId id="623" r:id="rId21"/>
    <p:sldId id="592" r:id="rId22"/>
    <p:sldId id="593" r:id="rId23"/>
  </p:sldIdLst>
  <p:sldSz cx="9144000" cy="6858000" type="screen4x3"/>
  <p:notesSz cx="6858000" cy="9872663"/>
  <p:embeddedFontLst>
    <p:embeddedFont>
      <p:font typeface="KoPub돋움체 Light" panose="02020603020101020101" pitchFamily="18" charset="-127"/>
      <p:regular r:id="rId25"/>
    </p:embeddedFont>
    <p:embeddedFont>
      <p:font typeface="HY견명조" panose="0203060000010101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KoPub돋움체 Bold" panose="02020603020101020101" pitchFamily="18" charset="-127"/>
      <p:regular r:id="rId29"/>
    </p:embeddedFont>
    <p:embeddedFont>
      <p:font typeface="Wingdings 3" panose="05040102010807070707" pitchFamily="18" charset="2"/>
      <p:regular r:id="rId30"/>
    </p:embeddedFont>
    <p:embeddedFont>
      <p:font typeface="Tw Cen MT" panose="020B0602020104020603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D60093"/>
    <a:srgbClr val="FF5019"/>
    <a:srgbClr val="FFF8EB"/>
    <a:srgbClr val="CC0066"/>
    <a:srgbClr val="1A5784"/>
    <a:srgbClr val="3A1953"/>
    <a:srgbClr val="DDD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545" autoAdjust="0"/>
  </p:normalViewPr>
  <p:slideViewPr>
    <p:cSldViewPr snapToGrid="0">
      <p:cViewPr varScale="1">
        <p:scale>
          <a:sx n="109" d="100"/>
          <a:sy n="109" d="100"/>
        </p:scale>
        <p:origin x="1596" y="96"/>
      </p:cViewPr>
      <p:guideLst/>
    </p:cSldViewPr>
  </p:slideViewPr>
  <p:outlineViewPr>
    <p:cViewPr>
      <p:scale>
        <a:sx n="33" d="100"/>
        <a:sy n="33" d="100"/>
      </p:scale>
      <p:origin x="0" y="-2436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8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5348"/>
          </a:xfrm>
          <a:prstGeom prst="rect">
            <a:avLst/>
          </a:prstGeom>
        </p:spPr>
        <p:txBody>
          <a:bodyPr vert="horz" lIns="90731" tIns="45365" rIns="90731" bIns="45365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5348"/>
          </a:xfrm>
          <a:prstGeom prst="rect">
            <a:avLst/>
          </a:prstGeom>
        </p:spPr>
        <p:txBody>
          <a:bodyPr vert="horz" lIns="90731" tIns="45365" rIns="90731" bIns="45365" rtlCol="0"/>
          <a:lstStyle>
            <a:lvl1pPr algn="r">
              <a:defRPr sz="1100"/>
            </a:lvl1pPr>
          </a:lstStyle>
          <a:p>
            <a:fld id="{3C4EE183-29FA-4388-8718-7915871A6A47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1235075"/>
            <a:ext cx="444182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31" tIns="45365" rIns="90731" bIns="4536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751219"/>
            <a:ext cx="5486400" cy="3887361"/>
          </a:xfrm>
          <a:prstGeom prst="rect">
            <a:avLst/>
          </a:prstGeom>
        </p:spPr>
        <p:txBody>
          <a:bodyPr vert="horz" lIns="90731" tIns="45365" rIns="90731" bIns="45365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7319"/>
            <a:ext cx="2971800" cy="495347"/>
          </a:xfrm>
          <a:prstGeom prst="rect">
            <a:avLst/>
          </a:prstGeom>
        </p:spPr>
        <p:txBody>
          <a:bodyPr vert="horz" lIns="90731" tIns="45365" rIns="90731" bIns="45365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9377319"/>
            <a:ext cx="2971800" cy="495347"/>
          </a:xfrm>
          <a:prstGeom prst="rect">
            <a:avLst/>
          </a:prstGeom>
        </p:spPr>
        <p:txBody>
          <a:bodyPr vert="horz" lIns="90731" tIns="45365" rIns="90731" bIns="45365" rtlCol="0" anchor="b"/>
          <a:lstStyle>
            <a:lvl1pPr algn="r">
              <a:defRPr sz="1100"/>
            </a:lvl1pPr>
          </a:lstStyle>
          <a:p>
            <a:fld id="{D3F6B52D-2F61-4CF4-89F0-6ED55642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4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06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07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033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1C156-13F1-4DBB-8B63-0A746526099B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78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_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558097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1873093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616404" y="3138"/>
            <a:ext cx="1167905" cy="1464848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578"/>
            <a:ext cx="2788920" cy="14674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0624" y="2920893"/>
            <a:ext cx="7781544" cy="2894838"/>
          </a:xfrm>
        </p:spPr>
        <p:txBody>
          <a:bodyPr vert="horz" lIns="91440" tIns="45720" rIns="91440" bIns="45720" rtlCol="0" anchor="t">
            <a:noAutofit/>
          </a:bodyPr>
          <a:lstStyle>
            <a:lvl1pPr algn="r" defTabSz="685783" rtl="0" eaLnBrk="1" latinLnBrk="0" hangingPunct="1">
              <a:lnSpc>
                <a:spcPct val="150000"/>
              </a:lnSpc>
              <a:spcBef>
                <a:spcPts val="0"/>
              </a:spcBef>
              <a:buNone/>
              <a:defRPr lang="en-US" sz="1600" b="1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목차를 입력하세요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006493"/>
            <a:ext cx="8211312" cy="754380"/>
          </a:xfrm>
        </p:spPr>
        <p:txBody>
          <a:bodyPr vert="horz" lIns="91440" tIns="45720" rIns="91440" bIns="45720" rtlCol="0" anchor="b">
            <a:norm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000" b="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부제목을 입력하세요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28892" y="199480"/>
            <a:ext cx="2426640" cy="1057104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r" defTabSz="685783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800" dirty="0" smtClean="0">
                <a:solidFill>
                  <a:schemeClr val="accent5">
                    <a:lumMod val="75000"/>
                  </a:schemeClr>
                </a:solidFill>
              </a:rPr>
              <a:t>실습</a:t>
            </a:r>
            <a:r>
              <a:rPr lang="en-US" altLang="ko-KR" sz="4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ko-KR" altLang="en-US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2796540" y="210514"/>
            <a:ext cx="835660" cy="1054100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bIns="0" anchor="ctr">
            <a:noAutofit/>
          </a:bodyPr>
          <a:lstStyle>
            <a:lvl1pPr marL="0" indent="0" algn="l">
              <a:buNone/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0" lang="en-US" altLang="ko-KR" sz="7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15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85750" indent="-285750">
              <a:buFont typeface="맑은 고딕" panose="020B0503020000020004" pitchFamily="50" charset="-127"/>
              <a:buChar char="▶"/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8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기본예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263505"/>
            <a:ext cx="9144000" cy="442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781" y="237644"/>
            <a:ext cx="7742820" cy="508498"/>
          </a:xfrm>
        </p:spPr>
        <p:txBody>
          <a:bodyPr/>
          <a:lstStyle>
            <a:lvl1pPr algn="l">
              <a:defRPr sz="3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561" y="847023"/>
            <a:ext cx="8649393" cy="5783781"/>
          </a:xfrm>
        </p:spPr>
        <p:txBody>
          <a:bodyPr>
            <a:normAutofit/>
          </a:bodyPr>
          <a:lstStyle>
            <a:lvl1pPr marL="285750" indent="-285750">
              <a:buFont typeface="맑은 고딕" panose="020B0503020000020004" pitchFamily="50" charset="-127"/>
              <a:buChar char="▶"/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7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8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630804"/>
            <a:ext cx="9144000" cy="227195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18097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15240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 bwMode="gray">
          <a:xfrm>
            <a:off x="8991600" y="0"/>
            <a:ext cx="15240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5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400" y="902677"/>
            <a:ext cx="4231988" cy="53346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998" y="902677"/>
            <a:ext cx="4233650" cy="53346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0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끝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43200" y="2223407"/>
            <a:ext cx="36576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84ACB6">
                    <a:lumMod val="75000"/>
                  </a:srgbClr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84ACB6">
                    <a:lumMod val="75000"/>
                  </a:srgbClr>
                </a:solidFill>
                <a:latin typeface="HY견명조" pitchFamily="18" charset="-127"/>
                <a:ea typeface="HY견명조" pitchFamily="18" charset="-127"/>
              </a:rPr>
              <a:t>Q n</a:t>
            </a:r>
            <a:r>
              <a:rPr lang="en-US" altLang="ko-KR" sz="4400" b="1" baseline="0" dirty="0" smtClean="0">
                <a:solidFill>
                  <a:srgbClr val="84ACB6">
                    <a:lumMod val="75000"/>
                  </a:srgbClr>
                </a:solidFill>
                <a:latin typeface="HY견명조" pitchFamily="18" charset="-127"/>
                <a:ea typeface="HY견명조" pitchFamily="18" charset="-127"/>
              </a:rPr>
              <a:t> A</a:t>
            </a:r>
            <a:endParaRPr lang="en-US" altLang="ko-KR" sz="4400" b="1" dirty="0">
              <a:solidFill>
                <a:srgbClr val="84ACB6">
                  <a:lumMod val="75000"/>
                </a:srgb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3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기본예제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49263" indent="-449263">
              <a:buSzPct val="100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0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369-D3A5-4B8C-8EAF-5F38269922ED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5D7C-A74A-4716-81D2-4D96C2915E6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27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386" y="242901"/>
            <a:ext cx="8912568" cy="523754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 bwMode="gray">
          <a:xfrm>
            <a:off x="2019819" y="-5927"/>
            <a:ext cx="636716" cy="317852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-6131" y="-5927"/>
            <a:ext cx="2579997" cy="317852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100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265400" y="237644"/>
            <a:ext cx="8613201" cy="508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66561" y="1043975"/>
            <a:ext cx="8649393" cy="558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457200" y="6630805"/>
            <a:ext cx="2133600" cy="18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5870448" y="6630805"/>
            <a:ext cx="2427246" cy="18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3502152" y="6630805"/>
            <a:ext cx="2133600" cy="18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8411542" y="467551"/>
            <a:ext cx="735093" cy="38884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28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8" r:id="rId2"/>
    <p:sldLayoutId id="2147483751" r:id="rId3"/>
    <p:sldLayoutId id="2147483710" r:id="rId4"/>
    <p:sldLayoutId id="2147483703" r:id="rId5"/>
    <p:sldLayoutId id="2147483701" r:id="rId6"/>
    <p:sldLayoutId id="2147483748" r:id="rId7"/>
    <p:sldLayoutId id="2147483752" r:id="rId8"/>
    <p:sldLayoutId id="2147483753" r:id="rId9"/>
  </p:sldLayoutIdLst>
  <p:txStyles>
    <p:titleStyle>
      <a:lvl1pPr algn="ctr" defTabSz="685783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57168" indent="-257168" algn="l" defTabSz="685783" rtl="0" eaLnBrk="1" latinLnBrk="1" hangingPunct="1">
        <a:spcBef>
          <a:spcPts val="600"/>
        </a:spcBef>
        <a:spcAft>
          <a:spcPts val="300"/>
        </a:spcAft>
        <a:buClr>
          <a:schemeClr val="accent1"/>
        </a:buClr>
        <a:buSzPct val="80000"/>
        <a:buFont typeface="Wingdings 3" pitchFamily="18" charset="2"/>
        <a:buChar char=""/>
        <a:defRPr sz="1800" kern="1200">
          <a:solidFill>
            <a:srgbClr val="1A5784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1pPr>
      <a:lvl2pPr marL="557199" indent="-214308" algn="l" defTabSz="685783" rtl="0" eaLnBrk="1" latinLnBrk="1" hangingPunct="1">
        <a:spcBef>
          <a:spcPts val="400"/>
        </a:spcBef>
        <a:buClr>
          <a:srgbClr val="92D050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2pPr>
      <a:lvl3pPr marL="857228" indent="-171446" algn="l" defTabSz="685783" rtl="0" eaLnBrk="1" latinLnBrk="1" hangingPunct="1">
        <a:spcBef>
          <a:spcPts val="400"/>
        </a:spcBef>
        <a:buClr>
          <a:schemeClr val="accent3"/>
        </a:buClr>
        <a:buSzPct val="60000"/>
        <a:buFont typeface="Symbol" panose="05050102010706020507" pitchFamily="18" charset="2"/>
        <a:buChar char="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3pPr>
      <a:lvl4pPr marL="1200120" indent="-171446" algn="l" defTabSz="685783" rtl="0" eaLnBrk="1" latinLnBrk="1" hangingPunct="1">
        <a:spcBef>
          <a:spcPts val="400"/>
        </a:spcBef>
        <a:buClr>
          <a:schemeClr val="accent4"/>
        </a:buClr>
        <a:buSzPct val="60000"/>
        <a:buFont typeface="Wingdings 3" pitchFamily="18" charset="2"/>
        <a:buChar char="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4pPr>
      <a:lvl5pPr marL="1543012" indent="-171446" algn="l" defTabSz="685783" rtl="0" eaLnBrk="1" latinLnBrk="1" hangingPunct="1">
        <a:spcBef>
          <a:spcPts val="400"/>
        </a:spcBef>
        <a:buClr>
          <a:schemeClr val="accent5"/>
        </a:buClr>
        <a:buSzPct val="60000"/>
        <a:buFont typeface="Wingdings 3" pitchFamily="18" charset="2"/>
        <a:buChar char="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5pPr>
      <a:lvl6pPr marL="1885903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2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9.xml"/><Relationship Id="rId5" Type="http://schemas.openxmlformats.org/officeDocument/2006/relationships/slide" Target="slide17.xml"/><Relationship Id="rId4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2840083" y="375977"/>
            <a:ext cx="835660" cy="1054100"/>
          </a:xfrm>
        </p:spPr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24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QuadraticEquation.h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의미적으로 연관된 데이터를 하나로 묶어 처리하기위한 도구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클래스와 유사</a:t>
            </a:r>
            <a:r>
              <a:rPr lang="en-US" altLang="ko-KR" dirty="0" smtClean="0"/>
              <a:t>!)</a:t>
            </a:r>
          </a:p>
          <a:p>
            <a:pPr lvl="2"/>
            <a:r>
              <a:rPr lang="ko-KR" altLang="en-US" dirty="0" smtClean="0"/>
              <a:t>구조체로 묶이면 새로운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float, char…</a:t>
            </a:r>
            <a:r>
              <a:rPr lang="ko-KR" altLang="en-US" dirty="0"/>
              <a:t>와</a:t>
            </a:r>
            <a:r>
              <a:rPr lang="ko-KR" altLang="en-US" dirty="0" smtClean="0"/>
              <a:t> 같은 타입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정의된다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 err="1" smtClean="0">
                <a:solidFill>
                  <a:schemeClr val="accent2">
                    <a:lumMod val="50000"/>
                  </a:schemeClr>
                </a:solidFill>
              </a:rPr>
              <a:t>EquationResult</a:t>
            </a:r>
            <a:endParaRPr lang="en-US" altLang="ko-KR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3"/>
            <a:r>
              <a:rPr lang="ko-KR" altLang="en-US" sz="1600" dirty="0" err="1" smtClean="0">
                <a:solidFill>
                  <a:schemeClr val="accent3">
                    <a:lumMod val="75000"/>
                  </a:schemeClr>
                </a:solidFill>
              </a:rPr>
              <a:t>자료형</a:t>
            </a:r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accent3">
                    <a:lumMod val="75000"/>
                  </a:schemeClr>
                </a:solidFill>
              </a:rPr>
              <a:t>double </a:t>
            </a:r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</a:rPr>
              <a:t>변수 </a:t>
            </a:r>
            <a:r>
              <a:rPr lang="en-US" altLang="ko-KR" sz="1600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</a:rPr>
              <a:t>개를 묶어서 </a:t>
            </a:r>
            <a:r>
              <a:rPr lang="ko-KR" altLang="en-US" sz="1600" dirty="0" smtClean="0"/>
              <a:t>이차방정식의 해를 뜻하는 </a:t>
            </a:r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</a:rPr>
              <a:t>새로운 </a:t>
            </a:r>
            <a:r>
              <a:rPr lang="ko-KR" altLang="en-US" sz="1600" dirty="0" err="1" smtClean="0">
                <a:solidFill>
                  <a:schemeClr val="accent3">
                    <a:lumMod val="75000"/>
                  </a:schemeClr>
                </a:solidFill>
              </a:rPr>
              <a:t>자료형을</a:t>
            </a:r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</a:rPr>
              <a:t> 정의</a:t>
            </a:r>
            <a:r>
              <a:rPr lang="ko-KR" altLang="en-US" sz="1600" dirty="0" smtClean="0"/>
              <a:t>함 </a:t>
            </a:r>
            <a:endParaRPr lang="en-US" altLang="ko-KR" sz="1600" dirty="0" smtClean="0"/>
          </a:p>
          <a:p>
            <a:pPr lvl="4"/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EquationResult</a:t>
            </a:r>
            <a:r>
              <a:rPr lang="en-US" altLang="ko-KR" sz="1600" dirty="0" smtClean="0"/>
              <a:t> a; </a:t>
            </a:r>
            <a:r>
              <a:rPr lang="en-US" altLang="ko-KR" sz="1000" dirty="0" smtClean="0">
                <a:solidFill>
                  <a:schemeClr val="accent3">
                    <a:lumMod val="75000"/>
                  </a:schemeClr>
                </a:solidFill>
              </a:rPr>
              <a:t>// a</a:t>
            </a:r>
            <a:r>
              <a:rPr lang="ko-KR" altLang="en-US" sz="1000" dirty="0" smtClean="0">
                <a:solidFill>
                  <a:schemeClr val="accent3">
                    <a:lumMod val="75000"/>
                  </a:schemeClr>
                </a:solidFill>
              </a:rPr>
              <a:t>라는</a:t>
            </a:r>
            <a:r>
              <a:rPr lang="en-US" altLang="ko-KR" sz="1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accent3">
                    <a:lumMod val="75000"/>
                  </a:schemeClr>
                </a:solidFill>
              </a:rPr>
              <a:t>이름의 </a:t>
            </a:r>
            <a:r>
              <a:rPr lang="en-US" altLang="ko-KR" sz="1000" dirty="0" err="1" smtClean="0">
                <a:solidFill>
                  <a:schemeClr val="accent3">
                    <a:lumMod val="75000"/>
                  </a:schemeClr>
                </a:solidFill>
              </a:rPr>
              <a:t>EquationResult</a:t>
            </a:r>
            <a:r>
              <a:rPr lang="en-US" altLang="ko-KR" sz="1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accent3">
                    <a:lumMod val="75000"/>
                  </a:schemeClr>
                </a:solidFill>
              </a:rPr>
              <a:t>타입 변수 선언</a:t>
            </a:r>
            <a:r>
              <a:rPr lang="en-US" altLang="ko-KR" sz="1000" dirty="0" smtClean="0">
                <a:solidFill>
                  <a:schemeClr val="accent3">
                    <a:lumMod val="75000"/>
                  </a:schemeClr>
                </a:solidFill>
              </a:rPr>
              <a:t>!</a:t>
            </a:r>
          </a:p>
          <a:p>
            <a:pPr lvl="4"/>
            <a:endParaRPr lang="en-US" altLang="ko-KR" sz="1600" dirty="0" smtClean="0"/>
          </a:p>
          <a:p>
            <a:pPr lvl="2"/>
            <a:r>
              <a:rPr lang="en-US" altLang="ko-KR" dirty="0" err="1" smtClean="0">
                <a:solidFill>
                  <a:schemeClr val="accent2">
                    <a:lumMod val="50000"/>
                  </a:schemeClr>
                </a:solidFill>
              </a:rPr>
              <a:t>EquationCoefficient</a:t>
            </a:r>
            <a:endParaRPr lang="en-US" altLang="ko-KR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3"/>
            <a:r>
              <a:rPr lang="ko-KR" altLang="en-US" sz="1600" dirty="0" err="1" smtClean="0">
                <a:solidFill>
                  <a:schemeClr val="accent3">
                    <a:lumMod val="75000"/>
                  </a:schemeClr>
                </a:solidFill>
              </a:rPr>
              <a:t>자료형</a:t>
            </a:r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accent3">
                    <a:lumMod val="75000"/>
                  </a:schemeClr>
                </a:solidFill>
              </a:rPr>
              <a:t>double </a:t>
            </a:r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</a:rPr>
              <a:t>변수 </a:t>
            </a:r>
            <a:r>
              <a:rPr lang="en-US" altLang="ko-KR" sz="1600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</a:rPr>
              <a:t>개를 묶어서 </a:t>
            </a:r>
            <a:r>
              <a:rPr lang="ko-KR" altLang="en-US" sz="1600" dirty="0" smtClean="0"/>
              <a:t>이차방정식의 계수와 </a:t>
            </a:r>
            <a:r>
              <a:rPr lang="ko-KR" altLang="en-US" sz="1600" dirty="0" err="1" smtClean="0"/>
              <a:t>상수항을</a:t>
            </a:r>
            <a:r>
              <a:rPr lang="ko-KR" altLang="en-US" sz="1600" dirty="0" smtClean="0"/>
              <a:t> 뜻하는 </a:t>
            </a:r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</a:rPr>
              <a:t>새로운 </a:t>
            </a:r>
            <a:r>
              <a:rPr lang="ko-KR" altLang="en-US" sz="1600" dirty="0" err="1" smtClean="0">
                <a:solidFill>
                  <a:schemeClr val="accent3">
                    <a:lumMod val="75000"/>
                  </a:schemeClr>
                </a:solidFill>
              </a:rPr>
              <a:t>자료형</a:t>
            </a:r>
            <a:r>
              <a:rPr lang="ko-KR" altLang="en-US" sz="1600" dirty="0" err="1" smtClean="0"/>
              <a:t>을</a:t>
            </a:r>
            <a:r>
              <a:rPr lang="ko-KR" altLang="en-US" sz="1600" dirty="0" smtClean="0"/>
              <a:t> 정의함 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altLang="ko-KR" sz="1600" dirty="0" smtClean="0"/>
              <a:t> x*x +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altLang="ko-KR" sz="1600" dirty="0" err="1" smtClean="0"/>
              <a:t>x</a:t>
            </a:r>
            <a:r>
              <a:rPr lang="en-US" altLang="ko-KR" sz="1600" dirty="0" smtClean="0"/>
              <a:t> +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altLang="ko-KR" sz="1600" dirty="0" smtClean="0"/>
              <a:t> = 0)</a:t>
            </a:r>
          </a:p>
          <a:p>
            <a:pPr lvl="4"/>
            <a:r>
              <a:rPr lang="en-US" altLang="ko-KR" sz="1600" dirty="0" err="1" smtClean="0"/>
              <a:t>EquationCoefficient</a:t>
            </a:r>
            <a:r>
              <a:rPr lang="en-US" altLang="ko-KR" sz="1600" dirty="0" smtClean="0"/>
              <a:t> b; </a:t>
            </a:r>
            <a:r>
              <a:rPr lang="en-US" altLang="ko-KR" sz="1000" dirty="0" smtClean="0">
                <a:solidFill>
                  <a:schemeClr val="accent3">
                    <a:lumMod val="75000"/>
                  </a:schemeClr>
                </a:solidFill>
              </a:rPr>
              <a:t>// b</a:t>
            </a:r>
            <a:r>
              <a:rPr lang="ko-KR" altLang="en-US" sz="1000" dirty="0" smtClean="0">
                <a:solidFill>
                  <a:schemeClr val="accent3">
                    <a:lumMod val="75000"/>
                  </a:schemeClr>
                </a:solidFill>
              </a:rPr>
              <a:t>라는 이름의 </a:t>
            </a:r>
            <a:r>
              <a:rPr lang="en-US" altLang="ko-KR" sz="1000" dirty="0" err="1" smtClean="0">
                <a:solidFill>
                  <a:schemeClr val="accent3">
                    <a:lumMod val="75000"/>
                  </a:schemeClr>
                </a:solidFill>
              </a:rPr>
              <a:t>EquationCoefficient</a:t>
            </a:r>
            <a:r>
              <a:rPr lang="en-US" altLang="ko-KR" sz="1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accent3">
                    <a:lumMod val="75000"/>
                  </a:schemeClr>
                </a:solidFill>
              </a:rPr>
              <a:t>타입 변수 선언</a:t>
            </a:r>
            <a:r>
              <a:rPr lang="en-US" altLang="ko-KR" sz="1000" dirty="0" smtClean="0">
                <a:solidFill>
                  <a:schemeClr val="accent3">
                    <a:lumMod val="75000"/>
                  </a:schemeClr>
                </a:solidFill>
              </a:rPr>
              <a:t>!</a:t>
            </a:r>
          </a:p>
          <a:p>
            <a:pPr marL="342891" lvl="1" indent="0">
              <a:buNone/>
            </a:pPr>
            <a:endParaRPr lang="en-US" altLang="ko-KR" sz="1600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이차방정식계산 프로그램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454" y="2684729"/>
            <a:ext cx="4648200" cy="1076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223" y="2684729"/>
            <a:ext cx="23526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8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AppIO.h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marL="685782" lvl="2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이차방정식계산 프로그램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829" y="832118"/>
            <a:ext cx="59626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AppIO.h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</a:p>
          <a:p>
            <a:pPr lvl="2"/>
            <a:r>
              <a:rPr lang="ko-KR" altLang="en-US" dirty="0" smtClean="0"/>
              <a:t>입출력을 위한 </a:t>
            </a:r>
            <a:r>
              <a:rPr lang="ko-KR" altLang="en-US" dirty="0" err="1" smtClean="0"/>
              <a:t>헤더파일</a:t>
            </a:r>
            <a:r>
              <a:rPr lang="en-US" altLang="ko-KR" dirty="0" smtClean="0"/>
              <a:t>. C++ </a:t>
            </a:r>
            <a:r>
              <a:rPr lang="ko-KR" altLang="en-US" dirty="0" smtClean="0"/>
              <a:t>표준 라이브러리에 속한다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이차방정식계산 프로그램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2188537"/>
            <a:ext cx="7115175" cy="45148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14412" y="4519246"/>
            <a:ext cx="3751019" cy="43082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764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AppIO.cpp</a:t>
            </a:r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(1)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이차방정식계산 프로그램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25" y="891308"/>
            <a:ext cx="58388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AppIO.cpp</a:t>
            </a:r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(2)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sz="1200" dirty="0" err="1" smtClean="0">
                <a:solidFill>
                  <a:schemeClr val="accent3">
                    <a:lumMod val="75000"/>
                  </a:schemeClr>
                </a:solidFill>
              </a:rPr>
              <a:t>EquationCoefficient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</a:rPr>
              <a:t>* </a:t>
            </a:r>
            <a:r>
              <a:rPr lang="en-US" altLang="ko-KR" sz="1200" dirty="0" err="1" smtClean="0">
                <a:solidFill>
                  <a:schemeClr val="accent3">
                    <a:lumMod val="75000"/>
                  </a:schemeClr>
                </a:solidFill>
              </a:rPr>
              <a:t>equation_coefficient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dirty="0" smtClean="0"/>
              <a:t>는</a:t>
            </a:r>
            <a:r>
              <a:rPr lang="en-US" altLang="ko-KR" dirty="0"/>
              <a:t> </a:t>
            </a:r>
            <a:r>
              <a:rPr lang="ko-KR" altLang="en-US" dirty="0" smtClean="0"/>
              <a:t>이차방정식의 계수와 </a:t>
            </a:r>
            <a:r>
              <a:rPr lang="ko-KR" altLang="en-US" dirty="0" err="1" smtClean="0"/>
              <a:t>상수항을</a:t>
            </a:r>
            <a:r>
              <a:rPr lang="ko-KR" altLang="en-US" dirty="0" smtClean="0"/>
              <a:t> 담는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포인터 변수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주소값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사용법에 주의한다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>
                <a:hlinkClick r:id="rId2" action="ppaction://hlinksldjump"/>
              </a:rPr>
              <a:t>슬라이드 </a:t>
            </a:r>
            <a:r>
              <a:rPr lang="en-US" altLang="ko-KR" sz="1400" dirty="0" smtClean="0">
                <a:hlinkClick r:id="rId2" action="ppaction://hlinksldjump"/>
              </a:rPr>
              <a:t>16 </a:t>
            </a:r>
            <a:r>
              <a:rPr lang="ko-KR" altLang="en-US" sz="1400" dirty="0" smtClean="0"/>
              <a:t>의 과제 해결에 참고</a:t>
            </a:r>
            <a:r>
              <a:rPr lang="en-US" altLang="ko-KR" sz="1400" dirty="0" smtClean="0"/>
              <a:t>)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이차방정식계산 프로그램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88323" y="2180492"/>
            <a:ext cx="1547446" cy="123093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56087" y="2790094"/>
            <a:ext cx="1547446" cy="123093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64880" y="3370381"/>
            <a:ext cx="1547446" cy="123093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27482" y="4724396"/>
            <a:ext cx="1547446" cy="123093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070954" y="1657865"/>
            <a:ext cx="6151686" cy="4069734"/>
            <a:chOff x="2070954" y="1736993"/>
            <a:chExt cx="6151686" cy="406973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0954" y="1736993"/>
              <a:ext cx="5934075" cy="40481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7115" y="4120802"/>
              <a:ext cx="6105525" cy="1685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99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AppIO.cpp</a:t>
            </a:r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(3)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>
                <a:hlinkClick r:id="rId2" action="ppaction://hlinksldjump"/>
              </a:rPr>
              <a:t>슬라이드</a:t>
            </a:r>
            <a:r>
              <a:rPr lang="en-US" altLang="ko-KR" dirty="0" smtClean="0">
                <a:hlinkClick r:id="rId2" action="ppaction://hlinksldjump"/>
              </a:rPr>
              <a:t>11</a:t>
            </a:r>
            <a:r>
              <a:rPr lang="ko-KR" altLang="en-US" dirty="0" smtClean="0"/>
              <a:t>의 함수 설명과 </a:t>
            </a:r>
            <a:r>
              <a:rPr lang="ko-KR" altLang="en-US" dirty="0" smtClean="0">
                <a:hlinkClick r:id="rId3" action="ppaction://hlinksldjump"/>
              </a:rPr>
              <a:t>슬라이드</a:t>
            </a:r>
            <a:r>
              <a:rPr lang="en-US" altLang="ko-KR" dirty="0" smtClean="0">
                <a:hlinkClick r:id="rId3" action="ppaction://hlinksldjump"/>
              </a:rPr>
              <a:t>19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결과화면을</a:t>
            </a:r>
            <a:r>
              <a:rPr lang="ko-KR" altLang="en-US" dirty="0" smtClean="0"/>
              <a:t> 참고하여 해결한다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이차방정식계산 프로그램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36" y="1949694"/>
            <a:ext cx="48958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561" y="1043975"/>
            <a:ext cx="8202263" cy="5586829"/>
          </a:xfrm>
        </p:spPr>
        <p:txBody>
          <a:bodyPr/>
          <a:lstStyle/>
          <a:p>
            <a:r>
              <a:rPr lang="en-US" altLang="ko-KR" dirty="0" smtClean="0"/>
              <a:t>QuadraticEquation.cpp</a:t>
            </a:r>
          </a:p>
          <a:p>
            <a:pPr marL="342891" lvl="1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>
                <a:hlinkClick r:id="rId2" action="ppaction://hlinksldjump"/>
              </a:rPr>
              <a:t>슬라이드 </a:t>
            </a:r>
            <a:r>
              <a:rPr lang="en-US" altLang="ko-KR" dirty="0" smtClean="0">
                <a:hlinkClick r:id="rId2" action="ppaction://hlinksldjump"/>
              </a:rPr>
              <a:t>14</a:t>
            </a:r>
            <a:r>
              <a:rPr lang="ko-KR" altLang="en-US" dirty="0" smtClean="0"/>
              <a:t>를 참고하여 </a:t>
            </a:r>
            <a:r>
              <a:rPr lang="en-US" altLang="ko-KR" sz="1400" dirty="0" err="1" smtClean="0">
                <a:solidFill>
                  <a:schemeClr val="accent3">
                    <a:lumMod val="75000"/>
                  </a:schemeClr>
                </a:solidFill>
              </a:rPr>
              <a:t>EquationCoefficient</a:t>
            </a:r>
            <a:r>
              <a:rPr lang="en-US" altLang="ko-KR" sz="1400" dirty="0" smtClean="0">
                <a:solidFill>
                  <a:schemeClr val="accent3">
                    <a:lumMod val="75000"/>
                  </a:schemeClr>
                </a:solidFill>
              </a:rPr>
              <a:t>* </a:t>
            </a:r>
            <a:r>
              <a:rPr lang="en-US" altLang="ko-KR" sz="1400" dirty="0" err="1" smtClean="0">
                <a:solidFill>
                  <a:schemeClr val="accent3">
                    <a:lumMod val="75000"/>
                  </a:schemeClr>
                </a:solidFill>
              </a:rPr>
              <a:t>equation_coefficient</a:t>
            </a:r>
            <a:r>
              <a:rPr lang="ko-KR" altLang="en-US" dirty="0" smtClean="0"/>
              <a:t>를 어떻게 사용할지 고민해보자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sz="1400" dirty="0" err="1" smtClean="0">
                <a:solidFill>
                  <a:schemeClr val="accent3">
                    <a:lumMod val="75000"/>
                  </a:schemeClr>
                </a:solidFill>
              </a:rPr>
              <a:t>QuadraticEquation_calculatDisciminant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함수의 </a:t>
            </a:r>
            <a:r>
              <a:rPr lang="ko-KR" altLang="en-US" dirty="0" err="1" smtClean="0"/>
              <a:t>파라메터는</a:t>
            </a:r>
            <a:r>
              <a:rPr lang="ko-KR" altLang="en-US" dirty="0" smtClean="0"/>
              <a:t> 왜 </a:t>
            </a:r>
            <a:r>
              <a:rPr lang="ko-KR" altLang="en-US" dirty="0" err="1" smtClean="0"/>
              <a:t>주소값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포인터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변수가 아닌가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err="1" smtClean="0"/>
              <a:t>주소값을</a:t>
            </a:r>
            <a:r>
              <a:rPr lang="ko-KR" altLang="en-US" dirty="0" smtClean="0"/>
              <a:t> 전달하는 경우는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전달한 </a:t>
            </a:r>
            <a:r>
              <a:rPr lang="ko-KR" altLang="en-US" dirty="0" err="1" smtClean="0">
                <a:solidFill>
                  <a:schemeClr val="accent3">
                    <a:lumMod val="75000"/>
                  </a:schemeClr>
                </a:solidFill>
              </a:rPr>
              <a:t>주소값이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 가리키는 메모리 공간에 값을 </a:t>
            </a:r>
            <a:r>
              <a:rPr lang="ko-KR" altLang="en-US" dirty="0" err="1" smtClean="0">
                <a:solidFill>
                  <a:schemeClr val="accent3">
                    <a:lumMod val="75000"/>
                  </a:schemeClr>
                </a:solidFill>
              </a:rPr>
              <a:t>채워넣는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 경우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메모리에 변화를 주는 경우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</a:p>
          <a:p>
            <a:pPr lvl="2"/>
            <a:r>
              <a:rPr lang="ko-KR" altLang="en-US" dirty="0" err="1" smtClean="0"/>
              <a:t>주소값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전달없는</a:t>
            </a:r>
            <a:r>
              <a:rPr lang="ko-KR" altLang="en-US" dirty="0" smtClean="0"/>
              <a:t> </a:t>
            </a:r>
            <a:r>
              <a:rPr lang="en-US" altLang="ko-KR" sz="1200" dirty="0" err="1" smtClean="0">
                <a:solidFill>
                  <a:schemeClr val="accent3">
                    <a:lumMod val="75000"/>
                  </a:schemeClr>
                </a:solidFill>
              </a:rPr>
              <a:t>QuadraticEquation_calculatDisciminant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함수는 </a:t>
            </a:r>
            <a:r>
              <a:rPr lang="ko-KR" altLang="en-US" dirty="0" err="1" smtClean="0"/>
              <a:t>주소값을</a:t>
            </a:r>
            <a:r>
              <a:rPr lang="ko-KR" altLang="en-US" dirty="0" smtClean="0"/>
              <a:t> 전달해도 문제없지만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 확인만 하므로 굳이 </a:t>
            </a:r>
            <a:r>
              <a:rPr lang="ko-KR" altLang="en-US" dirty="0" err="1" smtClean="0"/>
              <a:t>주소값을</a:t>
            </a:r>
            <a:r>
              <a:rPr lang="ko-KR" altLang="en-US" dirty="0" smtClean="0"/>
              <a:t> 전달하지 않음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이차방정식계산 프로그램</a:t>
            </a:r>
            <a:r>
              <a:rPr lang="en-US" altLang="ko-KR" dirty="0"/>
              <a:t>(</a:t>
            </a:r>
            <a:r>
              <a:rPr lang="en-US" altLang="ko-KR" dirty="0" smtClean="0"/>
              <a:t>10)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99" y="1675300"/>
            <a:ext cx="79343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Controller.cpp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이차방정식계산 프로그램</a:t>
            </a:r>
            <a:r>
              <a:rPr lang="en-US" altLang="ko-KR" dirty="0"/>
              <a:t>(</a:t>
            </a:r>
            <a:r>
              <a:rPr lang="en-US" altLang="ko-KR" dirty="0" smtClean="0"/>
              <a:t>11)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48" y="1532339"/>
            <a:ext cx="46672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5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3356992"/>
            <a:ext cx="7848600" cy="733921"/>
          </a:xfrm>
        </p:spPr>
        <p:txBody>
          <a:bodyPr/>
          <a:lstStyle/>
          <a:p>
            <a:r>
              <a:rPr lang="ko-KR" altLang="en-US" sz="3600" dirty="0" smtClean="0"/>
              <a:t>과제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5686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실습 과제</a:t>
            </a:r>
            <a:endParaRPr lang="en-US" altLang="ko-KR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13" y="1044575"/>
            <a:ext cx="8237874" cy="5586413"/>
          </a:xfrm>
        </p:spPr>
      </p:pic>
    </p:spTree>
    <p:extLst>
      <p:ext uri="{BB962C8B-B14F-4D97-AF65-F5344CB8AC3E}">
        <p14:creationId xmlns:p14="http://schemas.microsoft.com/office/powerpoint/2010/main" val="150373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이차방정식 계산 프로그램을 작성하여 클래스와 구조체를 생성 및 활용해본다</a:t>
            </a:r>
            <a:r>
              <a:rPr lang="en-US" altLang="ko-KR" dirty="0" smtClean="0"/>
              <a:t>.</a:t>
            </a:r>
          </a:p>
          <a:p>
            <a:pPr marL="571478" lvl="2" indent="0">
              <a:buNone/>
            </a:pPr>
            <a:endParaRPr lang="en-US" altLang="ko-KR" dirty="0" smtClean="0"/>
          </a:p>
          <a:p>
            <a:pPr lvl="3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74" y="2040336"/>
            <a:ext cx="7317765" cy="382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8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실습 과제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35496" y="94974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496" y="665069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-1652954" y="1247052"/>
            <a:ext cx="1652954" cy="485033"/>
          </a:xfrm>
          <a:prstGeom prst="righ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561" y="1043975"/>
            <a:ext cx="8612040" cy="558682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구현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 및 구조체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이름은 실습 자료와 통일한다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642920" lvl="2" indent="0">
              <a:buNone/>
            </a:pPr>
            <a:endParaRPr lang="en-US" altLang="ko-KR" dirty="0" smtClean="0"/>
          </a:p>
          <a:p>
            <a:pPr marL="342891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65400" y="1852867"/>
            <a:ext cx="8649393" cy="558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685783" rtl="0" eaLnBrk="1" latinLnBrk="1" hangingPunct="1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▶"/>
              <a:defRPr sz="1800" kern="1200">
                <a:solidFill>
                  <a:srgbClr val="1A5784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557199" indent="-214308" algn="l" defTabSz="685783" rtl="0" eaLnBrk="1" latinLnBrk="1" hangingPunct="1">
              <a:spcBef>
                <a:spcPts val="400"/>
              </a:spcBef>
              <a:buClr>
                <a:srgbClr val="92D050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857228" indent="-171446" algn="l" defTabSz="685783" rtl="0" eaLnBrk="1" latinLnBrk="1" hangingPunct="1">
              <a:spcBef>
                <a:spcPts val="400"/>
              </a:spcBef>
              <a:buClr>
                <a:schemeClr val="accent3"/>
              </a:buClr>
              <a:buSzPct val="60000"/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1200120" indent="-171446" algn="l" defTabSz="685783" rtl="0" eaLnBrk="1" latinLnBrk="1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1543012" indent="-171446" algn="l" defTabSz="685783" rtl="0" eaLnBrk="1" latinLnBrk="1" hangingPunct="1">
              <a:spcBef>
                <a:spcPts val="400"/>
              </a:spcBef>
              <a:buClr>
                <a:schemeClr val="accent5"/>
              </a:buClr>
              <a:buSzPct val="6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1885903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프로그램 작동 조건</a:t>
            </a:r>
            <a:endParaRPr lang="en-US" altLang="ko-KR" dirty="0"/>
          </a:p>
          <a:p>
            <a:endParaRPr lang="en-US" altLang="ko-KR" dirty="0" smtClean="0"/>
          </a:p>
          <a:p>
            <a:pPr marL="685791" lvl="1" indent="-342900">
              <a:buFont typeface="+mj-lt"/>
              <a:buAutoNum type="arabicPeriod"/>
            </a:pPr>
            <a:r>
              <a:rPr lang="ko-KR" altLang="en-US" sz="1600" dirty="0" smtClean="0"/>
              <a:t>사용자에게 이차방정식 풀이 여부를 묻고 입력이 </a:t>
            </a:r>
            <a:r>
              <a:rPr lang="en-US" altLang="ko-KR" sz="1600" dirty="0" smtClean="0"/>
              <a:t>‘Y’ or  ‘y’ or ‘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중에 하나라면 프로그램을 수행한다</a:t>
            </a:r>
            <a:r>
              <a:rPr lang="en-US" altLang="ko-KR" sz="1600" dirty="0" smtClean="0"/>
              <a:t>.</a:t>
            </a:r>
          </a:p>
          <a:p>
            <a:pPr marL="685791" lvl="1" indent="-342900">
              <a:buFont typeface="+mj-lt"/>
              <a:buAutoNum type="arabicPeriod"/>
            </a:pPr>
            <a:r>
              <a:rPr lang="ko-KR" altLang="en-US" sz="1600" dirty="0" smtClean="0"/>
              <a:t>사용자로부터 </a:t>
            </a:r>
            <a:r>
              <a:rPr lang="en-US" altLang="ko-KR" sz="1600" dirty="0" smtClean="0"/>
              <a:t>2</a:t>
            </a:r>
            <a:r>
              <a:rPr lang="ko-KR" altLang="en-US" sz="1600" dirty="0" err="1" smtClean="0"/>
              <a:t>차항의</a:t>
            </a:r>
            <a:r>
              <a:rPr lang="ko-KR" altLang="en-US" sz="1600" dirty="0" smtClean="0"/>
              <a:t> 계수</a:t>
            </a:r>
            <a:r>
              <a:rPr lang="en-US" altLang="ko-KR" sz="1600" dirty="0"/>
              <a:t>,</a:t>
            </a:r>
            <a:r>
              <a:rPr lang="en-US" altLang="ko-KR" sz="1600" dirty="0" smtClean="0"/>
              <a:t> 1</a:t>
            </a:r>
            <a:r>
              <a:rPr lang="ko-KR" altLang="en-US" sz="1600" dirty="0" err="1" smtClean="0"/>
              <a:t>차항의</a:t>
            </a:r>
            <a:r>
              <a:rPr lang="ko-KR" altLang="en-US" sz="1600" dirty="0" smtClean="0"/>
              <a:t> 계수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상수항을</a:t>
            </a:r>
            <a:r>
              <a:rPr lang="ko-KR" altLang="en-US" sz="1600" dirty="0" smtClean="0"/>
              <a:t> 각각 </a:t>
            </a:r>
            <a:r>
              <a:rPr lang="ko-KR" altLang="en-US" sz="1600" dirty="0" err="1" smtClean="0"/>
              <a:t>입력받는다</a:t>
            </a:r>
            <a:r>
              <a:rPr lang="en-US" altLang="ko-KR" sz="1600" dirty="0" smtClean="0"/>
              <a:t>.</a:t>
            </a:r>
          </a:p>
          <a:p>
            <a:pPr marL="685791" lvl="1" indent="-342900">
              <a:buFont typeface="+mj-lt"/>
              <a:buAutoNum type="arabicPeriod"/>
            </a:pPr>
            <a:r>
              <a:rPr lang="ko-KR" altLang="en-US" sz="1600" dirty="0" err="1" smtClean="0"/>
              <a:t>입력받은</a:t>
            </a:r>
            <a:r>
              <a:rPr lang="ko-KR" altLang="en-US" sz="1600" dirty="0" smtClean="0"/>
              <a:t> 데이터의 타입은 모두 실수이다</a:t>
            </a:r>
            <a:r>
              <a:rPr lang="en-US" altLang="ko-KR" sz="1600" dirty="0" smtClean="0"/>
              <a:t>.</a:t>
            </a:r>
          </a:p>
          <a:p>
            <a:pPr marL="685791" lvl="1" indent="-342900">
              <a:buFont typeface="+mj-lt"/>
              <a:buAutoNum type="arabicPeriod"/>
            </a:pPr>
            <a:r>
              <a:rPr lang="ko-KR" altLang="en-US" sz="1600" dirty="0" err="1" smtClean="0"/>
              <a:t>입력받은</a:t>
            </a:r>
            <a:r>
              <a:rPr lang="ko-KR" altLang="en-US" sz="1600" dirty="0" smtClean="0"/>
              <a:t> 숫자를 포함하여 </a:t>
            </a:r>
            <a:r>
              <a:rPr lang="ko-KR" altLang="en-US" sz="1600" dirty="0"/>
              <a:t>이</a:t>
            </a:r>
            <a:r>
              <a:rPr lang="ko-KR" altLang="en-US" sz="1600" dirty="0" smtClean="0"/>
              <a:t>차방정식을 출력한다</a:t>
            </a:r>
            <a:r>
              <a:rPr lang="en-US" altLang="ko-KR" sz="1600" dirty="0" smtClean="0"/>
              <a:t>.</a:t>
            </a:r>
          </a:p>
          <a:p>
            <a:pPr marL="685791" lvl="1" indent="-342900">
              <a:buFont typeface="+mj-lt"/>
              <a:buAutoNum type="arabicPeriod"/>
            </a:pPr>
            <a:r>
              <a:rPr lang="en-US" altLang="ko-KR" sz="1600" dirty="0" smtClean="0"/>
              <a:t>2</a:t>
            </a:r>
            <a:r>
              <a:rPr lang="ko-KR" altLang="en-US" sz="1600" dirty="0" err="1" smtClean="0"/>
              <a:t>차항의</a:t>
            </a:r>
            <a:r>
              <a:rPr lang="ko-KR" altLang="en-US" sz="1600" dirty="0" smtClean="0"/>
              <a:t> 계수가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이라면 이차방정식이 아님을 알리며 해를 구하지 않는다</a:t>
            </a:r>
            <a:r>
              <a:rPr lang="en-US" altLang="ko-KR" sz="1600" dirty="0" smtClean="0"/>
              <a:t>.</a:t>
            </a:r>
          </a:p>
          <a:p>
            <a:pPr marL="685791" lvl="1" indent="-342900">
              <a:buFont typeface="+mj-lt"/>
              <a:buAutoNum type="arabicPeriod"/>
            </a:pPr>
            <a:r>
              <a:rPr lang="ko-KR" altLang="en-US" sz="1600" dirty="0" smtClean="0"/>
              <a:t>판별식을 사용하여 근이 두개인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근이 하나인 경우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그리고 근이 존재하지 않는 경우를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판단한다</a:t>
            </a:r>
            <a:r>
              <a:rPr lang="en-US" altLang="ko-KR" sz="1600" dirty="0" smtClean="0"/>
              <a:t>.</a:t>
            </a:r>
          </a:p>
          <a:p>
            <a:pPr marL="685791" lvl="1" indent="-342900">
              <a:buFont typeface="+mj-lt"/>
              <a:buAutoNum type="arabicPeriod"/>
            </a:pPr>
            <a:r>
              <a:rPr lang="ko-KR" altLang="en-US" sz="1600" dirty="0" smtClean="0"/>
              <a:t>근이 존재하지 </a:t>
            </a:r>
            <a:r>
              <a:rPr lang="ko-KR" altLang="en-US" sz="1600" smtClean="0"/>
              <a:t>않는 경우에 </a:t>
            </a:r>
            <a:r>
              <a:rPr lang="ko-KR" altLang="en-US" sz="1600" dirty="0" err="1" smtClean="0"/>
              <a:t>메지시를</a:t>
            </a:r>
            <a:r>
              <a:rPr lang="ko-KR" altLang="en-US" sz="1600" dirty="0" smtClean="0"/>
              <a:t> 출력한다</a:t>
            </a:r>
            <a:r>
              <a:rPr lang="en-US" altLang="ko-KR" sz="1600" dirty="0" smtClean="0"/>
              <a:t>.</a:t>
            </a:r>
          </a:p>
          <a:p>
            <a:pPr marL="685791" lvl="1" indent="-342900">
              <a:buFont typeface="+mj-lt"/>
              <a:buAutoNum type="arabicPeriod"/>
            </a:pPr>
            <a:r>
              <a:rPr lang="ko-KR" altLang="en-US" sz="1600" dirty="0" smtClean="0"/>
              <a:t>근이 존재하는 경우</a:t>
            </a:r>
            <a:r>
              <a:rPr lang="ko-KR" altLang="en-US" sz="1600" dirty="0"/>
              <a:t>에</a:t>
            </a:r>
            <a:r>
              <a:rPr lang="ko-KR" altLang="en-US" sz="1600" dirty="0" smtClean="0"/>
              <a:t> 방정식의 해를 출력한다</a:t>
            </a:r>
            <a:r>
              <a:rPr lang="en-US" altLang="ko-KR" sz="1600" dirty="0" smtClean="0"/>
              <a:t>.</a:t>
            </a:r>
          </a:p>
          <a:p>
            <a:pPr marL="685791" lvl="1" indent="-342900">
              <a:buFont typeface="+mj-lt"/>
              <a:buAutoNum type="arabicPeriod"/>
            </a:pPr>
            <a:r>
              <a:rPr lang="ko-KR" altLang="en-US" sz="1600" dirty="0"/>
              <a:t>이</a:t>
            </a:r>
            <a:r>
              <a:rPr lang="ko-KR" altLang="en-US" sz="1600" dirty="0" smtClean="0"/>
              <a:t>차방정식의 해를 구하는 계산이 종료되면 다시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번으로 돌아간다</a:t>
            </a:r>
            <a:r>
              <a:rPr lang="en-US" altLang="ko-KR" sz="1600" dirty="0" smtClean="0"/>
              <a:t>.</a:t>
            </a:r>
          </a:p>
          <a:p>
            <a:pPr marL="685791" lvl="1" indent="-342900">
              <a:buFont typeface="+mj-lt"/>
              <a:buAutoNum type="arabicPeriod"/>
            </a:pPr>
            <a:endParaRPr lang="en-US" altLang="ko-KR" sz="1600" dirty="0" smtClean="0"/>
          </a:p>
          <a:p>
            <a:pPr lvl="3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pPr lvl="2"/>
            <a:endParaRPr lang="en-US" altLang="ko-KR" dirty="0" smtClean="0"/>
          </a:p>
          <a:p>
            <a:pPr marL="274320" lvl="1" indent="0">
              <a:buFont typeface="Wingdings" panose="05000000000000000000" pitchFamily="2" charset="2"/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30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제출기한</a:t>
            </a:r>
            <a:endParaRPr lang="en-US" altLang="ko-KR" sz="2400" b="1" dirty="0"/>
          </a:p>
          <a:p>
            <a:pPr lvl="1"/>
            <a:r>
              <a:rPr lang="ko-KR" altLang="en-US" sz="2000" dirty="0" smtClean="0"/>
              <a:t>이번주 </a:t>
            </a:r>
            <a:r>
              <a:rPr lang="ko-KR" altLang="en-US" sz="2000" dirty="0"/>
              <a:t>일</a:t>
            </a:r>
            <a:r>
              <a:rPr lang="ko-KR" altLang="en-US" sz="2000" dirty="0" smtClean="0"/>
              <a:t>요일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(9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월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23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일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23:59</a:t>
            </a:r>
            <a:r>
              <a:rPr lang="ko-KR" altLang="en-US" sz="2000" dirty="0" smtClean="0"/>
              <a:t>까지</a:t>
            </a:r>
            <a:endParaRPr lang="en-US" altLang="ko-KR" sz="2000" dirty="0"/>
          </a:p>
          <a:p>
            <a:pPr lvl="1"/>
            <a:endParaRPr lang="en-US" altLang="ko-KR" sz="1200" dirty="0"/>
          </a:p>
          <a:p>
            <a:r>
              <a:rPr lang="ko-KR" altLang="en-US" sz="2400" b="1" dirty="0" err="1" smtClean="0"/>
              <a:t>제출양식</a:t>
            </a:r>
            <a:endParaRPr lang="en-US" altLang="ko-KR" sz="2400" b="1" dirty="0"/>
          </a:p>
          <a:p>
            <a:pPr lvl="1"/>
            <a:r>
              <a:rPr lang="ko-KR" altLang="en-US" sz="2000" b="1" dirty="0" smtClean="0">
                <a:solidFill>
                  <a:srgbClr val="FF0000"/>
                </a:solidFill>
              </a:rPr>
              <a:t>프로젝트 파일 전체 압축하여 제출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/>
            <a:r>
              <a:rPr lang="ko-KR" altLang="en-US" sz="2000" dirty="0" smtClean="0"/>
              <a:t>제목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분반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학번</a:t>
            </a:r>
            <a:r>
              <a:rPr lang="en-US" altLang="ko-KR" sz="2000" dirty="0"/>
              <a:t>_</a:t>
            </a:r>
            <a:r>
              <a:rPr lang="ko-KR" altLang="en-US" sz="2000" dirty="0"/>
              <a:t>이름</a:t>
            </a:r>
            <a:r>
              <a:rPr lang="en-US" altLang="ko-KR" sz="2000" dirty="0" smtClean="0"/>
              <a:t>_</a:t>
            </a:r>
            <a:r>
              <a:rPr lang="ko-KR" altLang="en-US" sz="2000" dirty="0" err="1" smtClean="0"/>
              <a:t>과제번호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제출파일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분반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학번</a:t>
            </a:r>
            <a:r>
              <a:rPr lang="en-US" altLang="ko-KR" sz="2000" dirty="0"/>
              <a:t>_</a:t>
            </a:r>
            <a:r>
              <a:rPr lang="ko-KR" altLang="en-US" sz="2000" dirty="0"/>
              <a:t>이름</a:t>
            </a:r>
            <a:r>
              <a:rPr lang="en-US" altLang="ko-KR" sz="2000" dirty="0" smtClean="0"/>
              <a:t>_</a:t>
            </a:r>
            <a:r>
              <a:rPr lang="ko-KR" altLang="en-US" sz="2000" dirty="0" err="1" smtClean="0"/>
              <a:t>과제번호</a:t>
            </a:r>
            <a:r>
              <a:rPr lang="en-US" altLang="ko-KR" sz="2000" dirty="0"/>
              <a:t>.zip</a:t>
            </a:r>
          </a:p>
          <a:p>
            <a:pPr lvl="2"/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예시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[01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분반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]_201750875_</a:t>
            </a:r>
            <a:r>
              <a:rPr lang="ko-KR" altLang="en-US" b="1" dirty="0" err="1" smtClean="0">
                <a:solidFill>
                  <a:schemeClr val="tx2">
                    <a:lumMod val="75000"/>
                  </a:schemeClr>
                </a:solidFill>
              </a:rPr>
              <a:t>권채운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_03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altLang="ko-KR" sz="1200" dirty="0"/>
          </a:p>
          <a:p>
            <a:r>
              <a:rPr lang="ko-KR" altLang="en-US" sz="2400" b="1" dirty="0"/>
              <a:t>제출방법</a:t>
            </a:r>
            <a:endParaRPr lang="en-US" altLang="ko-KR" sz="2400" b="1" dirty="0"/>
          </a:p>
          <a:p>
            <a:pPr lvl="1"/>
            <a:r>
              <a:rPr lang="ko-KR" altLang="en-US" sz="2000" dirty="0" smtClean="0"/>
              <a:t>사이버캠퍼스로 제출</a:t>
            </a:r>
            <a:endParaRPr lang="en-US" altLang="ko-KR" sz="1200" dirty="0"/>
          </a:p>
          <a:p>
            <a:pPr lvl="1">
              <a:buNone/>
            </a:pPr>
            <a:r>
              <a:rPr lang="en-US" altLang="ko-KR" b="1" i="1" dirty="0">
                <a:solidFill>
                  <a:srgbClr val="FF0000"/>
                </a:solidFill>
              </a:rPr>
              <a:t>※  </a:t>
            </a:r>
            <a:r>
              <a:rPr lang="en-US" altLang="ko-KR" b="1" i="1" dirty="0" smtClean="0">
                <a:solidFill>
                  <a:srgbClr val="FF0000"/>
                </a:solidFill>
              </a:rPr>
              <a:t>Copy </a:t>
            </a:r>
            <a:r>
              <a:rPr lang="ko-KR" altLang="en-US" b="1" i="1" dirty="0">
                <a:solidFill>
                  <a:srgbClr val="FF0000"/>
                </a:solidFill>
              </a:rPr>
              <a:t>적발 시 </a:t>
            </a:r>
            <a:r>
              <a:rPr lang="en-US" altLang="ko-KR" b="1" i="1" dirty="0">
                <a:solidFill>
                  <a:srgbClr val="FF0000"/>
                </a:solidFill>
              </a:rPr>
              <a:t>0</a:t>
            </a:r>
            <a:r>
              <a:rPr lang="ko-KR" altLang="en-US" b="1" i="1" dirty="0">
                <a:solidFill>
                  <a:srgbClr val="FF0000"/>
                </a:solidFill>
              </a:rPr>
              <a:t>점 </a:t>
            </a:r>
            <a:r>
              <a:rPr lang="ko-KR" altLang="en-US" b="1" i="1" dirty="0" smtClean="0">
                <a:solidFill>
                  <a:srgbClr val="FF0000"/>
                </a:solidFill>
              </a:rPr>
              <a:t>처리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컴퓨터프로그래밍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11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427CD-692C-4FFB-B463-6322B704BCD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속성</a:t>
            </a:r>
            <a:r>
              <a:rPr lang="en-US" altLang="ko-KR" dirty="0" smtClean="0"/>
              <a:t>(attribute) </a:t>
            </a:r>
            <a:r>
              <a:rPr lang="ko-KR" altLang="en-US" dirty="0" smtClean="0"/>
              <a:t>또는 동작</a:t>
            </a:r>
            <a:r>
              <a:rPr lang="en-US" altLang="ko-KR" dirty="0" smtClean="0"/>
              <a:t>(function). </a:t>
            </a:r>
            <a:r>
              <a:rPr lang="ko-KR" altLang="en-US" dirty="0" smtClean="0"/>
              <a:t>혹은 속성과 동작을 갖는 것</a:t>
            </a:r>
            <a:r>
              <a:rPr lang="en-US" altLang="ko-KR" dirty="0" smtClean="0"/>
              <a:t>(class).</a:t>
            </a:r>
          </a:p>
          <a:p>
            <a:pPr lvl="1"/>
            <a:r>
              <a:rPr lang="ko-KR" altLang="en-US" dirty="0" smtClean="0"/>
              <a:t>클래스 생성 방법 예시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foo class </a:t>
            </a:r>
            <a:r>
              <a:rPr lang="ko-KR" altLang="en-US" dirty="0" smtClean="0"/>
              <a:t>생성</a:t>
            </a:r>
            <a:endParaRPr lang="en-US" altLang="ko-KR" dirty="0"/>
          </a:p>
          <a:p>
            <a:pPr marL="2743131" lvl="8" indent="0">
              <a:buNone/>
            </a:pPr>
            <a:r>
              <a:rPr lang="en-US" altLang="ko-KR" sz="2000" dirty="0"/>
              <a:t>class </a:t>
            </a:r>
            <a:r>
              <a:rPr lang="en-US" altLang="ko-KR" sz="2000" dirty="0" smtClean="0"/>
              <a:t>foo 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</a:rPr>
              <a:t>// class </a:t>
            </a:r>
            <a:r>
              <a:rPr lang="ko-KR" altLang="en-US" sz="1100" dirty="0" err="1" smtClean="0">
                <a:solidFill>
                  <a:schemeClr val="accent3">
                    <a:lumMod val="75000"/>
                  </a:schemeClr>
                </a:solidFill>
              </a:rPr>
              <a:t>함수이름</a:t>
            </a:r>
            <a:endParaRPr lang="en-US" altLang="ko-KR" sz="1100" dirty="0">
              <a:solidFill>
                <a:schemeClr val="accent3">
                  <a:lumMod val="75000"/>
                </a:schemeClr>
              </a:solidFill>
            </a:endParaRPr>
          </a:p>
          <a:p>
            <a:pPr marL="2743131" lvl="8" indent="0">
              <a:buNone/>
            </a:pPr>
            <a:r>
              <a:rPr lang="en-US" altLang="ko-KR" sz="2000" dirty="0"/>
              <a:t>{</a:t>
            </a:r>
          </a:p>
          <a:p>
            <a:pPr marL="2743131" lvl="8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</a:rPr>
              <a:t>/*</a:t>
            </a:r>
            <a:r>
              <a:rPr lang="ko-KR" altLang="en-US" sz="1100" dirty="0" smtClean="0">
                <a:solidFill>
                  <a:schemeClr val="accent3">
                    <a:lumMod val="75000"/>
                  </a:schemeClr>
                </a:solidFill>
              </a:rPr>
              <a:t>클래스 내용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</a:rPr>
              <a:t>*/</a:t>
            </a:r>
            <a:endParaRPr lang="en-US" altLang="ko-KR" sz="1100" dirty="0" smtClean="0"/>
          </a:p>
          <a:p>
            <a:pPr marL="2743131" lvl="8" indent="0">
              <a:buNone/>
            </a:pPr>
            <a:endParaRPr lang="en-US" altLang="ko-KR" sz="1100" dirty="0">
              <a:solidFill>
                <a:schemeClr val="accent3">
                  <a:lumMod val="75000"/>
                </a:schemeClr>
              </a:solidFill>
            </a:endParaRPr>
          </a:p>
          <a:p>
            <a:pPr marL="2743131" lvl="8" indent="0">
              <a:buNone/>
            </a:pPr>
            <a:r>
              <a:rPr lang="en-US" altLang="ko-KR" sz="2000" dirty="0" smtClean="0"/>
              <a:t>}; 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ko-KR" altLang="en-US" sz="1100" dirty="0" smtClean="0">
                <a:solidFill>
                  <a:schemeClr val="accent3">
                    <a:lumMod val="75000"/>
                  </a:schemeClr>
                </a:solidFill>
              </a:rPr>
              <a:t>세미콜론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</a:rPr>
              <a:t>(semicolon)</a:t>
            </a:r>
            <a:r>
              <a:rPr lang="ko-KR" altLang="en-US" sz="11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endParaRPr lang="ko-KR" altLang="en-US" sz="1100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프로그램을 작성하기 위해서는 먼저 큰 개념의 객체</a:t>
            </a:r>
            <a:r>
              <a:rPr lang="en-US" altLang="ko-KR" dirty="0"/>
              <a:t>(class)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생각할 필요가 </a:t>
            </a:r>
            <a:r>
              <a:rPr lang="ko-KR" altLang="en-US" dirty="0" smtClean="0"/>
              <a:t>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960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이차방정식계산 프로그램과 객체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sz="2000" b="1" i="1" dirty="0" smtClean="0"/>
              <a:t>이차방정식의 해를 구하는 프로그램</a:t>
            </a:r>
            <a:r>
              <a:rPr lang="ko-KR" altLang="en-US" sz="2000" dirty="0" smtClean="0"/>
              <a:t>에서 객체</a:t>
            </a:r>
            <a:r>
              <a:rPr lang="en-US" altLang="ko-KR" sz="2000" dirty="0" smtClean="0"/>
              <a:t>(class)</a:t>
            </a:r>
            <a:r>
              <a:rPr lang="ko-KR" altLang="en-US" sz="2000" dirty="0" smtClean="0"/>
              <a:t>는 무엇일까</a:t>
            </a:r>
            <a:r>
              <a:rPr lang="en-US" altLang="ko-KR" sz="2000" dirty="0" smtClean="0"/>
              <a:t>?</a:t>
            </a:r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사용자에게 메시지 출력 및 사용자로부터 입력을 받는 부분</a:t>
            </a:r>
            <a:endParaRPr lang="en-US" altLang="ko-KR" dirty="0" smtClean="0"/>
          </a:p>
          <a:p>
            <a:pPr lvl="3"/>
            <a:r>
              <a:rPr lang="en-US" altLang="ko-KR" b="1" dirty="0" err="1" smtClean="0"/>
              <a:t>AppIO</a:t>
            </a:r>
            <a:endParaRPr lang="en-US" altLang="ko-KR" b="1" dirty="0" smtClean="0"/>
          </a:p>
          <a:p>
            <a:pPr lvl="3"/>
            <a:endParaRPr lang="en-US" altLang="ko-KR" dirty="0" smtClean="0"/>
          </a:p>
          <a:p>
            <a:pPr lvl="2"/>
            <a:r>
              <a:rPr lang="ko-KR" altLang="en-US" dirty="0" smtClean="0"/>
              <a:t>이차방정식을 계산하는 부분</a:t>
            </a:r>
            <a:endParaRPr lang="en-US" altLang="ko-KR" dirty="0" smtClean="0"/>
          </a:p>
          <a:p>
            <a:pPr lvl="3"/>
            <a:r>
              <a:rPr lang="en-US" altLang="ko-KR" b="1" dirty="0" err="1" smtClean="0"/>
              <a:t>QuadricEquation</a:t>
            </a:r>
            <a:endParaRPr lang="en-US" altLang="ko-KR" b="1" dirty="0" smtClean="0"/>
          </a:p>
          <a:p>
            <a:pPr lvl="3"/>
            <a:endParaRPr lang="en-US" altLang="ko-KR" dirty="0" smtClean="0"/>
          </a:p>
          <a:p>
            <a:pPr lvl="2"/>
            <a:r>
              <a:rPr lang="ko-KR" altLang="en-US" b="1" dirty="0" smtClean="0"/>
              <a:t>숫자 입력 및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메시지 출력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계산</a:t>
            </a:r>
            <a:r>
              <a:rPr lang="ko-KR" altLang="en-US" dirty="0" smtClean="0"/>
              <a:t>을 배치하여 호출하는 부분</a:t>
            </a:r>
            <a:endParaRPr lang="en-US" altLang="ko-KR" dirty="0" smtClean="0"/>
          </a:p>
          <a:p>
            <a:pPr lvl="3"/>
            <a:r>
              <a:rPr lang="en-US" altLang="ko-KR" b="1" dirty="0" smtClean="0"/>
              <a:t>Controller (main</a:t>
            </a:r>
            <a:r>
              <a:rPr lang="ko-KR" altLang="en-US" b="1" dirty="0" smtClean="0"/>
              <a:t>함수</a:t>
            </a:r>
            <a:r>
              <a:rPr lang="en-US" altLang="ko-KR" b="1" dirty="0" smtClean="0"/>
              <a:t>)</a:t>
            </a:r>
          </a:p>
          <a:p>
            <a:pPr lvl="3"/>
            <a:endParaRPr lang="en-US" altLang="ko-KR" b="1" dirty="0" smtClean="0"/>
          </a:p>
          <a:p>
            <a:pPr lvl="1"/>
            <a:r>
              <a:rPr lang="ko-KR" altLang="en-US" sz="2000" dirty="0"/>
              <a:t>프로그램의 각 부분을</a:t>
            </a:r>
            <a:r>
              <a:rPr lang="en-US" altLang="ko-KR" sz="2000" dirty="0"/>
              <a:t>class</a:t>
            </a:r>
            <a:r>
              <a:rPr lang="ko-KR" altLang="en-US" sz="2000" dirty="0"/>
              <a:t>로 나눈 뒤 생각해야 할 것은</a:t>
            </a:r>
            <a:r>
              <a:rPr lang="en-US" altLang="ko-KR" sz="2000" dirty="0" smtClean="0"/>
              <a:t>?</a:t>
            </a:r>
          </a:p>
          <a:p>
            <a:pPr lvl="2"/>
            <a:r>
              <a:rPr lang="en-US" altLang="ko-KR" sz="2000" dirty="0" smtClean="0"/>
              <a:t>class </a:t>
            </a:r>
            <a:r>
              <a:rPr lang="ko-KR" altLang="en-US" sz="2000" dirty="0" smtClean="0"/>
              <a:t>보다 작은 객체 선언 및 정의</a:t>
            </a:r>
            <a:endParaRPr lang="en-US" altLang="ko-KR" sz="2000" dirty="0"/>
          </a:p>
          <a:p>
            <a:pPr lvl="3"/>
            <a:r>
              <a:rPr lang="ko-KR" altLang="en-US" dirty="0"/>
              <a:t>각각의 클래스에서 필요한 변수</a:t>
            </a:r>
            <a:r>
              <a:rPr lang="en-US" altLang="ko-KR" dirty="0"/>
              <a:t>, </a:t>
            </a:r>
            <a:r>
              <a:rPr lang="ko-KR" altLang="en-US" dirty="0"/>
              <a:t>구조체</a:t>
            </a:r>
            <a:r>
              <a:rPr lang="en-US" altLang="ko-KR" dirty="0"/>
              <a:t>, </a:t>
            </a:r>
            <a:r>
              <a:rPr lang="ko-KR" altLang="en-US" dirty="0"/>
              <a:t>함수는 무엇일까</a:t>
            </a:r>
            <a:r>
              <a:rPr lang="en-US" altLang="ko-KR" dirty="0"/>
              <a:t>?</a:t>
            </a:r>
          </a:p>
          <a:p>
            <a:pPr marL="1028674" lvl="3" indent="0">
              <a:buNone/>
            </a:pP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923192" y="3815862"/>
            <a:ext cx="2057400" cy="2092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34208" y="458079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389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이차방정식계산 프로그램과 객체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561" y="1035183"/>
            <a:ext cx="8649393" cy="558682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프로그램 </a:t>
            </a:r>
            <a:r>
              <a:rPr lang="ko-KR" altLang="en-US" dirty="0" err="1" smtClean="0"/>
              <a:t>구현조건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</a:t>
            </a:r>
            <a:endParaRPr lang="en-US" altLang="ko-KR" dirty="0"/>
          </a:p>
          <a:p>
            <a:pPr marL="728653" lvl="1" indent="-342900"/>
            <a:r>
              <a:rPr lang="ko-KR" altLang="en-US" sz="2000" dirty="0" smtClean="0"/>
              <a:t>클래스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AppIO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QuadraticEquation</a:t>
            </a:r>
            <a:r>
              <a:rPr lang="en-US" altLang="ko-KR" sz="2000" dirty="0" smtClean="0"/>
              <a:t>, Controller</a:t>
            </a:r>
          </a:p>
          <a:p>
            <a:pPr marL="1028682" lvl="2" indent="-342900">
              <a:buFont typeface="+mj-lt"/>
              <a:buAutoNum type="arabicPeriod"/>
            </a:pPr>
            <a:r>
              <a:rPr lang="en-US" altLang="ko-KR" sz="1400" b="1" dirty="0" err="1" smtClean="0"/>
              <a:t>AppIO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모든 입출력을 담당하는 클래스</a:t>
            </a:r>
            <a:r>
              <a:rPr lang="en-US" altLang="ko-KR" sz="1400" dirty="0" smtClean="0"/>
              <a:t>.</a:t>
            </a:r>
          </a:p>
          <a:p>
            <a:pPr marL="1028682" lvl="2" indent="-342900">
              <a:buFont typeface="+mj-lt"/>
              <a:buAutoNum type="arabicPeriod"/>
            </a:pPr>
            <a:r>
              <a:rPr lang="en-US" altLang="ko-KR" sz="1400" b="1" dirty="0" err="1" smtClean="0"/>
              <a:t>QuadraticEquation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이차방정식과 판별식 연산을 담당하는 클래스</a:t>
            </a:r>
            <a:r>
              <a:rPr lang="en-US" altLang="ko-KR" sz="1400" dirty="0" smtClean="0"/>
              <a:t>.</a:t>
            </a:r>
          </a:p>
          <a:p>
            <a:pPr marL="1028682" lvl="2" indent="-342900">
              <a:buFont typeface="+mj-lt"/>
              <a:buAutoNum type="arabicPeriod"/>
            </a:pPr>
            <a:r>
              <a:rPr lang="en-US" altLang="ko-KR" sz="1400" b="1" dirty="0" smtClean="0"/>
              <a:t>Controller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AppIO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객체와 </a:t>
            </a:r>
            <a:r>
              <a:rPr lang="en-US" altLang="ko-KR" sz="1400" dirty="0" err="1" smtClean="0"/>
              <a:t>QuadraticEquation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객체를 호출하여 이차방정식의 해를 구하는 프로그램을 작성하는 클래스</a:t>
            </a:r>
            <a:r>
              <a:rPr lang="en-US" altLang="ko-KR" sz="1400" dirty="0" smtClean="0"/>
              <a:t>.</a:t>
            </a:r>
          </a:p>
          <a:p>
            <a:pPr marL="1028682" lvl="2" indent="-342900">
              <a:buFont typeface="+mj-lt"/>
              <a:buAutoNum type="arabicPeriod"/>
            </a:pPr>
            <a:endParaRPr lang="en-US" altLang="ko-KR" b="1" dirty="0"/>
          </a:p>
          <a:p>
            <a:r>
              <a:rPr lang="ko-KR" altLang="en-US" dirty="0"/>
              <a:t>프로그램 </a:t>
            </a:r>
            <a:r>
              <a:rPr lang="ko-KR" altLang="en-US" dirty="0" err="1"/>
              <a:t>구현조건</a:t>
            </a:r>
            <a:r>
              <a:rPr lang="en-US" altLang="ko-KR" dirty="0"/>
              <a:t>: </a:t>
            </a:r>
            <a:r>
              <a:rPr lang="ko-KR" altLang="en-US" dirty="0"/>
              <a:t>헤더</a:t>
            </a:r>
            <a:r>
              <a:rPr lang="en-US" altLang="ko-KR" dirty="0"/>
              <a:t>, </a:t>
            </a:r>
            <a:r>
              <a:rPr lang="ko-KR" altLang="en-US" dirty="0"/>
              <a:t>소스파일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헤더파일</a:t>
            </a:r>
            <a:r>
              <a:rPr lang="en-US" altLang="ko-KR" dirty="0"/>
              <a:t>: </a:t>
            </a:r>
            <a:r>
              <a:rPr lang="ko-KR" altLang="en-US" dirty="0" smtClean="0"/>
              <a:t>클래스의 변수 및 함수를 선언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파라메터</a:t>
            </a:r>
            <a:r>
              <a:rPr lang="en-US" altLang="ko-KR" dirty="0"/>
              <a:t> </a:t>
            </a:r>
            <a:r>
              <a:rPr lang="ko-KR" altLang="en-US" dirty="0" smtClean="0"/>
              <a:t>결정</a:t>
            </a:r>
            <a:r>
              <a:rPr lang="en-US" altLang="ko-KR" dirty="0" smtClean="0"/>
              <a:t>)</a:t>
            </a:r>
          </a:p>
          <a:p>
            <a:pPr marL="1028682" lvl="2" indent="-342900">
              <a:buFont typeface="+mj-lt"/>
              <a:buAutoNum type="arabicPeriod"/>
            </a:pPr>
            <a:r>
              <a:rPr lang="en-US" altLang="ko-KR" sz="1200" b="1" dirty="0" err="1" smtClean="0"/>
              <a:t>AppIO.h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입출력에 해당하는 </a:t>
            </a:r>
            <a:r>
              <a:rPr lang="en-US" altLang="ko-KR" sz="1200" dirty="0" smtClean="0"/>
              <a:t>attribute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function</a:t>
            </a:r>
            <a:r>
              <a:rPr lang="ko-KR" altLang="en-US" sz="1200" dirty="0" smtClean="0"/>
              <a:t>을 선언하는 </a:t>
            </a:r>
            <a:r>
              <a:rPr lang="ko-KR" altLang="en-US" sz="1200" dirty="0" err="1" smtClean="0"/>
              <a:t>헤더파일</a:t>
            </a:r>
            <a:r>
              <a:rPr lang="en-US" altLang="ko-KR" sz="1200" dirty="0" smtClean="0"/>
              <a:t>.</a:t>
            </a:r>
          </a:p>
          <a:p>
            <a:pPr marL="1028682" lvl="2" indent="-342900">
              <a:buFont typeface="+mj-lt"/>
              <a:buAutoNum type="arabicPeriod"/>
            </a:pPr>
            <a:r>
              <a:rPr lang="en-US" altLang="ko-KR" sz="1200" b="1" dirty="0" err="1" smtClean="0"/>
              <a:t>QoardraticEquation.h</a:t>
            </a:r>
            <a:r>
              <a:rPr lang="en-US" altLang="ko-KR" sz="1200" dirty="0"/>
              <a:t>: </a:t>
            </a:r>
            <a:r>
              <a:rPr lang="ko-KR" altLang="en-US" sz="1200" dirty="0"/>
              <a:t>이차방정식과 판별식 연산을 위한 </a:t>
            </a:r>
            <a:r>
              <a:rPr lang="en-US" altLang="ko-KR" sz="1200" dirty="0"/>
              <a:t>attribute</a:t>
            </a:r>
            <a:r>
              <a:rPr lang="ko-KR" altLang="en-US" sz="1200" dirty="0"/>
              <a:t>와 </a:t>
            </a:r>
            <a:r>
              <a:rPr lang="en-US" altLang="ko-KR" sz="1200" dirty="0"/>
              <a:t>function</a:t>
            </a:r>
            <a:r>
              <a:rPr lang="ko-KR" altLang="en-US" sz="1200" dirty="0"/>
              <a:t>을 선언하는 </a:t>
            </a:r>
            <a:r>
              <a:rPr lang="ko-KR" altLang="en-US" sz="1200" dirty="0" err="1"/>
              <a:t>헤더파일</a:t>
            </a:r>
            <a:r>
              <a:rPr lang="en-US" altLang="ko-KR" sz="1200" dirty="0"/>
              <a:t>.</a:t>
            </a:r>
          </a:p>
          <a:p>
            <a:pPr marL="1714466" lvl="4" indent="-342900">
              <a:buFont typeface="+mj-lt"/>
              <a:buAutoNum type="arabicPeriod"/>
            </a:pPr>
            <a:endParaRPr lang="en-US" altLang="ko-KR" sz="1200" dirty="0"/>
          </a:p>
          <a:p>
            <a:pPr marL="1714466" lvl="4" indent="-342900">
              <a:buFont typeface="+mj-lt"/>
              <a:buAutoNum type="arabicPeriod"/>
            </a:pPr>
            <a:endParaRPr lang="en-US" altLang="ko-KR" sz="1200" dirty="0"/>
          </a:p>
          <a:p>
            <a:pPr lvl="1"/>
            <a:r>
              <a:rPr lang="ko-KR" altLang="en-US" dirty="0"/>
              <a:t>소스파일</a:t>
            </a:r>
            <a:r>
              <a:rPr lang="en-US" altLang="ko-KR" dirty="0"/>
              <a:t>: </a:t>
            </a:r>
            <a:r>
              <a:rPr lang="ko-KR" altLang="en-US" dirty="0" smtClean="0"/>
              <a:t>헤더파일에서 선언한 객체를 정의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초기값 부여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내용 구현</a:t>
            </a:r>
            <a:r>
              <a:rPr lang="en-US" altLang="ko-KR" dirty="0" smtClean="0"/>
              <a:t>,,,)</a:t>
            </a:r>
          </a:p>
          <a:p>
            <a:pPr marL="1028682" lvl="2" indent="-342900">
              <a:buFont typeface="+mj-lt"/>
              <a:buAutoNum type="arabicPeriod"/>
            </a:pPr>
            <a:r>
              <a:rPr lang="en-US" altLang="ko-KR" sz="1200" b="1" dirty="0" smtClean="0"/>
              <a:t>AppIO.cpp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AppIO.h</a:t>
            </a:r>
            <a:r>
              <a:rPr lang="ko-KR" altLang="en-US" sz="1200" dirty="0" smtClean="0"/>
              <a:t>에서 선언한 함수를 정의하는 소스파일</a:t>
            </a:r>
            <a:r>
              <a:rPr lang="en-US" altLang="ko-KR" sz="1200" dirty="0" smtClean="0"/>
              <a:t>.</a:t>
            </a:r>
          </a:p>
          <a:p>
            <a:pPr marL="1028682" lvl="2" indent="-342900">
              <a:buFont typeface="+mj-lt"/>
              <a:buAutoNum type="arabicPeriod"/>
            </a:pPr>
            <a:r>
              <a:rPr lang="en-US" altLang="ko-KR" sz="1200" b="1" dirty="0" smtClean="0"/>
              <a:t>QuadraticEquation.cpp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QuadraticEquation.h</a:t>
            </a:r>
            <a:r>
              <a:rPr lang="ko-KR" altLang="en-US" sz="1200" dirty="0"/>
              <a:t>에서 선언한 함수를 정의하는 소스파일</a:t>
            </a:r>
            <a:endParaRPr lang="en-US" altLang="ko-KR" sz="1200" dirty="0"/>
          </a:p>
          <a:p>
            <a:pPr marL="1028682" lvl="2" indent="-342900">
              <a:buFont typeface="+mj-lt"/>
              <a:buAutoNum type="arabicPeriod"/>
            </a:pPr>
            <a:r>
              <a:rPr lang="en-US" altLang="ko-KR" sz="1200" b="1" dirty="0"/>
              <a:t>Controller.cpp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AppIO</a:t>
            </a:r>
            <a:r>
              <a:rPr lang="en-US" altLang="ko-KR" sz="1200" dirty="0"/>
              <a:t> </a:t>
            </a:r>
            <a:r>
              <a:rPr lang="ko-KR" altLang="en-US" sz="1200" dirty="0"/>
              <a:t>객체와 </a:t>
            </a:r>
            <a:r>
              <a:rPr lang="en-US" altLang="ko-KR" sz="1200" dirty="0" err="1"/>
              <a:t>QuadraticEquation</a:t>
            </a:r>
            <a:r>
              <a:rPr lang="en-US" altLang="ko-KR" sz="1200" dirty="0"/>
              <a:t> </a:t>
            </a:r>
            <a:r>
              <a:rPr lang="ko-KR" altLang="en-US" sz="1200" dirty="0"/>
              <a:t>객체를 호출하며 </a:t>
            </a:r>
            <a:r>
              <a:rPr lang="en-US" altLang="ko-KR" sz="1200" dirty="0"/>
              <a:t>main </a:t>
            </a:r>
            <a:r>
              <a:rPr lang="ko-KR" altLang="en-US" sz="1200" dirty="0"/>
              <a:t>함수를 갖는 소스파일</a:t>
            </a:r>
            <a:r>
              <a:rPr lang="en-US" altLang="ko-KR" sz="1200" dirty="0"/>
              <a:t>.</a:t>
            </a:r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77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3356992"/>
            <a:ext cx="7848600" cy="733921"/>
          </a:xfrm>
        </p:spPr>
        <p:txBody>
          <a:bodyPr/>
          <a:lstStyle/>
          <a:p>
            <a:r>
              <a:rPr lang="ko-KR" altLang="en-US" sz="3600" dirty="0" smtClean="0"/>
              <a:t>실습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6330460"/>
            <a:ext cx="5979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난이도 </a:t>
            </a:r>
            <a:r>
              <a:rPr lang="en-US" altLang="ko-KR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</a:t>
            </a:r>
            <a:r>
              <a:rPr lang="en-US" altLang="ko-KR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): </a:t>
            </a:r>
            <a:r>
              <a:rPr lang="ko-KR" altLang="en-US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3" action="ppaction://hlinksldjump"/>
              </a:rPr>
              <a:t>슬라이드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3" action="ppaction://hlinksldjump"/>
              </a:rPr>
              <a:t>7</a:t>
            </a:r>
            <a:r>
              <a:rPr lang="en-US" altLang="ko-KR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4" action="ppaction://hlinksldjump"/>
              </a:rPr>
              <a:t>슬라이드</a:t>
            </a:r>
            <a:r>
              <a:rPr lang="en-US" altLang="ko-KR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4" action="ppaction://hlinksldjump"/>
              </a:rPr>
              <a:t>11</a:t>
            </a:r>
            <a:r>
              <a:rPr lang="en-US" altLang="ko-KR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5" action="ppaction://hlinksldjump"/>
              </a:rPr>
              <a:t>슬라이드</a:t>
            </a:r>
            <a:r>
              <a:rPr lang="en-US" altLang="ko-KR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5" action="ppaction://hlinksldjump"/>
              </a:rPr>
              <a:t>17</a:t>
            </a:r>
            <a:r>
              <a:rPr lang="en-US" altLang="ko-KR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6" action="ppaction://hlinksldjump"/>
              </a:rPr>
              <a:t>슬라이드</a:t>
            </a:r>
            <a:r>
              <a:rPr lang="en-US" altLang="ko-KR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6" action="ppaction://hlinksldjump"/>
              </a:rPr>
              <a:t>19</a:t>
            </a:r>
            <a:r>
              <a:rPr lang="en-US" altLang="ko-KR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7" action="ppaction://hlinksldjump"/>
              </a:rPr>
              <a:t>슬라이드</a:t>
            </a:r>
            <a:r>
              <a:rPr lang="en-US" altLang="ko-KR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7" action="ppaction://hlinksldjump"/>
              </a:rPr>
              <a:t>20</a:t>
            </a:r>
            <a:r>
              <a:rPr lang="ko-KR" altLang="en-US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만 참고하여 </a:t>
            </a:r>
            <a:r>
              <a:rPr lang="ko-KR" altLang="en-US" sz="1100" dirty="0" err="1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과제해결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" name="번개 4"/>
          <p:cNvSpPr/>
          <p:nvPr/>
        </p:nvSpPr>
        <p:spPr>
          <a:xfrm>
            <a:off x="683568" y="6266756"/>
            <a:ext cx="222040" cy="325314"/>
          </a:xfrm>
          <a:prstGeom prst="lightningBol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5842489"/>
            <a:ext cx="3645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과제제출 시 모든 예제의 주석을 따라 적을 필요는 없어요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웃는 얼굴 7"/>
          <p:cNvSpPr/>
          <p:nvPr/>
        </p:nvSpPr>
        <p:spPr>
          <a:xfrm>
            <a:off x="606669" y="5802924"/>
            <a:ext cx="360485" cy="345137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28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QuadraticEquation.h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이차방정식계산 </a:t>
            </a:r>
            <a:r>
              <a:rPr lang="ko-KR" altLang="en-US" dirty="0"/>
              <a:t>프로그램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452463"/>
            <a:ext cx="7247792" cy="520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6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561" y="1043975"/>
            <a:ext cx="8649393" cy="5664556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QuadraticEquation.h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헤더 가드</a:t>
            </a:r>
            <a:r>
              <a:rPr lang="en-US" altLang="ko-KR" dirty="0" smtClean="0"/>
              <a:t>(Header guard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헤더 중복 참조 시 헤더파일충돌로 인한 에러를 방지한다</a:t>
            </a:r>
            <a:r>
              <a:rPr lang="en-US" altLang="ko-KR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342891" lvl="1" indent="0">
              <a:buNone/>
            </a:pPr>
            <a:endParaRPr lang="en-US" altLang="ko-KR" sz="1600" dirty="0" smtClean="0"/>
          </a:p>
          <a:p>
            <a:pPr marL="342891" lvl="1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dirty="0"/>
          </a:p>
          <a:p>
            <a:pPr lvl="2"/>
            <a:r>
              <a:rPr lang="en-US" altLang="ko-KR" dirty="0" err="1"/>
              <a:t>goo.h</a:t>
            </a:r>
            <a:r>
              <a:rPr lang="ko-KR" altLang="en-US" dirty="0"/>
              <a:t>에서 </a:t>
            </a:r>
            <a:r>
              <a:rPr lang="en-US" altLang="ko-KR" dirty="0" err="1"/>
              <a:t>foo.h</a:t>
            </a:r>
            <a:r>
              <a:rPr lang="ko-KR" altLang="en-US" dirty="0"/>
              <a:t>를 참조하였는데 </a:t>
            </a:r>
            <a:r>
              <a:rPr lang="en-US" altLang="ko-KR" dirty="0" smtClean="0"/>
              <a:t>main.cpp</a:t>
            </a:r>
            <a:r>
              <a:rPr lang="ko-KR" altLang="en-US" dirty="0"/>
              <a:t>에서 중복참조하는 </a:t>
            </a:r>
            <a:r>
              <a:rPr lang="ko-KR" altLang="en-US" dirty="0" smtClean="0"/>
              <a:t>경우 헤더파일충돌문제 발생</a:t>
            </a:r>
            <a:r>
              <a:rPr lang="en-US" altLang="ko-KR" dirty="0" smtClean="0"/>
              <a:t>(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). </a:t>
            </a:r>
            <a:r>
              <a:rPr lang="ko-KR" altLang="en-US" dirty="0" smtClean="0"/>
              <a:t>이를 예방하기위해 헤더 가드를 사용한다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헤더파일</a:t>
            </a:r>
            <a:r>
              <a:rPr lang="ko-KR" altLang="en-US" dirty="0" smtClean="0"/>
              <a:t> 시작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헤더파일</a:t>
            </a:r>
            <a:r>
              <a:rPr lang="ko-KR" altLang="en-US" dirty="0" smtClean="0"/>
              <a:t> 끝에 위치하여 주로 </a:t>
            </a:r>
            <a:r>
              <a:rPr lang="ko-KR" altLang="en-US" dirty="0" err="1" smtClean="0"/>
              <a:t>헤더파일</a:t>
            </a:r>
            <a:r>
              <a:rPr lang="ko-KR" altLang="en-US" dirty="0" smtClean="0"/>
              <a:t> 이름을 사용함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685782" lvl="2" indent="0">
              <a:buNone/>
            </a:pP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QoudraticEquation.h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헤더가드</a:t>
            </a:r>
            <a:r>
              <a:rPr lang="en-US" altLang="ko-KR" dirty="0" smtClean="0"/>
              <a:t>: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이차방정식계산 프로그램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1345223" y="34290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6669" y="2206868"/>
            <a:ext cx="2372745" cy="13628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891" lvl="1" indent="0">
              <a:buNone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include &lt;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cmath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04884" y="2206867"/>
            <a:ext cx="2372745" cy="13628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891" lvl="1" indent="0">
              <a:buNone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include “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foo.h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203099" y="2206866"/>
            <a:ext cx="2372745" cy="13628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891" lvl="1" indent="0"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#include “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foo.h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 marL="342891" lvl="1" indent="0"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#include “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goo.h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6669" y="2139428"/>
            <a:ext cx="63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foo.h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3404884" y="2139428"/>
            <a:ext cx="106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goo.h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37308" y="213090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main.cpp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928" y="4732564"/>
            <a:ext cx="3552825" cy="186690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152292" y="4714980"/>
            <a:ext cx="1990682" cy="33180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07758" y="6265357"/>
            <a:ext cx="1990682" cy="33180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661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QuadraticEquation.h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include&lt;</a:t>
            </a:r>
            <a:r>
              <a:rPr lang="en-US" altLang="ko-KR" dirty="0" err="1" smtClean="0"/>
              <a:t>cmath</a:t>
            </a:r>
            <a:r>
              <a:rPr lang="en-US" altLang="ko-KR" dirty="0" smtClean="0"/>
              <a:t>&gt;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수학적 연산 함수 사용을 위한 </a:t>
            </a:r>
            <a:r>
              <a:rPr lang="ko-KR" altLang="en-US" dirty="0" err="1" smtClean="0"/>
              <a:t>헤더파일</a:t>
            </a:r>
            <a:r>
              <a:rPr lang="en-US" altLang="ko-KR" dirty="0" smtClean="0"/>
              <a:t>. C++ </a:t>
            </a:r>
            <a:r>
              <a:rPr lang="ko-KR" altLang="en-US" dirty="0" smtClean="0"/>
              <a:t>표준 라이브러리에 속한다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4"/>
            <a:endParaRPr lang="en-US" altLang="ko-KR" sz="1600" dirty="0" smtClean="0"/>
          </a:p>
          <a:p>
            <a:pPr marL="342891" lvl="1" indent="0">
              <a:buNone/>
            </a:pPr>
            <a:endParaRPr lang="en-US" altLang="ko-KR" sz="1600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근의 공식의 루트 연산을 수행하기위해 </a:t>
            </a:r>
            <a:r>
              <a:rPr lang="en-US" altLang="ko-KR" dirty="0" err="1" smtClean="0"/>
              <a:t>cmath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err="1" smtClean="0"/>
              <a:t>sqrt</a:t>
            </a:r>
            <a:r>
              <a:rPr lang="ko-KR" altLang="en-US" dirty="0" smtClean="0"/>
              <a:t>를 사용함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이차방정식계산 프로그램</a:t>
            </a:r>
            <a:r>
              <a:rPr lang="en-US" altLang="ko-KR" dirty="0" smtClean="0"/>
              <a:t>(</a:t>
            </a:r>
            <a:r>
              <a:rPr lang="en-US" altLang="ko-KR" dirty="0"/>
              <a:t>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00" y="2247900"/>
            <a:ext cx="5258533" cy="24248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00" y="4676521"/>
            <a:ext cx="70961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New_Simple01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3663</TotalTime>
  <Words>855</Words>
  <Application>Microsoft Office PowerPoint</Application>
  <PresentationFormat>화면 슬라이드 쇼(4:3)</PresentationFormat>
  <Paragraphs>221</Paragraphs>
  <Slides>22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KoPub돋움체 Light</vt:lpstr>
      <vt:lpstr>HY견명조</vt:lpstr>
      <vt:lpstr>맑은 고딕</vt:lpstr>
      <vt:lpstr>Wingdings</vt:lpstr>
      <vt:lpstr>Arial</vt:lpstr>
      <vt:lpstr>KoPub돋움체 Bold</vt:lpstr>
      <vt:lpstr>Wingdings 3</vt:lpstr>
      <vt:lpstr>Tw Cen MT</vt:lpstr>
      <vt:lpstr>Symbol</vt:lpstr>
      <vt:lpstr>New_Simple01</vt:lpstr>
      <vt:lpstr>PowerPoint 프레젠테이션</vt:lpstr>
      <vt:lpstr>목표</vt:lpstr>
      <vt:lpstr>객체</vt:lpstr>
      <vt:lpstr>이차방정식계산 프로그램과 객체(1)</vt:lpstr>
      <vt:lpstr>이차방정식계산 프로그램과 객체(2)</vt:lpstr>
      <vt:lpstr>실습</vt:lpstr>
      <vt:lpstr>이차방정식계산 프로그램(1)</vt:lpstr>
      <vt:lpstr>이차방정식계산 프로그램(2)</vt:lpstr>
      <vt:lpstr>이차방정식계산 프로그램(3)</vt:lpstr>
      <vt:lpstr>이차방정식계산 프로그램(4)</vt:lpstr>
      <vt:lpstr>이차방정식계산 프로그램(5)</vt:lpstr>
      <vt:lpstr>이차방정식계산 프로그램(6)</vt:lpstr>
      <vt:lpstr>이차방정식계산 프로그램(7)</vt:lpstr>
      <vt:lpstr>이차방정식계산 프로그램(8)</vt:lpstr>
      <vt:lpstr>이차방정식계산 프로그램(9)</vt:lpstr>
      <vt:lpstr>이차방정식계산 프로그램(10)</vt:lpstr>
      <vt:lpstr>이차방정식계산 프로그램(11)</vt:lpstr>
      <vt:lpstr>과제</vt:lpstr>
      <vt:lpstr>실습 과제</vt:lpstr>
      <vt:lpstr>실습 과제</vt:lpstr>
      <vt:lpstr>유의사항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G. D. Hong</dc:creator>
  <cp:lastModifiedBy>admin</cp:lastModifiedBy>
  <cp:revision>781</cp:revision>
  <cp:lastPrinted>2017-03-04T05:58:34Z</cp:lastPrinted>
  <dcterms:created xsi:type="dcterms:W3CDTF">2014-02-18T07:01:17Z</dcterms:created>
  <dcterms:modified xsi:type="dcterms:W3CDTF">2018-09-15T01:46:34Z</dcterms:modified>
</cp:coreProperties>
</file>