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98" r:id="rId2"/>
    <p:sldId id="346" r:id="rId3"/>
    <p:sldId id="319" r:id="rId4"/>
    <p:sldId id="320" r:id="rId5"/>
    <p:sldId id="338" r:id="rId6"/>
    <p:sldId id="328" r:id="rId7"/>
    <p:sldId id="325" r:id="rId8"/>
    <p:sldId id="339" r:id="rId9"/>
    <p:sldId id="340" r:id="rId10"/>
    <p:sldId id="337" r:id="rId11"/>
    <p:sldId id="342" r:id="rId12"/>
    <p:sldId id="343" r:id="rId13"/>
    <p:sldId id="345" r:id="rId14"/>
    <p:sldId id="344" r:id="rId15"/>
    <p:sldId id="30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35D7E-5035-4D9F-88F0-DC09A3F47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3DF37-EE64-4CEB-A57A-BF383230A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39210-E00F-4CDC-A7DB-E68D6381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68CA1-0259-4691-9019-A91F6237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90E2B-F875-4F29-A262-65D5D977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BB3D1-134A-4A3C-8D53-99E748F7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5FC62-1A96-4DFC-9A40-25FF639E6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2BED5-2FA3-4646-AC3B-5F8B630A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9DD45-9B9C-4A17-A41C-CCFB625D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155FB-FBDE-4E8C-818D-07E28D35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A2335E-754D-4495-BB34-DEE63BC1B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94930-F116-480F-B82E-24253A53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24AD2-DD53-4A3B-8CD5-6695B9B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5CE2-B19E-409A-A683-5093015D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FE092-AFC7-4D7F-8416-520D62F5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4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B8BCB-6A86-4AF4-B320-8E8529A1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889E7-2F3B-49DF-AB24-0E7C75BE0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17CB1-2350-4E5B-B602-695A1CD6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C2935-1AFB-4A33-917F-31720817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3881F-855D-4D22-BA6E-1EEEDB53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03CE5-C80C-436E-A6E0-13A88409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30ED5-D3E1-44BC-ACB8-AC08D059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36F58-4123-4A51-9410-BD03EB88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D90FB-0D39-4D3C-9231-3A089858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E3D-70BD-4339-B05B-6BE717BA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E2071-8187-4421-8B99-1803C2F0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E857B-57A9-4FA5-ABCF-EB7C2DEE8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49AAC-8829-4A82-8DBC-66AC5936A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1FC17-4579-4221-8302-08CE40EA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A6612-0F3B-4A9B-B99F-08C5C30E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54A45-7196-43E0-B475-30A0D27D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7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D037-EA07-45B1-B7A7-00A7E650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20AE4A-18AA-435A-B8FA-9102EEEA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F14403-8665-4FAB-B6FA-361941222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1C4464-347A-4B20-ADD2-0EF19CA46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7092AC-D981-4FB3-9024-ABB7D869C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8B8BC7-8C73-494C-940F-05BB29C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BE2630-207A-4169-B6CA-F09B5E4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CFB51A-C472-453A-8A06-6A8E624A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C352-4830-45F6-A601-8F9A51F1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D9444-B29C-4366-9DCD-502DBB9F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401B8-FCE5-4297-9FDB-A1129938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99CE17-39C7-4A02-95C4-3E7ACCF9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7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CC6D3-827D-4F84-B7C8-347B81B4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9707-31D6-4C35-B024-17C5C368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521CD-ABE9-48CF-B84D-AF9FD304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8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426BC-1425-4C19-AF1B-76E3AF21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61592-507D-4963-93E8-2EDC13F4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032B8-65CB-4647-9F5A-678BA33F9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782E0-FEB4-4E23-8FB1-F7ABF1BB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EB8AD-92A4-4B83-8C4E-6FA5F365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1A136-A407-410C-93B2-400B419E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5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441B6-EE33-457C-A270-BDDCFF6A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DFFFEA-3F50-4CDE-9DEF-37BD57A95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9B8868-DC80-4619-955B-6503FE23B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FFF43-8401-458D-AAE7-0E24A129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FD689-4F0A-4300-A1E7-B19CA55C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7581F-D253-497B-A46E-01D79CCD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9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D100BD-11F3-4574-AB6D-0EBCE827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D4C56-05A2-4972-8281-FED5EBF44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0364C-B5EB-44DC-A757-E1B503D29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BA99-F931-4855-90DD-441B8ACA27F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B6E8D-8435-4C0F-B8C2-4AED4C6DF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00742-313C-4E89-ABFF-2723104C6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4B00-120D-4943-B20C-E023A558C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6A805D-3663-436E-9094-3A3B19B64BA7}"/>
              </a:ext>
            </a:extLst>
          </p:cNvPr>
          <p:cNvSpPr/>
          <p:nvPr/>
        </p:nvSpPr>
        <p:spPr>
          <a:xfrm>
            <a:off x="3823970" y="0"/>
            <a:ext cx="8368030" cy="685800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alpha val="60000"/>
                  </a:schemeClr>
                </a:solidFill>
                <a:latin typeface="Aharoni" panose="020B0604020202020204" pitchFamily="2" charset="-79"/>
                <a:ea typeface="Noto Sans CJK KR Bold" panose="020B0800000000000000" pitchFamily="34" charset="-127"/>
                <a:cs typeface="Aharoni" panose="020B0604020202020204" pitchFamily="2" charset="-79"/>
              </a:rPr>
              <a:t>\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D19C72-A2A0-4596-9163-847FC3B86106}"/>
              </a:ext>
            </a:extLst>
          </p:cNvPr>
          <p:cNvCxnSpPr>
            <a:cxnSpLocks/>
          </p:cNvCxnSpPr>
          <p:nvPr/>
        </p:nvCxnSpPr>
        <p:spPr>
          <a:xfrm>
            <a:off x="4091940" y="3897630"/>
            <a:ext cx="5918835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8C5772-6A37-418F-A3AD-D1FC6827C69F}"/>
              </a:ext>
            </a:extLst>
          </p:cNvPr>
          <p:cNvSpPr txBox="1"/>
          <p:nvPr/>
        </p:nvSpPr>
        <p:spPr>
          <a:xfrm>
            <a:off x="3823970" y="2935605"/>
            <a:ext cx="448500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ea typeface="Arial Unicode MS" panose="020B0604020202020204" pitchFamily="50" charset="-127"/>
                <a:cs typeface="Aharoni" panose="02010803020104030203" pitchFamily="2" charset="-79"/>
              </a:rPr>
              <a:t>AutoEncoder</a:t>
            </a:r>
            <a:r>
              <a:rPr lang="ko-KR" altLang="en-US" sz="28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ea typeface="Arial Unicode MS" panose="020B0604020202020204" pitchFamily="50" charset="-127"/>
                <a:cs typeface="Aharoni" panose="02010803020104030203" pitchFamily="2" charset="-79"/>
              </a:rPr>
              <a:t>를 통한 </a:t>
            </a:r>
            <a:r>
              <a:rPr lang="en-US" altLang="ko-KR" sz="2800" dirty="0" err="1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ea typeface="Arial Unicode MS" panose="020B0604020202020204" pitchFamily="50" charset="-127"/>
                <a:cs typeface="Aharoni" panose="02010803020104030203" pitchFamily="2" charset="-79"/>
              </a:rPr>
              <a:t>mnist</a:t>
            </a:r>
            <a:r>
              <a:rPr lang="en-US" altLang="ko-KR" sz="28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ea typeface="Arial Unicode MS" panose="020B0604020202020204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2800" dirty="0">
                <a:solidFill>
                  <a:srgbClr val="002060">
                    <a:alpha val="60000"/>
                  </a:srgbClr>
                </a:solidFill>
                <a:latin typeface="Aharoni" panose="02010803020104030203" pitchFamily="2" charset="-79"/>
                <a:ea typeface="Arial Unicode MS" panose="020B0604020202020204" pitchFamily="50" charset="-127"/>
                <a:cs typeface="Aharoni" panose="02010803020104030203" pitchFamily="2" charset="-79"/>
              </a:rPr>
              <a:t>숫자 이미지 복원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0F6BE-A025-4356-A703-40C323809DE5}"/>
              </a:ext>
            </a:extLst>
          </p:cNvPr>
          <p:cNvSpPr txBox="1"/>
          <p:nvPr/>
        </p:nvSpPr>
        <p:spPr>
          <a:xfrm>
            <a:off x="3587115" y="5716905"/>
            <a:ext cx="8604885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solidFill>
                  <a:schemeClr val="bg1">
                    <a:alpha val="60000"/>
                  </a:schemeClr>
                </a:solidFill>
                <a:latin typeface="Aharoni" panose="020B0604020202020204" pitchFamily="2" charset="-79"/>
                <a:ea typeface="Noto Sans CJK KR Bold" panose="020B0800000000000000" pitchFamily="34" charset="-127"/>
                <a:cs typeface="Aharoni" panose="020B0604020202020204" pitchFamily="2" charset="-79"/>
              </a:rPr>
              <a:t>에이조</a:t>
            </a:r>
            <a:r>
              <a:rPr lang="ko-KR" altLang="en-US" sz="2500" dirty="0">
                <a:solidFill>
                  <a:schemeClr val="bg1">
                    <a:alpha val="60000"/>
                  </a:schemeClr>
                </a:solidFill>
                <a:latin typeface="Aharoni" panose="020B0604020202020204" pitchFamily="2" charset="-79"/>
                <a:ea typeface="Noto Sans CJK KR Bold" panose="020B0800000000000000" pitchFamily="34" charset="-127"/>
                <a:cs typeface="Aharoni" panose="020B0604020202020204" pitchFamily="2" charset="-79"/>
              </a:rPr>
              <a:t> </a:t>
            </a:r>
            <a:r>
              <a:rPr lang="en-US" altLang="ko-KR" sz="2500" dirty="0">
                <a:solidFill>
                  <a:schemeClr val="bg1">
                    <a:alpha val="60000"/>
                  </a:schemeClr>
                </a:solidFill>
                <a:latin typeface="Aharoni" panose="020B0604020202020204" pitchFamily="2" charset="-79"/>
                <a:ea typeface="Noto Sans CJK KR Bold" panose="020B0800000000000000" pitchFamily="34" charset="-127"/>
                <a:cs typeface="Aharoni" panose="020B0604020202020204" pitchFamily="2" charset="-79"/>
              </a:rPr>
              <a:t>(</a:t>
            </a:r>
            <a:r>
              <a:rPr lang="ko-KR" altLang="en-US" sz="2500" dirty="0" err="1">
                <a:solidFill>
                  <a:schemeClr val="bg1">
                    <a:alpha val="60000"/>
                  </a:schemeClr>
                </a:solidFill>
                <a:latin typeface="Aharoni" panose="020B0604020202020204" pitchFamily="2" charset="-79"/>
                <a:ea typeface="Noto Sans CJK KR Bold" panose="020B0800000000000000" pitchFamily="34" charset="-127"/>
                <a:cs typeface="Aharoni" panose="020B0604020202020204" pitchFamily="2" charset="-79"/>
              </a:rPr>
              <a:t>구보경</a:t>
            </a:r>
            <a:r>
              <a:rPr lang="ko-KR" altLang="en-US" sz="2500" dirty="0">
                <a:solidFill>
                  <a:schemeClr val="bg1">
                    <a:alpha val="60000"/>
                  </a:schemeClr>
                </a:solidFill>
                <a:latin typeface="Aharoni" panose="020B0604020202020204" pitchFamily="2" charset="-79"/>
                <a:ea typeface="Noto Sans CJK KR Bold" panose="020B0800000000000000" pitchFamily="34" charset="-127"/>
                <a:cs typeface="Aharoni" panose="020B0604020202020204" pitchFamily="2" charset="-79"/>
              </a:rPr>
              <a:t> 김태환 </a:t>
            </a:r>
            <a:r>
              <a:rPr lang="ko-KR" altLang="en-US" sz="2500" dirty="0" err="1">
                <a:solidFill>
                  <a:schemeClr val="bg1">
                    <a:alpha val="60000"/>
                  </a:schemeClr>
                </a:solidFill>
                <a:latin typeface="Aharoni" panose="020B0604020202020204" pitchFamily="2" charset="-79"/>
                <a:ea typeface="Noto Sans CJK KR Bold" panose="020B0800000000000000" pitchFamily="34" charset="-127"/>
                <a:cs typeface="Aharoni" panose="020B0604020202020204" pitchFamily="2" charset="-79"/>
              </a:rPr>
              <a:t>임준섭</a:t>
            </a:r>
            <a:r>
              <a:rPr lang="en-US" altLang="ko-KR" sz="2500" dirty="0">
                <a:solidFill>
                  <a:schemeClr val="bg1">
                    <a:alpha val="60000"/>
                  </a:schemeClr>
                </a:solidFill>
                <a:latin typeface="Aharoni" panose="020B0604020202020204" pitchFamily="2" charset="-79"/>
                <a:ea typeface="Noto Sans CJK KR Bold" panose="020B0800000000000000" pitchFamily="34" charset="-127"/>
                <a:cs typeface="Aharoni" panose="020B0604020202020204" pitchFamily="2" charset="-79"/>
              </a:rPr>
              <a:t>)</a:t>
            </a:r>
            <a:endParaRPr lang="ko-KR" altLang="en-US" sz="2500" dirty="0">
              <a:solidFill>
                <a:schemeClr val="bg1">
                  <a:alpha val="60000"/>
                </a:schemeClr>
              </a:solidFill>
              <a:latin typeface="Aharoni" panose="020B0604020202020204" pitchFamily="2" charset="-79"/>
              <a:ea typeface="Noto Sans CJK KR Bold" panose="020B0800000000000000" pitchFamily="34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618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400050" y="373380"/>
            <a:ext cx="214376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 Result</a:t>
            </a:r>
            <a:endParaRPr lang="ko-KR" altLang="en-US" sz="32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39BB58-61B3-4CCA-A3AF-5FC51884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" y="889635"/>
            <a:ext cx="25909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26F0809D-62B5-45DA-8A05-30E22128CB69}"/>
              </a:ext>
            </a:extLst>
          </p:cNvPr>
          <p:cNvSpPr txBox="1"/>
          <p:nvPr/>
        </p:nvSpPr>
        <p:spPr>
          <a:xfrm>
            <a:off x="400050" y="1149350"/>
            <a:ext cx="1139190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 </a:t>
            </a:r>
            <a:endParaRPr lang="en-US" altLang="ko-KR" sz="23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3DB802-2C3C-438A-8A90-529A6D3AC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346835"/>
            <a:ext cx="5753100" cy="2504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77B9F1-1BD6-4635-A865-07E4125EC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3851275"/>
            <a:ext cx="5233035" cy="27743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7D5ECA-E097-4B83-9E94-1EE126C05CD1}"/>
              </a:ext>
            </a:extLst>
          </p:cNvPr>
          <p:cNvSpPr/>
          <p:nvPr/>
        </p:nvSpPr>
        <p:spPr>
          <a:xfrm>
            <a:off x="6365240" y="1606550"/>
            <a:ext cx="480885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30 Epoch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training cost, validation cost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705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447040" y="312420"/>
            <a:ext cx="21869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  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Result</a:t>
            </a:r>
            <a:endParaRPr lang="ko-KR" altLang="en-US" sz="32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39BB58-61B3-4CCA-A3AF-5FC51884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" y="889635"/>
            <a:ext cx="25909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26F0809D-62B5-45DA-8A05-30E22128CB69}"/>
              </a:ext>
            </a:extLst>
          </p:cNvPr>
          <p:cNvSpPr txBox="1"/>
          <p:nvPr/>
        </p:nvSpPr>
        <p:spPr>
          <a:xfrm>
            <a:off x="400050" y="1149350"/>
            <a:ext cx="1139190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 </a:t>
            </a:r>
            <a:endParaRPr lang="en-US" altLang="ko-KR" sz="23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3E9B16-E805-47E9-8867-5FB8464C8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" y="1816735"/>
            <a:ext cx="9956165" cy="35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3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447040" y="312420"/>
            <a:ext cx="689292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  </a:t>
            </a:r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300 Epochs vs 1000 Epochs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39BB58-61B3-4CCA-A3AF-5FC51884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" y="889635"/>
            <a:ext cx="25909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26F0809D-62B5-45DA-8A05-30E22128CB69}"/>
              </a:ext>
            </a:extLst>
          </p:cNvPr>
          <p:cNvSpPr txBox="1"/>
          <p:nvPr/>
        </p:nvSpPr>
        <p:spPr>
          <a:xfrm>
            <a:off x="400050" y="1149350"/>
            <a:ext cx="1139190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 </a:t>
            </a:r>
            <a:endParaRPr lang="en-US" altLang="ko-KR" sz="23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0B8388-05BA-4C55-B61F-59B9E8443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118235"/>
            <a:ext cx="5443855" cy="48501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C64EC4-40D6-404B-9B91-CC667D5B0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9350"/>
            <a:ext cx="5368290" cy="481901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7FB373-1B46-4C17-BC37-20DC32CE71C7}"/>
              </a:ext>
            </a:extLst>
          </p:cNvPr>
          <p:cNvSpPr/>
          <p:nvPr/>
        </p:nvSpPr>
        <p:spPr>
          <a:xfrm>
            <a:off x="2512060" y="6117590"/>
            <a:ext cx="411734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300 Epoch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705A9A-A699-48C2-A349-4C0AF5F6FE58}"/>
              </a:ext>
            </a:extLst>
          </p:cNvPr>
          <p:cNvSpPr/>
          <p:nvPr/>
        </p:nvSpPr>
        <p:spPr>
          <a:xfrm>
            <a:off x="8074660" y="6117590"/>
            <a:ext cx="411734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1000 Epoch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368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447040" y="312420"/>
            <a:ext cx="218694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  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Result</a:t>
            </a:r>
            <a:endParaRPr lang="ko-KR" altLang="en-US" sz="32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39BB58-61B3-4CCA-A3AF-5FC51884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" y="889635"/>
            <a:ext cx="25909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26F0809D-62B5-45DA-8A05-30E22128CB69}"/>
              </a:ext>
            </a:extLst>
          </p:cNvPr>
          <p:cNvSpPr txBox="1"/>
          <p:nvPr/>
        </p:nvSpPr>
        <p:spPr>
          <a:xfrm>
            <a:off x="400050" y="1149350"/>
            <a:ext cx="1139190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 </a:t>
            </a:r>
            <a:endParaRPr lang="en-US" altLang="ko-KR" sz="23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F4CF34-C547-4E81-A932-BBFF2347F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4538980"/>
            <a:ext cx="8084185" cy="10902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19F233-DE6F-4F2D-99BA-F8262B28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999105"/>
            <a:ext cx="8200390" cy="10902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A7D321-CDAC-414B-9413-6D5700A2E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" y="1429385"/>
            <a:ext cx="8084185" cy="12084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F748DA-9429-4B40-A13D-C46E4E7995C1}"/>
              </a:ext>
            </a:extLst>
          </p:cNvPr>
          <p:cNvSpPr/>
          <p:nvPr/>
        </p:nvSpPr>
        <p:spPr>
          <a:xfrm>
            <a:off x="8600440" y="1924050"/>
            <a:ext cx="356362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Input Image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 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3833EA-B7FF-4607-905D-0DEA71733D67}"/>
              </a:ext>
            </a:extLst>
          </p:cNvPr>
          <p:cNvSpPr/>
          <p:nvPr/>
        </p:nvSpPr>
        <p:spPr>
          <a:xfrm>
            <a:off x="8600440" y="3429000"/>
            <a:ext cx="1281430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300-Epochs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3D4239-C88F-46A6-A5E5-DBCC23342FD8}"/>
              </a:ext>
            </a:extLst>
          </p:cNvPr>
          <p:cNvSpPr/>
          <p:nvPr/>
        </p:nvSpPr>
        <p:spPr>
          <a:xfrm>
            <a:off x="8600440" y="4933950"/>
            <a:ext cx="1441450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1000-Epochs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0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447040" y="312420"/>
            <a:ext cx="294513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  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1000 Epochs</a:t>
            </a:r>
            <a:endParaRPr lang="ko-KR" altLang="en-US" sz="28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26F0809D-62B5-45DA-8A05-30E22128CB69}"/>
              </a:ext>
            </a:extLst>
          </p:cNvPr>
          <p:cNvSpPr txBox="1"/>
          <p:nvPr/>
        </p:nvSpPr>
        <p:spPr>
          <a:xfrm>
            <a:off x="400050" y="1149350"/>
            <a:ext cx="1139190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 </a:t>
            </a:r>
            <a:endParaRPr lang="en-US" altLang="ko-KR" sz="23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12203-C35F-4F46-AA23-E044E1D1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" y="1052830"/>
            <a:ext cx="7261860" cy="23761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2C8A3-AEA2-49B2-BF00-1632B8687C4A}"/>
              </a:ext>
            </a:extLst>
          </p:cNvPr>
          <p:cNvSpPr/>
          <p:nvPr/>
        </p:nvSpPr>
        <p:spPr>
          <a:xfrm>
            <a:off x="7790180" y="3034665"/>
            <a:ext cx="169926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Training cost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67D84F-520C-482F-B061-6C8C1315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" y="3667760"/>
            <a:ext cx="7261860" cy="25387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E4EC12-C032-4C58-8761-88FECA02DD6F}"/>
              </a:ext>
            </a:extLst>
          </p:cNvPr>
          <p:cNvSpPr/>
          <p:nvPr/>
        </p:nvSpPr>
        <p:spPr>
          <a:xfrm>
            <a:off x="7790180" y="5594350"/>
            <a:ext cx="193230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validation cost</a:t>
            </a:r>
          </a:p>
        </p:txBody>
      </p:sp>
    </p:spTree>
    <p:extLst>
      <p:ext uri="{BB962C8B-B14F-4D97-AF65-F5344CB8AC3E}">
        <p14:creationId xmlns:p14="http://schemas.microsoft.com/office/powerpoint/2010/main" val="352852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79D038-0D20-4E4C-9512-E80D62B31392}"/>
              </a:ext>
            </a:extLst>
          </p:cNvPr>
          <p:cNvSpPr/>
          <p:nvPr/>
        </p:nvSpPr>
        <p:spPr>
          <a:xfrm>
            <a:off x="487045" y="459740"/>
            <a:ext cx="11217910" cy="59391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1B78E-D4DE-46BD-90F5-09BF3EC5BF15}"/>
              </a:ext>
            </a:extLst>
          </p:cNvPr>
          <p:cNvSpPr txBox="1"/>
          <p:nvPr/>
        </p:nvSpPr>
        <p:spPr>
          <a:xfrm>
            <a:off x="4107180" y="2921000"/>
            <a:ext cx="3977640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감사합니다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.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5F8112C1-514E-4093-913A-C021DE95F80B}"/>
              </a:ext>
            </a:extLst>
          </p:cNvPr>
          <p:cNvSpPr/>
          <p:nvPr/>
        </p:nvSpPr>
        <p:spPr>
          <a:xfrm>
            <a:off x="0" y="0"/>
            <a:ext cx="2809240" cy="2809240"/>
          </a:xfrm>
          <a:prstGeom prst="diagStripe">
            <a:avLst>
              <a:gd name="adj" fmla="val 71141"/>
            </a:avLst>
          </a:prstGeom>
          <a:solidFill>
            <a:srgbClr val="C6A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4AC7A1D0-7CC6-4878-89EE-3F659223762C}"/>
              </a:ext>
            </a:extLst>
          </p:cNvPr>
          <p:cNvSpPr/>
          <p:nvPr/>
        </p:nvSpPr>
        <p:spPr>
          <a:xfrm rot="10800000">
            <a:off x="9382760" y="4048760"/>
            <a:ext cx="2809240" cy="2809240"/>
          </a:xfrm>
          <a:prstGeom prst="diagStripe">
            <a:avLst>
              <a:gd name="adj" fmla="val 71141"/>
            </a:avLst>
          </a:prstGeom>
          <a:solidFill>
            <a:srgbClr val="C6A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4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49555" y="203200"/>
            <a:ext cx="635" cy="850265"/>
          </a:xfrm>
          <a:prstGeom prst="line">
            <a:avLst/>
          </a:prstGeom>
          <a:ln w="57150" cap="flat" cmpd="sng">
            <a:solidFill>
              <a:schemeClr val="accent4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/>
          </p:cNvSpPr>
          <p:nvPr/>
        </p:nvSpPr>
        <p:spPr>
          <a:xfrm>
            <a:off x="337820" y="300355"/>
            <a:ext cx="2148205" cy="6305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>
                <a:solidFill>
                  <a:schemeClr val="accent4">
                    <a:lumMod val="75000"/>
                  </a:schemeClr>
                </a:solidFill>
                <a:latin typeface="Aharoni" charset="0"/>
                <a:ea typeface="Noto Sans CJK KR Bold" charset="0"/>
                <a:cs typeface="Aharoni" charset="0"/>
              </a:rPr>
              <a:t>PART</a:t>
            </a:r>
            <a:r>
              <a:rPr lang="en-US" altLang="ko-KR" sz="3500">
                <a:solidFill>
                  <a:schemeClr val="accent4">
                    <a:lumMod val="75000"/>
                  </a:schemeClr>
                </a:solidFill>
                <a:latin typeface="Aharoni" charset="0"/>
                <a:ea typeface="Noto Sans CJK KR Bold" charset="0"/>
                <a:cs typeface="Aharoni" charset="0"/>
              </a:rPr>
              <a:t>  목차</a:t>
            </a:r>
            <a:endParaRPr lang="ko-KR" altLang="en-US" sz="3500">
              <a:solidFill>
                <a:schemeClr val="accent4">
                  <a:lumMod val="75000"/>
                </a:schemeClr>
              </a:solidFill>
              <a:latin typeface="Aharoni" charset="0"/>
              <a:ea typeface="Noto Sans CJK KR Bold" charset="0"/>
              <a:cs typeface="Aharoni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351155" y="1668780"/>
            <a:ext cx="666877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solidFill>
                  <a:schemeClr val="accent4">
                    <a:lumMod val="50000"/>
                  </a:schemeClr>
                </a:solidFill>
                <a:latin typeface="Aharoni" charset="0"/>
                <a:ea typeface="Noto Sans CJK KR Bold" charset="0"/>
                <a:cs typeface="맑은 고딕" charset="0"/>
              </a:rPr>
              <a:t>1. Auto-Encoder 개념</a:t>
            </a:r>
            <a:endParaRPr lang="ko-KR" altLang="en-US" sz="4000">
              <a:solidFill>
                <a:schemeClr val="accent4">
                  <a:lumMod val="50000"/>
                </a:schemeClr>
              </a:solidFill>
              <a:latin typeface="Aharoni" charset="0"/>
              <a:ea typeface="Noto Sans CJK KR Bold" charset="0"/>
              <a:cs typeface="맑은 고딕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866140" y="2930525"/>
            <a:ext cx="52165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solidFill>
                  <a:schemeClr val="accent4">
                    <a:lumMod val="50000"/>
                  </a:schemeClr>
                </a:solidFill>
                <a:latin typeface="Aharoni" charset="0"/>
                <a:ea typeface="Noto Sans CJK KR Bold" charset="0"/>
                <a:cs typeface="맑은 고딕" charset="0"/>
              </a:rPr>
              <a:t>2. 프로젝트 소스코드</a:t>
            </a:r>
            <a:endParaRPr lang="ko-KR" altLang="en-US" sz="4000">
              <a:solidFill>
                <a:schemeClr val="accent4">
                  <a:lumMod val="50000"/>
                </a:schemeClr>
              </a:solidFill>
              <a:latin typeface="Aharoni" charset="0"/>
              <a:ea typeface="Noto Sans CJK KR Bold" charset="0"/>
              <a:cs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333375" y="4252595"/>
            <a:ext cx="52165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>
                <a:solidFill>
                  <a:schemeClr val="accent4">
                    <a:lumMod val="50000"/>
                  </a:schemeClr>
                </a:solidFill>
                <a:latin typeface="Aharoni" charset="0"/>
                <a:ea typeface="Noto Sans CJK KR Bold" charset="0"/>
                <a:cs typeface="맑은 고딕" charset="0"/>
              </a:rPr>
              <a:t>3. 프로젝트 결과</a:t>
            </a:r>
            <a:endParaRPr lang="ko-KR" altLang="en-US" sz="4000">
              <a:solidFill>
                <a:schemeClr val="accent4">
                  <a:lumMod val="50000"/>
                </a:schemeClr>
              </a:solidFill>
              <a:latin typeface="Aharoni" charset="0"/>
              <a:ea typeface="Noto Sans CJK KR Bold" charset="0"/>
              <a:cs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378460" y="240030"/>
            <a:ext cx="3932555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</a:t>
            </a:r>
            <a:r>
              <a:rPr lang="en-US" altLang="ko-KR" sz="35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  Auto-Encoder</a:t>
            </a:r>
            <a:endParaRPr lang="ko-KR" altLang="en-US" sz="35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8E6A2-6C25-491C-ADD1-659B2B451719}"/>
              </a:ext>
            </a:extLst>
          </p:cNvPr>
          <p:cNvSpPr txBox="1"/>
          <p:nvPr/>
        </p:nvSpPr>
        <p:spPr>
          <a:xfrm>
            <a:off x="1010920" y="5204460"/>
            <a:ext cx="285369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비지도 학습</a:t>
            </a:r>
            <a:endParaRPr lang="en-US" altLang="ko-KR" sz="2500" dirty="0">
              <a:solidFill>
                <a:schemeClr val="accent4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DB5079-98AA-44CF-AF82-8EBA3B6305F9}"/>
              </a:ext>
            </a:extLst>
          </p:cNvPr>
          <p:cNvSpPr txBox="1"/>
          <p:nvPr/>
        </p:nvSpPr>
        <p:spPr>
          <a:xfrm>
            <a:off x="8240395" y="5113020"/>
            <a:ext cx="318389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압축 효과</a:t>
            </a:r>
            <a:endParaRPr lang="en-US" altLang="ko-KR" sz="2500" dirty="0">
              <a:solidFill>
                <a:schemeClr val="accent4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2A7C3B-D4CD-4BCF-956E-0607E838C995}"/>
              </a:ext>
            </a:extLst>
          </p:cNvPr>
          <p:cNvSpPr txBox="1"/>
          <p:nvPr/>
        </p:nvSpPr>
        <p:spPr>
          <a:xfrm>
            <a:off x="4284345" y="4855845"/>
            <a:ext cx="3408680" cy="86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뉴런의 개수가 </a:t>
            </a:r>
            <a:r>
              <a:rPr lang="ko-KR" altLang="en-US" sz="2500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입력값의</a:t>
            </a:r>
            <a:r>
              <a:rPr lang="ko-KR" altLang="en-US" sz="2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 차원보다 </a:t>
            </a:r>
            <a:endParaRPr lang="en-US" altLang="ko-KR" sz="2500" dirty="0">
              <a:solidFill>
                <a:schemeClr val="accent4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2E875D9-025A-4468-B51F-29D13584E208}"/>
              </a:ext>
            </a:extLst>
          </p:cNvPr>
          <p:cNvCxnSpPr>
            <a:cxnSpLocks/>
          </p:cNvCxnSpPr>
          <p:nvPr/>
        </p:nvCxnSpPr>
        <p:spPr>
          <a:xfrm>
            <a:off x="7440930" y="5243195"/>
            <a:ext cx="0" cy="39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A7AC51D-2624-40F1-9B53-C3FD7C8A8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75" y="1263015"/>
            <a:ext cx="6684645" cy="32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378460" y="531495"/>
            <a:ext cx="862965" cy="431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</a:t>
            </a:r>
            <a:endParaRPr lang="ko-KR" altLang="en-US" sz="35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A5009-760C-4C19-A3E3-6BBCCCE99358}"/>
              </a:ext>
            </a:extLst>
          </p:cNvPr>
          <p:cNvSpPr txBox="1"/>
          <p:nvPr/>
        </p:nvSpPr>
        <p:spPr>
          <a:xfrm>
            <a:off x="1214120" y="243205"/>
            <a:ext cx="589851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Auto-Encoder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556DF-7D9F-4BFD-A350-9511F5EE0076}"/>
              </a:ext>
            </a:extLst>
          </p:cNvPr>
          <p:cNvSpPr/>
          <p:nvPr/>
        </p:nvSpPr>
        <p:spPr>
          <a:xfrm>
            <a:off x="378460" y="1694815"/>
            <a:ext cx="7569835" cy="3693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①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Input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과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hidden layer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의 가중치를 계산해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sigmoid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함수를 통과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. 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② ①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의 결과물과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output layer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의 가중치를 계산해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sigmoid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함수를 통과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. 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③ ②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의 값을 이용해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Mean Squared Error (Euclidean distance)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를 계산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. 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④ ③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의 결과로 나온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loss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값을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Gradient descent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기법으로 최적화 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650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471170" y="487680"/>
            <a:ext cx="862965" cy="431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</a:t>
            </a:r>
            <a:endParaRPr lang="ko-KR" altLang="en-US" sz="35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A5009-760C-4C19-A3E3-6BBCCCE99358}"/>
              </a:ext>
            </a:extLst>
          </p:cNvPr>
          <p:cNvSpPr txBox="1"/>
          <p:nvPr/>
        </p:nvSpPr>
        <p:spPr>
          <a:xfrm>
            <a:off x="1334135" y="199390"/>
            <a:ext cx="589851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Source code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556DF-7D9F-4BFD-A350-9511F5EE0076}"/>
              </a:ext>
            </a:extLst>
          </p:cNvPr>
          <p:cNvSpPr/>
          <p:nvPr/>
        </p:nvSpPr>
        <p:spPr>
          <a:xfrm>
            <a:off x="378460" y="1694815"/>
            <a:ext cx="10361930" cy="2061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- </a:t>
            </a:r>
            <a:r>
              <a:rPr lang="en-US" altLang="ko-KR" sz="2800" dirty="0"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input_data.py</a:t>
            </a:r>
            <a:r>
              <a:rPr lang="en-US" altLang="ko-KR" sz="2400" dirty="0"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 </a:t>
            </a:r>
          </a:p>
          <a:p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input_data.py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는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training, validation, test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데이터셋을 구성하고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minibatch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형태로 호출 할 수 있도록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class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를 만드는 함수로 이루어져 있다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. </a:t>
            </a:r>
          </a:p>
          <a:p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  <a:p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- </a:t>
            </a:r>
            <a:r>
              <a:rPr lang="en-US" altLang="ko-KR" sz="2800" dirty="0"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autoencoder_mnist.py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BA553B-3E09-4DC5-B75B-0C75A743C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" y="3686175"/>
            <a:ext cx="4382770" cy="26835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AB816F-F303-4AB7-839E-DBAA53F32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30" y="3686175"/>
            <a:ext cx="2811780" cy="26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7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441325" y="412750"/>
            <a:ext cx="862965" cy="431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</a:t>
            </a:r>
            <a:endParaRPr lang="ko-KR" altLang="en-US" sz="35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A5009-760C-4C19-A3E3-6BBCCCE99358}"/>
              </a:ext>
            </a:extLst>
          </p:cNvPr>
          <p:cNvSpPr txBox="1"/>
          <p:nvPr/>
        </p:nvSpPr>
        <p:spPr>
          <a:xfrm>
            <a:off x="1303655" y="203200"/>
            <a:ext cx="3408045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Source</a:t>
            </a:r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 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code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8BF462-5687-4103-B1D3-9BEF68B5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" y="1052830"/>
            <a:ext cx="9095105" cy="54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378460" y="258445"/>
            <a:ext cx="440055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    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Source code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124BC6-FEAF-4216-A471-CE9B52461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" y="1235710"/>
            <a:ext cx="7005955" cy="1925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ECE05E-EB93-49A6-94BB-BA06F6B2B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35" y="3161030"/>
            <a:ext cx="3401060" cy="2981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02701B-463A-4553-872B-18E4A793C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4" y="3429000"/>
            <a:ext cx="5756209" cy="3143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8341C8-2208-473F-971A-C68847870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10" y="1476375"/>
            <a:ext cx="4110898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5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378460" y="258445"/>
            <a:ext cx="2778125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    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Result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B67C90-3864-4B55-BCFE-0A5C72D81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" y="2837180"/>
            <a:ext cx="2444750" cy="3390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AE768B-C9D8-46F1-BAD3-C5D08D53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258445"/>
            <a:ext cx="4164965" cy="59696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50CC42-02CF-4CDC-8C59-515A909AE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052830"/>
            <a:ext cx="526415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3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DB638-B863-450E-98E5-709688E59C32}"/>
              </a:ext>
            </a:extLst>
          </p:cNvPr>
          <p:cNvCxnSpPr>
            <a:cxnSpLocks/>
          </p:cNvCxnSpPr>
          <p:nvPr/>
        </p:nvCxnSpPr>
        <p:spPr>
          <a:xfrm>
            <a:off x="249555" y="203200"/>
            <a:ext cx="0" cy="84963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ED04E-4473-46D1-9C66-8A570413053B}"/>
              </a:ext>
            </a:extLst>
          </p:cNvPr>
          <p:cNvSpPr txBox="1"/>
          <p:nvPr/>
        </p:nvSpPr>
        <p:spPr>
          <a:xfrm>
            <a:off x="378460" y="258445"/>
            <a:ext cx="2778125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PART    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ea typeface="Noto Sans CJK KR Bold" panose="020B0800000000000000" pitchFamily="34" charset="-127"/>
                <a:cs typeface="Aharoni" panose="02010803020104030203" pitchFamily="2" charset="-79"/>
              </a:rPr>
              <a:t>Result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E0F011-7410-4F42-AC56-6BF901874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" y="1583690"/>
            <a:ext cx="9969500" cy="1266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F42C5F-6C8A-4516-A977-B213E7BC2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" y="3851910"/>
            <a:ext cx="1071626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6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15</Pages>
  <Words>184</Words>
  <Characters>0</Characters>
  <Application>Microsoft Office PowerPoint</Application>
  <DocSecurity>0</DocSecurity>
  <PresentationFormat>와이드스크린</PresentationFormat>
  <Lines>0</Lines>
  <Paragraphs>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나눔바른고딕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태환</dc:creator>
  <cp:lastModifiedBy>임준섭</cp:lastModifiedBy>
  <cp:revision>4</cp:revision>
  <dcterms:modified xsi:type="dcterms:W3CDTF">2019-12-09T04:22:01Z</dcterms:modified>
</cp:coreProperties>
</file>