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67" autoAdjust="0"/>
    <p:restoredTop sz="86197" autoAdjust="0"/>
  </p:normalViewPr>
  <p:slideViewPr>
    <p:cSldViewPr>
      <p:cViewPr varScale="1">
        <p:scale>
          <a:sx n="49" d="100"/>
          <a:sy n="49" d="100"/>
        </p:scale>
        <p:origin x="-84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>
        <c:manualLayout>
          <c:layoutTarget val="inner"/>
          <c:xMode val="edge"/>
          <c:yMode val="edge"/>
          <c:x val="9.9530596869835813E-2"/>
          <c:y val="0.16295338693665876"/>
          <c:w val="0.79088230290658112"/>
          <c:h val="0.71168478398961721"/>
        </c:manualLayout>
      </c:layout>
      <c:bubbleChart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0.70000000000000062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</c:ser>
        <c:bubbleScale val="100"/>
        <c:axId val="75709824"/>
        <c:axId val="75711616"/>
      </c:bubbleChart>
      <c:valAx>
        <c:axId val="75709824"/>
        <c:scaling>
          <c:orientation val="minMax"/>
        </c:scaling>
        <c:axPos val="b"/>
        <c:numFmt formatCode="General" sourceLinked="1"/>
        <c:tickLblPos val="nextTo"/>
        <c:crossAx val="75711616"/>
        <c:crosses val="autoZero"/>
        <c:crossBetween val="midCat"/>
      </c:valAx>
      <c:valAx>
        <c:axId val="75711616"/>
        <c:scaling>
          <c:orientation val="minMax"/>
        </c:scaling>
        <c:axPos val="l"/>
        <c:majorGridlines/>
        <c:numFmt formatCode="General" sourceLinked="1"/>
        <c:tickLblPos val="nextTo"/>
        <c:crossAx val="757098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250388840283855"/>
          <c:y val="0.5130899214156186"/>
          <c:w val="0.11823685233790235"/>
          <c:h val="0.25466204650811286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86417792"/>
        <c:axId val="86419328"/>
      </c:barChart>
      <c:catAx>
        <c:axId val="86417792"/>
        <c:scaling>
          <c:orientation val="minMax"/>
        </c:scaling>
        <c:axPos val="l"/>
        <c:tickLblPos val="nextTo"/>
        <c:crossAx val="86419328"/>
        <c:crosses val="autoZero"/>
        <c:auto val="1"/>
        <c:lblAlgn val="ctr"/>
        <c:lblOffset val="100"/>
      </c:catAx>
      <c:valAx>
        <c:axId val="86419328"/>
        <c:scaling>
          <c:orientation val="minMax"/>
        </c:scaling>
        <c:axPos val="b"/>
        <c:majorGridlines/>
        <c:numFmt formatCode="General" sourceLinked="1"/>
        <c:tickLblPos val="nextTo"/>
        <c:crossAx val="8641779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view3D>
      <c:rAngAx val="1"/>
    </c:view3D>
    <c:plotArea>
      <c:layout>
        <c:manualLayout>
          <c:layoutTarget val="inner"/>
          <c:xMode val="edge"/>
          <c:yMode val="edge"/>
          <c:x val="0.1125356307336365"/>
          <c:y val="8.7819132512189549E-2"/>
          <c:w val="0.52820478182316777"/>
          <c:h val="0.53685125157682145"/>
        </c:manualLayout>
      </c:layout>
      <c:bar3DChart>
        <c:barDir val="bar"/>
        <c:grouping val="stacked"/>
        <c:shape val="cylinder"/>
        <c:axId val="86483712"/>
        <c:axId val="86485248"/>
        <c:axId val="0"/>
      </c:bar3DChart>
      <c:catAx>
        <c:axId val="86483712"/>
        <c:scaling>
          <c:orientation val="minMax"/>
        </c:scaling>
        <c:axPos val="l"/>
        <c:numFmt formatCode="General" sourceLinked="1"/>
        <c:tickLblPos val="nextTo"/>
        <c:crossAx val="86485248"/>
        <c:crosses val="autoZero"/>
        <c:auto val="1"/>
        <c:lblAlgn val="ctr"/>
        <c:lblOffset val="100"/>
      </c:catAx>
      <c:valAx>
        <c:axId val="86485248"/>
        <c:scaling>
          <c:orientation val="minMax"/>
        </c:scaling>
        <c:axPos val="b"/>
        <c:majorGridlines/>
        <c:numFmt formatCode="General" sourceLinked="1"/>
        <c:tickLblPos val="nextTo"/>
        <c:crossAx val="86483712"/>
        <c:crosses val="autoZero"/>
        <c:crossBetween val="between"/>
      </c:valAx>
      <c:spPr>
        <a:noFill/>
        <a:ln w="25400">
          <a:noFill/>
        </a:ln>
      </c:spPr>
    </c:plotArea>
    <c:plotVisOnly val="1"/>
  </c:chart>
  <c:txPr>
    <a:bodyPr/>
    <a:lstStyle/>
    <a:p>
      <a:pPr>
        <a:defRPr sz="1800"/>
      </a:pPr>
      <a:endParaRPr lang="zh-CN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>
        <c:manualLayout>
          <c:xMode val="edge"/>
          <c:yMode val="edge"/>
          <c:x val="0.37391221807212127"/>
          <c:y val="2.1572969578715608E-2"/>
        </c:manualLayout>
      </c:layout>
    </c:title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18515786685388297"/>
          <c:y val="0"/>
          <c:w val="0.61111827427821563"/>
          <c:h val="0.86038804133858315"/>
        </c:manualLayout>
      </c:layout>
      <c:bar3D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单位：亿元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58.660000000000011</c:v>
                </c:pt>
                <c:pt idx="1">
                  <c:v>68.709999999999994</c:v>
                </c:pt>
                <c:pt idx="2">
                  <c:v>80.47</c:v>
                </c:pt>
              </c:numCache>
            </c:numRef>
          </c:val>
        </c:ser>
        <c:shape val="cylinder"/>
        <c:axId val="87254528"/>
        <c:axId val="87256064"/>
        <c:axId val="0"/>
      </c:bar3DChart>
      <c:catAx>
        <c:axId val="87254528"/>
        <c:scaling>
          <c:orientation val="minMax"/>
        </c:scaling>
        <c:axPos val="l"/>
        <c:numFmt formatCode="General" sourceLinked="1"/>
        <c:tickLblPos val="nextTo"/>
        <c:crossAx val="87256064"/>
        <c:crosses val="autoZero"/>
        <c:auto val="1"/>
        <c:lblAlgn val="ctr"/>
        <c:lblOffset val="100"/>
      </c:catAx>
      <c:valAx>
        <c:axId val="87256064"/>
        <c:scaling>
          <c:orientation val="minMax"/>
        </c:scaling>
        <c:axPos val="b"/>
        <c:majorGridlines/>
        <c:numFmt formatCode="General" sourceLinked="1"/>
        <c:tickLblPos val="nextTo"/>
        <c:crossAx val="87254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657394006599829"/>
          <c:y val="0.73740726224138453"/>
          <c:w val="0.27342605993400204"/>
          <c:h val="0.10127103222374646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0.51456</cdr:x>
      <cdr:y>0.10145</cdr:y>
    </cdr:from>
    <cdr:to>
      <cdr:x>0.61165</cdr:x>
      <cdr:y>0.6087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786214" y="500066"/>
          <a:ext cx="714380" cy="25003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  <cdr:relSizeAnchor xmlns:cdr="http://schemas.openxmlformats.org/drawingml/2006/chartDrawing">
    <cdr:from>
      <cdr:x>0.52427</cdr:x>
      <cdr:y>0.13043</cdr:y>
    </cdr:from>
    <cdr:to>
      <cdr:x>0.62136</cdr:x>
      <cdr:y>0.56522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857652" y="642942"/>
          <a:ext cx="714380" cy="21431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eaVert" wrap="squar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A78CB-6978-464E-9BBA-BAF4D75C4D54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03DE-60C5-4286-BF7E-8275E8C56F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A03DE-60C5-4286-BF7E-8275E8C56F5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A03DE-60C5-4286-BF7E-8275E8C56F5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A03DE-60C5-4286-BF7E-8275E8C56F5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A03DE-60C5-4286-BF7E-8275E8C56F5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2014-7-2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中江国际 </a:t>
            </a:r>
            <a:r>
              <a:rPr lang="en-US" altLang="zh-CN" dirty="0" smtClean="0"/>
              <a:t>· </a:t>
            </a:r>
            <a:r>
              <a:rPr lang="zh-CN" altLang="en-US" dirty="0" smtClean="0"/>
              <a:t>银象</a:t>
            </a:r>
            <a:r>
              <a:rPr lang="en-US" altLang="zh-CN" dirty="0" smtClean="0"/>
              <a:t>275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C:\Documents and Settings\admin\桌面\开头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4286256"/>
            <a:ext cx="99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开原城投城镇化建设投资集合资金信托计划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43884" y="6488668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14.6.27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500230" y="3000372"/>
            <a:ext cx="12144428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中江国际</a:t>
            </a:r>
            <a:r>
              <a:rPr lang="en-US" altLang="zh-CN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zh-CN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银象</a:t>
            </a:r>
            <a:r>
              <a:rPr lang="en-US" altLang="zh-CN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275</a:t>
            </a:r>
            <a:r>
              <a:rPr lang="zh-CN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</a:t>
            </a:r>
          </a:p>
          <a:p>
            <a:pPr algn="ctr"/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产品认购</a:t>
            </a:r>
            <a:endParaRPr lang="zh-CN" altLang="en-US" dirty="0"/>
          </a:p>
        </p:txBody>
      </p:sp>
      <p:pic>
        <p:nvPicPr>
          <p:cNvPr id="4" name="内容占位符 3" descr="中间部分11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9144001" cy="6858001"/>
          </a:xfrm>
        </p:spPr>
      </p:pic>
      <p:sp>
        <p:nvSpPr>
          <p:cNvPr id="5" name="矩形 4"/>
          <p:cNvSpPr/>
          <p:nvPr/>
        </p:nvSpPr>
        <p:spPr>
          <a:xfrm>
            <a:off x="2071670" y="0"/>
            <a:ext cx="5478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产品认购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071546"/>
            <a:ext cx="71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个人客户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身份证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复印件（正反两面）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）信托财产分配账户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银行卡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复印件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）认购信托产品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银行进账单、汇划单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机构客户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）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营业执照副本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、组织机构代码副本，并加盖公章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）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法人代表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、经办人身份证复印件，加盖公章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）法人代表授权委托书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）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信托财产分配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账户资料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pic>
        <p:nvPicPr>
          <p:cNvPr id="6" name="内容占位符 5" descr="结束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矩形 6"/>
          <p:cNvSpPr/>
          <p:nvPr/>
        </p:nvSpPr>
        <p:spPr>
          <a:xfrm>
            <a:off x="-571536" y="2143116"/>
            <a:ext cx="921550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谢       谢</a:t>
            </a:r>
            <a:endParaRPr lang="zh-CN" altLang="en-US" sz="8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Documents and Settings\admin\桌面\中间部分11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-1214478" y="0"/>
            <a:ext cx="112768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产 品 介绍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785982" y="928670"/>
            <a:ext cx="120015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 、项目简介</a:t>
            </a:r>
            <a:endParaRPr lang="zh-CN" alt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928858" y="1428736"/>
            <a:ext cx="122158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二、 预期收益</a:t>
            </a:r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57288" y="2071678"/>
            <a:ext cx="1116090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三、开原市财政情况</a:t>
            </a:r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785850" y="2714620"/>
            <a:ext cx="1041955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四、融资方简介</a:t>
            </a:r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643005" y="3357562"/>
            <a:ext cx="97870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五、投资项目</a:t>
            </a:r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071602" y="4000504"/>
            <a:ext cx="107767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六、增信措施</a:t>
            </a:r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000164" y="4643446"/>
            <a:ext cx="109910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七、受托人简介</a:t>
            </a:r>
            <a:endParaRPr lang="zh-CN" altLang="en-US" sz="3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214478" y="5286388"/>
            <a:ext cx="109910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八、产品认购</a:t>
            </a:r>
            <a:endParaRPr lang="zh-CN" alt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2643174" y="0"/>
            <a:ext cx="48352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项目简介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02586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常州安</a:t>
            </a:r>
            <a:endParaRPr lang="zh-CN" altLang="en-US" dirty="0"/>
          </a:p>
        </p:txBody>
      </p:sp>
      <p:pic>
        <p:nvPicPr>
          <p:cNvPr id="22" name="Picture 2" descr="C:\Documents and Settings\admin\桌面\中间部分11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1857356" y="0"/>
            <a:ext cx="526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项 目 简 介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285852" y="1000108"/>
          <a:ext cx="7429552" cy="407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10"/>
                <a:gridCol w="5121342"/>
              </a:tblGrid>
              <a:tr h="508996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项目规模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             不超过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20000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89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8996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  项目期限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                     24</a:t>
                      </a:r>
                      <a:r>
                        <a:rPr lang="zh-CN" altLang="en-US" sz="2400" b="1" dirty="0" smtClean="0"/>
                        <a:t>个月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089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8996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     融资人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  开原是城乡建设投资有限公司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0899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8996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信托资金用途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用于开原市娄相新区基础建设项目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5089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85852" y="5072074"/>
          <a:ext cx="7429551" cy="85725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429551"/>
              </a:tblGrid>
              <a:tr h="857256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还款来源：开原市财政局支付应收账款的划款；开原城投的经营收入及其他收入</a:t>
                      </a:r>
                      <a:endParaRPr lang="zh-CN" altLang="en-US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预期收益率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785786" y="2214554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Documents and Settings\admin\桌面\中间部分11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643174" y="0"/>
            <a:ext cx="46923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预期收益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85852" y="928670"/>
          <a:ext cx="7358115" cy="407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705"/>
                <a:gridCol w="2452705"/>
                <a:gridCol w="2452705"/>
              </a:tblGrid>
              <a:tr h="908421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投资者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预期收益收益率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同期银行利息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4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</a:t>
                      </a:r>
                      <a:r>
                        <a:rPr lang="zh-CN" altLang="en-US" sz="2000" b="1" dirty="0" smtClean="0"/>
                        <a:t>类</a:t>
                      </a:r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100</a:t>
                      </a:r>
                      <a:r>
                        <a:rPr lang="zh-CN" altLang="en-US" sz="2000" b="1" dirty="0" smtClean="0"/>
                        <a:t>万</a:t>
                      </a:r>
                      <a:r>
                        <a:rPr lang="en-US" altLang="zh-CN" sz="2000" b="1" dirty="0" smtClean="0"/>
                        <a:t>-300</a:t>
                      </a:r>
                      <a:r>
                        <a:rPr lang="zh-CN" altLang="en-US" sz="2000" b="1" dirty="0" smtClean="0"/>
                        <a:t>万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9,5%</a:t>
                      </a:r>
                      <a:r>
                        <a:rPr lang="zh-CN" altLang="en-US" sz="2000" b="1" dirty="0" smtClean="0"/>
                        <a:t>（半年付息）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14446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B</a:t>
                      </a:r>
                      <a:r>
                        <a:rPr lang="zh-CN" altLang="en-US" sz="2000" b="1" dirty="0" smtClean="0"/>
                        <a:t>类</a:t>
                      </a:r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300</a:t>
                      </a:r>
                      <a:r>
                        <a:rPr lang="zh-CN" altLang="en-US" sz="2000" b="1" dirty="0" smtClean="0"/>
                        <a:t>万</a:t>
                      </a:r>
                      <a:r>
                        <a:rPr lang="en-US" altLang="zh-CN" sz="2000" b="1" dirty="0" smtClean="0"/>
                        <a:t>-800</a:t>
                      </a:r>
                      <a:r>
                        <a:rPr lang="zh-CN" altLang="en-US" sz="2000" b="1" dirty="0" smtClean="0"/>
                        <a:t>万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10%</a:t>
                      </a:r>
                      <a:r>
                        <a:rPr lang="zh-CN" altLang="en-US" sz="2000" b="1" dirty="0" smtClean="0"/>
                        <a:t>（半年付息）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               3.75%</a:t>
                      </a:r>
                    </a:p>
                    <a:p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(</a:t>
                      </a:r>
                      <a:r>
                        <a:rPr lang="zh-CN" altLang="en-US" sz="2000" b="1" dirty="0" smtClean="0"/>
                        <a:t>两年定期标准年利率）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908421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C</a:t>
                      </a:r>
                      <a:r>
                        <a:rPr lang="zh-CN" altLang="en-US" sz="2000" b="1" dirty="0" smtClean="0"/>
                        <a:t>类</a:t>
                      </a:r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800</a:t>
                      </a:r>
                      <a:r>
                        <a:rPr lang="zh-CN" altLang="en-US" sz="2000" b="1" dirty="0" smtClean="0"/>
                        <a:t>万以上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2000" b="1" dirty="0" smtClean="0"/>
                    </a:p>
                    <a:p>
                      <a:r>
                        <a:rPr lang="en-US" altLang="zh-CN" sz="2000" b="1" dirty="0" smtClean="0"/>
                        <a:t>10.5%</a:t>
                      </a:r>
                      <a:r>
                        <a:rPr lang="zh-CN" altLang="en-US" sz="2000" b="1" dirty="0" smtClean="0"/>
                        <a:t>（半年付息）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85852" y="4929198"/>
          <a:ext cx="7358114" cy="100013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358114"/>
              </a:tblGrid>
              <a:tr h="1000132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信托收益满半年及信托计划终止的</a:t>
                      </a:r>
                      <a:r>
                        <a:rPr lang="en-US" altLang="zh-CN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zh-CN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个工作日内分配信托收益信托本金，信托计划终止的</a:t>
                      </a:r>
                      <a:r>
                        <a:rPr lang="en-US" altLang="zh-CN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r>
                        <a:rPr lang="zh-CN" alt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个工作日内一次性归还。</a:t>
                      </a:r>
                      <a:endParaRPr lang="zh-CN" alt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开原市财政情况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 descr="C:\Documents and Settings\admin\桌面\中间部分11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2844" y="0"/>
            <a:ext cx="94297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开原市财政收入情况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928662" y="6215082"/>
          <a:ext cx="11144328" cy="728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2071670" y="1000108"/>
          <a:ext cx="657229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3570" y="321468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58.66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00760" y="235743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68.71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7950" y="142873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80.47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28728" y="1142984"/>
            <a:ext cx="553998" cy="32861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/>
              <a:t>2014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-20·6</a:t>
            </a:r>
            <a:r>
              <a:rPr lang="zh-CN" altLang="en-US" sz="2400" b="1" dirty="0" smtClean="0"/>
              <a:t>年财政预测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85852" y="4572008"/>
          <a:ext cx="7429552" cy="1396313"/>
        </p:xfrm>
        <a:graphic>
          <a:graphicData uri="http://schemas.openxmlformats.org/drawingml/2006/table">
            <a:tbl>
              <a:tblPr/>
              <a:tblGrid>
                <a:gridCol w="7429552"/>
              </a:tblGrid>
              <a:tr h="139631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85852" y="4714884"/>
          <a:ext cx="7429552" cy="12144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9552"/>
              </a:tblGrid>
              <a:tr h="1214446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en-US" altLang="zh-CN" sz="2000" dirty="0" smtClean="0"/>
                        <a:t>2013</a:t>
                      </a:r>
                      <a:r>
                        <a:rPr lang="zh-CN" altLang="en-US" sz="2000" dirty="0" smtClean="0"/>
                        <a:t>年开原市财政总收入为</a:t>
                      </a:r>
                      <a:r>
                        <a:rPr lang="en-US" altLang="zh-CN" sz="3200" b="1" dirty="0" smtClean="0"/>
                        <a:t>49.94</a:t>
                      </a:r>
                      <a:r>
                        <a:rPr lang="zh-CN" altLang="en-US" sz="2000" dirty="0" smtClean="0"/>
                        <a:t>亿元，一般预算收入</a:t>
                      </a:r>
                      <a:r>
                        <a:rPr lang="en-US" altLang="zh-CN" sz="2000" dirty="0" smtClean="0"/>
                        <a:t>24</a:t>
                      </a:r>
                      <a:r>
                        <a:rPr lang="zh-CN" altLang="en-US" sz="2000" dirty="0" smtClean="0"/>
                        <a:t>。</a:t>
                      </a:r>
                      <a:r>
                        <a:rPr lang="en-US" altLang="zh-CN" sz="2000" dirty="0" smtClean="0"/>
                        <a:t>92</a:t>
                      </a:r>
                      <a:r>
                        <a:rPr lang="zh-CN" altLang="en-US" sz="2000" dirty="0" smtClean="0"/>
                        <a:t>亿</a:t>
                      </a:r>
                      <a:endParaRPr lang="en-US" altLang="zh-CN" sz="2000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zh-CN" altLang="en-US" sz="2000" dirty="0" smtClean="0"/>
                        <a:t>开原市财政收入可完全覆盖本信托计划的应收账款债权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融资方简介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C:\Documents and Settings\admin\桌面\中间部分11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3999" cy="685799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500298" y="0"/>
            <a:ext cx="51737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融资方简介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928670"/>
            <a:ext cx="72866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开原市城乡建设投资有限公司市由开原财政资产经营有限公司独资。于</a:t>
            </a:r>
            <a:r>
              <a:rPr lang="en-US" altLang="zh-CN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2009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CN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月在整合运营政府社会公共资源和国有资产的基础上，搭建起的市场化投融资平台。公司注册资金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8,130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万元，总资产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121,62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亿元。大公司国际资信评估有限公司</a:t>
            </a:r>
            <a:r>
              <a:rPr lang="en-US" altLang="zh-CN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年对公司主体以及债券的信用评级为</a:t>
            </a:r>
            <a:r>
              <a:rPr lang="en-US" altLang="zh-CN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级。截至</a:t>
            </a:r>
            <a:r>
              <a:rPr lang="en-US" altLang="zh-CN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CN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CN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日，融资人实际控制的子公司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家，二级子公司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家。</a:t>
            </a:r>
            <a:endParaRPr lang="zh-CN" altLang="en-US" sz="32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投资项目简介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Documents and Settings\admin\桌面\中间部分11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643042" y="0"/>
            <a:ext cx="66552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投资项目简介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000108"/>
            <a:ext cx="7643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开原市娄相新区基础设施建设项目选地位于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开原市城区和老城区之间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，北起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大清河南岸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，南至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工业路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，西起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京哈铁路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，东至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清河区交界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。项目占地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557,58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万平方米，项目建设主要内容为开原市娄相新区的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道路工程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基础设施配套工程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道路绿化工程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等，其中计划新建城市道路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条，总长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29.582km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，其中：主干路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条，长度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13.875km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；次干路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条，长度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15.709km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；安装路灯灯杆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1480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基；新建排水管网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29.5km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；新建道路绿化面积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9.7125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万平方米。项目建设实施主体为开原市城乡建设投资有限公司。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增信措施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C:\Documents and Settings\admin\桌面\中间部分11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" y="0"/>
            <a:ext cx="9144063" cy="685804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500298" y="0"/>
            <a:ext cx="49781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增信措施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928670"/>
            <a:ext cx="72866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要求相关单位出具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债权转让确认书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，确认付款时间和金额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为了进一步明确政府的债务及相关财政资金的安排，开原市人民政府出具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债权债务确认书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；开原市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人大将出具决议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，将项目回购款纳入开原市政府同期财政预算；开原市财政局将出具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财政资金安排文件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，承若以人民政府财政收入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支付到期财务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，若仍不足支付的，由其督促安排资金，用于我司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支付到期债务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以估计价值不低于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亿元的林权资产作为抵押，抵押率不超过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融资人提供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连带责任担保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受托人简介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C:\Documents and Settings\admin\桌面\中间部分11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785918" y="0"/>
            <a:ext cx="6459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受托人简介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928670"/>
            <a:ext cx="73581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中江国际信托有限公司（简称“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中江国际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”）市经中国银行业监督管理委员会批准的地方性非银行金融机构。公司注册资本为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11.56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亿元人民币。拥有一支具有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商业银行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投资银行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信托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基金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等资深从业背景的专业背景的专业团队和以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北京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上海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中部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西部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南部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东北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西北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金融研发中心为依托的资源网络。中江国际可以根据客户的资产情况、风险偏好，利用信托制度及其独特的功能，为客户提供跨越多个金融市场、多个行业、多个地域的专化信托服务，开发了政府公用事业、银信合作、证券投资等多类信托产品，业务遍及全国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多个省市。截至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年末，累计管理信托财产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4000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亿元，累计交付信托财产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2638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亿元，到期信托财产全部如期足额交付。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924</Words>
  <PresentationFormat>全屏显示(4:3)</PresentationFormat>
  <Paragraphs>91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中江国际 · 银象275号</vt:lpstr>
      <vt:lpstr>产品介绍</vt:lpstr>
      <vt:lpstr>项目简介</vt:lpstr>
      <vt:lpstr>预期收益率</vt:lpstr>
      <vt:lpstr>开原市财政情况</vt:lpstr>
      <vt:lpstr>融资方简介</vt:lpstr>
      <vt:lpstr>投资项目简介</vt:lpstr>
      <vt:lpstr>增信措施</vt:lpstr>
      <vt:lpstr>受托人简介</vt:lpstr>
      <vt:lpstr>产品认购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中江国际 · 银象275号</dc:title>
  <cp:lastModifiedBy>admin</cp:lastModifiedBy>
  <cp:revision>62</cp:revision>
  <dcterms:modified xsi:type="dcterms:W3CDTF">2014-07-02T05:25:12Z</dcterms:modified>
</cp:coreProperties>
</file>