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6387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350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0106" y="3890771"/>
            <a:ext cx="29546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&lt;1</a:t>
            </a:r>
            <a:r>
              <a:rPr lang="ko-KR" altLang="en-US" sz="2800" dirty="0"/>
              <a:t>조 </a:t>
            </a:r>
            <a:r>
              <a:rPr lang="en-US" altLang="ko-KR" sz="2800" dirty="0"/>
              <a:t>Big</a:t>
            </a:r>
            <a:r>
              <a:rPr lang="ko-KR" altLang="en-US" sz="2800" dirty="0"/>
              <a:t> </a:t>
            </a:r>
            <a:r>
              <a:rPr lang="en-US" altLang="ko-KR" sz="2800" dirty="0"/>
              <a:t>Bang&gt;</a:t>
            </a:r>
          </a:p>
          <a:p>
            <a:r>
              <a:rPr lang="en-US" altLang="ko-KR" sz="2000" dirty="0"/>
              <a:t>201410257 </a:t>
            </a:r>
            <a:r>
              <a:rPr lang="ko-KR" altLang="en-US" sz="2000" dirty="0"/>
              <a:t>김동현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201511026 </a:t>
            </a:r>
            <a:r>
              <a:rPr lang="ko-KR" altLang="en-US" sz="2000" dirty="0"/>
              <a:t>서현아</a:t>
            </a:r>
            <a:endParaRPr lang="en-US" altLang="ko-KR" sz="2000" dirty="0"/>
          </a:p>
          <a:p>
            <a:r>
              <a:rPr lang="en-US" altLang="ko-KR" sz="2000" dirty="0"/>
              <a:t>201111235 </a:t>
            </a:r>
            <a:r>
              <a:rPr lang="ko-KR" altLang="en-US" sz="2000" dirty="0"/>
              <a:t>신동규</a:t>
            </a:r>
            <a:endParaRPr lang="en-US" altLang="ko-KR" sz="2000" dirty="0"/>
          </a:p>
          <a:p>
            <a:r>
              <a:rPr lang="en-US" altLang="ko-KR" sz="2000" dirty="0"/>
              <a:t>201510998 </a:t>
            </a:r>
            <a:r>
              <a:rPr lang="ko-KR" altLang="en-US" sz="2000" dirty="0"/>
              <a:t>김나연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477005" y="1786572"/>
            <a:ext cx="3457184" cy="237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59675" y="2023691"/>
            <a:ext cx="3606038" cy="2571561"/>
            <a:chOff x="5776246" y="1484795"/>
            <a:chExt cx="4810421" cy="614272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5776246" y="1484795"/>
              <a:ext cx="4634970" cy="6495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803276" y="2254361"/>
              <a:ext cx="4783391" cy="53731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</a:rPr>
                <a:t>-  </a:t>
              </a:r>
              <a:r>
                <a:rPr lang="ko-KR" altLang="en-US" sz="788" dirty="0">
                  <a:latin typeface="맑은 고딕" pitchFamily="50" charset="-127"/>
                </a:rPr>
                <a:t>강의 명</a:t>
              </a:r>
              <a:r>
                <a:rPr lang="en-US" altLang="ko-KR" sz="788" dirty="0">
                  <a:latin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</a:rPr>
                <a:t>중요도</a:t>
              </a:r>
              <a:r>
                <a:rPr lang="en-US" altLang="ko-KR" sz="788" dirty="0">
                  <a:latin typeface="맑은 고딕" pitchFamily="50" charset="-127"/>
                </a:rPr>
                <a:t>,</a:t>
              </a:r>
              <a:r>
                <a:rPr lang="ko-KR" altLang="en-US" sz="788" dirty="0">
                  <a:latin typeface="맑은 고딕" pitchFamily="50" charset="-127"/>
                </a:rPr>
                <a:t>내용</a:t>
              </a:r>
              <a:r>
                <a:rPr lang="en-US" altLang="ko-KR" sz="788" dirty="0">
                  <a:latin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</a:rPr>
                <a:t>마감기한을 텍스트 형식으로 </a:t>
              </a:r>
              <a:endParaRPr lang="en-US" altLang="ko-KR" sz="788" dirty="0">
                <a:latin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>
                  <a:latin typeface="맑은 고딕" pitchFamily="50" charset="-127"/>
                </a:rPr>
                <a:t>   입력한 다음 삽입 버튼을 누르면 강의가 등록된다</a:t>
              </a:r>
              <a:r>
                <a:rPr lang="en-US" altLang="ko-KR" sz="788" dirty="0">
                  <a:latin typeface="맑은 고딕" pitchFamily="50" charset="-127"/>
                </a:rPr>
                <a:t>.</a:t>
              </a:r>
            </a:p>
            <a:p>
              <a:pPr marL="128588" indent="-128588" algn="just">
                <a:buFontTx/>
                <a:buChar char="-"/>
              </a:pPr>
              <a:endParaRPr lang="en-US" altLang="ko-KR" sz="225" dirty="0">
                <a:latin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</a:rPr>
                <a:t>과목 리스트에서 한 항목을 클릭한 후 수정 버튼을 누르면 강의에 대한</a:t>
              </a:r>
              <a:endParaRPr lang="en-US" altLang="ko-KR" sz="788" dirty="0">
                <a:latin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>
                  <a:latin typeface="맑은 고딕" pitchFamily="50" charset="-127"/>
                </a:rPr>
                <a:t> 정보들이 텍스트 필드에 로드 되어 수정할 수 있다</a:t>
              </a:r>
              <a:r>
                <a:rPr lang="en-US" altLang="ko-KR" sz="788" dirty="0">
                  <a:latin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en-US" altLang="ko-KR" sz="788" dirty="0">
                  <a:latin typeface="맑은 고딕" pitchFamily="50" charset="-127"/>
                </a:rPr>
                <a:t>To</a:t>
              </a:r>
              <a:r>
                <a:rPr lang="ko-KR" altLang="en-US" sz="788" dirty="0">
                  <a:latin typeface="맑은 고딕" pitchFamily="50" charset="-127"/>
                </a:rPr>
                <a:t> </a:t>
              </a:r>
              <a:r>
                <a:rPr lang="en-US" altLang="ko-KR" sz="788" dirty="0">
                  <a:latin typeface="맑은 고딕" pitchFamily="50" charset="-127"/>
                </a:rPr>
                <a:t>Do</a:t>
              </a:r>
              <a:r>
                <a:rPr lang="ko-KR" altLang="en-US" sz="788" dirty="0">
                  <a:latin typeface="맑은 고딕" pitchFamily="50" charset="-127"/>
                </a:rPr>
                <a:t> 정보를 입력하던 중 비우기 버튼을 클릭하면 모든</a:t>
              </a:r>
              <a:endParaRPr lang="en-US" altLang="ko-KR" sz="788" dirty="0">
                <a:latin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>
                  <a:latin typeface="맑은 고딕" pitchFamily="50" charset="-127"/>
                </a:rPr>
                <a:t>텍스트 필드가</a:t>
              </a:r>
              <a:r>
                <a:rPr lang="en-US" altLang="ko-KR" sz="788" dirty="0">
                  <a:latin typeface="맑은 고딕" pitchFamily="50" charset="-127"/>
                </a:rPr>
                <a:t> </a:t>
              </a:r>
              <a:r>
                <a:rPr lang="ko-KR" altLang="en-US" sz="788" dirty="0">
                  <a:latin typeface="맑은 고딕" pitchFamily="50" charset="-127"/>
                </a:rPr>
                <a:t>비워진다</a:t>
              </a:r>
              <a:r>
                <a:rPr lang="en-US" altLang="ko-KR" sz="788" dirty="0">
                  <a:latin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</a:rPr>
                <a:t>저장 버튼을 누르면</a:t>
              </a:r>
              <a:r>
                <a:rPr lang="en-US" altLang="ko-KR" sz="788" dirty="0">
                  <a:latin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</a:rPr>
                <a:t>삽입</a:t>
              </a:r>
              <a:r>
                <a:rPr lang="en-US" altLang="ko-KR" sz="788" dirty="0">
                  <a:latin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</a:rPr>
                <a:t>삭제</a:t>
              </a:r>
              <a:r>
                <a:rPr lang="en-US" altLang="ko-KR" sz="788" dirty="0">
                  <a:latin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</a:rPr>
                <a:t>수정 </a:t>
              </a:r>
              <a:r>
                <a:rPr lang="en-US" altLang="ko-KR" sz="788" dirty="0">
                  <a:latin typeface="맑은 고딕" pitchFamily="50" charset="-127"/>
                </a:rPr>
                <a:t>,</a:t>
              </a:r>
              <a:r>
                <a:rPr lang="ko-KR" altLang="en-US" sz="788" dirty="0">
                  <a:latin typeface="맑은 고딕" pitchFamily="50" charset="-127"/>
                </a:rPr>
                <a:t>비우기 등의 변경 사항들이 저장된다</a:t>
              </a:r>
              <a:r>
                <a:rPr lang="en-US" altLang="ko-KR" sz="788" dirty="0">
                  <a:latin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</a:rPr>
                <a:t>로드 버튼을 클릭하면 저장되어 있던 </a:t>
              </a:r>
              <a:r>
                <a:rPr lang="en-US" altLang="ko-KR" sz="788" dirty="0">
                  <a:latin typeface="맑은 고딕" pitchFamily="50" charset="-127"/>
                </a:rPr>
                <a:t>TO Do List </a:t>
              </a:r>
              <a:r>
                <a:rPr lang="ko-KR" altLang="en-US" sz="788" dirty="0">
                  <a:latin typeface="맑은 고딕" pitchFamily="50" charset="-127"/>
                </a:rPr>
                <a:t>들이 표기된다</a:t>
              </a:r>
              <a:r>
                <a:rPr lang="en-US" altLang="ko-KR" sz="788" dirty="0">
                  <a:latin typeface="맑은 고딕" pitchFamily="50" charset="-127"/>
                </a:rPr>
                <a:t>.</a:t>
              </a:r>
              <a:endParaRPr lang="en-US" altLang="ko-KR" sz="225" dirty="0">
                <a:latin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</a:rPr>
                <a:t>뒤로 가기 버튼을 클릭하면 메인 화면으로 돌아간다</a:t>
              </a:r>
              <a:r>
                <a:rPr lang="en-US" altLang="ko-KR" sz="788" dirty="0">
                  <a:latin typeface="맑은 고딕" pitchFamily="50" charset="-127"/>
                </a:rPr>
                <a:t>.</a:t>
              </a:r>
            </a:p>
            <a:p>
              <a:pPr marL="128588" indent="-128588">
                <a:buFontTx/>
                <a:buChar char="-"/>
                <a:defRPr/>
              </a:pPr>
              <a:r>
                <a:rPr lang="ko-KR" altLang="en-US" sz="788" kern="100" dirty="0">
                  <a:latin typeface="맑은 고딕" pitchFamily="50" charset="-127"/>
                </a:rPr>
                <a:t>메모 하단에 있는 </a:t>
              </a:r>
              <a:r>
                <a:rPr lang="en-US" altLang="ko-KR" sz="788" kern="100" dirty="0">
                  <a:latin typeface="맑은 고딕" pitchFamily="50" charset="-127"/>
                </a:rPr>
                <a:t>‘</a:t>
              </a:r>
              <a:r>
                <a:rPr lang="ko-KR" altLang="en-US" sz="788" kern="100" dirty="0">
                  <a:latin typeface="맑은 고딕" pitchFamily="50" charset="-127"/>
                </a:rPr>
                <a:t>저장</a:t>
              </a:r>
              <a:r>
                <a:rPr lang="en-US" altLang="ko-KR" sz="788" kern="100" dirty="0">
                  <a:latin typeface="맑은 고딕" pitchFamily="50" charset="-127"/>
                </a:rPr>
                <a:t>’</a:t>
              </a:r>
              <a:r>
                <a:rPr lang="ko-KR" altLang="en-US" sz="788" kern="100" dirty="0">
                  <a:latin typeface="맑은 고딕" pitchFamily="50" charset="-127"/>
                </a:rPr>
                <a:t>버튼을 클릭 시 메모가 저장된다</a:t>
              </a:r>
              <a:r>
                <a:rPr lang="en-US" altLang="ko-KR" sz="788" kern="100" dirty="0">
                  <a:latin typeface="맑은 고딕" pitchFamily="50" charset="-127"/>
                </a:rPr>
                <a:t>.</a:t>
              </a:r>
            </a:p>
            <a:p>
              <a:pPr marL="128588" indent="-128588">
                <a:buFontTx/>
                <a:buChar char="-"/>
                <a:defRPr/>
              </a:pPr>
              <a:r>
                <a:rPr lang="ko-KR" altLang="en-US" sz="788" kern="100" dirty="0">
                  <a:latin typeface="맑은 고딕" pitchFamily="50" charset="-127"/>
                </a:rPr>
                <a:t>메모 하단에 있는 </a:t>
              </a:r>
              <a:r>
                <a:rPr lang="en-US" altLang="ko-KR" sz="788" kern="100" dirty="0">
                  <a:latin typeface="맑은 고딕" pitchFamily="50" charset="-127"/>
                </a:rPr>
                <a:t>‘</a:t>
              </a:r>
              <a:r>
                <a:rPr lang="ko-KR" altLang="en-US" sz="788" kern="100" dirty="0">
                  <a:latin typeface="맑은 고딕" pitchFamily="50" charset="-127"/>
                </a:rPr>
                <a:t>비우기‘</a:t>
              </a:r>
              <a:r>
                <a:rPr lang="en-US" altLang="ko-KR" sz="788" kern="100" dirty="0">
                  <a:latin typeface="맑은 고딕" pitchFamily="50" charset="-127"/>
                </a:rPr>
                <a:t> </a:t>
              </a:r>
              <a:r>
                <a:rPr lang="ko-KR" altLang="en-US" sz="788" kern="100" dirty="0">
                  <a:latin typeface="맑은 고딕" pitchFamily="50" charset="-127"/>
                </a:rPr>
                <a:t>버튼을 클릭 시 메모 내용이 비워진다</a:t>
              </a:r>
              <a:r>
                <a:rPr lang="en-US" altLang="ko-KR" sz="788" kern="100" dirty="0">
                  <a:latin typeface="맑은 고딕" pitchFamily="50" charset="-127"/>
                </a:rPr>
                <a:t>.</a:t>
              </a:r>
            </a:p>
            <a:p>
              <a:pPr marL="128588" indent="-128588">
                <a:buFontTx/>
                <a:buChar char="-"/>
                <a:defRPr/>
              </a:pPr>
              <a:r>
                <a:rPr lang="ko-KR" altLang="en-US" sz="788" kern="100" dirty="0">
                  <a:latin typeface="맑은 고딕" pitchFamily="50" charset="-127"/>
                </a:rPr>
                <a:t>메모 하단에 있는 </a:t>
              </a:r>
              <a:r>
                <a:rPr lang="en-US" altLang="ko-KR" sz="788" kern="100" dirty="0">
                  <a:latin typeface="맑은 고딕" pitchFamily="50" charset="-127"/>
                </a:rPr>
                <a:t>‘</a:t>
              </a:r>
              <a:r>
                <a:rPr lang="ko-KR" altLang="en-US" sz="788" kern="100" dirty="0">
                  <a:latin typeface="맑은 고딕" pitchFamily="50" charset="-127"/>
                </a:rPr>
                <a:t>로드</a:t>
              </a:r>
              <a:r>
                <a:rPr lang="en-US" altLang="ko-KR" sz="788" kern="100" dirty="0">
                  <a:latin typeface="맑은 고딕" pitchFamily="50" charset="-127"/>
                </a:rPr>
                <a:t>’</a:t>
              </a:r>
              <a:r>
                <a:rPr lang="ko-KR" altLang="en-US" sz="788" kern="100" dirty="0">
                  <a:latin typeface="맑은 고딕" pitchFamily="50" charset="-127"/>
                </a:rPr>
                <a:t>버튼을 클릭 시 저장되어 있는 메모를 불러온다</a:t>
              </a:r>
              <a:r>
                <a:rPr lang="en-US" altLang="ko-KR" sz="788" kern="100" dirty="0">
                  <a:latin typeface="맑은 고딕" pitchFamily="50" charset="-127"/>
                </a:rPr>
                <a:t>.</a:t>
              </a:r>
              <a:endParaRPr lang="en-US" altLang="ko-KR" sz="788" kern="100" dirty="0"/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788" dirty="0">
                <a:latin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endParaRPr lang="en-US" altLang="ko-KR" sz="788" dirty="0">
                <a:latin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788" dirty="0">
                <a:latin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14077"/>
              </p:ext>
            </p:extLst>
          </p:nvPr>
        </p:nvGraphicFramePr>
        <p:xfrm>
          <a:off x="1219201" y="218977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8" y="2106749"/>
            <a:ext cx="5348617" cy="2423759"/>
          </a:xfrm>
          <a:prstGeom prst="rect">
            <a:avLst/>
          </a:prstGeom>
        </p:spPr>
      </p:pic>
      <p:sp>
        <p:nvSpPr>
          <p:cNvPr id="1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155691" y="643267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304013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81257"/>
              </p:ext>
            </p:extLst>
          </p:nvPr>
        </p:nvGraphicFramePr>
        <p:xfrm>
          <a:off x="1219201" y="318665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569205" y="2247881"/>
          <a:ext cx="4231583" cy="26974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231583">
                  <a:extLst>
                    <a:ext uri="{9D8B030D-6E8A-4147-A177-3AD203B41FA5}">
                      <a16:colId xmlns:a16="http://schemas.microsoft.com/office/drawing/2014/main" val="1437315567"/>
                    </a:ext>
                  </a:extLst>
                </a:gridCol>
              </a:tblGrid>
              <a:tr h="24524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왼쪽 상단에는 추가한 과목들의 리스트와 관련 정보들을 볼 수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있다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만약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과목이 여러가지일 경우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 scroll bar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로 위아래로 스크롤하며 과목리스트를 확인한다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- 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과목 리스트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우측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에는 과목 외에 일상 생활 메모를 위한 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text area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가 있다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To Do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 리스트에 대한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삽입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수정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비우기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로드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뒤로 가기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버튼은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오른쪽 중간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에</a:t>
                      </a:r>
                      <a:endParaRPr lang="en-US" altLang="ko-KR" sz="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위치하며 이것은 과목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리스트에만 적용된다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-  To Do List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에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완료 여부는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‘O,X’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로 표시한다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. (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완료는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O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미완료는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X)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To Do List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에는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강의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명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중요도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마감기한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완료여부의 정보가 표시된다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To Do List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의 중요도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과목명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마감기한을 클릭하면 오름차순으로 정렬된다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배경색은 흰색으로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틀은 회색으로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폰트는 맑은 고딕을 사용한다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각 항목명은 직관적으로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- 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삽입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비우기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저장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로드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뒤로 가기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’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는 버튼으로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algn="just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ko-KR" sz="800" b="0" dirty="0">
                          <a:solidFill>
                            <a:schemeClr val="tx1"/>
                          </a:solidFill>
                        </a:rPr>
                        <a:t>과목을 수정할 때는 수정할 사항만 수정하고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ko-KR" sz="800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ko-KR" sz="800" b="0" dirty="0">
                          <a:solidFill>
                            <a:schemeClr val="tx1"/>
                          </a:solidFill>
                        </a:rPr>
                        <a:t>버튼을 누르면 수정이 완료된다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과목명을 수정할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마감기한을 수정할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마감기한을 제외하고 빈칸이 있어서는 안된다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중요도는 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★ 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★ ★ ★ 단위로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입력할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★이 많을수록 중요도가 높다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r>
                        <a:rPr lang="ko-KR" altLang="en-US" sz="800" b="0" dirty="0">
                          <a:latin typeface="맑은 고딕" pitchFamily="50" charset="-127"/>
                        </a:rPr>
                        <a:t>우</a:t>
                      </a:r>
                      <a:endParaRPr lang="en-US" altLang="ko-KR" sz="800" b="0" dirty="0">
                        <a:latin typeface="맑은 고딕" pitchFamily="50" charset="-127"/>
                      </a:endParaRP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To Do</a:t>
                      </a:r>
                      <a:r>
                        <a:rPr lang="ko-KR" altLang="ko-KR" sz="800" b="0" dirty="0">
                          <a:solidFill>
                            <a:schemeClr val="tx1"/>
                          </a:solidFill>
                        </a:rPr>
                        <a:t>를 추가할 때는 할 일 내용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800" b="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800" b="0" dirty="0">
                          <a:solidFill>
                            <a:schemeClr val="tx1"/>
                          </a:solidFill>
                        </a:rPr>
                        <a:t>마감기한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800" b="0" dirty="0">
                          <a:solidFill>
                            <a:schemeClr val="tx1"/>
                          </a:solidFill>
                        </a:rPr>
                        <a:t>중요도를 입력해야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373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4569205" y="1812458"/>
            <a:ext cx="3970415" cy="260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375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35" y="2276567"/>
            <a:ext cx="3976887" cy="2423759"/>
          </a:xfrm>
          <a:prstGeom prst="rect">
            <a:avLst/>
          </a:prstGeom>
        </p:spPr>
      </p:pic>
      <p:sp>
        <p:nvSpPr>
          <p:cNvPr id="1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05437" y="652411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418446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2092"/>
              </p:ext>
            </p:extLst>
          </p:nvPr>
        </p:nvGraphicFramePr>
        <p:xfrm>
          <a:off x="1219201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439429" y="2185130"/>
          <a:ext cx="4137769" cy="2194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37769">
                  <a:extLst>
                    <a:ext uri="{9D8B030D-6E8A-4147-A177-3AD203B41FA5}">
                      <a16:colId xmlns:a16="http://schemas.microsoft.com/office/drawing/2014/main" val="1437315567"/>
                    </a:ext>
                  </a:extLst>
                </a:gridCol>
              </a:tblGrid>
              <a:tr h="194310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To Do </a:t>
                      </a:r>
                      <a:r>
                        <a:rPr lang="ko-KR" altLang="ko-KR" sz="800" b="0" dirty="0">
                          <a:solidFill>
                            <a:schemeClr val="tx1"/>
                          </a:solidFill>
                        </a:rPr>
                        <a:t>항목 추가 할 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800" b="0" dirty="0">
                          <a:solidFill>
                            <a:schemeClr val="tx1"/>
                          </a:solidFill>
                        </a:rPr>
                        <a:t>마감기한을 제외한 모든 항목에는 빈칸이 존재 할 수 없다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중요도는 사용자가 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★ 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★ ★ ★ 단위로 설정할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★이 많을수록 중요도가 높음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텍스트로 입력이 가능하다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강의 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담당 교수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강의 요일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강의 시간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수강 년도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학기 정보를 텍스트 형식으로 입력한 다음 삽입 버튼을 누르면 강의가 등록된다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최소화 버튼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(-)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과 최대화 버튼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kern="100" dirty="0" err="1">
                          <a:solidFill>
                            <a:schemeClr val="tx1"/>
                          </a:solidFill>
                          <a:effectLst/>
                        </a:rPr>
                        <a:t>ㅁ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과 화면 종료버튼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(X)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이 있다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삽입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 시 작성한 내용이 삽입된다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과목을 선택하고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 시 선택된 항목이 삭제된다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과목을 선택하고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‘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수정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’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버튼을 클릭 시 강의에 대한 정보들이 텍스트 필드에 로드 되어 수정할 수 있다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강의에 대한 정보를 입력하던 중 비우기 버튼을 클릭하면 모든 텍스트 필드가 비워진다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‘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로드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’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버튼을 클릭 시 저장되어 있던 강의 목록들이 리스트에 표시된다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‘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뒤로 가기‘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버튼을 클릭 시 메인 화면으로 돌아간다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메모 하단에 있는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‘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저장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’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버튼을 클릭 시 메모가 저장된다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메모 하단에 있는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‘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비우기‘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버튼을 클릭 시 메모 내용이 비워진다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메모 하단에 있는 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‘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로드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’</a:t>
                      </a:r>
                      <a:r>
                        <a:rPr lang="ko-KR" altLang="en-US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버튼을 클릭 시 저장되어 있는 메모를 불러온다</a:t>
                      </a:r>
                      <a:r>
                        <a:rPr lang="en-US" altLang="ko-KR" sz="8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.</a:t>
                      </a:r>
                      <a:endParaRPr lang="en-US" altLang="ko-KR" sz="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373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4492816" y="1766740"/>
            <a:ext cx="3783757" cy="260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375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9" y="2106749"/>
            <a:ext cx="4174302" cy="2423759"/>
          </a:xfrm>
          <a:prstGeom prst="rect">
            <a:avLst/>
          </a:prstGeom>
        </p:spPr>
      </p:pic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95088" y="6458800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83217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0" y="2356802"/>
            <a:ext cx="3821597" cy="2629211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5599118" y="1872795"/>
          <a:ext cx="3037524" cy="3577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7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명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Box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Box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863236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Box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08605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Box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50567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버튼클릭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Push Button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37298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버튼클릭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Push Button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95512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버튼클릭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Push Button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61095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버튼클릭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Push Button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46881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버튼클릭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Push Button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939343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버튼클릭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Push Button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473338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버튼클릭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Push Button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20127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695"/>
              </p:ext>
            </p:extLst>
          </p:nvPr>
        </p:nvGraphicFramePr>
        <p:xfrm>
          <a:off x="1219201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586917" y="2594779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90367" y="2891463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586917" y="3163010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586917" y="346719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3586917" y="3769656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595488" y="401006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203130" y="2577385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194823" y="2862212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4195484" y="3159007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196272" y="3449636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189414" y="3720210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199084" y="3957512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201681" y="4219812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44626" y="6416656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320206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866362" y="1726989"/>
            <a:ext cx="3994147" cy="330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사용자의 과목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 List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를 관리하는 화면이다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866361" y="2106750"/>
            <a:ext cx="3991214" cy="1870892"/>
            <a:chOff x="6106198" y="1680819"/>
            <a:chExt cx="4183811" cy="172391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6106198" y="1680819"/>
              <a:ext cx="4183811" cy="2452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106198" y="1980967"/>
              <a:ext cx="4183811" cy="142377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- 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명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시간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학기 정보를 텍스트 형식으로 </a:t>
              </a: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   입력한 다음 삽입 버튼을 누르면 강의가 등록된다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리스트에서 한 항목을 클릭한 후 삭제 버튼을 클릭하면 해당 항목이 삭제된다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28588" indent="-128588" algn="just">
                <a:buFontTx/>
                <a:buChar char="-"/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리스트에서 한 항목을 클릭한 후 수정 버튼을 누르면 강의에 대한 정보들이 </a:t>
              </a: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텍스트 필드에 로드 되어 수정할 수 있다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강의에 대한 정보를 입력하던 중 비우기 버튼을 클릭하면 모든 텍스트 필드가 </a:t>
              </a: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비워진다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저장 버튼을 누르면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수정 등의 변경 사항들이 저장된다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로드 버튼을 클릭하면 저장되어 있던 강의 목록들이 리스트에 표시된다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뒤로 가기 버튼을 클릭하면 메인 화면으로 돌아간다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28588" indent="-128588" algn="just">
                <a:buFontTx/>
                <a:buChar char="-"/>
              </a:pP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4866362" y="4357115"/>
            <a:ext cx="3991211" cy="10935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108000" rIns="67500" bIns="35100" numCol="1" rtlCol="0" anchor="t" anchorCtr="0" compatLnSpc="1">
            <a:prstTxWarp prst="textNoShape">
              <a:avLst/>
            </a:prstTxWarp>
          </a:bodyPr>
          <a:lstStyle/>
          <a:p>
            <a:pPr marL="128588" indent="-128588">
              <a:buFontTx/>
              <a:buChar char="-"/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등록되어 있는 과목들은 왼쪽에 정렬된다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25" dirty="0">
              <a:latin typeface="맑은 고딕" pitchFamily="50" charset="-127"/>
              <a:ea typeface="맑은 고딕" pitchFamily="50" charset="-127"/>
            </a:endParaRPr>
          </a:p>
          <a:p>
            <a:pPr marL="128588" indent="-128588">
              <a:buFontTx/>
              <a:buChar char="-"/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과목들은 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강의 명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담당교수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강의 요일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강의시간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수강 년도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학기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가 입력 되어야 한다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25" dirty="0">
              <a:latin typeface="맑은 고딕" pitchFamily="50" charset="-127"/>
              <a:ea typeface="맑은 고딕" pitchFamily="50" charset="-127"/>
            </a:endParaRPr>
          </a:p>
          <a:p>
            <a:pPr marL="128588" indent="-128588" algn="just">
              <a:buFontTx/>
              <a:buChar char="-"/>
            </a:pPr>
            <a:r>
              <a:rPr lang="ko-KR" altLang="en-US" sz="788" dirty="0">
                <a:latin typeface="맑은 고딕" pitchFamily="50" charset="-127"/>
              </a:rPr>
              <a:t>배경색은 흰색으로 한다</a:t>
            </a:r>
            <a:r>
              <a:rPr lang="en-US" altLang="ko-KR" sz="788" dirty="0">
                <a:latin typeface="맑은 고딕" pitchFamily="50" charset="-127"/>
              </a:rPr>
              <a:t>.</a:t>
            </a:r>
          </a:p>
          <a:p>
            <a:pPr algn="just"/>
            <a:endParaRPr lang="en-US" altLang="ko-KR" sz="225" dirty="0">
              <a:latin typeface="맑은 고딕" pitchFamily="50" charset="-127"/>
            </a:endParaRPr>
          </a:p>
          <a:p>
            <a:pPr marL="128588" indent="-128588" algn="just">
              <a:buFontTx/>
              <a:buChar char="-"/>
            </a:pPr>
            <a:r>
              <a:rPr lang="ko-KR" altLang="en-US" sz="788" dirty="0">
                <a:latin typeface="맑은 고딕" pitchFamily="50" charset="-127"/>
              </a:rPr>
              <a:t>틀은 회색으로 한다</a:t>
            </a:r>
            <a:r>
              <a:rPr lang="en-US" altLang="ko-KR" sz="788" dirty="0">
                <a:latin typeface="맑은 고딕" pitchFamily="50" charset="-127"/>
              </a:rPr>
              <a:t>.</a:t>
            </a:r>
          </a:p>
          <a:p>
            <a:pPr algn="just"/>
            <a:endParaRPr lang="en-US" altLang="ko-KR" sz="225" dirty="0">
              <a:latin typeface="맑은 고딕" pitchFamily="50" charset="-127"/>
            </a:endParaRPr>
          </a:p>
          <a:p>
            <a:pPr marL="128588" indent="-128588" algn="just">
              <a:buFontTx/>
              <a:buChar char="-"/>
            </a:pPr>
            <a:r>
              <a:rPr lang="ko-KR" altLang="en-US" sz="788" dirty="0">
                <a:latin typeface="맑은 고딕" pitchFamily="50" charset="-127"/>
              </a:rPr>
              <a:t>폰트는 맑은 고딕을 사용한다</a:t>
            </a:r>
            <a:r>
              <a:rPr lang="en-US" altLang="ko-KR" sz="788" dirty="0">
                <a:latin typeface="맑은 고딕" pitchFamily="50" charset="-127"/>
              </a:rPr>
              <a:t>.</a:t>
            </a:r>
          </a:p>
          <a:p>
            <a:pPr algn="just"/>
            <a:endParaRPr lang="en-US" altLang="ko-KR" sz="225" dirty="0">
              <a:latin typeface="맑은 고딕" pitchFamily="50" charset="-127"/>
            </a:endParaRPr>
          </a:p>
          <a:p>
            <a:pPr algn="just">
              <a:buFont typeface="Arial" pitchFamily="34" charset="0"/>
              <a:buNone/>
            </a:pPr>
            <a:r>
              <a:rPr lang="en-US" altLang="ko-KR" sz="788" dirty="0">
                <a:latin typeface="맑은 고딕" pitchFamily="50" charset="-127"/>
              </a:rPr>
              <a:t>-  </a:t>
            </a:r>
            <a:r>
              <a:rPr lang="ko-KR" altLang="en-US" sz="788" dirty="0">
                <a:latin typeface="맑은 고딕" pitchFamily="50" charset="-127"/>
              </a:rPr>
              <a:t>각 항목명은 직관적으로 한다</a:t>
            </a:r>
            <a:r>
              <a:rPr lang="en-US" altLang="ko-KR" sz="788" dirty="0">
                <a:latin typeface="맑은 고딕" pitchFamily="50" charset="-127"/>
              </a:rPr>
              <a:t>.</a:t>
            </a:r>
          </a:p>
          <a:p>
            <a:pPr marL="128588" indent="-128588">
              <a:buFontTx/>
              <a:buChar char="-"/>
            </a:pP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38347"/>
              </p:ext>
            </p:extLst>
          </p:nvPr>
        </p:nvGraphicFramePr>
        <p:xfrm>
          <a:off x="1219201" y="278591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8" y="2294612"/>
            <a:ext cx="3832523" cy="21869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4866362" y="4058691"/>
            <a:ext cx="3991211" cy="260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375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7688" y="6524115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259415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42031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 명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 System 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System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신동규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화면순서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김동현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6" y="652411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73698" y="1260764"/>
            <a:ext cx="6796604" cy="4657018"/>
            <a:chOff x="1050832" y="175623"/>
            <a:chExt cx="6592425" cy="6164318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5813939" y="2988994"/>
              <a:ext cx="1829317" cy="589976"/>
            </a:xfrm>
            <a:prstGeom prst="rect">
              <a:avLst/>
            </a:prstGeom>
            <a:solidFill>
              <a:srgbClr val="FFC000">
                <a:alpha val="55000"/>
              </a:srgbClr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메모 출력 저장 불러오기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50832" y="175623"/>
              <a:ext cx="6592425" cy="6164318"/>
              <a:chOff x="831376" y="299982"/>
              <a:chExt cx="6592425" cy="6164318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1061133" y="299983"/>
                <a:ext cx="1807622" cy="590475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ToDoList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Program</a:t>
                </a: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635582" y="299982"/>
                <a:ext cx="1807622" cy="590475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Main</a:t>
                </a:r>
                <a:r>
                  <a:rPr kumimoji="0" lang="en-US" altLang="ko-KR" sz="1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1061133" y="1533002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Subject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 bwMode="auto">
              <a:xfrm>
                <a:off x="1061136" y="3050817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 정보 수정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061138" y="2349768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추가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061133" y="3750279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과목리스트 저장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1061133" y="4454498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과목리스트 불러오기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1061133" y="5153960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 리스트 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1061133" y="5851836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 리스트 삭제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5594484" y="2371883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강의 명 리스트 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3624735" y="1533002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Todolist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624739" y="3041141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수정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3624740" y="2334527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추가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3624736" y="3747755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 저장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3624736" y="4455967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불러오기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3624736" y="5160983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3624736" y="5874324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 삭제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6" name="꺾인 연결선[E] 65"/>
              <p:cNvCxnSpPr>
                <a:stCxn id="48" idx="3"/>
                <a:endCxn id="50" idx="1"/>
              </p:cNvCxnSpPr>
              <p:nvPr/>
            </p:nvCxnSpPr>
            <p:spPr bwMode="auto">
              <a:xfrm flipV="1">
                <a:off x="2868755" y="595220"/>
                <a:ext cx="766827" cy="1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꺾인 연결선[E] 66"/>
              <p:cNvCxnSpPr>
                <a:stCxn id="50" idx="2"/>
                <a:endCxn id="75" idx="0"/>
              </p:cNvCxnSpPr>
              <p:nvPr/>
            </p:nvCxnSpPr>
            <p:spPr bwMode="auto">
              <a:xfrm rot="5400000">
                <a:off x="3008190" y="1798"/>
                <a:ext cx="642545" cy="2419862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[R] 67"/>
              <p:cNvCxnSpPr>
                <a:stCxn id="50" idx="2"/>
              </p:cNvCxnSpPr>
              <p:nvPr/>
            </p:nvCxnSpPr>
            <p:spPr bwMode="auto">
              <a:xfrm>
                <a:off x="4539393" y="890457"/>
                <a:ext cx="1" cy="64254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꺾인 연결선[E] 68"/>
              <p:cNvCxnSpPr/>
              <p:nvPr/>
            </p:nvCxnSpPr>
            <p:spPr bwMode="auto">
              <a:xfrm>
                <a:off x="5454052" y="1827990"/>
                <a:ext cx="1055091" cy="543893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꺾인 연결선[E] 69"/>
              <p:cNvCxnSpPr>
                <a:stCxn id="75" idx="1"/>
              </p:cNvCxnSpPr>
              <p:nvPr/>
            </p:nvCxnSpPr>
            <p:spPr bwMode="auto">
              <a:xfrm rot="10800000" flipV="1">
                <a:off x="1061133" y="1825667"/>
                <a:ext cx="12700" cy="4318834"/>
              </a:xfrm>
              <a:prstGeom prst="bentConnector3">
                <a:avLst>
                  <a:gd name="adj1" fmla="val 18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직선 연결선[R] 70"/>
              <p:cNvCxnSpPr>
                <a:stCxn id="79" idx="1"/>
              </p:cNvCxnSpPr>
              <p:nvPr/>
            </p:nvCxnSpPr>
            <p:spPr bwMode="auto">
              <a:xfrm flipH="1" flipV="1">
                <a:off x="831378" y="2642432"/>
                <a:ext cx="229760" cy="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직선 연결선[R] 71"/>
              <p:cNvCxnSpPr>
                <a:stCxn id="78" idx="1"/>
              </p:cNvCxnSpPr>
              <p:nvPr/>
            </p:nvCxnSpPr>
            <p:spPr bwMode="auto">
              <a:xfrm flipH="1" flipV="1">
                <a:off x="831376" y="3343481"/>
                <a:ext cx="229760" cy="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[R] 72"/>
              <p:cNvCxnSpPr>
                <a:stCxn id="81" idx="1"/>
              </p:cNvCxnSpPr>
              <p:nvPr/>
            </p:nvCxnSpPr>
            <p:spPr bwMode="auto">
              <a:xfrm flipH="1" flipV="1">
                <a:off x="831376" y="4042743"/>
                <a:ext cx="229757" cy="2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직선 연결선[R] 73"/>
              <p:cNvCxnSpPr>
                <a:stCxn id="82" idx="1"/>
              </p:cNvCxnSpPr>
              <p:nvPr/>
            </p:nvCxnSpPr>
            <p:spPr bwMode="auto">
              <a:xfrm flipH="1">
                <a:off x="831376" y="4747163"/>
                <a:ext cx="229757" cy="37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[R] 74"/>
              <p:cNvCxnSpPr>
                <a:stCxn id="83" idx="1"/>
              </p:cNvCxnSpPr>
              <p:nvPr/>
            </p:nvCxnSpPr>
            <p:spPr bwMode="auto">
              <a:xfrm flipH="1">
                <a:off x="831376" y="5446625"/>
                <a:ext cx="229757" cy="4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[R] 75"/>
              <p:cNvCxnSpPr/>
              <p:nvPr/>
            </p:nvCxnSpPr>
            <p:spPr bwMode="auto">
              <a:xfrm flipH="1">
                <a:off x="6509142" y="2961859"/>
                <a:ext cx="1" cy="15149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[R] 76"/>
              <p:cNvCxnSpPr/>
              <p:nvPr/>
            </p:nvCxnSpPr>
            <p:spPr bwMode="auto">
              <a:xfrm flipH="1">
                <a:off x="3420094" y="4042743"/>
                <a:ext cx="2046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[R] 77"/>
              <p:cNvCxnSpPr/>
              <p:nvPr/>
            </p:nvCxnSpPr>
            <p:spPr bwMode="auto">
              <a:xfrm flipH="1">
                <a:off x="3420094" y="3336129"/>
                <a:ext cx="20464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[R] 78"/>
              <p:cNvCxnSpPr/>
              <p:nvPr/>
            </p:nvCxnSpPr>
            <p:spPr bwMode="auto">
              <a:xfrm flipH="1">
                <a:off x="3420094" y="2629515"/>
                <a:ext cx="20464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[R] 79"/>
              <p:cNvCxnSpPr/>
              <p:nvPr/>
            </p:nvCxnSpPr>
            <p:spPr bwMode="auto">
              <a:xfrm flipH="1" flipV="1">
                <a:off x="3420094" y="4747162"/>
                <a:ext cx="204642" cy="37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[R] 80"/>
              <p:cNvCxnSpPr/>
              <p:nvPr/>
            </p:nvCxnSpPr>
            <p:spPr bwMode="auto">
              <a:xfrm flipH="1">
                <a:off x="3420094" y="5455971"/>
                <a:ext cx="2046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꺾인 연결선[E] 81"/>
              <p:cNvCxnSpPr/>
              <p:nvPr/>
            </p:nvCxnSpPr>
            <p:spPr bwMode="auto">
              <a:xfrm rot="10800000" flipH="1" flipV="1">
                <a:off x="3624734" y="1827990"/>
                <a:ext cx="1" cy="4341322"/>
              </a:xfrm>
              <a:prstGeom prst="bentConnector3">
                <a:avLst>
                  <a:gd name="adj1" fmla="val -228600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3" name="직사각형 82"/>
              <p:cNvSpPr/>
              <p:nvPr/>
            </p:nvSpPr>
            <p:spPr bwMode="auto">
              <a:xfrm>
                <a:off x="5594483" y="4449851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알람 시스템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84" name="꺾인 연결선[E] 83"/>
              <p:cNvCxnSpPr/>
              <p:nvPr/>
            </p:nvCxnSpPr>
            <p:spPr bwMode="auto">
              <a:xfrm rot="5400000" flipH="1" flipV="1">
                <a:off x="3615667" y="3543690"/>
                <a:ext cx="1397338" cy="4389611"/>
              </a:xfrm>
              <a:prstGeom prst="bentConnector3">
                <a:avLst>
                  <a:gd name="adj1" fmla="val -1636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" name="꺾인 연결선[E] 47"/>
            <p:cNvCxnSpPr/>
            <p:nvPr/>
          </p:nvCxnSpPr>
          <p:spPr bwMode="auto">
            <a:xfrm rot="5400000" flipH="1" flipV="1">
              <a:off x="5031487" y="4642831"/>
              <a:ext cx="1424473" cy="1969747"/>
            </a:xfrm>
            <a:prstGeom prst="bentConnector3">
              <a:avLst>
                <a:gd name="adj1" fmla="val -1604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84514" y="652411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5245"/>
            <a:ext cx="7740268" cy="5025565"/>
          </a:xfrm>
          <a:prstGeom prst="rect">
            <a:avLst/>
          </a:prstGeom>
        </p:spPr>
      </p:pic>
      <p:sp>
        <p:nvSpPr>
          <p:cNvPr id="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6" y="657004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6445" y="6482166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6445" y="6458800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9" y="2016461"/>
            <a:ext cx="4025522" cy="2528680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10814" y="1859051"/>
          <a:ext cx="3037524" cy="46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7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10814" y="3524524"/>
            <a:ext cx="2771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 화면에는 입출력 정보가 존재하지 않습니다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129576" y="6445737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42017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75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722651" y="1726989"/>
            <a:ext cx="3137858" cy="330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사용자가 사용하는 메인 화면이다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715534" y="2072559"/>
            <a:ext cx="3137859" cy="709501"/>
            <a:chOff x="6120573" y="1680819"/>
            <a:chExt cx="4183812" cy="100589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6120574" y="168081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120573" y="2073620"/>
              <a:ext cx="4183811" cy="6130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b="1" dirty="0">
                  <a:latin typeface="맑은 고딕" pitchFamily="50" charset="-127"/>
                  <a:ea typeface="맑은 고딕" pitchFamily="50" charset="-127"/>
                </a:rPr>
                <a:t>메인 화면이 뜬다</a:t>
              </a:r>
              <a:r>
                <a:rPr lang="en-US" altLang="ko-KR" sz="788" b="1" dirty="0">
                  <a:latin typeface="맑은 고딕" pitchFamily="50" charset="-127"/>
                  <a:ea typeface="맑은 고딕" pitchFamily="50" charset="-127"/>
                </a:rPr>
                <a:t>. To do list</a:t>
              </a:r>
              <a:r>
                <a:rPr lang="ko-KR" altLang="en-US" sz="788" b="1" dirty="0"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en-US" altLang="ko-KR" sz="788" b="1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788" b="1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788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b="1" dirty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en-US" altLang="ko-KR" sz="788" b="1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788" b="1" dirty="0">
                  <a:latin typeface="맑은 고딕" pitchFamily="50" charset="-127"/>
                  <a:ea typeface="맑은 고딕" pitchFamily="50" charset="-127"/>
                </a:rPr>
                <a:t>버튼을 누르면 과목 </a:t>
              </a:r>
              <a:r>
                <a:rPr lang="en-US" altLang="ko-KR" sz="788" b="1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788" b="1" dirty="0">
                  <a:latin typeface="맑은 고딕" pitchFamily="50" charset="-127"/>
                  <a:ea typeface="맑은 고딕" pitchFamily="50" charset="-127"/>
                </a:rPr>
                <a:t> 메인 화면으로 이동한다</a:t>
              </a:r>
              <a:r>
                <a:rPr lang="en-US" altLang="ko-KR" sz="788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88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722650" y="2834343"/>
            <a:ext cx="3144975" cy="2198173"/>
            <a:chOff x="4604635" y="3331879"/>
            <a:chExt cx="4193300" cy="293089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04635" y="333187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ko-KR" altLang="en-US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60558"/>
              </p:ext>
            </p:extLst>
          </p:nvPr>
        </p:nvGraphicFramePr>
        <p:xfrm>
          <a:off x="1127761" y="2263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788743" y="3220611"/>
          <a:ext cx="3017240" cy="1783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17240">
                  <a:extLst>
                    <a:ext uri="{9D8B030D-6E8A-4147-A177-3AD203B41FA5}">
                      <a16:colId xmlns:a16="http://schemas.microsoft.com/office/drawing/2014/main" val="1437315567"/>
                    </a:ext>
                  </a:extLst>
                </a:gridCol>
              </a:tblGrid>
              <a:tr h="1783080">
                <a:tc>
                  <a:txBody>
                    <a:bodyPr/>
                    <a:lstStyle/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To Do List 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버튼이 있다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과목 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List 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버튼이 있다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-  To Do List 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클릭하면 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To Do List 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메인 화면으로 넘어간다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과목 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클릭하면 과목 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List 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메인 화면으로 넘어간다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최소화 버튼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(-),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 최대화 버튼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kern="100" dirty="0" err="1">
                          <a:solidFill>
                            <a:schemeClr val="tx1"/>
                          </a:solidFill>
                          <a:effectLst/>
                        </a:rPr>
                        <a:t>ㅁ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),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 화면 종료버튼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(X)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이 있다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배경색상은 흰색으로 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버튼색상은 회색으로 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- 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폰트는 맑은 고딕을 사용한다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- 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각 항목명은 직관적으로 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.</a:t>
                      </a: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sz="9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373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3" y="2631261"/>
            <a:ext cx="4025522" cy="2528680"/>
          </a:xfrm>
          <a:prstGeom prst="rect">
            <a:avLst/>
          </a:prstGeom>
        </p:spPr>
      </p:pic>
      <p:sp>
        <p:nvSpPr>
          <p:cNvPr id="1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7689" y="6458800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405234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28" y="1851898"/>
            <a:ext cx="4783053" cy="3351602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5310602" y="1742905"/>
          <a:ext cx="3037524" cy="1948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76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JTable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939343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명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473338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201278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893484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01317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Jtable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87878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Memo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3692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05776"/>
              </p:ext>
            </p:extLst>
          </p:nvPr>
        </p:nvGraphicFramePr>
        <p:xfrm>
          <a:off x="1219201" y="272351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149363" y="4129989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3070658" y="3059562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114818" y="270556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119614" y="2278731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4469869" y="2921015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596630" y="3029827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510690" y="489751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7689" y="6471863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41447863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5520</TotalTime>
  <Words>1556</Words>
  <Application>Microsoft Office PowerPoint</Application>
  <PresentationFormat>화면 슬라이드 쇼(4:3)</PresentationFormat>
  <Paragraphs>420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우신상사</cp:lastModifiedBy>
  <cp:revision>501</cp:revision>
  <cp:lastPrinted>2001-07-23T08:42:52Z</cp:lastPrinted>
  <dcterms:created xsi:type="dcterms:W3CDTF">2011-02-22T01:37:12Z</dcterms:created>
  <dcterms:modified xsi:type="dcterms:W3CDTF">2017-05-26T11:28:15Z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