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1" r:id="rId5"/>
    <p:sldId id="265" r:id="rId6"/>
    <p:sldId id="264" r:id="rId7"/>
    <p:sldId id="267" r:id="rId8"/>
    <p:sldId id="268" r:id="rId9"/>
    <p:sldId id="269" r:id="rId10"/>
    <p:sldId id="266" r:id="rId11"/>
    <p:sldId id="271" r:id="rId12"/>
    <p:sldId id="270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6387" autoAdjust="0"/>
  </p:normalViewPr>
  <p:slideViewPr>
    <p:cSldViewPr snapToGrid="0" snapToObjects="1" showGuides="1">
      <p:cViewPr>
        <p:scale>
          <a:sx n="75" d="100"/>
          <a:sy n="75" d="100"/>
        </p:scale>
        <p:origin x="1072" y="-1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0106" y="3890771"/>
            <a:ext cx="2722220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&lt;1</a:t>
            </a:r>
            <a:r>
              <a:rPr lang="ko-KR" altLang="en-US" sz="2800" dirty="0"/>
              <a:t>조 </a:t>
            </a:r>
            <a:r>
              <a:rPr lang="en-US" altLang="ko-KR" sz="2800" dirty="0"/>
              <a:t>Big</a:t>
            </a:r>
            <a:r>
              <a:rPr lang="ko-KR" altLang="en-US" sz="2800" dirty="0"/>
              <a:t> </a:t>
            </a:r>
            <a:r>
              <a:rPr lang="en-US" altLang="ko-KR" sz="2800" dirty="0"/>
              <a:t>Bang</a:t>
            </a:r>
            <a:r>
              <a:rPr lang="en-US" altLang="ko-KR" sz="2800" dirty="0" smtClean="0"/>
              <a:t>&gt;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2000" dirty="0"/>
              <a:t>201511026 </a:t>
            </a:r>
            <a:r>
              <a:rPr lang="ko-KR" altLang="en-US" sz="2000" dirty="0"/>
              <a:t>서현아</a:t>
            </a:r>
            <a:endParaRPr lang="en-US" altLang="ko-KR" sz="2000" dirty="0"/>
          </a:p>
          <a:p>
            <a:r>
              <a:rPr lang="en-US" altLang="ko-KR" sz="2000" dirty="0"/>
              <a:t>201111235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신동규</a:t>
            </a:r>
            <a:endParaRPr lang="en-US" altLang="ko-KR" sz="2000" dirty="0"/>
          </a:p>
          <a:p>
            <a:r>
              <a:rPr lang="en-US" altLang="ko-KR" sz="2000" dirty="0"/>
              <a:t>201510998 </a:t>
            </a:r>
            <a:r>
              <a:rPr lang="ko-KR" altLang="en-US" sz="2000" dirty="0" smtClean="0"/>
              <a:t>김나연</a:t>
            </a:r>
            <a:endParaRPr lang="en-US" altLang="ko-KR" sz="2000" dirty="0" smtClean="0"/>
          </a:p>
          <a:p>
            <a:r>
              <a:rPr lang="en-US" altLang="ko-KR" sz="2000" dirty="0"/>
              <a:t>201410257 </a:t>
            </a:r>
            <a:r>
              <a:rPr lang="ko-KR" altLang="en-US" sz="2000" dirty="0"/>
              <a:t>김동현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28" y="1851898"/>
            <a:ext cx="4783053" cy="3351602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5310602" y="1742905"/>
          <a:ext cx="3037524" cy="1948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176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JTable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1939343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명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7473338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1201278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8893484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5501317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Jtable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3887878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Memo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6036923"/>
                  </a:ext>
                </a:extLst>
              </a:tr>
            </a:tbl>
          </a:graphicData>
        </a:graphic>
      </p:graphicFrame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149363" y="4129989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3070658" y="3059562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114818" y="2705564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119614" y="2278731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4469869" y="2921015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596630" y="3029827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3510690" y="4897514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57689" y="6471863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aphicFrame>
        <p:nvGraphicFramePr>
          <p:cNvPr id="15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3217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AR002, AR003, FN001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78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866362" y="1726989"/>
            <a:ext cx="3994147" cy="330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사용자의 과목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 List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를 관리하는 화면이다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866361" y="2106750"/>
            <a:ext cx="3991214" cy="1870892"/>
            <a:chOff x="6106198" y="1680819"/>
            <a:chExt cx="4183811" cy="172391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6106198" y="1680819"/>
              <a:ext cx="4183811" cy="2452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106198" y="1980967"/>
              <a:ext cx="4183811" cy="142377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- 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명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시간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학기 정보를 텍스트 형식으로 </a:t>
              </a: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   입력한 다음 삽입 버튼을 누르면 강의가 등록된다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리스트에서 한 항목을 클릭한 후 삭제 버튼을 클릭하면 해당 항목이 삭제된다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28588" indent="-128588" algn="just">
                <a:buFontTx/>
                <a:buChar char="-"/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리스트에서 한 항목을 클릭한 후 수정 버튼을 누르면 강의에 대한 정보들이 </a:t>
              </a: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텍스트 필드에 로드 되어 수정할 수 있다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강의에 대한 정보를 입력하던 중 비우기 버튼을 클릭하면 모든 텍스트 필드가 </a:t>
              </a: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비워진다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저장 버튼을 누르면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수정 등의 변경 사항들이 저장된다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로드 버튼을 클릭하면 저장되어 있던 강의 목록들이 리스트에 표시된다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뒤로 가기 버튼을 클릭하면 메인 화면으로 돌아간다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28588" indent="-128588" algn="just">
                <a:buFontTx/>
                <a:buChar char="-"/>
              </a:pP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4866362" y="4357116"/>
            <a:ext cx="3991211" cy="9684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108000" rIns="67500" bIns="35100" numCol="1" rtlCol="0" anchor="t" anchorCtr="0" compatLnSpc="1">
            <a:prstTxWarp prst="textNoShape">
              <a:avLst/>
            </a:prstTxWarp>
          </a:bodyPr>
          <a:lstStyle/>
          <a:p>
            <a:pPr marL="128588" indent="-128588">
              <a:buFontTx/>
              <a:buChar char="-"/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등록되어 있는 과목들은 왼쪽에 정렬된다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25" dirty="0">
              <a:latin typeface="맑은 고딕" pitchFamily="50" charset="-127"/>
              <a:ea typeface="맑은 고딕" pitchFamily="50" charset="-127"/>
            </a:endParaRPr>
          </a:p>
          <a:p>
            <a:pPr marL="128588" indent="-128588">
              <a:buFontTx/>
              <a:buChar char="-"/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과목들은 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강의 명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담당교수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강의 요일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강의시간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수강 년도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학기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가 입력 되어야 한다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25" dirty="0">
              <a:latin typeface="맑은 고딕" pitchFamily="50" charset="-127"/>
              <a:ea typeface="맑은 고딕" pitchFamily="50" charset="-127"/>
            </a:endParaRPr>
          </a:p>
          <a:p>
            <a:pPr marL="128588" indent="-128588" algn="just">
              <a:buFontTx/>
              <a:buChar char="-"/>
            </a:pPr>
            <a:r>
              <a:rPr lang="ko-KR" altLang="en-US" sz="788" dirty="0">
                <a:latin typeface="맑은 고딕" pitchFamily="50" charset="-127"/>
                <a:ea typeface="맑은 고딕" panose="020B0503020000020004" pitchFamily="50" charset="-127"/>
              </a:rPr>
              <a:t>배경색은 흰색으로 한다</a:t>
            </a:r>
            <a:r>
              <a:rPr lang="en-US" altLang="ko-KR" sz="788" dirty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225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-   UI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의 배경색은 흰색으로 하고</a:t>
            </a:r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틀은 회색으로 한다</a:t>
            </a:r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225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algn="just">
              <a:buFont typeface="Arial" pitchFamily="34" charset="0"/>
              <a:buNone/>
            </a:pPr>
            <a:r>
              <a:rPr lang="en-US" altLang="ko-KR" sz="788" dirty="0">
                <a:latin typeface="맑은 고딕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788" dirty="0">
                <a:latin typeface="맑은 고딕" pitchFamily="50" charset="-127"/>
                <a:ea typeface="맑은 고딕" panose="020B0503020000020004" pitchFamily="50" charset="-127"/>
              </a:rPr>
              <a:t>각 항목명은 직관적으로 한다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28588" indent="-128588">
              <a:buFontTx/>
              <a:buChar char="-"/>
            </a:pP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8" y="2294612"/>
            <a:ext cx="3832523" cy="21869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4866362" y="4058691"/>
            <a:ext cx="3991211" cy="260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375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57688" y="6524115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39344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SB001, SB002, SB003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5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0" y="2356802"/>
            <a:ext cx="3821597" cy="2629211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25170"/>
              </p:ext>
            </p:extLst>
          </p:nvPr>
        </p:nvGraphicFramePr>
        <p:xfrm>
          <a:off x="5505985" y="2356802"/>
          <a:ext cx="3037524" cy="2060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47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명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9863236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408605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2350567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리스트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JTable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7137298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586917" y="2594779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90367" y="2891463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586917" y="3163010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586917" y="3467194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3586917" y="3769656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595488" y="4010064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795155" y="2838220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44626" y="6416656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aphicFrame>
        <p:nvGraphicFramePr>
          <p:cNvPr id="2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11183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SB001, SB002, SB003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6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148166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 명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 System 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System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신동규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화면순서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일람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김동현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최종수정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6" y="652411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73698" y="1260764"/>
            <a:ext cx="6796604" cy="4657018"/>
            <a:chOff x="1050832" y="175623"/>
            <a:chExt cx="6592425" cy="6164318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5813939" y="2988994"/>
              <a:ext cx="1829317" cy="589976"/>
            </a:xfrm>
            <a:prstGeom prst="rect">
              <a:avLst/>
            </a:prstGeom>
            <a:solidFill>
              <a:srgbClr val="FFC000">
                <a:alpha val="55000"/>
              </a:srgbClr>
            </a:solidFill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메모 출력 저장 불러오기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50832" y="175623"/>
              <a:ext cx="6592425" cy="6164318"/>
              <a:chOff x="831376" y="299982"/>
              <a:chExt cx="6592425" cy="6164318"/>
            </a:xfrm>
          </p:grpSpPr>
          <p:sp>
            <p:nvSpPr>
              <p:cNvPr id="49" name="직사각형 48"/>
              <p:cNvSpPr/>
              <p:nvPr/>
            </p:nvSpPr>
            <p:spPr bwMode="auto">
              <a:xfrm>
                <a:off x="1061133" y="299983"/>
                <a:ext cx="1807622" cy="590475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ToDoList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Program</a:t>
                </a: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3635582" y="299982"/>
                <a:ext cx="1807622" cy="590475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Main</a:t>
                </a:r>
                <a:r>
                  <a:rPr kumimoji="0" lang="en-US" altLang="ko-KR" sz="1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1061133" y="1533002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Subject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 bwMode="auto">
              <a:xfrm>
                <a:off x="1061136" y="3050817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 정보 수정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061138" y="2349768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추가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061133" y="3750279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과목리스트 저장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1061133" y="4454498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과목리스트 불러오기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1061133" y="5153960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 리스트 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1061133" y="5851836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 리스트 삭제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5594484" y="2371883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강의 명 리스트 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3624735" y="1533002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Todolist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624739" y="3041141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수정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3624740" y="2334527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추가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3624736" y="3747755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 저장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3624736" y="4455967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불러오기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3624736" y="5160983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3624736" y="5874324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 삭제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6" name="꺾인 연결선[E] 65"/>
              <p:cNvCxnSpPr>
                <a:stCxn id="48" idx="3"/>
                <a:endCxn id="50" idx="1"/>
              </p:cNvCxnSpPr>
              <p:nvPr/>
            </p:nvCxnSpPr>
            <p:spPr bwMode="auto">
              <a:xfrm flipV="1">
                <a:off x="2868755" y="595220"/>
                <a:ext cx="766827" cy="1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꺾인 연결선[E] 66"/>
              <p:cNvCxnSpPr>
                <a:stCxn id="50" idx="2"/>
                <a:endCxn id="75" idx="0"/>
              </p:cNvCxnSpPr>
              <p:nvPr/>
            </p:nvCxnSpPr>
            <p:spPr bwMode="auto">
              <a:xfrm rot="5400000">
                <a:off x="3008190" y="1798"/>
                <a:ext cx="642545" cy="2419862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[R] 67"/>
              <p:cNvCxnSpPr>
                <a:stCxn id="50" idx="2"/>
              </p:cNvCxnSpPr>
              <p:nvPr/>
            </p:nvCxnSpPr>
            <p:spPr bwMode="auto">
              <a:xfrm>
                <a:off x="4539393" y="890457"/>
                <a:ext cx="1" cy="64254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꺾인 연결선[E] 68"/>
              <p:cNvCxnSpPr/>
              <p:nvPr/>
            </p:nvCxnSpPr>
            <p:spPr bwMode="auto">
              <a:xfrm>
                <a:off x="5454052" y="1827990"/>
                <a:ext cx="1055091" cy="543893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꺾인 연결선[E] 69"/>
              <p:cNvCxnSpPr>
                <a:stCxn id="75" idx="1"/>
              </p:cNvCxnSpPr>
              <p:nvPr/>
            </p:nvCxnSpPr>
            <p:spPr bwMode="auto">
              <a:xfrm rot="10800000" flipV="1">
                <a:off x="1061133" y="1825667"/>
                <a:ext cx="12700" cy="4318834"/>
              </a:xfrm>
              <a:prstGeom prst="bentConnector3">
                <a:avLst>
                  <a:gd name="adj1" fmla="val 180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직선 연결선[R] 70"/>
              <p:cNvCxnSpPr>
                <a:stCxn id="79" idx="1"/>
              </p:cNvCxnSpPr>
              <p:nvPr/>
            </p:nvCxnSpPr>
            <p:spPr bwMode="auto">
              <a:xfrm flipH="1" flipV="1">
                <a:off x="831378" y="2642432"/>
                <a:ext cx="229760" cy="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직선 연결선[R] 71"/>
              <p:cNvCxnSpPr>
                <a:stCxn id="78" idx="1"/>
              </p:cNvCxnSpPr>
              <p:nvPr/>
            </p:nvCxnSpPr>
            <p:spPr bwMode="auto">
              <a:xfrm flipH="1" flipV="1">
                <a:off x="831376" y="3343481"/>
                <a:ext cx="229760" cy="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[R] 72"/>
              <p:cNvCxnSpPr>
                <a:stCxn id="81" idx="1"/>
              </p:cNvCxnSpPr>
              <p:nvPr/>
            </p:nvCxnSpPr>
            <p:spPr bwMode="auto">
              <a:xfrm flipH="1" flipV="1">
                <a:off x="831376" y="4042743"/>
                <a:ext cx="229757" cy="2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직선 연결선[R] 73"/>
              <p:cNvCxnSpPr>
                <a:stCxn id="82" idx="1"/>
              </p:cNvCxnSpPr>
              <p:nvPr/>
            </p:nvCxnSpPr>
            <p:spPr bwMode="auto">
              <a:xfrm flipH="1">
                <a:off x="831376" y="4747163"/>
                <a:ext cx="229757" cy="37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직선 연결선[R] 74"/>
              <p:cNvCxnSpPr>
                <a:stCxn id="83" idx="1"/>
              </p:cNvCxnSpPr>
              <p:nvPr/>
            </p:nvCxnSpPr>
            <p:spPr bwMode="auto">
              <a:xfrm flipH="1">
                <a:off x="831376" y="5446625"/>
                <a:ext cx="229757" cy="4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[R] 75"/>
              <p:cNvCxnSpPr/>
              <p:nvPr/>
            </p:nvCxnSpPr>
            <p:spPr bwMode="auto">
              <a:xfrm flipH="1">
                <a:off x="6509142" y="2961859"/>
                <a:ext cx="1" cy="15149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[R] 76"/>
              <p:cNvCxnSpPr/>
              <p:nvPr/>
            </p:nvCxnSpPr>
            <p:spPr bwMode="auto">
              <a:xfrm flipH="1">
                <a:off x="3420094" y="4042743"/>
                <a:ext cx="2046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[R] 77"/>
              <p:cNvCxnSpPr/>
              <p:nvPr/>
            </p:nvCxnSpPr>
            <p:spPr bwMode="auto">
              <a:xfrm flipH="1">
                <a:off x="3420094" y="3336129"/>
                <a:ext cx="20464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[R] 78"/>
              <p:cNvCxnSpPr/>
              <p:nvPr/>
            </p:nvCxnSpPr>
            <p:spPr bwMode="auto">
              <a:xfrm flipH="1">
                <a:off x="3420094" y="2629515"/>
                <a:ext cx="20464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[R] 79"/>
              <p:cNvCxnSpPr/>
              <p:nvPr/>
            </p:nvCxnSpPr>
            <p:spPr bwMode="auto">
              <a:xfrm flipH="1" flipV="1">
                <a:off x="3420094" y="4747162"/>
                <a:ext cx="204642" cy="37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직선 연결선[R] 80"/>
              <p:cNvCxnSpPr/>
              <p:nvPr/>
            </p:nvCxnSpPr>
            <p:spPr bwMode="auto">
              <a:xfrm flipH="1">
                <a:off x="3420094" y="5455971"/>
                <a:ext cx="2046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꺾인 연결선[E] 81"/>
              <p:cNvCxnSpPr/>
              <p:nvPr/>
            </p:nvCxnSpPr>
            <p:spPr bwMode="auto">
              <a:xfrm rot="10800000" flipH="1" flipV="1">
                <a:off x="3624734" y="1827990"/>
                <a:ext cx="1" cy="4341322"/>
              </a:xfrm>
              <a:prstGeom prst="bentConnector3">
                <a:avLst>
                  <a:gd name="adj1" fmla="val -2286000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3" name="직사각형 82"/>
              <p:cNvSpPr/>
              <p:nvPr/>
            </p:nvSpPr>
            <p:spPr bwMode="auto">
              <a:xfrm>
                <a:off x="5594483" y="4449851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알람 시스템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84" name="꺾인 연결선[E] 83"/>
              <p:cNvCxnSpPr/>
              <p:nvPr/>
            </p:nvCxnSpPr>
            <p:spPr bwMode="auto">
              <a:xfrm rot="5400000" flipH="1" flipV="1">
                <a:off x="3615667" y="3543690"/>
                <a:ext cx="1397338" cy="4389611"/>
              </a:xfrm>
              <a:prstGeom prst="bentConnector3">
                <a:avLst>
                  <a:gd name="adj1" fmla="val -1636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" name="꺾인 연결선[E] 47"/>
            <p:cNvCxnSpPr/>
            <p:nvPr/>
          </p:nvCxnSpPr>
          <p:spPr bwMode="auto">
            <a:xfrm rot="5400000" flipH="1" flipV="1">
              <a:off x="5031487" y="4642831"/>
              <a:ext cx="1424473" cy="1969747"/>
            </a:xfrm>
            <a:prstGeom prst="bentConnector3">
              <a:avLst>
                <a:gd name="adj1" fmla="val -1604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84514" y="652411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5245"/>
            <a:ext cx="7740268" cy="5025565"/>
          </a:xfrm>
          <a:prstGeom prst="rect">
            <a:avLst/>
          </a:prstGeom>
        </p:spPr>
      </p:pic>
      <p:sp>
        <p:nvSpPr>
          <p:cNvPr id="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6" y="657004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515917" y="1655427"/>
            <a:ext cx="3137858" cy="330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사용자가 사용하는 메인 화면이다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08800" y="2000997"/>
            <a:ext cx="3137859" cy="877375"/>
            <a:chOff x="6120573" y="1680819"/>
            <a:chExt cx="4183812" cy="100589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6120574" y="168081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120573" y="2073620"/>
              <a:ext cx="4183811" cy="6130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788" dirty="0" smtClean="0">
                  <a:latin typeface="맑은 고딕" pitchFamily="50" charset="-127"/>
                  <a:ea typeface="맑은 고딕" pitchFamily="50" charset="-127"/>
                </a:rPr>
                <a:t>메인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화면이 뜬다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 To do list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788" dirty="0" smtClean="0">
                  <a:latin typeface="맑은 고딕" pitchFamily="50" charset="-127"/>
                  <a:ea typeface="맑은 고딕" pitchFamily="50" charset="-127"/>
                </a:rPr>
                <a:t>화면으로</a:t>
              </a:r>
              <a:endParaRPr lang="en-US" altLang="ko-KR" sz="788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dirty="0" smtClean="0">
                  <a:latin typeface="맑은 고딕" pitchFamily="50" charset="-127"/>
                  <a:ea typeface="맑은 고딕" pitchFamily="50" charset="-127"/>
                </a:rPr>
                <a:t>  이동한다</a:t>
              </a:r>
              <a:r>
                <a:rPr lang="en-US" altLang="ko-KR" sz="788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0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788" dirty="0" smtClean="0">
                  <a:latin typeface="맑은 고딕" pitchFamily="50" charset="-127"/>
                  <a:ea typeface="맑은 고딕" pitchFamily="50" charset="-127"/>
                </a:rPr>
                <a:t>과목 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버튼을 누르면 과목 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 메인 화면으로 이동한다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01683" y="3023018"/>
            <a:ext cx="3144975" cy="2861055"/>
            <a:chOff x="4604635" y="3331879"/>
            <a:chExt cx="4193300" cy="293089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04635" y="333187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ko-KR" altLang="en-US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43489"/>
              </p:ext>
            </p:extLst>
          </p:nvPr>
        </p:nvGraphicFramePr>
        <p:xfrm>
          <a:off x="5576226" y="3476413"/>
          <a:ext cx="3017240" cy="23317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17240">
                  <a:extLst>
                    <a:ext uri="{9D8B030D-6E8A-4147-A177-3AD203B41FA5}">
                      <a16:colId xmlns:a16="http://schemas.microsoft.com/office/drawing/2014/main" xmlns="" val="1437315567"/>
                    </a:ext>
                  </a:extLst>
                </a:gridCol>
              </a:tblGrid>
              <a:tr h="1783080">
                <a:tc>
                  <a:txBody>
                    <a:bodyPr/>
                    <a:lstStyle/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 List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버튼이 있다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버튼이 있다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 List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 List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화면으로 </a:t>
                      </a: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넘어간다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과목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화면으로 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넘어간다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최소화 버튼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(-),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최대화 버튼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ㅁ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종료버튼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(X)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있다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배경색상은 흰색으로 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버튼색상은 회색으로 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폰트는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맑은 고딕을 사용한다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항목명은 직관적으로 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en-US" altLang="ko-KR" sz="3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기간이 하루 남은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는 알림을 통해 사용자에게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알린다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963730"/>
                  </a:ext>
                </a:extLst>
              </a:tr>
            </a:tbl>
          </a:graphicData>
        </a:graphic>
      </p:graphicFrame>
      <p:sp>
        <p:nvSpPr>
          <p:cNvPr id="1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57689" y="6458800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4" y="2092733"/>
            <a:ext cx="4654868" cy="2924011"/>
          </a:xfrm>
          <a:prstGeom prst="rect">
            <a:avLst/>
          </a:prstGeom>
        </p:spPr>
      </p:pic>
      <p:graphicFrame>
        <p:nvGraphicFramePr>
          <p:cNvPr id="15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84697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TD006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4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4" y="2092733"/>
            <a:ext cx="4654868" cy="2924011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991829"/>
              </p:ext>
            </p:extLst>
          </p:nvPr>
        </p:nvGraphicFramePr>
        <p:xfrm>
          <a:off x="5486713" y="2092733"/>
          <a:ext cx="3037524" cy="46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47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86713" y="2673284"/>
            <a:ext cx="2771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50" dirty="0" smtClean="0"/>
              <a:t>이 </a:t>
            </a:r>
            <a:r>
              <a:rPr lang="ko-KR" altLang="en-US" sz="1050" dirty="0"/>
              <a:t>화면에는 입출력 정보가 존재하지 </a:t>
            </a:r>
            <a:r>
              <a:rPr lang="ko-KR" altLang="en-US" sz="1050" dirty="0" smtClean="0"/>
              <a:t>   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</a:t>
            </a:r>
            <a:r>
              <a:rPr lang="ko-KR" altLang="en-US" sz="1050" dirty="0" smtClean="0"/>
              <a:t>않습니다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129576" y="6445737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88001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TD006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75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459674" y="1786572"/>
            <a:ext cx="3474515" cy="237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88" dirty="0" smtClean="0"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788" dirty="0" smtClean="0">
                <a:latin typeface="맑은 고딕" pitchFamily="50" charset="-127"/>
                <a:ea typeface="맑은 고딕" pitchFamily="50" charset="-127"/>
              </a:rPr>
              <a:t>To 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Do </a:t>
            </a:r>
            <a:r>
              <a:rPr lang="en-US" altLang="ko-KR" sz="788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788" dirty="0" smtClean="0">
                <a:latin typeface="맑은 고딕" pitchFamily="50" charset="-127"/>
                <a:ea typeface="맑은 고딕" pitchFamily="50" charset="-127"/>
              </a:rPr>
              <a:t>를 관리하는 화면이다</a:t>
            </a:r>
            <a:r>
              <a:rPr lang="en-US" altLang="ko-KR" sz="788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59675" y="2023691"/>
            <a:ext cx="3474516" cy="2683481"/>
            <a:chOff x="5776246" y="1484795"/>
            <a:chExt cx="4634972" cy="641006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5776246" y="1484795"/>
              <a:ext cx="4634970" cy="6495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5803278" y="2254362"/>
              <a:ext cx="4607940" cy="56404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Char char="-"/>
              </a:pP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강의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중요도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마감기한을 텍스트 형식으로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입력한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다음 삽입 </a:t>
              </a:r>
              <a:endParaRPr lang="en-US" altLang="ko-KR" sz="788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버튼을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누르면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강의가 등록된다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00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과목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리스트에서 한 항목을 클릭한 후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삭제 버튼을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누르면 강의에 대한</a:t>
              </a: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 정보들이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텍스트 필드에 로드 되어 수정할 수 있다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endParaRPr lang="en-US" altLang="ko-KR" sz="225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과목 리스트에서 한 항목을 클릭한 후 수정 버튼을 누르면 강의에 대한</a:t>
              </a: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정보들이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텍스트 필드에 로드 되어 수정할 수 있다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To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Do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 정보를 입력하던 중 비우기 버튼을 클릭하면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모든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텍스트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필드가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788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비워진다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저장 버튼을 누르면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삽입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삭제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수정 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비우기 등의 변경 사항들이 </a:t>
              </a:r>
              <a:endParaRPr lang="en-US" altLang="ko-KR" sz="788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저장된다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로드 버튼을 클릭하면 저장되어 있던 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TO Do List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들이 표기된다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225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뒤로 가기 버튼을 클릭하면 메인 화면으로 돌아간다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300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>
                <a:buFontTx/>
                <a:buChar char="-"/>
                <a:defRPr/>
              </a:pP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메모 하단에 있는 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저장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’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버튼을 클릭 시 메모가 저장된다</a:t>
              </a:r>
              <a:r>
                <a:rPr lang="en-US" altLang="ko-KR" sz="788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endParaRPr lang="en-US" altLang="ko-KR" sz="300" kern="100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>
                <a:buFontTx/>
                <a:buChar char="-"/>
                <a:defRPr/>
              </a:pP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메모 하단에 있는 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비우기‘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버튼을 클릭 시 메모 내용이 비워진다</a:t>
              </a:r>
              <a:r>
                <a:rPr lang="en-US" altLang="ko-KR" sz="788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endParaRPr lang="en-US" altLang="ko-KR" sz="300" kern="100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>
                <a:buFontTx/>
                <a:buChar char="-"/>
                <a:defRPr/>
              </a:pP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메모 하단에 있는 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로드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’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버튼을 클릭 시 저장되어 있는 메모를 불러온다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1" y="2106750"/>
            <a:ext cx="5106795" cy="2314176"/>
          </a:xfrm>
          <a:prstGeom prst="rect">
            <a:avLst/>
          </a:prstGeom>
        </p:spPr>
      </p:pic>
      <p:sp>
        <p:nvSpPr>
          <p:cNvPr id="1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155691" y="643267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aphicFrame>
        <p:nvGraphicFramePr>
          <p:cNvPr id="11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38690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AR002, AR003, FN001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13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5" y="2202767"/>
            <a:ext cx="4575592" cy="2497559"/>
          </a:xfrm>
          <a:prstGeom prst="rect">
            <a:avLst/>
          </a:prstGeom>
        </p:spPr>
      </p:pic>
      <p:sp>
        <p:nvSpPr>
          <p:cNvPr id="1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05437" y="652411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29368" y="1632184"/>
            <a:ext cx="3708898" cy="3735605"/>
            <a:chOff x="4604635" y="3331879"/>
            <a:chExt cx="4193300" cy="2930898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4604635" y="3331879"/>
              <a:ext cx="4183811" cy="246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요구사항 </a:t>
              </a: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4614124" y="3636628"/>
              <a:ext cx="4183811" cy="26261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ko-KR" altLang="en-US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937761" y="2099283"/>
            <a:ext cx="3792329" cy="271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latinLnBrk="1">
              <a:spcAft>
                <a:spcPts val="0"/>
              </a:spcAft>
              <a:buFontTx/>
              <a:buChar char="-"/>
            </a:pP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상단에는 추가한 </a:t>
            </a: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리스트와 관련 정보들을 볼 수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 latinLnBrk="1">
              <a:spcAft>
                <a:spcPts val="0"/>
              </a:spcAft>
              <a:buFontTx/>
              <a:buChar char="-"/>
            </a:pP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과목이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가지일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scroll bar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위아래로 스크롤하며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확인한다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 latinLnBrk="1">
              <a:spcAft>
                <a:spcPts val="0"/>
              </a:spcAft>
              <a:buFontTx/>
              <a:buChar char="-"/>
            </a:pP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과목 외에 일상 생활 메모를 위한 </a:t>
            </a:r>
            <a:r>
              <a:rPr lang="en-US" altLang="ko-KR" sz="790" kern="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JtextField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500" indent="-190500" algn="just" latinLnBrk="1">
              <a:spcAft>
                <a:spcPts val="0"/>
              </a:spcAft>
              <a:buFontTx/>
              <a:buChar char="-"/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Do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리스트에 대한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비우기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로드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뒤로 가기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버튼은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90" kern="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중간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위치하며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이것은 과목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리스트에만 적용된다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500" indent="-190500" algn="just" latinLnBrk="1">
              <a:spcAft>
                <a:spcPts val="0"/>
              </a:spcAft>
              <a:buFontTx/>
              <a:buChar char="-"/>
            </a:pP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 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여부는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‘O,X’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표시한다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완료는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미완료는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 latinLnBrk="1">
              <a:spcAft>
                <a:spcPts val="0"/>
              </a:spcAft>
              <a:buFontTx/>
              <a:buChar char="-"/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Do List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중요도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완료여부의 정보가 </a:t>
            </a:r>
            <a:endParaRPr lang="en-US" altLang="ko-KR" sz="790" kern="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표시된다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en-US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 latinLnBrk="1">
              <a:spcAft>
                <a:spcPts val="0"/>
              </a:spcAft>
              <a:buFontTx/>
              <a:buChar char="-"/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Do List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중요도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마감기한을 클릭하면 오름차순으로 정렬된다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500" indent="-190500" algn="just" latinLnBrk="1">
              <a:spcAft>
                <a:spcPts val="0"/>
              </a:spcAft>
              <a:buFontTx/>
              <a:buChar char="-"/>
            </a:pP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의 배경색은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흰색으로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틀은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회색으로 한다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300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폰트는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맑은 고딕을 사용한다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300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항목명은 직관적으로 한다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300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비우기</a:t>
            </a:r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로드</a:t>
            </a:r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뒤로 가기</a:t>
            </a:r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는 버튼으로 한다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790" dirty="0" smtClean="0">
              <a:latin typeface="맑은 고딕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790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뒷면에 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요구사항이 이어집니다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300" dirty="0" smtClean="0">
              <a:latin typeface="맑은 고딕" pitchFamily="50" charset="-127"/>
              <a:ea typeface="맑은 고딕" panose="020B0503020000020004" pitchFamily="50" charset="-127"/>
            </a:endParaRPr>
          </a:p>
          <a:p>
            <a:endParaRPr lang="en-US" altLang="ko-KR" sz="300" dirty="0">
              <a:latin typeface="맑은 고딕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3217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AR002, AR003, FN001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46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4" y="2241921"/>
            <a:ext cx="4174302" cy="2423759"/>
          </a:xfrm>
          <a:prstGeom prst="rect">
            <a:avLst/>
          </a:prstGeom>
        </p:spPr>
      </p:pic>
      <p:sp>
        <p:nvSpPr>
          <p:cNvPr id="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95088" y="6458800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929368" y="1669774"/>
            <a:ext cx="3708898" cy="3735605"/>
            <a:chOff x="4604635" y="3331879"/>
            <a:chExt cx="4193300" cy="2930898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604635" y="3331879"/>
              <a:ext cx="4183811" cy="246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요구사항 </a:t>
              </a: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614124" y="3636628"/>
              <a:ext cx="4183811" cy="26261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ko-KR" altLang="en-US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54201"/>
              </p:ext>
            </p:extLst>
          </p:nvPr>
        </p:nvGraphicFramePr>
        <p:xfrm>
          <a:off x="5006232" y="2167747"/>
          <a:ext cx="3549372" cy="303887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49372">
                  <a:extLst>
                    <a:ext uri="{9D8B030D-6E8A-4147-A177-3AD203B41FA5}">
                      <a16:colId xmlns:a16="http://schemas.microsoft.com/office/drawing/2014/main" xmlns="" val="1437315567"/>
                    </a:ext>
                  </a:extLst>
                </a:gridCol>
              </a:tblGrid>
              <a:tr h="3038877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 </a:t>
                      </a:r>
                      <a:r>
                        <a:rPr lang="ko-KR" altLang="ko-KR" sz="79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추가 할 때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ko-KR" sz="79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마감기한을 제외한 모든 항목에는 빈칸이 존재 할 수 없다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중요도는 사용자가 ★</a:t>
                      </a:r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★ ★</a:t>
                      </a:r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★ ★ ★ 단위로 설정할 수 있다</a:t>
                      </a:r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    (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★이 많을수록 중요도가 높음</a:t>
                      </a:r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텍스트로 입력이 가능하다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강의 명</a:t>
                      </a:r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완료여부를 텍스트</a:t>
                      </a:r>
                      <a:r>
                        <a:rPr lang="ko-KR" altLang="en-US" sz="79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형식으로 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입력한 </a:t>
                      </a:r>
                      <a:endParaRPr lang="en-US" altLang="ko-KR" sz="79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다음 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삽입 버튼을 누르면 강의가 등록된다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최소화 버튼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(-)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최대화 버튼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90" b="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ㅁ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화면 종료버튼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(X)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있다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 시 작성한 내용이 삽입된다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과목을 선택하고 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 시 선택된 항목이 삭제된다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과목을 선택하고 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강의에 대한 정보들이 텍스트 필드에 로드 되어 수정할 수 있다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790" b="0" kern="1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강의에 대한 정보를 입력하던 중 비우기 버튼을 클릭하면 모든 텍스트 </a:t>
                      </a:r>
                      <a:endParaRPr lang="en-US" altLang="ko-KR" sz="790" b="0" kern="1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필드가 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비워진다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로드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저장되어 있던 강의 목록들이 리스트에 표시된다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뒤로 가기‘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메인 화면으로 돌아간다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메모 하단에 있는 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메모가 저장된다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메모 하단에 있는 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비우기‘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메모 내용이 비워진다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메모 하단에 있는 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로드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저장되어 있는 메모를 불러온다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79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963730"/>
                  </a:ext>
                </a:extLst>
              </a:tr>
            </a:tbl>
          </a:graphicData>
        </a:graphic>
      </p:graphicFrame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3217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AR002, AR003, FN001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17650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5566</TotalTime>
  <Words>1344</Words>
  <Application>Microsoft Office PowerPoint</Application>
  <PresentationFormat>화면 슬라이드 쇼(4:3)</PresentationFormat>
  <Paragraphs>395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서현아</cp:lastModifiedBy>
  <cp:revision>510</cp:revision>
  <cp:lastPrinted>2001-07-23T08:42:52Z</cp:lastPrinted>
  <dcterms:created xsi:type="dcterms:W3CDTF">2011-02-22T01:37:12Z</dcterms:created>
  <dcterms:modified xsi:type="dcterms:W3CDTF">2017-05-26T13:59:31Z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