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2832-79F4-48FF-87F9-FF402A4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42B4B-EF9D-49E4-AC27-744DEF8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3885E-7792-42B4-B2EF-E570DCF4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07E8-6FDD-48FF-8072-8D4002C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FE8A-327A-474C-9A45-3571BF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4EBA-4C97-4263-B172-4B8926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E7B8-4EFE-446F-A638-4DFE12A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973-8C39-4557-A1F1-692CBCC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6017-8E7A-4CBD-B10B-4F014D6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2FE4-B5C5-4C6A-89BB-D761CC4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E554F-A1CF-481B-8EC1-F7C4EED3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14983-5C22-4670-908F-2A22A1A8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DCF0-889F-4E9E-817C-F7C1EE5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69FA-31C2-46A8-B170-368A5A8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53C8C-0E2C-46C9-BD98-81F232F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A39C-5BD7-40AB-992D-FBB46C3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4820-D293-4002-AAB1-D63FDC66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B23B5-09BE-409B-9209-27E91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69C5-EA9F-4F71-9131-3F7CC6F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866-D6B3-422F-A6F4-D06C1FC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2CE0-6B96-4ABB-BC4C-F207C3E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D03DA-6DFB-4928-BB56-F253E987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54F3-9BA6-49A0-B0E0-CD2177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0CD6-B8F6-48F1-8F16-C98292B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344C6-B2DF-4143-93C5-58A7383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CC9B-BE30-40AD-8BA1-F1EBA9C3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CAA4-09B0-40C2-9C50-166B71A8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D65C-AE8D-4753-A735-5D4BBB6B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C9B43-C368-4DCE-856B-728AB34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6C0A-20E8-433F-93E7-A19C1F9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F85D-EFB0-4671-8DA9-EE80166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176D-3BCA-413F-8D09-95C7FB3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F458-F914-4206-A4F1-0BC6FED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4CF7F-F69B-443B-8C9B-9B2F1B1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7A9A5-E51D-4B1F-8251-202B7C06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9AAC0-C027-4D1E-BE50-F24CED2B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2C32D-E6BA-4C94-8DCF-CCAC94F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4DA60-95C6-4AAC-A7F0-C2563D3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366A6-6188-410B-8CEC-8403C92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743F-E125-4251-8CD6-D7E899F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C3DBE-159D-46B8-A5E0-E19389E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908D6-43C6-4CB3-8BFE-237BBB1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885A8-9A21-4890-8FC3-0973D32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55650-495F-4357-9979-50AEDF77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859E-CA9E-49CE-AC4D-7EAA326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FA165-6098-405A-96AA-777B849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E2C-53FE-4C47-91BA-EC93B70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592E-535A-4EF2-9FE7-17426700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3B1A4-9342-4046-80D6-250B3876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ED5CD-F11C-43A9-AD9A-5660D1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AFADB-62B4-4E93-AA35-8B6D742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0F27D-64FB-4B4A-8028-853249A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1CB0-76F7-40CA-9834-37C73DF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4F76B-A821-41C2-AFC6-DD74DC16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B121-3051-4BE7-A8A7-FC5C9D9B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E479-058F-4C34-B0B1-B6CDC1A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51993-6091-47B8-8546-8E23FD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2646-6CE5-4EEB-A532-4BB890C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47BD2-AB80-44E7-899E-B5C18DE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61E1-480F-4BD4-A97E-FCF53B94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4D185-DBF2-48A7-A700-AAF3E502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590-CD03-4791-BB02-6AE3E705755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18BF-00C3-4F05-893B-A5CCD81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3785-4F69-49F4-A97D-98B78F7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0DF1-57A4-46C3-84CD-B38F1C8C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br>
              <a:rPr lang="en-US" altLang="ko-KR" dirty="0"/>
            </a:br>
            <a:r>
              <a:rPr lang="en-US" altLang="ko-KR" dirty="0" err="1"/>
              <a:t>Quickstart</a:t>
            </a:r>
            <a:r>
              <a:rPr lang="en-US" altLang="ko-KR" dirty="0"/>
              <a:t> for beginner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7433A-A9BF-4A43-BAE3-8BD917FA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50648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366880-A7BB-45BB-B45B-9A80A75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</a:t>
            </a:r>
            <a:r>
              <a:rPr lang="en-US" altLang="ko-KR" dirty="0"/>
              <a:t>library import 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F183D8C-88F4-4294-937F-6C484836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20125" cy="26860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3F5557-CF6F-4CAE-B9ED-5AA1A83E53FA}"/>
              </a:ext>
            </a:extLst>
          </p:cNvPr>
          <p:cNvSpPr/>
          <p:nvPr/>
        </p:nvSpPr>
        <p:spPr>
          <a:xfrm>
            <a:off x="3654632" y="2499235"/>
            <a:ext cx="3165618" cy="517016"/>
          </a:xfrm>
          <a:custGeom>
            <a:avLst/>
            <a:gdLst>
              <a:gd name="connsiteX0" fmla="*/ 0 w 3165618"/>
              <a:gd name="connsiteY0" fmla="*/ 86171 h 517016"/>
              <a:gd name="connsiteX1" fmla="*/ 86171 w 3165618"/>
              <a:gd name="connsiteY1" fmla="*/ 0 h 517016"/>
              <a:gd name="connsiteX2" fmla="*/ 595028 w 3165618"/>
              <a:gd name="connsiteY2" fmla="*/ 0 h 517016"/>
              <a:gd name="connsiteX3" fmla="*/ 1133818 w 3165618"/>
              <a:gd name="connsiteY3" fmla="*/ 0 h 517016"/>
              <a:gd name="connsiteX4" fmla="*/ 1642675 w 3165618"/>
              <a:gd name="connsiteY4" fmla="*/ 0 h 517016"/>
              <a:gd name="connsiteX5" fmla="*/ 2271262 w 3165618"/>
              <a:gd name="connsiteY5" fmla="*/ 0 h 517016"/>
              <a:gd name="connsiteX6" fmla="*/ 3079447 w 3165618"/>
              <a:gd name="connsiteY6" fmla="*/ 0 h 517016"/>
              <a:gd name="connsiteX7" fmla="*/ 3165618 w 3165618"/>
              <a:gd name="connsiteY7" fmla="*/ 86171 h 517016"/>
              <a:gd name="connsiteX8" fmla="*/ 3165618 w 3165618"/>
              <a:gd name="connsiteY8" fmla="*/ 430845 h 517016"/>
              <a:gd name="connsiteX9" fmla="*/ 3079447 w 3165618"/>
              <a:gd name="connsiteY9" fmla="*/ 517016 h 517016"/>
              <a:gd name="connsiteX10" fmla="*/ 2540657 w 3165618"/>
              <a:gd name="connsiteY10" fmla="*/ 517016 h 517016"/>
              <a:gd name="connsiteX11" fmla="*/ 1971935 w 3165618"/>
              <a:gd name="connsiteY11" fmla="*/ 517016 h 517016"/>
              <a:gd name="connsiteX12" fmla="*/ 1373280 w 3165618"/>
              <a:gd name="connsiteY12" fmla="*/ 517016 h 517016"/>
              <a:gd name="connsiteX13" fmla="*/ 744692 w 3165618"/>
              <a:gd name="connsiteY13" fmla="*/ 517016 h 517016"/>
              <a:gd name="connsiteX14" fmla="*/ 86171 w 3165618"/>
              <a:gd name="connsiteY14" fmla="*/ 517016 h 517016"/>
              <a:gd name="connsiteX15" fmla="*/ 0 w 3165618"/>
              <a:gd name="connsiteY15" fmla="*/ 430845 h 517016"/>
              <a:gd name="connsiteX16" fmla="*/ 0 w 3165618"/>
              <a:gd name="connsiteY16" fmla="*/ 86171 h 5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5618" h="517016" fill="none" extrusionOk="0">
                <a:moveTo>
                  <a:pt x="0" y="86171"/>
                </a:moveTo>
                <a:cubicBezTo>
                  <a:pt x="9776" y="32860"/>
                  <a:pt x="40836" y="-5693"/>
                  <a:pt x="86171" y="0"/>
                </a:cubicBezTo>
                <a:cubicBezTo>
                  <a:pt x="192451" y="-46313"/>
                  <a:pt x="392013" y="18066"/>
                  <a:pt x="595028" y="0"/>
                </a:cubicBezTo>
                <a:cubicBezTo>
                  <a:pt x="798043" y="-18066"/>
                  <a:pt x="897254" y="61603"/>
                  <a:pt x="1133818" y="0"/>
                </a:cubicBezTo>
                <a:cubicBezTo>
                  <a:pt x="1370382" y="-61603"/>
                  <a:pt x="1504965" y="15089"/>
                  <a:pt x="1642675" y="0"/>
                </a:cubicBezTo>
                <a:cubicBezTo>
                  <a:pt x="1780385" y="-15089"/>
                  <a:pt x="2029668" y="63660"/>
                  <a:pt x="2271262" y="0"/>
                </a:cubicBezTo>
                <a:cubicBezTo>
                  <a:pt x="2512856" y="-63660"/>
                  <a:pt x="2789273" y="66044"/>
                  <a:pt x="3079447" y="0"/>
                </a:cubicBezTo>
                <a:cubicBezTo>
                  <a:pt x="3138924" y="947"/>
                  <a:pt x="3176287" y="46956"/>
                  <a:pt x="3165618" y="86171"/>
                </a:cubicBezTo>
                <a:cubicBezTo>
                  <a:pt x="3199187" y="163757"/>
                  <a:pt x="3124600" y="315167"/>
                  <a:pt x="3165618" y="430845"/>
                </a:cubicBezTo>
                <a:cubicBezTo>
                  <a:pt x="3175776" y="488192"/>
                  <a:pt x="3123395" y="526084"/>
                  <a:pt x="3079447" y="517016"/>
                </a:cubicBezTo>
                <a:cubicBezTo>
                  <a:pt x="2941394" y="528662"/>
                  <a:pt x="2745875" y="499086"/>
                  <a:pt x="2540657" y="517016"/>
                </a:cubicBezTo>
                <a:cubicBezTo>
                  <a:pt x="2335439" y="534946"/>
                  <a:pt x="2192363" y="480835"/>
                  <a:pt x="1971935" y="517016"/>
                </a:cubicBezTo>
                <a:cubicBezTo>
                  <a:pt x="1751507" y="553197"/>
                  <a:pt x="1670674" y="512098"/>
                  <a:pt x="1373280" y="517016"/>
                </a:cubicBezTo>
                <a:cubicBezTo>
                  <a:pt x="1075886" y="521934"/>
                  <a:pt x="885554" y="463532"/>
                  <a:pt x="744692" y="517016"/>
                </a:cubicBezTo>
                <a:cubicBezTo>
                  <a:pt x="603830" y="570500"/>
                  <a:pt x="322058" y="513770"/>
                  <a:pt x="86171" y="517016"/>
                </a:cubicBezTo>
                <a:cubicBezTo>
                  <a:pt x="38920" y="522770"/>
                  <a:pt x="-3157" y="479624"/>
                  <a:pt x="0" y="430845"/>
                </a:cubicBezTo>
                <a:cubicBezTo>
                  <a:pt x="-9343" y="327478"/>
                  <a:pt x="36974" y="155672"/>
                  <a:pt x="0" y="86171"/>
                </a:cubicBezTo>
                <a:close/>
              </a:path>
              <a:path w="3165618" h="517016" stroke="0" extrusionOk="0">
                <a:moveTo>
                  <a:pt x="0" y="86171"/>
                </a:moveTo>
                <a:cubicBezTo>
                  <a:pt x="-7830" y="35980"/>
                  <a:pt x="41228" y="7626"/>
                  <a:pt x="86171" y="0"/>
                </a:cubicBezTo>
                <a:cubicBezTo>
                  <a:pt x="217557" y="-21651"/>
                  <a:pt x="540978" y="33552"/>
                  <a:pt x="654893" y="0"/>
                </a:cubicBezTo>
                <a:cubicBezTo>
                  <a:pt x="768808" y="-33552"/>
                  <a:pt x="1132297" y="7399"/>
                  <a:pt x="1283481" y="0"/>
                </a:cubicBezTo>
                <a:cubicBezTo>
                  <a:pt x="1434665" y="-7399"/>
                  <a:pt x="1700406" y="14017"/>
                  <a:pt x="1852204" y="0"/>
                </a:cubicBezTo>
                <a:cubicBezTo>
                  <a:pt x="2004002" y="-14017"/>
                  <a:pt x="2359272" y="64307"/>
                  <a:pt x="2510725" y="0"/>
                </a:cubicBezTo>
                <a:cubicBezTo>
                  <a:pt x="2662178" y="-64307"/>
                  <a:pt x="2891708" y="57950"/>
                  <a:pt x="3079447" y="0"/>
                </a:cubicBezTo>
                <a:cubicBezTo>
                  <a:pt x="3117595" y="-4945"/>
                  <a:pt x="3157596" y="44900"/>
                  <a:pt x="3165618" y="86171"/>
                </a:cubicBezTo>
                <a:cubicBezTo>
                  <a:pt x="3185691" y="156055"/>
                  <a:pt x="3162406" y="308642"/>
                  <a:pt x="3165618" y="430845"/>
                </a:cubicBezTo>
                <a:cubicBezTo>
                  <a:pt x="3160900" y="480426"/>
                  <a:pt x="3119321" y="518684"/>
                  <a:pt x="3079447" y="517016"/>
                </a:cubicBezTo>
                <a:cubicBezTo>
                  <a:pt x="2780981" y="547231"/>
                  <a:pt x="2573876" y="463002"/>
                  <a:pt x="2420926" y="517016"/>
                </a:cubicBezTo>
                <a:cubicBezTo>
                  <a:pt x="2267976" y="571030"/>
                  <a:pt x="2023889" y="458018"/>
                  <a:pt x="1882137" y="517016"/>
                </a:cubicBezTo>
                <a:cubicBezTo>
                  <a:pt x="1740385" y="576014"/>
                  <a:pt x="1402119" y="503459"/>
                  <a:pt x="1223616" y="517016"/>
                </a:cubicBezTo>
                <a:cubicBezTo>
                  <a:pt x="1045113" y="530573"/>
                  <a:pt x="442889" y="507482"/>
                  <a:pt x="86171" y="517016"/>
                </a:cubicBezTo>
                <a:cubicBezTo>
                  <a:pt x="40817" y="520853"/>
                  <a:pt x="-4888" y="480797"/>
                  <a:pt x="0" y="430845"/>
                </a:cubicBezTo>
                <a:cubicBezTo>
                  <a:pt x="-13930" y="277045"/>
                  <a:pt x="35370" y="211296"/>
                  <a:pt x="0" y="861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9666186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코드로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번만 수행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시켜야됨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1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BC6F-9EB7-4423-98ED-567619D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/ </a:t>
            </a:r>
            <a:r>
              <a:rPr lang="en-US" altLang="ko-KR" dirty="0" err="1"/>
              <a:t>recurrent_dropout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16B0C4-3B7C-434B-9095-5220B56D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671"/>
            <a:ext cx="6638925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B5623-218F-4972-9DBE-DAA31F4A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1529"/>
            <a:ext cx="6638925" cy="10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4F4F-FDC9-438C-835D-F5CCE834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/>
              <a:t>/ Add</a:t>
            </a:r>
            <a:r>
              <a:rPr lang="ko-KR" altLang="en-US" dirty="0"/>
              <a:t>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17A42-2037-462F-92DF-BD982D2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73AA-6308-47DC-BD8A-3CBAFD8B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4369C-1C18-45A4-A7C2-6AE252CB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tokenizer = Tokenizer(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num_words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oov_token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880000"/>
                </a:solidFill>
                <a:latin typeface="Consolas" panose="020B0609020204030204" pitchFamily="49" charset="0"/>
              </a:rPr>
              <a:t>‘OOV’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빈도수 상위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개 단어만 사용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OOV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를 고려해서 단어 집합의 크기는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+2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tokenizer.fit_on_texts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(sentences)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단어 인덱스 구축</a:t>
            </a: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sentences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tokenizer.texts_to_sequences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(sentences)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문자열을 정수 인덱스의 리스트로 반환</a:t>
            </a: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969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many-to-one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25BB4-CF5D-402E-8D21-7D903D3A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4040"/>
            <a:ext cx="6529541" cy="30714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C0BC97-D5F9-4B5A-9E1D-9DCE8074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41" y="927086"/>
            <a:ext cx="4371975" cy="2076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20BBC2-EA51-4956-AD70-AA0AA1A3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3491699"/>
            <a:ext cx="4409508" cy="21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0E6E15-BE1F-468C-823F-DDFCEC67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481975"/>
            <a:ext cx="4429125" cy="1762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2ABE02-877E-4124-A522-EFDFC76DA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"/>
          <a:stretch/>
        </p:blipFill>
        <p:spPr>
          <a:xfrm>
            <a:off x="6924675" y="4013474"/>
            <a:ext cx="4429125" cy="1809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DDDC5B-249D-4224-A930-CEE8B9DC9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813"/>
            <a:ext cx="5448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D81E6-112B-447D-94A4-DFD38C82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825625"/>
            <a:ext cx="4552950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0BA661-80F0-4D5B-BD76-2DE90A3D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4206438"/>
            <a:ext cx="4552950" cy="197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7ADD6-C0C6-4011-8122-BBF60A17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470223"/>
            <a:ext cx="5610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7A9E9-BF79-4831-92D3-3F2E5B05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652945"/>
            <a:ext cx="4448175" cy="1657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56805E-6CFA-4412-AB3D-F278D772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3888746"/>
            <a:ext cx="4429125" cy="2288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AD1112-48D8-4C04-B030-64B41F7F5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616200"/>
            <a:ext cx="5905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7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EE649-17D3-47AC-B25D-DACD3D87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한땀한땀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01C53-F1FD-4CBF-A948-74D19F75E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68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DFBCF2-9292-47A4-B1E0-EC491D48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932"/>
            <a:ext cx="12192000" cy="67021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A245A0-5CC4-4724-9622-76BDA912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516" y="4508500"/>
            <a:ext cx="2458684" cy="20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E291-6E20-48F5-BE32-D4C21BD3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D0B893-D2BF-47D8-AC18-CE90E513A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3" y="136525"/>
            <a:ext cx="2561687" cy="2143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29888B-FE3B-4BC6-A9A2-4938511D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3" y="2327469"/>
            <a:ext cx="11506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8A326A4-0369-4E69-AD90-81D5BA3D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1945B83-4848-4D2D-A5A5-87CF712D0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Embedding	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09DE700-9132-4721-A31B-EBBF1F7A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1DF49D3-A0FA-4D07-9341-7C02E0F5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5862A3D-01EF-480A-BEB0-76A31C5050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3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7EA-091C-4EAC-9D9C-BBA9421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9B8E-923A-471C-BA2A-E521D81C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keras.datasets.fashion_mnist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train/test label: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분리됨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train_image</a:t>
            </a:r>
            <a:r>
              <a:rPr lang="en-US" altLang="ko-KR" dirty="0"/>
              <a:t>: [60000][28][28]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6</a:t>
            </a:r>
            <a:r>
              <a:rPr lang="ko-KR" altLang="en-US" dirty="0"/>
              <a:t>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test_image</a:t>
            </a:r>
            <a:r>
              <a:rPr lang="en-US" altLang="ko-KR" dirty="0"/>
              <a:t>: [10000][28][28]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F3E16-F385-4358-AB49-5CF8A28C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89" y="681037"/>
            <a:ext cx="3854450" cy="31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A30-68F3-4576-98A0-CFD8E3C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keras.Sequential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89CB5-9DE8-41E3-B101-C4F769B2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Input</a:t>
            </a:r>
            <a:r>
              <a:rPr lang="ko-KR" altLang="en-US" dirty="0">
                <a:highlight>
                  <a:srgbClr val="00FFFF"/>
                </a:highlight>
              </a:rPr>
              <a:t>의 형태</a:t>
            </a:r>
            <a:r>
              <a:rPr lang="ko-KR" altLang="en-US" dirty="0"/>
              <a:t>를 전달할 수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layer</a:t>
            </a:r>
            <a:r>
              <a:rPr lang="ko-KR" altLang="en-US" dirty="0"/>
              <a:t>를 더할 때마다 모델이 그때그때 생성 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model. add(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input_shape</a:t>
            </a:r>
            <a:r>
              <a:rPr lang="en-US" altLang="ko-KR" dirty="0"/>
              <a:t>=(16,)))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input_dim</a:t>
            </a:r>
            <a:r>
              <a:rPr lang="en-US" altLang="ko-KR" dirty="0"/>
              <a:t>=16))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batch_input_shape</a:t>
            </a:r>
            <a:r>
              <a:rPr lang="en-US" altLang="ko-KR" dirty="0"/>
              <a:t>=(None, 16)))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을 입력 받지 않을 수도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이 경우 </a:t>
            </a:r>
            <a:r>
              <a:rPr lang="en-US" altLang="ko-KR" dirty="0" err="1"/>
              <a:t>model.weights</a:t>
            </a:r>
            <a:r>
              <a:rPr lang="en-US" altLang="ko-KR" dirty="0"/>
              <a:t> </a:t>
            </a:r>
            <a:r>
              <a:rPr lang="ko-KR" altLang="en-US" dirty="0"/>
              <a:t>가 추후에 생김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call</a:t>
            </a:r>
            <a:r>
              <a:rPr lang="ko-KR" altLang="en-US" dirty="0"/>
              <a:t>이후 모델 생성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model.build</a:t>
            </a:r>
            <a:r>
              <a:rPr lang="en-US" altLang="ko-KR" dirty="0"/>
              <a:t>((None, 16))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이렇게  </a:t>
            </a:r>
            <a:r>
              <a:rPr lang="en-US" altLang="ko-KR" sz="2000" dirty="0"/>
              <a:t>build </a:t>
            </a:r>
            <a:r>
              <a:rPr lang="ko-KR" altLang="en-US" sz="2000" dirty="0"/>
              <a:t>시 </a:t>
            </a:r>
            <a:r>
              <a:rPr lang="en-US" altLang="ko-KR" sz="2000" dirty="0"/>
              <a:t>input</a:t>
            </a:r>
            <a:r>
              <a:rPr lang="ko-KR" altLang="en-US" sz="2000" dirty="0"/>
              <a:t>모양 넘길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21215-95EA-4841-BC54-539757BA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74" y="2444317"/>
            <a:ext cx="10293726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2FE6C-2DF1-4014-88E9-FBFE264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4" y="186690"/>
            <a:ext cx="5124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D896E-0B46-41F5-AD74-CD1FFBBBDBA6}"/>
              </a:ext>
            </a:extLst>
          </p:cNvPr>
          <p:cNvSpPr txBox="1"/>
          <p:nvPr/>
        </p:nvSpPr>
        <p:spPr>
          <a:xfrm>
            <a:off x="6646632" y="62984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1671-A25B-4F89-A7D2-ED2616F2A0D1}"/>
              </a:ext>
            </a:extLst>
          </p:cNvPr>
          <p:cNvSpPr txBox="1"/>
          <p:nvPr/>
        </p:nvSpPr>
        <p:spPr>
          <a:xfrm>
            <a:off x="6747900" y="201815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있지 않을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912A873-75BC-405F-B724-3F8453F7A46F}"/>
              </a:ext>
            </a:extLst>
          </p:cNvPr>
          <p:cNvSpPr/>
          <p:nvPr/>
        </p:nvSpPr>
        <p:spPr>
          <a:xfrm flipH="1">
            <a:off x="6230995" y="665852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402FE-C3B1-4DEE-ABC0-8C9D2C23DF75}"/>
              </a:ext>
            </a:extLst>
          </p:cNvPr>
          <p:cNvSpPr/>
          <p:nvPr/>
        </p:nvSpPr>
        <p:spPr>
          <a:xfrm rot="16200000" flipH="1">
            <a:off x="6385538" y="2047197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F5F0-BEF3-4BE5-B704-A107764D9140}"/>
              </a:ext>
            </a:extLst>
          </p:cNvPr>
          <p:cNvSpPr/>
          <p:nvPr/>
        </p:nvSpPr>
        <p:spPr>
          <a:xfrm>
            <a:off x="1612900" y="665852"/>
            <a:ext cx="3937000" cy="185048"/>
          </a:xfrm>
          <a:custGeom>
            <a:avLst/>
            <a:gdLst>
              <a:gd name="connsiteX0" fmla="*/ 0 w 3937000"/>
              <a:gd name="connsiteY0" fmla="*/ 0 h 185048"/>
              <a:gd name="connsiteX1" fmla="*/ 656167 w 3937000"/>
              <a:gd name="connsiteY1" fmla="*/ 0 h 185048"/>
              <a:gd name="connsiteX2" fmla="*/ 1351703 w 3937000"/>
              <a:gd name="connsiteY2" fmla="*/ 0 h 185048"/>
              <a:gd name="connsiteX3" fmla="*/ 1968500 w 3937000"/>
              <a:gd name="connsiteY3" fmla="*/ 0 h 185048"/>
              <a:gd name="connsiteX4" fmla="*/ 2624667 w 3937000"/>
              <a:gd name="connsiteY4" fmla="*/ 0 h 185048"/>
              <a:gd name="connsiteX5" fmla="*/ 3202093 w 3937000"/>
              <a:gd name="connsiteY5" fmla="*/ 0 h 185048"/>
              <a:gd name="connsiteX6" fmla="*/ 3937000 w 3937000"/>
              <a:gd name="connsiteY6" fmla="*/ 0 h 185048"/>
              <a:gd name="connsiteX7" fmla="*/ 3937000 w 3937000"/>
              <a:gd name="connsiteY7" fmla="*/ 185048 h 185048"/>
              <a:gd name="connsiteX8" fmla="*/ 3398943 w 3937000"/>
              <a:gd name="connsiteY8" fmla="*/ 185048 h 185048"/>
              <a:gd name="connsiteX9" fmla="*/ 2821517 w 3937000"/>
              <a:gd name="connsiteY9" fmla="*/ 185048 h 185048"/>
              <a:gd name="connsiteX10" fmla="*/ 2244090 w 3937000"/>
              <a:gd name="connsiteY10" fmla="*/ 185048 h 185048"/>
              <a:gd name="connsiteX11" fmla="*/ 1548553 w 3937000"/>
              <a:gd name="connsiteY11" fmla="*/ 185048 h 185048"/>
              <a:gd name="connsiteX12" fmla="*/ 1010497 w 3937000"/>
              <a:gd name="connsiteY12" fmla="*/ 185048 h 185048"/>
              <a:gd name="connsiteX13" fmla="*/ 0 w 3937000"/>
              <a:gd name="connsiteY13" fmla="*/ 185048 h 185048"/>
              <a:gd name="connsiteX14" fmla="*/ 0 w 3937000"/>
              <a:gd name="connsiteY14" fmla="*/ 0 h 18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7000" h="185048" extrusionOk="0">
                <a:moveTo>
                  <a:pt x="0" y="0"/>
                </a:moveTo>
                <a:cubicBezTo>
                  <a:pt x="216428" y="20710"/>
                  <a:pt x="479371" y="-5890"/>
                  <a:pt x="656167" y="0"/>
                </a:cubicBezTo>
                <a:cubicBezTo>
                  <a:pt x="832963" y="5890"/>
                  <a:pt x="1080548" y="12111"/>
                  <a:pt x="1351703" y="0"/>
                </a:cubicBezTo>
                <a:cubicBezTo>
                  <a:pt x="1622858" y="-12111"/>
                  <a:pt x="1724680" y="17169"/>
                  <a:pt x="1968500" y="0"/>
                </a:cubicBezTo>
                <a:cubicBezTo>
                  <a:pt x="2212320" y="-17169"/>
                  <a:pt x="2308691" y="31459"/>
                  <a:pt x="2624667" y="0"/>
                </a:cubicBezTo>
                <a:cubicBezTo>
                  <a:pt x="2940643" y="-31459"/>
                  <a:pt x="3061748" y="8125"/>
                  <a:pt x="3202093" y="0"/>
                </a:cubicBezTo>
                <a:cubicBezTo>
                  <a:pt x="3342438" y="-8125"/>
                  <a:pt x="3654765" y="17048"/>
                  <a:pt x="3937000" y="0"/>
                </a:cubicBezTo>
                <a:cubicBezTo>
                  <a:pt x="3932800" y="56846"/>
                  <a:pt x="3928607" y="128652"/>
                  <a:pt x="3937000" y="185048"/>
                </a:cubicBezTo>
                <a:cubicBezTo>
                  <a:pt x="3824412" y="158819"/>
                  <a:pt x="3645759" y="193982"/>
                  <a:pt x="3398943" y="185048"/>
                </a:cubicBezTo>
                <a:cubicBezTo>
                  <a:pt x="3152127" y="176114"/>
                  <a:pt x="2975438" y="198120"/>
                  <a:pt x="2821517" y="185048"/>
                </a:cubicBezTo>
                <a:cubicBezTo>
                  <a:pt x="2667596" y="171976"/>
                  <a:pt x="2452661" y="208494"/>
                  <a:pt x="2244090" y="185048"/>
                </a:cubicBezTo>
                <a:cubicBezTo>
                  <a:pt x="2035519" y="161602"/>
                  <a:pt x="1728399" y="213770"/>
                  <a:pt x="1548553" y="185048"/>
                </a:cubicBezTo>
                <a:cubicBezTo>
                  <a:pt x="1368707" y="156326"/>
                  <a:pt x="1225374" y="170440"/>
                  <a:pt x="1010497" y="185048"/>
                </a:cubicBezTo>
                <a:cubicBezTo>
                  <a:pt x="795620" y="199656"/>
                  <a:pt x="322924" y="201471"/>
                  <a:pt x="0" y="185048"/>
                </a:cubicBezTo>
                <a:cubicBezTo>
                  <a:pt x="-7964" y="105004"/>
                  <a:pt x="-3180" y="4898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D706D-254C-463B-9B76-64038220B83A}"/>
              </a:ext>
            </a:extLst>
          </p:cNvPr>
          <p:cNvSpPr/>
          <p:nvPr/>
        </p:nvSpPr>
        <p:spPr>
          <a:xfrm>
            <a:off x="5181600" y="6578600"/>
            <a:ext cx="6172200" cy="185234"/>
          </a:xfrm>
          <a:custGeom>
            <a:avLst/>
            <a:gdLst>
              <a:gd name="connsiteX0" fmla="*/ 0 w 6172200"/>
              <a:gd name="connsiteY0" fmla="*/ 0 h 185234"/>
              <a:gd name="connsiteX1" fmla="*/ 685800 w 6172200"/>
              <a:gd name="connsiteY1" fmla="*/ 0 h 185234"/>
              <a:gd name="connsiteX2" fmla="*/ 1433322 w 6172200"/>
              <a:gd name="connsiteY2" fmla="*/ 0 h 185234"/>
              <a:gd name="connsiteX3" fmla="*/ 2057400 w 6172200"/>
              <a:gd name="connsiteY3" fmla="*/ 0 h 185234"/>
              <a:gd name="connsiteX4" fmla="*/ 2743200 w 6172200"/>
              <a:gd name="connsiteY4" fmla="*/ 0 h 185234"/>
              <a:gd name="connsiteX5" fmla="*/ 3305556 w 6172200"/>
              <a:gd name="connsiteY5" fmla="*/ 0 h 185234"/>
              <a:gd name="connsiteX6" fmla="*/ 3929634 w 6172200"/>
              <a:gd name="connsiteY6" fmla="*/ 0 h 185234"/>
              <a:gd name="connsiteX7" fmla="*/ 4615434 w 6172200"/>
              <a:gd name="connsiteY7" fmla="*/ 0 h 185234"/>
              <a:gd name="connsiteX8" fmla="*/ 5301234 w 6172200"/>
              <a:gd name="connsiteY8" fmla="*/ 0 h 185234"/>
              <a:gd name="connsiteX9" fmla="*/ 6172200 w 6172200"/>
              <a:gd name="connsiteY9" fmla="*/ 0 h 185234"/>
              <a:gd name="connsiteX10" fmla="*/ 6172200 w 6172200"/>
              <a:gd name="connsiteY10" fmla="*/ 185234 h 185234"/>
              <a:gd name="connsiteX11" fmla="*/ 5486400 w 6172200"/>
              <a:gd name="connsiteY11" fmla="*/ 185234 h 185234"/>
              <a:gd name="connsiteX12" fmla="*/ 4985766 w 6172200"/>
              <a:gd name="connsiteY12" fmla="*/ 185234 h 185234"/>
              <a:gd name="connsiteX13" fmla="*/ 4299966 w 6172200"/>
              <a:gd name="connsiteY13" fmla="*/ 185234 h 185234"/>
              <a:gd name="connsiteX14" fmla="*/ 3675888 w 6172200"/>
              <a:gd name="connsiteY14" fmla="*/ 185234 h 185234"/>
              <a:gd name="connsiteX15" fmla="*/ 3175254 w 6172200"/>
              <a:gd name="connsiteY15" fmla="*/ 185234 h 185234"/>
              <a:gd name="connsiteX16" fmla="*/ 2489454 w 6172200"/>
              <a:gd name="connsiteY16" fmla="*/ 185234 h 185234"/>
              <a:gd name="connsiteX17" fmla="*/ 1680210 w 6172200"/>
              <a:gd name="connsiteY17" fmla="*/ 185234 h 185234"/>
              <a:gd name="connsiteX18" fmla="*/ 1179576 w 6172200"/>
              <a:gd name="connsiteY18" fmla="*/ 185234 h 185234"/>
              <a:gd name="connsiteX19" fmla="*/ 0 w 6172200"/>
              <a:gd name="connsiteY19" fmla="*/ 185234 h 185234"/>
              <a:gd name="connsiteX20" fmla="*/ 0 w 6172200"/>
              <a:gd name="connsiteY20" fmla="*/ 0 h 1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72200" h="185234" extrusionOk="0">
                <a:moveTo>
                  <a:pt x="0" y="0"/>
                </a:moveTo>
                <a:cubicBezTo>
                  <a:pt x="293659" y="19120"/>
                  <a:pt x="501578" y="21332"/>
                  <a:pt x="685800" y="0"/>
                </a:cubicBezTo>
                <a:cubicBezTo>
                  <a:pt x="870022" y="-21332"/>
                  <a:pt x="1197102" y="23474"/>
                  <a:pt x="1433322" y="0"/>
                </a:cubicBezTo>
                <a:cubicBezTo>
                  <a:pt x="1669542" y="-23474"/>
                  <a:pt x="1910441" y="-9756"/>
                  <a:pt x="2057400" y="0"/>
                </a:cubicBezTo>
                <a:cubicBezTo>
                  <a:pt x="2204359" y="9756"/>
                  <a:pt x="2539766" y="-11752"/>
                  <a:pt x="2743200" y="0"/>
                </a:cubicBezTo>
                <a:cubicBezTo>
                  <a:pt x="2946634" y="11752"/>
                  <a:pt x="3047217" y="-4937"/>
                  <a:pt x="3305556" y="0"/>
                </a:cubicBezTo>
                <a:cubicBezTo>
                  <a:pt x="3563895" y="4937"/>
                  <a:pt x="3774612" y="-22395"/>
                  <a:pt x="3929634" y="0"/>
                </a:cubicBezTo>
                <a:cubicBezTo>
                  <a:pt x="4084656" y="22395"/>
                  <a:pt x="4407212" y="-19911"/>
                  <a:pt x="4615434" y="0"/>
                </a:cubicBezTo>
                <a:cubicBezTo>
                  <a:pt x="4823656" y="19911"/>
                  <a:pt x="5159804" y="-17082"/>
                  <a:pt x="5301234" y="0"/>
                </a:cubicBezTo>
                <a:cubicBezTo>
                  <a:pt x="5442664" y="17082"/>
                  <a:pt x="5868796" y="-33723"/>
                  <a:pt x="6172200" y="0"/>
                </a:cubicBezTo>
                <a:cubicBezTo>
                  <a:pt x="6177388" y="37579"/>
                  <a:pt x="6170605" y="99230"/>
                  <a:pt x="6172200" y="185234"/>
                </a:cubicBezTo>
                <a:cubicBezTo>
                  <a:pt x="6014178" y="200164"/>
                  <a:pt x="5734394" y="205284"/>
                  <a:pt x="5486400" y="185234"/>
                </a:cubicBezTo>
                <a:cubicBezTo>
                  <a:pt x="5238406" y="165184"/>
                  <a:pt x="5172398" y="167962"/>
                  <a:pt x="4985766" y="185234"/>
                </a:cubicBezTo>
                <a:cubicBezTo>
                  <a:pt x="4799134" y="202506"/>
                  <a:pt x="4551435" y="209956"/>
                  <a:pt x="4299966" y="185234"/>
                </a:cubicBezTo>
                <a:cubicBezTo>
                  <a:pt x="4048497" y="160512"/>
                  <a:pt x="3877761" y="190886"/>
                  <a:pt x="3675888" y="185234"/>
                </a:cubicBezTo>
                <a:cubicBezTo>
                  <a:pt x="3474015" y="179582"/>
                  <a:pt x="3338760" y="177143"/>
                  <a:pt x="3175254" y="185234"/>
                </a:cubicBezTo>
                <a:cubicBezTo>
                  <a:pt x="3011748" y="193325"/>
                  <a:pt x="2797686" y="166690"/>
                  <a:pt x="2489454" y="185234"/>
                </a:cubicBezTo>
                <a:cubicBezTo>
                  <a:pt x="2181222" y="203778"/>
                  <a:pt x="1925788" y="209405"/>
                  <a:pt x="1680210" y="185234"/>
                </a:cubicBezTo>
                <a:cubicBezTo>
                  <a:pt x="1434632" y="161063"/>
                  <a:pt x="1346551" y="207810"/>
                  <a:pt x="1179576" y="185234"/>
                </a:cubicBezTo>
                <a:cubicBezTo>
                  <a:pt x="1012601" y="162658"/>
                  <a:pt x="512469" y="177240"/>
                  <a:pt x="0" y="185234"/>
                </a:cubicBezTo>
                <a:cubicBezTo>
                  <a:pt x="-1785" y="137539"/>
                  <a:pt x="416" y="56369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A7FD72C-BDBB-41A9-B1FB-5D2CB024EEFF}"/>
              </a:ext>
            </a:extLst>
          </p:cNvPr>
          <p:cNvSpPr/>
          <p:nvPr/>
        </p:nvSpPr>
        <p:spPr>
          <a:xfrm>
            <a:off x="8928100" y="5110716"/>
            <a:ext cx="2292726" cy="1254642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Weight</a:t>
            </a:r>
            <a:r>
              <a:rPr lang="ko-KR" altLang="en-US" b="1" dirty="0"/>
              <a:t>는 </a:t>
            </a:r>
            <a:r>
              <a:rPr lang="en-US" altLang="ko-KR" b="1" dirty="0"/>
              <a:t>build()</a:t>
            </a:r>
            <a:r>
              <a:rPr lang="ko-KR" altLang="en-US" b="1" dirty="0"/>
              <a:t>가 되거나 인풋의 모양이 명시되어야 생김</a:t>
            </a:r>
          </a:p>
        </p:txBody>
      </p:sp>
    </p:spTree>
    <p:extLst>
      <p:ext uri="{BB962C8B-B14F-4D97-AF65-F5344CB8AC3E}">
        <p14:creationId xmlns:p14="http://schemas.microsoft.com/office/powerpoint/2010/main" val="23200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88D7-66BF-41F7-8AA1-B8F5128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optimizer:</a:t>
            </a:r>
            <a:r>
              <a:rPr lang="ko-KR" altLang="en-US" sz="2000" dirty="0"/>
              <a:t> 오차를 줄이기 위해 모델을 어떻게 </a:t>
            </a:r>
            <a:r>
              <a:rPr lang="en-US" altLang="ko-KR" sz="2000" dirty="0"/>
              <a:t>update</a:t>
            </a:r>
            <a:r>
              <a:rPr lang="ko-KR" altLang="en-US" sz="2000" dirty="0"/>
              <a:t>할지 정하는 역할</a:t>
            </a:r>
            <a:endParaRPr lang="en-US" altLang="ko-KR" sz="2000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en-US" altLang="ko-KR" dirty="0"/>
              <a:t>: </a:t>
            </a:r>
            <a:r>
              <a:rPr lang="en-US" altLang="ko-KR" sz="2000" dirty="0"/>
              <a:t>objective function; </a:t>
            </a:r>
            <a:r>
              <a:rPr lang="ko-KR" altLang="en-US" sz="2000" dirty="0"/>
              <a:t>모델이 얼마나 정확한지 오차를 </a:t>
            </a:r>
            <a:r>
              <a:rPr lang="en-US" altLang="ko-KR" sz="2000" dirty="0"/>
              <a:t>measure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metrics</a:t>
            </a:r>
            <a:r>
              <a:rPr lang="en-US" altLang="ko-KR" dirty="0"/>
              <a:t>: </a:t>
            </a:r>
            <a:r>
              <a:rPr lang="en-US" altLang="ko-KR" sz="2000" dirty="0"/>
              <a:t>List of metrics to be evaluated by the model during training and testing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loss_weight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sample_weight_mode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weighted_metrics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5B7A-3D41-4209-AD69-9A893242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27"/>
            <a:ext cx="9382441" cy="13810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291B-4B64-4A71-B66B-BB7DA15E2FCE}"/>
              </a:ext>
            </a:extLst>
          </p:cNvPr>
          <p:cNvSpPr/>
          <p:nvPr/>
        </p:nvSpPr>
        <p:spPr>
          <a:xfrm>
            <a:off x="998376" y="335902"/>
            <a:ext cx="972983" cy="270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70563-A0C4-409D-8E1A-90026541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9" y="5447121"/>
            <a:ext cx="7082721" cy="11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A93E-C143-4D02-AFD2-C1BC7C7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x, y</a:t>
            </a:r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epochs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verbose</a:t>
            </a:r>
            <a:r>
              <a:rPr lang="en-US" altLang="ko-KR" dirty="0"/>
              <a:t>: epoch</a:t>
            </a:r>
            <a:r>
              <a:rPr lang="ko-KR" altLang="en-US" dirty="0"/>
              <a:t>마다 학습되는 정도를 </a:t>
            </a:r>
            <a:r>
              <a:rPr lang="en-US" altLang="ko-KR" dirty="0"/>
              <a:t>progress bar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callbacks: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validation_split</a:t>
            </a:r>
            <a:r>
              <a:rPr lang="en-US" altLang="ko-KR" dirty="0"/>
              <a:t>: training data</a:t>
            </a:r>
            <a:r>
              <a:rPr lang="ko-KR" altLang="en-US" dirty="0"/>
              <a:t>중 </a:t>
            </a:r>
            <a:r>
              <a:rPr lang="en-US" altLang="ko-KR" dirty="0"/>
              <a:t>validation data</a:t>
            </a:r>
            <a:r>
              <a:rPr lang="ko-KR" altLang="en-US" dirty="0"/>
              <a:t>로 사용할 비율을 </a:t>
            </a:r>
            <a:r>
              <a:rPr lang="en-US" altLang="ko-KR" dirty="0"/>
              <a:t>0~1</a:t>
            </a:r>
            <a:r>
              <a:rPr lang="ko-KR" altLang="en-US" dirty="0"/>
              <a:t>사이로 나타냄</a:t>
            </a:r>
            <a:endParaRPr lang="en-US" altLang="ko-KR" dirty="0"/>
          </a:p>
          <a:p>
            <a:r>
              <a:rPr lang="en-US" altLang="ko-KR" dirty="0" err="1"/>
              <a:t>validation_data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shuffle: </a:t>
            </a:r>
          </a:p>
          <a:p>
            <a:r>
              <a:rPr lang="en-US" altLang="ko-KR" dirty="0" err="1"/>
              <a:t>class_weight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initial_epoch</a:t>
            </a:r>
            <a:r>
              <a:rPr lang="en-US" altLang="ko-KR" dirty="0"/>
              <a:t>: useful for resuming a previous training run</a:t>
            </a:r>
          </a:p>
          <a:p>
            <a:r>
              <a:rPr lang="en-US" altLang="ko-KR" dirty="0" err="1"/>
              <a:t>steps_per_epoch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validation_steps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validation_batch_size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validation_freq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workers:</a:t>
            </a:r>
          </a:p>
          <a:p>
            <a:r>
              <a:rPr lang="en-US" altLang="ko-KR" dirty="0" err="1"/>
              <a:t>use_multiprocessiong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9FE3-06DC-4276-9405-888AFD2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9"/>
            <a:ext cx="7448550" cy="15144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237000-7BBA-4BB0-AE9C-3DEAE333FDDC}"/>
              </a:ext>
            </a:extLst>
          </p:cNvPr>
          <p:cNvSpPr/>
          <p:nvPr/>
        </p:nvSpPr>
        <p:spPr>
          <a:xfrm>
            <a:off x="931178" y="335902"/>
            <a:ext cx="385895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39531-FF8F-4452-84A2-4DE0D7CC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23762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58049-279D-4487-B743-0557E43E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x, y: input data, target data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batch_size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verbose: 1=progress bar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steps: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callbacks: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workers: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use_multiprocessiong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return_dict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E45BDD-57E2-4615-B48F-7E9535019496}"/>
              </a:ext>
            </a:extLst>
          </p:cNvPr>
          <p:cNvSpPr/>
          <p:nvPr/>
        </p:nvSpPr>
        <p:spPr>
          <a:xfrm>
            <a:off x="931178" y="454877"/>
            <a:ext cx="1009589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Classification with TF 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552</Words>
  <Application>Microsoft Office PowerPoint</Application>
  <PresentationFormat>와이드스크린</PresentationFormat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Consolas</vt:lpstr>
      <vt:lpstr>Wingdings</vt:lpstr>
      <vt:lpstr>Office 테마</vt:lpstr>
      <vt:lpstr>TensorFlow  Quickstart for beginner</vt:lpstr>
      <vt:lpstr>ML basics with Keras</vt:lpstr>
      <vt:lpstr>사용 데이터</vt:lpstr>
      <vt:lpstr>model = keras.Sequential()</vt:lpstr>
      <vt:lpstr>PowerPoint 프레젠테이션</vt:lpstr>
      <vt:lpstr>PowerPoint 프레젠테이션</vt:lpstr>
      <vt:lpstr>PowerPoint 프레젠테이션</vt:lpstr>
      <vt:lpstr>PowerPoint 프레젠테이션</vt:lpstr>
      <vt:lpstr>ML basics with Keras</vt:lpstr>
      <vt:lpstr>필요 library import </vt:lpstr>
      <vt:lpstr>Questions </vt:lpstr>
      <vt:lpstr>Dropout / recurrent_dropout</vt:lpstr>
      <vt:lpstr>함수형 / Add형 </vt:lpstr>
      <vt:lpstr>PowerPoint 프레젠테이션</vt:lpstr>
      <vt:lpstr>LSTM 유형</vt:lpstr>
      <vt:lpstr>LSTM 유형</vt:lpstr>
      <vt:lpstr>LSTM 유형</vt:lpstr>
      <vt:lpstr>LSTM 유형</vt:lpstr>
      <vt:lpstr>한땀한땀 </vt:lpstr>
      <vt:lpstr>PowerPoint 프레젠테이션</vt:lpstr>
      <vt:lpstr>PowerPoint 프레젠테이션</vt:lpstr>
      <vt:lpstr>입력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Quickstart for beginner</dc:title>
  <dc:creator>이지케어텍</dc:creator>
  <cp:lastModifiedBy>이지케어텍</cp:lastModifiedBy>
  <cp:revision>44</cp:revision>
  <dcterms:created xsi:type="dcterms:W3CDTF">2020-06-29T07:52:18Z</dcterms:created>
  <dcterms:modified xsi:type="dcterms:W3CDTF">2020-07-13T09:06:46Z</dcterms:modified>
</cp:coreProperties>
</file>