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1" r:id="rId4"/>
    <p:sldId id="260" r:id="rId5"/>
    <p:sldId id="259" r:id="rId6"/>
    <p:sldId id="264" r:id="rId7"/>
    <p:sldId id="265" r:id="rId8"/>
    <p:sldId id="266" r:id="rId9"/>
    <p:sldId id="263" r:id="rId10"/>
    <p:sldId id="256" r:id="rId11"/>
    <p:sldId id="269" r:id="rId12"/>
    <p:sldId id="268" r:id="rId13"/>
    <p:sldId id="271" r:id="rId14"/>
    <p:sldId id="280" r:id="rId15"/>
    <p:sldId id="277" r:id="rId16"/>
    <p:sldId id="276" r:id="rId17"/>
    <p:sldId id="274" r:id="rId18"/>
    <p:sldId id="272" r:id="rId19"/>
    <p:sldId id="275" r:id="rId20"/>
    <p:sldId id="273" r:id="rId21"/>
    <p:sldId id="284" r:id="rId22"/>
    <p:sldId id="281" r:id="rId23"/>
    <p:sldId id="279" r:id="rId24"/>
    <p:sldId id="283" r:id="rId25"/>
    <p:sldId id="278" r:id="rId26"/>
    <p:sldId id="28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0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44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48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85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5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53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84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4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45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38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7B712-D0C1-4524-9AB7-ED61D349829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4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igitalchosun.dizzo.com/site/data/html_dir/2019/09/30/2019093080049.htm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kyobobook.co.kr/index.laf?OV_REFFER=https://www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주제선정 배경 </a:t>
            </a:r>
            <a:r>
              <a:rPr lang="en-US" altLang="ko-KR" sz="1200" dirty="0" smtClean="0">
                <a:solidFill>
                  <a:schemeClr val="bg1"/>
                </a:solidFill>
              </a:rPr>
              <a:t>1-1 </a:t>
            </a:r>
            <a:r>
              <a:rPr lang="ko-KR" altLang="en-US" sz="1200" dirty="0" smtClean="0">
                <a:solidFill>
                  <a:schemeClr val="bg1"/>
                </a:solidFill>
              </a:rPr>
              <a:t>상황분석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47" y="1468070"/>
            <a:ext cx="3017674" cy="28929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3821" y="5543550"/>
            <a:ext cx="5762625" cy="2628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9587" y="2483688"/>
            <a:ext cx="5734050" cy="16478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-6822029" y="46381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2019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년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조사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결과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,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지난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1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년간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(2018. 10. 1.~2019. 9. 30.)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성인의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err="1" smtClean="0">
                <a:solidFill>
                  <a:srgbClr val="000000"/>
                </a:solidFill>
                <a:effectLst/>
                <a:latin typeface="휴먼명조"/>
              </a:rPr>
              <a:t>종이책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연간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err="1" smtClean="0">
                <a:solidFill>
                  <a:srgbClr val="000000"/>
                </a:solidFill>
                <a:effectLst/>
                <a:latin typeface="휴먼명조"/>
              </a:rPr>
              <a:t>독서율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HCI Poppy"/>
              </a:rPr>
              <a:t>*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은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52.1%,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독서량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HCI Poppy"/>
              </a:rPr>
              <a:t>**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은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6.1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권으로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’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17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년에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비해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각각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7.8%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포인트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,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37" dirty="0" smtClean="0">
                <a:solidFill>
                  <a:srgbClr val="000000"/>
                </a:solidFill>
                <a:effectLst/>
                <a:latin typeface="HCI Poppy"/>
              </a:rPr>
              <a:t>2.2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권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줄어든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것으로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나타났다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394" y="-3725633"/>
            <a:ext cx="6139649" cy="3419086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4070069" y="1576873"/>
            <a:ext cx="7804432" cy="2658792"/>
            <a:chOff x="3752568" y="1576872"/>
            <a:chExt cx="8172473" cy="2784175"/>
          </a:xfrm>
        </p:grpSpPr>
        <p:grpSp>
          <p:nvGrpSpPr>
            <p:cNvPr id="34" name="그룹 33"/>
            <p:cNvGrpSpPr/>
            <p:nvPr/>
          </p:nvGrpSpPr>
          <p:grpSpPr>
            <a:xfrm>
              <a:off x="3752568" y="1706648"/>
              <a:ext cx="3694787" cy="2424865"/>
              <a:chOff x="1383370" y="1166570"/>
              <a:chExt cx="3694787" cy="24248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543956" y="1166570"/>
                <a:ext cx="2394857" cy="386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연간 </a:t>
                </a:r>
                <a:r>
                  <a:rPr lang="ko-KR" altLang="en-US" dirty="0" err="1" smtClean="0"/>
                  <a:t>독서율</a:t>
                </a:r>
                <a:r>
                  <a:rPr lang="en-US" altLang="ko-KR" dirty="0" smtClean="0"/>
                  <a:t>(</a:t>
                </a:r>
                <a:r>
                  <a:rPr lang="ko-KR" altLang="en-US" dirty="0" err="1" smtClean="0"/>
                  <a:t>종이책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383370" y="2938268"/>
                <a:ext cx="1128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2017</a:t>
                </a:r>
                <a:r>
                  <a:rPr lang="ko-KR" altLang="en-US" dirty="0" smtClean="0"/>
                  <a:t>년</a:t>
                </a:r>
                <a:endParaRPr lang="ko-KR" altLang="en-US" dirty="0"/>
              </a:p>
            </p:txBody>
          </p:sp>
          <p:grpSp>
            <p:nvGrpSpPr>
              <p:cNvPr id="30" name="그룹 29"/>
              <p:cNvGrpSpPr/>
              <p:nvPr/>
            </p:nvGrpSpPr>
            <p:grpSpPr>
              <a:xfrm>
                <a:off x="1565086" y="1690951"/>
                <a:ext cx="3412801" cy="1159227"/>
                <a:chOff x="1565086" y="1690951"/>
                <a:chExt cx="3412801" cy="1159227"/>
              </a:xfrm>
            </p:grpSpPr>
            <p:grpSp>
              <p:nvGrpSpPr>
                <p:cNvPr id="29" name="그룹 28"/>
                <p:cNvGrpSpPr/>
                <p:nvPr/>
              </p:nvGrpSpPr>
              <p:grpSpPr>
                <a:xfrm>
                  <a:off x="1565086" y="1690951"/>
                  <a:ext cx="849086" cy="1119763"/>
                  <a:chOff x="1565086" y="1690951"/>
                  <a:chExt cx="849086" cy="1119763"/>
                </a:xfrm>
              </p:grpSpPr>
              <p:sp>
                <p:nvSpPr>
                  <p:cNvPr id="11" name="직사각형 10"/>
                  <p:cNvSpPr/>
                  <p:nvPr/>
                </p:nvSpPr>
                <p:spPr>
                  <a:xfrm>
                    <a:off x="1691049" y="1690951"/>
                    <a:ext cx="597160" cy="1119763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565086" y="2217756"/>
                    <a:ext cx="84908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 smtClean="0">
                        <a:solidFill>
                          <a:srgbClr val="00B0F0"/>
                        </a:solidFill>
                      </a:rPr>
                      <a:t>65.3%</a:t>
                    </a:r>
                    <a:endParaRPr lang="ko-KR" altLang="en-US" sz="1600" b="1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grpSp>
              <p:nvGrpSpPr>
                <p:cNvPr id="27" name="그룹 26"/>
                <p:cNvGrpSpPr/>
                <p:nvPr/>
              </p:nvGrpSpPr>
              <p:grpSpPr>
                <a:xfrm>
                  <a:off x="4128801" y="2217756"/>
                  <a:ext cx="849086" cy="624501"/>
                  <a:chOff x="3407834" y="2186213"/>
                  <a:chExt cx="849086" cy="624501"/>
                </a:xfrm>
              </p:grpSpPr>
              <p:sp>
                <p:nvSpPr>
                  <p:cNvPr id="14" name="직사각형 13"/>
                  <p:cNvSpPr/>
                  <p:nvPr/>
                </p:nvSpPr>
                <p:spPr>
                  <a:xfrm>
                    <a:off x="3494435" y="2186213"/>
                    <a:ext cx="597160" cy="62450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407834" y="2217756"/>
                    <a:ext cx="84908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 smtClean="0">
                        <a:solidFill>
                          <a:srgbClr val="00B0F0"/>
                        </a:solidFill>
                      </a:rPr>
                      <a:t>52.1%</a:t>
                    </a:r>
                    <a:endParaRPr lang="ko-KR" altLang="en-US" sz="1600" b="1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grpSp>
              <p:nvGrpSpPr>
                <p:cNvPr id="28" name="그룹 27"/>
                <p:cNvGrpSpPr/>
                <p:nvPr/>
              </p:nvGrpSpPr>
              <p:grpSpPr>
                <a:xfrm>
                  <a:off x="2846943" y="2002817"/>
                  <a:ext cx="849086" cy="847361"/>
                  <a:chOff x="2502681" y="1963353"/>
                  <a:chExt cx="849086" cy="847361"/>
                </a:xfrm>
              </p:grpSpPr>
              <p:sp>
                <p:nvSpPr>
                  <p:cNvPr id="13" name="직사각형 12"/>
                  <p:cNvSpPr/>
                  <p:nvPr/>
                </p:nvSpPr>
                <p:spPr>
                  <a:xfrm>
                    <a:off x="2598542" y="1963353"/>
                    <a:ext cx="597160" cy="84736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2502681" y="2217756"/>
                    <a:ext cx="84908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 smtClean="0">
                        <a:solidFill>
                          <a:srgbClr val="00B0F0"/>
                        </a:solidFill>
                      </a:rPr>
                      <a:t>59.9%</a:t>
                    </a:r>
                    <a:endParaRPr lang="ko-KR" altLang="en-US" sz="1600" b="1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cxnSp>
              <p:nvCxnSpPr>
                <p:cNvPr id="19" name="직선 화살표 연결선 18"/>
                <p:cNvCxnSpPr>
                  <a:stCxn id="11" idx="0"/>
                  <a:endCxn id="14" idx="0"/>
                </p:cNvCxnSpPr>
                <p:nvPr/>
              </p:nvCxnSpPr>
              <p:spPr>
                <a:xfrm>
                  <a:off x="1989629" y="1690951"/>
                  <a:ext cx="2524353" cy="5268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2707310" y="2938268"/>
                <a:ext cx="1128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2018</a:t>
                </a:r>
                <a:r>
                  <a:rPr lang="ko-KR" altLang="en-US" dirty="0" smtClean="0"/>
                  <a:t>년</a:t>
                </a:r>
                <a:endParaRPr lang="ko-KR" alt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949806" y="2938268"/>
                <a:ext cx="1128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2019</a:t>
                </a:r>
                <a:r>
                  <a:rPr lang="ko-KR" altLang="en-US" dirty="0" smtClean="0"/>
                  <a:t>년</a:t>
                </a:r>
                <a:endParaRPr lang="ko-KR" altLang="en-US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443456" y="3337519"/>
                <a:ext cx="344838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50" b="1" i="0" spc="0" dirty="0" smtClean="0">
                    <a:solidFill>
                      <a:srgbClr val="0000FF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출처</a:t>
                </a:r>
                <a:r>
                  <a:rPr lang="en-US" altLang="ko-KR" sz="1050" b="1" i="0" spc="0" dirty="0" smtClean="0">
                    <a:solidFill>
                      <a:srgbClr val="0000FF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: </a:t>
                </a:r>
                <a:r>
                  <a:rPr lang="ko-KR" altLang="en-US" sz="1050" b="1" i="0" spc="0" dirty="0" err="1" smtClean="0">
                    <a:solidFill>
                      <a:srgbClr val="0000FF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문체부</a:t>
                </a:r>
                <a:r>
                  <a:rPr lang="en-US" altLang="ko-KR" sz="1050" b="1" i="0" spc="0" dirty="0" smtClean="0">
                    <a:solidFill>
                      <a:srgbClr val="0000FF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, 2017,2019 </a:t>
                </a:r>
                <a:r>
                  <a:rPr lang="ko-KR" altLang="en-US" sz="1050" b="1" i="0" spc="0" dirty="0" smtClean="0">
                    <a:solidFill>
                      <a:srgbClr val="0000FF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국민독서실태조사 결과 발표</a:t>
                </a:r>
                <a:endParaRPr lang="ko-KR" altLang="en-US" sz="1050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7569475" y="1576872"/>
              <a:ext cx="4355566" cy="2784175"/>
              <a:chOff x="7469205" y="1066350"/>
              <a:chExt cx="4355566" cy="2784175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69205" y="1066350"/>
                <a:ext cx="4355565" cy="1624584"/>
              </a:xfrm>
              <a:prstGeom prst="rect">
                <a:avLst/>
              </a:prstGeom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69475" y="2764675"/>
                <a:ext cx="4255296" cy="1085850"/>
              </a:xfrm>
              <a:prstGeom prst="rect">
                <a:avLst/>
              </a:prstGeom>
            </p:spPr>
          </p:pic>
        </p:grpSp>
      </p:grpSp>
      <p:sp>
        <p:nvSpPr>
          <p:cNvPr id="38" name="TextBox 37"/>
          <p:cNvSpPr txBox="1"/>
          <p:nvPr/>
        </p:nvSpPr>
        <p:spPr>
          <a:xfrm>
            <a:off x="412746" y="966816"/>
            <a:ext cx="325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월 평균 독서량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권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996355" y="5744744"/>
            <a:ext cx="426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독서량 감소 추세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70068" y="1468070"/>
            <a:ext cx="7854971" cy="2892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01647" y="1468070"/>
            <a:ext cx="3063484" cy="2924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210926" y="1002722"/>
            <a:ext cx="519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매년 </a:t>
            </a:r>
            <a:r>
              <a:rPr lang="ko-KR" altLang="en-US" b="1" dirty="0" err="1" smtClean="0"/>
              <a:t>독서율</a:t>
            </a:r>
            <a:r>
              <a:rPr lang="ko-KR" altLang="en-US" b="1" dirty="0" smtClean="0"/>
              <a:t> 감소</a:t>
            </a:r>
            <a:endParaRPr lang="ko-KR" altLang="en-US" b="1" dirty="0"/>
          </a:p>
        </p:txBody>
      </p:sp>
      <p:sp>
        <p:nvSpPr>
          <p:cNvPr id="47" name="이등변 삼각형 46"/>
          <p:cNvSpPr/>
          <p:nvPr/>
        </p:nvSpPr>
        <p:spPr>
          <a:xfrm>
            <a:off x="6129543" y="5282392"/>
            <a:ext cx="6062457" cy="157560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/>
          <p:cNvSpPr/>
          <p:nvPr/>
        </p:nvSpPr>
        <p:spPr>
          <a:xfrm>
            <a:off x="0" y="5285199"/>
            <a:ext cx="6129543" cy="1575608"/>
          </a:xfrm>
          <a:prstGeom prst="triangle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8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89944"/>
              </p:ext>
            </p:extLst>
          </p:nvPr>
        </p:nvGraphicFramePr>
        <p:xfrm>
          <a:off x="0" y="434649"/>
          <a:ext cx="12191999" cy="6489304"/>
        </p:xfrm>
        <a:graphic>
          <a:graphicData uri="http://schemas.openxmlformats.org/drawingml/2006/table">
            <a:tbl>
              <a:tblPr/>
              <a:tblGrid>
                <a:gridCol w="2425959"/>
                <a:gridCol w="2528596"/>
                <a:gridCol w="1141444"/>
                <a:gridCol w="1172547"/>
                <a:gridCol w="2453951"/>
                <a:gridCol w="2469502"/>
              </a:tblGrid>
              <a:tr h="2387039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가장 중요하고 시급한 문제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고객측면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공급측면 문제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해결해야 할 문제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시장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고객이 겪는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문제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1) </a:t>
                      </a: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도서 정가제로 인한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도서 구매에 대한 소비자 부담 증가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2)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현대인의 바쁜 생활패턴으로 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독서량 부족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3)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독서하는 습관이 없어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독서 시작이 어려운 현대인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대한민국 책을 읽지 않는 이유 </a:t>
                      </a:r>
                      <a:r>
                        <a:rPr lang="en-US" altLang="ko-KR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위 출처</a:t>
                      </a:r>
                      <a:r>
                        <a:rPr lang="en-US" altLang="ko-KR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</a:t>
                      </a:r>
                      <a:r>
                        <a:rPr lang="ko-KR" altLang="en-US" sz="500" b="1" kern="0" spc="0" baseline="0" dirty="0" err="1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디지틀조선일보</a:t>
                      </a:r>
                      <a:r>
                        <a:rPr lang="ko-KR" altLang="en-US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기사 발취</a:t>
                      </a:r>
                      <a:r>
                        <a:rPr lang="en-US" altLang="ko-KR" sz="700" dirty="0" smtClean="0">
                          <a:hlinkClick r:id="rId2"/>
                        </a:rPr>
                        <a:t>http://digitalchosun.dizzo.com/site/data/html_dir/2019/09/30/2019093080049.html</a:t>
                      </a:r>
                      <a:r>
                        <a:rPr lang="en-US" altLang="ko-KR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솔루션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문제에 대한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해결책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0" kern="0" spc="0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구매가 아닌 대여로 소비자 부담 감소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소비자 구매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대여 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data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를 기준으로 고객 개인에게 맞춘 독서 패턴 및 추천도서 제공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3) SNS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을 통한 독서 패턴 및 독서리뷰 공유로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책과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사이트 홍보 및 확산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</a:t>
                      </a:r>
                      <a:r>
                        <a:rPr lang="en-US" altLang="ko-KR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제품을 구입해야 하는 이유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제품의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차별성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내게 딱 맞는 책 읽기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습관 제공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 </a:t>
                      </a: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초기 옵션을 정한 후 구매 내역을 바탕으로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분석한 독서패턴 제공</a:t>
                      </a:r>
                      <a:r>
                        <a:rPr lang="en-US" altLang="ko-KR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경쟁우위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제품의 특장점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경쟁제품과의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비교우위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데이터 분석을 통한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사용자 독서 패턴 분석</a:t>
                      </a:r>
                      <a:r>
                        <a:rPr lang="en-US" altLang="ko-KR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,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데이터 활용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목표고객군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목표고객군별 특징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구체적으로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설정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책은 읽고 싶으나 뭐부터 읽어야 할지 막막한 사람들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체계적인 독서습관으로 점진적인 독서량 증가 및 독서패턴 형성을 원하는 사람들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책 홍보가 필요한 사람들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한 권을 읽더라도 효율적인 독서를 원하는 사람들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핵심지표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측정 핵심지표 및 활동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사업화를 위한 실행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이용자수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USER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만족도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책 </a:t>
                      </a:r>
                      <a:r>
                        <a:rPr lang="ko-KR" altLang="en-US" sz="900" b="1" kern="0" spc="0" baseline="0" dirty="0" err="1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리뷰수</a:t>
                      </a:r>
                      <a:endParaRPr lang="ko-KR" altLang="en-US" sz="900" b="1" kern="0" spc="0" baseline="0" dirty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채널</a:t>
                      </a:r>
                      <a:r>
                        <a:rPr lang="en-US" altLang="ko-KR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유통</a:t>
                      </a:r>
                      <a:r>
                        <a:rPr lang="en-US" altLang="ko-KR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판매채널</a:t>
                      </a:r>
                      <a:r>
                        <a:rPr lang="en-US" altLang="ko-KR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고객에게 어떻게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판매할지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웹사이트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오프라인 서점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88961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비용구조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사업화를 위한 </a:t>
                      </a:r>
                      <a:r>
                        <a:rPr lang="ko-KR" altLang="en-US" sz="800" b="1" kern="0" spc="0" dirty="0" err="1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활동시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소요비용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유통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설비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마케팅 등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소요비용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조달방법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1)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마케팅 비용 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시장 조사 비용 </a:t>
                      </a:r>
                      <a:endParaRPr lang="ko-KR" altLang="en-US" sz="900" b="1" kern="0" spc="0" baseline="0" dirty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수익원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수익모델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수익창출 방안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제품별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유통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 </a:t>
                      </a:r>
                      <a:r>
                        <a:rPr lang="ko-KR" altLang="en-US" sz="800" b="1" kern="0" spc="0" dirty="0" err="1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채널별</a:t>
                      </a:r>
                      <a:r>
                        <a:rPr lang="en-US" altLang="ko-KR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A)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판매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대여료 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B) </a:t>
                      </a:r>
                      <a:r>
                        <a:rPr lang="ko-KR" altLang="en-US" sz="900" b="1" kern="0" spc="0" baseline="0" dirty="0" err="1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홍보료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출판사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900" b="1" kern="0" spc="0" baseline="0" dirty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Lean Canvas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65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68967" y="1007272"/>
            <a:ext cx="985406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사용자 요구사항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구매 서비스 기능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대여 서비스 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장바구니 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구매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내역</a:t>
            </a:r>
            <a:r>
              <a:rPr lang="ko-KR" altLang="en-US" dirty="0" smtClean="0"/>
              <a:t> 데이터 기반 추천도서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고객 데이터 기반 </a:t>
            </a:r>
            <a:r>
              <a:rPr lang="ko-KR" altLang="en-US" dirty="0" smtClean="0"/>
              <a:t>독서패턴 기능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리뷰 기능 서비스 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검색창</a:t>
            </a:r>
            <a:r>
              <a:rPr lang="ko-KR" altLang="en-US" dirty="0" err="1" smtClean="0"/>
              <a:t>에서</a:t>
            </a:r>
            <a:r>
              <a:rPr lang="ko-KR" altLang="en-US" dirty="0" smtClean="0"/>
              <a:t> 장바구니로 넘길 수 있는 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메인페이지에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BestSeller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 노출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포인트</a:t>
            </a:r>
            <a:r>
              <a:rPr lang="en-US" altLang="ko-KR" dirty="0"/>
              <a:t> </a:t>
            </a:r>
            <a:r>
              <a:rPr lang="ko-KR" altLang="en-US" dirty="0" smtClean="0"/>
              <a:t>제도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대여 금액의 </a:t>
            </a:r>
            <a:r>
              <a:rPr lang="en-US" altLang="ko-KR" dirty="0" smtClean="0"/>
              <a:t>5% / </a:t>
            </a:r>
            <a:r>
              <a:rPr lang="ko-KR" altLang="en-US" dirty="0" smtClean="0"/>
              <a:t>리뷰 </a:t>
            </a:r>
            <a:r>
              <a:rPr lang="en-US" altLang="ko-KR" dirty="0" smtClean="0"/>
              <a:t>500point)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사용자 요구사항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366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147156" y="929498"/>
            <a:ext cx="1446414" cy="2278155"/>
            <a:chOff x="1862051" y="614674"/>
            <a:chExt cx="1945178" cy="3973951"/>
          </a:xfrm>
        </p:grpSpPr>
        <p:sp>
          <p:nvSpPr>
            <p:cNvPr id="5" name="타원 4"/>
            <p:cNvSpPr/>
            <p:nvPr/>
          </p:nvSpPr>
          <p:spPr>
            <a:xfrm>
              <a:off x="2141639" y="614674"/>
              <a:ext cx="1440000" cy="14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>
              <a:stCxn id="5" idx="4"/>
            </p:cNvCxnSpPr>
            <p:nvPr/>
          </p:nvCxnSpPr>
          <p:spPr>
            <a:xfrm>
              <a:off x="2861639" y="2054674"/>
              <a:ext cx="0" cy="135354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861639" y="3408218"/>
              <a:ext cx="720000" cy="1180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2141639" y="3408218"/>
              <a:ext cx="719999" cy="1180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 flipV="1">
              <a:off x="1862051" y="2377441"/>
              <a:ext cx="1945178" cy="166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1147156" y="3958102"/>
            <a:ext cx="1446414" cy="2278155"/>
            <a:chOff x="1862051" y="614674"/>
            <a:chExt cx="1945178" cy="3973951"/>
          </a:xfrm>
        </p:grpSpPr>
        <p:sp>
          <p:nvSpPr>
            <p:cNvPr id="22" name="타원 21"/>
            <p:cNvSpPr/>
            <p:nvPr/>
          </p:nvSpPr>
          <p:spPr>
            <a:xfrm>
              <a:off x="2141639" y="614674"/>
              <a:ext cx="1440000" cy="14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>
              <a:stCxn id="22" idx="4"/>
            </p:cNvCxnSpPr>
            <p:nvPr/>
          </p:nvCxnSpPr>
          <p:spPr>
            <a:xfrm>
              <a:off x="2861639" y="2054674"/>
              <a:ext cx="0" cy="135354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861639" y="3408218"/>
              <a:ext cx="720000" cy="1180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2141639" y="3408218"/>
              <a:ext cx="719999" cy="1180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 flipV="1">
              <a:off x="1862051" y="2377441"/>
              <a:ext cx="1945178" cy="166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1147156" y="3357283"/>
            <a:ext cx="1446414" cy="353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Customer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47156" y="6396010"/>
            <a:ext cx="1446414" cy="353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Admin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015941" y="754275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도서 조회</a:t>
            </a:r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7015941" y="1351924"/>
            <a:ext cx="2709949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베스트셀러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신작 조회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7015941" y="1949573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장바구니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015941" y="2547222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구매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015941" y="3144871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대여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015941" y="4399457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문의등록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015941" y="3801808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리뷰 등록 및 공유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015941" y="4998707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본인의 독서패턴 조회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7015941" y="5696367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정보 관리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2593570" y="955818"/>
            <a:ext cx="4422371" cy="993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endCxn id="31" idx="1"/>
          </p:cNvCxnSpPr>
          <p:nvPr/>
        </p:nvCxnSpPr>
        <p:spPr>
          <a:xfrm flipV="1">
            <a:off x="2593568" y="1553467"/>
            <a:ext cx="4422373" cy="3913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593570" y="1965836"/>
            <a:ext cx="4422371" cy="1852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33" idx="1"/>
          </p:cNvCxnSpPr>
          <p:nvPr/>
        </p:nvCxnSpPr>
        <p:spPr>
          <a:xfrm>
            <a:off x="2593570" y="1948216"/>
            <a:ext cx="4422371" cy="800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34" idx="1"/>
          </p:cNvCxnSpPr>
          <p:nvPr/>
        </p:nvCxnSpPr>
        <p:spPr>
          <a:xfrm>
            <a:off x="2593569" y="1975530"/>
            <a:ext cx="4422372" cy="1370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36" idx="1"/>
          </p:cNvCxnSpPr>
          <p:nvPr/>
        </p:nvCxnSpPr>
        <p:spPr>
          <a:xfrm>
            <a:off x="2593569" y="1948216"/>
            <a:ext cx="4422372" cy="20551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35" idx="1"/>
          </p:cNvCxnSpPr>
          <p:nvPr/>
        </p:nvCxnSpPr>
        <p:spPr>
          <a:xfrm>
            <a:off x="2593569" y="1975530"/>
            <a:ext cx="4422372" cy="2625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37" idx="1"/>
          </p:cNvCxnSpPr>
          <p:nvPr/>
        </p:nvCxnSpPr>
        <p:spPr>
          <a:xfrm>
            <a:off x="2593569" y="1998778"/>
            <a:ext cx="4422372" cy="32014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29" idx="1"/>
          </p:cNvCxnSpPr>
          <p:nvPr/>
        </p:nvCxnSpPr>
        <p:spPr>
          <a:xfrm>
            <a:off x="2593569" y="1944808"/>
            <a:ext cx="4422372" cy="39531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7015941" y="6344369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문의답변</a:t>
            </a:r>
            <a:endParaRPr lang="ko-KR" altLang="en-US" dirty="0"/>
          </a:p>
        </p:txBody>
      </p:sp>
      <p:cxnSp>
        <p:nvCxnSpPr>
          <p:cNvPr id="49" name="직선 화살표 연결선 48"/>
          <p:cNvCxnSpPr>
            <a:endCxn id="48" idx="1"/>
          </p:cNvCxnSpPr>
          <p:nvPr/>
        </p:nvCxnSpPr>
        <p:spPr>
          <a:xfrm>
            <a:off x="2593568" y="4978177"/>
            <a:ext cx="4422373" cy="1567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29" idx="1"/>
          </p:cNvCxnSpPr>
          <p:nvPr/>
        </p:nvCxnSpPr>
        <p:spPr>
          <a:xfrm>
            <a:off x="2593568" y="4997106"/>
            <a:ext cx="4422373" cy="9008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Use case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59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8967" y="1007272"/>
            <a:ext cx="985406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ko-KR" sz="2000" b="1" dirty="0" smtClean="0"/>
              <a:t>Web Cover </a:t>
            </a:r>
            <a:r>
              <a:rPr lang="ko-KR" altLang="en-US" sz="2000" b="1" dirty="0" smtClean="0"/>
              <a:t>페이지</a:t>
            </a:r>
            <a:r>
              <a:rPr lang="en-US" altLang="ko-KR" sz="2000" b="1" dirty="0" smtClean="0"/>
              <a:t>—</a:t>
            </a:r>
            <a:r>
              <a:rPr lang="ko-KR" altLang="en-US" sz="2000" b="1" dirty="0" smtClean="0"/>
              <a:t>용선님 </a:t>
            </a:r>
            <a:r>
              <a:rPr lang="en-US" altLang="ko-KR" sz="2000" b="1" dirty="0" smtClean="0"/>
              <a:t>O</a:t>
            </a:r>
            <a:endParaRPr lang="en-US" altLang="ko-KR" sz="2000" b="1" dirty="0" smtClean="0"/>
          </a:p>
          <a:p>
            <a:pPr marL="457200" indent="-457200">
              <a:buFontTx/>
              <a:buAutoNum type="arabicPeriod"/>
            </a:pPr>
            <a:r>
              <a:rPr lang="en-US" altLang="ko-KR" sz="2000" b="1" dirty="0" smtClean="0"/>
              <a:t>Main </a:t>
            </a:r>
            <a:r>
              <a:rPr lang="ko-KR" altLang="en-US" sz="2000" b="1" dirty="0" smtClean="0"/>
              <a:t>페이지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베스트셀러 리스트 노출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신작리스트</a:t>
            </a:r>
            <a:r>
              <a:rPr lang="en-US" altLang="ko-KR" sz="2000" b="1" dirty="0" smtClean="0"/>
              <a:t>)—</a:t>
            </a:r>
            <a:r>
              <a:rPr lang="ko-KR" altLang="en-US" sz="2000" b="1" dirty="0" err="1" smtClean="0"/>
              <a:t>아인상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O</a:t>
            </a:r>
          </a:p>
          <a:p>
            <a:r>
              <a:rPr lang="en-US" altLang="ko-KR" sz="2000" b="1" dirty="0"/>
              <a:t>	</a:t>
            </a:r>
            <a:r>
              <a:rPr lang="ko-KR" altLang="en-US" sz="2000" b="1" dirty="0" err="1" smtClean="0"/>
              <a:t>해더</a:t>
            </a:r>
            <a:r>
              <a:rPr lang="en-US" altLang="ko-KR" sz="2000" b="1" dirty="0" smtClean="0"/>
              <a:t>:</a:t>
            </a:r>
            <a:r>
              <a:rPr lang="ko-KR" altLang="en-US" sz="2000" b="1" dirty="0"/>
              <a:t> 로그인 회원가입 </a:t>
            </a:r>
            <a:r>
              <a:rPr lang="en-US" altLang="ko-KR" sz="2000" b="1" dirty="0"/>
              <a:t>/ </a:t>
            </a:r>
            <a:r>
              <a:rPr lang="ko-KR" altLang="en-US" sz="2000" b="1" dirty="0"/>
              <a:t>로그아웃 </a:t>
            </a:r>
            <a:r>
              <a:rPr lang="ko-KR" altLang="en-US" sz="2000" b="1" dirty="0" err="1"/>
              <a:t>마이페이지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장바구니</a:t>
            </a:r>
            <a:r>
              <a:rPr lang="en-US" altLang="ko-KR" sz="2000" b="1" dirty="0" smtClean="0"/>
              <a:t>(import)</a:t>
            </a:r>
          </a:p>
          <a:p>
            <a:r>
              <a:rPr lang="en-US" altLang="ko-KR" sz="2000" b="1" dirty="0"/>
              <a:t>	</a:t>
            </a:r>
            <a:r>
              <a:rPr lang="ko-KR" altLang="en-US" sz="2000" b="1" dirty="0" err="1" smtClean="0"/>
              <a:t>검색창</a:t>
            </a:r>
            <a:r>
              <a:rPr lang="en-US" altLang="ko-KR" sz="2000" b="1" dirty="0" smtClean="0"/>
              <a:t>(import)</a:t>
            </a:r>
          </a:p>
          <a:p>
            <a:r>
              <a:rPr lang="en-US" altLang="ko-KR" sz="2000" b="1" dirty="0" smtClean="0"/>
              <a:t>	</a:t>
            </a:r>
            <a:r>
              <a:rPr lang="ko-KR" altLang="en-US" sz="2000" b="1" dirty="0" err="1" smtClean="0"/>
              <a:t>네비게이션</a:t>
            </a:r>
            <a:r>
              <a:rPr lang="en-US" altLang="ko-KR" sz="2000" b="1" dirty="0" smtClean="0"/>
              <a:t>bar: </a:t>
            </a:r>
            <a:r>
              <a:rPr lang="en-US" altLang="ko-KR" sz="2000" b="1" dirty="0" err="1"/>
              <a:t>MyReadingRhythm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구매</a:t>
            </a:r>
            <a:r>
              <a:rPr lang="en-US" altLang="ko-KR" sz="2000" b="1" dirty="0"/>
              <a:t>/</a:t>
            </a:r>
            <a:r>
              <a:rPr lang="ko-KR" altLang="en-US" sz="2000" b="1" dirty="0" smtClean="0"/>
              <a:t>대여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고객센터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문의</a:t>
            </a:r>
            <a:r>
              <a:rPr lang="en-US" altLang="ko-KR" sz="2000" b="1" dirty="0" smtClean="0"/>
              <a:t>)(import)</a:t>
            </a:r>
          </a:p>
          <a:p>
            <a:pPr marL="457200" indent="-457200">
              <a:buFontTx/>
              <a:buAutoNum type="arabicPeriod" startAt="3"/>
            </a:pPr>
            <a:r>
              <a:rPr lang="en-US" altLang="ko-KR" sz="2000" b="1" dirty="0" smtClean="0"/>
              <a:t>Login </a:t>
            </a:r>
            <a:r>
              <a:rPr lang="ko-KR" altLang="en-US" sz="2000" b="1" dirty="0" smtClean="0"/>
              <a:t>페이지</a:t>
            </a:r>
            <a:r>
              <a:rPr lang="en-US" altLang="ko-KR" sz="2000" b="1" dirty="0" smtClean="0"/>
              <a:t>—</a:t>
            </a:r>
            <a:r>
              <a:rPr lang="ko-KR" altLang="en-US" sz="2000" b="1" dirty="0" smtClean="0"/>
              <a:t>용선님 </a:t>
            </a:r>
            <a:r>
              <a:rPr lang="en-US" altLang="ko-KR" sz="2000" b="1" dirty="0" smtClean="0"/>
              <a:t>O</a:t>
            </a:r>
            <a:endParaRPr lang="en-US" altLang="ko-KR" sz="2000" b="1" dirty="0"/>
          </a:p>
          <a:p>
            <a:pPr marL="457200" indent="-457200">
              <a:buFontTx/>
              <a:buAutoNum type="arabicPeriod" startAt="3"/>
            </a:pPr>
            <a:r>
              <a:rPr lang="ko-KR" altLang="en-US" sz="2000" b="1" dirty="0" smtClean="0"/>
              <a:t>회원가입 페이지</a:t>
            </a:r>
            <a:r>
              <a:rPr lang="en-US" altLang="ko-KR" sz="2000" b="1" dirty="0" smtClean="0"/>
              <a:t>—</a:t>
            </a:r>
            <a:r>
              <a:rPr lang="ko-KR" altLang="en-US" sz="2000" b="1" dirty="0" smtClean="0"/>
              <a:t>용선님 </a:t>
            </a:r>
            <a:r>
              <a:rPr lang="en-US" altLang="ko-KR" sz="2000" b="1" dirty="0" smtClean="0"/>
              <a:t>O</a:t>
            </a:r>
            <a:endParaRPr lang="en-US" altLang="ko-KR" sz="2000" b="1" dirty="0"/>
          </a:p>
          <a:p>
            <a:pPr marL="457200" indent="-457200">
              <a:buAutoNum type="arabicPeriod" startAt="3"/>
            </a:pPr>
            <a:r>
              <a:rPr lang="en-US" altLang="ko-KR" sz="2000" b="1" dirty="0" err="1" smtClean="0"/>
              <a:t>MyReadingRhythm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가제</a:t>
            </a:r>
            <a:r>
              <a:rPr lang="en-US" altLang="ko-KR" sz="2000" b="1" dirty="0" smtClean="0"/>
              <a:t>)(</a:t>
            </a:r>
            <a:r>
              <a:rPr lang="ko-KR" altLang="en-US" sz="2000" b="1" dirty="0" smtClean="0"/>
              <a:t>독서 패턴 및 추천도서 노출화면</a:t>
            </a:r>
            <a:r>
              <a:rPr lang="en-US" altLang="ko-KR" sz="2000" b="1" dirty="0" smtClean="0"/>
              <a:t>)—</a:t>
            </a:r>
            <a:r>
              <a:rPr lang="ko-KR" altLang="en-US" sz="2000" b="1" dirty="0" err="1" smtClean="0"/>
              <a:t>아인상</a:t>
            </a:r>
            <a:endParaRPr lang="en-US" altLang="ko-KR" sz="2000" b="1" dirty="0"/>
          </a:p>
          <a:p>
            <a:pPr marL="457200" indent="-457200">
              <a:buFontTx/>
              <a:buAutoNum type="arabicPeriod" startAt="3"/>
            </a:pPr>
            <a:r>
              <a:rPr lang="ko-KR" altLang="en-US" sz="2000" b="1" dirty="0" smtClean="0"/>
              <a:t>구매대상 페이지</a:t>
            </a:r>
            <a:r>
              <a:rPr lang="en-US" altLang="ko-KR" sz="2000" b="1" dirty="0" smtClean="0"/>
              <a:t>—</a:t>
            </a:r>
            <a:r>
              <a:rPr lang="ko-KR" altLang="en-US" sz="2000" b="1" dirty="0" err="1" smtClean="0"/>
              <a:t>아인상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O</a:t>
            </a:r>
            <a:endParaRPr lang="en-US" altLang="ko-KR" sz="2000" dirty="0"/>
          </a:p>
          <a:p>
            <a:pPr marL="457200" indent="-457200">
              <a:buFontTx/>
              <a:buAutoNum type="arabicPeriod" startAt="3"/>
            </a:pPr>
            <a:r>
              <a:rPr lang="ko-KR" altLang="en-US" sz="2000" b="1" dirty="0" smtClean="0"/>
              <a:t>대여대상 페이지</a:t>
            </a:r>
            <a:r>
              <a:rPr lang="en-US" altLang="ko-KR" sz="2000" b="1" dirty="0" smtClean="0"/>
              <a:t>—</a:t>
            </a:r>
            <a:r>
              <a:rPr lang="ko-KR" altLang="en-US" sz="2000" b="1" dirty="0" err="1" smtClean="0"/>
              <a:t>아인상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O</a:t>
            </a:r>
          </a:p>
          <a:p>
            <a:pPr marL="457200" indent="-457200">
              <a:buAutoNum type="arabicPeriod" startAt="3"/>
            </a:pPr>
            <a:r>
              <a:rPr lang="ko-KR" altLang="en-US" sz="2000" b="1" dirty="0" smtClean="0"/>
              <a:t>구매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대여  </a:t>
            </a:r>
            <a:r>
              <a:rPr lang="en-US" altLang="ko-KR" sz="2000" b="1" dirty="0" smtClean="0"/>
              <a:t>list </a:t>
            </a:r>
            <a:r>
              <a:rPr lang="ko-KR" altLang="en-US" sz="2000" b="1" dirty="0" smtClean="0"/>
              <a:t>페이지</a:t>
            </a:r>
            <a:r>
              <a:rPr lang="en-US" altLang="ko-KR" sz="2000" b="1" dirty="0" smtClean="0"/>
              <a:t>--</a:t>
            </a:r>
            <a:r>
              <a:rPr lang="ko-KR" altLang="en-US" sz="2000" b="1" dirty="0" smtClean="0"/>
              <a:t>세영님 </a:t>
            </a:r>
            <a:r>
              <a:rPr lang="en-US" altLang="ko-KR" sz="2000" b="1" dirty="0" smtClean="0"/>
              <a:t>O</a:t>
            </a:r>
            <a:endParaRPr lang="en-US" altLang="ko-KR" sz="2000" b="1" dirty="0"/>
          </a:p>
          <a:p>
            <a:pPr marL="457200" indent="-457200">
              <a:buFontTx/>
              <a:buAutoNum type="arabicPeriod" startAt="3"/>
            </a:pPr>
            <a:r>
              <a:rPr lang="ko-KR" altLang="en-US" sz="2000" b="1" dirty="0" err="1" smtClean="0"/>
              <a:t>검색창</a:t>
            </a:r>
            <a:r>
              <a:rPr lang="ko-KR" altLang="en-US" sz="2000" b="1" dirty="0" smtClean="0"/>
              <a:t> 모듈</a:t>
            </a:r>
            <a:r>
              <a:rPr lang="en-US" altLang="ko-KR" sz="2000" b="1" dirty="0" smtClean="0"/>
              <a:t>/ </a:t>
            </a:r>
            <a:r>
              <a:rPr lang="ko-KR" altLang="en-US" sz="2000" b="1" dirty="0" err="1" smtClean="0"/>
              <a:t>네비게이션</a:t>
            </a:r>
            <a:r>
              <a:rPr lang="en-US" altLang="ko-KR" sz="2000" b="1" dirty="0" smtClean="0"/>
              <a:t>bar </a:t>
            </a:r>
            <a:r>
              <a:rPr lang="ko-KR" altLang="en-US" sz="2000" b="1" dirty="0" smtClean="0"/>
              <a:t>모듈</a:t>
            </a:r>
            <a:r>
              <a:rPr lang="en-US" altLang="ko-KR" sz="2000" b="1" dirty="0" smtClean="0"/>
              <a:t>/ </a:t>
            </a:r>
            <a:r>
              <a:rPr lang="en-US" altLang="ko-KR" sz="2000" b="1" dirty="0"/>
              <a:t>--</a:t>
            </a:r>
            <a:r>
              <a:rPr lang="ko-KR" altLang="en-US" sz="2000" b="1" dirty="0" smtClean="0"/>
              <a:t>세영님 </a:t>
            </a:r>
            <a:endParaRPr lang="en-US" altLang="ko-KR" sz="2000" b="1" dirty="0" smtClean="0"/>
          </a:p>
          <a:p>
            <a:pPr marL="457200" indent="-457200">
              <a:buFontTx/>
              <a:buAutoNum type="arabicPeriod" startAt="3"/>
            </a:pPr>
            <a:r>
              <a:rPr lang="ko-KR" altLang="en-US" sz="2000" b="1" dirty="0" err="1" smtClean="0"/>
              <a:t>해더모듈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로그인 회원가입 </a:t>
            </a:r>
            <a:r>
              <a:rPr lang="en-US" altLang="ko-KR" sz="2000" b="1" dirty="0" smtClean="0"/>
              <a:t>/ </a:t>
            </a:r>
            <a:r>
              <a:rPr lang="ko-KR" altLang="en-US" sz="2000" b="1" dirty="0" smtClean="0"/>
              <a:t>로그아웃 </a:t>
            </a:r>
            <a:r>
              <a:rPr lang="ko-KR" altLang="en-US" sz="2000" b="1" dirty="0" err="1" smtClean="0"/>
              <a:t>마이페이지</a:t>
            </a:r>
            <a:r>
              <a:rPr lang="ko-KR" altLang="en-US" sz="2000" b="1" dirty="0" smtClean="0"/>
              <a:t> 장바구니</a:t>
            </a:r>
            <a:r>
              <a:rPr lang="en-US" altLang="ko-KR" sz="2000" b="1" dirty="0" smtClean="0"/>
              <a:t>) –</a:t>
            </a:r>
            <a:r>
              <a:rPr lang="ko-KR" altLang="en-US" sz="2000" b="1" dirty="0" err="1" smtClean="0"/>
              <a:t>아인상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O</a:t>
            </a:r>
          </a:p>
          <a:p>
            <a:pPr marL="457200" indent="-457200">
              <a:buFontTx/>
              <a:buAutoNum type="arabicPeriod" startAt="3"/>
            </a:pPr>
            <a:r>
              <a:rPr lang="ko-KR" altLang="en-US" sz="2000" b="1" dirty="0" smtClean="0"/>
              <a:t>모듈기업정보</a:t>
            </a:r>
            <a:r>
              <a:rPr lang="en-US" altLang="ko-KR" sz="2000" b="1" dirty="0" smtClean="0"/>
              <a:t>(footer)—</a:t>
            </a:r>
            <a:r>
              <a:rPr lang="ko-KR" altLang="en-US" sz="2000" b="1" dirty="0" smtClean="0"/>
              <a:t>세영님 </a:t>
            </a:r>
            <a:r>
              <a:rPr lang="en-US" altLang="ko-KR" sz="2000" b="1" dirty="0" smtClean="0"/>
              <a:t>O</a:t>
            </a:r>
            <a:endParaRPr lang="en-US" altLang="ko-KR" sz="2000" b="1" dirty="0"/>
          </a:p>
          <a:p>
            <a:pPr marL="457200" indent="-457200">
              <a:buFontTx/>
              <a:buAutoNum type="arabicPeriod" startAt="3"/>
            </a:pPr>
            <a:r>
              <a:rPr lang="ko-KR" altLang="en-US" sz="2000" b="1" dirty="0" smtClean="0"/>
              <a:t>대여 시 직접 수령할 지점 위치제공 페이지</a:t>
            </a:r>
            <a:r>
              <a:rPr lang="en-US" altLang="ko-KR" sz="2000" b="1" dirty="0" smtClean="0"/>
              <a:t>—</a:t>
            </a:r>
            <a:r>
              <a:rPr lang="ko-KR" altLang="en-US" sz="2000" b="1" dirty="0" smtClean="0"/>
              <a:t>용선님 </a:t>
            </a:r>
            <a:r>
              <a:rPr lang="en-US" altLang="ko-KR" sz="2000" b="1" dirty="0" smtClean="0"/>
              <a:t>O</a:t>
            </a:r>
          </a:p>
          <a:p>
            <a:pPr marL="457200" indent="-457200">
              <a:buFontTx/>
              <a:buAutoNum type="arabicPeriod" startAt="3"/>
            </a:pPr>
            <a:r>
              <a:rPr lang="ko-KR" altLang="en-US" sz="2000" b="1" dirty="0" smtClean="0"/>
              <a:t>장바구니 페이지</a:t>
            </a:r>
            <a:endParaRPr lang="en-US" altLang="ko-KR" sz="2000" b="1" dirty="0" smtClean="0"/>
          </a:p>
          <a:p>
            <a:pPr marL="457200" indent="-457200">
              <a:buAutoNum type="arabicPeriod"/>
            </a:pP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73952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</a:rPr>
              <a:t>-1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웹커버</a:t>
            </a:r>
            <a:r>
              <a:rPr lang="ko-KR" altLang="en-US" sz="1200" dirty="0" smtClean="0">
                <a:solidFill>
                  <a:schemeClr val="bg1"/>
                </a:solidFill>
              </a:rPr>
              <a:t>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3" y="648976"/>
            <a:ext cx="11269362" cy="589434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897735" y="2669059"/>
            <a:ext cx="4595793" cy="2719222"/>
            <a:chOff x="3817152" y="2743200"/>
            <a:chExt cx="4595793" cy="2719222"/>
          </a:xfrm>
        </p:grpSpPr>
        <p:sp>
          <p:nvSpPr>
            <p:cNvPr id="3" name="육각형 2"/>
            <p:cNvSpPr/>
            <p:nvPr/>
          </p:nvSpPr>
          <p:spPr>
            <a:xfrm>
              <a:off x="4923198" y="3080952"/>
              <a:ext cx="2350749" cy="2026507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3344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역사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문화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종교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4479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예술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대중문화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473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정치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사회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7152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소설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시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53344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과학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기술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24479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경제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경영</a:t>
              </a:r>
              <a:endParaRPr lang="ko-KR" altLang="en-US" sz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043351" y="2792627"/>
            <a:ext cx="3270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OOO</a:t>
            </a:r>
            <a:r>
              <a:rPr lang="ko-KR" altLang="en-US" dirty="0" smtClean="0"/>
              <a:t>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독서리듬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권당 평균 독서시간  </a:t>
            </a:r>
            <a:r>
              <a:rPr lang="en-US" altLang="ko-KR" dirty="0" smtClean="0"/>
              <a:t>2.1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올해 예상 독서량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선호 도서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4" y="711647"/>
            <a:ext cx="11189165" cy="5755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3" y="713602"/>
            <a:ext cx="11189165" cy="57905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2" y="693912"/>
            <a:ext cx="11189166" cy="57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1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</a:rPr>
              <a:t>-2 </a:t>
            </a:r>
            <a:r>
              <a:rPr lang="ko-KR" altLang="en-US" sz="1200" dirty="0" smtClean="0">
                <a:solidFill>
                  <a:schemeClr val="bg1"/>
                </a:solidFill>
              </a:rPr>
              <a:t>메인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페이지</a:t>
            </a:r>
            <a:endParaRPr lang="ko-KR" altLang="en-US" sz="1200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51" y="1173205"/>
            <a:ext cx="9992497" cy="51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16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</a:rPr>
              <a:t>-3 </a:t>
            </a:r>
            <a:r>
              <a:rPr lang="ko-KR" altLang="en-US" sz="1200" dirty="0" smtClean="0">
                <a:solidFill>
                  <a:schemeClr val="bg1"/>
                </a:solidFill>
              </a:rPr>
              <a:t>로그인 페이지</a:t>
            </a:r>
            <a:endParaRPr lang="ko-KR" altLang="en-US" sz="1200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8" y="945834"/>
            <a:ext cx="10577384" cy="545268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8" y="945834"/>
            <a:ext cx="10577384" cy="545268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8" y="945834"/>
            <a:ext cx="10577384" cy="54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7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</a:rPr>
              <a:t>-4 </a:t>
            </a:r>
            <a:r>
              <a:rPr lang="ko-KR" altLang="en-US" sz="1200" dirty="0" smtClean="0">
                <a:solidFill>
                  <a:schemeClr val="bg1"/>
                </a:solidFill>
              </a:rPr>
              <a:t>회원가입</a:t>
            </a:r>
            <a:endParaRPr lang="ko-KR" altLang="en-US" sz="1200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51" y="1173205"/>
            <a:ext cx="9992497" cy="51511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51" y="1173205"/>
            <a:ext cx="9992497" cy="51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49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</a:rPr>
              <a:t>-5 My Reading Rhythm</a:t>
            </a:r>
            <a:endParaRPr lang="ko-KR" altLang="en-US" sz="1200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3" y="648976"/>
            <a:ext cx="11269362" cy="589434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897735" y="2669059"/>
            <a:ext cx="4595793" cy="2719222"/>
            <a:chOff x="3817152" y="2743200"/>
            <a:chExt cx="4595793" cy="2719222"/>
          </a:xfrm>
        </p:grpSpPr>
        <p:sp>
          <p:nvSpPr>
            <p:cNvPr id="3" name="육각형 2"/>
            <p:cNvSpPr/>
            <p:nvPr/>
          </p:nvSpPr>
          <p:spPr>
            <a:xfrm>
              <a:off x="4923198" y="3080952"/>
              <a:ext cx="2350749" cy="2026507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3344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역사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문화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종교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4479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예술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대중문화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473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정치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사회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7152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소설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시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53344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과학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기술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24479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경제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경영</a:t>
              </a:r>
              <a:endParaRPr lang="ko-KR" altLang="en-US" sz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043351" y="2792627"/>
            <a:ext cx="3270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OOO</a:t>
            </a:r>
            <a:r>
              <a:rPr lang="ko-KR" altLang="en-US" dirty="0" smtClean="0"/>
              <a:t>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독서리듬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권당 평균 독서시간  </a:t>
            </a:r>
            <a:r>
              <a:rPr lang="en-US" altLang="ko-KR" dirty="0" smtClean="0"/>
              <a:t>2.1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올해 예상 독서량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선호 도서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566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</a:rPr>
              <a:t>-6 </a:t>
            </a:r>
            <a:r>
              <a:rPr lang="ko-KR" altLang="en-US" sz="1200" dirty="0" smtClean="0">
                <a:solidFill>
                  <a:schemeClr val="bg1"/>
                </a:solidFill>
              </a:rPr>
              <a:t>구매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페이지</a:t>
            </a:r>
            <a:endParaRPr lang="ko-KR" altLang="en-US" sz="1200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8" y="945834"/>
            <a:ext cx="10577384" cy="54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7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주제선정 배경 </a:t>
            </a:r>
            <a:r>
              <a:rPr lang="en-US" altLang="ko-KR" sz="1200" dirty="0" smtClean="0">
                <a:solidFill>
                  <a:schemeClr val="bg1"/>
                </a:solidFill>
              </a:rPr>
              <a:t>1-1 </a:t>
            </a:r>
            <a:r>
              <a:rPr lang="ko-KR" altLang="en-US" sz="1200" dirty="0" smtClean="0">
                <a:solidFill>
                  <a:schemeClr val="bg1"/>
                </a:solidFill>
              </a:rPr>
              <a:t>상황분석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771" y="4229100"/>
            <a:ext cx="5762625" cy="2628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9337" y="1283538"/>
            <a:ext cx="5734050" cy="16478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-6822029" y="46381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2019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년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조사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결과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,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지난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1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년간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(2018. 10. 1.~2019. 9. 30.)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성인의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err="1" smtClean="0">
                <a:solidFill>
                  <a:srgbClr val="000000"/>
                </a:solidFill>
                <a:effectLst/>
                <a:latin typeface="휴먼명조"/>
              </a:rPr>
              <a:t>종이책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연간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err="1" smtClean="0">
                <a:solidFill>
                  <a:srgbClr val="000000"/>
                </a:solidFill>
                <a:effectLst/>
                <a:latin typeface="휴먼명조"/>
              </a:rPr>
              <a:t>독서율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HCI Poppy"/>
              </a:rPr>
              <a:t>*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은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52.1%,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독서량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HCI Poppy"/>
              </a:rPr>
              <a:t>**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은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6.1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권으로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’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17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년에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비해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각각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7.8%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포인트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,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37" dirty="0" smtClean="0">
                <a:solidFill>
                  <a:srgbClr val="000000"/>
                </a:solidFill>
                <a:effectLst/>
                <a:latin typeface="HCI Poppy"/>
              </a:rPr>
              <a:t>2.2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권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줄어든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것으로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나타났다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519" y="-3763733"/>
            <a:ext cx="6139649" cy="341908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6443" y="691469"/>
            <a:ext cx="5715000" cy="559117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0" y="2107450"/>
            <a:ext cx="51308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책을 읽지 않는 이유는</a:t>
            </a:r>
            <a:r>
              <a:rPr lang="en-US" altLang="ko-KR" sz="2400" b="1" dirty="0" smtClean="0"/>
              <a:t>?</a:t>
            </a:r>
          </a:p>
          <a:p>
            <a:pPr algn="ctr"/>
            <a:endParaRPr lang="en-US" altLang="ko-KR" sz="2400" b="1" dirty="0" smtClean="0"/>
          </a:p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독서하는 습관이 없어서</a:t>
            </a:r>
            <a:endParaRPr lang="en-US" altLang="ko-KR" sz="2400" b="1" dirty="0" smtClean="0">
              <a:solidFill>
                <a:srgbClr val="00B0F0"/>
              </a:solidFill>
            </a:endParaRPr>
          </a:p>
          <a:p>
            <a:pPr algn="ctr"/>
            <a:endParaRPr lang="en-US" altLang="ko-KR" sz="2400" b="1" dirty="0" smtClean="0">
              <a:solidFill>
                <a:srgbClr val="00B0F0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2400" b="1" dirty="0" smtClean="0"/>
              <a:t>책을 읽지 않는 사람들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4987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</a:rPr>
              <a:t>-7 </a:t>
            </a:r>
            <a:r>
              <a:rPr lang="ko-KR" altLang="en-US" sz="1200" dirty="0" smtClean="0">
                <a:solidFill>
                  <a:schemeClr val="bg1"/>
                </a:solidFill>
              </a:rPr>
              <a:t>대여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페이지</a:t>
            </a:r>
            <a:endParaRPr lang="ko-KR" altLang="en-US" sz="1200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8" y="945834"/>
            <a:ext cx="10577384" cy="545268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8" y="945834"/>
            <a:ext cx="10577384" cy="54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59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</a:rPr>
              <a:t>-8 </a:t>
            </a:r>
            <a:r>
              <a:rPr lang="ko-KR" altLang="en-US" sz="1200" dirty="0" smtClean="0">
                <a:solidFill>
                  <a:schemeClr val="bg1"/>
                </a:solidFill>
              </a:rPr>
              <a:t>구매</a:t>
            </a:r>
            <a:r>
              <a:rPr lang="en-US" altLang="ko-KR" sz="1200" dirty="0" smtClean="0">
                <a:solidFill>
                  <a:schemeClr val="bg1"/>
                </a:solidFill>
              </a:rPr>
              <a:t>/ </a:t>
            </a:r>
            <a:r>
              <a:rPr lang="ko-KR" altLang="en-US" sz="1200" dirty="0" smtClean="0">
                <a:solidFill>
                  <a:schemeClr val="bg1"/>
                </a:solidFill>
              </a:rPr>
              <a:t>대여 리스트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3" y="648976"/>
            <a:ext cx="11269362" cy="589434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897735" y="2669059"/>
            <a:ext cx="4595793" cy="2719222"/>
            <a:chOff x="3817152" y="2743200"/>
            <a:chExt cx="4595793" cy="2719222"/>
          </a:xfrm>
        </p:grpSpPr>
        <p:sp>
          <p:nvSpPr>
            <p:cNvPr id="3" name="육각형 2"/>
            <p:cNvSpPr/>
            <p:nvPr/>
          </p:nvSpPr>
          <p:spPr>
            <a:xfrm>
              <a:off x="4923198" y="3080952"/>
              <a:ext cx="2350749" cy="2026507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3344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역사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문화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종교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4479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예술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대중문화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473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정치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사회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7152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소설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시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53344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과학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기술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24479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경제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경영</a:t>
              </a:r>
              <a:endParaRPr lang="ko-KR" altLang="en-US" sz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043351" y="2792627"/>
            <a:ext cx="3270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OOO</a:t>
            </a:r>
            <a:r>
              <a:rPr lang="ko-KR" altLang="en-US" dirty="0" smtClean="0"/>
              <a:t>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독서리듬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권당 평균 독서시간  </a:t>
            </a:r>
            <a:r>
              <a:rPr lang="en-US" altLang="ko-KR" dirty="0" smtClean="0"/>
              <a:t>2.1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올해 예상 독서량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선호 도서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4" y="711647"/>
            <a:ext cx="11189165" cy="5755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3" y="713602"/>
            <a:ext cx="11189165" cy="57905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2" y="693912"/>
            <a:ext cx="11189166" cy="57905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0" y="691958"/>
            <a:ext cx="11189167" cy="581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71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</a:rPr>
              <a:t>-9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검색창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네비게이션</a:t>
            </a:r>
            <a:r>
              <a:rPr lang="ko-KR" altLang="en-US" sz="1200" dirty="0" smtClean="0">
                <a:solidFill>
                  <a:schemeClr val="bg1"/>
                </a:solidFill>
              </a:rPr>
              <a:t> 모듈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3" y="648976"/>
            <a:ext cx="11269362" cy="589434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897735" y="2669059"/>
            <a:ext cx="4595793" cy="2719222"/>
            <a:chOff x="3817152" y="2743200"/>
            <a:chExt cx="4595793" cy="2719222"/>
          </a:xfrm>
        </p:grpSpPr>
        <p:sp>
          <p:nvSpPr>
            <p:cNvPr id="3" name="육각형 2"/>
            <p:cNvSpPr/>
            <p:nvPr/>
          </p:nvSpPr>
          <p:spPr>
            <a:xfrm>
              <a:off x="4923198" y="3080952"/>
              <a:ext cx="2350749" cy="2026507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3344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역사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문화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종교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4479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예술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대중문화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473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정치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사회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7152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소설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시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53344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과학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기술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24479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경제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경영</a:t>
              </a:r>
              <a:endParaRPr lang="ko-KR" altLang="en-US" sz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043351" y="2792627"/>
            <a:ext cx="3270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OOO</a:t>
            </a:r>
            <a:r>
              <a:rPr lang="ko-KR" altLang="en-US" dirty="0" smtClean="0"/>
              <a:t>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독서리듬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권당 평균 독서시간  </a:t>
            </a:r>
            <a:r>
              <a:rPr lang="en-US" altLang="ko-KR" dirty="0" smtClean="0"/>
              <a:t>2.1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올해 예상 독서량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선호 도서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4" y="711647"/>
            <a:ext cx="11189165" cy="5755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3" y="713602"/>
            <a:ext cx="11189165" cy="57905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2" y="693912"/>
            <a:ext cx="11189166" cy="57905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0" y="711646"/>
            <a:ext cx="11189167" cy="579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9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</a:rPr>
              <a:t>-10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해더모듈</a:t>
            </a:r>
            <a:r>
              <a:rPr lang="ko-KR" altLang="en-US" sz="1200" dirty="0" smtClean="0">
                <a:solidFill>
                  <a:schemeClr val="bg1"/>
                </a:solidFill>
              </a:rPr>
              <a:t>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3" y="648976"/>
            <a:ext cx="11269362" cy="589434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897735" y="2669059"/>
            <a:ext cx="4595793" cy="2719222"/>
            <a:chOff x="3817152" y="2743200"/>
            <a:chExt cx="4595793" cy="2719222"/>
          </a:xfrm>
        </p:grpSpPr>
        <p:sp>
          <p:nvSpPr>
            <p:cNvPr id="3" name="육각형 2"/>
            <p:cNvSpPr/>
            <p:nvPr/>
          </p:nvSpPr>
          <p:spPr>
            <a:xfrm>
              <a:off x="4923198" y="3080952"/>
              <a:ext cx="2350749" cy="2026507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3344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역사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문화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종교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4479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예술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대중문화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473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정치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사회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7152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소설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시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53344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과학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기술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24479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경제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경영</a:t>
              </a:r>
              <a:endParaRPr lang="ko-KR" altLang="en-US" sz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043351" y="2792627"/>
            <a:ext cx="3270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OOO</a:t>
            </a:r>
            <a:r>
              <a:rPr lang="ko-KR" altLang="en-US" dirty="0" smtClean="0"/>
              <a:t>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독서리듬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권당 평균 독서시간  </a:t>
            </a:r>
            <a:r>
              <a:rPr lang="en-US" altLang="ko-KR" dirty="0" smtClean="0"/>
              <a:t>2.1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올해 예상 독서량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선호 도서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4" y="711647"/>
            <a:ext cx="11189165" cy="5755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3" y="713602"/>
            <a:ext cx="11189165" cy="579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60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</a:rPr>
              <a:t>-11 </a:t>
            </a:r>
            <a:r>
              <a:rPr lang="ko-KR" altLang="en-US" sz="1200" dirty="0" smtClean="0">
                <a:solidFill>
                  <a:schemeClr val="bg1"/>
                </a:solidFill>
              </a:rPr>
              <a:t>기업설명 모듈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3" y="648976"/>
            <a:ext cx="11269362" cy="589434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897735" y="2669059"/>
            <a:ext cx="4595793" cy="2719222"/>
            <a:chOff x="3817152" y="2743200"/>
            <a:chExt cx="4595793" cy="2719222"/>
          </a:xfrm>
        </p:grpSpPr>
        <p:sp>
          <p:nvSpPr>
            <p:cNvPr id="3" name="육각형 2"/>
            <p:cNvSpPr/>
            <p:nvPr/>
          </p:nvSpPr>
          <p:spPr>
            <a:xfrm>
              <a:off x="4923198" y="3080952"/>
              <a:ext cx="2350749" cy="2026507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3344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역사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문화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종교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4479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예술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대중문화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473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정치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사회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7152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소설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시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53344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과학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기술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24479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경제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경영</a:t>
              </a:r>
              <a:endParaRPr lang="ko-KR" altLang="en-US" sz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043351" y="2792627"/>
            <a:ext cx="3270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OOO</a:t>
            </a:r>
            <a:r>
              <a:rPr lang="ko-KR" altLang="en-US" dirty="0" smtClean="0"/>
              <a:t>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독서리듬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권당 평균 독서시간  </a:t>
            </a:r>
            <a:r>
              <a:rPr lang="en-US" altLang="ko-KR" dirty="0" smtClean="0"/>
              <a:t>2.1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올해 예상 독서량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선호 도서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4" y="711647"/>
            <a:ext cx="11189165" cy="5755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3" y="713602"/>
            <a:ext cx="11189165" cy="57905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2" y="693912"/>
            <a:ext cx="11189166" cy="57905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0" y="711646"/>
            <a:ext cx="11189168" cy="577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08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</a:rPr>
              <a:t>-12 </a:t>
            </a:r>
            <a:r>
              <a:rPr lang="ko-KR" altLang="en-US" sz="1200" dirty="0" smtClean="0">
                <a:solidFill>
                  <a:schemeClr val="bg1"/>
                </a:solidFill>
              </a:rPr>
              <a:t>대여매장 선택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3" y="648976"/>
            <a:ext cx="11269362" cy="589434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897735" y="2669059"/>
            <a:ext cx="4595793" cy="2719222"/>
            <a:chOff x="3817152" y="2743200"/>
            <a:chExt cx="4595793" cy="2719222"/>
          </a:xfrm>
        </p:grpSpPr>
        <p:sp>
          <p:nvSpPr>
            <p:cNvPr id="3" name="육각형 2"/>
            <p:cNvSpPr/>
            <p:nvPr/>
          </p:nvSpPr>
          <p:spPr>
            <a:xfrm>
              <a:off x="4923198" y="3080952"/>
              <a:ext cx="2350749" cy="2026507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3344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역사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문화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종교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4479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예술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대중문화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473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정치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사회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7152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소설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시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53344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과학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기술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24479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경제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경영</a:t>
              </a:r>
              <a:endParaRPr lang="ko-KR" altLang="en-US" sz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043351" y="2792627"/>
            <a:ext cx="3270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OOO</a:t>
            </a:r>
            <a:r>
              <a:rPr lang="ko-KR" altLang="en-US" dirty="0" smtClean="0"/>
              <a:t>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독서리듬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권당 평균 독서시간  </a:t>
            </a:r>
            <a:r>
              <a:rPr lang="en-US" altLang="ko-KR" dirty="0" smtClean="0"/>
              <a:t>2.1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올해 예상 독서량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선호 도서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4" y="711647"/>
            <a:ext cx="11189165" cy="575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39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</a:rPr>
              <a:t>-13 </a:t>
            </a:r>
            <a:r>
              <a:rPr lang="ko-KR" altLang="en-US" sz="1200" dirty="0" smtClean="0">
                <a:solidFill>
                  <a:schemeClr val="bg1"/>
                </a:solidFill>
              </a:rPr>
              <a:t>장바구니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3" y="648976"/>
            <a:ext cx="11269362" cy="589434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897735" y="2669059"/>
            <a:ext cx="4595793" cy="2719222"/>
            <a:chOff x="3817152" y="2743200"/>
            <a:chExt cx="4595793" cy="2719222"/>
          </a:xfrm>
        </p:grpSpPr>
        <p:sp>
          <p:nvSpPr>
            <p:cNvPr id="3" name="육각형 2"/>
            <p:cNvSpPr/>
            <p:nvPr/>
          </p:nvSpPr>
          <p:spPr>
            <a:xfrm>
              <a:off x="4923198" y="3080952"/>
              <a:ext cx="2350749" cy="2026507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3344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역사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문화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종교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4479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예술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대중문화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473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정치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사회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7152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소설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시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53344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과학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기술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24479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경제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경영</a:t>
              </a:r>
              <a:endParaRPr lang="ko-KR" altLang="en-US" sz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043351" y="2792627"/>
            <a:ext cx="3270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OOO</a:t>
            </a:r>
            <a:r>
              <a:rPr lang="ko-KR" altLang="en-US" dirty="0" smtClean="0"/>
              <a:t>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독서리듬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권당 평균 독서시간  </a:t>
            </a:r>
            <a:r>
              <a:rPr lang="en-US" altLang="ko-KR" dirty="0" smtClean="0"/>
              <a:t>2.1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올해 예상 독서량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선호 도서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4" y="711647"/>
            <a:ext cx="11189165" cy="5755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3" y="713602"/>
            <a:ext cx="11189165" cy="57905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2" y="693912"/>
            <a:ext cx="11189166" cy="57905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0" y="711646"/>
            <a:ext cx="11189167" cy="579398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59" y="690448"/>
            <a:ext cx="11189168" cy="581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3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주제선정 배경 </a:t>
            </a:r>
            <a:r>
              <a:rPr lang="en-US" altLang="ko-KR" sz="1200" dirty="0" smtClean="0">
                <a:solidFill>
                  <a:schemeClr val="bg1"/>
                </a:solidFill>
              </a:rPr>
              <a:t>1-1 </a:t>
            </a:r>
            <a:r>
              <a:rPr lang="ko-KR" altLang="en-US" sz="1200" dirty="0" smtClean="0">
                <a:solidFill>
                  <a:schemeClr val="bg1"/>
                </a:solidFill>
              </a:rPr>
              <a:t>상황분석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821" y="5543550"/>
            <a:ext cx="5762625" cy="2628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9587" y="2483688"/>
            <a:ext cx="5734050" cy="1647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394" y="-3725633"/>
            <a:ext cx="6139649" cy="3419086"/>
          </a:xfrm>
          <a:prstGeom prst="rect">
            <a:avLst/>
          </a:prstGeom>
        </p:spPr>
      </p:pic>
      <p:sp>
        <p:nvSpPr>
          <p:cNvPr id="43" name="이등변 삼각형 42"/>
          <p:cNvSpPr/>
          <p:nvPr/>
        </p:nvSpPr>
        <p:spPr>
          <a:xfrm>
            <a:off x="6129543" y="5282392"/>
            <a:ext cx="6062457" cy="157560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>
            <a:off x="0" y="5285199"/>
            <a:ext cx="6129543" cy="1575608"/>
          </a:xfrm>
          <a:prstGeom prst="triangle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933573" y="5128051"/>
            <a:ext cx="8324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오히려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, </a:t>
            </a:r>
            <a:r>
              <a:rPr lang="ko-KR" altLang="en-US" sz="2400" b="1" dirty="0" smtClean="0"/>
              <a:t>독서하는 사람들의</a:t>
            </a:r>
            <a:endParaRPr lang="en-US" altLang="ko-KR" sz="2400" b="1" dirty="0" smtClean="0"/>
          </a:p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독서시간은 증가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00629" y="1353011"/>
            <a:ext cx="9390743" cy="3190992"/>
            <a:chOff x="1596571" y="1353011"/>
            <a:chExt cx="9390743" cy="3190992"/>
          </a:xfrm>
        </p:grpSpPr>
        <p:sp>
          <p:nvSpPr>
            <p:cNvPr id="7" name="직사각형 6"/>
            <p:cNvSpPr/>
            <p:nvPr/>
          </p:nvSpPr>
          <p:spPr>
            <a:xfrm>
              <a:off x="1596571" y="1353011"/>
              <a:ext cx="9390743" cy="3190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4302" y="1383442"/>
              <a:ext cx="9362732" cy="3153560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3496088" y="868498"/>
            <a:ext cx="519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평균 독서시간 </a:t>
            </a:r>
            <a:r>
              <a:rPr lang="en-US" altLang="ko-KR" b="1" dirty="0" smtClean="0"/>
              <a:t>22.8% </a:t>
            </a:r>
            <a:r>
              <a:rPr lang="ko-KR" altLang="en-US" b="1" dirty="0" smtClean="0"/>
              <a:t>증가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433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주제선정 배경 </a:t>
            </a:r>
            <a:r>
              <a:rPr lang="en-US" altLang="ko-KR" sz="1200" dirty="0" smtClean="0">
                <a:solidFill>
                  <a:schemeClr val="bg1"/>
                </a:solidFill>
              </a:rPr>
              <a:t>1-1 </a:t>
            </a:r>
            <a:r>
              <a:rPr lang="ko-KR" altLang="en-US" sz="1200" dirty="0" smtClean="0">
                <a:solidFill>
                  <a:schemeClr val="bg1"/>
                </a:solidFill>
              </a:rPr>
              <a:t>문제인식 및 해결방향제시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821" y="5543550"/>
            <a:ext cx="5762625" cy="2628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9587" y="2483688"/>
            <a:ext cx="5734050" cy="16478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-6822029" y="46381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2019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년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조사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결과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,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지난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1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년간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(2018. 10. 1.~2019. 9. 30.)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성인의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err="1" smtClean="0">
                <a:solidFill>
                  <a:srgbClr val="000000"/>
                </a:solidFill>
                <a:effectLst/>
                <a:latin typeface="휴먼명조"/>
              </a:rPr>
              <a:t>종이책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연간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err="1" smtClean="0">
                <a:solidFill>
                  <a:srgbClr val="000000"/>
                </a:solidFill>
                <a:effectLst/>
                <a:latin typeface="휴먼명조"/>
              </a:rPr>
              <a:t>독서율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HCI Poppy"/>
              </a:rPr>
              <a:t>*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은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52.1%,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독서량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HCI Poppy"/>
              </a:rPr>
              <a:t>**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은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6.1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권으로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’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17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년에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비해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각각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7.8%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포인트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,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37" dirty="0" smtClean="0">
                <a:solidFill>
                  <a:srgbClr val="000000"/>
                </a:solidFill>
                <a:effectLst/>
                <a:latin typeface="HCI Poppy"/>
              </a:rPr>
              <a:t>2.2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권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줄어든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것으로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나타났다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394" y="-3725633"/>
            <a:ext cx="6139649" cy="34190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5695" y="1834898"/>
            <a:ext cx="35606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상황정리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독서량 감소 추세</a:t>
            </a:r>
            <a:endParaRPr lang="en-US" altLang="ko-KR" dirty="0"/>
          </a:p>
          <a:p>
            <a:pPr algn="ctr"/>
            <a:r>
              <a:rPr lang="ko-KR" altLang="en-US" dirty="0" smtClean="0"/>
              <a:t>원인</a:t>
            </a:r>
            <a:r>
              <a:rPr lang="en-US" altLang="ko-KR" dirty="0" smtClean="0"/>
              <a:t>: </a:t>
            </a:r>
            <a:r>
              <a:rPr lang="ko-KR" altLang="en-US" sz="2000" dirty="0" smtClean="0">
                <a:solidFill>
                  <a:srgbClr val="00B0F0"/>
                </a:solidFill>
              </a:rPr>
              <a:t>책 읽는 습관의 부재</a:t>
            </a:r>
            <a:endParaRPr lang="en-US" altLang="ko-KR" sz="2000" dirty="0" smtClean="0">
              <a:solidFill>
                <a:srgbClr val="00B0F0"/>
              </a:solidFill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2.  </a:t>
            </a:r>
            <a:r>
              <a:rPr lang="ko-KR" altLang="en-US" dirty="0" smtClean="0"/>
              <a:t>독서 시간은 증가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4978102" y="2409129"/>
            <a:ext cx="1003827" cy="882859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99200" y="2250395"/>
            <a:ext cx="583306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독서량을 늘리기 위해 </a:t>
            </a:r>
            <a:r>
              <a:rPr lang="ko-KR" altLang="en-US" sz="2000" dirty="0" smtClean="0">
                <a:solidFill>
                  <a:srgbClr val="00B0F0"/>
                </a:solidFill>
              </a:rPr>
              <a:t>독서 습관 형성</a:t>
            </a:r>
            <a:r>
              <a:rPr lang="ko-KR" altLang="en-US" dirty="0" smtClean="0"/>
              <a:t>이 필요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이미 독서 습관이 있는 사람들의 </a:t>
            </a:r>
            <a:r>
              <a:rPr lang="ko-KR" altLang="en-US" sz="2000" dirty="0" smtClean="0">
                <a:solidFill>
                  <a:srgbClr val="00B0F0"/>
                </a:solidFill>
              </a:rPr>
              <a:t>독서 시간은 증가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318978" y="5020330"/>
            <a:ext cx="5554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00B0F0"/>
                </a:solidFill>
              </a:rPr>
              <a:t>독서 습관 형성 </a:t>
            </a:r>
            <a:r>
              <a:rPr lang="en-US" altLang="ko-KR" sz="2800" b="1" dirty="0" smtClean="0">
                <a:solidFill>
                  <a:srgbClr val="00B0F0"/>
                </a:solidFill>
              </a:rPr>
              <a:t>= </a:t>
            </a:r>
            <a:r>
              <a:rPr lang="ko-KR" altLang="en-US" sz="2800" b="1" dirty="0" smtClean="0">
                <a:solidFill>
                  <a:srgbClr val="00B0F0"/>
                </a:solidFill>
              </a:rPr>
              <a:t>독서량 증가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11" name="이등변 삼각형 10"/>
          <p:cNvSpPr/>
          <p:nvPr/>
        </p:nvSpPr>
        <p:spPr>
          <a:xfrm>
            <a:off x="0" y="5285199"/>
            <a:ext cx="6129543" cy="1575608"/>
          </a:xfrm>
          <a:prstGeom prst="triangle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6129543" y="5282392"/>
            <a:ext cx="6062457" cy="157560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8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주제선정 배경 </a:t>
            </a:r>
            <a:r>
              <a:rPr lang="en-US" altLang="ko-KR" sz="1200" dirty="0" smtClean="0">
                <a:solidFill>
                  <a:schemeClr val="bg1"/>
                </a:solidFill>
              </a:rPr>
              <a:t>1-2 </a:t>
            </a:r>
            <a:r>
              <a:rPr lang="ko-KR" altLang="en-US" sz="1200" dirty="0" smtClean="0">
                <a:solidFill>
                  <a:schemeClr val="bg1"/>
                </a:solidFill>
              </a:rPr>
              <a:t>문제인식 및 해결 방안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사람 개별적으로 혼자 - Pixabay의 무료 벡터 그래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89" y="1179931"/>
            <a:ext cx="1186511" cy="123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 설명선 3"/>
          <p:cNvSpPr/>
          <p:nvPr/>
        </p:nvSpPr>
        <p:spPr>
          <a:xfrm>
            <a:off x="1954770" y="1179931"/>
            <a:ext cx="4935344" cy="1010429"/>
          </a:xfrm>
          <a:prstGeom prst="wedgeRectCallout">
            <a:avLst>
              <a:gd name="adj1" fmla="val -56526"/>
              <a:gd name="adj2" fmla="val 101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어떤 책부터 봐야 할 지 잘 모르겠어요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1954770" y="2732960"/>
            <a:ext cx="4935344" cy="1010429"/>
          </a:xfrm>
          <a:prstGeom prst="wedgeRectCallout">
            <a:avLst>
              <a:gd name="adj1" fmla="val -56526"/>
              <a:gd name="adj2" fmla="val 101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책을 보는 게 힘들지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보기 시작하면 잘 보는 것 같아요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Picture 2" descr="사람 개별적으로 혼자 - Pixabay의 무료 벡터 그래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89" y="2620020"/>
            <a:ext cx="1186511" cy="123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63542" y="2915007"/>
            <a:ext cx="387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smtClean="0"/>
              <a:t>독서 습관</a:t>
            </a:r>
            <a:r>
              <a:rPr lang="ko-KR" altLang="en-US" dirty="0" smtClean="0"/>
              <a:t>을 형성하는 게 힘들고</a:t>
            </a:r>
            <a:r>
              <a:rPr lang="en-US" altLang="ko-KR" dirty="0" smtClean="0"/>
              <a:t>, </a:t>
            </a:r>
          </a:p>
          <a:p>
            <a:r>
              <a:rPr lang="ko-KR" altLang="en-US" u="sng" dirty="0" smtClean="0"/>
              <a:t>책 선정</a:t>
            </a:r>
            <a:r>
              <a:rPr lang="ko-KR" altLang="en-US" dirty="0" smtClean="0"/>
              <a:t>에 대한 막막함 토로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90114" y="4285989"/>
            <a:ext cx="5587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00B0F0"/>
                </a:solidFill>
              </a:rPr>
              <a:t>데이터 기반</a:t>
            </a:r>
            <a:r>
              <a:rPr lang="ko-KR" altLang="en-US" sz="2000" b="1" dirty="0" smtClean="0"/>
              <a:t>으로</a:t>
            </a:r>
            <a:endParaRPr lang="en-US" altLang="ko-KR" sz="2000" b="1" dirty="0" smtClean="0"/>
          </a:p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개인별 도서 추천</a:t>
            </a:r>
            <a:endParaRPr lang="en-US" altLang="ko-KR" sz="2400" b="1" dirty="0" smtClean="0">
              <a:solidFill>
                <a:srgbClr val="00B0F0"/>
              </a:solidFill>
            </a:endParaRPr>
          </a:p>
        </p:txBody>
      </p:sp>
      <p:sp>
        <p:nvSpPr>
          <p:cNvPr id="14" name="사각형 설명선 13"/>
          <p:cNvSpPr/>
          <p:nvPr/>
        </p:nvSpPr>
        <p:spPr>
          <a:xfrm>
            <a:off x="1954770" y="4383118"/>
            <a:ext cx="4935344" cy="1010429"/>
          </a:xfrm>
          <a:prstGeom prst="wedgeRectCallout">
            <a:avLst>
              <a:gd name="adj1" fmla="val -56526"/>
              <a:gd name="adj2" fmla="val 101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책 읽는 습관이</a:t>
            </a:r>
            <a:r>
              <a:rPr lang="ko-KR" altLang="en-US" dirty="0" smtClean="0">
                <a:solidFill>
                  <a:schemeClr val="tx1"/>
                </a:solidFill>
              </a:rPr>
              <a:t> 익숙하지 않은 것 같아요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 descr="사람 개별적으로 혼자 - Pixabay의 무료 벡터 그래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89" y="4270178"/>
            <a:ext cx="1186511" cy="123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화살표 연결선 15"/>
          <p:cNvCxnSpPr/>
          <p:nvPr/>
        </p:nvCxnSpPr>
        <p:spPr>
          <a:xfrm flipV="1">
            <a:off x="8360229" y="2237738"/>
            <a:ext cx="362857" cy="67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553199" y="138566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독서 패턴 제공</a:t>
            </a:r>
            <a:r>
              <a:rPr lang="ko-KR" altLang="en-US" sz="2400" b="1" dirty="0" smtClean="0"/>
              <a:t>을 통해</a:t>
            </a:r>
            <a:endParaRPr lang="en-US" altLang="ko-KR" sz="2400" b="1" dirty="0" smtClean="0"/>
          </a:p>
          <a:p>
            <a:pPr algn="ctr"/>
            <a:r>
              <a:rPr lang="ko-KR" altLang="en-US" sz="2000" b="1" dirty="0" smtClean="0">
                <a:solidFill>
                  <a:srgbClr val="00B0F0"/>
                </a:solidFill>
              </a:rPr>
              <a:t>독서 습관 형성</a:t>
            </a:r>
            <a:r>
              <a:rPr lang="ko-KR" altLang="en-US" sz="2000" b="1" dirty="0" smtClean="0"/>
              <a:t>을 기대</a:t>
            </a:r>
            <a:endParaRPr lang="en-US" altLang="ko-KR" sz="2000" b="1" dirty="0" smtClean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58629" y="3561338"/>
            <a:ext cx="464457" cy="70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83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주제선정 배경 </a:t>
            </a:r>
            <a:r>
              <a:rPr lang="en-US" altLang="ko-KR" sz="1200" dirty="0" smtClean="0">
                <a:solidFill>
                  <a:schemeClr val="bg1"/>
                </a:solidFill>
              </a:rPr>
              <a:t>1-3 </a:t>
            </a:r>
            <a:r>
              <a:rPr lang="ko-KR" altLang="en-US" sz="1200" dirty="0" smtClean="0">
                <a:solidFill>
                  <a:schemeClr val="bg1"/>
                </a:solidFill>
              </a:rPr>
              <a:t>벤치마킹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교보문고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954798" y="707461"/>
            <a:ext cx="8282404" cy="5894630"/>
            <a:chOff x="643881" y="707461"/>
            <a:chExt cx="8282404" cy="5894630"/>
          </a:xfrm>
        </p:grpSpPr>
        <p:sp>
          <p:nvSpPr>
            <p:cNvPr id="2" name="직사각형 1"/>
            <p:cNvSpPr/>
            <p:nvPr/>
          </p:nvSpPr>
          <p:spPr>
            <a:xfrm>
              <a:off x="769256" y="1150425"/>
              <a:ext cx="81570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hlinkClick r:id="rId2"/>
                </a:rPr>
                <a:t>http://www.kyobobook.co.kr/index.laf?OV_REFFER=https://www.google.com/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3881" y="707461"/>
              <a:ext cx="2398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 smtClean="0"/>
                <a:t>사이트명</a:t>
              </a:r>
              <a:r>
                <a:rPr lang="en-US" altLang="ko-KR" b="1" dirty="0" smtClean="0"/>
                <a:t>: </a:t>
              </a:r>
              <a:r>
                <a:rPr lang="ko-KR" altLang="en-US" b="1" dirty="0" err="1" smtClean="0"/>
                <a:t>교보문고</a:t>
              </a:r>
              <a:endParaRPr lang="ko-KR" altLang="en-US" b="1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256" y="1593389"/>
              <a:ext cx="8157029" cy="5008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254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주제선정 배경 </a:t>
            </a:r>
            <a:r>
              <a:rPr lang="en-US" altLang="ko-KR" sz="1200" dirty="0" smtClean="0">
                <a:solidFill>
                  <a:schemeClr val="bg1"/>
                </a:solidFill>
              </a:rPr>
              <a:t>1-3 </a:t>
            </a:r>
            <a:r>
              <a:rPr lang="ko-KR" altLang="en-US" sz="1200" dirty="0" smtClean="0">
                <a:solidFill>
                  <a:schemeClr val="bg1"/>
                </a:solidFill>
              </a:rPr>
              <a:t>벤치마킹 강점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교보문고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3344" y="1543781"/>
            <a:ext cx="9801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검색창에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keyword </a:t>
            </a:r>
            <a:r>
              <a:rPr lang="ko-KR" altLang="en-US" b="1" dirty="0" smtClean="0"/>
              <a:t>입력 시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책 이미지와 장바구니에 담는 서비스 제공</a:t>
            </a:r>
            <a:endParaRPr lang="en-US" altLang="ko-KR" b="1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- </a:t>
            </a:r>
            <a:r>
              <a:rPr lang="ko-KR" altLang="en-US" b="1" dirty="0" smtClean="0">
                <a:solidFill>
                  <a:srgbClr val="00B0F0"/>
                </a:solidFill>
              </a:rPr>
              <a:t>즉각적인 구매 유도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pPr algn="ctr"/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670149" y="884150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solidFill>
                  <a:srgbClr val="00B0F0"/>
                </a:solidFill>
              </a:rPr>
              <a:t>강점</a:t>
            </a:r>
            <a:endParaRPr lang="ko-KR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611400" y="3206911"/>
            <a:ext cx="980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국내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외 별 분야별 상세한 카테고리 분리로</a:t>
            </a:r>
            <a:endParaRPr lang="en-US" altLang="ko-KR" b="1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- </a:t>
            </a:r>
            <a:r>
              <a:rPr lang="ko-KR" altLang="en-US" b="1" dirty="0" smtClean="0">
                <a:solidFill>
                  <a:srgbClr val="00B0F0"/>
                </a:solidFill>
              </a:rPr>
              <a:t>정밀한 도서 검색 환경 제공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49" y="1543781"/>
            <a:ext cx="5981700" cy="40195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11400" y="4731807"/>
            <a:ext cx="980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도서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작가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이벤트 등 다양한 정보를 제공</a:t>
            </a:r>
            <a:endParaRPr lang="en-US" altLang="ko-KR" b="1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- </a:t>
            </a:r>
            <a:r>
              <a:rPr lang="ko-KR" altLang="en-US" b="1" dirty="0" smtClean="0">
                <a:solidFill>
                  <a:srgbClr val="00B0F0"/>
                </a:solidFill>
              </a:rPr>
              <a:t>관심분야에 대한 도서 구매로 유도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3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주제선정 배경 </a:t>
            </a:r>
            <a:r>
              <a:rPr lang="en-US" altLang="ko-KR" sz="1200" dirty="0" smtClean="0">
                <a:solidFill>
                  <a:schemeClr val="bg1"/>
                </a:solidFill>
              </a:rPr>
              <a:t>1-3 </a:t>
            </a:r>
            <a:r>
              <a:rPr lang="ko-KR" altLang="en-US" sz="1200" dirty="0" smtClean="0">
                <a:solidFill>
                  <a:schemeClr val="bg1"/>
                </a:solidFill>
              </a:rPr>
              <a:t>벤치마킹 강점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교보문고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1053" y="1584223"/>
            <a:ext cx="9801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1. </a:t>
            </a:r>
            <a:r>
              <a:rPr lang="ko-KR" altLang="en-US" b="1" dirty="0" smtClean="0"/>
              <a:t>많은 정보가 제공되나</a:t>
            </a:r>
            <a:r>
              <a:rPr lang="en-US" altLang="ko-KR" b="1" dirty="0" smtClean="0"/>
              <a:t>,</a:t>
            </a:r>
          </a:p>
          <a:p>
            <a:pPr algn="ctr"/>
            <a:r>
              <a:rPr lang="ko-KR" altLang="en-US" b="1" dirty="0" smtClean="0"/>
              <a:t>사용자의 관심사를 관통하는 정보제공은 미약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en-US" altLang="ko-KR" b="1" dirty="0" smtClean="0"/>
              <a:t>-&gt; </a:t>
            </a:r>
            <a:r>
              <a:rPr lang="ko-KR" altLang="en-US" b="1" dirty="0" smtClean="0"/>
              <a:t>유의미한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소비자 </a:t>
            </a:r>
            <a:r>
              <a:rPr lang="ko-KR" altLang="en-US" b="1" dirty="0" smtClean="0">
                <a:solidFill>
                  <a:srgbClr val="00B0F0"/>
                </a:solidFill>
              </a:rPr>
              <a:t>반응</a:t>
            </a:r>
            <a:r>
              <a:rPr lang="en-US" altLang="ko-KR" b="1" dirty="0" smtClean="0">
                <a:solidFill>
                  <a:srgbClr val="00B0F0"/>
                </a:solidFill>
              </a:rPr>
              <a:t>(</a:t>
            </a:r>
            <a:r>
              <a:rPr lang="ko-KR" altLang="en-US" b="1" dirty="0" smtClean="0">
                <a:solidFill>
                  <a:srgbClr val="00B0F0"/>
                </a:solidFill>
              </a:rPr>
              <a:t>클릭</a:t>
            </a:r>
            <a:r>
              <a:rPr lang="en-US" altLang="ko-KR" b="1" dirty="0" smtClean="0">
                <a:solidFill>
                  <a:srgbClr val="00B0F0"/>
                </a:solidFill>
              </a:rPr>
              <a:t>)</a:t>
            </a:r>
            <a:r>
              <a:rPr lang="ko-KR" altLang="en-US" b="1" dirty="0" smtClean="0">
                <a:solidFill>
                  <a:srgbClr val="00B0F0"/>
                </a:solidFill>
              </a:rPr>
              <a:t>을 이끌기 </a:t>
            </a:r>
            <a:r>
              <a:rPr lang="ko-KR" altLang="en-US" b="1" dirty="0" err="1" smtClean="0">
                <a:solidFill>
                  <a:srgbClr val="00B0F0"/>
                </a:solidFill>
              </a:rPr>
              <a:t>힘듬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pPr algn="ctr"/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670149" y="884150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solidFill>
                  <a:srgbClr val="00B0F0"/>
                </a:solidFill>
              </a:rPr>
              <a:t>단점</a:t>
            </a:r>
            <a:endParaRPr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94" y="1544995"/>
            <a:ext cx="6598218" cy="47251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71053" y="4525637"/>
            <a:ext cx="9801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단순 정보 제공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구매 역할만 수행하는 사이트</a:t>
            </a:r>
            <a:r>
              <a:rPr lang="en-US" altLang="ko-KR" b="1" dirty="0" smtClean="0"/>
              <a:t>,</a:t>
            </a:r>
          </a:p>
          <a:p>
            <a:pPr algn="ctr"/>
            <a:r>
              <a:rPr lang="ko-KR" altLang="en-US" b="1" dirty="0" smtClean="0"/>
              <a:t>고객과의 상호작용이 약해 유대감이 약함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en-US" altLang="ko-KR" b="1" dirty="0" smtClean="0"/>
              <a:t>-&gt; </a:t>
            </a:r>
            <a:r>
              <a:rPr lang="ko-KR" altLang="en-US" b="1" dirty="0" smtClean="0"/>
              <a:t>포인트 제도를 제외하면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 </a:t>
            </a:r>
            <a:r>
              <a:rPr lang="ko-KR" altLang="en-US" b="1" dirty="0" smtClean="0">
                <a:solidFill>
                  <a:srgbClr val="00B0F0"/>
                </a:solidFill>
              </a:rPr>
              <a:t>이 사이트를 계속 이용해야 할 이유가 약함</a:t>
            </a:r>
            <a:endParaRPr lang="en-US" altLang="ko-KR" b="1" dirty="0" smtClean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1053" y="2892905"/>
            <a:ext cx="9801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en-US" altLang="ko-KR" b="1" dirty="0" smtClean="0"/>
              <a:t>-&gt; </a:t>
            </a:r>
            <a:r>
              <a:rPr lang="ko-KR" altLang="en-US" b="1" dirty="0" smtClean="0"/>
              <a:t>유의미한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소비자 </a:t>
            </a:r>
            <a:r>
              <a:rPr lang="ko-KR" altLang="en-US" b="1" dirty="0" smtClean="0">
                <a:solidFill>
                  <a:srgbClr val="00B0F0"/>
                </a:solidFill>
              </a:rPr>
              <a:t>반응</a:t>
            </a:r>
            <a:r>
              <a:rPr lang="en-US" altLang="ko-KR" b="1" dirty="0" smtClean="0">
                <a:solidFill>
                  <a:srgbClr val="00B0F0"/>
                </a:solidFill>
              </a:rPr>
              <a:t>(</a:t>
            </a:r>
            <a:r>
              <a:rPr lang="ko-KR" altLang="en-US" b="1" dirty="0" smtClean="0">
                <a:solidFill>
                  <a:srgbClr val="00B0F0"/>
                </a:solidFill>
              </a:rPr>
              <a:t>클릭</a:t>
            </a:r>
            <a:r>
              <a:rPr lang="en-US" altLang="ko-KR" b="1" dirty="0" smtClean="0">
                <a:solidFill>
                  <a:srgbClr val="00B0F0"/>
                </a:solidFill>
              </a:rPr>
              <a:t>)</a:t>
            </a:r>
            <a:r>
              <a:rPr lang="ko-KR" altLang="en-US" b="1" dirty="0" smtClean="0">
                <a:solidFill>
                  <a:srgbClr val="00B0F0"/>
                </a:solidFill>
              </a:rPr>
              <a:t>을 이끌기 </a:t>
            </a:r>
            <a:r>
              <a:rPr lang="ko-KR" altLang="en-US" b="1" dirty="0" err="1" smtClean="0">
                <a:solidFill>
                  <a:srgbClr val="00B0F0"/>
                </a:solidFill>
              </a:rPr>
              <a:t>힘듬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pPr algn="ctr"/>
            <a:r>
              <a:rPr lang="en-US" altLang="ko-KR" b="1" dirty="0" smtClean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5674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13475" y="2832543"/>
            <a:ext cx="98540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나만을 위한 추천도서</a:t>
            </a:r>
            <a:r>
              <a:rPr lang="en-US" altLang="ko-KR" sz="2000" dirty="0"/>
              <a:t> :</a:t>
            </a:r>
            <a:endParaRPr lang="en-US" altLang="ko-KR" sz="2000" b="1" dirty="0" smtClean="0"/>
          </a:p>
          <a:p>
            <a:r>
              <a:rPr lang="ko-KR" altLang="en-US" dirty="0" smtClean="0"/>
              <a:t>데이터를 기반으로 맞춤형 도서 추천 서비스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3475" y="1906331"/>
            <a:ext cx="98540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독서 패턴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제공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구매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대여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바탕으로 독서량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예상독서량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 분야 시각화 서비스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3475" y="3790150"/>
            <a:ext cx="98540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SNS </a:t>
            </a:r>
            <a:r>
              <a:rPr lang="ko-KR" altLang="en-US" sz="2000" b="1" dirty="0"/>
              <a:t>공유 시스템 제공</a:t>
            </a:r>
            <a:r>
              <a:rPr lang="en-US" altLang="ko-KR" sz="2000" b="1" dirty="0"/>
              <a:t> </a:t>
            </a:r>
            <a:r>
              <a:rPr lang="en-US" altLang="ko-KR" dirty="0"/>
              <a:t>:</a:t>
            </a:r>
            <a:endParaRPr lang="en-US" altLang="ko-KR" dirty="0" smtClean="0"/>
          </a:p>
          <a:p>
            <a:r>
              <a:rPr lang="ko-KR" altLang="en-US" dirty="0" smtClean="0"/>
              <a:t>구매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대여한 책을 </a:t>
            </a:r>
            <a:r>
              <a:rPr lang="en-US" altLang="ko-KR" dirty="0" err="1" smtClean="0"/>
              <a:t>sns</a:t>
            </a:r>
            <a:r>
              <a:rPr lang="ko-KR" altLang="en-US" dirty="0" smtClean="0"/>
              <a:t>에 공유하여 즐기는 새로운 독서 습관 형성 유도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서비스 소개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371" y="2647877"/>
            <a:ext cx="41881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B0F0"/>
                </a:solidFill>
              </a:rPr>
              <a:t>M</a:t>
            </a:r>
            <a:r>
              <a:rPr lang="en-US" altLang="ko-KR" sz="3200" dirty="0" smtClean="0">
                <a:solidFill>
                  <a:srgbClr val="00B0F0"/>
                </a:solidFill>
              </a:rPr>
              <a:t>y </a:t>
            </a:r>
            <a:r>
              <a:rPr lang="en-US" altLang="ko-KR" sz="3200" b="1" dirty="0" smtClean="0">
                <a:solidFill>
                  <a:srgbClr val="00B0F0"/>
                </a:solidFill>
              </a:rPr>
              <a:t>R</a:t>
            </a:r>
            <a:r>
              <a:rPr lang="en-US" altLang="ko-KR" sz="3200" dirty="0" smtClean="0">
                <a:solidFill>
                  <a:srgbClr val="00B0F0"/>
                </a:solidFill>
              </a:rPr>
              <a:t>eading </a:t>
            </a:r>
            <a:r>
              <a:rPr lang="en-US" altLang="ko-KR" sz="3200" b="1" dirty="0" smtClean="0">
                <a:solidFill>
                  <a:srgbClr val="00B0F0"/>
                </a:solidFill>
              </a:rPr>
              <a:t>R</a:t>
            </a:r>
            <a:r>
              <a:rPr lang="en-US" altLang="ko-KR" sz="3200" dirty="0" smtClean="0">
                <a:solidFill>
                  <a:srgbClr val="00B0F0"/>
                </a:solidFill>
              </a:rPr>
              <a:t>hythm</a:t>
            </a:r>
          </a:p>
          <a:p>
            <a:r>
              <a:rPr lang="ko-KR" altLang="en-US" dirty="0" smtClean="0"/>
              <a:t>나만의 독서 리듬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201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1132</Words>
  <Application>Microsoft Office PowerPoint</Application>
  <PresentationFormat>와이드스크린</PresentationFormat>
  <Paragraphs>321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HCI Poppy</vt:lpstr>
      <vt:lpstr>굴림</vt:lpstr>
      <vt:lpstr>돋움</vt:lpstr>
      <vt:lpstr>맑은 고딕</vt:lpstr>
      <vt:lpstr>맑은 고딕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</dc:creator>
  <cp:lastModifiedBy>Canon</cp:lastModifiedBy>
  <cp:revision>119</cp:revision>
  <dcterms:created xsi:type="dcterms:W3CDTF">2020-05-20T05:42:36Z</dcterms:created>
  <dcterms:modified xsi:type="dcterms:W3CDTF">2020-05-22T09:19:15Z</dcterms:modified>
</cp:coreProperties>
</file>