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1" r:id="rId4"/>
    <p:sldId id="260" r:id="rId5"/>
    <p:sldId id="259" r:id="rId6"/>
    <p:sldId id="263" r:id="rId7"/>
    <p:sldId id="25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0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4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8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85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3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4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4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5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38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7B712-D0C1-4524-9AB7-ED61D349829E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4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igitalchosun.dizzo.com/site/data/html_dir/2019/09/30/2019093080049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주제선정 배경 </a:t>
            </a:r>
            <a:r>
              <a:rPr lang="en-US" altLang="ko-KR" sz="1200" dirty="0" smtClean="0"/>
              <a:t>1-1 </a:t>
            </a:r>
            <a:r>
              <a:rPr lang="ko-KR" altLang="en-US" sz="1200" dirty="0" smtClean="0"/>
              <a:t>상황분석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47" y="1468070"/>
            <a:ext cx="3017674" cy="28929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3821" y="5543550"/>
            <a:ext cx="5762625" cy="2628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9587" y="2483688"/>
            <a:ext cx="5734050" cy="16478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-6822029" y="46381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2019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조사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결과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,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지난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1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년간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(2018. 10. 1.~2019. 9. 30.)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성인의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err="1" smtClean="0">
                <a:solidFill>
                  <a:srgbClr val="000000"/>
                </a:solidFill>
                <a:effectLst/>
                <a:latin typeface="휴먼명조"/>
              </a:rPr>
              <a:t>종이책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연간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err="1" smtClean="0">
                <a:solidFill>
                  <a:srgbClr val="000000"/>
                </a:solidFill>
                <a:effectLst/>
                <a:latin typeface="휴먼명조"/>
              </a:rPr>
              <a:t>독서율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52.1%,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독서량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6.1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권으로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’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17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년에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비해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각각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7.8%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포인트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,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37" dirty="0" smtClean="0">
                <a:solidFill>
                  <a:srgbClr val="000000"/>
                </a:solidFill>
                <a:effectLst/>
                <a:latin typeface="HCI Poppy"/>
              </a:rPr>
              <a:t>2.2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권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줄어든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것으로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나타났다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394" y="-3725633"/>
            <a:ext cx="6139649" cy="3419086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070069" y="1576873"/>
            <a:ext cx="7804432" cy="2658792"/>
            <a:chOff x="3752568" y="1576872"/>
            <a:chExt cx="8172473" cy="2784175"/>
          </a:xfrm>
        </p:grpSpPr>
        <p:grpSp>
          <p:nvGrpSpPr>
            <p:cNvPr id="34" name="그룹 33"/>
            <p:cNvGrpSpPr/>
            <p:nvPr/>
          </p:nvGrpSpPr>
          <p:grpSpPr>
            <a:xfrm>
              <a:off x="3752568" y="1706648"/>
              <a:ext cx="3694787" cy="2424865"/>
              <a:chOff x="1383370" y="1166570"/>
              <a:chExt cx="3694787" cy="24248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543956" y="1166570"/>
                <a:ext cx="2394857" cy="386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연간 </a:t>
                </a:r>
                <a:r>
                  <a:rPr lang="ko-KR" altLang="en-US" dirty="0" err="1" smtClean="0"/>
                  <a:t>독서율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종이책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383370" y="2938268"/>
                <a:ext cx="1128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2017</a:t>
                </a:r>
                <a:r>
                  <a:rPr lang="ko-KR" altLang="en-US" dirty="0" smtClean="0"/>
                  <a:t>년</a:t>
                </a:r>
                <a:endParaRPr lang="ko-KR" altLang="en-US" dirty="0"/>
              </a:p>
            </p:txBody>
          </p:sp>
          <p:grpSp>
            <p:nvGrpSpPr>
              <p:cNvPr id="30" name="그룹 29"/>
              <p:cNvGrpSpPr/>
              <p:nvPr/>
            </p:nvGrpSpPr>
            <p:grpSpPr>
              <a:xfrm>
                <a:off x="1565086" y="1690951"/>
                <a:ext cx="3412801" cy="1159227"/>
                <a:chOff x="1565086" y="1690951"/>
                <a:chExt cx="3412801" cy="1159227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1565086" y="1690951"/>
                  <a:ext cx="849086" cy="1119763"/>
                  <a:chOff x="1565086" y="1690951"/>
                  <a:chExt cx="849086" cy="1119763"/>
                </a:xfrm>
              </p:grpSpPr>
              <p:sp>
                <p:nvSpPr>
                  <p:cNvPr id="11" name="직사각형 10"/>
                  <p:cNvSpPr/>
                  <p:nvPr/>
                </p:nvSpPr>
                <p:spPr>
                  <a:xfrm>
                    <a:off x="1691049" y="1690951"/>
                    <a:ext cx="597160" cy="1119763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565086" y="2217756"/>
                    <a:ext cx="84908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 smtClean="0">
                        <a:solidFill>
                          <a:srgbClr val="00B0F0"/>
                        </a:solidFill>
                      </a:rPr>
                      <a:t>65.3%</a:t>
                    </a:r>
                    <a:endParaRPr lang="ko-KR" altLang="en-US" sz="1600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grpSp>
              <p:nvGrpSpPr>
                <p:cNvPr id="27" name="그룹 26"/>
                <p:cNvGrpSpPr/>
                <p:nvPr/>
              </p:nvGrpSpPr>
              <p:grpSpPr>
                <a:xfrm>
                  <a:off x="4128801" y="2217756"/>
                  <a:ext cx="849086" cy="624501"/>
                  <a:chOff x="3407834" y="2186213"/>
                  <a:chExt cx="849086" cy="624501"/>
                </a:xfrm>
              </p:grpSpPr>
              <p:sp>
                <p:nvSpPr>
                  <p:cNvPr id="14" name="직사각형 13"/>
                  <p:cNvSpPr/>
                  <p:nvPr/>
                </p:nvSpPr>
                <p:spPr>
                  <a:xfrm>
                    <a:off x="3494435" y="2186213"/>
                    <a:ext cx="597160" cy="62450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407834" y="2217756"/>
                    <a:ext cx="84908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 smtClean="0">
                        <a:solidFill>
                          <a:srgbClr val="00B0F0"/>
                        </a:solidFill>
                      </a:rPr>
                      <a:t>52.1%</a:t>
                    </a:r>
                    <a:endParaRPr lang="ko-KR" altLang="en-US" sz="1600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grpSp>
              <p:nvGrpSpPr>
                <p:cNvPr id="28" name="그룹 27"/>
                <p:cNvGrpSpPr/>
                <p:nvPr/>
              </p:nvGrpSpPr>
              <p:grpSpPr>
                <a:xfrm>
                  <a:off x="2846943" y="2002817"/>
                  <a:ext cx="849086" cy="847361"/>
                  <a:chOff x="2502681" y="1963353"/>
                  <a:chExt cx="849086" cy="847361"/>
                </a:xfrm>
              </p:grpSpPr>
              <p:sp>
                <p:nvSpPr>
                  <p:cNvPr id="13" name="직사각형 12"/>
                  <p:cNvSpPr/>
                  <p:nvPr/>
                </p:nvSpPr>
                <p:spPr>
                  <a:xfrm>
                    <a:off x="2598542" y="1963353"/>
                    <a:ext cx="597160" cy="84736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2502681" y="2217756"/>
                    <a:ext cx="84908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 smtClean="0">
                        <a:solidFill>
                          <a:srgbClr val="00B0F0"/>
                        </a:solidFill>
                      </a:rPr>
                      <a:t>59.9%</a:t>
                    </a:r>
                    <a:endParaRPr lang="ko-KR" altLang="en-US" sz="1600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cxnSp>
              <p:nvCxnSpPr>
                <p:cNvPr id="19" name="직선 화살표 연결선 18"/>
                <p:cNvCxnSpPr>
                  <a:stCxn id="11" idx="0"/>
                  <a:endCxn id="14" idx="0"/>
                </p:cNvCxnSpPr>
                <p:nvPr/>
              </p:nvCxnSpPr>
              <p:spPr>
                <a:xfrm>
                  <a:off x="1989629" y="1690951"/>
                  <a:ext cx="2524353" cy="5268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2707310" y="2938268"/>
                <a:ext cx="1128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2018</a:t>
                </a:r>
                <a:r>
                  <a:rPr lang="ko-KR" altLang="en-US" dirty="0" smtClean="0"/>
                  <a:t>년</a:t>
                </a:r>
                <a:endParaRPr lang="ko-KR" alt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949806" y="2938268"/>
                <a:ext cx="1128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2019</a:t>
                </a:r>
                <a:r>
                  <a:rPr lang="ko-KR" altLang="en-US" dirty="0" smtClean="0"/>
                  <a:t>년</a:t>
                </a:r>
                <a:endParaRPr lang="ko-KR" altLang="en-US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443456" y="3337519"/>
                <a:ext cx="344838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50" b="1" i="0" spc="0" dirty="0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출처</a:t>
                </a:r>
                <a:r>
                  <a:rPr lang="en-US" altLang="ko-KR" sz="1050" b="1" i="0" spc="0" dirty="0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: </a:t>
                </a:r>
                <a:r>
                  <a:rPr lang="ko-KR" altLang="en-US" sz="1050" b="1" i="0" spc="0" dirty="0" err="1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문체부</a:t>
                </a:r>
                <a:r>
                  <a:rPr lang="en-US" altLang="ko-KR" sz="1050" b="1" i="0" spc="0" dirty="0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, 2017,2019 </a:t>
                </a:r>
                <a:r>
                  <a:rPr lang="ko-KR" altLang="en-US" sz="1050" b="1" i="0" spc="0" dirty="0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국민독서실태조사 결과 발표</a:t>
                </a:r>
                <a:endParaRPr lang="ko-KR" altLang="en-US" sz="1050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7569475" y="1576872"/>
              <a:ext cx="4355566" cy="2784175"/>
              <a:chOff x="7469205" y="1066350"/>
              <a:chExt cx="4355566" cy="2784175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69205" y="1066350"/>
                <a:ext cx="4355565" cy="1624584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69475" y="2764675"/>
                <a:ext cx="4255296" cy="1085850"/>
              </a:xfrm>
              <a:prstGeom prst="rect">
                <a:avLst/>
              </a:prstGeom>
            </p:spPr>
          </p:pic>
        </p:grpSp>
      </p:grpSp>
      <p:sp>
        <p:nvSpPr>
          <p:cNvPr id="38" name="TextBox 37"/>
          <p:cNvSpPr txBox="1"/>
          <p:nvPr/>
        </p:nvSpPr>
        <p:spPr>
          <a:xfrm>
            <a:off x="412746" y="966816"/>
            <a:ext cx="325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월 평균 독서량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권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996355" y="5744744"/>
            <a:ext cx="426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독서량 감소 추세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70068" y="1468070"/>
            <a:ext cx="7854971" cy="2892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01647" y="1468070"/>
            <a:ext cx="3063484" cy="2924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210926" y="1002722"/>
            <a:ext cx="519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매년 </a:t>
            </a:r>
            <a:r>
              <a:rPr lang="ko-KR" altLang="en-US" b="1" dirty="0" err="1" smtClean="0"/>
              <a:t>독서율</a:t>
            </a:r>
            <a:r>
              <a:rPr lang="ko-KR" altLang="en-US" b="1" dirty="0" smtClean="0"/>
              <a:t> 감소</a:t>
            </a:r>
            <a:endParaRPr lang="ko-KR" altLang="en-US" b="1" dirty="0"/>
          </a:p>
        </p:txBody>
      </p:sp>
      <p:sp>
        <p:nvSpPr>
          <p:cNvPr id="47" name="이등변 삼각형 46"/>
          <p:cNvSpPr/>
          <p:nvPr/>
        </p:nvSpPr>
        <p:spPr>
          <a:xfrm>
            <a:off x="6129543" y="5282392"/>
            <a:ext cx="6062457" cy="157560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>
            <a:off x="0" y="5285199"/>
            <a:ext cx="6129543" cy="1575608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84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주제선정 배경 </a:t>
            </a:r>
            <a:r>
              <a:rPr lang="en-US" altLang="ko-KR" sz="1200" dirty="0" smtClean="0"/>
              <a:t>1-1 </a:t>
            </a:r>
            <a:r>
              <a:rPr lang="ko-KR" altLang="en-US" sz="1200" dirty="0" smtClean="0"/>
              <a:t>상황분석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771" y="4229100"/>
            <a:ext cx="5762625" cy="2628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337" y="1283538"/>
            <a:ext cx="5734050" cy="16478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-6822029" y="46381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2019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조사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결과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,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지난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1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년간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(2018. 10. 1.~2019. 9. 30.)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성인의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err="1" smtClean="0">
                <a:solidFill>
                  <a:srgbClr val="000000"/>
                </a:solidFill>
                <a:effectLst/>
                <a:latin typeface="휴먼명조"/>
              </a:rPr>
              <a:t>종이책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연간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err="1" smtClean="0">
                <a:solidFill>
                  <a:srgbClr val="000000"/>
                </a:solidFill>
                <a:effectLst/>
                <a:latin typeface="휴먼명조"/>
              </a:rPr>
              <a:t>독서율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52.1%,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독서량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6.1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권으로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’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17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년에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비해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각각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7.8%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포인트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,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37" dirty="0" smtClean="0">
                <a:solidFill>
                  <a:srgbClr val="000000"/>
                </a:solidFill>
                <a:effectLst/>
                <a:latin typeface="HCI Poppy"/>
              </a:rPr>
              <a:t>2.2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권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줄어든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것으로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나타났다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519" y="-3763733"/>
            <a:ext cx="6139649" cy="34190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443" y="691469"/>
            <a:ext cx="5715000" cy="559117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0" y="2107450"/>
            <a:ext cx="51308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책을 읽지 않는 이유는</a:t>
            </a:r>
            <a:r>
              <a:rPr lang="en-US" altLang="ko-KR" sz="2400" b="1" dirty="0" smtClean="0"/>
              <a:t>?</a:t>
            </a:r>
          </a:p>
          <a:p>
            <a:pPr algn="ctr"/>
            <a:endParaRPr lang="en-US" altLang="ko-KR" sz="2400" b="1" dirty="0" smtClean="0"/>
          </a:p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독서하는 습관이 없어서</a:t>
            </a:r>
            <a:endParaRPr lang="en-US" altLang="ko-KR" sz="2400" b="1" dirty="0" smtClean="0">
              <a:solidFill>
                <a:srgbClr val="00B0F0"/>
              </a:solidFill>
            </a:endParaRPr>
          </a:p>
          <a:p>
            <a:pPr algn="ctr"/>
            <a:endParaRPr lang="en-US" altLang="ko-KR" sz="2400" b="1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2400" b="1" dirty="0" smtClean="0"/>
              <a:t>책을 읽지 않는 사람들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4987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주제선정 배경 </a:t>
            </a:r>
            <a:r>
              <a:rPr lang="en-US" altLang="ko-KR" sz="1200" dirty="0" smtClean="0"/>
              <a:t>1-1 </a:t>
            </a:r>
            <a:r>
              <a:rPr lang="ko-KR" altLang="en-US" sz="1200" dirty="0" smtClean="0"/>
              <a:t>상황분석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821" y="5543550"/>
            <a:ext cx="5762625" cy="2628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9587" y="2483688"/>
            <a:ext cx="5734050" cy="1647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394" y="-3725633"/>
            <a:ext cx="6139649" cy="3419086"/>
          </a:xfrm>
          <a:prstGeom prst="rect">
            <a:avLst/>
          </a:prstGeom>
        </p:spPr>
      </p:pic>
      <p:sp>
        <p:nvSpPr>
          <p:cNvPr id="43" name="이등변 삼각형 42"/>
          <p:cNvSpPr/>
          <p:nvPr/>
        </p:nvSpPr>
        <p:spPr>
          <a:xfrm>
            <a:off x="6129543" y="5282392"/>
            <a:ext cx="6062457" cy="157560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>
            <a:off x="0" y="5285199"/>
            <a:ext cx="6129543" cy="1575608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302" y="1383442"/>
            <a:ext cx="9362732" cy="315356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123241" y="5128051"/>
            <a:ext cx="8324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오히려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, </a:t>
            </a:r>
            <a:r>
              <a:rPr lang="ko-KR" altLang="en-US" sz="2400" b="1" dirty="0" smtClean="0"/>
              <a:t>독서하는 사람들의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독서시간은 증가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96571" y="1353011"/>
            <a:ext cx="9390743" cy="3190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주제선정 배경 </a:t>
            </a:r>
            <a:r>
              <a:rPr lang="en-US" altLang="ko-KR" sz="1200" dirty="0" smtClean="0"/>
              <a:t>1-1 </a:t>
            </a:r>
            <a:r>
              <a:rPr lang="ko-KR" altLang="en-US" sz="1200" dirty="0" smtClean="0"/>
              <a:t>문제인식 및 해결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821" y="5543550"/>
            <a:ext cx="5762625" cy="2628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9587" y="2483688"/>
            <a:ext cx="5734050" cy="16478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-6822029" y="46381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2019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조사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결과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,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지난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1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년간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(2018. 10. 1.~2019. 9. 30.)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성인의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err="1" smtClean="0">
                <a:solidFill>
                  <a:srgbClr val="000000"/>
                </a:solidFill>
                <a:effectLst/>
                <a:latin typeface="휴먼명조"/>
              </a:rPr>
              <a:t>종이책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연간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err="1" smtClean="0">
                <a:solidFill>
                  <a:srgbClr val="000000"/>
                </a:solidFill>
                <a:effectLst/>
                <a:latin typeface="휴먼명조"/>
              </a:rPr>
              <a:t>독서율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52.1%,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독서량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6.1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권으로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’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17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년에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비해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각각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7.8%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포인트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,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37" dirty="0" smtClean="0">
                <a:solidFill>
                  <a:srgbClr val="000000"/>
                </a:solidFill>
                <a:effectLst/>
                <a:latin typeface="HCI Poppy"/>
              </a:rPr>
              <a:t>2.2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권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줄어든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것으로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나타났다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394" y="-3725633"/>
            <a:ext cx="6139649" cy="34190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5695" y="1834898"/>
            <a:ext cx="3560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상황정리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독서량 감소 추세</a:t>
            </a:r>
            <a:endParaRPr lang="en-US" altLang="ko-KR" dirty="0"/>
          </a:p>
          <a:p>
            <a:pPr algn="ctr"/>
            <a:r>
              <a:rPr lang="ko-KR" altLang="en-US" dirty="0" smtClean="0"/>
              <a:t>원인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책 읽는 습관의 부재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2.  </a:t>
            </a:r>
            <a:r>
              <a:rPr lang="ko-KR" altLang="en-US" dirty="0" smtClean="0"/>
              <a:t>독서 시간은 증가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4978102" y="2409129"/>
            <a:ext cx="1003827" cy="882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28154" y="2250395"/>
            <a:ext cx="5704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독서량을 늘리기 위해 독서 습관 형성이 필요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이미 독서 습관이 있는 사람들의 독서 시간은 증가 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02992" y="5020330"/>
            <a:ext cx="5554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0B0F0"/>
                </a:solidFill>
              </a:rPr>
              <a:t>독서 습관 형성 </a:t>
            </a:r>
            <a:r>
              <a:rPr lang="en-US" altLang="ko-KR" sz="2800" b="1" dirty="0" smtClean="0">
                <a:solidFill>
                  <a:srgbClr val="00B0F0"/>
                </a:solidFill>
              </a:rPr>
              <a:t>= </a:t>
            </a:r>
            <a:r>
              <a:rPr lang="ko-KR" altLang="en-US" sz="2800" b="1" dirty="0" smtClean="0">
                <a:solidFill>
                  <a:srgbClr val="00B0F0"/>
                </a:solidFill>
              </a:rPr>
              <a:t>독서량 증가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8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주제선정 배경 </a:t>
            </a:r>
            <a:r>
              <a:rPr lang="en-US" altLang="ko-KR" sz="1200" dirty="0" smtClean="0"/>
              <a:t>1-2 </a:t>
            </a:r>
            <a:r>
              <a:rPr lang="ko-KR" altLang="en-US" sz="1200" dirty="0" smtClean="0"/>
              <a:t>문제인식</a:t>
            </a:r>
            <a:endParaRPr lang="ko-KR" altLang="en-US" dirty="0"/>
          </a:p>
        </p:txBody>
      </p:sp>
      <p:pic>
        <p:nvPicPr>
          <p:cNvPr id="2050" name="Picture 2" descr="사람 개별적으로 혼자 - Pixabay의 무료 벡터 그래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9" y="1179931"/>
            <a:ext cx="1186511" cy="12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 설명선 3"/>
          <p:cNvSpPr/>
          <p:nvPr/>
        </p:nvSpPr>
        <p:spPr>
          <a:xfrm>
            <a:off x="1954770" y="1179931"/>
            <a:ext cx="4935344" cy="1010429"/>
          </a:xfrm>
          <a:prstGeom prst="wedgeRectCallout">
            <a:avLst>
              <a:gd name="adj1" fmla="val -56526"/>
              <a:gd name="adj2" fmla="val 101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어떤 책부터 봐야 할 지 잘 모르겠어요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1954770" y="2732960"/>
            <a:ext cx="4935344" cy="1010429"/>
          </a:xfrm>
          <a:prstGeom prst="wedgeRectCallout">
            <a:avLst>
              <a:gd name="adj1" fmla="val -56526"/>
              <a:gd name="adj2" fmla="val 101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책을 보는 게 힘들지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보기 시작하면 잘 보는 것 같아요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2" descr="사람 개별적으로 혼자 - Pixabay의 무료 벡터 그래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9" y="2620020"/>
            <a:ext cx="1186511" cy="12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63542" y="2915007"/>
            <a:ext cx="387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/>
              <a:t>독서 습관</a:t>
            </a:r>
            <a:r>
              <a:rPr lang="ko-KR" altLang="en-US" dirty="0" smtClean="0"/>
              <a:t>을 형성하는 게 힘들고</a:t>
            </a:r>
            <a:r>
              <a:rPr lang="en-US" altLang="ko-KR" dirty="0" smtClean="0"/>
              <a:t>, </a:t>
            </a:r>
          </a:p>
          <a:p>
            <a:r>
              <a:rPr lang="ko-KR" altLang="en-US" u="sng" dirty="0" smtClean="0"/>
              <a:t>책 선정</a:t>
            </a:r>
            <a:r>
              <a:rPr lang="ko-KR" altLang="en-US" dirty="0" smtClean="0"/>
              <a:t>에 대한 막막함 토로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90114" y="4285989"/>
            <a:ext cx="5587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데이터 기반으로</a:t>
            </a:r>
            <a:endParaRPr lang="en-US" altLang="ko-KR" sz="2000" b="1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개인별 도서 추천</a:t>
            </a:r>
            <a:endParaRPr lang="en-US" altLang="ko-KR" sz="2400" b="1" dirty="0" smtClean="0">
              <a:solidFill>
                <a:srgbClr val="00B0F0"/>
              </a:solidFill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1954770" y="4383118"/>
            <a:ext cx="4935344" cy="1010429"/>
          </a:xfrm>
          <a:prstGeom prst="wedgeRectCallout">
            <a:avLst>
              <a:gd name="adj1" fmla="val -56526"/>
              <a:gd name="adj2" fmla="val 101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책을 보는 게 힘들지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보기 시작하면 잘 보는 것 같아요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사람 개별적으로 혼자 - Pixabay의 무료 벡터 그래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9" y="4270178"/>
            <a:ext cx="1186511" cy="12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 flipV="1">
            <a:off x="8360229" y="2237738"/>
            <a:ext cx="362857" cy="67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553199" y="138566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독서 패턴 제공을 통해</a:t>
            </a:r>
            <a:endParaRPr lang="en-US" altLang="ko-KR" sz="2400" b="1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독서 습관 형성을 기대</a:t>
            </a:r>
            <a:endParaRPr lang="en-US" altLang="ko-KR" sz="2000" b="1" dirty="0" smtClean="0">
              <a:solidFill>
                <a:srgbClr val="00B0F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58629" y="3561338"/>
            <a:ext cx="464457" cy="70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83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4447" y="2600319"/>
            <a:ext cx="98540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나만을 위한 추천도서</a:t>
            </a:r>
            <a:endParaRPr lang="en-US" altLang="ko-KR" sz="2000" b="1" dirty="0" smtClean="0"/>
          </a:p>
          <a:p>
            <a:r>
              <a:rPr lang="ko-KR" altLang="en-US" dirty="0" smtClean="0"/>
              <a:t>데이터를 기반으로 맞춤형 도서 추천 서비스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84447" y="1674107"/>
            <a:ext cx="98540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독서 패턴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제공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구매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대여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바탕으로 독서량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예상독서량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 분야 시각화 서비스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84447" y="3557926"/>
            <a:ext cx="98540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대여 서비스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부담 없이 읽는 대여 서비스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서비스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01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89672"/>
              </p:ext>
            </p:extLst>
          </p:nvPr>
        </p:nvGraphicFramePr>
        <p:xfrm>
          <a:off x="609600" y="0"/>
          <a:ext cx="11582399" cy="6858000"/>
        </p:xfrm>
        <a:graphic>
          <a:graphicData uri="http://schemas.openxmlformats.org/drawingml/2006/table">
            <a:tbl>
              <a:tblPr/>
              <a:tblGrid>
                <a:gridCol w="2304661"/>
                <a:gridCol w="2402166"/>
                <a:gridCol w="1084372"/>
                <a:gridCol w="1113920"/>
                <a:gridCol w="2331253"/>
                <a:gridCol w="2346027"/>
              </a:tblGrid>
              <a:tr h="2417512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가장 중요하고 시급한 문제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고객측면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공급측면 문제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해결해야 할 문제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시장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고객이 겪는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문제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1) </a:t>
                      </a: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도서 정가제로 인한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도서 구매에 대한 소비자 부담 증가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현대인의 바쁜 생활패턴으로 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독서량 부족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독서하는 습관이 없어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독서 시작이 어려운 현대인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대한민국 책을 읽지 않는 이유 </a:t>
                      </a:r>
                      <a:r>
                        <a:rPr lang="en-US" altLang="ko-KR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위 출처</a:t>
                      </a:r>
                      <a:r>
                        <a:rPr lang="en-US" altLang="ko-KR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</a:t>
                      </a:r>
                      <a:r>
                        <a:rPr lang="ko-KR" altLang="en-US" sz="500" b="1" kern="0" spc="0" baseline="0" dirty="0" err="1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디지틀조선일보</a:t>
                      </a:r>
                      <a:r>
                        <a:rPr lang="ko-KR" altLang="en-US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기사 발취</a:t>
                      </a:r>
                      <a:r>
                        <a:rPr lang="en-US" altLang="ko-KR" sz="700" dirty="0" smtClean="0">
                          <a:hlinkClick r:id="rId2"/>
                        </a:rPr>
                        <a:t>http://digitalchosun.dizzo.com/site/data/html_dir/2019/09/30/2019093080049.html</a:t>
                      </a:r>
                      <a:r>
                        <a:rPr lang="en-US" altLang="ko-KR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4956" marR="34956" marT="9664" marB="966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솔루션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문제에 대한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해결책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0" kern="0" spc="0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구매가 아닌 대여로 소비자 부담 감소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소비자 구매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대여 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data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를 기준으로 고객 개인에게 맞춘 독서 패턴 및 추천도서 제공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3) SNS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을 통한 독서 패턴 및 독서리뷰 공유로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책과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사이트 홍보 및 확산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4956" marR="34956" marT="9664" marB="966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</a:t>
                      </a: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제품을 구입해야 하는 이유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제품의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차별성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내게 딱 맞는 책 읽기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습관 제공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 </a:t>
                      </a: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초기 옵션을 정한 후 구매 내역을 바탕으로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분석한 독서패턴 제공</a:t>
                      </a:r>
                      <a:r>
                        <a:rPr lang="en-US" altLang="ko-KR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34956" marR="34956" marT="9664" marB="966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경쟁우위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제품의 특장점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경쟁제품과의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비교우위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데이터 분석을 통한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사용자 독서 패턴 분석</a:t>
                      </a:r>
                      <a:r>
                        <a:rPr lang="en-US" altLang="ko-KR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데이터 활용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4956" marR="34956" marT="9664" marB="966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목표고객군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목표고객군별 특징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구체적으로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설정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책은 읽고 싶으나 뭐부터 읽어야 할지 막막한 사람들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체계적인 독서습관으로 점진적인 독서량 증가 및 독서패턴 형성을 원하는 사람들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책 홍보가 필요한 사람들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한 권을 읽더라도 효율적인 독서를 원하는 사람들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4956" marR="34956" marT="9664" marB="966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3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핵심지표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측정 핵심지표 및 활동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사업화를 위한 실행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이용자수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USER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만족도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책 </a:t>
                      </a:r>
                      <a:r>
                        <a:rPr lang="ko-KR" altLang="en-US" sz="900" b="1" kern="0" spc="0" baseline="0" dirty="0" err="1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리뷰수</a:t>
                      </a:r>
                      <a:endParaRPr lang="ko-KR" altLang="en-US" sz="900" b="1" kern="0" spc="0" baseline="0" dirty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4956" marR="34956" marT="9664" marB="966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채널</a:t>
                      </a: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유통</a:t>
                      </a: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판매채널</a:t>
                      </a: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고객에게 어떻게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판매할지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웹사이트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오프라인 서점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4956" marR="34956" marT="9664" marB="966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7171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비용구조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사업화를 위한 </a:t>
                      </a:r>
                      <a:r>
                        <a:rPr lang="ko-KR" altLang="en-US" sz="800" b="1" kern="0" spc="0" dirty="0" err="1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활동시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소요비용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유통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설비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마케팅 등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소요비용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조달방법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1)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마케팅 비용 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시장 조사 비용 </a:t>
                      </a:r>
                      <a:endParaRPr lang="ko-KR" altLang="en-US" sz="900" b="1" kern="0" spc="0" baseline="0" dirty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4956" marR="34956" marT="9664" marB="966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수익원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수익모델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수익창출 방안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제품별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유통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 </a:t>
                      </a:r>
                      <a:r>
                        <a:rPr lang="ko-KR" altLang="en-US" sz="800" b="1" kern="0" spc="0" dirty="0" err="1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채널별</a:t>
                      </a:r>
                      <a:r>
                        <a:rPr lang="en-US" altLang="ko-KR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A)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판매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대여료 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B) </a:t>
                      </a:r>
                      <a:r>
                        <a:rPr lang="ko-KR" altLang="en-US" sz="900" b="1" kern="0" spc="0" baseline="0" dirty="0" err="1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홍보료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출판사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900" b="1" kern="0" spc="0" baseline="0" dirty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4956" marR="34956" marT="9664" marB="966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65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481</Words>
  <Application>Microsoft Office PowerPoint</Application>
  <PresentationFormat>와이드스크린</PresentationFormat>
  <Paragraphs>123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HCI Poppy</vt:lpstr>
      <vt:lpstr>굴림</vt:lpstr>
      <vt:lpstr>돋움</vt:lpstr>
      <vt:lpstr>맑은 고딕</vt:lpstr>
      <vt:lpstr>맑은 고딕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</dc:creator>
  <cp:lastModifiedBy>Canon</cp:lastModifiedBy>
  <cp:revision>37</cp:revision>
  <dcterms:created xsi:type="dcterms:W3CDTF">2020-05-20T05:42:36Z</dcterms:created>
  <dcterms:modified xsi:type="dcterms:W3CDTF">2020-05-20T08:57:45Z</dcterms:modified>
</cp:coreProperties>
</file>