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43"/>
  </p:notesMasterIdLst>
  <p:sldIdLst>
    <p:sldId id="323" r:id="rId2"/>
    <p:sldId id="394" r:id="rId3"/>
    <p:sldId id="395" r:id="rId4"/>
    <p:sldId id="396" r:id="rId5"/>
    <p:sldId id="397" r:id="rId6"/>
    <p:sldId id="407" r:id="rId7"/>
    <p:sldId id="399" r:id="rId8"/>
    <p:sldId id="425" r:id="rId9"/>
    <p:sldId id="426" r:id="rId10"/>
    <p:sldId id="400" r:id="rId11"/>
    <p:sldId id="427" r:id="rId12"/>
    <p:sldId id="429" r:id="rId13"/>
    <p:sldId id="401" r:id="rId14"/>
    <p:sldId id="402" r:id="rId15"/>
    <p:sldId id="430" r:id="rId16"/>
    <p:sldId id="431" r:id="rId17"/>
    <p:sldId id="432" r:id="rId18"/>
    <p:sldId id="433" r:id="rId19"/>
    <p:sldId id="434" r:id="rId20"/>
    <p:sldId id="435" r:id="rId21"/>
    <p:sldId id="403" r:id="rId22"/>
    <p:sldId id="404" r:id="rId23"/>
    <p:sldId id="405" r:id="rId24"/>
    <p:sldId id="422" r:id="rId25"/>
    <p:sldId id="423" r:id="rId26"/>
    <p:sldId id="408" r:id="rId27"/>
    <p:sldId id="409" r:id="rId28"/>
    <p:sldId id="418" r:id="rId29"/>
    <p:sldId id="410" r:id="rId30"/>
    <p:sldId id="419" r:id="rId31"/>
    <p:sldId id="420" r:id="rId32"/>
    <p:sldId id="411" r:id="rId33"/>
    <p:sldId id="412" r:id="rId34"/>
    <p:sldId id="416" r:id="rId35"/>
    <p:sldId id="417" r:id="rId36"/>
    <p:sldId id="406" r:id="rId37"/>
    <p:sldId id="413" r:id="rId38"/>
    <p:sldId id="414" r:id="rId39"/>
    <p:sldId id="415" r:id="rId40"/>
    <p:sldId id="424" r:id="rId41"/>
    <p:sldId id="421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66"/>
    <a:srgbClr val="6699FF"/>
    <a:srgbClr val="9B5D1F"/>
    <a:srgbClr val="FFFF00"/>
    <a:srgbClr val="3333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9" autoAdjust="0"/>
    <p:restoredTop sz="90610" autoAdjust="0"/>
  </p:normalViewPr>
  <p:slideViewPr>
    <p:cSldViewPr>
      <p:cViewPr varScale="1">
        <p:scale>
          <a:sx n="69" d="100"/>
          <a:sy n="69" d="100"/>
        </p:scale>
        <p:origin x="54" y="7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1674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A12072F-6430-4931-8BB7-8BDC1E69D4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1883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A27F615B-54BA-407B-8C0E-38E5D0F8B816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415390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Ramen {</a:t>
            </a:r>
          </a:p>
          <a:p>
            <a:r>
              <a:rPr lang="en-US" altLang="ko-KR" dirty="0" smtClean="0"/>
              <a:t>    +abstract cook()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GeneralRamen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+cook()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RamenWithoutBroth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+cook()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CheeseRamen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+cook()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VinegarRamen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+cook()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MilkRamen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+cook()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GeneralRamen</a:t>
            </a:r>
            <a:r>
              <a:rPr lang="en-US" altLang="ko-KR" dirty="0" smtClean="0"/>
              <a:t> -up-&gt; Ramen</a:t>
            </a:r>
          </a:p>
          <a:p>
            <a:r>
              <a:rPr lang="en-US" altLang="ko-KR" dirty="0" err="1" smtClean="0"/>
              <a:t>RamenWithoutBroth</a:t>
            </a:r>
            <a:r>
              <a:rPr lang="en-US" altLang="ko-KR" dirty="0" smtClean="0"/>
              <a:t> -up-&gt; Ramen</a:t>
            </a:r>
          </a:p>
          <a:p>
            <a:r>
              <a:rPr lang="en-US" altLang="ko-KR" dirty="0" err="1" smtClean="0"/>
              <a:t>CheeseRamen</a:t>
            </a:r>
            <a:r>
              <a:rPr lang="en-US" altLang="ko-KR" dirty="0" smtClean="0"/>
              <a:t> -up-&gt; Ramen</a:t>
            </a:r>
          </a:p>
          <a:p>
            <a:r>
              <a:rPr lang="en-US" altLang="ko-KR" dirty="0" err="1" smtClean="0"/>
              <a:t>VinegarRamen</a:t>
            </a:r>
            <a:r>
              <a:rPr lang="en-US" altLang="ko-KR" dirty="0" smtClean="0"/>
              <a:t> -up-&gt; Ramen</a:t>
            </a:r>
          </a:p>
          <a:p>
            <a:r>
              <a:rPr lang="en-US" altLang="ko-KR" dirty="0" err="1" smtClean="0"/>
              <a:t>MilkRamen</a:t>
            </a:r>
            <a:r>
              <a:rPr lang="en-US" altLang="ko-KR" dirty="0" smtClean="0"/>
              <a:t> -up-&gt; Ramen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8323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interface </a:t>
            </a:r>
            <a:r>
              <a:rPr lang="en-US" altLang="ko-KR" dirty="0" err="1" smtClean="0"/>
              <a:t>CookRecipe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+cook()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Ramen {</a:t>
            </a:r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cookRecipe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CookRecipe</a:t>
            </a:r>
            <a:endParaRPr lang="en-US" altLang="ko-KR" dirty="0" smtClean="0"/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setCookRecipe</a:t>
            </a:r>
            <a:r>
              <a:rPr lang="en-US" altLang="ko-KR" dirty="0" smtClean="0"/>
              <a:t>(recipe: </a:t>
            </a:r>
            <a:r>
              <a:rPr lang="en-US" altLang="ko-KR" dirty="0" err="1" smtClean="0"/>
              <a:t>CookRecipe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+cook()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GeneralRamenCookRecipe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+cook()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RamenWithoutBrothCookRecipe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+cook()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CheeseRamenCookRecipe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+cook()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VinegarRamenCookRecipe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+cook()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MilkRamenCookRecipe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+cook()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GeneralRamenCookRecipe</a:t>
            </a:r>
            <a:r>
              <a:rPr lang="en-US" altLang="ko-KR" dirty="0" smtClean="0"/>
              <a:t> .up.&gt; </a:t>
            </a:r>
            <a:r>
              <a:rPr lang="en-US" altLang="ko-KR" dirty="0" err="1" smtClean="0"/>
              <a:t>CookRecipe</a:t>
            </a:r>
            <a:endParaRPr lang="en-US" altLang="ko-KR" dirty="0" smtClean="0"/>
          </a:p>
          <a:p>
            <a:r>
              <a:rPr lang="en-US" altLang="ko-KR" dirty="0" err="1" smtClean="0"/>
              <a:t>RamenWithoutBrothCookRecipe</a:t>
            </a:r>
            <a:r>
              <a:rPr lang="en-US" altLang="ko-KR" dirty="0" smtClean="0"/>
              <a:t> .up.&gt; </a:t>
            </a:r>
            <a:r>
              <a:rPr lang="en-US" altLang="ko-KR" dirty="0" err="1" smtClean="0"/>
              <a:t>CookRecipe</a:t>
            </a:r>
            <a:endParaRPr lang="en-US" altLang="ko-KR" dirty="0" smtClean="0"/>
          </a:p>
          <a:p>
            <a:r>
              <a:rPr lang="en-US" altLang="ko-KR" dirty="0" err="1" smtClean="0"/>
              <a:t>CheeseRamenCookRecipe</a:t>
            </a:r>
            <a:r>
              <a:rPr lang="en-US" altLang="ko-KR" dirty="0" smtClean="0"/>
              <a:t> .up.&gt; </a:t>
            </a:r>
            <a:r>
              <a:rPr lang="en-US" altLang="ko-KR" dirty="0" err="1" smtClean="0"/>
              <a:t>CookRecipe</a:t>
            </a:r>
            <a:endParaRPr lang="en-US" altLang="ko-KR" dirty="0" smtClean="0"/>
          </a:p>
          <a:p>
            <a:r>
              <a:rPr lang="en-US" altLang="ko-KR" dirty="0" err="1" smtClean="0"/>
              <a:t>VinegarRamenCookRecipe</a:t>
            </a:r>
            <a:r>
              <a:rPr lang="en-US" altLang="ko-KR" dirty="0" smtClean="0"/>
              <a:t> .up.&gt; </a:t>
            </a:r>
            <a:r>
              <a:rPr lang="en-US" altLang="ko-KR" dirty="0" err="1" smtClean="0"/>
              <a:t>CookRecipe</a:t>
            </a:r>
            <a:endParaRPr lang="en-US" altLang="ko-KR" dirty="0" smtClean="0"/>
          </a:p>
          <a:p>
            <a:r>
              <a:rPr lang="en-US" altLang="ko-KR" dirty="0" err="1" smtClean="0"/>
              <a:t>MilkRamenCookRecipe</a:t>
            </a:r>
            <a:r>
              <a:rPr lang="en-US" altLang="ko-KR" dirty="0" smtClean="0"/>
              <a:t> .up.&gt; </a:t>
            </a:r>
            <a:r>
              <a:rPr lang="en-US" altLang="ko-KR" dirty="0" err="1" smtClean="0"/>
              <a:t>CookRecipe</a:t>
            </a:r>
            <a:endParaRPr lang="en-US" altLang="ko-KR" dirty="0" smtClean="0"/>
          </a:p>
          <a:p>
            <a:r>
              <a:rPr lang="en-US" altLang="ko-KR" dirty="0" smtClean="0"/>
              <a:t>Ramen -right-&gt; </a:t>
            </a:r>
            <a:r>
              <a:rPr lang="en-US" altLang="ko-KR" dirty="0" err="1" smtClean="0"/>
              <a:t>CookRecipe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2672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Context {</a:t>
            </a:r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strategy:Strategy</a:t>
            </a:r>
            <a:endParaRPr lang="en-US" altLang="ko-KR" dirty="0" smtClean="0"/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executeStrategy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interface Strategy {</a:t>
            </a:r>
          </a:p>
          <a:p>
            <a:r>
              <a:rPr lang="en-US" altLang="ko-KR" dirty="0" smtClean="0"/>
              <a:t>    +execute()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Strategy1 {</a:t>
            </a:r>
          </a:p>
          <a:p>
            <a:r>
              <a:rPr lang="en-US" altLang="ko-KR" dirty="0" smtClean="0"/>
              <a:t>    +execute()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Strategyn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+execute()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Context -right-&gt; Strategy</a:t>
            </a:r>
          </a:p>
          <a:p>
            <a:r>
              <a:rPr lang="en-US" altLang="ko-KR" dirty="0" smtClean="0"/>
              <a:t>Strategy &lt;|.. Strategy1</a:t>
            </a:r>
          </a:p>
          <a:p>
            <a:r>
              <a:rPr lang="en-US" altLang="ko-KR" dirty="0" smtClean="0"/>
              <a:t>Strategy &lt;|.. </a:t>
            </a:r>
            <a:r>
              <a:rPr lang="en-US" altLang="ko-KR" dirty="0" err="1" smtClean="0"/>
              <a:t>Strategyn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8701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Duck {</a:t>
            </a:r>
          </a:p>
          <a:p>
            <a:r>
              <a:rPr lang="en-US" altLang="ko-KR" dirty="0" smtClean="0"/>
              <a:t>    quack()</a:t>
            </a:r>
          </a:p>
          <a:p>
            <a:r>
              <a:rPr lang="en-US" altLang="ko-KR" dirty="0" smtClean="0"/>
              <a:t>    swim()</a:t>
            </a:r>
          </a:p>
          <a:p>
            <a:r>
              <a:rPr lang="en-US" altLang="ko-KR" dirty="0" smtClean="0"/>
              <a:t>    display()</a:t>
            </a:r>
          </a:p>
          <a:p>
            <a:r>
              <a:rPr lang="en-US" altLang="ko-KR" dirty="0" smtClean="0"/>
              <a:t>    // </a:t>
            </a:r>
            <a:r>
              <a:rPr lang="ko-KR" altLang="en-US" dirty="0" smtClean="0"/>
              <a:t>기타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MallardDuck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display()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RedheadDuck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display()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ko-KR" altLang="en-US" dirty="0" err="1" smtClean="0"/>
              <a:t>또다른오리클래스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err="1" smtClean="0"/>
              <a:t>MallardDuck</a:t>
            </a:r>
            <a:r>
              <a:rPr lang="en-US" altLang="ko-KR" dirty="0" smtClean="0"/>
              <a:t> -up-|&gt; Duck</a:t>
            </a:r>
          </a:p>
          <a:p>
            <a:r>
              <a:rPr lang="en-US" altLang="ko-KR" dirty="0" err="1" smtClean="0"/>
              <a:t>RedheadDuck</a:t>
            </a:r>
            <a:r>
              <a:rPr lang="en-US" altLang="ko-KR" dirty="0" smtClean="0"/>
              <a:t> -up-|&gt; Duck</a:t>
            </a:r>
          </a:p>
          <a:p>
            <a:r>
              <a:rPr lang="ko-KR" altLang="en-US" dirty="0" err="1" smtClean="0"/>
              <a:t>또다른오리클래스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-up-|&gt; Duck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1654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Duck {</a:t>
            </a:r>
          </a:p>
          <a:p>
            <a:r>
              <a:rPr lang="en-US" altLang="ko-KR" dirty="0" smtClean="0"/>
              <a:t>    quack()</a:t>
            </a:r>
          </a:p>
          <a:p>
            <a:r>
              <a:rPr lang="en-US" altLang="ko-KR" dirty="0" smtClean="0"/>
              <a:t>    swim()</a:t>
            </a:r>
          </a:p>
          <a:p>
            <a:r>
              <a:rPr lang="en-US" altLang="ko-KR" dirty="0" smtClean="0"/>
              <a:t>    display()</a:t>
            </a:r>
          </a:p>
          <a:p>
            <a:r>
              <a:rPr lang="en-US" altLang="ko-KR" dirty="0" smtClean="0"/>
              <a:t>    // </a:t>
            </a:r>
            <a:r>
              <a:rPr lang="ko-KR" altLang="en-US" dirty="0" smtClean="0"/>
              <a:t>기타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MallardDuck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display()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RedheadDuck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display()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ko-KR" altLang="en-US" dirty="0" err="1" smtClean="0"/>
              <a:t>또다른오리클래스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err="1" smtClean="0"/>
              <a:t>MallardDuck</a:t>
            </a:r>
            <a:r>
              <a:rPr lang="en-US" altLang="ko-KR" dirty="0" smtClean="0"/>
              <a:t> -up-|&gt; Duck</a:t>
            </a:r>
          </a:p>
          <a:p>
            <a:r>
              <a:rPr lang="en-US" altLang="ko-KR" dirty="0" err="1" smtClean="0"/>
              <a:t>RedheadDuck</a:t>
            </a:r>
            <a:r>
              <a:rPr lang="en-US" altLang="ko-KR" dirty="0" smtClean="0"/>
              <a:t> -up-|&gt; Duck</a:t>
            </a:r>
          </a:p>
          <a:p>
            <a:r>
              <a:rPr lang="ko-KR" altLang="en-US" dirty="0" err="1" smtClean="0"/>
              <a:t>또다른오리클래스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-up-|&gt; Duck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9627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Duck {</a:t>
            </a:r>
          </a:p>
          <a:p>
            <a:r>
              <a:rPr lang="en-US" altLang="ko-KR" dirty="0" smtClean="0"/>
              <a:t>    quack()</a:t>
            </a:r>
          </a:p>
          <a:p>
            <a:r>
              <a:rPr lang="en-US" altLang="ko-KR" dirty="0" smtClean="0"/>
              <a:t>    swim()</a:t>
            </a:r>
          </a:p>
          <a:p>
            <a:r>
              <a:rPr lang="en-US" altLang="ko-KR" dirty="0" smtClean="0"/>
              <a:t>    fly()</a:t>
            </a:r>
          </a:p>
          <a:p>
            <a:r>
              <a:rPr lang="en-US" altLang="ko-KR" dirty="0" smtClean="0"/>
              <a:t>    display()</a:t>
            </a:r>
          </a:p>
          <a:p>
            <a:r>
              <a:rPr lang="en-US" altLang="ko-KR" dirty="0" smtClean="0"/>
              <a:t>    // </a:t>
            </a:r>
            <a:r>
              <a:rPr lang="ko-KR" altLang="en-US" dirty="0" smtClean="0"/>
              <a:t>기타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MallardDuck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display()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RedheadDuck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display()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RubberDuck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quack() // overridden to squeak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    display()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note top of </a:t>
            </a:r>
            <a:r>
              <a:rPr lang="en-US" altLang="ko-KR" dirty="0" err="1" smtClean="0"/>
              <a:t>RubberDuck</a:t>
            </a:r>
            <a:r>
              <a:rPr lang="en-US" altLang="ko-KR" dirty="0" smtClean="0"/>
              <a:t>: "</a:t>
            </a:r>
            <a:r>
              <a:rPr lang="en-US" altLang="ko-KR" dirty="0" err="1" smtClean="0"/>
              <a:t>RubberDuck</a:t>
            </a:r>
            <a:r>
              <a:rPr lang="ko-KR" altLang="en-US" dirty="0" smtClean="0"/>
              <a:t>은 날지 못해야 하는데 날 수 있음</a:t>
            </a:r>
            <a:r>
              <a:rPr lang="en-US" altLang="ko-KR" dirty="0" smtClean="0"/>
              <a:t>"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MallardDuck</a:t>
            </a:r>
            <a:r>
              <a:rPr lang="en-US" altLang="ko-KR" dirty="0" smtClean="0"/>
              <a:t> -up-|&gt; Duck</a:t>
            </a:r>
          </a:p>
          <a:p>
            <a:r>
              <a:rPr lang="en-US" altLang="ko-KR" dirty="0" err="1" smtClean="0"/>
              <a:t>RedheadDuck</a:t>
            </a:r>
            <a:r>
              <a:rPr lang="en-US" altLang="ko-KR" dirty="0" smtClean="0"/>
              <a:t> -up-|&gt; Duck</a:t>
            </a:r>
          </a:p>
          <a:p>
            <a:r>
              <a:rPr lang="en-US" altLang="ko-KR" dirty="0" err="1" smtClean="0"/>
              <a:t>RubberDuck</a:t>
            </a:r>
            <a:r>
              <a:rPr lang="en-US" altLang="ko-KR" dirty="0" smtClean="0"/>
              <a:t> -up-|&gt; Duck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1114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class Duck {</a:t>
            </a:r>
          </a:p>
          <a:p>
            <a:r>
              <a:rPr lang="en-US" altLang="ko-KR" dirty="0" smtClean="0"/>
              <a:t>    swim()</a:t>
            </a:r>
          </a:p>
          <a:p>
            <a:r>
              <a:rPr lang="en-US" altLang="ko-KR" dirty="0" smtClean="0"/>
              <a:t>    display()</a:t>
            </a:r>
          </a:p>
          <a:p>
            <a:r>
              <a:rPr lang="en-US" altLang="ko-KR" dirty="0" smtClean="0"/>
              <a:t>    // </a:t>
            </a:r>
            <a:r>
              <a:rPr lang="ko-KR" altLang="en-US" dirty="0" smtClean="0"/>
              <a:t>기타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interface Flyable {</a:t>
            </a:r>
          </a:p>
          <a:p>
            <a:r>
              <a:rPr lang="en-US" altLang="ko-KR" dirty="0" smtClean="0"/>
              <a:t>    flyable()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interface </a:t>
            </a:r>
            <a:r>
              <a:rPr lang="en-US" altLang="ko-KR" dirty="0" err="1" smtClean="0"/>
              <a:t>Quackable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quack()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MallardDuck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quack()</a:t>
            </a:r>
          </a:p>
          <a:p>
            <a:r>
              <a:rPr lang="en-US" altLang="ko-KR" dirty="0" smtClean="0"/>
              <a:t>    fly()</a:t>
            </a:r>
          </a:p>
          <a:p>
            <a:r>
              <a:rPr lang="en-US" altLang="ko-KR" dirty="0" smtClean="0"/>
              <a:t>    display()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RedheadDuck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quack()</a:t>
            </a:r>
          </a:p>
          <a:p>
            <a:r>
              <a:rPr lang="en-US" altLang="ko-KR" dirty="0" smtClean="0"/>
              <a:t>    fly()</a:t>
            </a:r>
          </a:p>
          <a:p>
            <a:r>
              <a:rPr lang="en-US" altLang="ko-KR" dirty="0" smtClean="0"/>
              <a:t>    display()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RubberDuck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quack() // overridden to squeak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    display()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DecoyDuck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display()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MallardDuck</a:t>
            </a:r>
            <a:r>
              <a:rPr lang="en-US" altLang="ko-KR" dirty="0" smtClean="0"/>
              <a:t> -up-|&gt; Duck</a:t>
            </a:r>
          </a:p>
          <a:p>
            <a:r>
              <a:rPr lang="en-US" altLang="ko-KR" dirty="0" err="1" smtClean="0"/>
              <a:t>RedheadDuck</a:t>
            </a:r>
            <a:r>
              <a:rPr lang="en-US" altLang="ko-KR" dirty="0" smtClean="0"/>
              <a:t> -up-|&gt; Duck</a:t>
            </a:r>
          </a:p>
          <a:p>
            <a:r>
              <a:rPr lang="en-US" altLang="ko-KR" dirty="0" err="1" smtClean="0"/>
              <a:t>RubberDuck</a:t>
            </a:r>
            <a:r>
              <a:rPr lang="en-US" altLang="ko-KR" dirty="0" smtClean="0"/>
              <a:t> -up-|&gt; Duck</a:t>
            </a:r>
          </a:p>
          <a:p>
            <a:r>
              <a:rPr lang="en-US" altLang="ko-KR" dirty="0" err="1" smtClean="0"/>
              <a:t>DecoyDuck</a:t>
            </a:r>
            <a:r>
              <a:rPr lang="en-US" altLang="ko-KR" dirty="0" smtClean="0"/>
              <a:t> -up-|&gt; Duck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MallardDuck</a:t>
            </a:r>
            <a:r>
              <a:rPr lang="en-US" altLang="ko-KR" dirty="0" smtClean="0"/>
              <a:t> .up.|&gt; Flyable</a:t>
            </a:r>
          </a:p>
          <a:p>
            <a:r>
              <a:rPr lang="en-US" altLang="ko-KR" dirty="0" err="1" smtClean="0"/>
              <a:t>MallardDuck</a:t>
            </a:r>
            <a:r>
              <a:rPr lang="en-US" altLang="ko-KR" dirty="0" smtClean="0"/>
              <a:t> .up.|&gt; </a:t>
            </a:r>
            <a:r>
              <a:rPr lang="en-US" altLang="ko-KR" dirty="0" err="1" smtClean="0"/>
              <a:t>Quackable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RedheadDuck</a:t>
            </a:r>
            <a:r>
              <a:rPr lang="en-US" altLang="ko-KR" dirty="0" smtClean="0"/>
              <a:t> .up.|&gt; Flyable</a:t>
            </a:r>
          </a:p>
          <a:p>
            <a:r>
              <a:rPr lang="en-US" altLang="ko-KR" dirty="0" err="1" smtClean="0"/>
              <a:t>RedheadDuck</a:t>
            </a:r>
            <a:r>
              <a:rPr lang="en-US" altLang="ko-KR" dirty="0" smtClean="0"/>
              <a:t> .up.|&gt; </a:t>
            </a:r>
            <a:r>
              <a:rPr lang="en-US" altLang="ko-KR" dirty="0" err="1" smtClean="0"/>
              <a:t>Quackable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RubberDuck</a:t>
            </a:r>
            <a:r>
              <a:rPr lang="en-US" altLang="ko-KR" dirty="0" smtClean="0"/>
              <a:t> .up.|&gt; </a:t>
            </a:r>
            <a:r>
              <a:rPr lang="en-US" altLang="ko-KR" dirty="0" err="1" smtClean="0"/>
              <a:t>Quackable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2652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interface </a:t>
            </a:r>
            <a:r>
              <a:rPr lang="en-US" altLang="ko-KR" dirty="0" err="1" smtClean="0"/>
              <a:t>FlyBehavior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flyable();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interface </a:t>
            </a:r>
            <a:r>
              <a:rPr lang="en-US" altLang="ko-KR" dirty="0" err="1" smtClean="0"/>
              <a:t>QuackBehavior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quack();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Duck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flyBehavior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FlyBehavior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quackBehavior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QuackBehavior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   swim();</a:t>
            </a:r>
          </a:p>
          <a:p>
            <a:r>
              <a:rPr lang="en-US" altLang="ko-KR" dirty="0" smtClean="0"/>
              <a:t>    display();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performQuack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performFly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setQuackBehavior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flyBehavior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FlyBehavior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setFlyBehavior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quackBehavior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QuackBehavior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 // </a:t>
            </a:r>
            <a:r>
              <a:rPr lang="ko-KR" altLang="en-US" dirty="0" smtClean="0"/>
              <a:t>기타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MallardDuck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display();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RedheadDuck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display();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RubberDuck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display();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DecoyDuck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display();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FlyWithWings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fly();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FlyNoWay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fly();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Quack {</a:t>
            </a:r>
          </a:p>
          <a:p>
            <a:r>
              <a:rPr lang="en-US" altLang="ko-KR" dirty="0" smtClean="0"/>
              <a:t>    quack();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Squeak {</a:t>
            </a:r>
          </a:p>
          <a:p>
            <a:r>
              <a:rPr lang="en-US" altLang="ko-KR" dirty="0" smtClean="0"/>
              <a:t>    quack();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MuteQuack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quack();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MallardDuck</a:t>
            </a:r>
            <a:r>
              <a:rPr lang="en-US" altLang="ko-KR" dirty="0" smtClean="0"/>
              <a:t> -up-|&gt; Duck</a:t>
            </a:r>
          </a:p>
          <a:p>
            <a:r>
              <a:rPr lang="en-US" altLang="ko-KR" dirty="0" err="1" smtClean="0"/>
              <a:t>RedheadDuck</a:t>
            </a:r>
            <a:r>
              <a:rPr lang="en-US" altLang="ko-KR" dirty="0" smtClean="0"/>
              <a:t> -up-|&gt; Duck</a:t>
            </a:r>
          </a:p>
          <a:p>
            <a:r>
              <a:rPr lang="en-US" altLang="ko-KR" dirty="0" err="1" smtClean="0"/>
              <a:t>RubberDuck</a:t>
            </a:r>
            <a:r>
              <a:rPr lang="en-US" altLang="ko-KR" dirty="0" smtClean="0"/>
              <a:t> -up-|&gt; Duck</a:t>
            </a:r>
          </a:p>
          <a:p>
            <a:r>
              <a:rPr lang="en-US" altLang="ko-KR" dirty="0" err="1" smtClean="0"/>
              <a:t>DecoyDuck</a:t>
            </a:r>
            <a:r>
              <a:rPr lang="en-US" altLang="ko-KR" dirty="0" smtClean="0"/>
              <a:t> -up-|&gt; Duck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FlyWithWings</a:t>
            </a:r>
            <a:r>
              <a:rPr lang="en-US" altLang="ko-KR" dirty="0" smtClean="0"/>
              <a:t> .up.|&gt; </a:t>
            </a:r>
            <a:r>
              <a:rPr lang="en-US" altLang="ko-KR" dirty="0" err="1" smtClean="0"/>
              <a:t>FlyBehavior</a:t>
            </a:r>
            <a:endParaRPr lang="en-US" altLang="ko-KR" dirty="0" smtClean="0"/>
          </a:p>
          <a:p>
            <a:r>
              <a:rPr lang="en-US" altLang="ko-KR" dirty="0" err="1" smtClean="0"/>
              <a:t>FlyNoWay</a:t>
            </a:r>
            <a:r>
              <a:rPr lang="en-US" altLang="ko-KR" dirty="0" smtClean="0"/>
              <a:t> .up.|&gt; </a:t>
            </a:r>
            <a:r>
              <a:rPr lang="en-US" altLang="ko-KR" dirty="0" err="1" smtClean="0"/>
              <a:t>FlyBehavior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Quack .up.|&gt; </a:t>
            </a:r>
            <a:r>
              <a:rPr lang="en-US" altLang="ko-KR" dirty="0" err="1" smtClean="0"/>
              <a:t>QuackBehavior</a:t>
            </a:r>
            <a:endParaRPr lang="en-US" altLang="ko-KR" dirty="0" smtClean="0"/>
          </a:p>
          <a:p>
            <a:r>
              <a:rPr lang="en-US" altLang="ko-KR" dirty="0" smtClean="0"/>
              <a:t>Squeak .up.|&gt; </a:t>
            </a:r>
            <a:r>
              <a:rPr lang="en-US" altLang="ko-KR" dirty="0" err="1" smtClean="0"/>
              <a:t>QuackBehavior</a:t>
            </a:r>
            <a:endParaRPr lang="en-US" altLang="ko-KR" dirty="0" smtClean="0"/>
          </a:p>
          <a:p>
            <a:r>
              <a:rPr lang="en-US" altLang="ko-KR" dirty="0" err="1" smtClean="0"/>
              <a:t>MuteQuack</a:t>
            </a:r>
            <a:r>
              <a:rPr lang="en-US" altLang="ko-KR" dirty="0" smtClean="0"/>
              <a:t> .up.|&gt; </a:t>
            </a:r>
            <a:r>
              <a:rPr lang="en-US" altLang="ko-KR" dirty="0" err="1" smtClean="0"/>
              <a:t>QuackBehavior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2611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class Duck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flyBehavior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FlyBehavior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quackBehavior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QuackBehavior</a:t>
            </a:r>
            <a:endParaRPr lang="en-US" altLang="ko-KR" dirty="0" smtClean="0"/>
          </a:p>
          <a:p>
            <a:r>
              <a:rPr lang="en-US" altLang="ko-KR" dirty="0" smtClean="0"/>
              <a:t>    swim()</a:t>
            </a:r>
          </a:p>
          <a:p>
            <a:r>
              <a:rPr lang="en-US" altLang="ko-KR" dirty="0" smtClean="0"/>
              <a:t>    display()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performQuack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performFly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setQuackBehavior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quackBehavior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QuackBehavior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setFlyBehavior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flyBehavior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FlyBehavior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// </a:t>
            </a:r>
            <a:r>
              <a:rPr lang="ko-KR" altLang="en-US" dirty="0" smtClean="0"/>
              <a:t>기타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MallardDuck</a:t>
            </a:r>
            <a:r>
              <a:rPr lang="en-US" altLang="ko-KR" dirty="0" smtClean="0"/>
              <a:t> -up-|&gt; Duck</a:t>
            </a:r>
          </a:p>
          <a:p>
            <a:r>
              <a:rPr lang="en-US" altLang="ko-KR" dirty="0" err="1" smtClean="0"/>
              <a:t>RedheadDuck</a:t>
            </a:r>
            <a:r>
              <a:rPr lang="en-US" altLang="ko-KR" dirty="0" smtClean="0"/>
              <a:t> -up-|&gt; Duck</a:t>
            </a:r>
          </a:p>
          <a:p>
            <a:r>
              <a:rPr lang="en-US" altLang="ko-KR" dirty="0" err="1" smtClean="0"/>
              <a:t>RubberDuck</a:t>
            </a:r>
            <a:r>
              <a:rPr lang="en-US" altLang="ko-KR" dirty="0" smtClean="0"/>
              <a:t> -up-|&gt; Duck</a:t>
            </a:r>
          </a:p>
          <a:p>
            <a:r>
              <a:rPr lang="en-US" altLang="ko-KR" dirty="0" err="1" smtClean="0"/>
              <a:t>DecoyDuck</a:t>
            </a:r>
            <a:r>
              <a:rPr lang="en-US" altLang="ko-KR" dirty="0" smtClean="0"/>
              <a:t> -up-|&gt; Duck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8379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smtClean="0"/>
              <a:t>MiniDuckSimulator1 -&gt; </a:t>
            </a:r>
            <a:r>
              <a:rPr lang="en-US" altLang="ko-KR" dirty="0" err="1" smtClean="0"/>
              <a:t>MallardDuck:mallard</a:t>
            </a:r>
            <a:r>
              <a:rPr lang="en-US" altLang="ko-KR" dirty="0" smtClean="0"/>
              <a:t>=new()</a:t>
            </a:r>
          </a:p>
          <a:p>
            <a:r>
              <a:rPr lang="en-US" altLang="ko-KR" dirty="0" err="1" smtClean="0"/>
              <a:t>MallardDuck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Quak:quackBehavior</a:t>
            </a:r>
            <a:r>
              <a:rPr lang="en-US" altLang="ko-KR" dirty="0" smtClean="0"/>
              <a:t>=new( )</a:t>
            </a:r>
          </a:p>
          <a:p>
            <a:r>
              <a:rPr lang="en-US" altLang="ko-KR" dirty="0" err="1" smtClean="0"/>
              <a:t>MallardDuck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FlyWithWings:flyBehavior</a:t>
            </a:r>
            <a:r>
              <a:rPr lang="en-US" altLang="ko-KR" dirty="0" smtClean="0"/>
              <a:t>=new()</a:t>
            </a:r>
          </a:p>
          <a:p>
            <a:r>
              <a:rPr lang="en-US" altLang="ko-KR" dirty="0" smtClean="0"/>
              <a:t>MiniDuckSimulator1 -&gt; </a:t>
            </a:r>
            <a:r>
              <a:rPr lang="en-US" altLang="ko-KR" dirty="0" err="1" smtClean="0"/>
              <a:t>MallardDuck:mallard.performQuack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MiniDuckSimulator1 -&gt; </a:t>
            </a:r>
            <a:r>
              <a:rPr lang="en-US" altLang="ko-KR" dirty="0" err="1" smtClean="0"/>
              <a:t>MallardDuck:mallard.performFly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note right</a:t>
            </a:r>
          </a:p>
          <a:p>
            <a:r>
              <a:rPr lang="en-US" altLang="ko-KR" dirty="0" smtClean="0"/>
              <a:t>    use quack() of Interface </a:t>
            </a:r>
            <a:r>
              <a:rPr lang="en-US" altLang="ko-KR" dirty="0" err="1" smtClean="0"/>
              <a:t>QuackBehavior</a:t>
            </a:r>
            <a:endParaRPr lang="en-US" altLang="ko-KR" dirty="0" smtClean="0"/>
          </a:p>
          <a:p>
            <a:r>
              <a:rPr lang="en-US" altLang="ko-KR" dirty="0" smtClean="0"/>
              <a:t>    use fly() of Interface </a:t>
            </a:r>
            <a:r>
              <a:rPr lang="en-US" altLang="ko-KR" dirty="0" err="1" smtClean="0"/>
              <a:t>FlyBehavior</a:t>
            </a:r>
            <a:endParaRPr lang="en-US" altLang="ko-KR" dirty="0" smtClean="0"/>
          </a:p>
          <a:p>
            <a:r>
              <a:rPr lang="en-US" altLang="ko-KR" dirty="0" smtClean="0"/>
              <a:t>end note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MiniDuckSimulator1 -&gt; </a:t>
            </a:r>
            <a:r>
              <a:rPr lang="en-US" altLang="ko-KR" dirty="0" err="1" smtClean="0"/>
              <a:t>ModelDuck:model:new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ModelDuck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FlyNoWay:flyBehavior</a:t>
            </a:r>
            <a:r>
              <a:rPr lang="en-US" altLang="ko-KR" dirty="0" smtClean="0"/>
              <a:t>=new </a:t>
            </a:r>
            <a:r>
              <a:rPr lang="en-US" altLang="ko-KR" dirty="0" err="1" smtClean="0"/>
              <a:t>FlyNoWay</a:t>
            </a:r>
            <a:r>
              <a:rPr lang="en-US" altLang="ko-KR" dirty="0" smtClean="0"/>
              <a:t>;</a:t>
            </a:r>
          </a:p>
          <a:p>
            <a:r>
              <a:rPr lang="en-US" altLang="ko-KR" dirty="0" err="1" smtClean="0"/>
              <a:t>ModelDuck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Quack:quackBehavior</a:t>
            </a:r>
            <a:r>
              <a:rPr lang="en-US" altLang="ko-KR" dirty="0" smtClean="0"/>
              <a:t>=new()</a:t>
            </a:r>
          </a:p>
          <a:p>
            <a:r>
              <a:rPr lang="en-US" altLang="ko-KR" dirty="0" smtClean="0"/>
              <a:t>MiniDuckSimulator1 -&gt; </a:t>
            </a:r>
            <a:r>
              <a:rPr lang="en-US" altLang="ko-KR" dirty="0" err="1" smtClean="0"/>
              <a:t>ModelDuck:model.performFly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MiniDuckSimulator1 -&gt; </a:t>
            </a:r>
            <a:r>
              <a:rPr lang="en-US" altLang="ko-KR" dirty="0" err="1" smtClean="0"/>
              <a:t>FlyRocketPowered:frp</a:t>
            </a:r>
            <a:r>
              <a:rPr lang="en-US" altLang="ko-KR" dirty="0" smtClean="0"/>
              <a:t>=new()</a:t>
            </a:r>
          </a:p>
          <a:p>
            <a:r>
              <a:rPr lang="en-US" altLang="ko-KR" dirty="0" smtClean="0"/>
              <a:t>MiniDuckSimulator1 -&gt; </a:t>
            </a:r>
            <a:r>
              <a:rPr lang="en-US" altLang="ko-KR" dirty="0" err="1" smtClean="0"/>
              <a:t>ModelDuck:model.setFlyBehavior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frp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MiniDuckSimulator1 -&gt; </a:t>
            </a:r>
            <a:r>
              <a:rPr lang="en-US" altLang="ko-KR" dirty="0" err="1" smtClean="0"/>
              <a:t>ModelDuck:model.performFly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note right</a:t>
            </a:r>
          </a:p>
          <a:p>
            <a:r>
              <a:rPr lang="en-US" altLang="ko-KR" dirty="0" smtClean="0"/>
              <a:t>    use quack() of Interface </a:t>
            </a:r>
            <a:r>
              <a:rPr lang="en-US" altLang="ko-KR" dirty="0" err="1" smtClean="0"/>
              <a:t>QuackBehavior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setFlyBehavior</a:t>
            </a:r>
            <a:r>
              <a:rPr lang="en-US" altLang="ko-KR" dirty="0" smtClean="0"/>
              <a:t>() with Class </a:t>
            </a:r>
            <a:r>
              <a:rPr lang="en-US" altLang="ko-KR" dirty="0" err="1" smtClean="0"/>
              <a:t>FlyRocketPowered</a:t>
            </a:r>
            <a:endParaRPr lang="en-US" altLang="ko-KR" dirty="0" smtClean="0"/>
          </a:p>
          <a:p>
            <a:r>
              <a:rPr lang="en-US" altLang="ko-KR" dirty="0" smtClean="0"/>
              <a:t>end note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7920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startuml</a:t>
            </a:r>
            <a:endParaRPr lang="en-US" altLang="ko-KR" dirty="0" smtClean="0"/>
          </a:p>
          <a:p>
            <a:r>
              <a:rPr lang="en-US" altLang="ko-KR" dirty="0" err="1" smtClean="0"/>
              <a:t>enum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CookingMode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GENERAL,</a:t>
            </a:r>
          </a:p>
          <a:p>
            <a:r>
              <a:rPr lang="en-US" altLang="ko-KR" dirty="0" smtClean="0"/>
              <a:t>    WITHOUT_BROTH,</a:t>
            </a:r>
          </a:p>
          <a:p>
            <a:r>
              <a:rPr lang="en-US" altLang="ko-KR" dirty="0" smtClean="0"/>
              <a:t>    WITH_CHEESE,</a:t>
            </a:r>
          </a:p>
          <a:p>
            <a:r>
              <a:rPr lang="en-US" altLang="ko-KR" dirty="0" smtClean="0"/>
              <a:t>    WITH_VINEGAR,</a:t>
            </a:r>
          </a:p>
          <a:p>
            <a:r>
              <a:rPr lang="en-US" altLang="ko-KR" dirty="0" smtClean="0"/>
              <a:t>    WITH_MILK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class Ramen {</a:t>
            </a:r>
          </a:p>
          <a:p>
            <a:r>
              <a:rPr lang="en-US" altLang="ko-KR" dirty="0" smtClean="0"/>
              <a:t>    -mode: </a:t>
            </a:r>
            <a:r>
              <a:rPr lang="en-US" altLang="ko-KR" dirty="0" err="1" smtClean="0"/>
              <a:t>CookingMode</a:t>
            </a:r>
            <a:endParaRPr lang="en-US" altLang="ko-KR" dirty="0" smtClean="0"/>
          </a:p>
          <a:p>
            <a:r>
              <a:rPr lang="en-US" altLang="ko-KR" dirty="0" smtClean="0"/>
              <a:t>    +Ramen()</a:t>
            </a:r>
          </a:p>
          <a:p>
            <a:r>
              <a:rPr lang="en-US" altLang="ko-KR" dirty="0" smtClean="0"/>
              <a:t>    +</a:t>
            </a:r>
            <a:r>
              <a:rPr lang="en-US" altLang="ko-KR" dirty="0" err="1" smtClean="0"/>
              <a:t>setCookMode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+cook()</a:t>
            </a:r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cookWithGeneralRecipe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cookWithoutBroth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cookWithCheese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cookWithVinegar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-</a:t>
            </a:r>
            <a:r>
              <a:rPr lang="en-US" altLang="ko-KR" dirty="0" err="1" smtClean="0"/>
              <a:t>cookWithMilk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Ramen -right-&gt; </a:t>
            </a:r>
            <a:r>
              <a:rPr lang="en-US" altLang="ko-KR" dirty="0" err="1" smtClean="0"/>
              <a:t>CookingMode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enduml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8892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zh-TW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5C542-22B0-4DE1-BCFC-48704BC55A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748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7813"/>
            <a:ext cx="8784976" cy="774700"/>
          </a:xfrm>
        </p:spPr>
        <p:txBody>
          <a:bodyPr/>
          <a:lstStyle>
            <a:lvl1pPr>
              <a:defRPr sz="3200" baseline="0">
                <a:latin typeface="Book Antiqua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413"/>
            <a:ext cx="8784976" cy="4862512"/>
          </a:xfrm>
        </p:spPr>
        <p:txBody>
          <a:bodyPr/>
          <a:lstStyle>
            <a:lvl1pPr>
              <a:defRPr sz="2800" baseline="0">
                <a:ea typeface="맑은 고딕" panose="020B0503020000020004" pitchFamily="50" charset="-127"/>
              </a:defRPr>
            </a:lvl1pPr>
            <a:lvl2pPr>
              <a:defRPr sz="2400" baseline="0">
                <a:ea typeface="맑은 고딕" panose="020B0503020000020004" pitchFamily="50" charset="-127"/>
              </a:defRPr>
            </a:lvl2pPr>
            <a:lvl3pPr>
              <a:defRPr sz="2400" baseline="0">
                <a:ea typeface="맑은 고딕" panose="020B0503020000020004" pitchFamily="50" charset="-127"/>
              </a:defRPr>
            </a:lvl3pPr>
            <a:lvl4pPr>
              <a:defRPr sz="2400" baseline="0">
                <a:ea typeface="맑은 고딕" panose="020B0503020000020004" pitchFamily="50" charset="-127"/>
              </a:defRPr>
            </a:lvl4pPr>
            <a:lvl5pPr>
              <a:defRPr sz="2400"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EFB1-FAC7-40FA-8954-BF2061B9FF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04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277813"/>
            <a:ext cx="8784976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268413"/>
            <a:ext cx="8784976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AD8196AF-8733-4C64-BF56-42DEB24710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고급객체지향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 </a:t>
              </a: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프로그래밍</a:t>
              </a:r>
              <a:endParaRPr kumimoji="0" lang="en-US" altLang="ko-KR" sz="44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강의노트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 #03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389856" y="4725144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dirty="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19286" y="2852739"/>
            <a:ext cx="8532813" cy="129634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ko-KR" sz="900" b="1" dirty="0" smtClean="0">
              <a:solidFill>
                <a:schemeClr val="tx2"/>
              </a:solidFill>
              <a:latin typeface="+mj-lt"/>
              <a:ea typeface="新細明體" pitchFamily="18" charset="-12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ko-KR" sz="44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rPr>
              <a:t>Strategy Pattern</a:t>
            </a:r>
            <a:endParaRPr kumimoji="0" lang="en-US" altLang="ko-KR" sz="4400" dirty="0" smtClean="0">
              <a:solidFill>
                <a:schemeClr val="tx2"/>
              </a:solidFill>
              <a:latin typeface="+mj-lt"/>
              <a:ea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Duck (HFDP Ch. 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Version 2</a:t>
            </a:r>
            <a:endParaRPr lang="en-US" altLang="ko-KR" dirty="0"/>
          </a:p>
          <a:p>
            <a:pPr lvl="1"/>
            <a:r>
              <a:rPr lang="ko-KR" altLang="en-US" dirty="0" smtClean="0"/>
              <a:t>오리를 날게 하고 싶음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상위 클래스인 </a:t>
            </a:r>
            <a:r>
              <a:rPr lang="en-US" altLang="ko-KR" dirty="0" smtClean="0"/>
              <a:t>Duck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fly()</a:t>
            </a:r>
            <a:r>
              <a:rPr lang="ko-KR" altLang="en-US" dirty="0"/>
              <a:t> </a:t>
            </a:r>
            <a:r>
              <a:rPr lang="ko-KR" altLang="en-US" dirty="0" smtClean="0"/>
              <a:t>기능 추가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2" y="2658974"/>
            <a:ext cx="63150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899592" y="277813"/>
            <a:ext cx="7344816" cy="629916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class Duck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void quack()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("quack");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void swim()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("swimming");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b="1" dirty="0" smtClean="0">
                <a:latin typeface="Consolas" panose="020B0609020204030204" pitchFamily="49" charset="0"/>
              </a:rPr>
              <a:t>    </a:t>
            </a:r>
            <a:r>
              <a:rPr lang="en-US" altLang="ko-KR" b="1" dirty="0">
                <a:latin typeface="Consolas" panose="020B0609020204030204" pitchFamily="49" charset="0"/>
              </a:rPr>
              <a:t>void fly()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b="1" dirty="0">
                <a:latin typeface="Consolas" panose="020B0609020204030204" pitchFamily="49" charset="0"/>
              </a:rPr>
              <a:t>        </a:t>
            </a:r>
            <a:r>
              <a:rPr lang="en-US" altLang="ko-KR" b="1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b="1" dirty="0">
                <a:latin typeface="Consolas" panose="020B0609020204030204" pitchFamily="49" charset="0"/>
              </a:rPr>
              <a:t>("flying");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b="1" dirty="0">
                <a:latin typeface="Consolas" panose="020B0609020204030204" pitchFamily="49" charset="0"/>
              </a:rPr>
              <a:t>    }    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void display()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("Duck");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b="1" dirty="0" smtClean="0">
                <a:latin typeface="Consolas" panose="020B0609020204030204" pitchFamily="49" charset="0"/>
              </a:rPr>
              <a:t>class </a:t>
            </a:r>
            <a:r>
              <a:rPr lang="en-US" altLang="ko-KR" b="1" dirty="0" err="1">
                <a:latin typeface="Consolas" panose="020B0609020204030204" pitchFamily="49" charset="0"/>
              </a:rPr>
              <a:t>RubberDuck</a:t>
            </a:r>
            <a:r>
              <a:rPr lang="en-US" altLang="ko-KR" b="1" dirty="0">
                <a:latin typeface="Consolas" panose="020B0609020204030204" pitchFamily="49" charset="0"/>
              </a:rPr>
              <a:t> extends Duck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b="1" dirty="0">
                <a:latin typeface="Consolas" panose="020B0609020204030204" pitchFamily="49" charset="0"/>
              </a:rPr>
              <a:t>    void quack()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b="1" dirty="0">
                <a:latin typeface="Consolas" panose="020B0609020204030204" pitchFamily="49" charset="0"/>
              </a:rPr>
              <a:t>        </a:t>
            </a:r>
            <a:r>
              <a:rPr lang="en-US" altLang="ko-KR" b="1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b="1" dirty="0">
                <a:latin typeface="Consolas" panose="020B0609020204030204" pitchFamily="49" charset="0"/>
              </a:rPr>
              <a:t>("squeak");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b="1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b="1" dirty="0">
                <a:latin typeface="Consolas" panose="020B0609020204030204" pitchFamily="49" charset="0"/>
              </a:rPr>
              <a:t>    void display()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b="1" dirty="0">
                <a:latin typeface="Consolas" panose="020B0609020204030204" pitchFamily="49" charset="0"/>
              </a:rPr>
              <a:t>        </a:t>
            </a:r>
            <a:r>
              <a:rPr lang="en-US" altLang="ko-KR" b="1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b="1" dirty="0">
                <a:latin typeface="Consolas" panose="020B0609020204030204" pitchFamily="49" charset="0"/>
              </a:rPr>
              <a:t>("</a:t>
            </a:r>
            <a:r>
              <a:rPr lang="en-US" altLang="ko-KR" b="1" dirty="0" err="1">
                <a:latin typeface="Consolas" panose="020B0609020204030204" pitchFamily="49" charset="0"/>
              </a:rPr>
              <a:t>RubberDuck</a:t>
            </a:r>
            <a:r>
              <a:rPr lang="en-US" altLang="ko-KR" b="1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b="1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b="1" dirty="0" smtClean="0">
                <a:latin typeface="Consolas" panose="020B0609020204030204" pitchFamily="49" charset="0"/>
              </a:rPr>
              <a:t>}</a:t>
            </a:r>
            <a:endParaRPr lang="en-US" altLang="ko-KR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58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755576" y="88071"/>
            <a:ext cx="7848872" cy="658128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public class Main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static void main(String[] </a:t>
            </a:r>
            <a:r>
              <a:rPr lang="en-US" altLang="ko-KR" dirty="0" err="1">
                <a:latin typeface="Consolas" panose="020B0609020204030204" pitchFamily="49" charset="0"/>
              </a:rPr>
              <a:t>args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// write your code here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Duck d1 = new Duck();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Duck d2 = new </a:t>
            </a:r>
            <a:r>
              <a:rPr lang="en-US" altLang="ko-KR" dirty="0" err="1">
                <a:latin typeface="Consolas" panose="020B0609020204030204" pitchFamily="49" charset="0"/>
              </a:rPr>
              <a:t>MallardDuck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Duck d3 = new </a:t>
            </a:r>
            <a:r>
              <a:rPr lang="en-US" altLang="ko-KR" dirty="0" err="1">
                <a:latin typeface="Consolas" panose="020B0609020204030204" pitchFamily="49" charset="0"/>
              </a:rPr>
              <a:t>RedheadDuck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b="1" dirty="0">
                <a:latin typeface="Consolas" panose="020B0609020204030204" pitchFamily="49" charset="0"/>
              </a:rPr>
              <a:t>        Duck d4 = new </a:t>
            </a:r>
            <a:r>
              <a:rPr lang="en-US" altLang="ko-KR" b="1" dirty="0" err="1">
                <a:latin typeface="Consolas" panose="020B0609020204030204" pitchFamily="49" charset="0"/>
              </a:rPr>
              <a:t>RubberDuck</a:t>
            </a:r>
            <a:r>
              <a:rPr lang="en-US" altLang="ko-KR" b="1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d1.display();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d2.display();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d3.display();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d4.display();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d1.quack();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d2.quack();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d3.quack();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d4.quack();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b="1" dirty="0">
                <a:latin typeface="Consolas" panose="020B0609020204030204" pitchFamily="49" charset="0"/>
              </a:rPr>
              <a:t>        d1.fly();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b="1" dirty="0">
                <a:latin typeface="Consolas" panose="020B0609020204030204" pitchFamily="49" charset="0"/>
              </a:rPr>
              <a:t>        d2.fly();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b="1" dirty="0">
                <a:latin typeface="Consolas" panose="020B0609020204030204" pitchFamily="49" charset="0"/>
              </a:rPr>
              <a:t>        d3.fly();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b="1" dirty="0">
                <a:latin typeface="Consolas" panose="020B0609020204030204" pitchFamily="49" charset="0"/>
              </a:rPr>
              <a:t>        d4.fly();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35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원하지 않는 자식 클래스에 </a:t>
            </a:r>
            <a:r>
              <a:rPr lang="en-US" altLang="ko-KR" dirty="0" smtClean="0"/>
              <a:t>fly() </a:t>
            </a:r>
            <a:r>
              <a:rPr lang="ko-KR" altLang="en-US" dirty="0" smtClean="0"/>
              <a:t>기능이 추가됨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해결 방법</a:t>
            </a:r>
            <a:r>
              <a:rPr lang="en-US" altLang="ko-KR" dirty="0" smtClean="0"/>
              <a:t>: fly() </a:t>
            </a:r>
            <a:r>
              <a:rPr lang="ko-KR" altLang="en-US" dirty="0" smtClean="0"/>
              <a:t>함수를 </a:t>
            </a:r>
            <a:r>
              <a:rPr lang="ko-KR" altLang="en-US" dirty="0" err="1" smtClean="0"/>
              <a:t>오버라이드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Duck (HFDP Ch. 1)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88" y="2276872"/>
            <a:ext cx="8097809" cy="378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8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Version 3 &amp; 4</a:t>
            </a:r>
          </a:p>
          <a:p>
            <a:pPr lvl="1"/>
            <a:r>
              <a:rPr lang="ko-KR" altLang="en-US" dirty="0" smtClean="0"/>
              <a:t>인터페이스를 이용한다면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2"/>
            <a:r>
              <a:rPr lang="ko-KR" altLang="en-US" dirty="0" smtClean="0"/>
              <a:t>인터페이스에 코드를 넣을 수 없으므로 </a:t>
            </a:r>
            <a:r>
              <a:rPr lang="en-US" altLang="ko-KR" dirty="0" err="1" smtClean="0"/>
              <a:t>MallardDuck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RedheadDuck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RubberDuck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등이 같은 코드를 반복해서 구현하는 경우가 발생할 수 있음 </a:t>
            </a:r>
            <a:r>
              <a:rPr lang="en-US" altLang="ko-KR" dirty="0" smtClean="0">
                <a:sym typeface="Wingdings" panose="05000000000000000000" pitchFamily="2" charset="2"/>
              </a:rPr>
              <a:t> Java8</a:t>
            </a:r>
            <a:r>
              <a:rPr lang="ko-KR" altLang="en-US" dirty="0" smtClean="0">
                <a:sym typeface="Wingdings" panose="05000000000000000000" pitchFamily="2" charset="2"/>
              </a:rPr>
              <a:t>에서는 디폴트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이용하면 일부 해결 가능 </a:t>
            </a:r>
            <a:r>
              <a:rPr lang="en-US" altLang="ko-KR" dirty="0" smtClean="0">
                <a:sym typeface="Wingdings" panose="05000000000000000000" pitchFamily="2" charset="2"/>
              </a:rPr>
              <a:t>(Version 4)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Duck (HFDP Ch. 1)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239572"/>
            <a:ext cx="7935988" cy="306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8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Duck (HFDP Ch. 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4862512"/>
          </a:xfrm>
        </p:spPr>
        <p:txBody>
          <a:bodyPr/>
          <a:lstStyle/>
          <a:p>
            <a:r>
              <a:rPr lang="en-US" altLang="ko-KR" dirty="0" smtClean="0"/>
              <a:t>Version 3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827584" y="1740436"/>
            <a:ext cx="6768752" cy="460638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class Duck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void swim()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("swimming");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void display()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("Duck");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interface Flyable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void fly();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interface </a:t>
            </a:r>
            <a:r>
              <a:rPr lang="en-US" altLang="ko-KR" dirty="0" err="1">
                <a:latin typeface="Consolas" panose="020B0609020204030204" pitchFamily="49" charset="0"/>
              </a:rPr>
              <a:t>Quackable</a:t>
            </a:r>
            <a:r>
              <a:rPr lang="en-US" altLang="ko-KR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void quack();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65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719572" y="101856"/>
            <a:ext cx="7524836" cy="655564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>
                <a:latin typeface="Consolas" panose="020B0609020204030204" pitchFamily="49" charset="0"/>
              </a:rPr>
              <a:t>MallardDuck</a:t>
            </a:r>
            <a:r>
              <a:rPr lang="en-US" altLang="ko-KR" dirty="0">
                <a:latin typeface="Consolas" panose="020B0609020204030204" pitchFamily="49" charset="0"/>
              </a:rPr>
              <a:t> extends Duck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implements </a:t>
            </a:r>
            <a:r>
              <a:rPr lang="en-US" altLang="ko-KR" dirty="0">
                <a:latin typeface="Consolas" panose="020B0609020204030204" pitchFamily="49" charset="0"/>
              </a:rPr>
              <a:t>Flyable, </a:t>
            </a:r>
            <a:r>
              <a:rPr lang="en-US" altLang="ko-KR" dirty="0" err="1">
                <a:latin typeface="Consolas" panose="020B0609020204030204" pitchFamily="49" charset="0"/>
              </a:rPr>
              <a:t>Quackable</a:t>
            </a:r>
            <a:r>
              <a:rPr lang="en-US" altLang="ko-KR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void display() {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en-US" altLang="ko-KR" dirty="0" err="1">
                <a:latin typeface="Consolas" panose="020B0609020204030204" pitchFamily="49" charset="0"/>
              </a:rPr>
              <a:t>MallardDuck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void quack() {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("quack");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void fly() {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("flying");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class </a:t>
            </a:r>
            <a:r>
              <a:rPr lang="en-US" altLang="ko-KR" dirty="0" err="1">
                <a:latin typeface="Consolas" panose="020B0609020204030204" pitchFamily="49" charset="0"/>
              </a:rPr>
              <a:t>RedheadDuck</a:t>
            </a:r>
            <a:r>
              <a:rPr lang="en-US" altLang="ko-KR" dirty="0">
                <a:latin typeface="Consolas" panose="020B0609020204030204" pitchFamily="49" charset="0"/>
              </a:rPr>
              <a:t> extends Duck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implements </a:t>
            </a:r>
            <a:r>
              <a:rPr lang="en-US" altLang="ko-KR" dirty="0">
                <a:latin typeface="Consolas" panose="020B0609020204030204" pitchFamily="49" charset="0"/>
              </a:rPr>
              <a:t>Flyable, </a:t>
            </a:r>
            <a:r>
              <a:rPr lang="en-US" altLang="ko-KR" dirty="0" err="1">
                <a:latin typeface="Consolas" panose="020B0609020204030204" pitchFamily="49" charset="0"/>
              </a:rPr>
              <a:t>Quackable</a:t>
            </a:r>
            <a:r>
              <a:rPr lang="en-US" altLang="ko-KR" dirty="0">
                <a:latin typeface="Consolas" panose="020B0609020204030204" pitchFamily="49" charset="0"/>
              </a:rPr>
              <a:t>  {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void display() {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en-US" altLang="ko-KR" dirty="0" err="1">
                <a:latin typeface="Consolas" panose="020B0609020204030204" pitchFamily="49" charset="0"/>
              </a:rPr>
              <a:t>RedheadDuck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void quack() {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("quack");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void fly() {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("flying");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135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719572" y="101856"/>
            <a:ext cx="7524836" cy="332398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>
                <a:latin typeface="Consolas" panose="020B0609020204030204" pitchFamily="49" charset="0"/>
              </a:rPr>
              <a:t>RubberDuck</a:t>
            </a:r>
            <a:r>
              <a:rPr lang="en-US" altLang="ko-KR" dirty="0">
                <a:latin typeface="Consolas" panose="020B0609020204030204" pitchFamily="49" charset="0"/>
              </a:rPr>
              <a:t> extends Duck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implements </a:t>
            </a:r>
            <a:r>
              <a:rPr lang="en-US" altLang="ko-KR" dirty="0" err="1" smtClean="0">
                <a:latin typeface="Consolas" panose="020B0609020204030204" pitchFamily="49" charset="0"/>
              </a:rPr>
              <a:t>Quackable</a:t>
            </a:r>
            <a:r>
              <a:rPr lang="en-US" altLang="ko-KR" dirty="0" smtClean="0">
                <a:latin typeface="Consolas" panose="020B0609020204030204" pitchFamily="49" charset="0"/>
              </a:rPr>
              <a:t>, Flyable </a:t>
            </a: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public void </a:t>
            </a:r>
            <a:r>
              <a:rPr lang="en-US" altLang="ko-KR" dirty="0">
                <a:latin typeface="Consolas" panose="020B0609020204030204" pitchFamily="49" charset="0"/>
              </a:rPr>
              <a:t>quack() {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("squeak");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void </a:t>
            </a:r>
            <a:r>
              <a:rPr lang="en-US" altLang="ko-KR" dirty="0">
                <a:latin typeface="Consolas" panose="020B0609020204030204" pitchFamily="49" charset="0"/>
              </a:rPr>
              <a:t>display() {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en-US" altLang="ko-KR" dirty="0" err="1">
                <a:latin typeface="Consolas" panose="020B0609020204030204" pitchFamily="49" charset="0"/>
              </a:rPr>
              <a:t>RubberDuck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public void </a:t>
            </a:r>
            <a:r>
              <a:rPr lang="en-US" altLang="ko-KR" dirty="0">
                <a:latin typeface="Consolas" panose="020B0609020204030204" pitchFamily="49" charset="0"/>
              </a:rPr>
              <a:t>fly() {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("cannot fly");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291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719572" y="620688"/>
            <a:ext cx="7596844" cy="574772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public class Main {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public static void main(String[] </a:t>
            </a:r>
            <a:r>
              <a:rPr lang="en-US" altLang="ko-KR" dirty="0" err="1">
                <a:latin typeface="Consolas" panose="020B0609020204030204" pitchFamily="49" charset="0"/>
              </a:rPr>
              <a:t>args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// write your code here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Duck d1 = new Duck();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MallardDuck</a:t>
            </a:r>
            <a:r>
              <a:rPr lang="en-US" altLang="ko-KR" dirty="0">
                <a:latin typeface="Consolas" panose="020B0609020204030204" pitchFamily="49" charset="0"/>
              </a:rPr>
              <a:t> d2 = new </a:t>
            </a:r>
            <a:r>
              <a:rPr lang="en-US" altLang="ko-KR" dirty="0" err="1">
                <a:latin typeface="Consolas" panose="020B0609020204030204" pitchFamily="49" charset="0"/>
              </a:rPr>
              <a:t>MallardDuck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RedheadDuck</a:t>
            </a:r>
            <a:r>
              <a:rPr lang="en-US" altLang="ko-KR" dirty="0">
                <a:latin typeface="Consolas" panose="020B0609020204030204" pitchFamily="49" charset="0"/>
              </a:rPr>
              <a:t> d3 = new </a:t>
            </a:r>
            <a:r>
              <a:rPr lang="en-US" altLang="ko-KR" dirty="0" err="1">
                <a:latin typeface="Consolas" panose="020B0609020204030204" pitchFamily="49" charset="0"/>
              </a:rPr>
              <a:t>RedheadDuck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RubberDuck</a:t>
            </a:r>
            <a:r>
              <a:rPr lang="en-US" altLang="ko-KR" dirty="0">
                <a:latin typeface="Consolas" panose="020B0609020204030204" pitchFamily="49" charset="0"/>
              </a:rPr>
              <a:t> d4 = new </a:t>
            </a:r>
            <a:r>
              <a:rPr lang="en-US" altLang="ko-KR" dirty="0" err="1">
                <a:latin typeface="Consolas" panose="020B0609020204030204" pitchFamily="49" charset="0"/>
              </a:rPr>
              <a:t>RubberDuck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d1.display();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d2.display();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d3.display();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d4.display();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//d1.quack();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d2.quack();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d3.quack();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d4.quack();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//d1.fly();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d2.fly();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d3.fly();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d4.fly();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5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Duck (HFDP Ch. 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124744"/>
            <a:ext cx="8784976" cy="4862512"/>
          </a:xfrm>
        </p:spPr>
        <p:txBody>
          <a:bodyPr/>
          <a:lstStyle/>
          <a:p>
            <a:r>
              <a:rPr lang="en-US" altLang="ko-KR" dirty="0" smtClean="0"/>
              <a:t>Version 4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2195736" y="1268760"/>
            <a:ext cx="6789960" cy="549028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class Duck {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void swim() {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("swimming");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void display() {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("Duck");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interface Flyable {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default void fly() {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("flying");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interface </a:t>
            </a:r>
            <a:r>
              <a:rPr lang="en-US" altLang="ko-KR" dirty="0" err="1">
                <a:latin typeface="Consolas" panose="020B0609020204030204" pitchFamily="49" charset="0"/>
              </a:rPr>
              <a:t>Quackable</a:t>
            </a:r>
            <a:r>
              <a:rPr lang="en-US" altLang="ko-KR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default void quack() {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("quack");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925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 Patterns </a:t>
            </a:r>
            <a:r>
              <a:rPr lang="ko-KR" altLang="en-US" dirty="0" smtClean="0"/>
              <a:t>분류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GoF</a:t>
            </a:r>
            <a:r>
              <a:rPr lang="ko-KR" altLang="en-US" dirty="0" smtClean="0"/>
              <a:t>가 디자인 패턴을 </a:t>
            </a:r>
            <a:r>
              <a:rPr lang="en-US" altLang="ko-KR" dirty="0" smtClean="0"/>
              <a:t>23</a:t>
            </a:r>
            <a:r>
              <a:rPr lang="ko-KR" altLang="en-US" dirty="0" smtClean="0"/>
              <a:t>가지로 정리하고 세 가지로 크게 분류</a:t>
            </a:r>
            <a:endParaRPr lang="en-US" altLang="ko-KR" dirty="0" smtClean="0"/>
          </a:p>
          <a:p>
            <a:r>
              <a:rPr lang="ko-KR" altLang="en-US" dirty="0" smtClean="0"/>
              <a:t>생성 패턴</a:t>
            </a:r>
            <a:r>
              <a:rPr lang="en-US" altLang="ko-KR" dirty="0" smtClean="0"/>
              <a:t>(Creation Patterns)</a:t>
            </a:r>
          </a:p>
          <a:p>
            <a:pPr lvl="1"/>
            <a:r>
              <a:rPr lang="ko-KR" altLang="en-US" dirty="0" smtClean="0"/>
              <a:t>객체의 생성 과정과 연관된 패턴</a:t>
            </a:r>
            <a:endParaRPr lang="en-US" altLang="ko-KR" dirty="0" smtClean="0"/>
          </a:p>
          <a:p>
            <a:pPr lvl="2"/>
            <a:r>
              <a:rPr lang="ko-KR" altLang="en-US" b="1" dirty="0" smtClean="0"/>
              <a:t>추상 </a:t>
            </a:r>
            <a:r>
              <a:rPr lang="ko-KR" altLang="en-US" b="1" dirty="0" err="1" smtClean="0"/>
              <a:t>팩토리</a:t>
            </a:r>
            <a:r>
              <a:rPr lang="en-US" altLang="ko-KR" b="1" dirty="0" smtClean="0"/>
              <a:t>(Abstract Factory)</a:t>
            </a:r>
          </a:p>
          <a:p>
            <a:pPr lvl="2"/>
            <a:r>
              <a:rPr lang="ko-KR" altLang="en-US" dirty="0" err="1" smtClean="0"/>
              <a:t>빌더</a:t>
            </a:r>
            <a:r>
              <a:rPr lang="en-US" altLang="ko-KR" dirty="0" smtClean="0"/>
              <a:t>(Builder)</a:t>
            </a:r>
          </a:p>
          <a:p>
            <a:pPr lvl="2"/>
            <a:r>
              <a:rPr lang="ko-KR" altLang="en-US" b="1" dirty="0" err="1" smtClean="0"/>
              <a:t>팩토리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메소드</a:t>
            </a:r>
            <a:r>
              <a:rPr lang="en-US" altLang="ko-KR" b="1" dirty="0" smtClean="0"/>
              <a:t>(Factory Method)</a:t>
            </a:r>
          </a:p>
          <a:p>
            <a:pPr lvl="2"/>
            <a:r>
              <a:rPr lang="ko-KR" altLang="en-US" dirty="0" err="1" smtClean="0"/>
              <a:t>프로토타입</a:t>
            </a:r>
            <a:r>
              <a:rPr lang="en-US" altLang="ko-KR" dirty="0" smtClean="0"/>
              <a:t>(Prototype)</a:t>
            </a:r>
          </a:p>
          <a:p>
            <a:pPr lvl="2"/>
            <a:r>
              <a:rPr lang="ko-KR" altLang="en-US" b="1" dirty="0" err="1" smtClean="0"/>
              <a:t>싱글턴</a:t>
            </a:r>
            <a:r>
              <a:rPr lang="en-US" altLang="ko-KR" b="1" dirty="0" smtClean="0"/>
              <a:t>(Singleton)</a:t>
            </a:r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700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899592" y="167000"/>
            <a:ext cx="7560840" cy="655564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>
                <a:latin typeface="Consolas" panose="020B0609020204030204" pitchFamily="49" charset="0"/>
              </a:rPr>
              <a:t>MallardDuck</a:t>
            </a:r>
            <a:r>
              <a:rPr lang="en-US" altLang="ko-KR" dirty="0">
                <a:latin typeface="Consolas" panose="020B0609020204030204" pitchFamily="49" charset="0"/>
              </a:rPr>
              <a:t> extends Duck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implements Flyable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Quackable</a:t>
            </a:r>
            <a:r>
              <a:rPr lang="en-US" altLang="ko-KR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void display() {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en-US" altLang="ko-KR" dirty="0" err="1">
                <a:latin typeface="Consolas" panose="020B0609020204030204" pitchFamily="49" charset="0"/>
              </a:rPr>
              <a:t>MallardDuck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class </a:t>
            </a:r>
            <a:r>
              <a:rPr lang="en-US" altLang="ko-KR" dirty="0" err="1">
                <a:latin typeface="Consolas" panose="020B0609020204030204" pitchFamily="49" charset="0"/>
              </a:rPr>
              <a:t>RedheadDuck</a:t>
            </a:r>
            <a:r>
              <a:rPr lang="en-US" altLang="ko-KR" dirty="0">
                <a:latin typeface="Consolas" panose="020B0609020204030204" pitchFamily="49" charset="0"/>
              </a:rPr>
              <a:t> extends Duck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implements </a:t>
            </a:r>
            <a:r>
              <a:rPr lang="en-US" altLang="ko-KR" dirty="0">
                <a:latin typeface="Consolas" panose="020B0609020204030204" pitchFamily="49" charset="0"/>
              </a:rPr>
              <a:t>Flyable, </a:t>
            </a:r>
            <a:r>
              <a:rPr lang="en-US" altLang="ko-KR" dirty="0" err="1">
                <a:latin typeface="Consolas" panose="020B0609020204030204" pitchFamily="49" charset="0"/>
              </a:rPr>
              <a:t>Quackable</a:t>
            </a:r>
            <a:r>
              <a:rPr lang="en-US" altLang="ko-KR" dirty="0">
                <a:latin typeface="Consolas" panose="020B0609020204030204" pitchFamily="49" charset="0"/>
              </a:rPr>
              <a:t>  {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void display() {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en-US" altLang="ko-KR" dirty="0" err="1">
                <a:latin typeface="Consolas" panose="020B0609020204030204" pitchFamily="49" charset="0"/>
              </a:rPr>
              <a:t>RedheadDuck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class </a:t>
            </a:r>
            <a:r>
              <a:rPr lang="en-US" altLang="ko-KR" dirty="0" err="1">
                <a:latin typeface="Consolas" panose="020B0609020204030204" pitchFamily="49" charset="0"/>
              </a:rPr>
              <a:t>RubberDuck</a:t>
            </a:r>
            <a:r>
              <a:rPr lang="en-US" altLang="ko-KR" dirty="0">
                <a:latin typeface="Consolas" panose="020B0609020204030204" pitchFamily="49" charset="0"/>
              </a:rPr>
              <a:t> extends </a:t>
            </a:r>
            <a:r>
              <a:rPr lang="en-US" altLang="ko-KR" dirty="0" smtClean="0">
                <a:latin typeface="Consolas" panose="020B0609020204030204" pitchFamily="49" charset="0"/>
              </a:rPr>
              <a:t>Duck 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implements </a:t>
            </a:r>
            <a:r>
              <a:rPr lang="en-US" altLang="ko-KR" dirty="0" err="1" smtClean="0">
                <a:latin typeface="Consolas" panose="020B0609020204030204" pitchFamily="49" charset="0"/>
              </a:rPr>
              <a:t>Quackable</a:t>
            </a:r>
            <a:r>
              <a:rPr lang="en-US" altLang="ko-KR" dirty="0" smtClean="0">
                <a:latin typeface="Consolas" panose="020B0609020204030204" pitchFamily="49" charset="0"/>
              </a:rPr>
              <a:t>, Flyable </a:t>
            </a: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public void </a:t>
            </a:r>
            <a:r>
              <a:rPr lang="en-US" altLang="ko-KR" dirty="0">
                <a:latin typeface="Consolas" panose="020B0609020204030204" pitchFamily="49" charset="0"/>
              </a:rPr>
              <a:t>quack() {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("squeak");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void </a:t>
            </a:r>
            <a:r>
              <a:rPr lang="en-US" altLang="ko-KR" dirty="0">
                <a:latin typeface="Consolas" panose="020B0609020204030204" pitchFamily="49" charset="0"/>
              </a:rPr>
              <a:t>display() {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en-US" altLang="ko-KR" dirty="0" err="1">
                <a:latin typeface="Consolas" panose="020B0609020204030204" pitchFamily="49" charset="0"/>
              </a:rPr>
              <a:t>RubberDuck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public void fly() {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("cannot fly");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789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Duck (HFDP Ch. 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268413"/>
            <a:ext cx="8964488" cy="4862512"/>
          </a:xfrm>
        </p:spPr>
        <p:txBody>
          <a:bodyPr/>
          <a:lstStyle/>
          <a:p>
            <a:r>
              <a:rPr lang="ko-KR" altLang="en-US" dirty="0" smtClean="0"/>
              <a:t>바뀌는 부분과 그렇지 않은 부분 분리하기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Duck </a:t>
            </a:r>
            <a:r>
              <a:rPr lang="ko-KR" altLang="en-US" dirty="0" smtClean="0"/>
              <a:t>클래스에서 </a:t>
            </a:r>
            <a:r>
              <a:rPr lang="en-US" altLang="ko-KR" dirty="0" smtClean="0"/>
              <a:t>fly()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quack() </a:t>
            </a:r>
            <a:r>
              <a:rPr lang="ko-KR" altLang="en-US" dirty="0" smtClean="0"/>
              <a:t>부분이 자주 바뀜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나머지 코드는 변함없음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"</a:t>
            </a:r>
            <a:r>
              <a:rPr lang="ko-KR" altLang="en-US" dirty="0" smtClean="0"/>
              <a:t>변화하는 부분과 그대로 있는 부분</a:t>
            </a:r>
            <a:r>
              <a:rPr lang="en-US" altLang="ko-KR" dirty="0" smtClean="0"/>
              <a:t>"</a:t>
            </a:r>
            <a:r>
              <a:rPr lang="ko-KR" altLang="en-US" dirty="0" smtClean="0"/>
              <a:t>을 분리하려면 두 개의 클래스 집합을 만들어야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클래스 집합에는 각각의 행동을 구현한 것을 넣을 것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나는 것과 관련된 집합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꽥꽥거리는 것과 같은 집합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특정 행동을 </a:t>
            </a:r>
            <a:r>
              <a:rPr lang="en-US" altLang="ko-KR" dirty="0" smtClean="0"/>
              <a:t>Duck </a:t>
            </a:r>
            <a:r>
              <a:rPr lang="ko-KR" altLang="en-US" dirty="0" smtClean="0"/>
              <a:t>클래스에서 구현하는 것이 아니라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독립적으로 새로운 클래스를 만들어서 구현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Duck</a:t>
            </a:r>
            <a:r>
              <a:rPr lang="ko-KR" altLang="en-US" dirty="0"/>
              <a:t> </a:t>
            </a:r>
            <a:r>
              <a:rPr lang="ko-KR" altLang="en-US" dirty="0" smtClean="0"/>
              <a:t>또는 서브 클래스에서는 행동을 실제로 구현한 인터페이스를 사용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FlyBehavior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QuackBehavior</a:t>
            </a:r>
            <a:r>
              <a:rPr lang="en-US" altLang="ko-KR" dirty="0" smtClean="0"/>
              <a:t>)</a:t>
            </a:r>
          </a:p>
          <a:p>
            <a:pPr lvl="3"/>
            <a:r>
              <a:rPr lang="ko-KR" altLang="en-US" dirty="0" smtClean="0"/>
              <a:t>따라서 </a:t>
            </a:r>
            <a:r>
              <a:rPr lang="en-US" altLang="ko-KR" dirty="0" smtClean="0"/>
              <a:t>Duck</a:t>
            </a:r>
            <a:r>
              <a:rPr lang="ko-KR" altLang="en-US" smtClean="0"/>
              <a:t>과는 무관해짐</a:t>
            </a:r>
            <a:endParaRPr lang="en-US" altLang="ko-KR" dirty="0"/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018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Duck (HFDP Ch. 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Version 5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28184" y="1988840"/>
            <a:ext cx="17107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캡슐화된 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나는 행동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2030953"/>
            <a:ext cx="27879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캡슐화된 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꽥꽥거리는 행동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" y="2985060"/>
            <a:ext cx="87153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8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Duck (HFDP Ch. 1)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55679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/>
                </a:solidFill>
              </a:rPr>
              <a:t>클라이언트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308813"/>
            <a:ext cx="7379741" cy="378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0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Duck (HFDP Ch. 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시퀀스 다이어그램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16" y="1844824"/>
            <a:ext cx="8820472" cy="395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1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Duck (HFDP Ch. 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ModelDuck</a:t>
            </a:r>
            <a:r>
              <a:rPr lang="ko-KR" altLang="en-US" dirty="0"/>
              <a:t>의 </a:t>
            </a:r>
            <a:r>
              <a:rPr lang="ko-KR" altLang="en-US" dirty="0" err="1"/>
              <a:t>생성자에서</a:t>
            </a:r>
            <a:r>
              <a:rPr lang="ko-KR" altLang="en-US" dirty="0"/>
              <a:t> 생성한 </a:t>
            </a:r>
            <a:r>
              <a:rPr lang="en-US" altLang="ko-KR" dirty="0" err="1"/>
              <a:t>FlyBehavior</a:t>
            </a:r>
            <a:r>
              <a:rPr lang="ko-KR" altLang="en-US" dirty="0"/>
              <a:t>를 사용하고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또한 </a:t>
            </a:r>
            <a:r>
              <a:rPr lang="en-US" altLang="ko-KR" dirty="0"/>
              <a:t>set</a:t>
            </a:r>
            <a:r>
              <a:rPr lang="ko-KR" altLang="en-US" dirty="0"/>
              <a:t>함수를 통해 </a:t>
            </a:r>
            <a:r>
              <a:rPr lang="en-US" altLang="ko-KR" dirty="0" err="1"/>
              <a:t>FlyBehavior</a:t>
            </a:r>
            <a:r>
              <a:rPr lang="ko-KR" altLang="en-US" dirty="0"/>
              <a:t>를 수정하고 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827584" y="2204864"/>
            <a:ext cx="5184576" cy="39273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flyBehavior</a:t>
            </a:r>
            <a:r>
              <a:rPr lang="en-US" altLang="ko-KR" dirty="0">
                <a:latin typeface="Consolas" panose="020B0609020204030204" pitchFamily="49" charset="0"/>
              </a:rPr>
              <a:t> = new </a:t>
            </a:r>
            <a:r>
              <a:rPr lang="en-US" altLang="ko-KR" dirty="0" err="1">
                <a:latin typeface="Consolas" panose="020B0609020204030204" pitchFamily="49" charset="0"/>
              </a:rPr>
              <a:t>FlyNoWay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827584" y="3116366"/>
            <a:ext cx="7776864" cy="38728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model.setFlyBehavior</a:t>
            </a:r>
            <a:r>
              <a:rPr lang="en-US" altLang="ko-KR" dirty="0">
                <a:latin typeface="Consolas" panose="020B0609020204030204" pitchFamily="49" charset="0"/>
              </a:rPr>
              <a:t>(new </a:t>
            </a:r>
            <a:r>
              <a:rPr lang="en-US" altLang="ko-KR" dirty="0" err="1">
                <a:latin typeface="Consolas" panose="020B0609020204030204" pitchFamily="49" charset="0"/>
              </a:rPr>
              <a:t>FlyRocketPowered</a:t>
            </a:r>
            <a:r>
              <a:rPr lang="en-US" altLang="ko-KR" dirty="0"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97915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라면 조리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조리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조리 </a:t>
            </a:r>
            <a:r>
              <a:rPr lang="en-US" altLang="ko-KR" dirty="0" smtClean="0"/>
              <a:t>(cook)</a:t>
            </a:r>
          </a:p>
          <a:p>
            <a:pPr lvl="1"/>
            <a:r>
              <a:rPr lang="ko-KR" altLang="en-US" dirty="0" smtClean="0"/>
              <a:t>볶음 라면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cookWithoutBroth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err="1" smtClean="0"/>
              <a:t>머그</a:t>
            </a:r>
            <a:r>
              <a:rPr lang="ko-KR" altLang="en-US" dirty="0" smtClean="0"/>
              <a:t> 컵 한 잔 정도의 물로 라면 끓이고 </a:t>
            </a:r>
            <a:r>
              <a:rPr lang="ko-KR" altLang="en-US" dirty="0" err="1" smtClean="0"/>
              <a:t>스프</a:t>
            </a:r>
            <a:r>
              <a:rPr lang="ko-KR" altLang="en-US" dirty="0" smtClean="0"/>
              <a:t> </a:t>
            </a:r>
            <a:r>
              <a:rPr lang="en-US" altLang="ko-KR" dirty="0" smtClean="0"/>
              <a:t>2/3 </a:t>
            </a:r>
            <a:r>
              <a:rPr lang="ko-KR" altLang="en-US" dirty="0" smtClean="0"/>
              <a:t>정도 넣고 볶기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치즈 라면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cookWithCheese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끓인 후 </a:t>
            </a:r>
            <a:r>
              <a:rPr lang="ko-KR" altLang="en-US" dirty="0" err="1" smtClean="0"/>
              <a:t>슬라이스</a:t>
            </a:r>
            <a:r>
              <a:rPr lang="ko-KR" altLang="en-US" dirty="0" smtClean="0"/>
              <a:t> 치즈 얹기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식초 라면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cookWithVinegar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끓인 후 작은 숟가락으로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개 정도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우유 라면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cookWithMilk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물 대신 우유로 라면 끓이기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901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 smtClean="0"/>
              <a:t>2 </a:t>
            </a:r>
            <a:r>
              <a:rPr lang="en-US" altLang="ko-KR" dirty="0"/>
              <a:t>– </a:t>
            </a:r>
            <a:r>
              <a:rPr lang="ko-KR" altLang="en-US" dirty="0"/>
              <a:t>라면 조리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Version 1</a:t>
            </a:r>
          </a:p>
          <a:p>
            <a:pPr lvl="1"/>
            <a:r>
              <a:rPr lang="ko-KR" altLang="en-US" dirty="0" smtClean="0"/>
              <a:t>클라이언트에 모든 조리법을 넣고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 또는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문으로 조리법 선택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문제점</a:t>
            </a:r>
            <a:r>
              <a:rPr lang="en-US" altLang="ko-KR" dirty="0" smtClean="0"/>
              <a:t>:</a:t>
            </a:r>
          </a:p>
          <a:p>
            <a:pPr lvl="2"/>
            <a:r>
              <a:rPr lang="ko-KR" altLang="en-US" dirty="0" smtClean="0"/>
              <a:t>새로운 조리 방법 추가 어려움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 코드가 너무 복잡해짐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636912"/>
            <a:ext cx="47434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2 – </a:t>
            </a:r>
            <a:r>
              <a:rPr lang="ko-KR" altLang="en-US" dirty="0"/>
              <a:t>라면 조리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23528" y="1267881"/>
            <a:ext cx="8352928" cy="540147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class Ramen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static </a:t>
            </a:r>
            <a:r>
              <a:rPr lang="en-US" altLang="ko-KR" dirty="0" err="1">
                <a:latin typeface="Consolas" panose="020B0609020204030204" pitchFamily="49" charset="0"/>
              </a:rPr>
              <a:t>enum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CookingMode</a:t>
            </a:r>
            <a:r>
              <a:rPr lang="en-US" altLang="ko-KR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GENERAL,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WITHOUT_BROTH,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WITH_CHEESE,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WITH_VINEGAR,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WITH_MILK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private </a:t>
            </a:r>
            <a:r>
              <a:rPr lang="en-US" altLang="ko-KR" dirty="0" err="1">
                <a:latin typeface="Consolas" panose="020B0609020204030204" pitchFamily="49" charset="0"/>
              </a:rPr>
              <a:t>CookingMode</a:t>
            </a:r>
            <a:r>
              <a:rPr lang="en-US" altLang="ko-KR" dirty="0">
                <a:latin typeface="Consolas" panose="020B0609020204030204" pitchFamily="49" charset="0"/>
              </a:rPr>
              <a:t> mode;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Ramen()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mode = </a:t>
            </a:r>
            <a:r>
              <a:rPr lang="en-US" altLang="ko-KR" dirty="0" err="1">
                <a:latin typeface="Consolas" panose="020B0609020204030204" pitchFamily="49" charset="0"/>
              </a:rPr>
              <a:t>CookingMode.GENERAL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void </a:t>
            </a:r>
            <a:r>
              <a:rPr lang="en-US" altLang="ko-KR" dirty="0" err="1">
                <a:latin typeface="Consolas" panose="020B0609020204030204" pitchFamily="49" charset="0"/>
              </a:rPr>
              <a:t>setCookMode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CookingMode</a:t>
            </a:r>
            <a:r>
              <a:rPr lang="en-US" altLang="ko-KR" dirty="0">
                <a:latin typeface="Consolas" panose="020B0609020204030204" pitchFamily="49" charset="0"/>
              </a:rPr>
              <a:t> mode)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this.mode</a:t>
            </a:r>
            <a:r>
              <a:rPr lang="en-US" altLang="ko-KR" dirty="0">
                <a:latin typeface="Consolas" panose="020B0609020204030204" pitchFamily="49" charset="0"/>
              </a:rPr>
              <a:t> = mode;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99969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 smtClean="0"/>
              <a:t>2 </a:t>
            </a:r>
            <a:r>
              <a:rPr lang="en-US" altLang="ko-KR" dirty="0"/>
              <a:t>– </a:t>
            </a:r>
            <a:r>
              <a:rPr lang="ko-KR" altLang="en-US" dirty="0"/>
              <a:t>라면 조리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43608" y="1124744"/>
            <a:ext cx="6480720" cy="570188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public void cook()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switch </a:t>
            </a:r>
            <a:r>
              <a:rPr lang="en-US" altLang="ko-KR" dirty="0">
                <a:latin typeface="Consolas" panose="020B0609020204030204" pitchFamily="49" charset="0"/>
              </a:rPr>
              <a:t>(mode)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case GENERAL: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cookWithGeneralRecipe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break;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case WITHOUT_BROTH: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cookWithoutBroth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>
                <a:latin typeface="Consolas" panose="020B0609020204030204" pitchFamily="49" charset="0"/>
              </a:rPr>
              <a:t>break;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case WITH_CHEESE: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cookWithCheese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>
                <a:latin typeface="Consolas" panose="020B0609020204030204" pitchFamily="49" charset="0"/>
              </a:rPr>
              <a:t>break;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case WITH_VINEGAR: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cookWithVinegar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>
                <a:latin typeface="Consolas" panose="020B0609020204030204" pitchFamily="49" charset="0"/>
              </a:rPr>
              <a:t>break;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case WITH_MILK: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cookWithMilk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>
                <a:latin typeface="Consolas" panose="020B0609020204030204" pitchFamily="49" charset="0"/>
              </a:rPr>
              <a:t>break;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37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Patterns </a:t>
            </a:r>
            <a:r>
              <a:rPr lang="ko-KR" altLang="en-US" dirty="0"/>
              <a:t>분류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구조 패턴 </a:t>
            </a:r>
            <a:r>
              <a:rPr lang="en-US" altLang="ko-KR" dirty="0" smtClean="0"/>
              <a:t>(Structural Patterns)</a:t>
            </a:r>
          </a:p>
          <a:p>
            <a:pPr lvl="1"/>
            <a:r>
              <a:rPr lang="ko-KR" altLang="en-US" dirty="0" smtClean="0"/>
              <a:t>클래스나 객체의 합성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집약에 관련된 패턴</a:t>
            </a:r>
            <a:endParaRPr lang="en-US" altLang="ko-KR" dirty="0" smtClean="0"/>
          </a:p>
          <a:p>
            <a:pPr lvl="2"/>
            <a:r>
              <a:rPr lang="ko-KR" altLang="en-US" b="1" dirty="0" smtClean="0"/>
              <a:t>어댑터</a:t>
            </a:r>
            <a:r>
              <a:rPr lang="en-US" altLang="ko-KR" b="1" dirty="0" smtClean="0"/>
              <a:t>(Adapter)</a:t>
            </a:r>
          </a:p>
          <a:p>
            <a:pPr lvl="2"/>
            <a:r>
              <a:rPr lang="ko-KR" altLang="en-US" dirty="0" smtClean="0"/>
              <a:t>브</a:t>
            </a:r>
            <a:r>
              <a:rPr lang="ko-KR" altLang="en-US" dirty="0"/>
              <a:t>리</a:t>
            </a:r>
            <a:r>
              <a:rPr lang="ko-KR" altLang="en-US" dirty="0" smtClean="0"/>
              <a:t>지</a:t>
            </a:r>
            <a:r>
              <a:rPr lang="en-US" altLang="ko-KR" dirty="0" smtClean="0"/>
              <a:t>(Bridge)</a:t>
            </a:r>
          </a:p>
          <a:p>
            <a:pPr lvl="2"/>
            <a:r>
              <a:rPr lang="ko-KR" altLang="en-US" b="1" dirty="0" err="1" smtClean="0"/>
              <a:t>컴포지트</a:t>
            </a:r>
            <a:r>
              <a:rPr lang="en-US" altLang="ko-KR" b="1" dirty="0" smtClean="0"/>
              <a:t>(Composite)</a:t>
            </a:r>
          </a:p>
          <a:p>
            <a:pPr lvl="2"/>
            <a:r>
              <a:rPr lang="ko-KR" altLang="en-US" b="1" dirty="0" err="1" smtClean="0"/>
              <a:t>데코레이터</a:t>
            </a:r>
            <a:r>
              <a:rPr lang="en-US" altLang="ko-KR" b="1" dirty="0" smtClean="0"/>
              <a:t>(Decorator)</a:t>
            </a:r>
          </a:p>
          <a:p>
            <a:pPr lvl="2"/>
            <a:r>
              <a:rPr lang="ko-KR" altLang="en-US" dirty="0" err="1" smtClean="0"/>
              <a:t>퍼사드</a:t>
            </a:r>
            <a:r>
              <a:rPr lang="en-US" altLang="ko-KR" dirty="0" smtClean="0"/>
              <a:t>(Façade)</a:t>
            </a:r>
          </a:p>
          <a:p>
            <a:pPr lvl="2"/>
            <a:r>
              <a:rPr lang="ko-KR" altLang="en-US" dirty="0" err="1" smtClean="0"/>
              <a:t>플라이웨이트</a:t>
            </a:r>
            <a:r>
              <a:rPr lang="en-US" altLang="ko-KR" dirty="0" smtClean="0"/>
              <a:t>(Flyweight)</a:t>
            </a:r>
          </a:p>
          <a:p>
            <a:pPr lvl="2"/>
            <a:r>
              <a:rPr lang="ko-KR" altLang="en-US" b="1" dirty="0" err="1" smtClean="0"/>
              <a:t>프록시</a:t>
            </a:r>
            <a:r>
              <a:rPr lang="en-US" altLang="ko-KR" b="1" dirty="0" smtClean="0"/>
              <a:t>(Proxy)</a:t>
            </a:r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905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2 – </a:t>
            </a:r>
            <a:r>
              <a:rPr lang="ko-KR" altLang="en-US" dirty="0"/>
              <a:t>라면 조리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124744"/>
            <a:ext cx="9145016" cy="569643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private void </a:t>
            </a:r>
            <a:r>
              <a:rPr lang="en-US" altLang="ko-KR" dirty="0" err="1">
                <a:latin typeface="Consolas" panose="020B0609020204030204" pitchFamily="49" charset="0"/>
              </a:rPr>
              <a:t>cookWithGeneralRecipe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일반 조리법으로 끓이기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private void </a:t>
            </a:r>
            <a:r>
              <a:rPr lang="en-US" altLang="ko-KR" dirty="0" err="1">
                <a:latin typeface="Consolas" panose="020B0609020204030204" pitchFamily="49" charset="0"/>
              </a:rPr>
              <a:t>cookWithoutBroth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물을 적게 넣고 라면을 익힌 뒤에 라면 </a:t>
            </a:r>
            <a:r>
              <a:rPr lang="ko-KR" altLang="en-US" dirty="0" err="1">
                <a:latin typeface="Consolas" panose="020B0609020204030204" pitchFamily="49" charset="0"/>
              </a:rPr>
              <a:t>스프에</a:t>
            </a:r>
            <a:r>
              <a:rPr lang="ko-KR" altLang="en-US" dirty="0">
                <a:latin typeface="Consolas" panose="020B0609020204030204" pitchFamily="49" charset="0"/>
              </a:rPr>
              <a:t> 볶듯이 끓임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private void </a:t>
            </a:r>
            <a:r>
              <a:rPr lang="en-US" altLang="ko-KR" dirty="0" err="1">
                <a:latin typeface="Consolas" panose="020B0609020204030204" pitchFamily="49" charset="0"/>
              </a:rPr>
              <a:t>cookWithCheese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라면을 끓인 후에 치즈 넣기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private void </a:t>
            </a:r>
            <a:r>
              <a:rPr lang="en-US" altLang="ko-KR" dirty="0" err="1">
                <a:latin typeface="Consolas" panose="020B0609020204030204" pitchFamily="49" charset="0"/>
              </a:rPr>
              <a:t>cookWithVinegar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라면을 끓인 후에 식초 약간 넣기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private void </a:t>
            </a:r>
            <a:r>
              <a:rPr lang="en-US" altLang="ko-KR" dirty="0" err="1">
                <a:latin typeface="Consolas" panose="020B0609020204030204" pitchFamily="49" charset="0"/>
              </a:rPr>
              <a:t>cookWithMilk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우유를 넣고 끓이기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35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2 – </a:t>
            </a:r>
            <a:r>
              <a:rPr lang="ko-KR" altLang="en-US" dirty="0"/>
              <a:t>라면 조리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59532" y="1268413"/>
            <a:ext cx="8424936" cy="304185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class Main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static void main(String[] </a:t>
            </a:r>
            <a:r>
              <a:rPr lang="en-US" altLang="ko-KR" dirty="0" err="1">
                <a:latin typeface="Consolas" panose="020B0609020204030204" pitchFamily="49" charset="0"/>
              </a:rPr>
              <a:t>args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    Ramen </a:t>
            </a:r>
            <a:r>
              <a:rPr lang="en-US" altLang="ko-KR" dirty="0">
                <a:latin typeface="Consolas" panose="020B0609020204030204" pitchFamily="49" charset="0"/>
              </a:rPr>
              <a:t>cook = new Ramen();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cook.cook</a:t>
            </a:r>
            <a:r>
              <a:rPr lang="en-US" altLang="ko-KR" dirty="0" smtClean="0">
                <a:latin typeface="Consolas" panose="020B0609020204030204" pitchFamily="49" charset="0"/>
              </a:rPr>
              <a:t>();     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cook.setCookMode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Ramen.CookingMode.WITH_CHEESE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cook.cook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677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268413"/>
            <a:ext cx="9252520" cy="4862512"/>
          </a:xfrm>
        </p:spPr>
        <p:txBody>
          <a:bodyPr/>
          <a:lstStyle/>
          <a:p>
            <a:r>
              <a:rPr lang="en-US" altLang="ko-KR" dirty="0" smtClean="0"/>
              <a:t>Version 2</a:t>
            </a:r>
          </a:p>
          <a:p>
            <a:pPr lvl="1"/>
            <a:r>
              <a:rPr lang="ko-KR" altLang="en-US" dirty="0" smtClean="0"/>
              <a:t>상속 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문제점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음식 모형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FoodModel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추가한다면</a:t>
            </a:r>
            <a:r>
              <a:rPr lang="en-US" altLang="ko-KR" dirty="0" smtClean="0"/>
              <a:t>?</a:t>
            </a:r>
          </a:p>
          <a:p>
            <a:pPr lvl="3"/>
            <a:r>
              <a:rPr lang="en-US" altLang="ko-KR" dirty="0" smtClean="0"/>
              <a:t>cook()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오버라이드</a:t>
            </a:r>
            <a:r>
              <a:rPr lang="ko-KR" altLang="en-US" dirty="0" smtClean="0"/>
              <a:t> 해서 실제 요리하지 않도록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새로운 클래스가 추가될 때마다 </a:t>
            </a:r>
            <a:r>
              <a:rPr lang="en-US" altLang="ko-KR" dirty="0" smtClean="0"/>
              <a:t>cook() </a:t>
            </a:r>
            <a:r>
              <a:rPr lang="ko-KR" altLang="en-US" dirty="0" smtClean="0"/>
              <a:t>함수를 확인해야 함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 smtClean="0"/>
              <a:t>2 </a:t>
            </a:r>
            <a:r>
              <a:rPr lang="en-US" altLang="ko-KR" dirty="0"/>
              <a:t>– </a:t>
            </a:r>
            <a:r>
              <a:rPr lang="ko-KR" altLang="en-US" dirty="0"/>
              <a:t>라면 조리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282099"/>
            <a:ext cx="8590732" cy="215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2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 smtClean="0"/>
              <a:t>2 </a:t>
            </a:r>
            <a:r>
              <a:rPr lang="en-US" altLang="ko-KR" dirty="0"/>
              <a:t>– </a:t>
            </a:r>
            <a:r>
              <a:rPr lang="ko-KR" altLang="en-US" dirty="0"/>
              <a:t>라면 조리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265079"/>
            <a:ext cx="8784976" cy="481157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abstract class Ramen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abstract void cook();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>
                <a:latin typeface="Consolas" panose="020B0609020204030204" pitchFamily="49" charset="0"/>
              </a:rPr>
              <a:t>GeneralRamen</a:t>
            </a:r>
            <a:r>
              <a:rPr lang="en-US" altLang="ko-KR" dirty="0">
                <a:latin typeface="Consolas" panose="020B0609020204030204" pitchFamily="49" charset="0"/>
              </a:rPr>
              <a:t> extends Ramen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void cook()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일반 조리법으로 끓이기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>
                <a:latin typeface="Consolas" panose="020B0609020204030204" pitchFamily="49" charset="0"/>
              </a:rPr>
              <a:t>RamenWithoutBroth</a:t>
            </a:r>
            <a:r>
              <a:rPr lang="en-US" altLang="ko-KR" dirty="0">
                <a:latin typeface="Consolas" panose="020B0609020204030204" pitchFamily="49" charset="0"/>
              </a:rPr>
              <a:t> extends Ramen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void cook()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물을 적게 넣고 라면을 익힌 뒤에 라면 </a:t>
            </a:r>
            <a:r>
              <a:rPr lang="ko-KR" altLang="en-US" dirty="0" err="1">
                <a:latin typeface="Consolas" panose="020B0609020204030204" pitchFamily="49" charset="0"/>
              </a:rPr>
              <a:t>스프에</a:t>
            </a:r>
            <a:r>
              <a:rPr lang="ko-KR" altLang="en-US" dirty="0">
                <a:latin typeface="Consolas" panose="020B0609020204030204" pitchFamily="49" charset="0"/>
              </a:rPr>
              <a:t> 볶듯이 끓임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938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2 – </a:t>
            </a:r>
            <a:r>
              <a:rPr lang="ko-KR" altLang="en-US" dirty="0"/>
              <a:t>라면 조리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512" y="1111494"/>
            <a:ext cx="8784976" cy="570188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>
                <a:latin typeface="Consolas" panose="020B0609020204030204" pitchFamily="49" charset="0"/>
              </a:rPr>
              <a:t>CheeseRamen</a:t>
            </a:r>
            <a:r>
              <a:rPr lang="en-US" altLang="ko-KR" dirty="0">
                <a:latin typeface="Consolas" panose="020B0609020204030204" pitchFamily="49" charset="0"/>
              </a:rPr>
              <a:t> extends Ramen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void cook()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라면을 끓인 후에 치즈 넣기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>
                <a:latin typeface="Consolas" panose="020B0609020204030204" pitchFamily="49" charset="0"/>
              </a:rPr>
              <a:t>VinegarRamen</a:t>
            </a:r>
            <a:r>
              <a:rPr lang="en-US" altLang="ko-KR" dirty="0">
                <a:latin typeface="Consolas" panose="020B0609020204030204" pitchFamily="49" charset="0"/>
              </a:rPr>
              <a:t> extends Ramen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void cook()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라면을 끓인 후에 식초 약간 넣기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>
                <a:latin typeface="Consolas" panose="020B0609020204030204" pitchFamily="49" charset="0"/>
              </a:rPr>
              <a:t>MilkRamen</a:t>
            </a:r>
            <a:r>
              <a:rPr lang="en-US" altLang="ko-KR" dirty="0">
                <a:latin typeface="Consolas" panose="020B0609020204030204" pitchFamily="49" charset="0"/>
              </a:rPr>
              <a:t> extends Ramen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void cook()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우유를 넣고 끓이기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313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2 – </a:t>
            </a:r>
            <a:r>
              <a:rPr lang="ko-KR" altLang="en-US" dirty="0"/>
              <a:t>라면 조리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23528" y="1268413"/>
            <a:ext cx="7776864" cy="245740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public class Main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static void main(String[] </a:t>
            </a:r>
            <a:r>
              <a:rPr lang="en-US" altLang="ko-KR" dirty="0" err="1">
                <a:latin typeface="Consolas" panose="020B0609020204030204" pitchFamily="49" charset="0"/>
              </a:rPr>
              <a:t>args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Ramen cook = new </a:t>
            </a:r>
            <a:r>
              <a:rPr lang="en-US" altLang="ko-KR" dirty="0" err="1">
                <a:latin typeface="Consolas" panose="020B0609020204030204" pitchFamily="49" charset="0"/>
              </a:rPr>
              <a:t>GeneralRamen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cook.cook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cook = new </a:t>
            </a:r>
            <a:r>
              <a:rPr lang="en-US" altLang="ko-KR" dirty="0" err="1">
                <a:latin typeface="Consolas" panose="020B0609020204030204" pitchFamily="49" charset="0"/>
              </a:rPr>
              <a:t>CheeseRamen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cook.cook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411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2 – </a:t>
            </a:r>
            <a:r>
              <a:rPr lang="ko-KR" altLang="en-US" dirty="0"/>
              <a:t>라면 조리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Version 3</a:t>
            </a:r>
          </a:p>
          <a:p>
            <a:pPr lvl="1"/>
            <a:r>
              <a:rPr lang="ko-KR" altLang="en-US" dirty="0" smtClean="0"/>
              <a:t>인터페이스를 이용해서 변화하는 부분을 캡슐화시킴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Ramen </a:t>
            </a:r>
            <a:r>
              <a:rPr lang="ko-KR" altLang="en-US" dirty="0" smtClean="0"/>
              <a:t>클래스에서는 변화하는 부분을 바꿔서 사용할 수 있도록 처리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멤버 변수와 설정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(setter method))</a:t>
            </a:r>
          </a:p>
          <a:p>
            <a:pPr lvl="1"/>
            <a:r>
              <a:rPr lang="en-US" altLang="ko-KR" dirty="0" smtClean="0"/>
              <a:t>cook() </a:t>
            </a:r>
            <a:r>
              <a:rPr lang="ko-KR" altLang="en-US" dirty="0" err="1" smtClean="0"/>
              <a:t>멤베</a:t>
            </a:r>
            <a:r>
              <a:rPr lang="ko-KR" altLang="en-US" dirty="0" smtClean="0"/>
              <a:t> 함수에서 </a:t>
            </a:r>
            <a:r>
              <a:rPr lang="en-US" altLang="ko-KR" dirty="0" smtClean="0"/>
              <a:t>Recipe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cook() </a:t>
            </a:r>
            <a:r>
              <a:rPr lang="ko-KR" altLang="en-US" dirty="0" smtClean="0"/>
              <a:t>함수 호출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830957"/>
            <a:ext cx="8783960" cy="16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1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2 – </a:t>
            </a:r>
            <a:r>
              <a:rPr lang="ko-KR" altLang="en-US" dirty="0"/>
              <a:t>라면 조리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61764" y="1116945"/>
            <a:ext cx="8874732" cy="569643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interface Recipe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void cook();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class Ramen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Recipe </a:t>
            </a:r>
            <a:r>
              <a:rPr lang="en-US" altLang="ko-KR" dirty="0" err="1">
                <a:latin typeface="Consolas" panose="020B0609020204030204" pitchFamily="49" charset="0"/>
              </a:rPr>
              <a:t>recipe</a:t>
            </a:r>
            <a:r>
              <a:rPr lang="en-US" altLang="ko-KR" dirty="0">
                <a:latin typeface="Consolas" panose="020B0609020204030204" pitchFamily="49" charset="0"/>
              </a:rPr>
              <a:t> = new </a:t>
            </a:r>
            <a:r>
              <a:rPr lang="en-US" altLang="ko-KR" dirty="0" err="1">
                <a:latin typeface="Consolas" panose="020B0609020204030204" pitchFamily="49" charset="0"/>
              </a:rPr>
              <a:t>GeneralRamenRecipe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void </a:t>
            </a:r>
            <a:r>
              <a:rPr lang="en-US" altLang="ko-KR" dirty="0" err="1">
                <a:latin typeface="Consolas" panose="020B0609020204030204" pitchFamily="49" charset="0"/>
              </a:rPr>
              <a:t>setRecipe</a:t>
            </a:r>
            <a:r>
              <a:rPr lang="en-US" altLang="ko-KR" dirty="0">
                <a:latin typeface="Consolas" panose="020B0609020204030204" pitchFamily="49" charset="0"/>
              </a:rPr>
              <a:t>(Recipe recipe)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this.recipe</a:t>
            </a:r>
            <a:r>
              <a:rPr lang="en-US" altLang="ko-KR" dirty="0">
                <a:latin typeface="Consolas" panose="020B0609020204030204" pitchFamily="49" charset="0"/>
              </a:rPr>
              <a:t> = recipe;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void cook()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recipe.cook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>
                <a:latin typeface="Consolas" panose="020B0609020204030204" pitchFamily="49" charset="0"/>
              </a:rPr>
              <a:t>GeneralRamenRecipe</a:t>
            </a:r>
            <a:r>
              <a:rPr lang="en-US" altLang="ko-KR" dirty="0">
                <a:latin typeface="Consolas" panose="020B0609020204030204" pitchFamily="49" charset="0"/>
              </a:rPr>
              <a:t> implements Recipe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void cook()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일반 조리법으로 끓이기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29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72008" y="548680"/>
            <a:ext cx="8964488" cy="599138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>
                <a:latin typeface="Consolas" panose="020B0609020204030204" pitchFamily="49" charset="0"/>
              </a:rPr>
              <a:t>RamenWithoutBrothRecipe</a:t>
            </a:r>
            <a:r>
              <a:rPr lang="en-US" altLang="ko-KR" dirty="0">
                <a:latin typeface="Consolas" panose="020B0609020204030204" pitchFamily="49" charset="0"/>
              </a:rPr>
              <a:t> implements Recipe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void cook()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물을 적게 넣고 라면을 익힌 뒤에 라면 </a:t>
            </a:r>
            <a:r>
              <a:rPr lang="ko-KR" altLang="en-US" dirty="0" err="1">
                <a:latin typeface="Consolas" panose="020B0609020204030204" pitchFamily="49" charset="0"/>
              </a:rPr>
              <a:t>스프에</a:t>
            </a:r>
            <a:r>
              <a:rPr lang="ko-KR" altLang="en-US" dirty="0">
                <a:latin typeface="Consolas" panose="020B0609020204030204" pitchFamily="49" charset="0"/>
              </a:rPr>
              <a:t> 볶듯이 끓임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>
                <a:latin typeface="Consolas" panose="020B0609020204030204" pitchFamily="49" charset="0"/>
              </a:rPr>
              <a:t>CheeseRamenRecipe</a:t>
            </a:r>
            <a:r>
              <a:rPr lang="en-US" altLang="ko-KR" dirty="0">
                <a:latin typeface="Consolas" panose="020B0609020204030204" pitchFamily="49" charset="0"/>
              </a:rPr>
              <a:t> implements Recipe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void cook()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라면을 끓인 후에 치즈 넣기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>
                <a:latin typeface="Consolas" panose="020B0609020204030204" pitchFamily="49" charset="0"/>
              </a:rPr>
              <a:t>VinegarRamenRecipe</a:t>
            </a:r>
            <a:r>
              <a:rPr lang="en-US" altLang="ko-KR" dirty="0">
                <a:latin typeface="Consolas" panose="020B0609020204030204" pitchFamily="49" charset="0"/>
              </a:rPr>
              <a:t> implements Recipe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void cook()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라면을 끓인 후에 식초 약간 넣기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60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2 – </a:t>
            </a:r>
            <a:r>
              <a:rPr lang="ko-KR" altLang="en-US" dirty="0"/>
              <a:t>라면 조리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95536" y="1196752"/>
            <a:ext cx="8424936" cy="422711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>
                <a:latin typeface="Consolas" panose="020B0609020204030204" pitchFamily="49" charset="0"/>
              </a:rPr>
              <a:t>MilkRamenRecipe</a:t>
            </a:r>
            <a:r>
              <a:rPr lang="en-US" altLang="ko-KR" dirty="0">
                <a:latin typeface="Consolas" panose="020B0609020204030204" pitchFamily="49" charset="0"/>
              </a:rPr>
              <a:t> implements Recipe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void cook()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우유를 넣고 끓이기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public class Main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static void main(String[] </a:t>
            </a:r>
            <a:r>
              <a:rPr lang="en-US" altLang="ko-KR" dirty="0" err="1">
                <a:latin typeface="Consolas" panose="020B0609020204030204" pitchFamily="49" charset="0"/>
              </a:rPr>
              <a:t>args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Ramen cook = new Ramen();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cook.cook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cook.setRecipe</a:t>
            </a:r>
            <a:r>
              <a:rPr lang="en-US" altLang="ko-KR" dirty="0">
                <a:latin typeface="Consolas" panose="020B0609020204030204" pitchFamily="49" charset="0"/>
              </a:rPr>
              <a:t>(new </a:t>
            </a:r>
            <a:r>
              <a:rPr lang="en-US" altLang="ko-KR" dirty="0" err="1">
                <a:latin typeface="Consolas" panose="020B0609020204030204" pitchFamily="49" charset="0"/>
              </a:rPr>
              <a:t>CheeseRamenRecipe</a:t>
            </a:r>
            <a:r>
              <a:rPr lang="en-US" altLang="ko-KR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cook.cook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918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Patterns </a:t>
            </a:r>
            <a:r>
              <a:rPr lang="ko-KR" altLang="en-US" dirty="0"/>
              <a:t>분류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006181"/>
          </a:xfrm>
        </p:spPr>
        <p:txBody>
          <a:bodyPr/>
          <a:lstStyle/>
          <a:p>
            <a:r>
              <a:rPr lang="ko-KR" altLang="en-US" dirty="0" smtClean="0"/>
              <a:t>행위 패턴</a:t>
            </a:r>
            <a:r>
              <a:rPr lang="en-US" altLang="ko-KR" dirty="0" smtClean="0"/>
              <a:t>(Behavioral Patterns)</a:t>
            </a:r>
          </a:p>
          <a:p>
            <a:pPr lvl="1"/>
            <a:r>
              <a:rPr lang="ko-KR" altLang="en-US" dirty="0" smtClean="0"/>
              <a:t>클래스나 객체들이 상호작용하는 방법과 책임을 분산시키는 방법을 정의하는 패턴</a:t>
            </a:r>
            <a:endParaRPr lang="en-US" altLang="ko-KR" dirty="0" smtClean="0"/>
          </a:p>
          <a:p>
            <a:pPr lvl="2">
              <a:spcBef>
                <a:spcPts val="300"/>
              </a:spcBef>
            </a:pPr>
            <a:r>
              <a:rPr lang="ko-KR" altLang="en-US" dirty="0" smtClean="0"/>
              <a:t>책임 연쇄</a:t>
            </a:r>
            <a:r>
              <a:rPr lang="en-US" altLang="ko-KR" dirty="0" smtClean="0"/>
              <a:t>(Chain of Responsibility)</a:t>
            </a:r>
          </a:p>
          <a:p>
            <a:pPr lvl="2">
              <a:spcBef>
                <a:spcPts val="300"/>
              </a:spcBef>
            </a:pPr>
            <a:r>
              <a:rPr lang="ko-KR" altLang="en-US" b="1" dirty="0" smtClean="0"/>
              <a:t>커맨드</a:t>
            </a:r>
            <a:r>
              <a:rPr lang="en-US" altLang="ko-KR" b="1" dirty="0" smtClean="0"/>
              <a:t>(Command)</a:t>
            </a:r>
          </a:p>
          <a:p>
            <a:pPr lvl="2">
              <a:spcBef>
                <a:spcPts val="300"/>
              </a:spcBef>
            </a:pPr>
            <a:r>
              <a:rPr lang="ko-KR" altLang="en-US" dirty="0" smtClean="0"/>
              <a:t>인터프리터</a:t>
            </a:r>
            <a:r>
              <a:rPr lang="en-US" altLang="ko-KR" dirty="0" smtClean="0"/>
              <a:t>(Interpreter)</a:t>
            </a:r>
          </a:p>
          <a:p>
            <a:pPr lvl="2">
              <a:spcBef>
                <a:spcPts val="300"/>
              </a:spcBef>
            </a:pPr>
            <a:r>
              <a:rPr lang="ko-KR" altLang="en-US" b="1" dirty="0" smtClean="0"/>
              <a:t>반복자</a:t>
            </a:r>
            <a:r>
              <a:rPr lang="en-US" altLang="ko-KR" b="1" dirty="0" smtClean="0"/>
              <a:t>(Iterator)</a:t>
            </a:r>
          </a:p>
          <a:p>
            <a:pPr lvl="2">
              <a:spcBef>
                <a:spcPts val="300"/>
              </a:spcBef>
            </a:pPr>
            <a:r>
              <a:rPr lang="ko-KR" altLang="en-US" dirty="0" err="1" smtClean="0"/>
              <a:t>미디에이터</a:t>
            </a:r>
            <a:r>
              <a:rPr lang="en-US" altLang="ko-KR" dirty="0" smtClean="0"/>
              <a:t>(Mediator)</a:t>
            </a:r>
          </a:p>
          <a:p>
            <a:pPr lvl="2">
              <a:spcBef>
                <a:spcPts val="300"/>
              </a:spcBef>
            </a:pPr>
            <a:r>
              <a:rPr lang="ko-KR" altLang="en-US" dirty="0" err="1" smtClean="0"/>
              <a:t>메멘토</a:t>
            </a:r>
            <a:r>
              <a:rPr lang="en-US" altLang="ko-KR" dirty="0" smtClean="0"/>
              <a:t>(Memento)</a:t>
            </a:r>
          </a:p>
          <a:p>
            <a:pPr lvl="2">
              <a:spcBef>
                <a:spcPts val="300"/>
              </a:spcBef>
            </a:pPr>
            <a:r>
              <a:rPr lang="ko-KR" altLang="en-US" b="1" dirty="0" smtClean="0"/>
              <a:t>옵서버</a:t>
            </a:r>
            <a:r>
              <a:rPr lang="en-US" altLang="ko-KR" b="1" dirty="0" smtClean="0"/>
              <a:t>(Observer)</a:t>
            </a:r>
          </a:p>
          <a:p>
            <a:pPr lvl="2">
              <a:spcBef>
                <a:spcPts val="300"/>
              </a:spcBef>
            </a:pPr>
            <a:r>
              <a:rPr lang="ko-KR" altLang="en-US" b="1" dirty="0" err="1" smtClean="0"/>
              <a:t>스테이트</a:t>
            </a:r>
            <a:r>
              <a:rPr lang="en-US" altLang="ko-KR" b="1" dirty="0" smtClean="0"/>
              <a:t>(State)</a:t>
            </a:r>
          </a:p>
          <a:p>
            <a:pPr lvl="2">
              <a:spcBef>
                <a:spcPts val="300"/>
              </a:spcBef>
            </a:pPr>
            <a:r>
              <a:rPr lang="ko-KR" altLang="en-US" b="1" dirty="0" err="1" smtClean="0"/>
              <a:t>스트래티지</a:t>
            </a:r>
            <a:r>
              <a:rPr lang="en-US" altLang="ko-KR" b="1" dirty="0" smtClean="0"/>
              <a:t>(Strategy)</a:t>
            </a:r>
          </a:p>
          <a:p>
            <a:pPr lvl="2">
              <a:spcBef>
                <a:spcPts val="300"/>
              </a:spcBef>
            </a:pPr>
            <a:r>
              <a:rPr lang="ko-KR" altLang="en-US" b="1" dirty="0" smtClean="0"/>
              <a:t>템플릿 </a:t>
            </a:r>
            <a:r>
              <a:rPr lang="ko-KR" altLang="en-US" b="1" dirty="0" err="1" smtClean="0"/>
              <a:t>메소드</a:t>
            </a:r>
            <a:r>
              <a:rPr lang="en-US" altLang="ko-KR" b="1" dirty="0" smtClean="0"/>
              <a:t>(Template Method)</a:t>
            </a:r>
          </a:p>
          <a:p>
            <a:pPr lvl="2">
              <a:spcBef>
                <a:spcPts val="300"/>
              </a:spcBef>
            </a:pPr>
            <a:r>
              <a:rPr lang="ko-KR" altLang="en-US" dirty="0" err="1" smtClean="0"/>
              <a:t>비지터</a:t>
            </a:r>
            <a:r>
              <a:rPr lang="en-US" altLang="ko-KR" dirty="0" smtClean="0"/>
              <a:t>(Visitor)</a:t>
            </a:r>
          </a:p>
        </p:txBody>
      </p:sp>
    </p:spTree>
    <p:extLst>
      <p:ext uri="{BB962C8B-B14F-4D97-AF65-F5344CB8AC3E}">
        <p14:creationId xmlns:p14="http://schemas.microsoft.com/office/powerpoint/2010/main" val="361215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 패턴 요소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179262" y="3356992"/>
          <a:ext cx="8785226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8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요소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스트래티지</a:t>
                      </a:r>
                      <a:r>
                        <a:rPr lang="en-US" altLang="ko-KR" dirty="0" smtClean="0"/>
                        <a:t>(Strategy)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알고리즘의 다른 버전이 존재해서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중복으로 존재하거나 </a:t>
                      </a:r>
                      <a:r>
                        <a:rPr lang="en-US" altLang="ko-KR" dirty="0" smtClean="0"/>
                        <a:t>if</a:t>
                      </a:r>
                      <a:r>
                        <a:rPr lang="ko-KR" altLang="en-US" dirty="0" smtClean="0"/>
                        <a:t>문을 이용해서 선택해야 함</a:t>
                      </a:r>
                      <a:r>
                        <a:rPr lang="en-US" altLang="ko-KR" dirty="0" smtClean="0"/>
                        <a:t>. OCP </a:t>
                      </a:r>
                      <a:r>
                        <a:rPr lang="ko-KR" altLang="en-US" dirty="0" smtClean="0"/>
                        <a:t>위반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해결방안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중복을 공통화시키고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실행 시점에 맞는 알고리즘을 호출하도록 함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상속 또는 인터페이스 활용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OCP.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수정할 경우 </a:t>
                      </a:r>
                      <a:r>
                        <a:rPr lang="en-US" altLang="ko-KR" baseline="0" dirty="0" smtClean="0"/>
                        <a:t>Strategy</a:t>
                      </a:r>
                      <a:r>
                        <a:rPr lang="ko-KR" altLang="en-US" baseline="0" dirty="0" smtClean="0"/>
                        <a:t>를 추가하고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나머지는 변경하지 않아도 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79512" y="1268413"/>
            <a:ext cx="8784976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lang="ko-KR" altLang="en-US" sz="28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lang="en-US" altLang="zh-TW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 smtClean="0"/>
              <a:t>패턴이 필요한 경우</a:t>
            </a:r>
            <a:endParaRPr lang="en-US" altLang="ko-KR" kern="0" dirty="0" smtClean="0"/>
          </a:p>
          <a:p>
            <a:pPr lvl="1"/>
            <a:r>
              <a:rPr lang="ko-KR" altLang="en-US" kern="0" dirty="0" smtClean="0"/>
              <a:t>경우에 따라 서로 다른 여러 알고리즘이 존재</a:t>
            </a:r>
            <a:endParaRPr lang="en-US" altLang="ko-KR" kern="0" dirty="0" smtClean="0"/>
          </a:p>
          <a:p>
            <a:pPr lvl="1"/>
            <a:r>
              <a:rPr lang="ko-KR" altLang="en-US" kern="0" dirty="0" smtClean="0"/>
              <a:t>알고리즘이 실행 시점에 결정되어져서 </a:t>
            </a:r>
            <a:r>
              <a:rPr lang="ko-KR" altLang="en-US" kern="0" dirty="0" err="1" smtClean="0"/>
              <a:t>조건문</a:t>
            </a:r>
            <a:r>
              <a:rPr lang="ko-KR" altLang="en-US" kern="0" dirty="0" smtClean="0"/>
              <a:t> 등을 이용해서 다른 알고리즘을 선택하는 경우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328842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196752"/>
            <a:ext cx="4676775" cy="29718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스트래티지</a:t>
            </a:r>
            <a:r>
              <a:rPr lang="ko-KR" altLang="en-US" dirty="0" smtClean="0"/>
              <a:t> 패턴</a:t>
            </a:r>
            <a:r>
              <a:rPr lang="en-US" altLang="ko-KR" dirty="0" smtClean="0"/>
              <a:t>(Strategy Pattern)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0303" y="3717032"/>
            <a:ext cx="8784976" cy="2133600"/>
          </a:xfrm>
        </p:spPr>
        <p:txBody>
          <a:bodyPr/>
          <a:lstStyle/>
          <a:p>
            <a:pPr>
              <a:lnSpc>
                <a:spcPts val="2900"/>
              </a:lnSpc>
            </a:pPr>
            <a:r>
              <a:rPr lang="en-US" altLang="ko-KR" dirty="0" smtClean="0"/>
              <a:t>Strategy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)</a:t>
            </a:r>
          </a:p>
          <a:p>
            <a:pPr lvl="1">
              <a:lnSpc>
                <a:spcPts val="2900"/>
              </a:lnSpc>
            </a:pPr>
            <a:r>
              <a:rPr lang="ko-KR" altLang="en-US" dirty="0" smtClean="0"/>
              <a:t>컴파일 시점에서 사용하는 캡슐화된 알고리즘을 나타냄</a:t>
            </a:r>
            <a:endParaRPr lang="en-US" altLang="ko-KR" dirty="0" smtClean="0"/>
          </a:p>
          <a:p>
            <a:pPr lvl="1">
              <a:lnSpc>
                <a:spcPts val="2900"/>
              </a:lnSpc>
            </a:pPr>
            <a:r>
              <a:rPr lang="ko-KR" altLang="en-US" dirty="0" smtClean="0"/>
              <a:t>실제 구현은 하위 </a:t>
            </a:r>
            <a:r>
              <a:rPr lang="en-US" altLang="ko-KR" dirty="0" err="1" smtClean="0"/>
              <a:t>Strategy</a:t>
            </a:r>
            <a:r>
              <a:rPr lang="en-US" altLang="ko-KR" baseline="-25000" dirty="0" err="1" smtClean="0"/>
              <a:t>n</a:t>
            </a:r>
            <a:r>
              <a:rPr lang="en-US" altLang="ko-KR" baseline="-25000" dirty="0" smtClean="0"/>
              <a:t> </a:t>
            </a:r>
            <a:r>
              <a:rPr lang="ko-KR" altLang="en-US" dirty="0" smtClean="0"/>
              <a:t>클래스에 위임</a:t>
            </a:r>
            <a:endParaRPr lang="en-US" altLang="ko-KR" dirty="0" smtClean="0"/>
          </a:p>
          <a:p>
            <a:pPr lvl="1">
              <a:lnSpc>
                <a:spcPts val="2900"/>
              </a:lnSpc>
            </a:pPr>
            <a:r>
              <a:rPr lang="ko-KR" altLang="en-US" dirty="0" smtClean="0"/>
              <a:t>인터페이스 또는 클래스로 구현 가능</a:t>
            </a:r>
            <a:endParaRPr lang="en-US" altLang="ko-KR" dirty="0" smtClean="0"/>
          </a:p>
          <a:p>
            <a:pPr>
              <a:lnSpc>
                <a:spcPts val="2900"/>
              </a:lnSpc>
            </a:pPr>
            <a:r>
              <a:rPr lang="en-US" altLang="ko-KR" dirty="0" err="1" smtClean="0"/>
              <a:t>Strategy</a:t>
            </a:r>
            <a:r>
              <a:rPr lang="en-US" altLang="ko-KR" baseline="-25000" dirty="0" err="1" smtClean="0"/>
              <a:t>n</a:t>
            </a:r>
            <a:endParaRPr lang="en-US" altLang="ko-KR" baseline="-25000" dirty="0" smtClean="0"/>
          </a:p>
          <a:p>
            <a:pPr lvl="1">
              <a:lnSpc>
                <a:spcPts val="2900"/>
              </a:lnSpc>
            </a:pPr>
            <a:r>
              <a:rPr lang="ko-KR" altLang="en-US" dirty="0" smtClean="0"/>
              <a:t>실행 시점에 적용될 알고리즘을 캡슐화</a:t>
            </a:r>
            <a:endParaRPr lang="en-US" altLang="ko-KR" dirty="0" smtClean="0"/>
          </a:p>
          <a:p>
            <a:pPr lvl="1">
              <a:lnSpc>
                <a:spcPts val="2900"/>
              </a:lnSpc>
            </a:pPr>
            <a:r>
              <a:rPr lang="en-US" altLang="ko-KR" dirty="0" smtClean="0"/>
              <a:t>Context</a:t>
            </a:r>
            <a:r>
              <a:rPr lang="ko-KR" altLang="en-US" dirty="0" smtClean="0"/>
              <a:t>에서 실행될 알고리즘을 구현</a:t>
            </a:r>
            <a:endParaRPr lang="en-US" altLang="ko-KR" dirty="0" smtClean="0"/>
          </a:p>
          <a:p>
            <a:pPr lvl="1">
              <a:lnSpc>
                <a:spcPts val="2900"/>
              </a:lnSpc>
            </a:pPr>
            <a:endParaRPr lang="en-US" altLang="ko-KR" dirty="0" smtClean="0"/>
          </a:p>
          <a:p>
            <a:pPr lvl="1">
              <a:lnSpc>
                <a:spcPts val="2900"/>
              </a:lnSpc>
            </a:pP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107504" y="1327302"/>
            <a:ext cx="403244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lang="ko-KR" altLang="en-US" sz="28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lang="ko-KR" altLang="en-US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lang="en-US" altLang="zh-TW" sz="2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2900"/>
              </a:lnSpc>
            </a:pPr>
            <a:r>
              <a:rPr lang="en-US" altLang="ko-KR" kern="0" dirty="0" smtClean="0"/>
              <a:t>Context </a:t>
            </a:r>
            <a:r>
              <a:rPr lang="ko-KR" altLang="en-US" kern="0" dirty="0" smtClean="0"/>
              <a:t>클래스</a:t>
            </a:r>
            <a:endParaRPr lang="en-US" altLang="ko-KR" kern="0" dirty="0" smtClean="0"/>
          </a:p>
          <a:p>
            <a:pPr lvl="1">
              <a:lnSpc>
                <a:spcPts val="2900"/>
              </a:lnSpc>
            </a:pPr>
            <a:r>
              <a:rPr lang="ko-KR" altLang="en-US" kern="0" dirty="0" smtClean="0"/>
              <a:t>캡슐화된 알고리즘을 멤버 변수로 포함</a:t>
            </a:r>
            <a:endParaRPr lang="en-US" altLang="ko-KR" kern="0" dirty="0" smtClean="0"/>
          </a:p>
          <a:p>
            <a:pPr lvl="1">
              <a:lnSpc>
                <a:spcPts val="2900"/>
              </a:lnSpc>
            </a:pPr>
            <a:r>
              <a:rPr lang="ko-KR" altLang="en-US" kern="0" dirty="0" smtClean="0"/>
              <a:t>캡슐화된 알고리즘을 교환해서 적용시킬 수 있음</a:t>
            </a:r>
          </a:p>
        </p:txBody>
      </p:sp>
    </p:spTree>
    <p:extLst>
      <p:ext uri="{BB962C8B-B14F-4D97-AF65-F5344CB8AC3E}">
        <p14:creationId xmlns:p14="http://schemas.microsoft.com/office/powerpoint/2010/main" val="315196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스트래티지</a:t>
            </a:r>
            <a:r>
              <a:rPr lang="ko-KR" altLang="en-US" dirty="0" smtClean="0"/>
              <a:t> 패턴</a:t>
            </a:r>
            <a:r>
              <a:rPr lang="en-US" altLang="ko-KR" dirty="0" smtClean="0"/>
              <a:t>(Strategy Pattern)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124744"/>
            <a:ext cx="8964488" cy="4862512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ko-KR" altLang="en-US" dirty="0" smtClean="0"/>
              <a:t>목적</a:t>
            </a:r>
            <a:endParaRPr lang="en-US" altLang="ko-KR" dirty="0" smtClean="0"/>
          </a:p>
          <a:p>
            <a:pPr lvl="1">
              <a:lnSpc>
                <a:spcPts val="2600"/>
              </a:lnSpc>
            </a:pPr>
            <a:r>
              <a:rPr lang="en-US" altLang="ko-KR" dirty="0" smtClean="0"/>
              <a:t>Define a family of algorithms, encapsulate each one, and make them interchangeable. Strategy lets the algorithm vary independently from clients that use it</a:t>
            </a:r>
          </a:p>
          <a:p>
            <a:pPr>
              <a:lnSpc>
                <a:spcPts val="3200"/>
              </a:lnSpc>
            </a:pPr>
            <a:r>
              <a:rPr lang="ko-KR" altLang="en-US" dirty="0" err="1" smtClean="0"/>
              <a:t>폴리시</a:t>
            </a:r>
            <a:r>
              <a:rPr lang="ko-KR" altLang="en-US" dirty="0" smtClean="0"/>
              <a:t> 패턴</a:t>
            </a:r>
            <a:r>
              <a:rPr lang="en-US" altLang="ko-KR" dirty="0" smtClean="0"/>
              <a:t>(Policy Pattern)</a:t>
            </a:r>
            <a:r>
              <a:rPr lang="ko-KR" altLang="en-US" dirty="0" smtClean="0"/>
              <a:t>이라고 부르기도 함</a:t>
            </a:r>
            <a:endParaRPr lang="en-US" altLang="ko-KR" dirty="0" smtClean="0"/>
          </a:p>
          <a:p>
            <a:pPr lvl="1">
              <a:lnSpc>
                <a:spcPts val="2600"/>
              </a:lnSpc>
            </a:pPr>
            <a:r>
              <a:rPr lang="ko-KR" altLang="en-US" dirty="0" smtClean="0"/>
              <a:t>여러 정책</a:t>
            </a:r>
            <a:r>
              <a:rPr lang="en-US" altLang="ko-KR" dirty="0" smtClean="0"/>
              <a:t>(policy)</a:t>
            </a:r>
            <a:r>
              <a:rPr lang="ko-KR" altLang="en-US" dirty="0" smtClean="0"/>
              <a:t>이 존재하고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상황에 따라 적합한 정책을 적용시킴</a:t>
            </a:r>
            <a:endParaRPr lang="en-US" altLang="ko-KR" dirty="0" smtClean="0"/>
          </a:p>
          <a:p>
            <a:pPr>
              <a:lnSpc>
                <a:spcPts val="3200"/>
              </a:lnSpc>
            </a:pPr>
            <a:r>
              <a:rPr lang="ko-KR" altLang="en-US" dirty="0"/>
              <a:t>서로 다른 알고리즘들이 존재하고</a:t>
            </a:r>
            <a:r>
              <a:rPr lang="en-US" altLang="ko-KR" dirty="0"/>
              <a:t>, </a:t>
            </a:r>
            <a:r>
              <a:rPr lang="ko-KR" altLang="en-US" dirty="0"/>
              <a:t>실행 중 적합한 알고리즘을 선택해서 적용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클라이언트에 모든 알고리즘을 포함시키는 것은 클라이언트 코드의 양이 늘어나고 복잡해짐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유지 보수 어려움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모든 알고리즘이 동시에 사용되는 것이 아니면 굳이 함께 넣어야 할 필요 없음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새로운 알고리즘 추가가 어려움</a:t>
            </a:r>
            <a:r>
              <a:rPr lang="en-US" altLang="ko-KR" dirty="0"/>
              <a:t>. </a:t>
            </a:r>
            <a:r>
              <a:rPr lang="ko-KR" altLang="en-US" dirty="0"/>
              <a:t>기존 코드를 수정해야 함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4390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스트래티지</a:t>
            </a:r>
            <a:r>
              <a:rPr lang="ko-KR" altLang="en-US" dirty="0"/>
              <a:t> 패턴</a:t>
            </a:r>
            <a:r>
              <a:rPr lang="en-US" altLang="ko-KR" dirty="0"/>
              <a:t>(Strategy Pattern)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조리법이 </a:t>
            </a:r>
            <a:r>
              <a:rPr lang="ko-KR" altLang="en-US" dirty="0"/>
              <a:t>다른 경우</a:t>
            </a:r>
            <a:endParaRPr lang="en-US" altLang="ko-KR" dirty="0"/>
          </a:p>
          <a:p>
            <a:pPr lvl="1"/>
            <a:r>
              <a:rPr lang="ko-KR" altLang="en-US" dirty="0"/>
              <a:t>파일의 압축 방법이 다른 경우</a:t>
            </a:r>
            <a:endParaRPr lang="en-US" altLang="ko-KR" dirty="0"/>
          </a:p>
          <a:p>
            <a:pPr lvl="1"/>
            <a:r>
              <a:rPr lang="ko-KR" altLang="en-US" dirty="0"/>
              <a:t>영화를 보는 방식이 다른 경우 </a:t>
            </a:r>
            <a:r>
              <a:rPr lang="en-US" altLang="ko-KR" dirty="0"/>
              <a:t>(</a:t>
            </a:r>
            <a:r>
              <a:rPr lang="ko-KR" altLang="en-US" dirty="0"/>
              <a:t>초대권</a:t>
            </a:r>
            <a:r>
              <a:rPr lang="en-US" altLang="ko-KR" dirty="0"/>
              <a:t>, </a:t>
            </a:r>
            <a:r>
              <a:rPr lang="ko-KR" altLang="en-US" dirty="0" err="1"/>
              <a:t>멤버쉽</a:t>
            </a:r>
            <a:r>
              <a:rPr lang="ko-KR" altLang="en-US" dirty="0"/>
              <a:t> 할인 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자바의 정렬</a:t>
            </a:r>
            <a:endParaRPr lang="en-US" altLang="ko-KR" dirty="0"/>
          </a:p>
          <a:p>
            <a:pPr lvl="2"/>
            <a:r>
              <a:rPr lang="en-US" altLang="ko-KR" dirty="0"/>
              <a:t>Comparator </a:t>
            </a:r>
            <a:r>
              <a:rPr lang="ko-KR" altLang="en-US" dirty="0"/>
              <a:t>인터페이스를 이용하는 경우</a:t>
            </a:r>
            <a:r>
              <a:rPr lang="en-US" altLang="ko-KR" dirty="0"/>
              <a:t>, </a:t>
            </a:r>
            <a:r>
              <a:rPr lang="ko-KR" altLang="en-US" dirty="0"/>
              <a:t>서로 다른 비교 방법을 구현하고 실행 시점에 적절한 방법을 선택</a:t>
            </a:r>
          </a:p>
        </p:txBody>
      </p:sp>
    </p:spTree>
    <p:extLst>
      <p:ext uri="{BB962C8B-B14F-4D97-AF65-F5344CB8AC3E}">
        <p14:creationId xmlns:p14="http://schemas.microsoft.com/office/powerpoint/2010/main" val="176028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212976"/>
            <a:ext cx="6286500" cy="33528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 smtClean="0"/>
              <a:t>1 – Duck (</a:t>
            </a:r>
            <a:r>
              <a:rPr lang="en-US" altLang="ko-KR" dirty="0"/>
              <a:t>HFDP Ch. </a:t>
            </a:r>
            <a:r>
              <a:rPr lang="en-US" altLang="ko-KR" dirty="0" smtClean="0"/>
              <a:t>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413"/>
            <a:ext cx="8856984" cy="4862512"/>
          </a:xfrm>
        </p:spPr>
        <p:txBody>
          <a:bodyPr/>
          <a:lstStyle/>
          <a:p>
            <a:r>
              <a:rPr lang="en-US" altLang="ko-KR" dirty="0" smtClean="0"/>
              <a:t>Version 1</a:t>
            </a:r>
          </a:p>
          <a:p>
            <a:pPr lvl="1"/>
            <a:r>
              <a:rPr lang="en-US" altLang="ko-KR" dirty="0" err="1" smtClean="0"/>
              <a:t>SimUDuck</a:t>
            </a:r>
            <a:r>
              <a:rPr lang="ko-KR" altLang="en-US" dirty="0" smtClean="0"/>
              <a:t>이라는 오리 연못 시뮬레이션 게임 개발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헤엄 치고 꽥꽥거리는 소리를 내는 다양한 오리가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Duck </a:t>
            </a:r>
            <a:r>
              <a:rPr lang="ko-KR" altLang="en-US" dirty="0" smtClean="0"/>
              <a:t>클래스를 구성하고 이로부터 상속 받아 다른 클래스들을 만듦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15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 – Duck (HFDP Ch. 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827584" y="1267881"/>
            <a:ext cx="7344816" cy="510652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class Duck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void quack()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("quack");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void swim()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("swimming");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void display()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("Duck");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class </a:t>
            </a:r>
            <a:r>
              <a:rPr lang="en-US" altLang="ko-KR" dirty="0" err="1">
                <a:latin typeface="Consolas" panose="020B0609020204030204" pitchFamily="49" charset="0"/>
              </a:rPr>
              <a:t>MallardDuck</a:t>
            </a:r>
            <a:r>
              <a:rPr lang="en-US" altLang="ko-KR" dirty="0">
                <a:latin typeface="Consolas" panose="020B0609020204030204" pitchFamily="49" charset="0"/>
              </a:rPr>
              <a:t> extends Duck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void display()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en-US" altLang="ko-KR" dirty="0" err="1">
                <a:latin typeface="Consolas" panose="020B0609020204030204" pitchFamily="49" charset="0"/>
              </a:rPr>
              <a:t>MallardDuck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933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539552" y="404664"/>
            <a:ext cx="7920880" cy="599138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>
                <a:latin typeface="Consolas" panose="020B0609020204030204" pitchFamily="49" charset="0"/>
              </a:rPr>
              <a:t>RedheadDuck</a:t>
            </a:r>
            <a:r>
              <a:rPr lang="en-US" altLang="ko-KR" dirty="0">
                <a:latin typeface="Consolas" panose="020B0609020204030204" pitchFamily="49" charset="0"/>
              </a:rPr>
              <a:t> extends Duck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void display()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en-US" altLang="ko-KR" dirty="0" err="1">
                <a:latin typeface="Consolas" panose="020B0609020204030204" pitchFamily="49" charset="0"/>
              </a:rPr>
              <a:t>RedheadDuck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public class Main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public static void main(String[] </a:t>
            </a:r>
            <a:r>
              <a:rPr lang="en-US" altLang="ko-KR" dirty="0" err="1">
                <a:latin typeface="Consolas" panose="020B0609020204030204" pitchFamily="49" charset="0"/>
              </a:rPr>
              <a:t>args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	// write your code here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Duck d1 = new Duck();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Duck d2 = new </a:t>
            </a:r>
            <a:r>
              <a:rPr lang="en-US" altLang="ko-KR" dirty="0" err="1">
                <a:latin typeface="Consolas" panose="020B0609020204030204" pitchFamily="49" charset="0"/>
              </a:rPr>
              <a:t>MallardDuck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Duck d3 = new </a:t>
            </a:r>
            <a:r>
              <a:rPr lang="en-US" altLang="ko-KR" dirty="0" err="1">
                <a:latin typeface="Consolas" panose="020B0609020204030204" pitchFamily="49" charset="0"/>
              </a:rPr>
              <a:t>RedheadDuck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d1.display();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d2.display();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d3.display();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d1.quack();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d2.quack();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 d3.quack();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638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24492</TotalTime>
  <Words>3236</Words>
  <Application>Microsoft Office PowerPoint</Application>
  <PresentationFormat>화면 슬라이드 쇼(4:3)</PresentationFormat>
  <Paragraphs>909</Paragraphs>
  <Slides>41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1" baseType="lpstr">
      <vt:lpstr>MingLiU</vt:lpstr>
      <vt:lpstr>新細明體</vt:lpstr>
      <vt:lpstr>굴림</vt:lpstr>
      <vt:lpstr>맑은 고딕</vt:lpstr>
      <vt:lpstr>Book Antiqua</vt:lpstr>
      <vt:lpstr>Consolas</vt:lpstr>
      <vt:lpstr>Garamond</vt:lpstr>
      <vt:lpstr>Times New Roman</vt:lpstr>
      <vt:lpstr>Wingdings</vt:lpstr>
      <vt:lpstr>Level</vt:lpstr>
      <vt:lpstr>PowerPoint 프레젠테이션</vt:lpstr>
      <vt:lpstr>Design Patterns 분류</vt:lpstr>
      <vt:lpstr>Design Patterns 분류</vt:lpstr>
      <vt:lpstr>Design Patterns 분류</vt:lpstr>
      <vt:lpstr>스트래티지 패턴(Strategy Pattern)</vt:lpstr>
      <vt:lpstr>스트래티지 패턴(Strategy Pattern)</vt:lpstr>
      <vt:lpstr>사례 1 – Duck (HFDP Ch. 1)</vt:lpstr>
      <vt:lpstr>사례 1 – Duck (HFDP Ch. 1)</vt:lpstr>
      <vt:lpstr>PowerPoint 프레젠테이션</vt:lpstr>
      <vt:lpstr>사례 1 – Duck (HFDP Ch. 1)</vt:lpstr>
      <vt:lpstr>PowerPoint 프레젠테이션</vt:lpstr>
      <vt:lpstr>PowerPoint 프레젠테이션</vt:lpstr>
      <vt:lpstr>사례 1 – Duck (HFDP Ch. 1)</vt:lpstr>
      <vt:lpstr>사례 1 – Duck (HFDP Ch. 1)</vt:lpstr>
      <vt:lpstr>사례 1 – Duck (HFDP Ch. 1)</vt:lpstr>
      <vt:lpstr>PowerPoint 프레젠테이션</vt:lpstr>
      <vt:lpstr>PowerPoint 프레젠테이션</vt:lpstr>
      <vt:lpstr>PowerPoint 프레젠테이션</vt:lpstr>
      <vt:lpstr>사례 1 – Duck (HFDP Ch. 1)</vt:lpstr>
      <vt:lpstr>PowerPoint 프레젠테이션</vt:lpstr>
      <vt:lpstr>사례 1 – Duck (HFDP Ch. 1)</vt:lpstr>
      <vt:lpstr>사례 1 – Duck (HFDP Ch. 1)</vt:lpstr>
      <vt:lpstr>사례 1 – Duck (HFDP Ch. 1)</vt:lpstr>
      <vt:lpstr>사례 1 – Duck (HFDP Ch. 1)</vt:lpstr>
      <vt:lpstr>사례 1 – Duck (HFDP Ch. 1)</vt:lpstr>
      <vt:lpstr>사례 2 – 라면 조리</vt:lpstr>
      <vt:lpstr>사례 2 – 라면 조리</vt:lpstr>
      <vt:lpstr>사례 2 – 라면 조리</vt:lpstr>
      <vt:lpstr>사례 2 – 라면 조리</vt:lpstr>
      <vt:lpstr>사례 2 – 라면 조리</vt:lpstr>
      <vt:lpstr>사례 2 – 라면 조리</vt:lpstr>
      <vt:lpstr>사례 2 – 라면 조리</vt:lpstr>
      <vt:lpstr>사례 2 – 라면 조리</vt:lpstr>
      <vt:lpstr>사례 2 – 라면 조리</vt:lpstr>
      <vt:lpstr>사례 2 – 라면 조리</vt:lpstr>
      <vt:lpstr>사례 2 – 라면 조리</vt:lpstr>
      <vt:lpstr>사례 2 – 라면 조리</vt:lpstr>
      <vt:lpstr>PowerPoint 프레젠테이션</vt:lpstr>
      <vt:lpstr>사례 2 – 라면 조리</vt:lpstr>
      <vt:lpstr>디자인 패턴 요소</vt:lpstr>
      <vt:lpstr>스트래티지 패턴(Strategy Pattern)</vt:lpstr>
    </vt:vector>
  </TitlesOfParts>
  <Company>EVL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T3A-D13</cp:lastModifiedBy>
  <cp:revision>2367</cp:revision>
  <dcterms:created xsi:type="dcterms:W3CDTF">2001-05-01T19:45:44Z</dcterms:created>
  <dcterms:modified xsi:type="dcterms:W3CDTF">2019-09-18T07:51:21Z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