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5"/>
  </p:notesMasterIdLst>
  <p:sldIdLst>
    <p:sldId id="323" r:id="rId2"/>
    <p:sldId id="397" r:id="rId3"/>
    <p:sldId id="435" r:id="rId4"/>
    <p:sldId id="437" r:id="rId5"/>
    <p:sldId id="433" r:id="rId6"/>
    <p:sldId id="434" r:id="rId7"/>
    <p:sldId id="436" r:id="rId8"/>
    <p:sldId id="438" r:id="rId9"/>
    <p:sldId id="439" r:id="rId10"/>
    <p:sldId id="440" r:id="rId11"/>
    <p:sldId id="441" r:id="rId12"/>
    <p:sldId id="426" r:id="rId13"/>
    <p:sldId id="428" r:id="rId14"/>
    <p:sldId id="430" r:id="rId15"/>
    <p:sldId id="432" r:id="rId16"/>
    <p:sldId id="429" r:id="rId17"/>
    <p:sldId id="442" r:id="rId18"/>
    <p:sldId id="443" r:id="rId19"/>
    <p:sldId id="444" r:id="rId20"/>
    <p:sldId id="449" r:id="rId21"/>
    <p:sldId id="451" r:id="rId22"/>
    <p:sldId id="452" r:id="rId23"/>
    <p:sldId id="457" r:id="rId24"/>
    <p:sldId id="458" r:id="rId25"/>
    <p:sldId id="459" r:id="rId26"/>
    <p:sldId id="454" r:id="rId27"/>
    <p:sldId id="455" r:id="rId28"/>
    <p:sldId id="456" r:id="rId29"/>
    <p:sldId id="461" r:id="rId30"/>
    <p:sldId id="460" r:id="rId31"/>
    <p:sldId id="463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45" r:id="rId41"/>
    <p:sldId id="446" r:id="rId42"/>
    <p:sldId id="447" r:id="rId43"/>
    <p:sldId id="44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38" d="100"/>
          <a:sy n="38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Observable -right-&gt; Observer</a:t>
            </a:r>
          </a:p>
          <a:p>
            <a:r>
              <a:rPr lang="en-US" altLang="ko-KR" dirty="0" smtClean="0"/>
              <a:t>Observable &lt;|-- </a:t>
            </a:r>
            <a:r>
              <a:rPr lang="en-US" altLang="ko-KR" dirty="0" err="1" smtClean="0"/>
              <a:t>ConcreteSubject</a:t>
            </a:r>
            <a:endParaRPr lang="en-US" altLang="ko-KR" dirty="0" smtClean="0"/>
          </a:p>
          <a:p>
            <a:r>
              <a:rPr lang="en-US" altLang="ko-KR" dirty="0" smtClean="0"/>
              <a:t>Observer &lt;|.. </a:t>
            </a:r>
            <a:r>
              <a:rPr lang="en-US" altLang="ko-KR" dirty="0" err="1" smtClean="0"/>
              <a:t>ConcreteObserver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Observable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addObserver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o:Observer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obs:Observer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arg:Object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ConcreteSubject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-state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Observer {</a:t>
            </a:r>
          </a:p>
          <a:p>
            <a:r>
              <a:rPr lang="en-US" altLang="ko-KR" dirty="0" smtClean="0"/>
              <a:t>    +update(o: Observable, </a:t>
            </a:r>
            <a:r>
              <a:rPr lang="en-US" altLang="ko-KR" dirty="0" err="1" smtClean="0"/>
              <a:t>arg:Object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74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AnotherObserver</a:t>
            </a:r>
            <a:endParaRPr lang="en-US" altLang="ko-KR" dirty="0" smtClean="0"/>
          </a:p>
          <a:p>
            <a:r>
              <a:rPr lang="en-US" altLang="ko-KR" dirty="0" smtClean="0"/>
              <a:t>participant Observable</a:t>
            </a:r>
          </a:p>
          <a:p>
            <a:r>
              <a:rPr lang="en-US" altLang="ko-KR" dirty="0" smtClean="0"/>
              <a:t>participant Subject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Observable -&gt; </a:t>
            </a:r>
            <a:r>
              <a:rPr lang="en-US" altLang="ko-KR" dirty="0" err="1" smtClean="0"/>
              <a:t>Observable:notifyObservers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Observable -&gt; </a:t>
            </a:r>
            <a:r>
              <a:rPr lang="en-US" altLang="ko-KR" dirty="0" err="1" smtClean="0"/>
              <a:t>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Intefaces</a:t>
            </a:r>
            <a:r>
              <a:rPr lang="en-US" altLang="ko-KR" dirty="0" smtClean="0"/>
              <a:t> do not appear on the sequence diagram.</a:t>
            </a:r>
          </a:p>
          <a:p>
            <a:r>
              <a:rPr lang="en-US" altLang="ko-KR" dirty="0" smtClean="0"/>
              <a:t>    For an </a:t>
            </a:r>
            <a:r>
              <a:rPr lang="en-US" altLang="ko-KR" dirty="0" err="1" smtClean="0"/>
              <a:t>eudcation</a:t>
            </a:r>
            <a:r>
              <a:rPr lang="en-US" altLang="ko-KR" dirty="0" smtClean="0"/>
              <a:t> purpose, they are shown.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 may not be called</a:t>
            </a:r>
          </a:p>
          <a:p>
            <a:r>
              <a:rPr lang="en-US" altLang="ko-KR" dirty="0" smtClean="0"/>
              <a:t>    in case parameters are passed onto update().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95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AnotherObserver</a:t>
            </a:r>
            <a:endParaRPr lang="en-US" altLang="ko-KR" dirty="0" smtClean="0"/>
          </a:p>
          <a:p>
            <a:r>
              <a:rPr lang="en-US" altLang="ko-KR" dirty="0" smtClean="0"/>
              <a:t>participant Subject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autonumber</a:t>
            </a:r>
            <a:endParaRPr lang="en-US" altLang="ko-KR" dirty="0" smtClean="0"/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Subject:notifyObservers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AnObserver:update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AnotherObserver:update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 may not be called</a:t>
            </a:r>
          </a:p>
          <a:p>
            <a:r>
              <a:rPr lang="en-US" altLang="ko-KR" dirty="0" smtClean="0"/>
              <a:t>    in case parameters are passed onto update().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92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Subject -right-&gt; Observer</a:t>
            </a:r>
          </a:p>
          <a:p>
            <a:r>
              <a:rPr lang="en-US" altLang="ko-KR" dirty="0" smtClean="0"/>
              <a:t>Subject &lt;|-- </a:t>
            </a:r>
            <a:r>
              <a:rPr lang="en-US" altLang="ko-KR" dirty="0" err="1" smtClean="0"/>
              <a:t>ConcreteSubject</a:t>
            </a:r>
            <a:endParaRPr lang="en-US" altLang="ko-KR" dirty="0" smtClean="0"/>
          </a:p>
          <a:p>
            <a:r>
              <a:rPr lang="en-US" altLang="ko-KR" dirty="0" smtClean="0"/>
              <a:t>Observer &lt;|.. </a:t>
            </a:r>
            <a:r>
              <a:rPr lang="en-US" altLang="ko-KR" dirty="0" err="1" smtClean="0"/>
              <a:t>ConcreteObserver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Subject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addObserver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o:IObserver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obs:IObserver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arg:Object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ConcreteSubject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-state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Observer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866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AnotherObserver</a:t>
            </a:r>
            <a:endParaRPr lang="en-US" altLang="ko-KR" dirty="0" smtClean="0"/>
          </a:p>
          <a:p>
            <a:r>
              <a:rPr lang="en-US" altLang="ko-KR" dirty="0" smtClean="0"/>
              <a:t>participant Observable</a:t>
            </a:r>
          </a:p>
          <a:p>
            <a:r>
              <a:rPr lang="en-US" altLang="ko-KR" dirty="0" smtClean="0"/>
              <a:t>participant Subject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Observable -&gt; </a:t>
            </a:r>
            <a:r>
              <a:rPr lang="en-US" altLang="ko-KR" dirty="0" err="1" smtClean="0"/>
              <a:t>Observable:notifyObservers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Observable -&gt; </a:t>
            </a:r>
            <a:r>
              <a:rPr lang="en-US" altLang="ko-KR" dirty="0" err="1" smtClean="0"/>
              <a:t>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Intefaces</a:t>
            </a:r>
            <a:r>
              <a:rPr lang="en-US" altLang="ko-KR" dirty="0" smtClean="0"/>
              <a:t> do not appear on the sequence diagram.</a:t>
            </a:r>
          </a:p>
          <a:p>
            <a:r>
              <a:rPr lang="en-US" altLang="ko-KR" dirty="0" smtClean="0"/>
              <a:t>    For an </a:t>
            </a:r>
            <a:r>
              <a:rPr lang="en-US" altLang="ko-KR" dirty="0" err="1" smtClean="0"/>
              <a:t>eudcation</a:t>
            </a:r>
            <a:r>
              <a:rPr lang="en-US" altLang="ko-KR" dirty="0" smtClean="0"/>
              <a:t> purpose, they are shown.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 may not be called</a:t>
            </a:r>
          </a:p>
          <a:p>
            <a:r>
              <a:rPr lang="en-US" altLang="ko-KR" dirty="0" smtClean="0"/>
              <a:t>    in case parameters are passed onto update().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59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AnotherObserver</a:t>
            </a:r>
            <a:endParaRPr lang="en-US" altLang="ko-KR" dirty="0" smtClean="0"/>
          </a:p>
          <a:p>
            <a:r>
              <a:rPr lang="en-US" altLang="ko-KR" dirty="0" smtClean="0"/>
              <a:t>participant Subject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autonumber</a:t>
            </a:r>
            <a:endParaRPr lang="en-US" altLang="ko-KR" dirty="0" smtClean="0"/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Subject:notifyObservers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AnObserver:update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AnotherObserver:update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 may not be called</a:t>
            </a:r>
          </a:p>
          <a:p>
            <a:r>
              <a:rPr lang="en-US" altLang="ko-KR" dirty="0" smtClean="0"/>
              <a:t>    in case parameters are passed onto update().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09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participant </a:t>
            </a:r>
            <a:r>
              <a:rPr lang="en-US" altLang="ko-KR" dirty="0" err="1" smtClean="0"/>
              <a:t>weatherStation</a:t>
            </a:r>
            <a:endParaRPr lang="en-US" altLang="ko-KR" dirty="0" smtClean="0"/>
          </a:p>
          <a:p>
            <a:r>
              <a:rPr lang="en-US" altLang="ko-KR" dirty="0" smtClean="0"/>
              <a:t>end box</a:t>
            </a:r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WeatherDataObject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DisplayDevice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autonumber</a:t>
            </a:r>
            <a:endParaRPr lang="en-US" altLang="ko-KR" dirty="0" smtClean="0"/>
          </a:p>
          <a:p>
            <a:r>
              <a:rPr lang="en-US" altLang="ko-KR" dirty="0" err="1" smtClean="0"/>
              <a:t>sensorDevice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weatherStation</a:t>
            </a:r>
            <a:r>
              <a:rPr lang="en-US" altLang="ko-KR" dirty="0" smtClean="0"/>
              <a:t>: poll sensor data</a:t>
            </a:r>
          </a:p>
          <a:p>
            <a:r>
              <a:rPr lang="en-US" altLang="ko-KR" dirty="0" err="1" smtClean="0"/>
              <a:t>weatherStation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WeatherDataObject</a:t>
            </a:r>
            <a:r>
              <a:rPr lang="en-US" altLang="ko-KR" dirty="0" smtClean="0"/>
              <a:t>: poll data</a:t>
            </a:r>
          </a:p>
          <a:p>
            <a:r>
              <a:rPr lang="en-US" altLang="ko-KR" dirty="0" smtClean="0"/>
              <a:t>... later ...</a:t>
            </a:r>
          </a:p>
          <a:p>
            <a:r>
              <a:rPr lang="en-US" altLang="ko-KR" dirty="0" err="1" smtClean="0"/>
              <a:t>weatherStation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WeatherDataObject</a:t>
            </a:r>
            <a:r>
              <a:rPr lang="en-US" altLang="ko-KR" dirty="0" smtClean="0"/>
              <a:t>: poll 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 right #aqua</a:t>
            </a:r>
          </a:p>
          <a:p>
            <a:r>
              <a:rPr lang="en-US" altLang="ko-KR" dirty="0" smtClean="0"/>
              <a:t>  keep asking if there is **any change** in weather station\n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... later ...</a:t>
            </a:r>
          </a:p>
          <a:p>
            <a:r>
              <a:rPr lang="en-US" altLang="ko-KR" dirty="0" err="1" smtClean="0"/>
              <a:t>autonumber</a:t>
            </a:r>
            <a:r>
              <a:rPr lang="en-US" altLang="ko-KR" dirty="0" smtClean="0"/>
              <a:t> 100</a:t>
            </a:r>
          </a:p>
          <a:p>
            <a:r>
              <a:rPr lang="en-US" altLang="ko-KR" dirty="0" err="1" smtClean="0"/>
              <a:t>WeatherDataObject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WeatherDataObject:measurementsChanged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WeatherDataObject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DisplayDevice</a:t>
            </a:r>
            <a:r>
              <a:rPr lang="en-US" altLang="ko-KR" dirty="0" smtClean="0"/>
              <a:t>: displays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84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Subject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registerObserver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registerObserver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getTemperature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getHumidity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getPressure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measurementsChanged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WeatherData</a:t>
            </a:r>
            <a:r>
              <a:rPr lang="en-US" altLang="ko-KR" dirty="0" smtClean="0"/>
              <a:t> .up.|&gt; Subject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DisplayElement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Observer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CurrentConditionsDisplay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현재 측정값을 화면에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CurrentConditionsDisplay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CurrentConditionsDisplay</a:t>
            </a:r>
            <a:r>
              <a:rPr lang="en-US" altLang="ko-KR" dirty="0" smtClean="0"/>
              <a:t> .up.|&gt; Observer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StatisticsDisplay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최고치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.up.|&gt; Observer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ForecastDisplay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기상 예보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.up.|&gt; Observer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ThirdPartyDisplay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측정값을 바탕으로 다른 내용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ThirdPartyDisplay</a:t>
            </a:r>
            <a:r>
              <a:rPr lang="en-US" altLang="ko-KR" dirty="0" smtClean="0"/>
              <a:t> .down.|&gt;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ThirdPartyDisplay</a:t>
            </a:r>
            <a:r>
              <a:rPr lang="en-US" altLang="ko-KR" dirty="0" smtClean="0"/>
              <a:t> .down.|&gt; Observer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CurrentConditionsDisplay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smtClean="0"/>
              <a:t>Subject -right-&gt; Observer:</a:t>
            </a:r>
            <a:r>
              <a:rPr lang="ko-KR" altLang="en-US" dirty="0" err="1" smtClean="0"/>
              <a:t>옵저버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1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846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addObserver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getTemperature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getHumidity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getPressure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setMeasurements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measurementsChanged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WeatherData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java.util.Observable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DisplayElement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java.util.Observer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StatisticsDisplay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최고치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java.util.Observer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ForecastDisplay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기상 예보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java.util.Observer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CurrentConditionsDisplay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현재 측정값을 화면에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CurrentConditionsDisplay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CurrentConditionsDisplay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java.util.Observer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ThirdPartyDisplay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측정값을 바탕으로 다른 내용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ThirdPartyDisplay</a:t>
            </a:r>
            <a:r>
              <a:rPr lang="en-US" altLang="ko-KR" dirty="0" smtClean="0"/>
              <a:t> .down.|&gt;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ThirdPartyDisplay</a:t>
            </a:r>
            <a:r>
              <a:rPr lang="en-US" altLang="ko-KR" dirty="0" smtClean="0"/>
              <a:t> .down.|&gt; </a:t>
            </a:r>
            <a:r>
              <a:rPr lang="en-US" altLang="ko-KR" dirty="0" err="1" smtClean="0"/>
              <a:t>java.util.Observer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CurrentConditionsDisplay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 -right-&gt; </a:t>
            </a:r>
            <a:r>
              <a:rPr lang="en-US" altLang="ko-KR" dirty="0" err="1" smtClean="0"/>
              <a:t>java.util.Observer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옵저버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73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java.util.EventListener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java.awt.event.ActionListener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e:ActionEvent</a:t>
            </a:r>
            <a:r>
              <a:rPr lang="en-US" altLang="ko-KR" dirty="0" smtClean="0"/>
              <a:t>):void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note right: 'Observer'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java.util.EventListener</a:t>
            </a:r>
            <a:r>
              <a:rPr lang="en-US" altLang="ko-KR" dirty="0" smtClean="0"/>
              <a:t> &lt;|.. </a:t>
            </a:r>
            <a:r>
              <a:rPr lang="en-US" altLang="ko-KR" dirty="0" err="1" smtClean="0"/>
              <a:t>java.awt.event.ActionListener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java.util.EventObject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getSoruce</a:t>
            </a:r>
            <a:r>
              <a:rPr lang="en-US" altLang="ko-KR" dirty="0" smtClean="0"/>
              <a:t>():Object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java.awt.AWTEvent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java.awt.event.ActionEvent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getActionCommand</a:t>
            </a:r>
            <a:r>
              <a:rPr lang="en-US" altLang="ko-KR" dirty="0" smtClean="0"/>
              <a:t>():String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java.util.EventObject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java.awt.AWTEvent</a:t>
            </a:r>
            <a:endParaRPr lang="en-US" altLang="ko-KR" dirty="0" smtClean="0"/>
          </a:p>
          <a:p>
            <a:r>
              <a:rPr lang="en-US" altLang="ko-KR" dirty="0" err="1" smtClean="0"/>
              <a:t>java.awt.AWTEvent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java.awt.event.ActionEvent</a:t>
            </a:r>
            <a:endParaRPr lang="en-US" altLang="ko-KR" dirty="0" smtClean="0"/>
          </a:p>
          <a:p>
            <a:r>
              <a:rPr lang="en-US" altLang="ko-KR" dirty="0" err="1" smtClean="0"/>
              <a:t>java.awt.event.ActionListener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java.awt.event.ActionEvent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javax.swing.AbstractButton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addActionListener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l:ActionListener</a:t>
            </a:r>
            <a:r>
              <a:rPr lang="en-US" altLang="ko-KR" dirty="0" smtClean="0"/>
              <a:t>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doClick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javax.swing.JButton</a:t>
            </a:r>
            <a:endParaRPr lang="en-US" altLang="ko-KR" dirty="0" smtClean="0"/>
          </a:p>
          <a:p>
            <a:r>
              <a:rPr lang="en-US" altLang="ko-KR" dirty="0" smtClean="0"/>
              <a:t>note left: 'Observable'</a:t>
            </a:r>
          </a:p>
          <a:p>
            <a:r>
              <a:rPr lang="en-US" altLang="ko-KR" dirty="0" err="1" smtClean="0"/>
              <a:t>javax.swing.AbstractButton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javax.swing.JButton</a:t>
            </a:r>
            <a:endParaRPr lang="en-US" altLang="ko-KR" dirty="0" smtClean="0"/>
          </a:p>
          <a:p>
            <a:r>
              <a:rPr lang="en-US" altLang="ko-KR" dirty="0" err="1" smtClean="0"/>
              <a:t>javax.swing.AbstractButton</a:t>
            </a:r>
            <a:r>
              <a:rPr lang="en-US" altLang="ko-KR" dirty="0" smtClean="0"/>
              <a:t> -right-&gt; </a:t>
            </a:r>
            <a:r>
              <a:rPr lang="en-US" altLang="ko-KR" dirty="0" err="1" smtClean="0"/>
              <a:t>java.awt.event.ActionListener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24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#04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Observer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" y="1255174"/>
            <a:ext cx="8964488" cy="49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68760"/>
            <a:ext cx="8855968" cy="50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날씨 </a:t>
            </a:r>
            <a:r>
              <a:rPr lang="en-US" altLang="ko-KR" dirty="0" smtClean="0"/>
              <a:t>(HFDP Ch. 2)</a:t>
            </a:r>
          </a:p>
          <a:p>
            <a:pPr lvl="1"/>
            <a:r>
              <a:rPr lang="en-US" altLang="ko-KR" dirty="0" smtClean="0"/>
              <a:t>Weather-O-Rama</a:t>
            </a:r>
            <a:r>
              <a:rPr lang="ko-KR" altLang="en-US" dirty="0" smtClean="0"/>
              <a:t>사의 차세대 인터넷 기반 기상 정보 스테이션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구성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기상 스테이션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기상 정보를 수집하는 장비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WeatherData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기상 스테이션으로부터 오는 데이터를 추적하는 객체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디스플레이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사용자에게 현재 기상 조건을 보여주는 장치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현재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기상 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기상 예보를 다른 화면에 표시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6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 공급자는 정기적으로 계속 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기압을 측정 수집함</a:t>
            </a:r>
            <a:endParaRPr lang="en-US" altLang="ko-KR" dirty="0"/>
          </a:p>
          <a:p>
            <a:r>
              <a:rPr lang="en-US" altLang="ko-KR" dirty="0" err="1" smtClean="0"/>
              <a:t>WeatherData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기상 측정 값이 바뀔 때마다 </a:t>
            </a:r>
            <a:r>
              <a:rPr lang="en-US" altLang="ko-KR" dirty="0" err="1" smtClean="0"/>
              <a:t>measurementsChanged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호출된다고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함수를 구현해서 디스플레이에 정보를 표시하도록 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53" y="2780927"/>
            <a:ext cx="2759589" cy="1800201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347864" y="3284985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r>
              <a:rPr lang="en-US" altLang="ko-KR" kern="0" dirty="0" err="1" smtClean="0">
                <a:solidFill>
                  <a:srgbClr val="FF0000"/>
                </a:solidFill>
              </a:rPr>
              <a:t>getTemperature</a:t>
            </a:r>
            <a:r>
              <a:rPr lang="en-US" altLang="ko-KR" kern="0" dirty="0" smtClean="0">
                <a:solidFill>
                  <a:srgbClr val="FF0000"/>
                </a:solidFill>
              </a:rPr>
              <a:t>(), </a:t>
            </a:r>
            <a:r>
              <a:rPr lang="en-US" altLang="ko-KR" kern="0" dirty="0" err="1" smtClean="0">
                <a:solidFill>
                  <a:srgbClr val="FF0000"/>
                </a:solidFill>
              </a:rPr>
              <a:t>getHumidity</a:t>
            </a:r>
            <a:r>
              <a:rPr lang="en-US" altLang="ko-KR" kern="0" dirty="0" smtClean="0">
                <a:solidFill>
                  <a:srgbClr val="FF0000"/>
                </a:solidFill>
              </a:rPr>
              <a:t>(), </a:t>
            </a:r>
            <a:r>
              <a:rPr lang="en-US" altLang="ko-KR" kern="0" dirty="0" err="1" smtClean="0">
                <a:solidFill>
                  <a:srgbClr val="FF0000"/>
                </a:solidFill>
              </a:rPr>
              <a:t>getPressure</a:t>
            </a:r>
            <a:r>
              <a:rPr lang="en-US" altLang="ko-KR" kern="0" dirty="0" smtClean="0">
                <a:solidFill>
                  <a:srgbClr val="FF0000"/>
                </a:solidFill>
              </a:rPr>
              <a:t>() </a:t>
            </a:r>
            <a:r>
              <a:rPr lang="ko-KR" altLang="en-US" kern="0" dirty="0" err="1" smtClean="0">
                <a:solidFill>
                  <a:srgbClr val="FF0000"/>
                </a:solidFill>
              </a:rPr>
              <a:t>메소드는</a:t>
            </a:r>
            <a:r>
              <a:rPr lang="ko-KR" altLang="en-US" kern="0" dirty="0" smtClean="0">
                <a:solidFill>
                  <a:srgbClr val="FF0000"/>
                </a:solidFill>
              </a:rPr>
              <a:t> 가장 최근에 측정된 온도</a:t>
            </a:r>
            <a:r>
              <a:rPr lang="en-US" altLang="ko-KR" kern="0" dirty="0" smtClean="0">
                <a:solidFill>
                  <a:srgbClr val="FF0000"/>
                </a:solidFill>
              </a:rPr>
              <a:t>, </a:t>
            </a:r>
            <a:r>
              <a:rPr lang="ko-KR" altLang="en-US" kern="0" dirty="0" smtClean="0">
                <a:solidFill>
                  <a:srgbClr val="FF0000"/>
                </a:solidFill>
              </a:rPr>
              <a:t>습도</a:t>
            </a:r>
            <a:r>
              <a:rPr lang="en-US" altLang="ko-KR" kern="0" dirty="0" smtClean="0">
                <a:solidFill>
                  <a:srgbClr val="FF0000"/>
                </a:solidFill>
              </a:rPr>
              <a:t>, </a:t>
            </a:r>
            <a:r>
              <a:rPr lang="ko-KR" altLang="en-US" kern="0" dirty="0" smtClean="0">
                <a:solidFill>
                  <a:srgbClr val="FF0000"/>
                </a:solidFill>
              </a:rPr>
              <a:t>기압 값을 반환</a:t>
            </a:r>
          </a:p>
        </p:txBody>
      </p:sp>
    </p:spTree>
    <p:extLst>
      <p:ext uri="{BB962C8B-B14F-4D97-AF65-F5344CB8AC3E}">
        <p14:creationId xmlns:p14="http://schemas.microsoft.com/office/powerpoint/2010/main" val="15815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5301207"/>
            <a:ext cx="8784976" cy="829717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7881"/>
            <a:ext cx="8136904" cy="39267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measurementsChanged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이미 구현된 함수를 통해 최신 측정값 가져옴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float temp = </a:t>
            </a:r>
            <a:r>
              <a:rPr lang="en-US" altLang="ko-KR" dirty="0" err="1" smtClean="0">
                <a:latin typeface="Consolas" panose="020B0609020204030204" pitchFamily="49" charset="0"/>
              </a:rPr>
              <a:t>getTemperature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float humidity = </a:t>
            </a:r>
            <a:r>
              <a:rPr lang="en-US" altLang="ko-KR" dirty="0" err="1" smtClean="0">
                <a:latin typeface="Consolas" panose="020B0609020204030204" pitchFamily="49" charset="0"/>
              </a:rPr>
              <a:t>getHumidity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float pressure = </a:t>
            </a:r>
            <a:r>
              <a:rPr lang="en-US" altLang="ko-KR" dirty="0" err="1" smtClean="0">
                <a:latin typeface="Consolas" panose="020B0609020204030204" pitchFamily="49" charset="0"/>
              </a:rPr>
              <a:t>getPressure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디스플레이 갱신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currentConditionsDisplay.update</a:t>
            </a:r>
            <a:r>
              <a:rPr lang="en-US" altLang="ko-KR" dirty="0" smtClean="0">
                <a:latin typeface="Consolas" panose="020B0609020204030204" pitchFamily="49" charset="0"/>
              </a:rPr>
              <a:t>(temp,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humidity,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statisticsDisplay.update</a:t>
            </a:r>
            <a:r>
              <a:rPr lang="en-US" altLang="ko-KR" dirty="0" smtClean="0">
                <a:latin typeface="Consolas" panose="020B0609020204030204" pitchFamily="49" charset="0"/>
              </a:rPr>
              <a:t>(temp, humidity,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 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forecastDisplay.update</a:t>
            </a:r>
            <a:r>
              <a:rPr lang="en-US" altLang="ko-KR" dirty="0" smtClean="0">
                <a:latin typeface="Consolas" panose="020B0609020204030204" pitchFamily="49" charset="0"/>
              </a:rPr>
              <a:t>(temp, humidity,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1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223962"/>
            <a:ext cx="8848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measurementsChanged</a:t>
            </a:r>
            <a:r>
              <a:rPr lang="ko-KR" altLang="en-US" dirty="0" smtClean="0"/>
              <a:t>함수 내부에서 </a:t>
            </a:r>
            <a:r>
              <a:rPr lang="en-US" altLang="ko-KR" dirty="0" err="1" smtClean="0">
                <a:latin typeface="Consolas" panose="020B0609020204030204" pitchFamily="49" charset="0"/>
              </a:rPr>
              <a:t>currentConditionsDisplay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statisticsDisplay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forecastDisplay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같은 구체적인 객체를 사용하고 있는데 새로운 디스플레이 화면을 추가하거나 기존 화면을 제거하려면 이 함수를 수정해야만 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구체적인 객체를 사용하는 부분이 바뀔 수 있는 부분이므로 캡슐화가 필요함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느슨한 결합 </a:t>
            </a:r>
            <a:r>
              <a:rPr lang="en-US" altLang="ko-KR" dirty="0" smtClean="0"/>
              <a:t>(loose</a:t>
            </a:r>
            <a:r>
              <a:rPr lang="ko-KR" altLang="en-US" dirty="0"/>
              <a:t> </a:t>
            </a:r>
            <a:r>
              <a:rPr lang="en-US" altLang="ko-KR" dirty="0" smtClean="0"/>
              <a:t>coupling)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객체가 느슨하게 결합되어 있다는 것은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둘이 상호작용을 하긴 하지만 서로에 대해 잘 모른다는 것을 의미함</a:t>
            </a:r>
            <a:endParaRPr lang="en-US" altLang="ko-KR" dirty="0" smtClean="0"/>
          </a:p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패턴에서는 </a:t>
            </a:r>
            <a:r>
              <a:rPr lang="en-US" altLang="ko-KR" dirty="0" smtClean="0"/>
              <a:t>Subject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간 느슨한 결합이 만들어짐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Subject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에 대해서 아는 것은 특정 인터페이스를 구현한다는 것뿐 </a:t>
            </a:r>
            <a:r>
              <a:rPr lang="en-US" altLang="ko-KR" dirty="0" smtClean="0"/>
              <a:t>(Observer</a:t>
            </a:r>
            <a:r>
              <a:rPr lang="ko-KR" altLang="en-US" dirty="0" smtClean="0"/>
              <a:t>를 구현하는 실제 클래스가 무엇인지</a:t>
            </a:r>
            <a:r>
              <a:rPr lang="en-US" altLang="ko-KR" dirty="0" smtClean="0"/>
              <a:t>, Observer</a:t>
            </a:r>
            <a:r>
              <a:rPr lang="ko-KR" altLang="en-US" dirty="0" smtClean="0"/>
              <a:t>의 역할이 무엇인지 몰라도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는 쉽게 추가하거나 제거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중에도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Observer</a:t>
            </a:r>
            <a:r>
              <a:rPr lang="ko-KR" altLang="en-US" dirty="0" smtClean="0"/>
              <a:t>가 새로 생겨도 </a:t>
            </a:r>
            <a:r>
              <a:rPr lang="en-US" altLang="ko-KR" dirty="0" smtClean="0"/>
              <a:t>Subject</a:t>
            </a:r>
            <a:r>
              <a:rPr lang="ko-KR" altLang="en-US" dirty="0" smtClean="0"/>
              <a:t>가 바뀌지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Subject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는 독립적으로 재사용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3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774700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5" y="404664"/>
            <a:ext cx="8302030" cy="6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832560"/>
            <a:ext cx="8136904" cy="24519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Subject.java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package </a:t>
            </a:r>
            <a:r>
              <a:rPr lang="en-US" altLang="ko-KR" dirty="0" err="1" smtClean="0">
                <a:latin typeface="Consolas" panose="020B0609020204030204" pitchFamily="49" charset="0"/>
              </a:rPr>
              <a:t>headfirst.observer.weather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interface Subject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public void </a:t>
            </a:r>
            <a:r>
              <a:rPr lang="en-US" altLang="ko-KR" dirty="0" err="1">
                <a:latin typeface="Consolas" panose="020B0609020204030204" pitchFamily="49" charset="0"/>
              </a:rPr>
              <a:t>registerObserver</a:t>
            </a:r>
            <a:r>
              <a:rPr lang="en-US" altLang="ko-KR" dirty="0">
                <a:latin typeface="Consolas" panose="020B0609020204030204" pitchFamily="49" charset="0"/>
              </a:rPr>
              <a:t>(Observer 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public void </a:t>
            </a:r>
            <a:r>
              <a:rPr lang="en-US" altLang="ko-KR" dirty="0" err="1">
                <a:latin typeface="Consolas" panose="020B0609020204030204" pitchFamily="49" charset="0"/>
              </a:rPr>
              <a:t>removeObserver</a:t>
            </a:r>
            <a:r>
              <a:rPr lang="en-US" altLang="ko-KR" dirty="0">
                <a:latin typeface="Consolas" panose="020B0609020204030204" pitchFamily="49" charset="0"/>
              </a:rPr>
              <a:t>(Observer 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public void </a:t>
            </a:r>
            <a:r>
              <a:rPr lang="en-US" altLang="ko-KR" dirty="0" err="1">
                <a:latin typeface="Consolas" panose="020B0609020204030204" pitchFamily="49" charset="0"/>
              </a:rPr>
              <a:t>notifyObservers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23528" y="4585837"/>
            <a:ext cx="8136904" cy="215700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Observer.java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package </a:t>
            </a:r>
            <a:r>
              <a:rPr lang="en-US" altLang="ko-KR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interface Observer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public void update(float temp,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float </a:t>
            </a:r>
            <a:r>
              <a:rPr lang="en-US" altLang="ko-KR" dirty="0">
                <a:latin typeface="Consolas" panose="020B0609020204030204" pitchFamily="49" charset="0"/>
              </a:rPr>
              <a:t>humidity, float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Define a one-to-many dependency between objects so that when one object changes state, all its dependent are notified and updated automatically.</a:t>
            </a:r>
          </a:p>
          <a:p>
            <a:pPr lvl="1"/>
            <a:r>
              <a:rPr lang="ko-KR" altLang="en-US" dirty="0" smtClean="0"/>
              <a:t>객체간 </a:t>
            </a:r>
            <a:r>
              <a:rPr lang="en-US" altLang="ko-KR" dirty="0" smtClean="0"/>
              <a:t>1:</a:t>
            </a:r>
            <a:r>
              <a:rPr lang="ko-KR" altLang="en-US" dirty="0" smtClean="0"/>
              <a:t>다 의존 관계를 정의함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개 객체 상태가 변화될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객체와 의존 관계에 있는 모든 객체들이 자동으로 알림을 받고 상태를 갱신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39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116632"/>
            <a:ext cx="8064896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WeatherData.java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package </a:t>
            </a:r>
            <a:r>
              <a:rPr lang="en-US" altLang="ko-KR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java.util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WeatherData</a:t>
            </a:r>
            <a:r>
              <a:rPr lang="en-US" altLang="ko-KR" dirty="0">
                <a:latin typeface="Consolas" panose="020B0609020204030204" pitchFamily="49" charset="0"/>
              </a:rPr>
              <a:t> implements Subject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 observers;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WeatherData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observers </a:t>
            </a:r>
            <a:r>
              <a:rPr lang="en-US" altLang="ko-KR" dirty="0">
                <a:latin typeface="Consolas" panose="020B0609020204030204" pitchFamily="49" charset="0"/>
              </a:rPr>
              <a:t>= new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registerObserver</a:t>
            </a:r>
            <a:r>
              <a:rPr lang="en-US" altLang="ko-KR" dirty="0">
                <a:latin typeface="Consolas" panose="020B0609020204030204" pitchFamily="49" charset="0"/>
              </a:rPr>
              <a:t>(Observer 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observers.add</a:t>
            </a:r>
            <a:r>
              <a:rPr lang="en-US" altLang="ko-KR" dirty="0" smtClean="0">
                <a:latin typeface="Consolas" panose="020B0609020204030204" pitchFamily="49" charset="0"/>
              </a:rPr>
              <a:t>(o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removeObserver</a:t>
            </a:r>
            <a:r>
              <a:rPr lang="en-US" altLang="ko-KR" dirty="0">
                <a:latin typeface="Consolas" panose="020B0609020204030204" pitchFamily="49" charset="0"/>
              </a:rPr>
              <a:t>(Observer 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observers.indexOf</a:t>
            </a:r>
            <a:r>
              <a:rPr lang="en-US" altLang="ko-KR" dirty="0">
                <a:latin typeface="Consolas" panose="020B0609020204030204" pitchFamily="49" charset="0"/>
              </a:rPr>
              <a:t>(o);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if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&gt;=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observers.remove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70333"/>
            <a:ext cx="8856984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for 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&lt; </a:t>
            </a:r>
            <a:r>
              <a:rPr lang="en-US" altLang="ko-KR" spc="-100" dirty="0" err="1">
                <a:latin typeface="Consolas" panose="020B0609020204030204" pitchFamily="49" charset="0"/>
              </a:rPr>
              <a:t>observers.size</a:t>
            </a:r>
            <a:r>
              <a:rPr lang="en-US" altLang="ko-KR" spc="-100" dirty="0">
                <a:latin typeface="Consolas" panose="020B0609020204030204" pitchFamily="49" charset="0"/>
              </a:rPr>
              <a:t>();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spc="-100" dirty="0" smtClean="0">
                <a:latin typeface="Consolas" panose="020B0609020204030204" pitchFamily="49" charset="0"/>
              </a:rPr>
              <a:t>            Observer 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observer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b="1" spc="-100" dirty="0">
                <a:latin typeface="Consolas" panose="020B0609020204030204" pitchFamily="49" charset="0"/>
              </a:rPr>
              <a:t>= </a:t>
            </a:r>
            <a:endParaRPr lang="en-US" altLang="ko-KR" b="1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spc="-100" dirty="0">
                <a:latin typeface="Consolas" panose="020B0609020204030204" pitchFamily="49" charset="0"/>
              </a:rPr>
              <a:t> 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                   (Observer) 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observers.get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b="1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observer.update</a:t>
            </a:r>
            <a:r>
              <a:rPr lang="en-US" altLang="ko-KR" spc="-100" dirty="0" smtClean="0">
                <a:latin typeface="Consolas" panose="020B0609020204030204" pitchFamily="49" charset="0"/>
              </a:rPr>
              <a:t>(temperature</a:t>
            </a:r>
            <a:r>
              <a:rPr lang="en-US" altLang="ko-KR" spc="-100" dirty="0">
                <a:latin typeface="Consolas" panose="020B0609020204030204" pitchFamily="49" charset="0"/>
              </a:rPr>
              <a:t>, humidity,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setMeasurements</a:t>
            </a:r>
            <a:r>
              <a:rPr lang="en-US" altLang="ko-KR" spc="-100" dirty="0">
                <a:latin typeface="Consolas" panose="020B0609020204030204" pitchFamily="49" charset="0"/>
              </a:rPr>
              <a:t>(float temperature,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float </a:t>
            </a:r>
            <a:r>
              <a:rPr lang="en-US" altLang="ko-KR" spc="-100" dirty="0">
                <a:latin typeface="Consolas" panose="020B0609020204030204" pitchFamily="49" charset="0"/>
              </a:rPr>
              <a:t>humidity, float pressure)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this.humidity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this.pressure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934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71999"/>
            <a:ext cx="5688632" cy="30418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public 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getTemperature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return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getHumidity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getPressure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73536"/>
            <a:ext cx="8856984" cy="186204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DisplayElement.java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interface </a:t>
            </a:r>
            <a:r>
              <a:rPr lang="en-US" altLang="ko-KR" spc="-100" dirty="0" err="1">
                <a:latin typeface="Consolas" panose="020B0609020204030204" pitchFamily="49" charset="0"/>
              </a:rPr>
              <a:t>DisplayElement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public void 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07504" y="3212976"/>
            <a:ext cx="8856984" cy="24519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CurrentConditionsDisplay.java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>
                <a:latin typeface="Consolas" panose="020B0609020204030204" pitchFamily="49" charset="0"/>
              </a:rPr>
              <a:t> implements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>
                <a:latin typeface="Consolas" panose="020B0609020204030204" pitchFamily="49" charset="0"/>
              </a:rPr>
              <a:t> </a:t>
            </a:r>
            <a:r>
              <a:rPr lang="en-US" altLang="ko-KR" spc="-100" smtClean="0">
                <a:latin typeface="Consolas" panose="020B0609020204030204" pitchFamily="49" charset="0"/>
              </a:rPr>
              <a:t>                            Observer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DisplayElement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private 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private 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private Subject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277813"/>
            <a:ext cx="8856984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public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    Subject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this.weatherData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weatherData.registerObserver</a:t>
            </a:r>
            <a:r>
              <a:rPr lang="en-US" altLang="ko-KR" spc="-100" dirty="0">
                <a:latin typeface="Consolas" panose="020B0609020204030204" pitchFamily="49" charset="0"/>
              </a:rPr>
              <a:t>(this);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public void update(float temperature,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float </a:t>
            </a:r>
            <a:r>
              <a:rPr lang="en-US" altLang="ko-KR" spc="-100" dirty="0">
                <a:latin typeface="Consolas" panose="020B0609020204030204" pitchFamily="49" charset="0"/>
              </a:rPr>
              <a:t>humidity, float pressure)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>
                <a:latin typeface="Consolas" panose="020B0609020204030204" pitchFamily="49" charset="0"/>
              </a:rPr>
              <a:t> =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this.humidity</a:t>
            </a:r>
            <a:r>
              <a:rPr lang="en-US" altLang="ko-KR" spc="-100" dirty="0">
                <a:latin typeface="Consolas" panose="020B0609020204030204" pitchFamily="49" charset="0"/>
              </a:rPr>
              <a:t> =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public 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("Current conditions: "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+ </a:t>
            </a:r>
            <a:r>
              <a:rPr lang="en-US" altLang="ko-KR" spc="-100" dirty="0">
                <a:latin typeface="Consolas" panose="020B0609020204030204" pitchFamily="49" charset="0"/>
              </a:rPr>
              <a:t>temperature </a:t>
            </a:r>
            <a:r>
              <a:rPr lang="en-US" altLang="ko-KR" spc="-100" dirty="0" smtClean="0">
                <a:latin typeface="Consolas" panose="020B0609020204030204" pitchFamily="49" charset="0"/>
              </a:rPr>
              <a:t>+ </a:t>
            </a:r>
            <a:r>
              <a:rPr lang="en-US" altLang="ko-KR" spc="-100" dirty="0">
                <a:latin typeface="Consolas" panose="020B0609020204030204" pitchFamily="49" charset="0"/>
              </a:rPr>
              <a:t>"F degrees and " + humidity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+ "% </a:t>
            </a:r>
            <a:r>
              <a:rPr lang="en-US" altLang="ko-KR" spc="-100" dirty="0">
                <a:latin typeface="Consolas" panose="020B0609020204030204" pitchFamily="49" charset="0"/>
              </a:rPr>
              <a:t>humidity");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196752"/>
            <a:ext cx="8928992" cy="54527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WeatherStation.java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</a:t>
            </a:r>
            <a:r>
              <a:rPr lang="en-US" altLang="ko-KR" spc="-100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WeatherStation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{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	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currentDisplay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/*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StatisticsDisplay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statisticsDisplay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= </a:t>
            </a:r>
            <a:r>
              <a:rPr lang="en-US" altLang="ko-KR" spc="-100" dirty="0">
                <a:latin typeface="Consolas" panose="020B0609020204030204" pitchFamily="49" charset="0"/>
              </a:rPr>
              <a:t>new </a:t>
            </a:r>
            <a:r>
              <a:rPr lang="en-US" altLang="ko-KR" spc="-100" dirty="0" err="1">
                <a:latin typeface="Consolas" panose="020B0609020204030204" pitchFamily="49" charset="0"/>
              </a:rPr>
              <a:t>StatisticsDisplay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ForecastDisplay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forecastDisplay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= </a:t>
            </a:r>
            <a:r>
              <a:rPr lang="en-US" altLang="ko-KR" spc="-100" dirty="0">
                <a:latin typeface="Consolas" panose="020B0609020204030204" pitchFamily="49" charset="0"/>
              </a:rPr>
              <a:t>new </a:t>
            </a:r>
            <a:r>
              <a:rPr lang="en-US" altLang="ko-KR" spc="-100" dirty="0" err="1">
                <a:latin typeface="Consolas" panose="020B0609020204030204" pitchFamily="49" charset="0"/>
              </a:rPr>
              <a:t>ForecastDisplay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*/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weatherData.setMeasurements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(80</a:t>
            </a:r>
            <a:r>
              <a:rPr lang="en-US" altLang="ko-KR" spc="-100" dirty="0">
                <a:latin typeface="Consolas" panose="020B0609020204030204" pitchFamily="49" charset="0"/>
              </a:rPr>
              <a:t>, 65, 30.4f);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weatherData.setMeasurements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(82</a:t>
            </a:r>
            <a:r>
              <a:rPr lang="en-US" altLang="ko-KR" spc="-100" dirty="0">
                <a:latin typeface="Consolas" panose="020B0609020204030204" pitchFamily="49" charset="0"/>
              </a:rPr>
              <a:t>, 70, 29.2f);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weatherData.setMeasurements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(78</a:t>
            </a:r>
            <a:r>
              <a:rPr lang="en-US" altLang="ko-KR" spc="-100" dirty="0">
                <a:latin typeface="Consolas" panose="020B0609020204030204" pitchFamily="49" charset="0"/>
              </a:rPr>
              <a:t>, 90, 29.2f);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제네릭스</a:t>
            </a:r>
            <a:r>
              <a:rPr lang="ko-KR" altLang="en-US" dirty="0" smtClean="0"/>
              <a:t> 버전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929794"/>
            <a:ext cx="8064896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package </a:t>
            </a:r>
            <a:r>
              <a:rPr lang="en-US" altLang="ko-KR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java.util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WeatherData</a:t>
            </a:r>
            <a:r>
              <a:rPr lang="en-US" altLang="ko-KR" dirty="0">
                <a:latin typeface="Consolas" panose="020B0609020204030204" pitchFamily="49" charset="0"/>
              </a:rPr>
              <a:t> implements Subject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 smtClean="0">
                <a:latin typeface="Consolas" panose="020B0609020204030204" pitchFamily="49" charset="0"/>
              </a:rPr>
              <a:t>private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b="1" dirty="0" smtClean="0">
                <a:latin typeface="Consolas" panose="020B0609020204030204" pitchFamily="49" charset="0"/>
              </a:rPr>
              <a:t>&lt;Observer&gt; </a:t>
            </a:r>
            <a:r>
              <a:rPr lang="en-US" altLang="ko-KR" b="1" dirty="0">
                <a:latin typeface="Consolas" panose="020B0609020204030204" pitchFamily="49" charset="0"/>
              </a:rPr>
              <a:t>observers;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WeatherData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        observers </a:t>
            </a:r>
            <a:r>
              <a:rPr lang="en-US" altLang="ko-KR" b="1" dirty="0">
                <a:latin typeface="Consolas" panose="020B0609020204030204" pitchFamily="49" charset="0"/>
              </a:rPr>
              <a:t>= new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b="1" dirty="0" smtClean="0">
                <a:latin typeface="Consolas" panose="020B0609020204030204" pitchFamily="49" charset="0"/>
              </a:rPr>
              <a:t>&lt;Observer&gt;();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registerObserver</a:t>
            </a:r>
            <a:r>
              <a:rPr lang="en-US" altLang="ko-KR" dirty="0">
                <a:latin typeface="Consolas" panose="020B0609020204030204" pitchFamily="49" charset="0"/>
              </a:rPr>
              <a:t>(Observer 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observers.add</a:t>
            </a:r>
            <a:r>
              <a:rPr lang="en-US" altLang="ko-KR" dirty="0" smtClean="0">
                <a:latin typeface="Consolas" panose="020B0609020204030204" pitchFamily="49" charset="0"/>
              </a:rPr>
              <a:t>(o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502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44624"/>
            <a:ext cx="8856984" cy="496546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removeObserver</a:t>
            </a:r>
            <a:r>
              <a:rPr lang="en-US" altLang="ko-KR" dirty="0">
                <a:latin typeface="Consolas" panose="020B0609020204030204" pitchFamily="49" charset="0"/>
              </a:rPr>
              <a:t>(Observer 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observers.indexOf</a:t>
            </a:r>
            <a:r>
              <a:rPr lang="en-US" altLang="ko-KR" dirty="0">
                <a:latin typeface="Consolas" panose="020B0609020204030204" pitchFamily="49" charset="0"/>
              </a:rPr>
              <a:t>(o);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if 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&gt;=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observers.remove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	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for 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&lt; </a:t>
            </a:r>
            <a:r>
              <a:rPr lang="en-US" altLang="ko-KR" spc="-100" dirty="0" err="1">
                <a:latin typeface="Consolas" panose="020B0609020204030204" pitchFamily="49" charset="0"/>
              </a:rPr>
              <a:t>observers.size</a:t>
            </a:r>
            <a:r>
              <a:rPr lang="en-US" altLang="ko-KR" spc="-100" dirty="0">
                <a:latin typeface="Consolas" panose="020B0609020204030204" pitchFamily="49" charset="0"/>
              </a:rPr>
              <a:t>();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spc="-100" dirty="0" smtClean="0">
                <a:latin typeface="Consolas" panose="020B0609020204030204" pitchFamily="49" charset="0"/>
              </a:rPr>
              <a:t>            Observer 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observer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b="1" spc="-100" dirty="0">
                <a:latin typeface="Consolas" panose="020B0609020204030204" pitchFamily="49" charset="0"/>
              </a:rPr>
              <a:t>= 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observers.get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b="1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observer.update</a:t>
            </a:r>
            <a:r>
              <a:rPr lang="en-US" altLang="ko-KR" spc="-100" dirty="0" smtClean="0">
                <a:latin typeface="Consolas" panose="020B0609020204030204" pitchFamily="49" charset="0"/>
              </a:rPr>
              <a:t>(temperature</a:t>
            </a:r>
            <a:r>
              <a:rPr lang="en-US" altLang="ko-KR" spc="-100" dirty="0">
                <a:latin typeface="Consolas" panose="020B0609020204030204" pitchFamily="49" charset="0"/>
              </a:rPr>
              <a:t>, humidity,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pressure);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/*        </a:t>
            </a:r>
            <a:r>
              <a:rPr lang="en-US" altLang="ko-KR" spc="-100" dirty="0">
                <a:latin typeface="Consolas" panose="020B0609020204030204" pitchFamily="49" charset="0"/>
              </a:rPr>
              <a:t>for </a:t>
            </a:r>
            <a:r>
              <a:rPr lang="en-US" altLang="ko-KR" spc="-100" dirty="0" smtClean="0">
                <a:latin typeface="Consolas" panose="020B0609020204030204" pitchFamily="49" charset="0"/>
              </a:rPr>
              <a:t>(Observer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: observers) {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observer.update</a:t>
            </a:r>
            <a:r>
              <a:rPr lang="en-US" altLang="ko-KR" spc="-100" dirty="0" smtClean="0">
                <a:latin typeface="Consolas" panose="020B0609020204030204" pitchFamily="49" charset="0"/>
              </a:rPr>
              <a:t>(temperature</a:t>
            </a:r>
            <a:r>
              <a:rPr lang="en-US" altLang="ko-KR" spc="-100" dirty="0">
                <a:latin typeface="Consolas" panose="020B0609020204030204" pitchFamily="49" charset="0"/>
              </a:rPr>
              <a:t>, humidity,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            pressure);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}*/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55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74700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980728"/>
            <a:ext cx="8784976" cy="585031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public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setMeasurements</a:t>
            </a:r>
            <a:r>
              <a:rPr lang="en-US" altLang="ko-KR" spc="-100" dirty="0">
                <a:latin typeface="Consolas" panose="020B0609020204030204" pitchFamily="49" charset="0"/>
              </a:rPr>
              <a:t>(float temperature,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      float humidity, float pressure)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>
                <a:latin typeface="Consolas" panose="020B0609020204030204" pitchFamily="49" charset="0"/>
              </a:rPr>
              <a:t> = temperature;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this.humidity</a:t>
            </a:r>
            <a:r>
              <a:rPr lang="en-US" altLang="ko-KR" spc="-100" dirty="0">
                <a:latin typeface="Consolas" panose="020B0609020204030204" pitchFamily="49" charset="0"/>
              </a:rPr>
              <a:t> = humidity;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this.pressure</a:t>
            </a:r>
            <a:r>
              <a:rPr lang="en-US" altLang="ko-KR" spc="-100" dirty="0">
                <a:latin typeface="Consolas" panose="020B0609020204030204" pitchFamily="49" charset="0"/>
              </a:rPr>
              <a:t> = pressure;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getTemperature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return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getHumidity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getPressure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</a:t>
            </a:r>
            <a:r>
              <a:rPr lang="en-US" altLang="ko-KR" dirty="0" smtClean="0"/>
              <a:t>) – Java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/</a:t>
            </a:r>
            <a:r>
              <a:rPr lang="en-US" altLang="ko-KR" dirty="0" err="1"/>
              <a:t>java.util.</a:t>
            </a:r>
            <a:r>
              <a:rPr lang="en-US" altLang="ko-KR" dirty="0" err="1" smtClean="0"/>
              <a:t>Observer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</a:t>
            </a:r>
            <a:r>
              <a:rPr lang="en-US" altLang="ko-KR" dirty="0" smtClean="0"/>
              <a:t>: Deprecated (since Java 9)</a:t>
            </a:r>
          </a:p>
          <a:p>
            <a:pPr lvl="1"/>
            <a:r>
              <a:rPr lang="ko-KR" altLang="en-US" dirty="0" smtClean="0"/>
              <a:t>객체가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가 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Observer </a:t>
            </a:r>
            <a:r>
              <a:rPr lang="ko-KR" altLang="en-US" dirty="0" smtClean="0"/>
              <a:t>인터페이스 구현 후 </a:t>
            </a:r>
            <a:r>
              <a:rPr lang="en-US" altLang="ko-KR" dirty="0" smtClean="0"/>
              <a:t>Observable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addObserver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Observable</a:t>
            </a:r>
            <a:r>
              <a:rPr lang="ko-KR" altLang="en-US" dirty="0" smtClean="0"/>
              <a:t>에서 알림을 주는</a:t>
            </a:r>
            <a:r>
              <a:rPr lang="en-US" altLang="ko-KR" dirty="0" smtClean="0"/>
              <a:t>(push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번째로 </a:t>
            </a:r>
            <a:r>
              <a:rPr lang="en-US" altLang="ko-KR" dirty="0" err="1" smtClean="0"/>
              <a:t>setChanged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객체의 상태가 바뀌었음을 알림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번째로 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호출해서 알림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Observer</a:t>
            </a:r>
            <a:r>
              <a:rPr lang="ko-KR" altLang="en-US" dirty="0" smtClean="0"/>
              <a:t>가 연락 받는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3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패턴은 일종의 </a:t>
            </a:r>
            <a:r>
              <a:rPr lang="ko-KR" altLang="en-US" dirty="0" err="1"/>
              <a:t>푸쉬</a:t>
            </a:r>
            <a:r>
              <a:rPr lang="en-US" altLang="ko-KR" dirty="0"/>
              <a:t>(push) </a:t>
            </a:r>
            <a:r>
              <a:rPr lang="ko-KR" altLang="en-US" dirty="0"/>
              <a:t>서비스를 구현</a:t>
            </a:r>
            <a:endParaRPr lang="en-US" altLang="ko-KR" dirty="0"/>
          </a:p>
          <a:p>
            <a:pPr lvl="1"/>
            <a:r>
              <a:rPr lang="ko-KR" altLang="en-US" dirty="0"/>
              <a:t>뉴스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뉴스 사이트를 방문해서 매번 새로운 뉴스가 있는지 확인하는 것은 번거로움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오히려 구독 서비스를 신청하고</a:t>
            </a:r>
            <a:r>
              <a:rPr lang="en-US" altLang="ko-KR" dirty="0"/>
              <a:t>, </a:t>
            </a:r>
            <a:r>
              <a:rPr lang="ko-KR" altLang="en-US" dirty="0"/>
              <a:t>새로운 뉴스가 있으면 알려주는 것이 편리함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 err="1"/>
              <a:t>뉴닉</a:t>
            </a:r>
            <a:r>
              <a:rPr lang="en-US" altLang="ko-KR" dirty="0"/>
              <a:t>(</a:t>
            </a:r>
            <a:r>
              <a:rPr lang="en-US" altLang="ko-KR" dirty="0" err="1"/>
              <a:t>Newneek</a:t>
            </a:r>
            <a:r>
              <a:rPr lang="en-US" altLang="ko-KR" dirty="0"/>
              <a:t>) </a:t>
            </a:r>
            <a:r>
              <a:rPr lang="ko-KR" altLang="en-US" dirty="0"/>
              <a:t>같은 </a:t>
            </a:r>
            <a:r>
              <a:rPr lang="ko-KR" altLang="en-US" dirty="0" err="1"/>
              <a:t>메일링</a:t>
            </a:r>
            <a:r>
              <a:rPr lang="ko-KR" altLang="en-US" dirty="0"/>
              <a:t> 서비스를 생각하면 됨</a:t>
            </a:r>
            <a:endParaRPr lang="en-US" altLang="ko-KR" dirty="0"/>
          </a:p>
          <a:p>
            <a:pPr lvl="1"/>
            <a:r>
              <a:rPr lang="ko-KR" altLang="en-US" dirty="0"/>
              <a:t>호텔의 </a:t>
            </a:r>
            <a:r>
              <a:rPr lang="ko-KR" altLang="en-US" dirty="0" err="1"/>
              <a:t>모닝콜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일어날 시간을 확인하기 위해 자다 </a:t>
            </a:r>
            <a:r>
              <a:rPr lang="ko-KR" altLang="en-US" dirty="0" err="1"/>
              <a:t>깨다를</a:t>
            </a:r>
            <a:r>
              <a:rPr lang="ko-KR" altLang="en-US" dirty="0"/>
              <a:t> 반복하는 것은 어려움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아침에 일어나야 할 시간에 </a:t>
            </a:r>
            <a:r>
              <a:rPr lang="ko-KR" altLang="en-US" dirty="0" err="1"/>
              <a:t>모닝콜을</a:t>
            </a:r>
            <a:r>
              <a:rPr lang="ko-KR" altLang="en-US" dirty="0"/>
              <a:t> 받거나 </a:t>
            </a:r>
            <a:r>
              <a:rPr lang="ko-KR" altLang="en-US" dirty="0" err="1"/>
              <a:t>알람을</a:t>
            </a:r>
            <a:r>
              <a:rPr lang="ko-KR" altLang="en-US" dirty="0"/>
              <a:t> 맞추는 것이 바람직함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34020"/>
            <a:ext cx="8784976" cy="774700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</a:t>
            </a:r>
            <a:r>
              <a:rPr lang="en-US" altLang="ko-KR" dirty="0" smtClean="0"/>
              <a:t>) – Java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2" y="1268413"/>
            <a:ext cx="7998396" cy="54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308064"/>
            <a:ext cx="8280920" cy="614527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</a:t>
            </a:r>
            <a:r>
              <a:rPr lang="en-US" altLang="ko-KR" spc="-100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extends Observable </a:t>
            </a:r>
            <a:r>
              <a:rPr lang="en-US" altLang="ko-KR" spc="-1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() </a:t>
            </a:r>
            <a:r>
              <a:rPr lang="en-US" altLang="ko-KR" spc="-100" dirty="0" smtClean="0">
                <a:latin typeface="Consolas" panose="020B0609020204030204" pitchFamily="49" charset="0"/>
              </a:rPr>
              <a:t>{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setChanged</a:t>
            </a:r>
            <a:r>
              <a:rPr lang="en-US" altLang="ko-KR" spc="-100" dirty="0">
                <a:latin typeface="Consolas" panose="020B0609020204030204" pitchFamily="49" charset="0"/>
              </a:rPr>
              <a:t>(); // </a:t>
            </a:r>
            <a:r>
              <a:rPr lang="ko-KR" altLang="en-US" spc="-100" dirty="0">
                <a:latin typeface="Consolas" panose="020B0609020204030204" pitchFamily="49" charset="0"/>
              </a:rPr>
              <a:t>상태가 바뀜을 알림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public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setMeasurements</a:t>
            </a:r>
            <a:r>
              <a:rPr lang="en-US" altLang="ko-KR" spc="-100" dirty="0">
                <a:latin typeface="Consolas" panose="020B0609020204030204" pitchFamily="49" charset="0"/>
              </a:rPr>
              <a:t>(float temperature,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pc="-100" dirty="0">
                <a:latin typeface="Consolas" panose="020B0609020204030204" pitchFamily="49" charset="0"/>
              </a:rPr>
              <a:t>float humidity, float pressure)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>
                <a:latin typeface="Consolas" panose="020B0609020204030204" pitchFamily="49" charset="0"/>
              </a:rPr>
              <a:t> = temperature;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this.humidity</a:t>
            </a:r>
            <a:r>
              <a:rPr lang="en-US" altLang="ko-KR" spc="-100" dirty="0">
                <a:latin typeface="Consolas" panose="020B0609020204030204" pitchFamily="49" charset="0"/>
              </a:rPr>
              <a:t> = humidity;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this.pressure</a:t>
            </a:r>
            <a:r>
              <a:rPr lang="en-US" altLang="ko-KR" spc="-100" dirty="0">
                <a:latin typeface="Consolas" panose="020B0609020204030204" pitchFamily="49" charset="0"/>
              </a:rPr>
              <a:t> = pressure;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        </a:t>
            </a:r>
          </a:p>
        </p:txBody>
      </p:sp>
    </p:spTree>
    <p:extLst>
      <p:ext uri="{BB962C8B-B14F-4D97-AF65-F5344CB8AC3E}">
        <p14:creationId xmlns:p14="http://schemas.microsoft.com/office/powerpoint/2010/main" val="8328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 – Java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71999"/>
            <a:ext cx="8784976" cy="302903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getTemperature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return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getHumidity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getPressure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07504" y="1268760"/>
            <a:ext cx="8856984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CurrentConditionsDisplay.java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>
                <a:latin typeface="Consolas" panose="020B0609020204030204" pitchFamily="49" charset="0"/>
              </a:rPr>
              <a:t> implements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Observer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DisplayElement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Subject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           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Observable observable)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this.observable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observable;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observable.addObserver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(this);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277813"/>
            <a:ext cx="8856984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smtClean="0">
                <a:latin typeface="Consolas" panose="020B0609020204030204" pitchFamily="49" charset="0"/>
              </a:rPr>
              <a:t>update(Observable o, Object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instanceof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wd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)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wd.getTemperature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this.humidity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wd.getHumidity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 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("Current conditions: "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+ </a:t>
            </a:r>
            <a:r>
              <a:rPr lang="en-US" altLang="ko-KR" spc="-100" dirty="0">
                <a:latin typeface="Consolas" panose="020B0609020204030204" pitchFamily="49" charset="0"/>
              </a:rPr>
              <a:t>temperature </a:t>
            </a:r>
            <a:r>
              <a:rPr lang="en-US" altLang="ko-KR" spc="-100" dirty="0" smtClean="0">
                <a:latin typeface="Consolas" panose="020B0609020204030204" pitchFamily="49" charset="0"/>
              </a:rPr>
              <a:t>+ </a:t>
            </a:r>
            <a:r>
              <a:rPr lang="en-US" altLang="ko-KR" spc="-100" dirty="0">
                <a:latin typeface="Consolas" panose="020B0609020204030204" pitchFamily="49" charset="0"/>
              </a:rPr>
              <a:t>"F degrees and " + humidity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+ "% </a:t>
            </a:r>
            <a:r>
              <a:rPr lang="en-US" altLang="ko-KR" spc="-100" dirty="0">
                <a:latin typeface="Consolas" panose="020B0609020204030204" pitchFamily="49" charset="0"/>
              </a:rPr>
              <a:t>humidity");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 – Java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java.util.Observer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인터페이스가 아니라 클래스로 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클래스로부터 상속 받아야 하는 클래스는 </a:t>
            </a:r>
            <a:r>
              <a:rPr lang="en-US" altLang="ko-KR" dirty="0" smtClean="0"/>
              <a:t>Observable</a:t>
            </a:r>
            <a:r>
              <a:rPr lang="ko-KR" altLang="en-US" dirty="0" smtClean="0"/>
              <a:t>에서부터 상속 받을 수 없음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setChanged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</a:t>
            </a:r>
            <a:r>
              <a:rPr lang="en-US" altLang="ko-KR" dirty="0" smtClean="0"/>
              <a:t>protected</a:t>
            </a:r>
            <a:r>
              <a:rPr lang="ko-KR" altLang="en-US" dirty="0" smtClean="0"/>
              <a:t>로 되어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어차피 </a:t>
            </a:r>
            <a:r>
              <a:rPr lang="en-US" altLang="ko-KR" dirty="0" smtClean="0"/>
              <a:t>Observable</a:t>
            </a:r>
            <a:r>
              <a:rPr lang="ko-KR" altLang="en-US" dirty="0" smtClean="0"/>
              <a:t>에서 상속 받아야 쓸 수 있으므로 문제가 될 것은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상속보다는 구성을 사용한다는 디자인 원칙에 위배됨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9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deprecated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 권장 않음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7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r>
              <a:rPr lang="en-US" altLang="ko-KR" dirty="0" smtClean="0"/>
              <a:t> 2 – Swing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ActionListener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JButton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Observable (Subject)</a:t>
            </a:r>
          </a:p>
          <a:p>
            <a:r>
              <a:rPr lang="en-US" altLang="ko-KR" dirty="0" err="1" smtClean="0"/>
              <a:t>JButton</a:t>
            </a:r>
            <a:r>
              <a:rPr lang="ko-KR" altLang="en-US" dirty="0" smtClean="0"/>
              <a:t>의 부모 클래스인 </a:t>
            </a:r>
            <a:r>
              <a:rPr lang="en-US" altLang="ko-KR" dirty="0" err="1" smtClean="0"/>
              <a:t>AbstractButton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addActionListener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존재함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</a:t>
            </a:r>
            <a:r>
              <a:rPr lang="ko-KR" altLang="en-US" dirty="0" smtClean="0"/>
              <a:t>의 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(event listener)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에 해당됨</a:t>
            </a:r>
            <a:endParaRPr lang="en-US" altLang="ko-KR" dirty="0" smtClean="0"/>
          </a:p>
          <a:p>
            <a:r>
              <a:rPr lang="en-US" altLang="ko-KR" dirty="0" err="1" smtClean="0"/>
              <a:t>JButton</a:t>
            </a:r>
            <a:r>
              <a:rPr lang="ko-KR" altLang="en-US" dirty="0" smtClean="0"/>
              <a:t>에 이벤트가 발생하면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JButton</a:t>
            </a:r>
            <a:r>
              <a:rPr lang="ko-KR" altLang="en-US" dirty="0" smtClean="0"/>
              <a:t>에 등록되어 있는 </a:t>
            </a:r>
            <a:r>
              <a:rPr lang="ko-KR" altLang="en-US" dirty="0" err="1" smtClean="0"/>
              <a:t>리스너의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0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47637"/>
            <a:ext cx="80676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 2 – Swing</a:t>
            </a:r>
            <a:r>
              <a:rPr lang="ko-KR" altLang="en-US" dirty="0"/>
              <a:t>의 </a:t>
            </a:r>
            <a:r>
              <a:rPr lang="en-US" altLang="ko-KR" dirty="0" err="1"/>
              <a:t>ActionListener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68760"/>
            <a:ext cx="8856984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SwingObserverExample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JFrame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 frame;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SwingObserverExample</a:t>
            </a:r>
            <a:r>
              <a:rPr lang="en-US" altLang="ko-KR" spc="-100" dirty="0" smtClean="0">
                <a:latin typeface="Consolas" panose="020B0609020204030204" pitchFamily="49" charset="0"/>
              </a:rPr>
              <a:t> example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SwingObserverExample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example.go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void go()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frame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JFrame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J</a:t>
            </a:r>
            <a:r>
              <a:rPr lang="en-US" altLang="ko-KR" spc="-100" dirty="0" err="1">
                <a:latin typeface="Consolas" panose="020B0609020204030204" pitchFamily="49" charset="0"/>
              </a:rPr>
              <a:t>B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utton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button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JButton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</a:t>
            </a:r>
            <a:r>
              <a:rPr lang="ko-KR" altLang="en-US" spc="-100" dirty="0" smtClean="0">
                <a:latin typeface="Consolas" panose="020B0609020204030204" pitchFamily="49" charset="0"/>
              </a:rPr>
              <a:t>정말 해도 될까</a:t>
            </a:r>
            <a:r>
              <a:rPr lang="en-US" altLang="ko-KR" spc="-100" dirty="0" smtClean="0">
                <a:latin typeface="Consolas" panose="020B0609020204030204" pitchFamily="49" charset="0"/>
              </a:rPr>
              <a:t>?");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button.addActionListener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AngelListener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button.addActionListener</a:t>
            </a:r>
            <a:r>
              <a:rPr lang="en-US" altLang="ko-KR" spc="-100" dirty="0">
                <a:latin typeface="Consolas" panose="020B0609020204030204" pitchFamily="49" charset="0"/>
              </a:rPr>
              <a:t>(new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DevilListener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frame.getContentPane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().add(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BorderLayout.CENTER</a:t>
            </a:r>
            <a:r>
              <a:rPr lang="en-US" altLang="ko-KR" spc="-100" dirty="0" smtClean="0">
                <a:latin typeface="Consolas" panose="020B0609020204030204" pitchFamily="49" charset="0"/>
              </a:rPr>
              <a:t>, button);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frame.setSize</a:t>
            </a:r>
            <a:r>
              <a:rPr lang="en-US" altLang="ko-KR" spc="-100" dirty="0" smtClean="0">
                <a:latin typeface="Consolas" panose="020B0609020204030204" pitchFamily="49" charset="0"/>
              </a:rPr>
              <a:t>(200, 200);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frame.setVisible</a:t>
            </a:r>
            <a:r>
              <a:rPr lang="en-US" altLang="ko-KR" spc="-100" dirty="0" smtClean="0">
                <a:latin typeface="Consolas" panose="020B0609020204030204" pitchFamily="49" charset="0"/>
              </a:rPr>
              <a:t>(true);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904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 2 – Swing</a:t>
            </a:r>
            <a:r>
              <a:rPr lang="ko-KR" altLang="en-US" dirty="0"/>
              <a:t>의 </a:t>
            </a:r>
            <a:r>
              <a:rPr lang="en-US" altLang="ko-KR" dirty="0" err="1"/>
              <a:t>ActionListener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68760"/>
            <a:ext cx="8856984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AngelListener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ActionListener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actionPerformed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ActionEvent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event)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</a:t>
            </a:r>
            <a:r>
              <a:rPr lang="ko-KR" altLang="en-US" spc="-100" dirty="0" smtClean="0">
                <a:latin typeface="Consolas" panose="020B0609020204030204" pitchFamily="49" charset="0"/>
              </a:rPr>
              <a:t>안돼</a:t>
            </a:r>
            <a:r>
              <a:rPr lang="en-US" altLang="ko-KR" spc="-100" dirty="0" smtClean="0">
                <a:latin typeface="Consolas" panose="020B0609020204030204" pitchFamily="49" charset="0"/>
              </a:rPr>
              <a:t>. </a:t>
            </a:r>
            <a:r>
              <a:rPr lang="ko-KR" altLang="en-US" spc="-100" dirty="0" smtClean="0">
                <a:latin typeface="Consolas" panose="020B0609020204030204" pitchFamily="49" charset="0"/>
              </a:rPr>
              <a:t>분명 나중에 후회할거야</a:t>
            </a:r>
            <a:r>
              <a:rPr lang="en-US" altLang="ko-KR" spc="-100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DevilListener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</a:t>
            </a:r>
            <a:r>
              <a:rPr lang="en-US" altLang="ko-KR" spc="-100" dirty="0" err="1">
                <a:latin typeface="Consolas" panose="020B0609020204030204" pitchFamily="49" charset="0"/>
              </a:rPr>
              <a:t>ActionListener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public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actionPerformed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ActionEvent</a:t>
            </a:r>
            <a:r>
              <a:rPr lang="en-US" altLang="ko-KR" spc="-100" dirty="0">
                <a:latin typeface="Consolas" panose="020B0609020204030204" pitchFamily="49" charset="0"/>
              </a:rPr>
              <a:t> event)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</a:t>
            </a:r>
            <a:r>
              <a:rPr lang="ko-KR" altLang="en-US" spc="-100" dirty="0" smtClean="0">
                <a:latin typeface="Consolas" panose="020B0609020204030204" pitchFamily="49" charset="0"/>
              </a:rPr>
              <a:t>당연하지</a:t>
            </a:r>
            <a:r>
              <a:rPr lang="en-US" altLang="ko-KR" spc="-100" dirty="0" smtClean="0">
                <a:latin typeface="Consolas" panose="020B0609020204030204" pitchFamily="49" charset="0"/>
              </a:rPr>
              <a:t>. </a:t>
            </a:r>
            <a:r>
              <a:rPr lang="ko-KR" altLang="en-US" spc="-100" dirty="0" smtClean="0">
                <a:latin typeface="Consolas" panose="020B0609020204030204" pitchFamily="49" charset="0"/>
              </a:rPr>
              <a:t>그냥 저질러 버려</a:t>
            </a:r>
            <a:r>
              <a:rPr lang="en-US" altLang="ko-KR" spc="-100" dirty="0" smtClean="0">
                <a:latin typeface="Consolas" panose="020B0609020204030204" pitchFamily="49" charset="0"/>
              </a:rPr>
              <a:t>!");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8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전화번호 프로그램에서 정보를 확인하기 위해 마우스로 화면의 버튼을 누르는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버튼이 클릭되었는지 프로그램에서 계속 확인</a:t>
            </a:r>
            <a:r>
              <a:rPr lang="en-US" altLang="ko-KR" dirty="0" smtClean="0"/>
              <a:t>(polling)</a:t>
            </a:r>
            <a:r>
              <a:rPr lang="ko-KR" altLang="en-US" dirty="0" smtClean="0"/>
              <a:t>하는 것은 낭비에 가까움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버튼이 클릭된 이벤트가 발생하는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프로그램에 이벤트 발생 정보를 전달하고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처리하도록 하는 것</a:t>
            </a:r>
            <a:r>
              <a:rPr lang="en-US" altLang="ko-KR" dirty="0" smtClean="0"/>
              <a:t>(push)</a:t>
            </a:r>
            <a:r>
              <a:rPr lang="ko-KR" altLang="en-US" dirty="0" smtClean="0"/>
              <a:t>이 효율적</a:t>
            </a:r>
            <a:endParaRPr lang="en-US" altLang="ko-KR" dirty="0" smtClean="0"/>
          </a:p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패턴은 </a:t>
            </a:r>
            <a:r>
              <a:rPr lang="ko-KR" altLang="en-US" dirty="0" err="1" smtClean="0"/>
              <a:t>푸쉬를</a:t>
            </a:r>
            <a:r>
              <a:rPr lang="ko-KR" altLang="en-US" dirty="0" smtClean="0"/>
              <a:t> 사용하며 절차는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err="1" smtClean="0"/>
              <a:t>푸쉬를</a:t>
            </a:r>
            <a:r>
              <a:rPr lang="ko-KR" altLang="en-US" dirty="0" smtClean="0"/>
              <a:t> 받고자 하는 사용자가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상황이 발생하면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등록된 사용자에게 모두 알리고 자동으로 데이터가 갱신 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50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268413"/>
            <a:ext cx="9073008" cy="4862512"/>
          </a:xfrm>
        </p:spPr>
        <p:txBody>
          <a:bodyPr/>
          <a:lstStyle/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분리</a:t>
            </a:r>
            <a:r>
              <a:rPr lang="en-US" altLang="ko-KR" dirty="0" smtClean="0"/>
              <a:t>(ISP)</a:t>
            </a:r>
          </a:p>
          <a:p>
            <a:pPr lvl="1"/>
            <a:r>
              <a:rPr lang="ko-KR" altLang="en-US" dirty="0" smtClean="0"/>
              <a:t>구체적인 클래스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클라이언트는 구체 클래스보다는 추상 클래스 사용 후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제공자</a:t>
            </a:r>
            <a:r>
              <a:rPr lang="en-US" altLang="ko-KR" dirty="0" smtClean="0"/>
              <a:t>(Subject)</a:t>
            </a:r>
          </a:p>
          <a:p>
            <a:pPr lvl="2"/>
            <a:r>
              <a:rPr lang="ko-KR" altLang="en-US" dirty="0" smtClean="0"/>
              <a:t>상태가 변경되면 알림 기능</a:t>
            </a:r>
            <a:r>
              <a:rPr lang="en-US" altLang="ko-KR" dirty="0" smtClean="0"/>
              <a:t>(notify)</a:t>
            </a:r>
          </a:p>
          <a:p>
            <a:pPr lvl="2"/>
            <a:r>
              <a:rPr lang="ko-KR" altLang="en-US" dirty="0" smtClean="0"/>
              <a:t>알림 대상이 되는 </a:t>
            </a:r>
            <a:r>
              <a:rPr lang="ko-KR" altLang="en-US" dirty="0" err="1" smtClean="0"/>
              <a:t>옵저버를</a:t>
            </a:r>
            <a:r>
              <a:rPr lang="ko-KR" altLang="en-US" dirty="0" smtClean="0"/>
              <a:t> 사전 등록</a:t>
            </a:r>
            <a:r>
              <a:rPr lang="en-US" altLang="ko-KR" dirty="0" smtClean="0"/>
              <a:t>(register)</a:t>
            </a:r>
          </a:p>
          <a:p>
            <a:pPr lvl="2"/>
            <a:r>
              <a:rPr lang="en-US" altLang="ko-KR" dirty="0"/>
              <a:t>Observable </a:t>
            </a:r>
            <a:r>
              <a:rPr lang="ko-KR" altLang="en-US" dirty="0"/>
              <a:t>또는 </a:t>
            </a:r>
            <a:r>
              <a:rPr lang="en-US" altLang="ko-KR" dirty="0"/>
              <a:t>Publisher</a:t>
            </a:r>
            <a:r>
              <a:rPr lang="ko-KR" altLang="en-US" dirty="0"/>
              <a:t>라고도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정부 수신자</a:t>
            </a:r>
            <a:r>
              <a:rPr lang="en-US" altLang="ko-KR" dirty="0" smtClean="0"/>
              <a:t>(Observer)</a:t>
            </a:r>
          </a:p>
          <a:p>
            <a:pPr lvl="2"/>
            <a:r>
              <a:rPr lang="ko-KR" altLang="en-US" dirty="0" smtClean="0"/>
              <a:t>정보 제공자의 상태가 변경되면 그 내용을 받아서 반영함</a:t>
            </a:r>
            <a:r>
              <a:rPr lang="en-US" altLang="ko-KR" dirty="0" smtClean="0"/>
              <a:t>(update)</a:t>
            </a:r>
          </a:p>
          <a:p>
            <a:pPr lvl="2"/>
            <a:r>
              <a:rPr lang="en-US" altLang="ko-KR" dirty="0" smtClean="0"/>
              <a:t>Subscriber</a:t>
            </a:r>
            <a:r>
              <a:rPr lang="ko-KR" altLang="en-US" dirty="0" smtClean="0"/>
              <a:t>라고도 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686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676400"/>
            <a:ext cx="68008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8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308453"/>
            <a:ext cx="9036496" cy="42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68760"/>
            <a:ext cx="8855968" cy="50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뉴스레터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구독자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뉴스레터 발행자는 </a:t>
            </a:r>
            <a:r>
              <a:rPr lang="en-US" altLang="ko-KR" dirty="0" smtClean="0"/>
              <a:t>Subject (Publisher</a:t>
            </a:r>
            <a:r>
              <a:rPr lang="ko-KR" altLang="en-US" dirty="0" smtClean="0"/>
              <a:t>라고 부르기도 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구독자는 </a:t>
            </a:r>
            <a:r>
              <a:rPr lang="en-US" altLang="ko-KR" dirty="0" smtClean="0"/>
              <a:t>Observer (Subscriber</a:t>
            </a:r>
            <a:r>
              <a:rPr lang="ko-KR" altLang="en-US" dirty="0" smtClean="0"/>
              <a:t>라고 부르기도 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6750496" cy="38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83568" y="3068959"/>
            <a:ext cx="1656184" cy="903006"/>
            <a:chOff x="683568" y="3068959"/>
            <a:chExt cx="1656184" cy="903006"/>
          </a:xfrm>
        </p:grpSpPr>
        <p:sp>
          <p:nvSpPr>
            <p:cNvPr id="6" name="타원 5"/>
            <p:cNvSpPr/>
            <p:nvPr/>
          </p:nvSpPr>
          <p:spPr bwMode="auto">
            <a:xfrm>
              <a:off x="683568" y="3068959"/>
              <a:ext cx="1656184" cy="9030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964" y="3140968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+mn-lt"/>
                </a:rPr>
                <a:t>뉴스레터</a:t>
              </a:r>
              <a:endParaRPr lang="en-US" altLang="ko-KR" sz="2400" dirty="0" smtClean="0">
                <a:solidFill>
                  <a:schemeClr val="tx1"/>
                </a:solidFill>
                <a:latin typeface="+mn-lt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+mn-lt"/>
                </a:rPr>
                <a:t>발행인</a:t>
              </a:r>
              <a:endParaRPr lang="ko-KR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99154" y="2061550"/>
            <a:ext cx="1107996" cy="986046"/>
            <a:chOff x="4799057" y="2348880"/>
            <a:chExt cx="1107996" cy="986046"/>
          </a:xfrm>
        </p:grpSpPr>
        <p:sp>
          <p:nvSpPr>
            <p:cNvPr id="9" name="타원 8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99057" y="26369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/>
                  </a:solidFill>
                </a:rPr>
                <a:t>구독자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직선 화살표 연결선 4"/>
          <p:cNvCxnSpPr/>
          <p:nvPr/>
        </p:nvCxnSpPr>
        <p:spPr bwMode="auto">
          <a:xfrm flipH="1">
            <a:off x="2123728" y="2636912"/>
            <a:ext cx="2736304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92099" y="25218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</a:rPr>
              <a:t>구독등록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860032" y="3271728"/>
            <a:ext cx="1107996" cy="986046"/>
            <a:chOff x="4799057" y="2348880"/>
            <a:chExt cx="1107996" cy="986046"/>
          </a:xfrm>
        </p:grpSpPr>
        <p:sp>
          <p:nvSpPr>
            <p:cNvPr id="15" name="타원 14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99057" y="26369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/>
                  </a:solidFill>
                </a:rPr>
                <a:t>구독자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직선 화살표 연결선 16"/>
          <p:cNvCxnSpPr/>
          <p:nvPr/>
        </p:nvCxnSpPr>
        <p:spPr bwMode="auto">
          <a:xfrm flipH="1" flipV="1">
            <a:off x="2277453" y="3401896"/>
            <a:ext cx="2643555" cy="388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그룹 19"/>
          <p:cNvGrpSpPr/>
          <p:nvPr/>
        </p:nvGrpSpPr>
        <p:grpSpPr>
          <a:xfrm>
            <a:off x="957662" y="4651857"/>
            <a:ext cx="1107996" cy="986046"/>
            <a:chOff x="4799057" y="2348880"/>
            <a:chExt cx="1107996" cy="986046"/>
          </a:xfrm>
        </p:grpSpPr>
        <p:sp>
          <p:nvSpPr>
            <p:cNvPr id="21" name="타원 20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99057" y="26369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chemeClr val="tx1"/>
                  </a:solidFill>
                </a:rPr>
                <a:t>비구독자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 bwMode="auto">
          <a:xfrm flipV="1">
            <a:off x="2225982" y="2743370"/>
            <a:ext cx="2695025" cy="552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2322762" y="3611903"/>
            <a:ext cx="2659220" cy="394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329570" y="3257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</a:rPr>
              <a:t>구독등록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1920" y="291565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</a:rPr>
              <a:t>자동 갱신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9832" y="38213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</a:rPr>
              <a:t>자동 갱신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83568" y="3068959"/>
            <a:ext cx="1656184" cy="903005"/>
            <a:chOff x="683568" y="3068959"/>
            <a:chExt cx="1656184" cy="903005"/>
          </a:xfrm>
        </p:grpSpPr>
        <p:sp>
          <p:nvSpPr>
            <p:cNvPr id="5" name="타원 4"/>
            <p:cNvSpPr/>
            <p:nvPr/>
          </p:nvSpPr>
          <p:spPr bwMode="auto">
            <a:xfrm>
              <a:off x="683568" y="3068959"/>
              <a:ext cx="1656184" cy="9030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3853" y="332737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mtClean="0">
                  <a:solidFill>
                    <a:schemeClr val="tx1"/>
                  </a:solidFill>
                  <a:latin typeface="+mn-lt"/>
                </a:rPr>
                <a:t>단톡방</a:t>
              </a:r>
              <a:endParaRPr lang="ko-KR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99154" y="2061550"/>
            <a:ext cx="1107996" cy="986046"/>
            <a:chOff x="4799057" y="2348880"/>
            <a:chExt cx="1107996" cy="986046"/>
          </a:xfrm>
        </p:grpSpPr>
        <p:sp>
          <p:nvSpPr>
            <p:cNvPr id="8" name="타원 7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9057" y="26369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/>
                  </a:solidFill>
                </a:rPr>
                <a:t>참여자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 bwMode="auto">
          <a:xfrm flipH="1">
            <a:off x="2123728" y="2636912"/>
            <a:ext cx="2736304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15110" y="25418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</a:rPr>
              <a:t>참여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60032" y="3271728"/>
            <a:ext cx="1107996" cy="986046"/>
            <a:chOff x="4799057" y="2348880"/>
            <a:chExt cx="1107996" cy="986046"/>
          </a:xfrm>
        </p:grpSpPr>
        <p:sp>
          <p:nvSpPr>
            <p:cNvPr id="13" name="타원 12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9057" y="26369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/>
                  </a:solidFill>
                </a:rPr>
                <a:t>참여자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 bwMode="auto">
          <a:xfrm flipH="1" flipV="1">
            <a:off x="2277453" y="3401896"/>
            <a:ext cx="2643555" cy="388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6" name="그룹 15"/>
          <p:cNvGrpSpPr/>
          <p:nvPr/>
        </p:nvGrpSpPr>
        <p:grpSpPr>
          <a:xfrm>
            <a:off x="957662" y="4651857"/>
            <a:ext cx="1107996" cy="986046"/>
            <a:chOff x="4799057" y="2348880"/>
            <a:chExt cx="1107996" cy="986046"/>
          </a:xfrm>
        </p:grpSpPr>
        <p:sp>
          <p:nvSpPr>
            <p:cNvPr id="17" name="타원 16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9057" y="26369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chemeClr val="tx1"/>
                  </a:solidFill>
                </a:rPr>
                <a:t>비구독자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 bwMode="auto">
          <a:xfrm flipV="1">
            <a:off x="2225982" y="2743370"/>
            <a:ext cx="2695025" cy="552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2322762" y="3611903"/>
            <a:ext cx="2659220" cy="394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329570" y="32571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</a:rPr>
              <a:t>참여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29156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</a:rPr>
              <a:t>자동 갱신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9832" y="382137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</a:rPr>
              <a:t>자동 갱신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1572768" y="1977184"/>
            <a:ext cx="3374136" cy="1113488"/>
          </a:xfrm>
          <a:custGeom>
            <a:avLst/>
            <a:gdLst>
              <a:gd name="connsiteX0" fmla="*/ 3374136 w 3374136"/>
              <a:gd name="connsiteY0" fmla="*/ 308816 h 1113488"/>
              <a:gd name="connsiteX1" fmla="*/ 1728216 w 3374136"/>
              <a:gd name="connsiteY1" fmla="*/ 43640 h 1113488"/>
              <a:gd name="connsiteX2" fmla="*/ 0 w 3374136"/>
              <a:gd name="connsiteY2" fmla="*/ 1113488 h 111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136" h="1113488">
                <a:moveTo>
                  <a:pt x="3374136" y="308816"/>
                </a:moveTo>
                <a:cubicBezTo>
                  <a:pt x="2832354" y="109172"/>
                  <a:pt x="2290572" y="-90472"/>
                  <a:pt x="1728216" y="43640"/>
                </a:cubicBezTo>
                <a:cubicBezTo>
                  <a:pt x="1165860" y="177752"/>
                  <a:pt x="0" y="1113488"/>
                  <a:pt x="0" y="11134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688" y="206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2</a:t>
            </a:r>
            <a:r>
              <a:rPr lang="en-US" altLang="ko-KR" sz="1800" smtClean="0">
                <a:solidFill>
                  <a:schemeClr val="tx1"/>
                </a:solidFill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</a:rPr>
              <a:t>대화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388" y="1268413"/>
          <a:ext cx="8785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옵저버</a:t>
                      </a:r>
                      <a:r>
                        <a:rPr lang="en-US" altLang="ko-KR" dirty="0" smtClean="0"/>
                        <a:t>(Observer)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1:n </a:t>
                      </a:r>
                      <a:r>
                        <a:rPr lang="ko-KR" altLang="en-US" dirty="0" smtClean="0"/>
                        <a:t>관계에서의 정보 갱신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해결방안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사용자를 등록하고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정보가 변동하는 경우 알려주고 값을 자동으로 갱신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느슨한 </a:t>
                      </a:r>
                      <a:r>
                        <a:rPr lang="ko-KR" altLang="en-US" baseline="0" dirty="0" err="1" smtClean="0"/>
                        <a:t>커플링</a:t>
                      </a:r>
                      <a:r>
                        <a:rPr lang="en-US" altLang="ko-KR" baseline="0" dirty="0" smtClean="0"/>
                        <a:t>(loose coupling), </a:t>
                      </a:r>
                      <a:r>
                        <a:rPr lang="ko-KR" altLang="en-US" baseline="0" dirty="0" err="1" smtClean="0"/>
                        <a:t>확장성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282402"/>
            <a:ext cx="77247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35446</TotalTime>
  <Words>2538</Words>
  <Application>Microsoft Office PowerPoint</Application>
  <PresentationFormat>화면 슬라이드 쇼(4:3)</PresentationFormat>
  <Paragraphs>745</Paragraphs>
  <Slides>43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옵저버 패턴(Observer Pattern)</vt:lpstr>
      <vt:lpstr>옵저버 패턴(Observer Pattern)</vt:lpstr>
      <vt:lpstr>옵저버 패턴(Observer Pattern)</vt:lpstr>
      <vt:lpstr>옵저버 패턴(Observer Pattern)</vt:lpstr>
      <vt:lpstr>옵저버 패턴(Observer Pattern)</vt:lpstr>
      <vt:lpstr>옵저버 패턴(Observer Pattern)</vt:lpstr>
      <vt:lpstr>디자인 패턴 요소</vt:lpstr>
      <vt:lpstr>옵저버 패턴</vt:lpstr>
      <vt:lpstr>옵저버 패턴</vt:lpstr>
      <vt:lpstr>옵저버 패턴</vt:lpstr>
      <vt:lpstr>사례 1 – Weather (HFDP Ch. 2)</vt:lpstr>
      <vt:lpstr>사례 1 – Weather (HFDP Ch. 2)</vt:lpstr>
      <vt:lpstr>사례 1 – Weather (HFDP Ch. 2)</vt:lpstr>
      <vt:lpstr>사례 1 – Weather (HFDP Ch. 2)</vt:lpstr>
      <vt:lpstr>사례 1 – Weather (HFDP Ch. 2)</vt:lpstr>
      <vt:lpstr>느슨한 결합 (loose coupling)</vt:lpstr>
      <vt:lpstr>사례 1 – Weather (HFDP Ch. 2)</vt:lpstr>
      <vt:lpstr>사례 1 – Weather (HFDP Ch. 2)</vt:lpstr>
      <vt:lpstr>PowerPoint 프레젠테이션</vt:lpstr>
      <vt:lpstr>PowerPoint 프레젠테이션</vt:lpstr>
      <vt:lpstr>사례 1 – Weather (HFDP Ch. 2)</vt:lpstr>
      <vt:lpstr>사례 1 – Weather (HFDP Ch. 2)</vt:lpstr>
      <vt:lpstr>PowerPoint 프레젠테이션</vt:lpstr>
      <vt:lpstr>사례 1 – Weather (HFDP Ch. 2)</vt:lpstr>
      <vt:lpstr>사례 1 – Weather (HFDP Ch. 2)</vt:lpstr>
      <vt:lpstr>PowerPoint 프레젠테이션</vt:lpstr>
      <vt:lpstr>사례 1 – Weather (HFDP Ch. 2)</vt:lpstr>
      <vt:lpstr>사례 1 – Weather (HFDP Ch. 2) – Java 버전</vt:lpstr>
      <vt:lpstr>사례 1 – Weather (HFDP Ch. 2) – Java 버전</vt:lpstr>
      <vt:lpstr>PowerPoint 프레젠테이션</vt:lpstr>
      <vt:lpstr>사례 1 – Weather (HFDP Ch. 2) – Java 버전</vt:lpstr>
      <vt:lpstr>사례 1 – Weather (HFDP Ch. 2)</vt:lpstr>
      <vt:lpstr>PowerPoint 프레젠테이션</vt:lpstr>
      <vt:lpstr>사례 1 – Weather (HFDP Ch. 2) – Java 버전</vt:lpstr>
      <vt:lpstr>사례 2 – Swing의 ActionListener</vt:lpstr>
      <vt:lpstr>PowerPoint 프레젠테이션</vt:lpstr>
      <vt:lpstr>사례 2 – Swing의 ActionListener</vt:lpstr>
      <vt:lpstr>사례 2 – Swing의 ActionListener</vt:lpstr>
      <vt:lpstr>옵저버 패턴</vt:lpstr>
      <vt:lpstr>옵저버 패턴</vt:lpstr>
      <vt:lpstr>옵저버 패턴</vt:lpstr>
      <vt:lpstr>옵저버 패턴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400T6B</cp:lastModifiedBy>
  <cp:revision>2469</cp:revision>
  <dcterms:created xsi:type="dcterms:W3CDTF">2001-05-01T19:45:44Z</dcterms:created>
  <dcterms:modified xsi:type="dcterms:W3CDTF">2019-09-27T03:53:09Z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