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sldIdLst>
    <p:sldId id="323" r:id="rId2"/>
    <p:sldId id="397" r:id="rId3"/>
    <p:sldId id="449" r:id="rId4"/>
    <p:sldId id="481" r:id="rId5"/>
    <p:sldId id="486" r:id="rId6"/>
    <p:sldId id="487" r:id="rId7"/>
    <p:sldId id="488" r:id="rId8"/>
    <p:sldId id="450" r:id="rId9"/>
    <p:sldId id="451" r:id="rId10"/>
    <p:sldId id="452" r:id="rId11"/>
    <p:sldId id="453" r:id="rId12"/>
    <p:sldId id="456" r:id="rId13"/>
    <p:sldId id="457" r:id="rId14"/>
    <p:sldId id="458" r:id="rId15"/>
    <p:sldId id="455" r:id="rId16"/>
    <p:sldId id="463" r:id="rId17"/>
    <p:sldId id="464" r:id="rId18"/>
    <p:sldId id="465" r:id="rId19"/>
    <p:sldId id="466" r:id="rId20"/>
    <p:sldId id="467" r:id="rId21"/>
    <p:sldId id="472" r:id="rId22"/>
    <p:sldId id="470" r:id="rId23"/>
    <p:sldId id="468" r:id="rId24"/>
    <p:sldId id="471" r:id="rId25"/>
    <p:sldId id="473" r:id="rId26"/>
    <p:sldId id="469" r:id="rId27"/>
    <p:sldId id="475" r:id="rId28"/>
    <p:sldId id="476" r:id="rId29"/>
    <p:sldId id="477" r:id="rId30"/>
    <p:sldId id="474" r:id="rId31"/>
    <p:sldId id="479" r:id="rId32"/>
    <p:sldId id="480" r:id="rId33"/>
    <p:sldId id="48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70" d="100"/>
          <a:sy n="70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Component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ConcreteComponent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Decorator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ConcreteDecoratorA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Component </a:t>
            </a:r>
            <a:r>
              <a:rPr lang="en-US" altLang="ko-KR" dirty="0" err="1" smtClean="0"/>
              <a:t>wrappedObj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newBehavior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ConcreteDecoratorB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Component </a:t>
            </a:r>
            <a:r>
              <a:rPr lang="en-US" altLang="ko-KR" dirty="0" err="1" smtClean="0"/>
              <a:t>wrappedObj</a:t>
            </a:r>
            <a:endParaRPr lang="en-US" altLang="ko-KR" dirty="0" smtClean="0"/>
          </a:p>
          <a:p>
            <a:r>
              <a:rPr lang="en-US" altLang="ko-KR" dirty="0" smtClean="0"/>
              <a:t>    Object </a:t>
            </a:r>
            <a:r>
              <a:rPr lang="en-US" altLang="ko-KR" dirty="0" err="1" smtClean="0"/>
              <a:t>newState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ConcreteComponent</a:t>
            </a:r>
            <a:r>
              <a:rPr lang="en-US" altLang="ko-KR" dirty="0" smtClean="0"/>
              <a:t> -up-|&gt; Component</a:t>
            </a:r>
          </a:p>
          <a:p>
            <a:r>
              <a:rPr lang="en-US" altLang="ko-KR" dirty="0" smtClean="0"/>
              <a:t>Decorator -up-|&gt; Component</a:t>
            </a:r>
          </a:p>
          <a:p>
            <a:r>
              <a:rPr lang="en-US" altLang="ko-KR" dirty="0" err="1" smtClean="0"/>
              <a:t>ConcreteDecoratorA</a:t>
            </a:r>
            <a:r>
              <a:rPr lang="en-US" altLang="ko-KR" dirty="0" smtClean="0"/>
              <a:t> -up-|&gt; Decorator</a:t>
            </a:r>
          </a:p>
          <a:p>
            <a:r>
              <a:rPr lang="en-US" altLang="ko-KR" dirty="0" err="1" smtClean="0"/>
              <a:t>ConcreteDecoratorB</a:t>
            </a:r>
            <a:r>
              <a:rPr lang="en-US" altLang="ko-KR" dirty="0" smtClean="0"/>
              <a:t> -up-|&gt; Decorator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04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abstract class Beverage {</a:t>
            </a:r>
          </a:p>
          <a:p>
            <a:r>
              <a:rPr lang="en-US" altLang="ko-KR" dirty="0" smtClean="0"/>
              <a:t>    description : String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  abstract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Decaf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Espresso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Beverage &lt;|-- </a:t>
            </a:r>
            <a:r>
              <a:rPr lang="en-US" altLang="ko-KR" dirty="0" err="1" smtClean="0"/>
              <a:t>HouseBlend</a:t>
            </a:r>
            <a:endParaRPr lang="en-US" altLang="ko-KR" dirty="0" smtClean="0"/>
          </a:p>
          <a:p>
            <a:r>
              <a:rPr lang="en-US" altLang="ko-KR" dirty="0" smtClean="0"/>
              <a:t>Beverage &lt;|-- </a:t>
            </a:r>
            <a:r>
              <a:rPr lang="en-US" altLang="ko-KR" dirty="0" err="1" smtClean="0"/>
              <a:t>DarkRoast</a:t>
            </a:r>
            <a:endParaRPr lang="en-US" altLang="ko-KR" dirty="0" smtClean="0"/>
          </a:p>
          <a:p>
            <a:r>
              <a:rPr lang="en-US" altLang="ko-KR" dirty="0" smtClean="0"/>
              <a:t>Beverage &lt;|-- Decaf</a:t>
            </a:r>
          </a:p>
          <a:p>
            <a:r>
              <a:rPr lang="en-US" altLang="ko-KR" dirty="0" smtClean="0"/>
              <a:t>Beverage &lt;|-- Espresso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68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abstract class Beverage {</a:t>
            </a:r>
          </a:p>
          <a:p>
            <a:r>
              <a:rPr lang="en-US" altLang="ko-KR" dirty="0" smtClean="0"/>
              <a:t>    description : String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  abstract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Decaf\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Espresso\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Decaf\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Espresso\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Decaf\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Espresso\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Beverage &lt;|-- "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"Decaf\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"Espresso\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nMocha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"Decaf\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"Espresso\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nCaramel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"Decaf\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Beverage &lt;|-- "Espresso\</a:t>
            </a:r>
            <a:r>
              <a:rPr lang="en-US" altLang="ko-KR" dirty="0" err="1" smtClean="0"/>
              <a:t>nwithSteamedMik</a:t>
            </a:r>
            <a:r>
              <a:rPr lang="en-US" altLang="ko-KR" dirty="0" smtClean="0"/>
              <a:t>&amp;\</a:t>
            </a:r>
            <a:r>
              <a:rPr lang="en-US" altLang="ko-KR" dirty="0" err="1" smtClean="0"/>
              <a:t>nSoy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9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Beverage {</a:t>
            </a:r>
          </a:p>
          <a:p>
            <a:r>
              <a:rPr lang="en-US" altLang="ko-KR" dirty="0" smtClean="0"/>
              <a:t>    description : String</a:t>
            </a:r>
          </a:p>
          <a:p>
            <a:r>
              <a:rPr lang="en-US" altLang="ko-KR" dirty="0" smtClean="0"/>
              <a:t>    milk 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soy: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mocha: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whip: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hasMilk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setMilk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hasSoy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setSoy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hasMocha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setMocha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hasWhip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setWhip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Decaf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Espresso {</a:t>
            </a:r>
          </a:p>
          <a:p>
            <a:r>
              <a:rPr lang="en-US" altLang="ko-KR" dirty="0" smtClean="0"/>
              <a:t>    cost() : double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Beverage &lt;|-- </a:t>
            </a:r>
            <a:r>
              <a:rPr lang="en-US" altLang="ko-KR" dirty="0" err="1" smtClean="0"/>
              <a:t>HouseBlend</a:t>
            </a:r>
            <a:endParaRPr lang="en-US" altLang="ko-KR" dirty="0" smtClean="0"/>
          </a:p>
          <a:p>
            <a:r>
              <a:rPr lang="en-US" altLang="ko-KR" dirty="0" smtClean="0"/>
              <a:t>Beverage &lt;|-- </a:t>
            </a:r>
            <a:r>
              <a:rPr lang="en-US" altLang="ko-KR" dirty="0" err="1" smtClean="0"/>
              <a:t>DarkRoast</a:t>
            </a:r>
            <a:endParaRPr lang="en-US" altLang="ko-KR" dirty="0" smtClean="0"/>
          </a:p>
          <a:p>
            <a:r>
              <a:rPr lang="en-US" altLang="ko-KR" dirty="0" smtClean="0"/>
              <a:t>Beverage &lt;|-- Decaf</a:t>
            </a:r>
          </a:p>
          <a:p>
            <a:r>
              <a:rPr lang="en-US" altLang="ko-KR" dirty="0" smtClean="0"/>
              <a:t>Beverage &lt;|-- Espresso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99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Beverage {</a:t>
            </a:r>
          </a:p>
          <a:p>
            <a:r>
              <a:rPr lang="en-US" altLang="ko-KR" dirty="0" smtClean="0"/>
              <a:t>    description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HouseBlend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DarkRoast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Espresso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Decaf {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CondimentDecorator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Milk {</a:t>
            </a:r>
          </a:p>
          <a:p>
            <a:r>
              <a:rPr lang="en-US" altLang="ko-KR" dirty="0" smtClean="0"/>
              <a:t>    Beverage </a:t>
            </a:r>
            <a:r>
              <a:rPr lang="en-US" altLang="ko-KR" dirty="0" err="1" smtClean="0"/>
              <a:t>beverage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Mocha {</a:t>
            </a:r>
          </a:p>
          <a:p>
            <a:r>
              <a:rPr lang="en-US" altLang="ko-KR" dirty="0" smtClean="0"/>
              <a:t>    Beverage </a:t>
            </a:r>
            <a:r>
              <a:rPr lang="en-US" altLang="ko-KR" dirty="0" err="1" smtClean="0"/>
              <a:t>beverage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Soy {</a:t>
            </a:r>
          </a:p>
          <a:p>
            <a:r>
              <a:rPr lang="en-US" altLang="ko-KR" dirty="0" smtClean="0"/>
              <a:t>    Beverage </a:t>
            </a:r>
            <a:r>
              <a:rPr lang="en-US" altLang="ko-KR" dirty="0" err="1" smtClean="0"/>
              <a:t>beverage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Whip {</a:t>
            </a:r>
          </a:p>
          <a:p>
            <a:r>
              <a:rPr lang="en-US" altLang="ko-KR" dirty="0" smtClean="0"/>
              <a:t>    Beverage </a:t>
            </a:r>
            <a:r>
              <a:rPr lang="en-US" altLang="ko-KR" dirty="0" err="1" smtClean="0"/>
              <a:t>beverage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getDescription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cost()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Milk -up-|&gt; </a:t>
            </a:r>
            <a:r>
              <a:rPr lang="en-US" altLang="ko-KR" dirty="0" err="1" smtClean="0"/>
              <a:t>CondimentDecorator</a:t>
            </a:r>
            <a:endParaRPr lang="en-US" altLang="ko-KR" dirty="0" smtClean="0"/>
          </a:p>
          <a:p>
            <a:r>
              <a:rPr lang="en-US" altLang="ko-KR" dirty="0" smtClean="0"/>
              <a:t>Mocha -up-|&gt; </a:t>
            </a:r>
            <a:r>
              <a:rPr lang="en-US" altLang="ko-KR" dirty="0" err="1" smtClean="0"/>
              <a:t>CondimentDecorator</a:t>
            </a:r>
            <a:endParaRPr lang="en-US" altLang="ko-KR" dirty="0" smtClean="0"/>
          </a:p>
          <a:p>
            <a:r>
              <a:rPr lang="en-US" altLang="ko-KR" dirty="0" smtClean="0"/>
              <a:t>Soy -up-|&gt; </a:t>
            </a:r>
            <a:r>
              <a:rPr lang="en-US" altLang="ko-KR" dirty="0" err="1" smtClean="0"/>
              <a:t>CondimentDecorator</a:t>
            </a:r>
            <a:endParaRPr lang="en-US" altLang="ko-KR" dirty="0" smtClean="0"/>
          </a:p>
          <a:p>
            <a:r>
              <a:rPr lang="en-US" altLang="ko-KR" dirty="0" smtClean="0"/>
              <a:t>Whip -up-|&gt; </a:t>
            </a:r>
            <a:r>
              <a:rPr lang="en-US" altLang="ko-KR" dirty="0" err="1" smtClean="0"/>
              <a:t>CondimentDecorator</a:t>
            </a:r>
            <a:endParaRPr lang="en-US" altLang="ko-KR" dirty="0" smtClean="0"/>
          </a:p>
          <a:p>
            <a:r>
              <a:rPr lang="en-US" altLang="ko-KR" dirty="0" err="1" smtClean="0"/>
              <a:t>CondimentDecorator</a:t>
            </a:r>
            <a:r>
              <a:rPr lang="en-US" altLang="ko-KR" dirty="0" smtClean="0"/>
              <a:t> -up-|&gt; Beverage</a:t>
            </a:r>
          </a:p>
          <a:p>
            <a:r>
              <a:rPr lang="en-US" altLang="ko-KR" dirty="0" err="1" smtClean="0"/>
              <a:t>HouseBlend</a:t>
            </a:r>
            <a:r>
              <a:rPr lang="en-US" altLang="ko-KR" dirty="0" smtClean="0"/>
              <a:t> -up-|&gt; Beverage</a:t>
            </a:r>
          </a:p>
          <a:p>
            <a:r>
              <a:rPr lang="en-US" altLang="ko-KR" dirty="0" err="1" smtClean="0"/>
              <a:t>DarkRoast</a:t>
            </a:r>
            <a:r>
              <a:rPr lang="en-US" altLang="ko-KR" dirty="0" smtClean="0"/>
              <a:t> -up-|&gt; Beverage</a:t>
            </a:r>
          </a:p>
          <a:p>
            <a:r>
              <a:rPr lang="en-US" altLang="ko-KR" dirty="0" smtClean="0"/>
              <a:t>Espresso -up-|&gt; Beverage</a:t>
            </a:r>
          </a:p>
          <a:p>
            <a:r>
              <a:rPr lang="en-US" altLang="ko-KR" dirty="0" smtClean="0"/>
              <a:t>Decaf -up-|&gt; Beverage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InputStream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+abstract read():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FileInputStream</a:t>
            </a:r>
            <a:endParaRPr lang="en-US" altLang="ko-KR" dirty="0" smtClean="0"/>
          </a:p>
          <a:p>
            <a:r>
              <a:rPr lang="en-US" altLang="ko-KR" dirty="0" err="1" smtClean="0"/>
              <a:t>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ByteArrayInputStream</a:t>
            </a:r>
            <a:endParaRPr lang="en-US" altLang="ko-KR" dirty="0" smtClean="0"/>
          </a:p>
          <a:p>
            <a:r>
              <a:rPr lang="en-US" altLang="ko-KR" dirty="0" err="1" smtClean="0"/>
              <a:t>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StringBufferInputStream</a:t>
            </a:r>
            <a:endParaRPr lang="en-US" altLang="ko-KR" dirty="0" smtClean="0"/>
          </a:p>
          <a:p>
            <a:r>
              <a:rPr lang="en-US" altLang="ko-KR" dirty="0" err="1" smtClean="0"/>
              <a:t>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FilterInputStream</a:t>
            </a:r>
            <a:endParaRPr lang="en-US" altLang="ko-KR" dirty="0" smtClean="0"/>
          </a:p>
          <a:p>
            <a:r>
              <a:rPr lang="en-US" altLang="ko-KR" dirty="0" err="1" smtClean="0"/>
              <a:t>FilterInputStream</a:t>
            </a:r>
            <a:r>
              <a:rPr lang="en-US" altLang="ko-KR" dirty="0" smtClean="0"/>
              <a:t> *-- </a:t>
            </a:r>
            <a:r>
              <a:rPr lang="en-US" altLang="ko-KR" dirty="0" err="1" smtClean="0"/>
              <a:t>InputStream</a:t>
            </a:r>
            <a:endParaRPr lang="en-US" altLang="ko-KR" dirty="0" smtClean="0"/>
          </a:p>
          <a:p>
            <a:r>
              <a:rPr lang="en-US" altLang="ko-KR" dirty="0" err="1" smtClean="0"/>
              <a:t>FilterInputStream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LineNumberInputStream</a:t>
            </a:r>
            <a:endParaRPr lang="en-US" altLang="ko-KR" dirty="0" smtClean="0"/>
          </a:p>
          <a:p>
            <a:r>
              <a:rPr lang="en-US" altLang="ko-KR" dirty="0" err="1" smtClean="0"/>
              <a:t>FilterInputStream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PushbackInputStream</a:t>
            </a:r>
            <a:endParaRPr lang="en-US" altLang="ko-KR" dirty="0" smtClean="0"/>
          </a:p>
          <a:p>
            <a:r>
              <a:rPr lang="en-US" altLang="ko-KR" dirty="0" err="1" smtClean="0"/>
              <a:t>FilterInputStream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BufferedInputStream</a:t>
            </a:r>
            <a:endParaRPr lang="en-US" altLang="ko-KR" dirty="0" smtClean="0"/>
          </a:p>
          <a:p>
            <a:r>
              <a:rPr lang="en-US" altLang="ko-KR" dirty="0" err="1" smtClean="0"/>
              <a:t>FilterInputStream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DataInputStream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266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title </a:t>
            </a:r>
            <a:r>
              <a:rPr lang="en-US" altLang="ko-KR" dirty="0" err="1" smtClean="0"/>
              <a:t>java.io.Reader</a:t>
            </a:r>
            <a:endParaRPr lang="en-US" altLang="ko-KR" dirty="0" smtClean="0"/>
          </a:p>
          <a:p>
            <a:r>
              <a:rPr lang="en-US" altLang="ko-KR" dirty="0" smtClean="0"/>
              <a:t>class Reader {</a:t>
            </a:r>
          </a:p>
          <a:p>
            <a:r>
              <a:rPr lang="en-US" altLang="ko-KR" dirty="0" smtClean="0"/>
              <a:t>  +abstract read():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Reader &lt;|-- </a:t>
            </a:r>
            <a:r>
              <a:rPr lang="en-US" altLang="ko-KR" dirty="0" err="1" smtClean="0"/>
              <a:t>InputStreamReader</a:t>
            </a:r>
            <a:endParaRPr lang="en-US" altLang="ko-KR" dirty="0" smtClean="0"/>
          </a:p>
          <a:p>
            <a:r>
              <a:rPr lang="en-US" altLang="ko-KR" dirty="0" smtClean="0"/>
              <a:t>Reader &lt;|-- </a:t>
            </a:r>
            <a:r>
              <a:rPr lang="en-US" altLang="ko-KR" dirty="0" err="1" smtClean="0"/>
              <a:t>CharArrayReader</a:t>
            </a:r>
            <a:endParaRPr lang="en-US" altLang="ko-KR" dirty="0" smtClean="0"/>
          </a:p>
          <a:p>
            <a:r>
              <a:rPr lang="en-US" altLang="ko-KR" dirty="0" smtClean="0"/>
              <a:t>Reader &lt;|-- </a:t>
            </a:r>
            <a:r>
              <a:rPr lang="en-US" altLang="ko-KR" dirty="0" err="1" smtClean="0"/>
              <a:t>StringReader</a:t>
            </a:r>
            <a:endParaRPr lang="en-US" altLang="ko-KR" dirty="0" smtClean="0"/>
          </a:p>
          <a:p>
            <a:r>
              <a:rPr lang="en-US" altLang="ko-KR" dirty="0" smtClean="0"/>
              <a:t>Reader &lt;|-- </a:t>
            </a:r>
            <a:r>
              <a:rPr lang="en-US" altLang="ko-KR" dirty="0" err="1" smtClean="0"/>
              <a:t>PipeReader</a:t>
            </a:r>
            <a:endParaRPr lang="en-US" altLang="ko-KR" dirty="0" smtClean="0"/>
          </a:p>
          <a:p>
            <a:r>
              <a:rPr lang="en-US" altLang="ko-KR" dirty="0" smtClean="0"/>
              <a:t>Reader &lt;|-- </a:t>
            </a:r>
            <a:r>
              <a:rPr lang="en-US" altLang="ko-KR" dirty="0" err="1" smtClean="0"/>
              <a:t>FilterReader</a:t>
            </a:r>
            <a:endParaRPr lang="en-US" altLang="ko-KR" dirty="0" smtClean="0"/>
          </a:p>
          <a:p>
            <a:r>
              <a:rPr lang="en-US" altLang="ko-KR" dirty="0" smtClean="0"/>
              <a:t>Reader &lt;|-- </a:t>
            </a:r>
            <a:r>
              <a:rPr lang="en-US" altLang="ko-KR" dirty="0" err="1" smtClean="0"/>
              <a:t>BufferedReader</a:t>
            </a:r>
            <a:endParaRPr lang="en-US" altLang="ko-KR" dirty="0" smtClean="0"/>
          </a:p>
          <a:p>
            <a:r>
              <a:rPr lang="en-US" altLang="ko-KR" dirty="0" err="1" smtClean="0"/>
              <a:t>InputStreamReader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FileReader</a:t>
            </a:r>
            <a:endParaRPr lang="en-US" altLang="ko-KR" dirty="0" smtClean="0"/>
          </a:p>
          <a:p>
            <a:r>
              <a:rPr lang="en-US" altLang="ko-KR" dirty="0" err="1" smtClean="0"/>
              <a:t>FilterReader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PushbackReader</a:t>
            </a:r>
            <a:endParaRPr lang="en-US" altLang="ko-KR" dirty="0" smtClean="0"/>
          </a:p>
          <a:p>
            <a:r>
              <a:rPr lang="en-US" altLang="ko-KR" dirty="0" err="1" smtClean="0"/>
              <a:t>BufferedReader</a:t>
            </a:r>
            <a:r>
              <a:rPr lang="en-US" altLang="ko-KR" dirty="0" smtClean="0"/>
              <a:t> &lt;|-- </a:t>
            </a:r>
            <a:r>
              <a:rPr lang="en-US" altLang="ko-KR" dirty="0" err="1" smtClean="0"/>
              <a:t>LineNumberReader</a:t>
            </a:r>
            <a:endParaRPr lang="en-US" altLang="ko-KR" dirty="0" smtClean="0"/>
          </a:p>
          <a:p>
            <a:r>
              <a:rPr lang="en-US" altLang="ko-KR" dirty="0" err="1" smtClean="0"/>
              <a:t>BufferedReader</a:t>
            </a:r>
            <a:r>
              <a:rPr lang="en-US" altLang="ko-KR" dirty="0" smtClean="0"/>
              <a:t> *-- Reader</a:t>
            </a:r>
          </a:p>
          <a:p>
            <a:r>
              <a:rPr lang="en-US" altLang="ko-KR" dirty="0" err="1" smtClean="0"/>
              <a:t>InputStreamReader</a:t>
            </a:r>
            <a:r>
              <a:rPr lang="en-US" altLang="ko-KR" dirty="0" smtClean="0"/>
              <a:t> *-up- </a:t>
            </a:r>
            <a:r>
              <a:rPr lang="en-US" altLang="ko-KR" dirty="0" err="1" smtClean="0"/>
              <a:t>InputStream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59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Component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ConcreteComponent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Decorator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ConcreteDecoratorA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Component </a:t>
            </a:r>
            <a:r>
              <a:rPr lang="en-US" altLang="ko-KR" dirty="0" err="1" smtClean="0"/>
              <a:t>wrappedObj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newBehavior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ConcreteDecoratorB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Component </a:t>
            </a:r>
            <a:r>
              <a:rPr lang="en-US" altLang="ko-KR" dirty="0" err="1" smtClean="0"/>
              <a:t>wrappedObj</a:t>
            </a:r>
            <a:endParaRPr lang="en-US" altLang="ko-KR" dirty="0" smtClean="0"/>
          </a:p>
          <a:p>
            <a:r>
              <a:rPr lang="en-US" altLang="ko-KR" dirty="0" smtClean="0"/>
              <a:t>    Object </a:t>
            </a:r>
            <a:r>
              <a:rPr lang="en-US" altLang="ko-KR" dirty="0" err="1" smtClean="0"/>
              <a:t>newState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methodA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methodB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err="1" smtClean="0"/>
              <a:t>기타메소드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ConcreteComponent</a:t>
            </a:r>
            <a:r>
              <a:rPr lang="en-US" altLang="ko-KR" dirty="0" smtClean="0"/>
              <a:t> -up-|&gt; Component</a:t>
            </a:r>
          </a:p>
          <a:p>
            <a:r>
              <a:rPr lang="en-US" altLang="ko-KR" dirty="0" smtClean="0"/>
              <a:t>Decorator -up-|&gt; Component</a:t>
            </a:r>
          </a:p>
          <a:p>
            <a:r>
              <a:rPr lang="en-US" altLang="ko-KR" dirty="0" err="1" smtClean="0"/>
              <a:t>ConcreteDecoratorA</a:t>
            </a:r>
            <a:r>
              <a:rPr lang="en-US" altLang="ko-KR" dirty="0" smtClean="0"/>
              <a:t> -up-|&gt; Decorator</a:t>
            </a:r>
          </a:p>
          <a:p>
            <a:r>
              <a:rPr lang="en-US" altLang="ko-KR" dirty="0" err="1" smtClean="0"/>
              <a:t>ConcreteDecoratorB</a:t>
            </a:r>
            <a:r>
              <a:rPr lang="en-US" altLang="ko-KR" dirty="0" smtClean="0"/>
              <a:t> -up-|&gt; Decorator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29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#05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Decorator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멤버 변수를 사용하고 상속 받는다면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Beverage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cost()</a:t>
            </a:r>
            <a:r>
              <a:rPr lang="ko-KR" altLang="en-US" dirty="0" smtClean="0"/>
              <a:t>에서는 추가되는 </a:t>
            </a:r>
            <a:r>
              <a:rPr lang="ko-KR" altLang="en-US" dirty="0" err="1" smtClean="0"/>
              <a:t>토핑</a:t>
            </a:r>
            <a:r>
              <a:rPr lang="ko-KR" altLang="en-US" dirty="0" smtClean="0"/>
              <a:t> 가격의 합을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클래스의 </a:t>
            </a:r>
            <a:r>
              <a:rPr lang="en-US" altLang="ko-KR" dirty="0" smtClean="0"/>
              <a:t>cost()</a:t>
            </a:r>
            <a:r>
              <a:rPr lang="ko-KR" altLang="en-US" dirty="0" smtClean="0"/>
              <a:t>에서는 음료 가격 추가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0928"/>
            <a:ext cx="5220072" cy="382907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16016" y="2924944"/>
            <a:ext cx="4112840" cy="12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문제</a:t>
            </a:r>
          </a:p>
          <a:p>
            <a:pPr lvl="1"/>
            <a:r>
              <a:rPr lang="ko-KR" altLang="en-US" kern="0" dirty="0" smtClean="0"/>
              <a:t>새로운 </a:t>
            </a:r>
            <a:r>
              <a:rPr lang="ko-KR" altLang="en-US" kern="0" dirty="0" err="1" smtClean="0"/>
              <a:t>토핑</a:t>
            </a:r>
            <a:r>
              <a:rPr lang="ko-KR" altLang="en-US" kern="0" dirty="0" err="1"/>
              <a:t>의</a:t>
            </a:r>
            <a:r>
              <a:rPr lang="ko-KR" altLang="en-US" kern="0" dirty="0" smtClean="0"/>
              <a:t> 추가</a:t>
            </a:r>
            <a:r>
              <a:rPr lang="en-US" altLang="ko-KR" kern="0" dirty="0" smtClean="0"/>
              <a:t>?</a:t>
            </a:r>
          </a:p>
          <a:p>
            <a:pPr lvl="1"/>
            <a:r>
              <a:rPr lang="ko-KR" altLang="en-US" kern="0" dirty="0" smtClean="0"/>
              <a:t>불필요한 정보 포함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7547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음료에서 시작해서 첨가물로 그 음료를 장식</a:t>
            </a:r>
            <a:r>
              <a:rPr lang="en-US" altLang="ko-KR" dirty="0" smtClean="0"/>
              <a:t>(decorate)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휘핑</a:t>
            </a:r>
            <a:r>
              <a:rPr lang="ko-KR" altLang="en-US" dirty="0" smtClean="0"/>
              <a:t> 크림을 추가한 </a:t>
            </a:r>
            <a:r>
              <a:rPr lang="ko-KR" altLang="en-US" dirty="0" err="1" smtClean="0"/>
              <a:t>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로스트</a:t>
            </a:r>
            <a:r>
              <a:rPr lang="ko-KR" altLang="en-US" dirty="0" smtClean="0"/>
              <a:t> 커피 주문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DarkRoast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가져옴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Mocha </a:t>
            </a:r>
            <a:r>
              <a:rPr lang="ko-KR" altLang="en-US" dirty="0" smtClean="0"/>
              <a:t>객체로 장식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Whip </a:t>
            </a:r>
            <a:r>
              <a:rPr lang="ko-KR" altLang="en-US" dirty="0" smtClean="0"/>
              <a:t>객체로 장식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첨가물의 가격을 계산하는 일은 해당 객체들에 위임됨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Mocha, Whip </a:t>
            </a:r>
            <a:r>
              <a:rPr lang="ko-KR" altLang="en-US" dirty="0" smtClean="0"/>
              <a:t>등은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(Wrapper class)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6120680" cy="4862512"/>
          </a:xfrm>
        </p:spPr>
        <p:txBody>
          <a:bodyPr/>
          <a:lstStyle/>
          <a:p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써서 음료 주문을 완성하는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DarkRoast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시작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DarkRoast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Beverage</a:t>
            </a:r>
            <a:r>
              <a:rPr lang="ko-KR" altLang="en-US" dirty="0" smtClean="0"/>
              <a:t>로부터 상속 받음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444208" y="2492896"/>
            <a:ext cx="1800200" cy="1440160"/>
            <a:chOff x="4139952" y="2780928"/>
            <a:chExt cx="1800200" cy="1440160"/>
          </a:xfrm>
        </p:grpSpPr>
        <p:sp>
          <p:nvSpPr>
            <p:cNvPr id="4" name="타원 3"/>
            <p:cNvSpPr/>
            <p:nvPr/>
          </p:nvSpPr>
          <p:spPr bwMode="auto">
            <a:xfrm>
              <a:off x="4139952" y="2780928"/>
              <a:ext cx="1800200" cy="1440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3086" y="3061478"/>
              <a:ext cx="1713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DarkRoast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963" y="3564595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2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손님이 </a:t>
            </a:r>
            <a:r>
              <a:rPr lang="ko-KR" altLang="en-US" dirty="0" err="1"/>
              <a:t>모카를</a:t>
            </a:r>
            <a:r>
              <a:rPr lang="ko-KR" altLang="en-US" dirty="0"/>
              <a:t> 주문했으므로</a:t>
            </a:r>
            <a:r>
              <a:rPr lang="en-US" altLang="ko-KR" dirty="0"/>
              <a:t>, Mocha </a:t>
            </a:r>
            <a:r>
              <a:rPr lang="ko-KR" altLang="en-US" dirty="0"/>
              <a:t>객체를 만들고 그 객체로 </a:t>
            </a:r>
            <a:r>
              <a:rPr lang="en-US" altLang="ko-KR" dirty="0" err="1"/>
              <a:t>DarkRoast</a:t>
            </a:r>
            <a:r>
              <a:rPr lang="ko-KR" altLang="en-US" dirty="0"/>
              <a:t>를 감싸도록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r>
              <a:rPr lang="en-US" altLang="ko-KR" dirty="0"/>
              <a:t>(wrap up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Mocha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데코레이터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객체의 형식은 이 객체가 장식하고 있는 객체를 반영하는데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Beverage</a:t>
            </a:r>
          </a:p>
          <a:p>
            <a:pPr lvl="1"/>
            <a:r>
              <a:rPr lang="en-US" altLang="ko-KR" dirty="0" smtClean="0"/>
              <a:t>Mocha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Beverage</a:t>
            </a:r>
            <a:r>
              <a:rPr lang="ko-KR" altLang="en-US" dirty="0" smtClean="0"/>
              <a:t>에서 상속 받은 형태이기 때문에 </a:t>
            </a:r>
            <a:r>
              <a:rPr lang="en-US" altLang="ko-KR" dirty="0" smtClean="0"/>
              <a:t>Beverage </a:t>
            </a:r>
            <a:r>
              <a:rPr lang="ko-KR" altLang="en-US" dirty="0" smtClean="0"/>
              <a:t>객체로 간주할 수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2123728" y="3826669"/>
            <a:ext cx="3528392" cy="2304256"/>
            <a:chOff x="2123728" y="3826669"/>
            <a:chExt cx="3528392" cy="2304256"/>
          </a:xfrm>
        </p:grpSpPr>
        <p:grpSp>
          <p:nvGrpSpPr>
            <p:cNvPr id="4" name="그룹 3"/>
            <p:cNvGrpSpPr/>
            <p:nvPr/>
          </p:nvGrpSpPr>
          <p:grpSpPr>
            <a:xfrm>
              <a:off x="2123728" y="3826669"/>
              <a:ext cx="3528392" cy="2304256"/>
              <a:chOff x="5602809" y="4524253"/>
              <a:chExt cx="3528392" cy="2304256"/>
            </a:xfrm>
          </p:grpSpPr>
          <p:sp>
            <p:nvSpPr>
              <p:cNvPr id="5" name="타원 4"/>
              <p:cNvSpPr/>
              <p:nvPr/>
            </p:nvSpPr>
            <p:spPr bwMode="auto">
              <a:xfrm>
                <a:off x="6682929" y="4740277"/>
                <a:ext cx="1800200" cy="144016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新細明體" pitchFamily="18" charset="-12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726063" y="5020827"/>
                <a:ext cx="171393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DarkRoast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980940" y="5523944"/>
                <a:ext cx="12041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cost()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 bwMode="auto">
              <a:xfrm>
                <a:off x="5602809" y="4524253"/>
                <a:ext cx="3528392" cy="230425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新細明體" pitchFamily="18" charset="-12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10801" y="6078812"/>
                <a:ext cx="12041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cost()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212725" y="4630530"/>
              <a:ext cx="1034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Mocha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9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979712" y="3933056"/>
            <a:ext cx="4896544" cy="2808312"/>
            <a:chOff x="1907704" y="2420888"/>
            <a:chExt cx="4896544" cy="2808312"/>
          </a:xfrm>
        </p:grpSpPr>
        <p:sp>
          <p:nvSpPr>
            <p:cNvPr id="4" name="타원 3"/>
            <p:cNvSpPr/>
            <p:nvPr/>
          </p:nvSpPr>
          <p:spPr bwMode="auto">
            <a:xfrm>
              <a:off x="4139952" y="2780928"/>
              <a:ext cx="1800200" cy="1440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3086" y="3061478"/>
              <a:ext cx="1713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DarkRoast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963" y="3564595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3059832" y="2564904"/>
              <a:ext cx="3528392" cy="23042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8350" y="3225750"/>
              <a:ext cx="1034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Mocha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7824" y="4119463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1907704" y="2420888"/>
              <a:ext cx="4896544" cy="280831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3350" y="3990255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65425" y="4653136"/>
              <a:ext cx="864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Whip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pPr lvl="1"/>
            <a:r>
              <a:rPr lang="ko-KR" altLang="en-US" dirty="0"/>
              <a:t>손님이 </a:t>
            </a:r>
            <a:r>
              <a:rPr lang="ko-KR" altLang="en-US" dirty="0" err="1"/>
              <a:t>휘핑</a:t>
            </a:r>
            <a:r>
              <a:rPr lang="ko-KR" altLang="en-US" dirty="0"/>
              <a:t> 크림도 주문했기 때문에 </a:t>
            </a:r>
            <a:r>
              <a:rPr lang="en-US" altLang="ko-KR" dirty="0"/>
              <a:t>Whip </a:t>
            </a:r>
            <a:r>
              <a:rPr lang="ko-KR" altLang="en-US" dirty="0" err="1"/>
              <a:t>데코레이터를</a:t>
            </a:r>
            <a:r>
              <a:rPr lang="ko-KR" altLang="en-US" dirty="0"/>
              <a:t> 만들고 그 객체로 </a:t>
            </a:r>
            <a:r>
              <a:rPr lang="en-US" altLang="ko-KR" dirty="0"/>
              <a:t>Mocha</a:t>
            </a:r>
            <a:r>
              <a:rPr lang="ko-KR" altLang="en-US" dirty="0"/>
              <a:t>를 </a:t>
            </a:r>
            <a:r>
              <a:rPr lang="ko-KR" altLang="en-US" dirty="0" smtClean="0"/>
              <a:t>감싼다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Whip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이므로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DarkRoast</a:t>
            </a:r>
            <a:r>
              <a:rPr lang="ko-KR" altLang="en-US" dirty="0" smtClean="0"/>
              <a:t>의 형식을 반영 </a:t>
            </a:r>
            <a:r>
              <a:rPr lang="en-US" altLang="ko-KR" dirty="0" smtClean="0"/>
              <a:t>(Whip </a:t>
            </a:r>
            <a:r>
              <a:rPr lang="ko-KR" altLang="en-US" dirty="0" smtClean="0"/>
              <a:t>역시 </a:t>
            </a:r>
            <a:r>
              <a:rPr lang="en-US" altLang="ko-KR" dirty="0" smtClean="0"/>
              <a:t>Beverage</a:t>
            </a:r>
            <a:r>
              <a:rPr lang="ko-KR" altLang="en-US" dirty="0" smtClean="0"/>
              <a:t>에서 상속됨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Mocha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Whip</a:t>
            </a:r>
            <a:r>
              <a:rPr lang="ko-KR" altLang="en-US" dirty="0" smtClean="0"/>
              <a:t>으로 싸여있는 </a:t>
            </a:r>
            <a:r>
              <a:rPr lang="en-US" altLang="ko-KR" dirty="0" err="1" smtClean="0"/>
              <a:t>DarkRoast</a:t>
            </a:r>
            <a:r>
              <a:rPr lang="ko-KR" altLang="en-US" dirty="0" smtClean="0"/>
              <a:t>는 여전히 </a:t>
            </a:r>
            <a:r>
              <a:rPr lang="en-US" altLang="ko-KR" dirty="0" smtClean="0"/>
              <a:t>Beverage </a:t>
            </a:r>
            <a:r>
              <a:rPr lang="ko-KR" altLang="en-US" dirty="0" smtClean="0"/>
              <a:t>객체이므로</a:t>
            </a:r>
            <a:r>
              <a:rPr lang="en-US" altLang="ko-KR" dirty="0" smtClean="0"/>
              <a:t>, cost()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비롯하여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DarkRoast</a:t>
            </a:r>
            <a:r>
              <a:rPr lang="ko-KR" altLang="en-US" dirty="0" smtClean="0"/>
              <a:t>에 대해 할 수 있는 것은 무엇이든 할 수 있음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87084" y="3789040"/>
            <a:ext cx="7569832" cy="2808312"/>
            <a:chOff x="873400" y="3717032"/>
            <a:chExt cx="7569832" cy="2808312"/>
          </a:xfrm>
        </p:grpSpPr>
        <p:sp>
          <p:nvSpPr>
            <p:cNvPr id="4" name="타원 3"/>
            <p:cNvSpPr/>
            <p:nvPr/>
          </p:nvSpPr>
          <p:spPr bwMode="auto">
            <a:xfrm>
              <a:off x="4139952" y="4077072"/>
              <a:ext cx="1800200" cy="14401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3086" y="4357622"/>
              <a:ext cx="17139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DarkRoast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7963" y="4860739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3059832" y="3861048"/>
              <a:ext cx="3528392" cy="23042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8350" y="4521894"/>
              <a:ext cx="1034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Mocha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7824" y="5415607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1907704" y="3717032"/>
              <a:ext cx="4896544" cy="280831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3350" y="5286399"/>
              <a:ext cx="12041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cost()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65425" y="5949280"/>
              <a:ext cx="864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Whip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자유형 14"/>
            <p:cNvSpPr/>
            <p:nvPr/>
          </p:nvSpPr>
          <p:spPr bwMode="auto">
            <a:xfrm>
              <a:off x="873400" y="4513971"/>
              <a:ext cx="1250065" cy="1041721"/>
            </a:xfrm>
            <a:custGeom>
              <a:avLst/>
              <a:gdLst>
                <a:gd name="connsiteX0" fmla="*/ 0 w 1250065"/>
                <a:gd name="connsiteY0" fmla="*/ 0 h 1041721"/>
                <a:gd name="connsiteX1" fmla="*/ 219919 w 1250065"/>
                <a:gd name="connsiteY1" fmla="*/ 474562 h 1041721"/>
                <a:gd name="connsiteX2" fmla="*/ 1250065 w 1250065"/>
                <a:gd name="connsiteY2" fmla="*/ 1041721 h 104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0065" h="1041721">
                  <a:moveTo>
                    <a:pt x="0" y="0"/>
                  </a:moveTo>
                  <a:cubicBezTo>
                    <a:pt x="5787" y="150471"/>
                    <a:pt x="11575" y="300942"/>
                    <a:pt x="219919" y="474562"/>
                  </a:cubicBezTo>
                  <a:cubicBezTo>
                    <a:pt x="428263" y="648182"/>
                    <a:pt x="1049437" y="881605"/>
                    <a:pt x="1250065" y="1041721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8" name="자유형 17"/>
            <p:cNvSpPr/>
            <p:nvPr/>
          </p:nvSpPr>
          <p:spPr bwMode="auto">
            <a:xfrm>
              <a:off x="2604304" y="5017133"/>
              <a:ext cx="1192192" cy="503770"/>
            </a:xfrm>
            <a:custGeom>
              <a:avLst/>
              <a:gdLst>
                <a:gd name="connsiteX0" fmla="*/ 0 w 1192192"/>
                <a:gd name="connsiteY0" fmla="*/ 272277 h 503770"/>
                <a:gd name="connsiteX1" fmla="*/ 532435 w 1192192"/>
                <a:gd name="connsiteY1" fmla="*/ 6059 h 503770"/>
                <a:gd name="connsiteX2" fmla="*/ 1192192 w 1192192"/>
                <a:gd name="connsiteY2" fmla="*/ 503770 h 50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92" h="503770">
                  <a:moveTo>
                    <a:pt x="0" y="272277"/>
                  </a:moveTo>
                  <a:cubicBezTo>
                    <a:pt x="166868" y="119877"/>
                    <a:pt x="333736" y="-32523"/>
                    <a:pt x="532435" y="6059"/>
                  </a:cubicBezTo>
                  <a:cubicBezTo>
                    <a:pt x="731134" y="44641"/>
                    <a:pt x="1192192" y="503770"/>
                    <a:pt x="1192192" y="50377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ko-KR" altLang="en-US" sz="1800">
                <a:solidFill>
                  <a:srgbClr val="FF0000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4437963" y="5289410"/>
              <a:ext cx="446553" cy="351832"/>
            </a:xfrm>
            <a:custGeom>
              <a:avLst/>
              <a:gdLst>
                <a:gd name="connsiteX0" fmla="*/ 0 w 358815"/>
                <a:gd name="connsiteY0" fmla="*/ 335666 h 351832"/>
                <a:gd name="connsiteX1" fmla="*/ 57874 w 358815"/>
                <a:gd name="connsiteY1" fmla="*/ 335666 h 351832"/>
                <a:gd name="connsiteX2" fmla="*/ 289367 w 358815"/>
                <a:gd name="connsiteY2" fmla="*/ 324091 h 351832"/>
                <a:gd name="connsiteX3" fmla="*/ 358815 w 358815"/>
                <a:gd name="connsiteY3" fmla="*/ 0 h 35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15" h="351832">
                  <a:moveTo>
                    <a:pt x="0" y="335666"/>
                  </a:moveTo>
                  <a:cubicBezTo>
                    <a:pt x="4823" y="335666"/>
                    <a:pt x="9646" y="337595"/>
                    <a:pt x="57874" y="335666"/>
                  </a:cubicBezTo>
                  <a:cubicBezTo>
                    <a:pt x="106102" y="333737"/>
                    <a:pt x="239210" y="380035"/>
                    <a:pt x="289367" y="324091"/>
                  </a:cubicBezTo>
                  <a:cubicBezTo>
                    <a:pt x="339524" y="268147"/>
                    <a:pt x="347240" y="63661"/>
                    <a:pt x="358815" y="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ko-KR" altLang="en-US" sz="1800">
                <a:solidFill>
                  <a:srgbClr val="FF0000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4409954" y="5196812"/>
              <a:ext cx="717631" cy="608547"/>
            </a:xfrm>
            <a:custGeom>
              <a:avLst/>
              <a:gdLst>
                <a:gd name="connsiteX0" fmla="*/ 717631 w 717631"/>
                <a:gd name="connsiteY0" fmla="*/ 0 h 608547"/>
                <a:gd name="connsiteX1" fmla="*/ 509287 w 717631"/>
                <a:gd name="connsiteY1" fmla="*/ 567160 h 608547"/>
                <a:gd name="connsiteX2" fmla="*/ 0 w 717631"/>
                <a:gd name="connsiteY2" fmla="*/ 520861 h 60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31" h="608547">
                  <a:moveTo>
                    <a:pt x="717631" y="0"/>
                  </a:moveTo>
                  <a:cubicBezTo>
                    <a:pt x="673261" y="240175"/>
                    <a:pt x="628892" y="480350"/>
                    <a:pt x="509287" y="567160"/>
                  </a:cubicBezTo>
                  <a:cubicBezTo>
                    <a:pt x="389682" y="653970"/>
                    <a:pt x="194841" y="587415"/>
                    <a:pt x="0" y="520861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0032" y="5523666"/>
              <a:ext cx="6078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.99</a:t>
              </a:r>
              <a:endPara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자유형 21"/>
            <p:cNvSpPr/>
            <p:nvPr/>
          </p:nvSpPr>
          <p:spPr bwMode="auto">
            <a:xfrm>
              <a:off x="2626297" y="5648225"/>
              <a:ext cx="1123900" cy="257905"/>
            </a:xfrm>
            <a:custGeom>
              <a:avLst/>
              <a:gdLst>
                <a:gd name="connsiteX0" fmla="*/ 1123900 w 1123900"/>
                <a:gd name="connsiteY0" fmla="*/ 162046 h 257905"/>
                <a:gd name="connsiteX1" fmla="*/ 672488 w 1123900"/>
                <a:gd name="connsiteY1" fmla="*/ 254643 h 257905"/>
                <a:gd name="connsiteX2" fmla="*/ 59030 w 1123900"/>
                <a:gd name="connsiteY2" fmla="*/ 57873 h 257905"/>
                <a:gd name="connsiteX3" fmla="*/ 59030 w 1123900"/>
                <a:gd name="connsiteY3" fmla="*/ 0 h 25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00" h="257905">
                  <a:moveTo>
                    <a:pt x="1123900" y="162046"/>
                  </a:moveTo>
                  <a:cubicBezTo>
                    <a:pt x="986933" y="217025"/>
                    <a:pt x="849966" y="272005"/>
                    <a:pt x="672488" y="254643"/>
                  </a:cubicBezTo>
                  <a:cubicBezTo>
                    <a:pt x="495010" y="237281"/>
                    <a:pt x="161273" y="100313"/>
                    <a:pt x="59030" y="57873"/>
                  </a:cubicBezTo>
                  <a:cubicBezTo>
                    <a:pt x="-43213" y="15432"/>
                    <a:pt x="7908" y="7716"/>
                    <a:pt x="59030" y="0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ko-KR" altLang="en-US" sz="1800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69913" y="5697485"/>
              <a:ext cx="6078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.20</a:t>
              </a:r>
              <a:endPara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자유형 24"/>
            <p:cNvSpPr/>
            <p:nvPr/>
          </p:nvSpPr>
          <p:spPr bwMode="auto">
            <a:xfrm>
              <a:off x="1250066" y="5659800"/>
              <a:ext cx="1111169" cy="199231"/>
            </a:xfrm>
            <a:custGeom>
              <a:avLst/>
              <a:gdLst>
                <a:gd name="connsiteX0" fmla="*/ 1111169 w 1111169"/>
                <a:gd name="connsiteY0" fmla="*/ 0 h 199231"/>
                <a:gd name="connsiteX1" fmla="*/ 428263 w 1111169"/>
                <a:gd name="connsiteY1" fmla="*/ 196769 h 199231"/>
                <a:gd name="connsiteX2" fmla="*/ 0 w 1111169"/>
                <a:gd name="connsiteY2" fmla="*/ 92597 h 1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169" h="199231">
                  <a:moveTo>
                    <a:pt x="1111169" y="0"/>
                  </a:moveTo>
                  <a:cubicBezTo>
                    <a:pt x="862313" y="90668"/>
                    <a:pt x="613458" y="181336"/>
                    <a:pt x="428263" y="196769"/>
                  </a:cubicBezTo>
                  <a:cubicBezTo>
                    <a:pt x="243068" y="212202"/>
                    <a:pt x="121534" y="152399"/>
                    <a:pt x="0" y="92597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kumimoji="1" lang="ko-KR" altLang="en-US" sz="1800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97373" y="5767205"/>
              <a:ext cx="60785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.10</a:t>
              </a:r>
              <a:endPara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 bwMode="auto">
            <a:xfrm>
              <a:off x="6876256" y="4228311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/>
            <p:nvPr/>
          </p:nvCxnSpPr>
          <p:spPr bwMode="auto">
            <a:xfrm flipH="1">
              <a:off x="6876256" y="4660359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7596336" y="3997478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호출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43013" y="4407495"/>
              <a:ext cx="8002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반환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pPr lvl="1"/>
            <a:r>
              <a:rPr lang="ko-KR" altLang="en-US" dirty="0" smtClean="0"/>
              <a:t>가격 계산을 할 때에는 가장 바깥쪽에 있는 </a:t>
            </a:r>
            <a:r>
              <a:rPr lang="ko-KR" altLang="en-US" dirty="0" err="1" smtClean="0"/>
              <a:t>데코레이터인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cost()</a:t>
            </a:r>
            <a:r>
              <a:rPr lang="ko-KR" altLang="en-US" dirty="0" smtClean="0"/>
              <a:t>를 호출하면 됨</a:t>
            </a:r>
            <a:endParaRPr lang="en-US" altLang="ko-KR" dirty="0"/>
          </a:p>
          <a:p>
            <a:pPr lvl="1"/>
            <a:r>
              <a:rPr lang="en-US" altLang="ko-KR" dirty="0" smtClean="0"/>
              <a:t>Whip</a:t>
            </a:r>
            <a:r>
              <a:rPr lang="ko-KR" altLang="en-US" dirty="0" smtClean="0"/>
              <a:t>에서는 그 객체가 장식하고 있는 </a:t>
            </a:r>
            <a:r>
              <a:rPr lang="ko-KR" altLang="en-US" dirty="0" smtClean="0"/>
              <a:t>객체에게 </a:t>
            </a:r>
            <a:r>
              <a:rPr lang="ko-KR" altLang="en-US" dirty="0" smtClean="0"/>
              <a:t>가격 계산을 위임함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가격이 구해지고 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구해진 가격에 </a:t>
            </a:r>
            <a:r>
              <a:rPr lang="ko-KR" altLang="en-US" dirty="0" err="1" smtClean="0"/>
              <a:t>휘핑</a:t>
            </a:r>
            <a:r>
              <a:rPr lang="ko-KR" altLang="en-US" dirty="0" smtClean="0"/>
              <a:t> 크림의 가격을 더한 다음 그 결과를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Whip</a:t>
            </a:r>
            <a:r>
              <a:rPr lang="ko-KR" altLang="en-US" dirty="0" smtClean="0"/>
              <a:t>에서 호출되는 </a:t>
            </a:r>
            <a:r>
              <a:rPr lang="en-US" altLang="ko-KR" dirty="0" smtClean="0"/>
              <a:t>Mocha </a:t>
            </a:r>
            <a:r>
              <a:rPr lang="ko-KR" altLang="en-US" dirty="0" smtClean="0"/>
              <a:t>객체도 비슷하게 동작함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9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스타버즈</a:t>
            </a:r>
            <a:r>
              <a:rPr lang="ko-KR" altLang="en-US" dirty="0" smtClean="0"/>
              <a:t> 음료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127043"/>
            <a:ext cx="8784976" cy="1003882"/>
          </a:xfrm>
        </p:spPr>
        <p:txBody>
          <a:bodyPr/>
          <a:lstStyle/>
          <a:p>
            <a:r>
              <a:rPr lang="en-US" altLang="ko-KR" dirty="0" smtClean="0"/>
              <a:t>Beverage</a:t>
            </a:r>
            <a:r>
              <a:rPr lang="ko-KR" altLang="en-US" dirty="0" smtClean="0"/>
              <a:t>는 구성요소를 나타내는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추상 클래스 같은 개념으로 볼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8604448" cy="3642036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 bwMode="auto">
          <a:xfrm>
            <a:off x="2032745" y="1491136"/>
            <a:ext cx="3650425" cy="1504709"/>
          </a:xfrm>
          <a:custGeom>
            <a:avLst/>
            <a:gdLst>
              <a:gd name="connsiteX0" fmla="*/ 409513 w 3650425"/>
              <a:gd name="connsiteY0" fmla="*/ 1504709 h 1504709"/>
              <a:gd name="connsiteX1" fmla="*/ 4399 w 3650425"/>
              <a:gd name="connsiteY1" fmla="*/ 1111169 h 1504709"/>
              <a:gd name="connsiteX2" fmla="*/ 641007 w 3650425"/>
              <a:gd name="connsiteY2" fmla="*/ 659757 h 1504709"/>
              <a:gd name="connsiteX3" fmla="*/ 3650425 w 3650425"/>
              <a:gd name="connsiteY3" fmla="*/ 0 h 150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0425" h="1504709">
                <a:moveTo>
                  <a:pt x="409513" y="1504709"/>
                </a:moveTo>
                <a:cubicBezTo>
                  <a:pt x="187665" y="1378351"/>
                  <a:pt x="-34183" y="1251994"/>
                  <a:pt x="4399" y="1111169"/>
                </a:cubicBezTo>
                <a:cubicBezTo>
                  <a:pt x="42981" y="970344"/>
                  <a:pt x="33336" y="844952"/>
                  <a:pt x="641007" y="659757"/>
                </a:cubicBezTo>
                <a:cubicBezTo>
                  <a:pt x="1248678" y="474562"/>
                  <a:pt x="2449551" y="237281"/>
                  <a:pt x="36504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1491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구성요소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스타버즈</a:t>
            </a:r>
            <a:r>
              <a:rPr lang="ko-KR" altLang="en-US" dirty="0"/>
              <a:t> 음료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7881"/>
            <a:ext cx="7632848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abstract class Beverage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String description = "</a:t>
            </a:r>
            <a:r>
              <a:rPr lang="ko-KR" altLang="en-US" dirty="0" smtClean="0">
                <a:latin typeface="Consolas" panose="020B0609020204030204" pitchFamily="49" charset="0"/>
              </a:rPr>
              <a:t>제목 없음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getDescription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return description;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abstract double cost();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abstract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CondimentDecorator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          extends Beverage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abstract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getDescription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Espresso extends Beverage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Espresso()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description = "</a:t>
            </a:r>
            <a:r>
              <a:rPr lang="ko-KR" altLang="en-US" dirty="0" err="1" smtClean="0">
                <a:latin typeface="Consolas" panose="020B0609020204030204" pitchFamily="49" charset="0"/>
              </a:rPr>
              <a:t>에스프레소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689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스타버즈</a:t>
            </a:r>
            <a:r>
              <a:rPr lang="ko-KR" altLang="en-US" dirty="0"/>
              <a:t> 음료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7881"/>
            <a:ext cx="7632848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Espresso extends Beverage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Espresso()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description = "</a:t>
            </a:r>
            <a:r>
              <a:rPr lang="ko-KR" altLang="en-US" dirty="0" err="1" smtClean="0">
                <a:latin typeface="Consolas" panose="020B0609020204030204" pitchFamily="49" charset="0"/>
              </a:rPr>
              <a:t>에스프레소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double cost()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return 1.99;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HouseBlend</a:t>
            </a:r>
            <a:r>
              <a:rPr lang="en-US" altLang="ko-KR" dirty="0" smtClean="0">
                <a:latin typeface="Consolas" panose="020B0609020204030204" pitchFamily="49" charset="0"/>
              </a:rPr>
              <a:t> extends </a:t>
            </a:r>
            <a:r>
              <a:rPr lang="en-US" altLang="ko-KR" dirty="0">
                <a:latin typeface="Consolas" panose="020B0609020204030204" pitchFamily="49" charset="0"/>
              </a:rPr>
              <a:t>Beverage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HouseBlend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description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</a:rPr>
              <a:t>하우스 </a:t>
            </a:r>
            <a:r>
              <a:rPr lang="ko-KR" altLang="en-US" dirty="0" err="1" smtClean="0">
                <a:latin typeface="Consolas" panose="020B0609020204030204" pitchFamily="49" charset="0"/>
              </a:rPr>
              <a:t>블렌드</a:t>
            </a:r>
            <a:r>
              <a:rPr lang="ko-KR" altLang="en-US" dirty="0" smtClean="0">
                <a:latin typeface="Consolas" panose="020B0609020204030204" pitchFamily="49" charset="0"/>
              </a:rPr>
              <a:t> 커피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double cost()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return .89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스타버즈</a:t>
            </a:r>
            <a:r>
              <a:rPr lang="ko-KR" altLang="en-US" dirty="0"/>
              <a:t> 음료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7881"/>
            <a:ext cx="8928992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Mocha extends </a:t>
            </a:r>
            <a:r>
              <a:rPr lang="en-US" altLang="ko-KR" dirty="0" err="1" smtClean="0">
                <a:latin typeface="Consolas" panose="020B0609020204030204" pitchFamily="49" charset="0"/>
              </a:rPr>
              <a:t>CondimentDecorator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Beverage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beverage</a:t>
            </a:r>
            <a:r>
              <a:rPr lang="en-US" altLang="ko-KR" b="1" dirty="0" smtClean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Mocha(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Beverage beverage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this.beverage</a:t>
            </a:r>
            <a:r>
              <a:rPr lang="en-US" altLang="ko-KR" dirty="0" smtClean="0">
                <a:latin typeface="Consolas" panose="020B0609020204030204" pitchFamily="49" charset="0"/>
              </a:rPr>
              <a:t> = beverage;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String </a:t>
            </a:r>
            <a:r>
              <a:rPr lang="en-US" altLang="ko-KR" dirty="0" err="1" smtClean="0">
                <a:latin typeface="Consolas" panose="020B0609020204030204" pitchFamily="49" charset="0"/>
              </a:rPr>
              <a:t>getDescription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beverage.getDescription</a:t>
            </a:r>
            <a:r>
              <a:rPr lang="en-US" altLang="ko-KR" dirty="0" smtClean="0">
                <a:latin typeface="Consolas" panose="020B0609020204030204" pitchFamily="49" charset="0"/>
              </a:rPr>
              <a:t>() + ", </a:t>
            </a:r>
            <a:r>
              <a:rPr lang="ko-KR" altLang="en-US" dirty="0" err="1" smtClean="0">
                <a:latin typeface="Consolas" panose="020B0609020204030204" pitchFamily="49" charset="0"/>
              </a:rPr>
              <a:t>모카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double cost()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beverage.cost</a:t>
            </a:r>
            <a:r>
              <a:rPr lang="en-US" altLang="ko-KR" dirty="0" smtClean="0">
                <a:latin typeface="Consolas" panose="020B0609020204030204" pitchFamily="49" charset="0"/>
              </a:rPr>
              <a:t>() + .20;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3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(Decorator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/>
              <a:t>Attach additional responsibilities to an object dynamically. Decorators provide a flexible alternative to </a:t>
            </a:r>
            <a:r>
              <a:rPr lang="en-US" altLang="ko-KR" dirty="0" err="1"/>
              <a:t>subclassing</a:t>
            </a:r>
            <a:r>
              <a:rPr lang="en-US" altLang="ko-KR" dirty="0"/>
              <a:t> for extending functionality.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추가적인 책임을 동적으로 부여함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데코레이터는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서브클래싱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사용하지 않아도 유연하고 융통성 있는 기능 확장을 가능하게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3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스타버즈</a:t>
            </a:r>
            <a:r>
              <a:rPr lang="ko-KR" altLang="en-US" dirty="0"/>
              <a:t> 음료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124744"/>
            <a:ext cx="892899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StarbuzzCoffee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Beverage b = new Espresso();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b.getDescription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+ " $" + </a:t>
            </a:r>
            <a:r>
              <a:rPr lang="en-US" altLang="ko-KR" dirty="0" err="1" smtClean="0">
                <a:latin typeface="Consolas" panose="020B0609020204030204" pitchFamily="49" charset="0"/>
              </a:rPr>
              <a:t>b.cost</a:t>
            </a:r>
            <a:r>
              <a:rPr lang="en-US" altLang="ko-KR" dirty="0" smtClean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Beverage b2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DarkRoast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b2 = new Mocha(b2);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b2 = new Mocha(b2); // </a:t>
            </a:r>
            <a:r>
              <a:rPr lang="ko-KR" altLang="en-US" dirty="0" err="1" smtClean="0">
                <a:latin typeface="Consolas" panose="020B0609020204030204" pitchFamily="49" charset="0"/>
              </a:rPr>
              <a:t>모카</a:t>
            </a:r>
            <a:r>
              <a:rPr lang="ko-KR" altLang="en-US" dirty="0" smtClean="0">
                <a:latin typeface="Consolas" panose="020B0609020204030204" pitchFamily="49" charset="0"/>
              </a:rPr>
              <a:t> 한 개 더 추가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b2 = new Whip(b2);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(b2.getDescription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+ " $" + </a:t>
            </a:r>
            <a:r>
              <a:rPr lang="en-US" altLang="ko-KR" dirty="0" smtClean="0">
                <a:latin typeface="Consolas" panose="020B0609020204030204" pitchFamily="49" charset="0"/>
              </a:rPr>
              <a:t>b2.cost());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Beverage b3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HouseBlend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b3 = new Soy(b3);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b3 = new Mocha(b3);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b3 = new Whip(b3);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(b3.getDescription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+ " $" + </a:t>
            </a:r>
            <a:r>
              <a:rPr lang="en-US" altLang="ko-KR" dirty="0" smtClean="0">
                <a:latin typeface="Consolas" panose="020B0609020204030204" pitchFamily="49" charset="0"/>
              </a:rPr>
              <a:t>b3.cost());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2: </a:t>
            </a:r>
            <a:r>
              <a:rPr lang="ko-KR" altLang="en-US" dirty="0"/>
              <a:t>자바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자바의 입출력은 </a:t>
            </a:r>
            <a:r>
              <a:rPr lang="en-US" altLang="ko-KR" dirty="0" err="1" smtClean="0"/>
              <a:t>io</a:t>
            </a:r>
            <a:r>
              <a:rPr lang="en-US" altLang="ko-KR" dirty="0"/>
              <a:t> </a:t>
            </a:r>
            <a:r>
              <a:rPr lang="ko-KR" altLang="en-US" dirty="0" smtClean="0"/>
              <a:t>패키지에서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클래스를 중심으로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패턴을 사용</a:t>
            </a:r>
            <a:endParaRPr lang="en-US" altLang="ko-KR" dirty="0" smtClean="0"/>
          </a:p>
          <a:p>
            <a:r>
              <a:rPr lang="ko-KR" altLang="en-US" dirty="0" smtClean="0"/>
              <a:t>아래 클래스들은 </a:t>
            </a:r>
            <a:r>
              <a:rPr lang="ko-KR" altLang="en-US" dirty="0" err="1" smtClean="0"/>
              <a:t>데코레이터의</a:t>
            </a:r>
            <a:r>
              <a:rPr lang="ko-KR" altLang="en-US" dirty="0" smtClean="0"/>
              <a:t> 구상요소로 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클래스라서 직접 사용할 수 없음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64377"/>
              </p:ext>
            </p:extLst>
          </p:nvPr>
        </p:nvGraphicFramePr>
        <p:xfrm>
          <a:off x="1043608" y="3429000"/>
          <a:ext cx="69847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입력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출력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바이트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latin typeface="+mj-ea"/>
                          <a:ea typeface="+mj-ea"/>
                        </a:rPr>
                        <a:t>InputStream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latin typeface="+mj-ea"/>
                          <a:ea typeface="+mj-ea"/>
                        </a:rPr>
                        <a:t>OutputStream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문자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j-ea"/>
                          <a:ea typeface="+mj-ea"/>
                        </a:rPr>
                        <a:t>Reader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lnSpc>
                <a:spcPts val="3000"/>
              </a:lnSpc>
            </a:pPr>
            <a:r>
              <a:rPr lang="en-US" altLang="ko-KR" dirty="0" err="1" smtClean="0"/>
              <a:t>FileInputStream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>
              <a:lnSpc>
                <a:spcPts val="3000"/>
              </a:lnSpc>
            </a:pPr>
            <a:r>
              <a:rPr lang="en-US" altLang="ko-KR" dirty="0" err="1" smtClean="0"/>
              <a:t>BufferedInputStream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데코레이터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입력된 내용을 버퍼에 저장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입력 내용을 한 줄씩 읽을 수 있게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ts val="3000"/>
              </a:lnSpc>
            </a:pPr>
            <a:r>
              <a:rPr lang="en-US" altLang="ko-KR" dirty="0" err="1" smtClean="0"/>
              <a:t>LineNumberInputStream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붙여줌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11560" y="1218062"/>
            <a:ext cx="7593883" cy="3072393"/>
            <a:chOff x="40945" y="1679767"/>
            <a:chExt cx="7593883" cy="3072393"/>
          </a:xfrm>
        </p:grpSpPr>
        <p:grpSp>
          <p:nvGrpSpPr>
            <p:cNvPr id="9" name="그룹 8"/>
            <p:cNvGrpSpPr/>
            <p:nvPr/>
          </p:nvGrpSpPr>
          <p:grpSpPr>
            <a:xfrm>
              <a:off x="4860032" y="2472966"/>
              <a:ext cx="2520280" cy="1080120"/>
              <a:chOff x="4269106" y="2132855"/>
              <a:chExt cx="2520280" cy="1080120"/>
            </a:xfrm>
          </p:grpSpPr>
          <p:sp>
            <p:nvSpPr>
              <p:cNvPr id="7" name="타원 6"/>
              <p:cNvSpPr/>
              <p:nvPr/>
            </p:nvSpPr>
            <p:spPr bwMode="auto">
              <a:xfrm>
                <a:off x="4269106" y="2132855"/>
                <a:ext cx="2520280" cy="10801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新細明體" pitchFamily="18" charset="-12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55976" y="2442083"/>
                <a:ext cx="2346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chemeClr val="tx1"/>
                    </a:solidFill>
                    <a:latin typeface="+mj-ea"/>
                    <a:ea typeface="+mj-ea"/>
                  </a:rPr>
                  <a:t>FileInputStream</a:t>
                </a:r>
                <a:endParaRPr lang="ko-KR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992613" y="2276871"/>
              <a:ext cx="4642215" cy="1878184"/>
              <a:chOff x="4119707" y="2132855"/>
              <a:chExt cx="2669679" cy="1080120"/>
            </a:xfrm>
          </p:grpSpPr>
          <p:sp>
            <p:nvSpPr>
              <p:cNvPr id="11" name="타원 10"/>
              <p:cNvSpPr/>
              <p:nvPr/>
            </p:nvSpPr>
            <p:spPr bwMode="auto">
              <a:xfrm>
                <a:off x="4119707" y="2132855"/>
                <a:ext cx="2669679" cy="10801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新細明體" pitchFamily="18" charset="-12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21498" y="2837952"/>
                <a:ext cx="1630944" cy="246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chemeClr val="tx1"/>
                    </a:solidFill>
                    <a:latin typeface="+mj-ea"/>
                    <a:ea typeface="+mj-ea"/>
                  </a:rPr>
                  <a:t>BufferedInputStream</a:t>
                </a:r>
                <a:endParaRPr lang="ko-KR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945" y="1679767"/>
              <a:ext cx="7593883" cy="3072393"/>
              <a:chOff x="4119707" y="2132855"/>
              <a:chExt cx="2669679" cy="1080120"/>
            </a:xfrm>
          </p:grpSpPr>
          <p:sp>
            <p:nvSpPr>
              <p:cNvPr id="14" name="타원 13"/>
              <p:cNvSpPr/>
              <p:nvPr/>
            </p:nvSpPr>
            <p:spPr bwMode="auto">
              <a:xfrm>
                <a:off x="4119707" y="2132855"/>
                <a:ext cx="2669679" cy="10801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  <a:ea typeface="新細明體" pitchFamily="18" charset="-12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49400" y="2974909"/>
                <a:ext cx="1260563" cy="16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err="1" smtClean="0">
                    <a:solidFill>
                      <a:schemeClr val="tx1"/>
                    </a:solidFill>
                    <a:latin typeface="+mj-ea"/>
                    <a:ea typeface="+mj-ea"/>
                  </a:rPr>
                  <a:t>LineNumberInputStream</a:t>
                </a:r>
                <a:endParaRPr lang="ko-KR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2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93167"/>
            <a:ext cx="8964488" cy="2522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195077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추상 구상요소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130419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데코레이터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2127" y="4815301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데코레이터</a:t>
            </a:r>
            <a:r>
              <a:rPr lang="ko-KR" altLang="en-US" sz="2400" dirty="0" smtClean="0">
                <a:solidFill>
                  <a:schemeClr val="tx1"/>
                </a:solidFill>
              </a:rPr>
              <a:t> 구현 클래스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3714553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구현된 구상요소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입력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844824"/>
            <a:ext cx="813690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import </a:t>
            </a:r>
            <a:r>
              <a:rPr lang="en-US" altLang="ko-KR" dirty="0" err="1" smtClean="0">
                <a:latin typeface="Consolas" panose="020B0609020204030204" pitchFamily="49" charset="0"/>
              </a:rPr>
              <a:t>java.io.FileInputStream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ReadFile</a:t>
            </a:r>
            <a:r>
              <a:rPr lang="en-US" altLang="ko-KR" dirty="0" smtClean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FileInputStream</a:t>
            </a:r>
            <a:r>
              <a:rPr lang="en-US" altLang="ko-KR" dirty="0" smtClean="0">
                <a:latin typeface="Consolas" panose="020B0609020204030204" pitchFamily="49" charset="0"/>
              </a:rPr>
              <a:t> readme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FileInputStream</a:t>
            </a:r>
            <a:r>
              <a:rPr lang="en-US" altLang="ko-KR" dirty="0" smtClean="0">
                <a:latin typeface="Consolas" panose="020B0609020204030204" pitchFamily="49" charset="0"/>
              </a:rPr>
              <a:t>("readme.txt");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b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readme.read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("b = " + b);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catch </a:t>
            </a:r>
            <a:r>
              <a:rPr lang="en-US" altLang="ko-KR" dirty="0">
                <a:latin typeface="Consolas" panose="020B0609020204030204" pitchFamily="49" charset="0"/>
              </a:rPr>
              <a:t>(Exception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3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파일에서 읽기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706850"/>
            <a:ext cx="8856984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java.io.FileInputStream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java.io.BufferedInputStream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ReadFile</a:t>
            </a:r>
            <a:r>
              <a:rPr lang="en-US" altLang="ko-KR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BufferedInputStream</a:t>
            </a:r>
            <a:r>
              <a:rPr lang="en-US" altLang="ko-KR" dirty="0">
                <a:latin typeface="Consolas" panose="020B0609020204030204" pitchFamily="49" charset="0"/>
              </a:rPr>
              <a:t> readme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= </a:t>
            </a:r>
            <a:r>
              <a:rPr lang="en-US" altLang="ko-KR" dirty="0"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latin typeface="Consolas" panose="020B0609020204030204" pitchFamily="49" charset="0"/>
              </a:rPr>
              <a:t>BufferedInputStream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new </a:t>
            </a:r>
            <a:r>
              <a:rPr lang="en-US" altLang="ko-KR" dirty="0" err="1">
                <a:latin typeface="Consolas" panose="020B0609020204030204" pitchFamily="49" charset="0"/>
              </a:rPr>
              <a:t>FileInputStream</a:t>
            </a:r>
            <a:r>
              <a:rPr lang="en-US" altLang="ko-KR" dirty="0">
                <a:latin typeface="Consolas" panose="020B0609020204030204" pitchFamily="49" charset="0"/>
              </a:rPr>
              <a:t>("readme.txt"));    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b = </a:t>
            </a:r>
            <a:r>
              <a:rPr lang="en-US" altLang="ko-KR" dirty="0" err="1">
                <a:latin typeface="Consolas" panose="020B0609020204030204" pitchFamily="49" charset="0"/>
              </a:rPr>
              <a:t>readme.read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("b = " + b);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catch (Exception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파일 입력 예제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6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2099975"/>
            <a:ext cx="8964488" cy="27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파일에서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입력 예제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844824"/>
            <a:ext cx="813690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import </a:t>
            </a:r>
            <a:r>
              <a:rPr lang="en-US" altLang="ko-KR" dirty="0" err="1" smtClean="0">
                <a:latin typeface="Consolas" panose="020B0609020204030204" pitchFamily="49" charset="0"/>
              </a:rPr>
              <a:t>java.io.FileReader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ReadFile</a:t>
            </a:r>
            <a:r>
              <a:rPr lang="en-US" altLang="ko-KR" dirty="0" smtClean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FileReader</a:t>
            </a:r>
            <a:r>
              <a:rPr lang="en-US" altLang="ko-KR" dirty="0" smtClean="0">
                <a:latin typeface="Consolas" panose="020B0609020204030204" pitchFamily="49" charset="0"/>
              </a:rPr>
              <a:t> readme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FileReader</a:t>
            </a:r>
            <a:r>
              <a:rPr lang="en-US" altLang="ko-KR" dirty="0" smtClean="0">
                <a:latin typeface="Consolas" panose="020B0609020204030204" pitchFamily="49" charset="0"/>
              </a:rPr>
              <a:t>("readme.txt");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b = </a:t>
            </a:r>
            <a:r>
              <a:rPr lang="en-US" altLang="ko-KR" dirty="0" err="1" smtClean="0">
                <a:latin typeface="Consolas" panose="020B0609020204030204" pitchFamily="49" charset="0"/>
              </a:rPr>
              <a:t>readme.read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("b = " + b);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catch </a:t>
            </a:r>
            <a:r>
              <a:rPr lang="en-US" altLang="ko-KR" dirty="0">
                <a:latin typeface="Consolas" panose="020B0609020204030204" pitchFamily="49" charset="0"/>
              </a:rPr>
              <a:t>(Exception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4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파일에서 읽기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706850"/>
            <a:ext cx="8856984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java.io.FileReader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java.io.BufferedReader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ReadFile</a:t>
            </a:r>
            <a:r>
              <a:rPr lang="en-US" altLang="ko-KR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BufferedReader</a:t>
            </a:r>
            <a:r>
              <a:rPr lang="en-US" altLang="ko-KR" dirty="0">
                <a:latin typeface="Consolas" panose="020B0609020204030204" pitchFamily="49" charset="0"/>
              </a:rPr>
              <a:t> readme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= new </a:t>
            </a:r>
            <a:r>
              <a:rPr lang="en-US" altLang="ko-KR" dirty="0" err="1">
                <a:latin typeface="Consolas" panose="020B0609020204030204" pitchFamily="49" charset="0"/>
              </a:rPr>
              <a:t>BufferedReader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new </a:t>
            </a:r>
            <a:r>
              <a:rPr lang="en-US" altLang="ko-KR" dirty="0" err="1"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latin typeface="Consolas" panose="020B0609020204030204" pitchFamily="49" charset="0"/>
              </a:rPr>
              <a:t>("readme.txt"));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String line = </a:t>
            </a:r>
            <a:r>
              <a:rPr lang="en-US" altLang="ko-KR" dirty="0" err="1">
                <a:latin typeface="Consolas" panose="020B0609020204030204" pitchFamily="49" charset="0"/>
              </a:rPr>
              <a:t>readme.readLine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("line = " + line);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catch (Exception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파일 입력 예제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2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862512"/>
          </a:xfrm>
        </p:spPr>
        <p:txBody>
          <a:bodyPr/>
          <a:lstStyle/>
          <a:p>
            <a:r>
              <a:rPr lang="ko-KR" altLang="en-US" dirty="0" smtClean="0"/>
              <a:t>파일 입력 예제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LineNumberReader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파일에서 읽기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267881"/>
            <a:ext cx="885698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java.io.FileReader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 smtClean="0">
                <a:latin typeface="Consolas" panose="020B0609020204030204" pitchFamily="49" charset="0"/>
              </a:rPr>
              <a:t>java.io.LineNumberReader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ReadFile</a:t>
            </a:r>
            <a:r>
              <a:rPr lang="en-US" altLang="ko-KR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LineNumberReader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readme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LineNumberReader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new </a:t>
            </a:r>
            <a:r>
              <a:rPr lang="en-US" altLang="ko-KR" dirty="0" err="1"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latin typeface="Consolas" panose="020B0609020204030204" pitchFamily="49" charset="0"/>
              </a:rPr>
              <a:t>("readme.txt"));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String line = </a:t>
            </a:r>
            <a:r>
              <a:rPr lang="en-US" altLang="ko-KR" dirty="0" err="1">
                <a:latin typeface="Consolas" panose="020B0609020204030204" pitchFamily="49" charset="0"/>
              </a:rPr>
              <a:t>readme.readLine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("line </a:t>
            </a:r>
            <a:r>
              <a:rPr lang="en-US" altLang="ko-KR" dirty="0" smtClean="0">
                <a:latin typeface="Consolas" panose="020B0609020204030204" pitchFamily="49" charset="0"/>
              </a:rPr>
              <a:t>" +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readme.getLineNumber</a:t>
            </a:r>
            <a:r>
              <a:rPr lang="en-US" altLang="ko-KR" dirty="0" smtClean="0">
                <a:latin typeface="Consolas" panose="020B0609020204030204" pitchFamily="49" charset="0"/>
              </a:rPr>
              <a:t>() + " = " </a:t>
            </a:r>
            <a:r>
              <a:rPr lang="en-US" altLang="ko-KR" dirty="0">
                <a:latin typeface="Consolas" panose="020B0609020204030204" pitchFamily="49" charset="0"/>
              </a:rPr>
              <a:t>+ line);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catch (Exception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조금씩 기능을 추가하기 위해 새로운 클래스를 생성하는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상속으로 문제를 풀면 너무 많은 상속 관계가 발생할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사용하지 않고 새로운 기능을 추가할 수 있나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4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소문자 </a:t>
            </a:r>
            <a:r>
              <a:rPr lang="ko-KR" altLang="en-US" dirty="0" err="1" smtClean="0"/>
              <a:t>데코레이터</a:t>
            </a:r>
            <a:r>
              <a:rPr lang="en-US" altLang="ko-KR" dirty="0" smtClean="0"/>
              <a:t>(Lower Case Decorator)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있는 대문자를 전부 소문자로 바꿔주는 </a:t>
            </a:r>
            <a:r>
              <a:rPr lang="ko-KR" altLang="en-US" dirty="0" err="1" smtClean="0"/>
              <a:t>데코레이터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2204864"/>
            <a:ext cx="8856984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 smtClean="0">
                <a:latin typeface="Consolas" panose="020B0609020204030204" pitchFamily="49" charset="0"/>
              </a:rPr>
              <a:t>java.io.FilterInputStream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LowerCaseInputStream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            extends </a:t>
            </a:r>
            <a:r>
              <a:rPr lang="en-US" altLang="ko-KR" dirty="0" err="1" smtClean="0">
                <a:latin typeface="Consolas" panose="020B0609020204030204" pitchFamily="49" charset="0"/>
              </a:rPr>
              <a:t>FilterInputStream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LowerCaseInputStream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InputStream</a:t>
            </a:r>
            <a:r>
              <a:rPr lang="en-US" altLang="ko-KR" dirty="0" smtClean="0">
                <a:latin typeface="Consolas" panose="020B0609020204030204" pitchFamily="49" charset="0"/>
              </a:rPr>
              <a:t> in)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super(in);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read() throws </a:t>
            </a:r>
            <a:r>
              <a:rPr lang="en-US" altLang="ko-KR" dirty="0" err="1" smtClean="0">
                <a:latin typeface="Consolas" panose="020B0609020204030204" pitchFamily="49" charset="0"/>
              </a:rPr>
              <a:t>IOException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c =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super.read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((c == -1) ? c :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Character.toLowerCase</a:t>
            </a:r>
            <a:r>
              <a:rPr lang="en-US" altLang="ko-KR" dirty="0" smtClean="0">
                <a:latin typeface="Consolas" panose="020B0609020204030204" pitchFamily="49" charset="0"/>
              </a:rPr>
              <a:t>((char) c));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소문자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124744"/>
            <a:ext cx="8496944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read(byte[] b,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offset,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 throws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IOException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result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super.read</a:t>
            </a:r>
            <a:r>
              <a:rPr lang="en-US" altLang="ko-KR" spc="-100" dirty="0" smtClean="0">
                <a:latin typeface="Consolas" panose="020B0609020204030204" pitchFamily="49" charset="0"/>
              </a:rPr>
              <a:t>(b, offset,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for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offset;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 &lt; offset + result;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b[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] = (byte)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Character.toLowerCase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((char)b[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00" dirty="0" smtClean="0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InputTest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    throws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IOException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c;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 in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LowerCaseInputStream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BufferedInputStream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FileInputStream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("test.txt")));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while ((c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in.read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 &gt;=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((char) c);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소문자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124744"/>
            <a:ext cx="8496944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InputTest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                   throws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IOException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 c;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 in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LowerCaseInputStream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BufferedInputStream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FileInputStream</a:t>
            </a:r>
            <a:r>
              <a:rPr lang="en-US" altLang="ko-KR" spc="-100" dirty="0" smtClean="0">
                <a:latin typeface="Consolas" panose="020B0609020204030204" pitchFamily="49" charset="0"/>
              </a:rPr>
              <a:t>("test.txt")));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while ((c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in.read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 &gt;= 0)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</a:t>
            </a:r>
            <a:r>
              <a:rPr lang="en-US" altLang="ko-KR" spc="-100" dirty="0" smtClean="0">
                <a:latin typeface="Consolas" panose="020B0609020204030204" pitchFamily="49" charset="0"/>
              </a:rPr>
              <a:t>((char) c);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in.close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catch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IOException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e.printStackTrace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5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141715" y="188640"/>
            <a:ext cx="6822773" cy="6530594"/>
            <a:chOff x="1305905" y="188640"/>
            <a:chExt cx="6822773" cy="65305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5905" y="188640"/>
              <a:ext cx="6822773" cy="6530594"/>
            </a:xfrm>
            <a:prstGeom prst="rect">
              <a:avLst/>
            </a:prstGeom>
          </p:spPr>
        </p:pic>
        <p:sp>
          <p:nvSpPr>
            <p:cNvPr id="5" name="자유형 4"/>
            <p:cNvSpPr/>
            <p:nvPr/>
          </p:nvSpPr>
          <p:spPr bwMode="auto">
            <a:xfrm>
              <a:off x="2454386" y="544010"/>
              <a:ext cx="2121373" cy="2720051"/>
            </a:xfrm>
            <a:custGeom>
              <a:avLst/>
              <a:gdLst>
                <a:gd name="connsiteX0" fmla="*/ 882882 w 2121373"/>
                <a:gd name="connsiteY0" fmla="*/ 2720051 h 2720051"/>
                <a:gd name="connsiteX1" fmla="*/ 3206 w 2121373"/>
                <a:gd name="connsiteY1" fmla="*/ 1817225 h 2720051"/>
                <a:gd name="connsiteX2" fmla="*/ 1160674 w 2121373"/>
                <a:gd name="connsiteY2" fmla="*/ 578734 h 2720051"/>
                <a:gd name="connsiteX3" fmla="*/ 2121373 w 2121373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373" h="2720051">
                  <a:moveTo>
                    <a:pt x="882882" y="2720051"/>
                  </a:moveTo>
                  <a:cubicBezTo>
                    <a:pt x="419894" y="2447081"/>
                    <a:pt x="-43093" y="2174111"/>
                    <a:pt x="3206" y="1817225"/>
                  </a:cubicBezTo>
                  <a:cubicBezTo>
                    <a:pt x="49505" y="1460339"/>
                    <a:pt x="807646" y="881605"/>
                    <a:pt x="1160674" y="578734"/>
                  </a:cubicBezTo>
                  <a:cubicBezTo>
                    <a:pt x="1513702" y="275863"/>
                    <a:pt x="1817537" y="137931"/>
                    <a:pt x="2121373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5891" y="652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구성요소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16024" y="2348880"/>
            <a:ext cx="3203848" cy="1512168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marL="457200" indent="-4572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각</a:t>
            </a: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데코레이터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안에는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Component 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객체가 들어 있음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데코레이터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구성요소에 대한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레퍼런스가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들어있는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인스턴스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변수가 있음</a:t>
            </a:r>
            <a:endParaRPr lang="en-US" altLang="ko-KR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46637"/>
              </p:ext>
            </p:extLst>
          </p:nvPr>
        </p:nvGraphicFramePr>
        <p:xfrm>
          <a:off x="179388" y="1268413"/>
          <a:ext cx="87851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데코레이터</a:t>
                      </a:r>
                      <a:r>
                        <a:rPr lang="en-US" altLang="ko-KR" sz="2400" dirty="0" smtClean="0"/>
                        <a:t>(Decorator)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조금씩 다른 다양한 종류</a:t>
                      </a:r>
                      <a:r>
                        <a:rPr lang="en-US" altLang="ko-KR" sz="2400" dirty="0" smtClean="0"/>
                        <a:t>. </a:t>
                      </a:r>
                      <a:r>
                        <a:rPr lang="ko-KR" altLang="en-US" sz="2400" dirty="0" smtClean="0"/>
                        <a:t>늘어날수록 확장 어려움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상속을 사용하지 않고 연관으로 필요한 기능 추가</a:t>
                      </a:r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실행시점 확장 </a:t>
                      </a:r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 at runtime (not compile time)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aseline="0" dirty="0" err="1" smtClean="0"/>
                        <a:t>확장성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4406836"/>
            <a:ext cx="8784976" cy="219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 smtClean="0"/>
              <a:t>데코레이터</a:t>
            </a:r>
            <a:r>
              <a:rPr lang="ko-KR" altLang="en-US" kern="0" dirty="0" smtClean="0"/>
              <a:t> 패턴 정의</a:t>
            </a:r>
            <a:endParaRPr lang="en-US" altLang="ko-KR" kern="0" dirty="0" smtClean="0"/>
          </a:p>
          <a:p>
            <a:pPr lvl="1"/>
            <a:r>
              <a:rPr lang="ko-KR" altLang="en-US" kern="0" dirty="0" err="1" smtClean="0"/>
              <a:t>데코레이터</a:t>
            </a:r>
            <a:r>
              <a:rPr lang="ko-KR" altLang="en-US" kern="0" dirty="0" smtClean="0"/>
              <a:t> 패턴에서는 객체에 추가적인 요건을 동적으로 첨가</a:t>
            </a:r>
          </a:p>
          <a:p>
            <a:pPr lvl="2"/>
            <a:r>
              <a:rPr lang="ko-KR" altLang="en-US" kern="0" dirty="0" smtClean="0"/>
              <a:t>서브클래스를 만드는 것을 통해 기능을 유연하게 확장할 수 있는 방법을 제공</a:t>
            </a:r>
          </a:p>
        </p:txBody>
      </p:sp>
    </p:spTree>
    <p:extLst>
      <p:ext uri="{BB962C8B-B14F-4D97-AF65-F5344CB8AC3E}">
        <p14:creationId xmlns:p14="http://schemas.microsoft.com/office/powerpoint/2010/main" val="2562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663394" y="188640"/>
            <a:ext cx="6822773" cy="6530594"/>
            <a:chOff x="827584" y="188640"/>
            <a:chExt cx="6822773" cy="65305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188640"/>
              <a:ext cx="6822773" cy="6530594"/>
            </a:xfrm>
            <a:prstGeom prst="rect">
              <a:avLst/>
            </a:prstGeom>
          </p:spPr>
        </p:pic>
        <p:sp>
          <p:nvSpPr>
            <p:cNvPr id="5" name="자유형 4"/>
            <p:cNvSpPr/>
            <p:nvPr/>
          </p:nvSpPr>
          <p:spPr bwMode="auto">
            <a:xfrm>
              <a:off x="1976065" y="544010"/>
              <a:ext cx="2121373" cy="2720051"/>
            </a:xfrm>
            <a:custGeom>
              <a:avLst/>
              <a:gdLst>
                <a:gd name="connsiteX0" fmla="*/ 882882 w 2121373"/>
                <a:gd name="connsiteY0" fmla="*/ 2720051 h 2720051"/>
                <a:gd name="connsiteX1" fmla="*/ 3206 w 2121373"/>
                <a:gd name="connsiteY1" fmla="*/ 1817225 h 2720051"/>
                <a:gd name="connsiteX2" fmla="*/ 1160674 w 2121373"/>
                <a:gd name="connsiteY2" fmla="*/ 578734 h 2720051"/>
                <a:gd name="connsiteX3" fmla="*/ 2121373 w 2121373"/>
                <a:gd name="connsiteY3" fmla="*/ 0 h 272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373" h="2720051">
                  <a:moveTo>
                    <a:pt x="882882" y="2720051"/>
                  </a:moveTo>
                  <a:cubicBezTo>
                    <a:pt x="419894" y="2447081"/>
                    <a:pt x="-43093" y="2174111"/>
                    <a:pt x="3206" y="1817225"/>
                  </a:cubicBezTo>
                  <a:cubicBezTo>
                    <a:pt x="49505" y="1460339"/>
                    <a:pt x="807646" y="881605"/>
                    <a:pt x="1160674" y="578734"/>
                  </a:cubicBezTo>
                  <a:cubicBezTo>
                    <a:pt x="1513702" y="275863"/>
                    <a:pt x="1817537" y="137931"/>
                    <a:pt x="2121373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5736" y="652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구성요소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0" y="2348880"/>
            <a:ext cx="3203848" cy="1512168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marL="457200" indent="-4572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각</a:t>
            </a: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데코레이터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안에는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en-US" altLang="ko-KR" sz="1800" dirty="0" smtClean="0">
                <a:solidFill>
                  <a:schemeClr val="tx1"/>
                </a:solidFill>
                <a:latin typeface="+mn-lt"/>
              </a:rPr>
              <a:t>Component 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객체가 들어 있음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데코레이터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구성요소에 대한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레퍼런스가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들어있는</a:t>
            </a:r>
            <a:endParaRPr lang="en-US" altLang="ko-KR" sz="1800" dirty="0" smtClean="0">
              <a:solidFill>
                <a:schemeClr val="tx1"/>
              </a:solidFill>
              <a:latin typeface="+mn-lt"/>
            </a:endParaRPr>
          </a:p>
          <a:p>
            <a:pPr algn="l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0066CC"/>
              </a:buClr>
            </a:pPr>
            <a:r>
              <a:rPr lang="ko-KR" altLang="en-US" sz="1800" dirty="0" err="1" smtClean="0">
                <a:solidFill>
                  <a:schemeClr val="tx1"/>
                </a:solidFill>
                <a:latin typeface="+mn-lt"/>
              </a:rPr>
              <a:t>인스턴스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</a:rPr>
              <a:t> 변수가 있음</a:t>
            </a:r>
            <a:endParaRPr lang="en-US" altLang="ko-KR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2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 정의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</a:t>
            </a:r>
          </a:p>
          <a:p>
            <a:pPr lvl="1"/>
            <a:r>
              <a:rPr lang="ko-KR" altLang="en-US" dirty="0" smtClean="0"/>
              <a:t>각 구성요소는 직접 쓰일 수도 있고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감싸져서 쓰일 수도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또는 인터페이스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ConcreteComponent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행동을 동적으로 추가</a:t>
            </a:r>
            <a:endParaRPr lang="en-US" altLang="ko-KR" dirty="0" smtClean="0"/>
          </a:p>
          <a:p>
            <a:r>
              <a:rPr lang="en-US" altLang="ko-KR" dirty="0" smtClean="0"/>
              <a:t>Decorator</a:t>
            </a:r>
            <a:r>
              <a:rPr lang="ko-KR" altLang="en-US" dirty="0" smtClean="0"/>
              <a:t>는 자신이 장식할 구성요소와 같은 인터페이스 또는 추상 클래스를 구현</a:t>
            </a:r>
            <a:endParaRPr lang="en-US" altLang="ko-KR" dirty="0" smtClean="0"/>
          </a:p>
          <a:p>
            <a:r>
              <a:rPr lang="en-US" altLang="ko-KR" dirty="0" err="1" smtClean="0"/>
              <a:t>ConcreteDecorator</a:t>
            </a:r>
            <a:r>
              <a:rPr lang="ko-KR" altLang="en-US" dirty="0" smtClean="0"/>
              <a:t>에는 그 객체가 장식하고 있는 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데코레이터가</a:t>
            </a:r>
            <a:r>
              <a:rPr lang="ko-KR" altLang="en-US" dirty="0" smtClean="0"/>
              <a:t> 감싸고 있는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위한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변수가 있음</a:t>
            </a:r>
            <a:endParaRPr lang="en-US" altLang="ko-KR" dirty="0" smtClean="0"/>
          </a:p>
          <a:p>
            <a:r>
              <a:rPr lang="en-US" altLang="ko-KR" dirty="0" smtClean="0"/>
              <a:t>Decorator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상태를 확장할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70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패턴 정의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데코레이터에서</a:t>
            </a:r>
            <a:r>
              <a:rPr lang="ko-KR" altLang="en-US" dirty="0"/>
              <a:t> 새로운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일반적으로 새로운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추가하는 대신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에 원래 있던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후에 별도의 작업을 처리하는 방식으로 새로운 기능을 추가</a:t>
            </a:r>
            <a:endParaRPr lang="en-US" altLang="ko-KR" dirty="0" smtClean="0"/>
          </a:p>
          <a:p>
            <a:r>
              <a:rPr lang="ko-KR" altLang="en-US" b="1" u="sng" dirty="0" err="1" smtClean="0"/>
              <a:t>데코레이터</a:t>
            </a:r>
            <a:r>
              <a:rPr lang="ko-KR" altLang="en-US" b="1" u="sng" dirty="0" smtClean="0"/>
              <a:t> 패턴에서의 상속은 기능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행동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을 물려 받기 위해서가 아니라 형식을 맞추기 위해서임</a:t>
            </a:r>
            <a:endParaRPr lang="en-US" altLang="ko-KR" b="1" u="sng" dirty="0" smtClean="0"/>
          </a:p>
          <a:p>
            <a:r>
              <a:rPr lang="en-US" altLang="ko-KR" b="1" u="sng" dirty="0" smtClean="0"/>
              <a:t>Component</a:t>
            </a:r>
            <a:r>
              <a:rPr lang="ko-KR" altLang="en-US" b="1" u="sng" dirty="0" smtClean="0"/>
              <a:t>는 추상 클래스 또는 인터페이스로 구현 가능</a:t>
            </a:r>
            <a:endParaRPr lang="ko-KR" altLang="en-US" b="1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2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스타버즈</a:t>
            </a:r>
            <a:r>
              <a:rPr lang="ko-KR" altLang="en-US" dirty="0" smtClean="0"/>
              <a:t> 커피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스타버즈</a:t>
            </a:r>
            <a:r>
              <a:rPr lang="ko-KR" altLang="en-US" dirty="0" smtClean="0"/>
              <a:t> 커피는 급속도로 성장한 초대형 커피 전문점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너무 빠르게 성장하다 보니까 다양한 음료들을 모두 포괄하는 주문 시스템을 갖추려고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시스템은 아래와 같은 형태로 구성됨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65247"/>
            <a:ext cx="7632848" cy="32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스타버즈</a:t>
            </a:r>
            <a:r>
              <a:rPr lang="ko-KR" altLang="en-US" dirty="0"/>
              <a:t> 커피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커피를 주문할 때에는 스팀 우유나 두유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모카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초콜릿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추가하기도 하고 </a:t>
            </a:r>
            <a:r>
              <a:rPr lang="ko-KR" altLang="en-US" dirty="0" err="1" smtClean="0"/>
              <a:t>휘핑</a:t>
            </a:r>
            <a:r>
              <a:rPr lang="ko-KR" altLang="en-US" dirty="0" smtClean="0"/>
              <a:t> 크림을 얹기도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이때마다 가격이 추가됨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</a:t>
            </a:r>
            <a:endParaRPr lang="en-US" altLang="ko-KR" dirty="0"/>
          </a:p>
          <a:p>
            <a:pPr lvl="1"/>
            <a:r>
              <a:rPr lang="ko-KR" altLang="en-US" dirty="0" smtClean="0"/>
              <a:t>관리의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토핑이</a:t>
            </a:r>
            <a:r>
              <a:rPr lang="ko-KR" altLang="en-US" dirty="0" smtClean="0"/>
              <a:t> 추가된다면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기존에 들어가는 재료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크림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가격이 인상된다면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1" y="2780928"/>
            <a:ext cx="8995793" cy="102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38287</TotalTime>
  <Words>2599</Words>
  <Application>Microsoft Office PowerPoint</Application>
  <PresentationFormat>화면 슬라이드 쇼(4:3)</PresentationFormat>
  <Paragraphs>703</Paragraphs>
  <Slides>33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데코레이터 패턴(Decorator Pattern)</vt:lpstr>
      <vt:lpstr>문제</vt:lpstr>
      <vt:lpstr>디자인 패턴 요소</vt:lpstr>
      <vt:lpstr>PowerPoint 프레젠테이션</vt:lpstr>
      <vt:lpstr>데코레이터 패턴 정의 </vt:lpstr>
      <vt:lpstr>데코레이터 패턴 정의 </vt:lpstr>
      <vt:lpstr>사례1: 스타버즈 커피</vt:lpstr>
      <vt:lpstr>스타버즈 커피</vt:lpstr>
      <vt:lpstr>수정된 설계</vt:lpstr>
      <vt:lpstr>데코레이터 패턴</vt:lpstr>
      <vt:lpstr>데코레이터 패턴</vt:lpstr>
      <vt:lpstr>데코레이터 패턴</vt:lpstr>
      <vt:lpstr>데코레이터 패턴</vt:lpstr>
      <vt:lpstr>데코레이터 패턴</vt:lpstr>
      <vt:lpstr>스타버즈 음료</vt:lpstr>
      <vt:lpstr>스타버즈 음료</vt:lpstr>
      <vt:lpstr>스타버즈 음료</vt:lpstr>
      <vt:lpstr>스타버즈 음료</vt:lpstr>
      <vt:lpstr>스타버즈 음료</vt:lpstr>
      <vt:lpstr>사례 2: 자바 I/O</vt:lpstr>
      <vt:lpstr>사례 2: 자바 I/O</vt:lpstr>
      <vt:lpstr>자바 I/O</vt:lpstr>
      <vt:lpstr>파일에서 읽기</vt:lpstr>
      <vt:lpstr>파일에서 읽기</vt:lpstr>
      <vt:lpstr>자바 I/O</vt:lpstr>
      <vt:lpstr>파일에서 읽기</vt:lpstr>
      <vt:lpstr>파일에서 읽기</vt:lpstr>
      <vt:lpstr>파일에서 읽기</vt:lpstr>
      <vt:lpstr>소문자 데코레이터(Lower Case Decorator)</vt:lpstr>
      <vt:lpstr>소문자 데코레이터</vt:lpstr>
      <vt:lpstr>소문자 데코레이터</vt:lpstr>
      <vt:lpstr>데코레이터 패턴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T3A-D13</cp:lastModifiedBy>
  <cp:revision>2654</cp:revision>
  <dcterms:created xsi:type="dcterms:W3CDTF">2001-05-01T19:45:44Z</dcterms:created>
  <dcterms:modified xsi:type="dcterms:W3CDTF">2019-10-02T07:56:04Z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