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60" r:id="rId1"/>
  </p:sldMasterIdLst>
  <p:notesMasterIdLst>
    <p:notesMasterId r:id="rId17"/>
  </p:notesMasterIdLst>
  <p:sldIdLst>
    <p:sldId id="323" r:id="rId2"/>
    <p:sldId id="550" r:id="rId3"/>
    <p:sldId id="533" r:id="rId4"/>
    <p:sldId id="540" r:id="rId5"/>
    <p:sldId id="543" r:id="rId6"/>
    <p:sldId id="492" r:id="rId7"/>
    <p:sldId id="541" r:id="rId8"/>
    <p:sldId id="539" r:id="rId9"/>
    <p:sldId id="542" r:id="rId10"/>
    <p:sldId id="544" r:id="rId11"/>
    <p:sldId id="545" r:id="rId12"/>
    <p:sldId id="546" r:id="rId13"/>
    <p:sldId id="547" r:id="rId14"/>
    <p:sldId id="548" r:id="rId15"/>
    <p:sldId id="549" r:id="rId16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Garamond" panose="02020404030301010803" pitchFamily="18" charset="0"/>
      <p:regular r:id="rId22"/>
      <p:bold r:id="rId23"/>
      <p:italic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CC66"/>
    <a:srgbClr val="6699FF"/>
    <a:srgbClr val="9B5D1F"/>
    <a:srgbClr val="FFFF00"/>
    <a:srgbClr val="3333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9" autoAdjust="0"/>
    <p:restoredTop sz="90610" autoAdjust="0"/>
  </p:normalViewPr>
  <p:slideViewPr>
    <p:cSldViewPr>
      <p:cViewPr varScale="1">
        <p:scale>
          <a:sx n="59" d="100"/>
          <a:sy n="59" d="100"/>
        </p:scale>
        <p:origin x="139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62"/>
    </p:cViewPr>
  </p:sorterViewPr>
  <p:notesViewPr>
    <p:cSldViewPr>
      <p:cViewPr varScale="1">
        <p:scale>
          <a:sx n="99" d="100"/>
          <a:sy n="99" d="100"/>
        </p:scale>
        <p:origin x="-31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A12072F-6430-4931-8BB7-8BDC1E69D4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1883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A27F615B-54BA-407B-8C0E-38E5D0F8B816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415390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Singleton {</a:t>
            </a:r>
          </a:p>
          <a:p>
            <a:r>
              <a:rPr lang="en-US" altLang="ko-KR" dirty="0" smtClean="0"/>
              <a:t>  -static </a:t>
            </a:r>
            <a:r>
              <a:rPr lang="en-US" altLang="ko-KR" dirty="0" err="1" smtClean="0"/>
              <a:t>uniqueInstance</a:t>
            </a:r>
            <a:r>
              <a:rPr lang="en-US" altLang="ko-KR" dirty="0" smtClean="0"/>
              <a:t>: Singleton</a:t>
            </a:r>
          </a:p>
          <a:p>
            <a:r>
              <a:rPr lang="en-US" altLang="ko-KR" dirty="0" smtClean="0"/>
              <a:t>  +static </a:t>
            </a:r>
            <a:r>
              <a:rPr lang="en-US" altLang="ko-KR" dirty="0" err="1" smtClean="0"/>
              <a:t>getInstance</a:t>
            </a:r>
            <a:r>
              <a:rPr lang="en-US" altLang="ko-KR" dirty="0" smtClean="0"/>
              <a:t>(): Singleton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4021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Singleton {</a:t>
            </a:r>
          </a:p>
          <a:p>
            <a:r>
              <a:rPr lang="en-US" altLang="ko-KR" dirty="0" smtClean="0"/>
              <a:t>  -static </a:t>
            </a:r>
            <a:r>
              <a:rPr lang="en-US" altLang="ko-KR" dirty="0" err="1" smtClean="0"/>
              <a:t>uniqueInstance</a:t>
            </a:r>
            <a:r>
              <a:rPr lang="en-US" altLang="ko-KR" dirty="0" smtClean="0"/>
              <a:t>: Singleton</a:t>
            </a:r>
          </a:p>
          <a:p>
            <a:r>
              <a:rPr lang="en-US" altLang="ko-KR" dirty="0" smtClean="0"/>
              <a:t>  +static </a:t>
            </a:r>
            <a:r>
              <a:rPr lang="en-US" altLang="ko-KR" dirty="0" err="1" smtClean="0"/>
              <a:t>getInstance</a:t>
            </a:r>
            <a:r>
              <a:rPr lang="en-US" altLang="ko-KR" dirty="0" smtClean="0"/>
              <a:t>(): Singleton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5347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zh-TW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altLang="zh-TW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5C542-22B0-4DE1-BCFC-48704BC55A4A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3748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77813"/>
            <a:ext cx="8784976" cy="774700"/>
          </a:xfrm>
        </p:spPr>
        <p:txBody>
          <a:bodyPr/>
          <a:lstStyle>
            <a:lvl1pPr>
              <a:defRPr sz="3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413"/>
            <a:ext cx="8784976" cy="4862512"/>
          </a:xfrm>
        </p:spPr>
        <p:txBody>
          <a:bodyPr/>
          <a:lstStyle>
            <a:lvl1pPr>
              <a:defRPr sz="2800" baseline="0">
                <a:ea typeface="맑은 고딕" panose="020B0503020000020004" pitchFamily="50" charset="-127"/>
              </a:defRPr>
            </a:lvl1pPr>
            <a:lvl2pPr>
              <a:defRPr sz="2400" baseline="0">
                <a:ea typeface="맑은 고딕" panose="020B0503020000020004" pitchFamily="50" charset="-127"/>
              </a:defRPr>
            </a:lvl2pPr>
            <a:lvl3pPr>
              <a:defRPr sz="2400" baseline="0">
                <a:ea typeface="맑은 고딕" panose="020B0503020000020004" pitchFamily="50" charset="-127"/>
              </a:defRPr>
            </a:lvl3pPr>
            <a:lvl4pPr>
              <a:defRPr sz="2400" baseline="0">
                <a:ea typeface="맑은 고딕" panose="020B0503020000020004" pitchFamily="50" charset="-127"/>
              </a:defRPr>
            </a:lvl4pPr>
            <a:lvl5pPr>
              <a:defRPr sz="2400" baseline="0"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00813" y="62579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3EFB1-FAC7-40FA-8954-BF2061B9FF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04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277813"/>
            <a:ext cx="8784976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en-US" altLang="zh-TW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1268413"/>
            <a:ext cx="8784976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zh-TW" dirty="0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AD8196AF-8733-4C64-BF56-42DEB24710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en-US" altLang="zh-TW" sz="3200" dirty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맑은 고딕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lang="ko-KR" altLang="en-US" sz="24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 lang="en-US" altLang="zh-TW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맑은 고딕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고급객체지향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 </a:t>
              </a: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프로그래밍</a:t>
              </a:r>
              <a:endParaRPr kumimoji="0" lang="en-US" altLang="ko-KR" sz="4400" b="1" dirty="0" smtClean="0">
                <a:solidFill>
                  <a:schemeClr val="tx2"/>
                </a:solidFill>
                <a:latin typeface="+mj-lt"/>
                <a:ea typeface="맑은 고딕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강의노트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맑은 고딕" pitchFamily="18" charset="-120"/>
                </a:rPr>
                <a:t> #07</a:t>
              </a:r>
              <a:endParaRPr kumimoji="0" lang="en-US" altLang="ko-KR" sz="4400" dirty="0" smtClean="0">
                <a:solidFill>
                  <a:schemeClr val="tx2"/>
                </a:solidFill>
                <a:latin typeface="+mj-lt"/>
                <a:ea typeface="맑은 고딕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389856" y="4725144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dirty="0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19286" y="2852739"/>
            <a:ext cx="8532813" cy="129634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ko-KR" sz="900" b="1" dirty="0" smtClean="0">
              <a:solidFill>
                <a:schemeClr val="tx2"/>
              </a:solidFill>
              <a:latin typeface="+mj-lt"/>
              <a:ea typeface="맑은 고딕" pitchFamily="18" charset="-12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4400" b="1" dirty="0" smtClean="0">
                <a:solidFill>
                  <a:schemeClr val="tx2"/>
                </a:solidFill>
                <a:latin typeface="+mj-lt"/>
                <a:ea typeface="맑은 고딕" pitchFamily="18" charset="-120"/>
              </a:rPr>
              <a:t>Singleton Pattern</a:t>
            </a:r>
            <a:endParaRPr kumimoji="0" lang="en-US" altLang="ko-KR" sz="4400" dirty="0" smtClean="0">
              <a:solidFill>
                <a:schemeClr val="tx2"/>
              </a:solidFill>
              <a:latin typeface="+mj-lt"/>
              <a:ea typeface="맑은 고딕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Thread-safe </a:t>
            </a:r>
            <a:r>
              <a:rPr lang="ko-KR" altLang="en-US" dirty="0" smtClean="0"/>
              <a:t>버전의 </a:t>
            </a:r>
            <a:r>
              <a:rPr lang="ko-KR" altLang="en-US" dirty="0" err="1" smtClean="0"/>
              <a:t>싱글턴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196753"/>
            <a:ext cx="8784976" cy="4934172"/>
          </a:xfrm>
        </p:spPr>
        <p:txBody>
          <a:bodyPr/>
          <a:lstStyle/>
          <a:p>
            <a:r>
              <a:rPr lang="ko-KR" altLang="en-US" dirty="0" smtClean="0"/>
              <a:t>여러 개의 </a:t>
            </a:r>
            <a:r>
              <a:rPr lang="ko-KR" altLang="en-US" dirty="0" err="1" smtClean="0"/>
              <a:t>스레드에서</a:t>
            </a:r>
            <a:r>
              <a:rPr lang="ko-KR" altLang="en-US" dirty="0" smtClean="0"/>
              <a:t> 앞에서 작성한 코드가 사용되면 문제가 발생할 수 있음</a:t>
            </a:r>
            <a:endParaRPr lang="en-US" altLang="ko-KR" dirty="0" smtClean="0"/>
          </a:p>
          <a:p>
            <a:r>
              <a:rPr lang="ko-KR" altLang="en-US" dirty="0" smtClean="0"/>
              <a:t>이를 해결하려면 </a:t>
            </a:r>
            <a:r>
              <a:rPr lang="en-US" altLang="ko-KR" dirty="0" err="1" smtClean="0"/>
              <a:t>getinstance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함수에 동기화 시키는 코드를 넣어야 함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65488" y="3068960"/>
            <a:ext cx="8640960" cy="363176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public class Singleton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private </a:t>
            </a:r>
            <a:r>
              <a:rPr lang="en-US" altLang="ko-KR" spc="-100" dirty="0">
                <a:latin typeface="Consolas" panose="020B0609020204030204" pitchFamily="49" charset="0"/>
              </a:rPr>
              <a:t>static </a:t>
            </a:r>
            <a:r>
              <a:rPr lang="en-US" altLang="ko-KR" spc="-100" dirty="0" smtClean="0">
                <a:latin typeface="Consolas" panose="020B0609020204030204" pitchFamily="49" charset="0"/>
              </a:rPr>
              <a:t>Singleton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uniqueInstance</a:t>
            </a:r>
            <a:r>
              <a:rPr lang="en-US" altLang="ko-KR" spc="-1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spc="-100" dirty="0">
                <a:latin typeface="Consolas" panose="020B0609020204030204" pitchFamily="49" charset="0"/>
              </a:rPr>
              <a:t>private </a:t>
            </a:r>
            <a:r>
              <a:rPr lang="en-US" altLang="ko-KR" spc="-100" dirty="0" smtClean="0">
                <a:latin typeface="Consolas" panose="020B0609020204030204" pitchFamily="49" charset="0"/>
              </a:rPr>
              <a:t>Singleton() {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>
                <a:latin typeface="Consolas" panose="020B0609020204030204" pitchFamily="49" charset="0"/>
              </a:rPr>
              <a:t>public static </a:t>
            </a:r>
            <a:r>
              <a:rPr lang="en-US" altLang="ko-KR" spc="-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synchronized</a:t>
            </a:r>
            <a:r>
              <a:rPr lang="en-US" altLang="ko-KR" spc="-100" dirty="0" smtClean="0">
                <a:latin typeface="Consolas" panose="020B0609020204030204" pitchFamily="49" charset="0"/>
              </a:rPr>
              <a:t> Singleton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getInstance</a:t>
            </a:r>
            <a:r>
              <a:rPr lang="en-US" altLang="ko-KR" spc="-1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if (</a:t>
            </a:r>
            <a:r>
              <a:rPr lang="en-US" altLang="ko-KR" spc="-100" dirty="0" err="1">
                <a:latin typeface="Consolas" panose="020B0609020204030204" pitchFamily="49" charset="0"/>
              </a:rPr>
              <a:t>uniqueInstance</a:t>
            </a:r>
            <a:r>
              <a:rPr lang="en-US" altLang="ko-KR" spc="-100" dirty="0">
                <a:latin typeface="Consolas" panose="020B0609020204030204" pitchFamily="49" charset="0"/>
              </a:rPr>
              <a:t> == null)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  </a:t>
            </a:r>
            <a:r>
              <a:rPr lang="en-US" altLang="ko-KR" spc="-100" dirty="0" err="1">
                <a:latin typeface="Consolas" panose="020B0609020204030204" pitchFamily="49" charset="0"/>
              </a:rPr>
              <a:t>uniqueInstance</a:t>
            </a:r>
            <a:r>
              <a:rPr lang="en-US" altLang="ko-KR" spc="-100" dirty="0">
                <a:latin typeface="Consolas" panose="020B0609020204030204" pitchFamily="49" charset="0"/>
              </a:rPr>
              <a:t> = new Singleton</a:t>
            </a:r>
            <a:r>
              <a:rPr lang="en-US" altLang="ko-KR" spc="-100" dirty="0" smtClean="0">
                <a:latin typeface="Consolas" panose="020B0609020204030204" pitchFamily="49" charset="0"/>
              </a:rPr>
              <a:t>();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  return </a:t>
            </a:r>
            <a:r>
              <a:rPr lang="en-US" altLang="ko-KR" spc="-100" dirty="0" err="1">
                <a:latin typeface="Consolas" panose="020B0609020204030204" pitchFamily="49" charset="0"/>
              </a:rPr>
              <a:t>uniqueInstance</a:t>
            </a:r>
            <a:r>
              <a:rPr lang="en-US" altLang="ko-KR" spc="-1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// </a:t>
            </a:r>
            <a:r>
              <a:rPr lang="ko-KR" altLang="en-US" spc="-100" dirty="0" smtClean="0">
                <a:latin typeface="Consolas" panose="020B0609020204030204" pitchFamily="49" charset="0"/>
              </a:rPr>
              <a:t>나머지 멤버 함수 코드</a:t>
            </a: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}</a:t>
            </a:r>
            <a:endParaRPr lang="en-US" altLang="ko-KR" spc="-1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154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Thread-safe </a:t>
            </a:r>
            <a:r>
              <a:rPr lang="ko-KR" altLang="en-US" dirty="0"/>
              <a:t>버전의 </a:t>
            </a:r>
            <a:r>
              <a:rPr lang="ko-KR" altLang="en-US" dirty="0" err="1"/>
              <a:t>싱글턴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4934173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비효율적일 수 있음 </a:t>
            </a:r>
            <a:r>
              <a:rPr lang="en-US" altLang="ko-KR" dirty="0" smtClean="0"/>
              <a:t>(</a:t>
            </a:r>
            <a:r>
              <a:rPr lang="ko-KR" altLang="en-US" dirty="0" smtClean="0"/>
              <a:t>느려질 수 있음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해결 방법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getInstance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의 속도가 크게 영향 미칠 정도가 아니면 그냥 둠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인스턴스를</a:t>
            </a:r>
            <a:r>
              <a:rPr lang="ko-KR" altLang="en-US" dirty="0" smtClean="0"/>
              <a:t> 필요할 때 생성하지 말고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 시작될 때 생성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971600" y="4221088"/>
            <a:ext cx="7992888" cy="234936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public class Singleton 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private </a:t>
            </a:r>
            <a:r>
              <a:rPr lang="en-US" altLang="ko-KR" spc="-100" dirty="0">
                <a:latin typeface="Consolas" panose="020B0609020204030204" pitchFamily="49" charset="0"/>
              </a:rPr>
              <a:t>static </a:t>
            </a:r>
            <a:r>
              <a:rPr lang="en-US" altLang="ko-KR" spc="-100" dirty="0" smtClean="0">
                <a:latin typeface="Consolas" panose="020B0609020204030204" pitchFamily="49" charset="0"/>
              </a:rPr>
              <a:t>Singleton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inst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new Singleton();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spc="-100" dirty="0">
                <a:latin typeface="Consolas" panose="020B0609020204030204" pitchFamily="49" charset="0"/>
              </a:rPr>
              <a:t>private </a:t>
            </a:r>
            <a:r>
              <a:rPr lang="en-US" altLang="ko-KR" spc="-100" dirty="0" smtClean="0">
                <a:latin typeface="Consolas" panose="020B0609020204030204" pitchFamily="49" charset="0"/>
              </a:rPr>
              <a:t>Singleton() { }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>
                <a:latin typeface="Consolas" panose="020B0609020204030204" pitchFamily="49" charset="0"/>
              </a:rPr>
              <a:t>public static </a:t>
            </a:r>
            <a:r>
              <a:rPr lang="en-US" altLang="ko-KR" spc="-100" dirty="0" smtClean="0">
                <a:latin typeface="Consolas" panose="020B0609020204030204" pitchFamily="49" charset="0"/>
              </a:rPr>
              <a:t>Singleton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getInstance</a:t>
            </a:r>
            <a:r>
              <a:rPr lang="en-US" altLang="ko-KR" spc="-1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return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inst</a:t>
            </a:r>
            <a:r>
              <a:rPr lang="en-US" altLang="ko-KR" spc="-100" dirty="0" smtClean="0">
                <a:latin typeface="Consolas" panose="020B0609020204030204" pitchFamily="49" charset="0"/>
              </a:rPr>
              <a:t>;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 </a:t>
            </a:r>
            <a:r>
              <a:rPr lang="en-US" altLang="ko-KR" spc="-100" dirty="0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// </a:t>
            </a:r>
            <a:r>
              <a:rPr lang="ko-KR" altLang="en-US" spc="-100" dirty="0" smtClean="0">
                <a:latin typeface="Consolas" panose="020B0609020204030204" pitchFamily="49" charset="0"/>
              </a:rPr>
              <a:t>나머지 멤버 함수 코드</a:t>
            </a: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}</a:t>
            </a:r>
            <a:endParaRPr lang="en-US" altLang="ko-KR" spc="-1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567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Thread-safe </a:t>
            </a:r>
            <a:r>
              <a:rPr lang="ko-KR" altLang="en-US" dirty="0"/>
              <a:t>버전의 </a:t>
            </a:r>
            <a:r>
              <a:rPr lang="ko-KR" altLang="en-US" dirty="0" err="1"/>
              <a:t>싱글턴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977" y="1268413"/>
            <a:ext cx="8985519" cy="4862512"/>
          </a:xfrm>
        </p:spPr>
        <p:txBody>
          <a:bodyPr/>
          <a:lstStyle/>
          <a:p>
            <a:pPr lvl="1"/>
            <a:r>
              <a:rPr lang="en-US" altLang="ko-KR" dirty="0" smtClean="0"/>
              <a:t>DCL(Double-checking Locking)</a:t>
            </a:r>
            <a:r>
              <a:rPr lang="ko-KR" altLang="en-US" dirty="0" smtClean="0"/>
              <a:t>을 사용해서 </a:t>
            </a:r>
            <a:r>
              <a:rPr lang="en-US" altLang="ko-KR" dirty="0" err="1" smtClean="0"/>
              <a:t>getInstance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함수에서 동기화되는 부분을 줄이기 </a:t>
            </a:r>
            <a:r>
              <a:rPr lang="en-US" altLang="ko-KR" dirty="0" smtClean="0"/>
              <a:t>(Java5 </a:t>
            </a:r>
            <a:r>
              <a:rPr lang="ko-KR" altLang="en-US" dirty="0" smtClean="0"/>
              <a:t>이후에서만 사용 가능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err="1" smtClean="0"/>
              <a:t>인스턴스가</a:t>
            </a:r>
            <a:r>
              <a:rPr lang="ko-KR" altLang="en-US" dirty="0" smtClean="0"/>
              <a:t> 생성되어 있는지 확인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생성되어 있지 않았을 때만 동기화를 시킬 수 있음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3218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Thread-safe </a:t>
            </a:r>
            <a:r>
              <a:rPr lang="ko-KR" altLang="en-US" dirty="0"/>
              <a:t>버전의 </a:t>
            </a:r>
            <a:r>
              <a:rPr lang="ko-KR" altLang="en-US" dirty="0" err="1"/>
              <a:t>싱글턴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83568" y="1241813"/>
            <a:ext cx="7992888" cy="432426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public class Singleton 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private </a:t>
            </a:r>
            <a:r>
              <a:rPr lang="en-US" altLang="ko-KR" spc="-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volatile </a:t>
            </a:r>
            <a:r>
              <a:rPr lang="en-US" altLang="ko-KR" spc="-100" dirty="0" smtClean="0">
                <a:latin typeface="Consolas" panose="020B0609020204030204" pitchFamily="49" charset="0"/>
              </a:rPr>
              <a:t>static Singleton </a:t>
            </a:r>
            <a:r>
              <a:rPr lang="en-US" altLang="ko-KR" spc="-100" smtClean="0">
                <a:latin typeface="Consolas" panose="020B0609020204030204" pitchFamily="49" charset="0"/>
              </a:rPr>
              <a:t>inst;</a:t>
            </a:r>
            <a:endParaRPr lang="en-US" altLang="ko-KR" spc="-1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</a:t>
            </a:r>
            <a:r>
              <a:rPr lang="en-US" altLang="ko-KR" spc="-100" dirty="0">
                <a:latin typeface="Consolas" panose="020B0609020204030204" pitchFamily="49" charset="0"/>
              </a:rPr>
              <a:t>private </a:t>
            </a:r>
            <a:r>
              <a:rPr lang="en-US" altLang="ko-KR" spc="-100" dirty="0" smtClean="0">
                <a:latin typeface="Consolas" panose="020B0609020204030204" pitchFamily="49" charset="0"/>
              </a:rPr>
              <a:t>Singleton() { }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</a:t>
            </a:r>
            <a:r>
              <a:rPr lang="en-US" altLang="ko-KR" spc="-100" dirty="0">
                <a:latin typeface="Consolas" panose="020B0609020204030204" pitchFamily="49" charset="0"/>
              </a:rPr>
              <a:t>public static </a:t>
            </a:r>
            <a:r>
              <a:rPr lang="en-US" altLang="ko-KR" spc="-100" dirty="0" smtClean="0">
                <a:latin typeface="Consolas" panose="020B0609020204030204" pitchFamily="49" charset="0"/>
              </a:rPr>
              <a:t>Singleton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getInstance</a:t>
            </a:r>
            <a:r>
              <a:rPr lang="en-US" altLang="ko-KR" spc="-1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if 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inst</a:t>
            </a:r>
            <a:r>
              <a:rPr lang="en-US" altLang="ko-KR" spc="-100" dirty="0" smtClean="0">
                <a:latin typeface="Consolas" panose="020B0609020204030204" pitchFamily="49" charset="0"/>
              </a:rPr>
              <a:t> == null) 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synchronized 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Singleton.class</a:t>
            </a:r>
            <a:r>
              <a:rPr lang="en-US" altLang="ko-KR" spc="-100" dirty="0" smtClean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      if (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inst</a:t>
            </a:r>
            <a:r>
              <a:rPr lang="en-US" altLang="ko-KR" spc="-100" dirty="0" smtClean="0">
                <a:latin typeface="Consolas" panose="020B0609020204030204" pitchFamily="49" charset="0"/>
              </a:rPr>
              <a:t> == null) 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  </a:t>
            </a:r>
            <a:r>
              <a:rPr lang="en-US" altLang="ko-KR" spc="-100" dirty="0" err="1" smtClean="0">
                <a:latin typeface="Consolas" panose="020B0609020204030204" pitchFamily="49" charset="0"/>
              </a:rPr>
              <a:t>inst</a:t>
            </a:r>
            <a:r>
              <a:rPr lang="en-US" altLang="ko-KR" spc="-100" dirty="0" smtClean="0">
                <a:latin typeface="Consolas" panose="020B0609020204030204" pitchFamily="49" charset="0"/>
              </a:rPr>
              <a:t> = new Singleton();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  }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00" dirty="0">
                <a:latin typeface="Consolas" panose="020B0609020204030204" pitchFamily="49" charset="0"/>
              </a:rPr>
              <a:t>return </a:t>
            </a:r>
            <a:r>
              <a:rPr lang="en-US" altLang="ko-KR" spc="-100" dirty="0" err="1">
                <a:latin typeface="Consolas" panose="020B0609020204030204" pitchFamily="49" charset="0"/>
              </a:rPr>
              <a:t>inst</a:t>
            </a:r>
            <a:r>
              <a:rPr lang="en-US" altLang="ko-KR" spc="-100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 </a:t>
            </a:r>
            <a:r>
              <a:rPr lang="en-US" altLang="ko-KR" spc="-100" dirty="0" smtClean="0">
                <a:latin typeface="Consolas" panose="020B0609020204030204" pitchFamily="49" charset="0"/>
              </a:rPr>
              <a:t> // </a:t>
            </a:r>
            <a:r>
              <a:rPr lang="ko-KR" altLang="en-US" spc="-100" dirty="0" smtClean="0">
                <a:latin typeface="Consolas" panose="020B0609020204030204" pitchFamily="49" charset="0"/>
              </a:rPr>
              <a:t>나머지 멤버 함수 코드</a:t>
            </a:r>
            <a:endParaRPr lang="en-US" altLang="ko-KR" spc="-100" dirty="0" smtClean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pc="-100" dirty="0">
                <a:latin typeface="Consolas" panose="020B0609020204030204" pitchFamily="49" charset="0"/>
              </a:rPr>
              <a:t>}</a:t>
            </a:r>
            <a:endParaRPr lang="en-US" altLang="ko-KR" spc="-1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691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 패턴 요소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179388" y="1268413"/>
          <a:ext cx="87851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2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요소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설명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이름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err="1" smtClean="0"/>
                        <a:t>싱글턴</a:t>
                      </a:r>
                      <a:r>
                        <a:rPr lang="en-US" altLang="ko-KR" sz="2400" dirty="0" smtClean="0"/>
                        <a:t>(Singleton)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문제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여러 객체가 생성되면 상태 관리가 어려움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해결방안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객체 </a:t>
                      </a:r>
                      <a:r>
                        <a:rPr lang="ko-KR" altLang="en-US" sz="2400" dirty="0" err="1" smtClean="0"/>
                        <a:t>생성자를</a:t>
                      </a:r>
                      <a:r>
                        <a:rPr lang="ko-KR" altLang="en-US" sz="2400" dirty="0" smtClean="0"/>
                        <a:t> 중앙 관리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결과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객체가 </a:t>
                      </a:r>
                      <a:r>
                        <a:rPr lang="en-US" altLang="ko-KR" sz="2400" dirty="0" smtClean="0"/>
                        <a:t>1</a:t>
                      </a:r>
                      <a:r>
                        <a:rPr lang="ko-KR" altLang="en-US" sz="2400" dirty="0" smtClean="0"/>
                        <a:t>개라서 일관된 상태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11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고전적 </a:t>
            </a:r>
            <a:r>
              <a:rPr lang="ko-KR" altLang="en-US" dirty="0" err="1"/>
              <a:t>싱글턴</a:t>
            </a:r>
            <a:r>
              <a:rPr lang="ko-KR" altLang="en-US" dirty="0"/>
              <a:t> 패턴 </a:t>
            </a:r>
            <a:r>
              <a:rPr lang="ko-KR" altLang="en-US" dirty="0" err="1"/>
              <a:t>구현법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다이어그램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" y="1900237"/>
            <a:ext cx="82391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1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싱글턴</a:t>
            </a:r>
            <a:r>
              <a:rPr lang="ko-KR" altLang="en-US" dirty="0" smtClean="0"/>
              <a:t> 패턴</a:t>
            </a:r>
            <a:r>
              <a:rPr lang="en-US" altLang="ko-KR" dirty="0" smtClean="0"/>
              <a:t>(Singleton Pattern)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  <a:endParaRPr lang="en-US" altLang="ko-KR" dirty="0"/>
          </a:p>
          <a:p>
            <a:pPr lvl="1"/>
            <a:r>
              <a:rPr lang="en-US" altLang="ko-KR" dirty="0" smtClean="0"/>
              <a:t>Ensure </a:t>
            </a:r>
            <a:r>
              <a:rPr lang="en-US" altLang="ko-KR" dirty="0"/>
              <a:t>a class only has one instance, and provide a global point of access to it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클래스가 한 개의 </a:t>
            </a:r>
            <a:r>
              <a:rPr lang="ko-KR" altLang="en-US" dirty="0" err="1" smtClean="0"/>
              <a:t>인스턴스만을</a:t>
            </a:r>
            <a:r>
              <a:rPr lang="ko-KR" altLang="en-US" dirty="0" smtClean="0"/>
              <a:t> 만들 수 있도록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어디서나 생성된 </a:t>
            </a:r>
            <a:r>
              <a:rPr lang="ko-KR" altLang="en-US" dirty="0" err="1" smtClean="0"/>
              <a:t>인스턴스에</a:t>
            </a:r>
            <a:r>
              <a:rPr lang="ko-KR" altLang="en-US" dirty="0" smtClean="0"/>
              <a:t> 접근할 수 있도록 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229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 패턴 요소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363503"/>
              </p:ext>
            </p:extLst>
          </p:nvPr>
        </p:nvGraphicFramePr>
        <p:xfrm>
          <a:off x="179388" y="1268413"/>
          <a:ext cx="87851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2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요소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설명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이름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err="1" smtClean="0"/>
                        <a:t>싱글턴</a:t>
                      </a:r>
                      <a:r>
                        <a:rPr lang="en-US" altLang="ko-KR" sz="2400" dirty="0" smtClean="0"/>
                        <a:t>(Singleton)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문제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여러 객체가 생성되면 상태 관리가 어려움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해결방안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객체 </a:t>
                      </a:r>
                      <a:r>
                        <a:rPr lang="ko-KR" altLang="en-US" sz="2400" dirty="0" err="1" smtClean="0"/>
                        <a:t>생성자를</a:t>
                      </a:r>
                      <a:r>
                        <a:rPr lang="ko-KR" altLang="en-US" sz="2400" dirty="0" smtClean="0"/>
                        <a:t> 중앙 관리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결과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객체가 </a:t>
                      </a:r>
                      <a:r>
                        <a:rPr lang="en-US" altLang="ko-KR" sz="2400" dirty="0" smtClean="0"/>
                        <a:t>1</a:t>
                      </a:r>
                      <a:r>
                        <a:rPr lang="ko-KR" altLang="en-US" sz="2400" dirty="0" smtClean="0"/>
                        <a:t>개라서 일관된 상태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48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고전적 </a:t>
            </a:r>
            <a:r>
              <a:rPr lang="ko-KR" altLang="en-US" dirty="0" err="1" smtClean="0"/>
              <a:t>싱글턴</a:t>
            </a:r>
            <a:r>
              <a:rPr lang="ko-KR" altLang="en-US" dirty="0" smtClean="0"/>
              <a:t> 패턴 </a:t>
            </a:r>
            <a:r>
              <a:rPr lang="ko-KR" altLang="en-US" dirty="0" err="1" smtClean="0"/>
              <a:t>구현법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539552" y="1281722"/>
            <a:ext cx="8208912" cy="481157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 class Singleton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// Singleton </a:t>
            </a:r>
            <a:r>
              <a:rPr lang="ko-KR" altLang="en-US" dirty="0" smtClean="0">
                <a:latin typeface="Consolas" panose="020B0609020204030204" pitchFamily="49" charset="0"/>
              </a:rPr>
              <a:t>클래스의 유일한 </a:t>
            </a:r>
            <a:r>
              <a:rPr lang="ko-KR" altLang="en-US" dirty="0" err="1" smtClean="0">
                <a:latin typeface="Consolas" panose="020B0609020204030204" pitchFamily="49" charset="0"/>
              </a:rPr>
              <a:t>인스턴스를</a:t>
            </a:r>
            <a:r>
              <a:rPr lang="ko-KR" altLang="en-US" dirty="0" smtClean="0">
                <a:latin typeface="Consolas" panose="020B0609020204030204" pitchFamily="49" charset="0"/>
              </a:rPr>
              <a:t> 저장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private static Singleton </a:t>
            </a:r>
            <a:r>
              <a:rPr lang="en-US" altLang="ko-KR" dirty="0" err="1" smtClean="0">
                <a:latin typeface="Consolas" panose="020B0609020204030204" pitchFamily="49" charset="0"/>
              </a:rPr>
              <a:t>uniqueInstance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>
                <a:latin typeface="Consolas" panose="020B0609020204030204" pitchFamily="49" charset="0"/>
              </a:rPr>
              <a:t>// </a:t>
            </a:r>
            <a:r>
              <a:rPr lang="ko-KR" altLang="en-US" dirty="0">
                <a:latin typeface="Consolas" panose="020B0609020204030204" pitchFamily="49" charset="0"/>
              </a:rPr>
              <a:t>기타 멤버 변수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private Singleton() {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public static Singleton </a:t>
            </a:r>
            <a:r>
              <a:rPr lang="en-US" altLang="ko-KR" dirty="0" err="1" smtClean="0">
                <a:latin typeface="Consolas" panose="020B0609020204030204" pitchFamily="49" charset="0"/>
              </a:rPr>
              <a:t>getInstance</a:t>
            </a:r>
            <a:r>
              <a:rPr lang="en-US" altLang="ko-KR" dirty="0" smtClean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if (</a:t>
            </a:r>
            <a:r>
              <a:rPr lang="en-US" altLang="ko-KR" dirty="0" err="1" smtClean="0">
                <a:latin typeface="Consolas" panose="020B0609020204030204" pitchFamily="49" charset="0"/>
              </a:rPr>
              <a:t>uniqueInstance</a:t>
            </a:r>
            <a:r>
              <a:rPr lang="en-US" altLang="ko-KR" dirty="0" smtClean="0">
                <a:latin typeface="Consolas" panose="020B0609020204030204" pitchFamily="49" charset="0"/>
              </a:rPr>
              <a:t> == null)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uniqueInstance</a:t>
            </a:r>
            <a:r>
              <a:rPr lang="en-US" altLang="ko-KR" dirty="0" smtClean="0">
                <a:latin typeface="Consolas" panose="020B0609020204030204" pitchFamily="49" charset="0"/>
              </a:rPr>
              <a:t> = new Singleton();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return </a:t>
            </a:r>
            <a:r>
              <a:rPr lang="en-US" altLang="ko-KR" dirty="0" err="1" smtClean="0">
                <a:latin typeface="Consolas" panose="020B0609020204030204" pitchFamily="49" charset="0"/>
              </a:rPr>
              <a:t>uniqueInstance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// </a:t>
            </a:r>
            <a:r>
              <a:rPr lang="ko-KR" altLang="en-US" dirty="0" smtClean="0">
                <a:latin typeface="Consolas" panose="020B0609020204030204" pitchFamily="49" charset="0"/>
              </a:rPr>
              <a:t>기타 </a:t>
            </a:r>
            <a:r>
              <a:rPr lang="ko-KR" altLang="en-US" dirty="0" err="1" smtClean="0">
                <a:latin typeface="Consolas" panose="020B0609020204030204" pitchFamily="49" charset="0"/>
              </a:rPr>
              <a:t>메소드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17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고전적 </a:t>
            </a:r>
            <a:r>
              <a:rPr lang="ko-KR" altLang="en-US" dirty="0" err="1"/>
              <a:t>싱글턴</a:t>
            </a:r>
            <a:r>
              <a:rPr lang="ko-KR" altLang="en-US" dirty="0"/>
              <a:t> 패턴 </a:t>
            </a:r>
            <a:r>
              <a:rPr lang="ko-KR" altLang="en-US" dirty="0" err="1"/>
              <a:t>구현법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다이어그램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" y="1900237"/>
            <a:ext cx="82391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56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사례 </a:t>
            </a:r>
            <a:r>
              <a:rPr lang="en-US" altLang="ko-KR" dirty="0" smtClean="0"/>
              <a:t>1 – </a:t>
            </a:r>
            <a:r>
              <a:rPr lang="ko-KR" altLang="en-US" dirty="0" smtClean="0"/>
              <a:t>초콜릿 공장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초콜릿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공장에서 초콜릿을 끓이는 장치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초콜릿 보일러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컴퓨터로 제어함</a:t>
            </a:r>
            <a:endParaRPr lang="en-US" altLang="ko-KR" dirty="0" smtClean="0"/>
          </a:p>
          <a:p>
            <a:r>
              <a:rPr lang="ko-KR" altLang="en-US" dirty="0" smtClean="0"/>
              <a:t>이 보일러는 초콜릿과 우유를 받아서 끓이고 </a:t>
            </a:r>
            <a:r>
              <a:rPr lang="ko-KR" altLang="en-US" dirty="0" err="1" smtClean="0"/>
              <a:t>초코바를</a:t>
            </a:r>
            <a:r>
              <a:rPr lang="ko-KR" altLang="en-US" dirty="0" smtClean="0"/>
              <a:t> 만드는 단계로 넘겨줌</a:t>
            </a:r>
            <a:endParaRPr lang="en-US" altLang="ko-KR" dirty="0" smtClean="0"/>
          </a:p>
          <a:p>
            <a:r>
              <a:rPr lang="ko-KR" altLang="en-US" dirty="0" err="1" smtClean="0"/>
              <a:t>초코홀릭</a:t>
            </a:r>
            <a:r>
              <a:rPr lang="en-US" altLang="ko-KR" dirty="0" smtClean="0"/>
              <a:t>(Choc-O-</a:t>
            </a:r>
            <a:r>
              <a:rPr lang="en-US" altLang="ko-KR" dirty="0" err="1" smtClean="0"/>
              <a:t>Holic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사의 최신형 보일러를 제어하는 클래스를 보임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500</a:t>
            </a:r>
            <a:r>
              <a:rPr lang="ko-KR" altLang="en-US" dirty="0" err="1" smtClean="0"/>
              <a:t>갤런의</a:t>
            </a:r>
            <a:r>
              <a:rPr lang="ko-KR" altLang="en-US" dirty="0" smtClean="0"/>
              <a:t> 재료를 그냥 흘려 버리거나 보일러가 가득 차 있는 상태에서 새로운 원료를 붓는다거나 빈 보일러에 불을 지핀다거나 하는 실수를 하지 않도록 주의를 기울인 것을 확인할 수 있음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1980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– </a:t>
            </a:r>
            <a:r>
              <a:rPr lang="ko-KR" altLang="en-US" dirty="0"/>
              <a:t>초콜릿 공장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539552" y="1124744"/>
            <a:ext cx="8208912" cy="569643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 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ChocolateBoiler</a:t>
            </a:r>
            <a:r>
              <a:rPr lang="en-US" altLang="ko-KR" dirty="0" smtClean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private </a:t>
            </a:r>
            <a:r>
              <a:rPr lang="en-US" altLang="ko-KR" dirty="0" err="1" smtClean="0">
                <a:latin typeface="Consolas" panose="020B0609020204030204" pitchFamily="49" charset="0"/>
              </a:rPr>
              <a:t>boolean</a:t>
            </a:r>
            <a:r>
              <a:rPr lang="en-US" altLang="ko-KR" dirty="0" smtClean="0">
                <a:latin typeface="Consolas" panose="020B0609020204030204" pitchFamily="49" charset="0"/>
              </a:rPr>
              <a:t> empty;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private </a:t>
            </a:r>
            <a:r>
              <a:rPr lang="en-US" altLang="ko-KR" dirty="0" err="1" smtClean="0">
                <a:latin typeface="Consolas" panose="020B0609020204030204" pitchFamily="49" charset="0"/>
              </a:rPr>
              <a:t>boolean</a:t>
            </a:r>
            <a:r>
              <a:rPr lang="en-US" altLang="ko-KR" dirty="0" smtClean="0">
                <a:latin typeface="Consolas" panose="020B0609020204030204" pitchFamily="49" charset="0"/>
              </a:rPr>
              <a:t> boiled;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public </a:t>
            </a:r>
            <a:r>
              <a:rPr lang="en-US" altLang="ko-KR" dirty="0" err="1" smtClean="0">
                <a:latin typeface="Consolas" panose="020B0609020204030204" pitchFamily="49" charset="0"/>
              </a:rPr>
              <a:t>ChocolateBoiler</a:t>
            </a:r>
            <a:r>
              <a:rPr lang="en-US" altLang="ko-KR" dirty="0" smtClean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empty = true; // </a:t>
            </a:r>
            <a:r>
              <a:rPr lang="ko-KR" altLang="en-US" dirty="0" smtClean="0">
                <a:latin typeface="Consolas" panose="020B0609020204030204" pitchFamily="49" charset="0"/>
              </a:rPr>
              <a:t>보일러가 비어있을 때만  동작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boiled = false;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>
                <a:latin typeface="Consolas" panose="020B0609020204030204" pitchFamily="49" charset="0"/>
              </a:rPr>
              <a:t>public </a:t>
            </a:r>
            <a:r>
              <a:rPr lang="en-US" altLang="ko-KR" dirty="0" err="1">
                <a:latin typeface="Consolas" panose="020B0609020204030204" pitchFamily="49" charset="0"/>
              </a:rPr>
              <a:t>boolean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isEmpty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return empty;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public </a:t>
            </a:r>
            <a:r>
              <a:rPr lang="en-US" altLang="ko-KR" dirty="0" err="1">
                <a:latin typeface="Consolas" panose="020B0609020204030204" pitchFamily="49" charset="0"/>
              </a:rPr>
              <a:t>boolean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isBoiled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return boiled;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}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public void fill() {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if (</a:t>
            </a:r>
            <a:r>
              <a:rPr lang="en-US" altLang="ko-KR" dirty="0" err="1" smtClean="0">
                <a:latin typeface="Consolas" panose="020B0609020204030204" pitchFamily="49" charset="0"/>
              </a:rPr>
              <a:t>isEmpty</a:t>
            </a:r>
            <a:r>
              <a:rPr lang="en-US" altLang="ko-KR" dirty="0" smtClean="0">
                <a:latin typeface="Consolas" panose="020B0609020204030204" pitchFamily="49" charset="0"/>
              </a:rPr>
              <a:t>()) { // </a:t>
            </a:r>
            <a:r>
              <a:rPr lang="ko-KR" altLang="en-US" dirty="0" smtClean="0">
                <a:latin typeface="Consolas" panose="020B0609020204030204" pitchFamily="49" charset="0"/>
              </a:rPr>
              <a:t>비어있을 때에만 재료 넣음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empty = false;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boiled = false;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// </a:t>
            </a:r>
            <a:r>
              <a:rPr lang="ko-KR" altLang="en-US" dirty="0" smtClean="0">
                <a:latin typeface="Consolas" panose="020B0609020204030204" pitchFamily="49" charset="0"/>
              </a:rPr>
              <a:t>보일러에 우유</a:t>
            </a:r>
            <a:r>
              <a:rPr lang="en-US" altLang="ko-KR" dirty="0" smtClean="0">
                <a:latin typeface="Consolas" panose="020B0609020204030204" pitchFamily="49" charset="0"/>
              </a:rPr>
              <a:t>/</a:t>
            </a:r>
            <a:r>
              <a:rPr lang="ko-KR" altLang="en-US" dirty="0" smtClean="0">
                <a:latin typeface="Consolas" panose="020B0609020204030204" pitchFamily="49" charset="0"/>
              </a:rPr>
              <a:t>초콜릿 혼합 재료 넣음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090594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– </a:t>
            </a:r>
            <a:r>
              <a:rPr lang="ko-KR" altLang="en-US" dirty="0"/>
              <a:t>초콜릿 공장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122744"/>
            <a:ext cx="8784976" cy="500818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1223555"/>
            <a:ext cx="8604448" cy="481157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// </a:t>
            </a:r>
            <a:r>
              <a:rPr lang="ko-KR" altLang="en-US" dirty="0" smtClean="0">
                <a:latin typeface="Consolas" panose="020B0609020204030204" pitchFamily="49" charset="0"/>
              </a:rPr>
              <a:t>보일러가 가득 차있고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ko-KR" altLang="en-US" dirty="0" smtClean="0">
                <a:latin typeface="Consolas" panose="020B0609020204030204" pitchFamily="49" charset="0"/>
              </a:rPr>
              <a:t>다 끓여진 상태에서만 보일러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// </a:t>
            </a:r>
            <a:r>
              <a:rPr lang="ko-KR" altLang="en-US" dirty="0" smtClean="0">
                <a:latin typeface="Consolas" panose="020B0609020204030204" pitchFamily="49" charset="0"/>
              </a:rPr>
              <a:t>에 있는 재료를 다음 단계로 넘기고 보일러를 비움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>
                <a:latin typeface="Consolas" panose="020B0609020204030204" pitchFamily="49" charset="0"/>
              </a:rPr>
              <a:t>p</a:t>
            </a:r>
            <a:r>
              <a:rPr lang="en-US" altLang="ko-KR" dirty="0" smtClean="0">
                <a:latin typeface="Consolas" panose="020B0609020204030204" pitchFamily="49" charset="0"/>
              </a:rPr>
              <a:t>ublic </a:t>
            </a:r>
            <a:r>
              <a:rPr lang="en-US" altLang="ko-KR" dirty="0">
                <a:latin typeface="Consolas" panose="020B0609020204030204" pitchFamily="49" charset="0"/>
              </a:rPr>
              <a:t>void drain()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if (!</a:t>
            </a:r>
            <a:r>
              <a:rPr lang="en-US" altLang="ko-KR" dirty="0" err="1">
                <a:latin typeface="Consolas" panose="020B0609020204030204" pitchFamily="49" charset="0"/>
              </a:rPr>
              <a:t>isEmpty</a:t>
            </a:r>
            <a:r>
              <a:rPr lang="en-US" altLang="ko-KR" dirty="0">
                <a:latin typeface="Consolas" panose="020B0609020204030204" pitchFamily="49" charset="0"/>
              </a:rPr>
              <a:t>() &amp;&amp; </a:t>
            </a:r>
            <a:r>
              <a:rPr lang="en-US" altLang="ko-KR" dirty="0" err="1">
                <a:latin typeface="Consolas" panose="020B0609020204030204" pitchFamily="49" charset="0"/>
              </a:rPr>
              <a:t>isBoiled</a:t>
            </a:r>
            <a:r>
              <a:rPr lang="en-US" altLang="ko-KR" dirty="0">
                <a:latin typeface="Consolas" panose="020B0609020204030204" pitchFamily="49" charset="0"/>
              </a:rPr>
              <a:t>())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// </a:t>
            </a:r>
            <a:r>
              <a:rPr lang="ko-KR" altLang="en-US" dirty="0">
                <a:latin typeface="Consolas" panose="020B0609020204030204" pitchFamily="49" charset="0"/>
              </a:rPr>
              <a:t>끓인 재료를 다음 단계로 넘김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empty = true;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// </a:t>
            </a:r>
            <a:r>
              <a:rPr lang="ko-KR" altLang="en-US" dirty="0" smtClean="0">
                <a:latin typeface="Consolas" panose="020B0609020204030204" pitchFamily="49" charset="0"/>
              </a:rPr>
              <a:t>보일러가 가득 차있고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ko-KR" altLang="en-US" dirty="0" smtClean="0">
                <a:latin typeface="Consolas" panose="020B0609020204030204" pitchFamily="49" charset="0"/>
              </a:rPr>
              <a:t>아직 끓지 않은 상태면 끓임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public void boil()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if (!</a:t>
            </a:r>
            <a:r>
              <a:rPr lang="en-US" altLang="ko-KR" dirty="0" err="1" smtClean="0">
                <a:latin typeface="Consolas" panose="020B0609020204030204" pitchFamily="49" charset="0"/>
              </a:rPr>
              <a:t>isEmpty</a:t>
            </a:r>
            <a:r>
              <a:rPr lang="en-US" altLang="ko-KR" dirty="0" smtClean="0">
                <a:latin typeface="Consolas" panose="020B0609020204030204" pitchFamily="49" charset="0"/>
              </a:rPr>
              <a:t>() &amp;&amp; !</a:t>
            </a:r>
            <a:r>
              <a:rPr lang="en-US" altLang="ko-KR" dirty="0" err="1" smtClean="0">
                <a:latin typeface="Consolas" panose="020B0609020204030204" pitchFamily="49" charset="0"/>
              </a:rPr>
              <a:t>isBoiled</a:t>
            </a:r>
            <a:r>
              <a:rPr lang="en-US" altLang="ko-KR" dirty="0" smtClean="0">
                <a:latin typeface="Consolas" panose="020B0609020204030204" pitchFamily="49" charset="0"/>
              </a:rPr>
              <a:t>())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// </a:t>
            </a:r>
            <a:r>
              <a:rPr lang="ko-KR" altLang="en-US" dirty="0" smtClean="0">
                <a:latin typeface="Consolas" panose="020B0609020204030204" pitchFamily="49" charset="0"/>
              </a:rPr>
              <a:t>재료를 끓임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boiled = true;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839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싱글턴</a:t>
            </a:r>
            <a:r>
              <a:rPr lang="ko-KR" altLang="en-US" dirty="0"/>
              <a:t> 버전의 초콜릿 보일러 코드</a:t>
            </a: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1196752"/>
            <a:ext cx="8568952" cy="540147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맑은 고딕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 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ChocolateBoiler</a:t>
            </a:r>
            <a:r>
              <a:rPr lang="en-US" altLang="ko-KR" dirty="0" smtClean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private </a:t>
            </a:r>
            <a:r>
              <a:rPr lang="en-US" altLang="ko-KR" dirty="0">
                <a:latin typeface="Consolas" panose="020B0609020204030204" pitchFamily="49" charset="0"/>
              </a:rPr>
              <a:t>static </a:t>
            </a:r>
            <a:r>
              <a:rPr lang="en-US" altLang="ko-KR" dirty="0" err="1">
                <a:latin typeface="Consolas" panose="020B0609020204030204" pitchFamily="49" charset="0"/>
              </a:rPr>
              <a:t>ChocolateBoiler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uniqueInstance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>
                <a:latin typeface="Consolas" panose="020B0609020204030204" pitchFamily="49" charset="0"/>
              </a:rPr>
              <a:t>private </a:t>
            </a:r>
            <a:r>
              <a:rPr lang="en-US" altLang="ko-KR" dirty="0" err="1">
                <a:latin typeface="Consolas" panose="020B0609020204030204" pitchFamily="49" charset="0"/>
              </a:rPr>
              <a:t>boolean</a:t>
            </a:r>
            <a:r>
              <a:rPr lang="en-US" altLang="ko-KR" dirty="0">
                <a:latin typeface="Consolas" panose="020B0609020204030204" pitchFamily="49" charset="0"/>
              </a:rPr>
              <a:t> empty;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private </a:t>
            </a:r>
            <a:r>
              <a:rPr lang="en-US" altLang="ko-KR" dirty="0" err="1">
                <a:latin typeface="Consolas" panose="020B0609020204030204" pitchFamily="49" charset="0"/>
              </a:rPr>
              <a:t>boolean</a:t>
            </a:r>
            <a:r>
              <a:rPr lang="en-US" altLang="ko-KR" dirty="0">
                <a:latin typeface="Consolas" panose="020B0609020204030204" pitchFamily="49" charset="0"/>
              </a:rPr>
              <a:t> boiled;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>
                <a:latin typeface="Consolas" panose="020B0609020204030204" pitchFamily="49" charset="0"/>
              </a:rPr>
              <a:t>private </a:t>
            </a:r>
            <a:r>
              <a:rPr lang="en-US" altLang="ko-KR" dirty="0" err="1">
                <a:latin typeface="Consolas" panose="020B0609020204030204" pitchFamily="49" charset="0"/>
              </a:rPr>
              <a:t>ChocolateBoiler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empty = true; // </a:t>
            </a:r>
            <a:r>
              <a:rPr lang="ko-KR" altLang="en-US" dirty="0">
                <a:latin typeface="Consolas" panose="020B0609020204030204" pitchFamily="49" charset="0"/>
              </a:rPr>
              <a:t>보일러가 비어있을 때만  동작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boiled = false;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}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public static </a:t>
            </a:r>
            <a:r>
              <a:rPr lang="en-US" altLang="ko-KR" dirty="0" err="1">
                <a:latin typeface="Consolas" panose="020B0609020204030204" pitchFamily="49" charset="0"/>
              </a:rPr>
              <a:t>ChocolateBoiler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getInstance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if (</a:t>
            </a:r>
            <a:r>
              <a:rPr lang="en-US" altLang="ko-KR" dirty="0" err="1">
                <a:latin typeface="Consolas" panose="020B0609020204030204" pitchFamily="49" charset="0"/>
              </a:rPr>
              <a:t>uniqueInstance</a:t>
            </a:r>
            <a:r>
              <a:rPr lang="en-US" altLang="ko-KR" dirty="0">
                <a:latin typeface="Consolas" panose="020B0609020204030204" pitchFamily="49" charset="0"/>
              </a:rPr>
              <a:t> == null)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err="1">
                <a:latin typeface="Consolas" panose="020B0609020204030204" pitchFamily="49" charset="0"/>
              </a:rPr>
              <a:t>uniqueInstance</a:t>
            </a:r>
            <a:r>
              <a:rPr lang="en-US" altLang="ko-KR" dirty="0">
                <a:latin typeface="Consolas" panose="020B0609020204030204" pitchFamily="49" charset="0"/>
              </a:rPr>
              <a:t> = new </a:t>
            </a:r>
            <a:r>
              <a:rPr lang="en-US" altLang="ko-KR" dirty="0" err="1" smtClean="0">
                <a:latin typeface="Consolas" panose="020B0609020204030204" pitchFamily="49" charset="0"/>
              </a:rPr>
              <a:t>ChocolateBoiler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return </a:t>
            </a:r>
            <a:r>
              <a:rPr lang="en-US" altLang="ko-KR" dirty="0" err="1">
                <a:latin typeface="Consolas" panose="020B0609020204030204" pitchFamily="49" charset="0"/>
              </a:rPr>
              <a:t>uniqueInstance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// </a:t>
            </a:r>
            <a:r>
              <a:rPr lang="ko-KR" altLang="en-US" dirty="0" smtClean="0">
                <a:latin typeface="Consolas" panose="020B0609020204030204" pitchFamily="49" charset="0"/>
              </a:rPr>
              <a:t>나머지 멤버 함수 코드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683177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맑은 고딕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맑은 고딕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맑은 고딕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42776</TotalTime>
  <Words>837</Words>
  <Application>Microsoft Office PowerPoint</Application>
  <PresentationFormat>화면 슬라이드 쇼(4:3)</PresentationFormat>
  <Paragraphs>176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Times New Roman</vt:lpstr>
      <vt:lpstr>굴림</vt:lpstr>
      <vt:lpstr>Wingdings</vt:lpstr>
      <vt:lpstr>Consolas</vt:lpstr>
      <vt:lpstr>Garamond</vt:lpstr>
      <vt:lpstr>맑은 고딕</vt:lpstr>
      <vt:lpstr>Level</vt:lpstr>
      <vt:lpstr>PowerPoint 프레젠테이션</vt:lpstr>
      <vt:lpstr>싱글턴 패턴(Singleton Pattern)</vt:lpstr>
      <vt:lpstr>디자인 패턴 요소</vt:lpstr>
      <vt:lpstr>고전적 싱글턴 패턴 구현법</vt:lpstr>
      <vt:lpstr>고전적 싱글턴 패턴 구현법</vt:lpstr>
      <vt:lpstr>사례 1 – 초콜릿 공장</vt:lpstr>
      <vt:lpstr>사례 1 – 초콜릿 공장</vt:lpstr>
      <vt:lpstr>사례 1 – 초콜릿 공장</vt:lpstr>
      <vt:lpstr>싱글턴 버전의 초콜릿 보일러 코드</vt:lpstr>
      <vt:lpstr>Thread-safe 버전의 싱글턴</vt:lpstr>
      <vt:lpstr>Thread-safe 버전의 싱글턴</vt:lpstr>
      <vt:lpstr>Thread-safe 버전의 싱글턴</vt:lpstr>
      <vt:lpstr>Thread-safe 버전의 싱글턴</vt:lpstr>
      <vt:lpstr>디자인 패턴 요소</vt:lpstr>
      <vt:lpstr>고전적 싱글턴 패턴 구현법</vt:lpstr>
    </vt:vector>
  </TitlesOfParts>
  <Company>EVL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Yongjoo Cho</dc:creator>
  <cp:lastModifiedBy>400T6B</cp:lastModifiedBy>
  <cp:revision>2954</cp:revision>
  <dcterms:created xsi:type="dcterms:W3CDTF">2001-05-01T19:45:44Z</dcterms:created>
  <dcterms:modified xsi:type="dcterms:W3CDTF">2019-11-15T03:53:43Z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D:\Jason\cise_html</vt:lpwstr>
  </property>
</Properties>
</file>