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>
  <p:sldMasterIdLst>
    <p:sldMasterId id="2147483660" r:id="rId1"/>
  </p:sldMasterIdLst>
  <p:notesMasterIdLst>
    <p:notesMasterId r:id="rId40"/>
  </p:notesMasterIdLst>
  <p:sldIdLst>
    <p:sldId id="323" r:id="rId2"/>
    <p:sldId id="534" r:id="rId3"/>
    <p:sldId id="588" r:id="rId4"/>
    <p:sldId id="589" r:id="rId5"/>
    <p:sldId id="592" r:id="rId6"/>
    <p:sldId id="591" r:id="rId7"/>
    <p:sldId id="590" r:id="rId8"/>
    <p:sldId id="593" r:id="rId9"/>
    <p:sldId id="594" r:id="rId10"/>
    <p:sldId id="595" r:id="rId11"/>
    <p:sldId id="596" r:id="rId12"/>
    <p:sldId id="597" r:id="rId13"/>
    <p:sldId id="601" r:id="rId14"/>
    <p:sldId id="598" r:id="rId15"/>
    <p:sldId id="599" r:id="rId16"/>
    <p:sldId id="600" r:id="rId17"/>
    <p:sldId id="602" r:id="rId18"/>
    <p:sldId id="603" r:id="rId19"/>
    <p:sldId id="604" r:id="rId20"/>
    <p:sldId id="605" r:id="rId21"/>
    <p:sldId id="606" r:id="rId22"/>
    <p:sldId id="607" r:id="rId23"/>
    <p:sldId id="608" r:id="rId24"/>
    <p:sldId id="619" r:id="rId25"/>
    <p:sldId id="620" r:id="rId26"/>
    <p:sldId id="621" r:id="rId27"/>
    <p:sldId id="537" r:id="rId28"/>
    <p:sldId id="611" r:id="rId29"/>
    <p:sldId id="609" r:id="rId30"/>
    <p:sldId id="610" r:id="rId31"/>
    <p:sldId id="551" r:id="rId32"/>
    <p:sldId id="612" r:id="rId33"/>
    <p:sldId id="613" r:id="rId34"/>
    <p:sldId id="614" r:id="rId35"/>
    <p:sldId id="615" r:id="rId36"/>
    <p:sldId id="616" r:id="rId37"/>
    <p:sldId id="618" r:id="rId38"/>
    <p:sldId id="617" r:id="rId39"/>
  </p:sldIdLst>
  <p:sldSz cx="9144000" cy="6858000" type="screen4x3"/>
  <p:notesSz cx="6858000" cy="9144000"/>
  <p:embeddedFontLst>
    <p:embeddedFont>
      <p:font typeface="Garamond" panose="02020404030301010803" pitchFamily="18" charset="0"/>
      <p:regular r:id="rId41"/>
      <p:bold r:id="rId42"/>
      <p:italic r:id="rId43"/>
    </p:embeddedFont>
    <p:embeddedFont>
      <p:font typeface="Consolas" panose="020B0609020204030204" pitchFamily="49" charset="0"/>
      <p:regular r:id="rId44"/>
      <p:bold r:id="rId45"/>
      <p:italic r:id="rId46"/>
      <p:boldItalic r:id="rId47"/>
    </p:embeddedFont>
    <p:embeddedFont>
      <p:font typeface="맑은 고딕" panose="020B0503020000020004" pitchFamily="50" charset="-127"/>
      <p:regular r:id="rId48"/>
      <p:bold r:id="rId49"/>
    </p:embeddedFont>
  </p:embeddedFont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1" hangingPunct="1"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1" hangingPunct="1"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1" hangingPunct="1"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1" hangingPunct="1"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FFCC66"/>
    <a:srgbClr val="6699FF"/>
    <a:srgbClr val="9B5D1F"/>
    <a:srgbClr val="FFFF00"/>
    <a:srgbClr val="333399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49" autoAdjust="0"/>
    <p:restoredTop sz="67876" autoAdjust="0"/>
  </p:normalViewPr>
  <p:slideViewPr>
    <p:cSldViewPr>
      <p:cViewPr varScale="1">
        <p:scale>
          <a:sx n="52" d="100"/>
          <a:sy n="52" d="100"/>
        </p:scale>
        <p:origin x="207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4356"/>
    </p:cViewPr>
  </p:sorterViewPr>
  <p:notesViewPr>
    <p:cSldViewPr>
      <p:cViewPr varScale="1">
        <p:scale>
          <a:sx n="99" d="100"/>
          <a:sy n="99" d="100"/>
        </p:scale>
        <p:origin x="-3192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2.fntdata"/><Relationship Id="rId47" Type="http://schemas.openxmlformats.org/officeDocument/2006/relationships/font" Target="fonts/font7.fntdata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font" Target="fonts/font5.fntdata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4.fntdata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3.fntdata"/><Relationship Id="rId48" Type="http://schemas.openxmlformats.org/officeDocument/2006/relationships/font" Target="fonts/font8.fntdata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7587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4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9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 smtClean="0"/>
              <a:t>Click to edit Master text styles</a:t>
            </a:r>
          </a:p>
          <a:p>
            <a:pPr lvl="1"/>
            <a:r>
              <a:rPr lang="en-US" altLang="ko-KR" noProof="0" smtClean="0"/>
              <a:t>Second level</a:t>
            </a:r>
          </a:p>
          <a:p>
            <a:pPr lvl="2"/>
            <a:r>
              <a:rPr lang="en-US" altLang="ko-KR" noProof="0" smtClean="0"/>
              <a:t>Third level</a:t>
            </a:r>
          </a:p>
          <a:p>
            <a:pPr lvl="3"/>
            <a:r>
              <a:rPr lang="en-US" altLang="ko-KR" noProof="0" smtClean="0"/>
              <a:t>Fourth level</a:t>
            </a:r>
          </a:p>
          <a:p>
            <a:pPr lvl="4"/>
            <a:r>
              <a:rPr lang="en-US" altLang="ko-KR" noProof="0" smtClean="0"/>
              <a:t>Fifth level</a:t>
            </a:r>
          </a:p>
        </p:txBody>
      </p:sp>
      <p:sp>
        <p:nvSpPr>
          <p:cNvPr id="67590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7591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DA12072F-6430-4931-8BB7-8BDC1E69D43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8188379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fld id="{A27F615B-54BA-407B-8C0E-38E5D0F8B816}" type="slidenum">
              <a:rPr lang="en-US" altLang="zh-TW" sz="1200" smtClean="0"/>
              <a:pPr/>
              <a:t>1</a:t>
            </a:fld>
            <a:endParaRPr lang="en-US" altLang="zh-TW" sz="1200" smtClean="0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24153905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@</a:t>
            </a:r>
            <a:r>
              <a:rPr lang="en-US" altLang="ko-KR" dirty="0" err="1" smtClean="0"/>
              <a:t>startuml</a:t>
            </a:r>
            <a:endParaRPr lang="en-US" altLang="ko-KR" dirty="0" smtClean="0"/>
          </a:p>
          <a:p>
            <a:r>
              <a:rPr lang="en-US" altLang="ko-KR" dirty="0" smtClean="0"/>
              <a:t>class Client</a:t>
            </a:r>
          </a:p>
          <a:p>
            <a:r>
              <a:rPr lang="en-US" altLang="ko-KR" dirty="0" smtClean="0"/>
              <a:t>Interface Duck</a:t>
            </a:r>
          </a:p>
          <a:p>
            <a:r>
              <a:rPr lang="en-US" altLang="ko-KR" dirty="0" smtClean="0"/>
              <a:t>Interface Turkey</a:t>
            </a:r>
          </a:p>
          <a:p>
            <a:r>
              <a:rPr lang="en-US" altLang="ko-KR" dirty="0" smtClean="0"/>
              <a:t>class </a:t>
            </a:r>
            <a:r>
              <a:rPr lang="en-US" altLang="ko-KR" dirty="0" err="1" smtClean="0"/>
              <a:t>MallardDuck</a:t>
            </a:r>
            <a:endParaRPr lang="en-US" altLang="ko-KR" dirty="0" smtClean="0"/>
          </a:p>
          <a:p>
            <a:r>
              <a:rPr lang="en-US" altLang="ko-KR" dirty="0" smtClean="0"/>
              <a:t>Turkey &lt;|.. </a:t>
            </a:r>
            <a:r>
              <a:rPr lang="en-US" altLang="ko-KR" dirty="0" err="1" smtClean="0"/>
              <a:t>WildTurkey</a:t>
            </a:r>
            <a:endParaRPr lang="en-US" altLang="ko-KR" dirty="0" smtClean="0"/>
          </a:p>
          <a:p>
            <a:r>
              <a:rPr lang="en-US" altLang="ko-KR" dirty="0" smtClean="0"/>
              <a:t>Duck &lt;|.. </a:t>
            </a:r>
            <a:r>
              <a:rPr lang="en-US" altLang="ko-KR" dirty="0" err="1" smtClean="0"/>
              <a:t>MallardDuck</a:t>
            </a:r>
            <a:endParaRPr lang="en-US" altLang="ko-KR" dirty="0" smtClean="0"/>
          </a:p>
          <a:p>
            <a:r>
              <a:rPr lang="en-US" altLang="ko-KR" dirty="0" smtClean="0"/>
              <a:t>Duck &lt;|.. </a:t>
            </a:r>
            <a:r>
              <a:rPr lang="en-US" altLang="ko-KR" dirty="0" err="1" smtClean="0"/>
              <a:t>TurkeyAdapter</a:t>
            </a:r>
            <a:endParaRPr lang="en-US" altLang="ko-KR" dirty="0" smtClean="0"/>
          </a:p>
          <a:p>
            <a:r>
              <a:rPr lang="en-US" altLang="ko-KR" dirty="0" smtClean="0"/>
              <a:t>Client --&gt; </a:t>
            </a:r>
            <a:r>
              <a:rPr lang="en-US" altLang="ko-KR" dirty="0" err="1" smtClean="0"/>
              <a:t>WildTurkey</a:t>
            </a:r>
            <a:endParaRPr lang="en-US" altLang="ko-KR" dirty="0" smtClean="0"/>
          </a:p>
          <a:p>
            <a:r>
              <a:rPr lang="en-US" altLang="ko-KR" dirty="0" smtClean="0"/>
              <a:t>Client --&gt; </a:t>
            </a:r>
            <a:r>
              <a:rPr lang="en-US" altLang="ko-KR" dirty="0" err="1" smtClean="0"/>
              <a:t>TurkeyAdapter</a:t>
            </a:r>
            <a:endParaRPr lang="en-US" altLang="ko-KR" dirty="0" smtClean="0"/>
          </a:p>
          <a:p>
            <a:r>
              <a:rPr lang="en-US" altLang="ko-KR" dirty="0" smtClean="0"/>
              <a:t>@</a:t>
            </a:r>
            <a:r>
              <a:rPr lang="en-US" altLang="ko-KR" dirty="0" err="1" smtClean="0"/>
              <a:t>enduml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12072F-6430-4931-8BB7-8BDC1E69D43B}" type="slidenum">
              <a:rPr lang="ko-KR" altLang="en-US" smtClean="0"/>
              <a:pPr>
                <a:defRPr/>
              </a:pPr>
              <a:t>13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568394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@</a:t>
            </a:r>
            <a:r>
              <a:rPr lang="en-US" altLang="ko-KR" dirty="0" err="1" smtClean="0"/>
              <a:t>startuml</a:t>
            </a:r>
            <a:endParaRPr lang="en-US" altLang="ko-KR" dirty="0" smtClean="0"/>
          </a:p>
          <a:p>
            <a:r>
              <a:rPr lang="en-US" altLang="ko-KR" dirty="0" smtClean="0"/>
              <a:t>class Client</a:t>
            </a:r>
          </a:p>
          <a:p>
            <a:r>
              <a:rPr lang="en-US" altLang="ko-KR" dirty="0" smtClean="0"/>
              <a:t>interface Target {</a:t>
            </a:r>
          </a:p>
          <a:p>
            <a:r>
              <a:rPr lang="en-US" altLang="ko-KR" dirty="0" smtClean="0"/>
              <a:t>    +request()</a:t>
            </a:r>
          </a:p>
          <a:p>
            <a:r>
              <a:rPr lang="en-US" altLang="ko-KR" dirty="0" smtClean="0"/>
              <a:t>}</a:t>
            </a:r>
          </a:p>
          <a:p>
            <a:r>
              <a:rPr lang="en-US" altLang="ko-KR" dirty="0" smtClean="0"/>
              <a:t>class Adapter {</a:t>
            </a:r>
          </a:p>
          <a:p>
            <a:r>
              <a:rPr lang="en-US" altLang="ko-KR" dirty="0" smtClean="0"/>
              <a:t>    +request()</a:t>
            </a:r>
          </a:p>
          <a:p>
            <a:r>
              <a:rPr lang="en-US" altLang="ko-KR" dirty="0" smtClean="0"/>
              <a:t>}</a:t>
            </a:r>
          </a:p>
          <a:p>
            <a:r>
              <a:rPr lang="en-US" altLang="ko-KR" dirty="0" smtClean="0"/>
              <a:t>class </a:t>
            </a:r>
            <a:r>
              <a:rPr lang="en-US" altLang="ko-KR" dirty="0" err="1" smtClean="0"/>
              <a:t>Adaptee</a:t>
            </a:r>
            <a:r>
              <a:rPr lang="en-US" altLang="ko-KR" dirty="0" smtClean="0"/>
              <a:t> {</a:t>
            </a:r>
          </a:p>
          <a:p>
            <a:r>
              <a:rPr lang="en-US" altLang="ko-KR" dirty="0" smtClean="0"/>
              <a:t>    +</a:t>
            </a:r>
            <a:r>
              <a:rPr lang="en-US" altLang="ko-KR" dirty="0" err="1" smtClean="0"/>
              <a:t>specificRequest</a:t>
            </a:r>
            <a:r>
              <a:rPr lang="en-US" altLang="ko-KR" dirty="0" smtClean="0"/>
              <a:t>()</a:t>
            </a:r>
          </a:p>
          <a:p>
            <a:r>
              <a:rPr lang="en-US" altLang="ko-KR" dirty="0" smtClean="0"/>
              <a:t>}</a:t>
            </a:r>
          </a:p>
          <a:p>
            <a:r>
              <a:rPr lang="en-US" altLang="ko-KR" dirty="0" smtClean="0"/>
              <a:t>Client -&gt; Target</a:t>
            </a:r>
          </a:p>
          <a:p>
            <a:r>
              <a:rPr lang="en-US" altLang="ko-KR" dirty="0" smtClean="0"/>
              <a:t>Target &lt;|.. Adapter</a:t>
            </a:r>
          </a:p>
          <a:p>
            <a:r>
              <a:rPr lang="en-US" altLang="ko-KR" dirty="0" smtClean="0"/>
              <a:t>Adapter -right-&gt; </a:t>
            </a:r>
            <a:r>
              <a:rPr lang="en-US" altLang="ko-KR" dirty="0" err="1" smtClean="0"/>
              <a:t>Adaptee</a:t>
            </a:r>
            <a:endParaRPr lang="en-US" altLang="ko-KR" dirty="0" smtClean="0"/>
          </a:p>
          <a:p>
            <a:r>
              <a:rPr lang="en-US" altLang="ko-KR" dirty="0" smtClean="0"/>
              <a:t>@</a:t>
            </a:r>
            <a:r>
              <a:rPr lang="en-US" altLang="ko-KR" smtClean="0"/>
              <a:t>enduml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12072F-6430-4931-8BB7-8BDC1E69D43B}" type="slidenum">
              <a:rPr lang="ko-KR" altLang="en-US" smtClean="0"/>
              <a:pPr>
                <a:defRPr/>
              </a:pPr>
              <a:t>16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222966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@</a:t>
            </a:r>
            <a:r>
              <a:rPr lang="en-US" altLang="ko-KR" dirty="0" err="1" smtClean="0"/>
              <a:t>startuml</a:t>
            </a:r>
            <a:endParaRPr lang="en-US" altLang="ko-KR" dirty="0" smtClean="0"/>
          </a:p>
          <a:p>
            <a:r>
              <a:rPr lang="en-US" altLang="ko-KR" dirty="0" smtClean="0"/>
              <a:t>interface Enumeration {</a:t>
            </a:r>
          </a:p>
          <a:p>
            <a:r>
              <a:rPr lang="en-US" altLang="ko-KR" dirty="0" smtClean="0"/>
              <a:t>    +</a:t>
            </a:r>
            <a:r>
              <a:rPr lang="en-US" altLang="ko-KR" dirty="0" err="1" smtClean="0"/>
              <a:t>hasMoreElements</a:t>
            </a:r>
            <a:r>
              <a:rPr lang="en-US" altLang="ko-KR" dirty="0" smtClean="0"/>
              <a:t>()</a:t>
            </a:r>
          </a:p>
          <a:p>
            <a:r>
              <a:rPr lang="en-US" altLang="ko-KR" dirty="0" smtClean="0"/>
              <a:t>    +</a:t>
            </a:r>
            <a:r>
              <a:rPr lang="en-US" altLang="ko-KR" dirty="0" err="1" smtClean="0"/>
              <a:t>nextElement</a:t>
            </a:r>
            <a:r>
              <a:rPr lang="en-US" altLang="ko-KR" dirty="0" smtClean="0"/>
              <a:t>()</a:t>
            </a:r>
          </a:p>
          <a:p>
            <a:r>
              <a:rPr lang="en-US" altLang="ko-KR" dirty="0" smtClean="0"/>
              <a:t>}</a:t>
            </a:r>
          </a:p>
          <a:p>
            <a:r>
              <a:rPr lang="en-US" altLang="ko-KR" dirty="0" smtClean="0"/>
              <a:t>@</a:t>
            </a:r>
            <a:r>
              <a:rPr lang="en-US" altLang="ko-KR" dirty="0" err="1" smtClean="0"/>
              <a:t>enduml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@</a:t>
            </a:r>
            <a:r>
              <a:rPr lang="en-US" altLang="ko-KR" dirty="0" err="1" smtClean="0"/>
              <a:t>startuml</a:t>
            </a:r>
            <a:endParaRPr lang="en-US" altLang="ko-KR" dirty="0" smtClean="0"/>
          </a:p>
          <a:p>
            <a:r>
              <a:rPr lang="en-US" altLang="ko-KR" dirty="0" smtClean="0"/>
              <a:t>interface Iterator {</a:t>
            </a:r>
          </a:p>
          <a:p>
            <a:r>
              <a:rPr lang="en-US" altLang="ko-KR" dirty="0" smtClean="0"/>
              <a:t>    +</a:t>
            </a:r>
            <a:r>
              <a:rPr lang="en-US" altLang="ko-KR" dirty="0" err="1" smtClean="0"/>
              <a:t>hasNext</a:t>
            </a:r>
            <a:r>
              <a:rPr lang="en-US" altLang="ko-KR" dirty="0" smtClean="0"/>
              <a:t>()</a:t>
            </a:r>
          </a:p>
          <a:p>
            <a:r>
              <a:rPr lang="en-US" altLang="ko-KR" dirty="0" smtClean="0"/>
              <a:t>    +next()</a:t>
            </a:r>
          </a:p>
          <a:p>
            <a:r>
              <a:rPr lang="en-US" altLang="ko-KR" dirty="0" smtClean="0"/>
              <a:t>    +remove()</a:t>
            </a:r>
          </a:p>
          <a:p>
            <a:r>
              <a:rPr lang="en-US" altLang="ko-KR" dirty="0" smtClean="0"/>
              <a:t>}</a:t>
            </a:r>
          </a:p>
          <a:p>
            <a:r>
              <a:rPr lang="en-US" altLang="ko-KR" dirty="0" smtClean="0"/>
              <a:t>@</a:t>
            </a:r>
            <a:r>
              <a:rPr lang="en-US" altLang="ko-KR" dirty="0" err="1" smtClean="0"/>
              <a:t>enduml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12072F-6430-4931-8BB7-8BDC1E69D43B}" type="slidenum">
              <a:rPr lang="ko-KR" altLang="en-US" smtClean="0"/>
              <a:pPr>
                <a:defRPr/>
              </a:pPr>
              <a:t>19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866530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@</a:t>
            </a:r>
            <a:r>
              <a:rPr lang="en-US" altLang="ko-KR" dirty="0" err="1" smtClean="0"/>
              <a:t>startuml</a:t>
            </a:r>
            <a:endParaRPr lang="en-US" altLang="ko-KR" dirty="0" smtClean="0"/>
          </a:p>
          <a:p>
            <a:r>
              <a:rPr lang="en-US" altLang="ko-KR" dirty="0" smtClean="0"/>
              <a:t>interface Iterator {</a:t>
            </a:r>
          </a:p>
          <a:p>
            <a:r>
              <a:rPr lang="en-US" altLang="ko-KR" dirty="0" smtClean="0"/>
              <a:t>    +</a:t>
            </a:r>
            <a:r>
              <a:rPr lang="en-US" altLang="ko-KR" dirty="0" err="1" smtClean="0"/>
              <a:t>hasNext</a:t>
            </a:r>
            <a:r>
              <a:rPr lang="en-US" altLang="ko-KR" dirty="0" smtClean="0"/>
              <a:t>()</a:t>
            </a:r>
          </a:p>
          <a:p>
            <a:r>
              <a:rPr lang="en-US" altLang="ko-KR" dirty="0" smtClean="0"/>
              <a:t>    +next()</a:t>
            </a:r>
          </a:p>
          <a:p>
            <a:r>
              <a:rPr lang="en-US" altLang="ko-KR" dirty="0" smtClean="0"/>
              <a:t>    +remove()</a:t>
            </a:r>
          </a:p>
          <a:p>
            <a:r>
              <a:rPr lang="en-US" altLang="ko-KR" dirty="0" smtClean="0"/>
              <a:t>}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interface Enumeration {</a:t>
            </a:r>
          </a:p>
          <a:p>
            <a:r>
              <a:rPr lang="en-US" altLang="ko-KR" dirty="0" smtClean="0"/>
              <a:t>    +</a:t>
            </a:r>
            <a:r>
              <a:rPr lang="en-US" altLang="ko-KR" dirty="0" err="1" smtClean="0"/>
              <a:t>hasMoreElements</a:t>
            </a:r>
            <a:r>
              <a:rPr lang="en-US" altLang="ko-KR" dirty="0" smtClean="0"/>
              <a:t>()</a:t>
            </a:r>
          </a:p>
          <a:p>
            <a:r>
              <a:rPr lang="en-US" altLang="ko-KR" dirty="0" smtClean="0"/>
              <a:t>    +</a:t>
            </a:r>
            <a:r>
              <a:rPr lang="en-US" altLang="ko-KR" dirty="0" err="1" smtClean="0"/>
              <a:t>nextElement</a:t>
            </a:r>
            <a:r>
              <a:rPr lang="en-US" altLang="ko-KR" dirty="0" smtClean="0"/>
              <a:t>()</a:t>
            </a:r>
          </a:p>
          <a:p>
            <a:r>
              <a:rPr lang="en-US" altLang="ko-KR" dirty="0" smtClean="0"/>
              <a:t>}</a:t>
            </a:r>
          </a:p>
          <a:p>
            <a:r>
              <a:rPr lang="en-US" altLang="ko-KR" dirty="0" smtClean="0"/>
              <a:t>@</a:t>
            </a:r>
            <a:r>
              <a:rPr lang="en-US" altLang="ko-KR" dirty="0" err="1" smtClean="0"/>
              <a:t>enduml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12072F-6430-4931-8BB7-8BDC1E69D43B}" type="slidenum">
              <a:rPr lang="ko-KR" altLang="en-US" smtClean="0"/>
              <a:pPr>
                <a:defRPr/>
              </a:pPr>
              <a:t>20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637968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@</a:t>
            </a:r>
            <a:r>
              <a:rPr lang="en-US" altLang="ko-KR" dirty="0" err="1" smtClean="0"/>
              <a:t>startuml</a:t>
            </a:r>
            <a:endParaRPr lang="en-US" altLang="ko-KR" dirty="0" smtClean="0"/>
          </a:p>
          <a:p>
            <a:r>
              <a:rPr lang="en-US" altLang="ko-KR" dirty="0" smtClean="0"/>
              <a:t>interface Iterator {</a:t>
            </a:r>
          </a:p>
          <a:p>
            <a:r>
              <a:rPr lang="en-US" altLang="ko-KR" dirty="0" smtClean="0"/>
              <a:t>    +</a:t>
            </a:r>
            <a:r>
              <a:rPr lang="en-US" altLang="ko-KR" dirty="0" err="1" smtClean="0"/>
              <a:t>hasNext</a:t>
            </a:r>
            <a:r>
              <a:rPr lang="en-US" altLang="ko-KR" dirty="0" smtClean="0"/>
              <a:t>()</a:t>
            </a:r>
          </a:p>
          <a:p>
            <a:r>
              <a:rPr lang="en-US" altLang="ko-KR" dirty="0" smtClean="0"/>
              <a:t>    +next()</a:t>
            </a:r>
          </a:p>
          <a:p>
            <a:r>
              <a:rPr lang="en-US" altLang="ko-KR" dirty="0" smtClean="0"/>
              <a:t>    +remove()</a:t>
            </a:r>
          </a:p>
          <a:p>
            <a:r>
              <a:rPr lang="en-US" altLang="ko-KR" dirty="0" smtClean="0"/>
              <a:t>}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class </a:t>
            </a:r>
            <a:r>
              <a:rPr lang="en-US" altLang="ko-KR" dirty="0" err="1" smtClean="0"/>
              <a:t>EnumerationIterator</a:t>
            </a:r>
            <a:r>
              <a:rPr lang="en-US" altLang="ko-KR" dirty="0" smtClean="0"/>
              <a:t> {</a:t>
            </a:r>
          </a:p>
          <a:p>
            <a:r>
              <a:rPr lang="en-US" altLang="ko-KR" dirty="0" smtClean="0"/>
              <a:t>    +</a:t>
            </a:r>
            <a:r>
              <a:rPr lang="en-US" altLang="ko-KR" dirty="0" err="1" smtClean="0"/>
              <a:t>hasNext</a:t>
            </a:r>
            <a:r>
              <a:rPr lang="en-US" altLang="ko-KR" dirty="0" smtClean="0"/>
              <a:t>()</a:t>
            </a:r>
          </a:p>
          <a:p>
            <a:r>
              <a:rPr lang="en-US" altLang="ko-KR" dirty="0" smtClean="0"/>
              <a:t>    +next()</a:t>
            </a:r>
          </a:p>
          <a:p>
            <a:r>
              <a:rPr lang="en-US" altLang="ko-KR" dirty="0" smtClean="0"/>
              <a:t>    +remove()</a:t>
            </a:r>
          </a:p>
          <a:p>
            <a:r>
              <a:rPr lang="en-US" altLang="ko-KR" dirty="0" smtClean="0"/>
              <a:t>}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interface Enumeration {</a:t>
            </a:r>
          </a:p>
          <a:p>
            <a:r>
              <a:rPr lang="en-US" altLang="ko-KR" dirty="0" smtClean="0"/>
              <a:t>    +</a:t>
            </a:r>
            <a:r>
              <a:rPr lang="en-US" altLang="ko-KR" dirty="0" err="1" smtClean="0"/>
              <a:t>hasMoreElements</a:t>
            </a:r>
            <a:r>
              <a:rPr lang="en-US" altLang="ko-KR" dirty="0" smtClean="0"/>
              <a:t>()</a:t>
            </a:r>
          </a:p>
          <a:p>
            <a:r>
              <a:rPr lang="en-US" altLang="ko-KR" dirty="0" smtClean="0"/>
              <a:t>    +</a:t>
            </a:r>
            <a:r>
              <a:rPr lang="en-US" altLang="ko-KR" dirty="0" err="1" smtClean="0"/>
              <a:t>nextElement</a:t>
            </a:r>
            <a:r>
              <a:rPr lang="en-US" altLang="ko-KR" dirty="0" smtClean="0"/>
              <a:t>()</a:t>
            </a:r>
          </a:p>
          <a:p>
            <a:r>
              <a:rPr lang="en-US" altLang="ko-KR" dirty="0" smtClean="0"/>
              <a:t>}</a:t>
            </a:r>
          </a:p>
          <a:p>
            <a:endParaRPr lang="en-US" altLang="ko-KR" dirty="0" smtClean="0"/>
          </a:p>
          <a:p>
            <a:r>
              <a:rPr lang="en-US" altLang="ko-KR" dirty="0" err="1" smtClean="0"/>
              <a:t>EnumerationIterator</a:t>
            </a:r>
            <a:r>
              <a:rPr lang="en-US" altLang="ko-KR" dirty="0" smtClean="0"/>
              <a:t> .up.|&gt; Iterator</a:t>
            </a:r>
          </a:p>
          <a:p>
            <a:r>
              <a:rPr lang="en-US" altLang="ko-KR" dirty="0" err="1" smtClean="0"/>
              <a:t>EnumerationIterator</a:t>
            </a:r>
            <a:r>
              <a:rPr lang="en-US" altLang="ko-KR" dirty="0" smtClean="0"/>
              <a:t> -right-&gt; Enumeration</a:t>
            </a:r>
          </a:p>
          <a:p>
            <a:r>
              <a:rPr lang="en-US" altLang="ko-KR" dirty="0" smtClean="0"/>
              <a:t>@</a:t>
            </a:r>
            <a:r>
              <a:rPr lang="en-US" altLang="ko-KR" dirty="0" err="1" smtClean="0"/>
              <a:t>enduml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12072F-6430-4931-8BB7-8BDC1E69D43B}" type="slidenum">
              <a:rPr lang="ko-KR" altLang="en-US" smtClean="0"/>
              <a:pPr>
                <a:defRPr/>
              </a:pPr>
              <a:t>21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538219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@</a:t>
            </a:r>
            <a:r>
              <a:rPr lang="en-US" altLang="ko-KR" dirty="0" err="1" smtClean="0"/>
              <a:t>startuml</a:t>
            </a:r>
            <a:endParaRPr lang="en-US" altLang="ko-KR" dirty="0" smtClean="0"/>
          </a:p>
          <a:p>
            <a:r>
              <a:rPr lang="en-US" altLang="ko-KR" dirty="0" smtClean="0"/>
              <a:t>Amplifier -left-&gt; Tuner</a:t>
            </a:r>
          </a:p>
          <a:p>
            <a:r>
              <a:rPr lang="en-US" altLang="ko-KR" dirty="0" smtClean="0"/>
              <a:t>Amplifier -right-&gt; </a:t>
            </a:r>
            <a:r>
              <a:rPr lang="en-US" altLang="ko-KR" dirty="0" err="1" smtClean="0"/>
              <a:t>DvdPlayer</a:t>
            </a:r>
            <a:endParaRPr lang="en-US" altLang="ko-KR" dirty="0" smtClean="0"/>
          </a:p>
          <a:p>
            <a:r>
              <a:rPr lang="en-US" altLang="ko-KR" dirty="0" smtClean="0"/>
              <a:t>Tuner --&gt; Amplifier</a:t>
            </a:r>
          </a:p>
          <a:p>
            <a:r>
              <a:rPr lang="en-US" altLang="ko-KR" dirty="0" err="1" smtClean="0"/>
              <a:t>DvdPlayer</a:t>
            </a:r>
            <a:r>
              <a:rPr lang="en-US" altLang="ko-KR" dirty="0" smtClean="0"/>
              <a:t> --&gt; Amplifier</a:t>
            </a:r>
          </a:p>
          <a:p>
            <a:r>
              <a:rPr lang="en-US" altLang="ko-KR" dirty="0" smtClean="0"/>
              <a:t>Projector --&gt; </a:t>
            </a:r>
            <a:r>
              <a:rPr lang="en-US" altLang="ko-KR" dirty="0" err="1" smtClean="0"/>
              <a:t>DvdPlayer</a:t>
            </a:r>
            <a:endParaRPr lang="en-US" altLang="ko-KR" dirty="0" smtClean="0"/>
          </a:p>
          <a:p>
            <a:r>
              <a:rPr lang="en-US" altLang="ko-KR" dirty="0" smtClean="0"/>
              <a:t>Amplifier --&gt; </a:t>
            </a:r>
            <a:r>
              <a:rPr lang="en-US" altLang="ko-KR" dirty="0" err="1" smtClean="0"/>
              <a:t>CdPlayer</a:t>
            </a:r>
            <a:endParaRPr lang="en-US" altLang="ko-KR" dirty="0" smtClean="0"/>
          </a:p>
          <a:p>
            <a:r>
              <a:rPr lang="en-US" altLang="ko-KR" dirty="0" err="1" smtClean="0"/>
              <a:t>CdPlayer</a:t>
            </a:r>
            <a:r>
              <a:rPr lang="en-US" altLang="ko-KR" dirty="0" smtClean="0"/>
              <a:t> --&gt; Amplifier</a:t>
            </a:r>
          </a:p>
          <a:p>
            <a:r>
              <a:rPr lang="en-US" altLang="ko-KR" dirty="0" smtClean="0"/>
              <a:t>class Amplifier {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description:String</a:t>
            </a:r>
            <a:endParaRPr lang="en-US" altLang="ko-KR" dirty="0" smtClean="0"/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tuner:Tuner</a:t>
            </a:r>
            <a:endParaRPr lang="en-US" altLang="ko-KR" dirty="0" smtClean="0"/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dvd:DvdPlayer</a:t>
            </a:r>
            <a:endParaRPr lang="en-US" altLang="ko-KR" dirty="0" smtClean="0"/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cd:CdPlayer</a:t>
            </a:r>
            <a:endParaRPr lang="en-US" altLang="ko-KR" dirty="0" smtClean="0"/>
          </a:p>
          <a:p>
            <a:r>
              <a:rPr lang="en-US" altLang="ko-KR" dirty="0" smtClean="0"/>
              <a:t>    +on()</a:t>
            </a:r>
          </a:p>
          <a:p>
            <a:r>
              <a:rPr lang="en-US" altLang="ko-KR" dirty="0" smtClean="0"/>
              <a:t>    +off()</a:t>
            </a:r>
          </a:p>
          <a:p>
            <a:r>
              <a:rPr lang="en-US" altLang="ko-KR" dirty="0" smtClean="0"/>
              <a:t>    +</a:t>
            </a:r>
            <a:r>
              <a:rPr lang="en-US" altLang="ko-KR" dirty="0" err="1" smtClean="0"/>
              <a:t>setDvd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DvdPlayer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    +</a:t>
            </a:r>
            <a:r>
              <a:rPr lang="en-US" altLang="ko-KR" dirty="0" err="1" smtClean="0"/>
              <a:t>setCd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CdPlayer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    +</a:t>
            </a:r>
            <a:r>
              <a:rPr lang="en-US" altLang="ko-KR" dirty="0" err="1" smtClean="0"/>
              <a:t>setTuer</a:t>
            </a:r>
            <a:r>
              <a:rPr lang="en-US" altLang="ko-KR" dirty="0" smtClean="0"/>
              <a:t>(Tuner)</a:t>
            </a:r>
          </a:p>
          <a:p>
            <a:r>
              <a:rPr lang="en-US" altLang="ko-KR" dirty="0" smtClean="0"/>
              <a:t>    +</a:t>
            </a:r>
            <a:r>
              <a:rPr lang="en-US" altLang="ko-KR" dirty="0" err="1" smtClean="0"/>
              <a:t>setVolume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    +</a:t>
            </a:r>
            <a:r>
              <a:rPr lang="en-US" altLang="ko-KR" dirty="0" err="1" smtClean="0"/>
              <a:t>setSurroundSound</a:t>
            </a:r>
            <a:r>
              <a:rPr lang="en-US" altLang="ko-KR" dirty="0" smtClean="0"/>
              <a:t>()</a:t>
            </a:r>
          </a:p>
          <a:p>
            <a:r>
              <a:rPr lang="en-US" altLang="ko-KR" dirty="0" smtClean="0"/>
              <a:t>    +</a:t>
            </a:r>
            <a:r>
              <a:rPr lang="en-US" altLang="ko-KR" dirty="0" err="1" smtClean="0"/>
              <a:t>setStereoSound</a:t>
            </a:r>
            <a:r>
              <a:rPr lang="en-US" altLang="ko-KR" dirty="0" smtClean="0"/>
              <a:t>()</a:t>
            </a:r>
          </a:p>
          <a:p>
            <a:r>
              <a:rPr lang="en-US" altLang="ko-KR" dirty="0" smtClean="0"/>
              <a:t>}</a:t>
            </a:r>
          </a:p>
          <a:p>
            <a:r>
              <a:rPr lang="en-US" altLang="ko-KR" dirty="0" smtClean="0"/>
              <a:t>class </a:t>
            </a:r>
            <a:r>
              <a:rPr lang="en-US" altLang="ko-KR" dirty="0" err="1" smtClean="0"/>
              <a:t>CdPlayer</a:t>
            </a:r>
            <a:r>
              <a:rPr lang="en-US" altLang="ko-KR" dirty="0" smtClean="0"/>
              <a:t> {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amplifier:Amplifier</a:t>
            </a:r>
            <a:endParaRPr lang="en-US" altLang="ko-KR" dirty="0" smtClean="0"/>
          </a:p>
          <a:p>
            <a:r>
              <a:rPr lang="en-US" altLang="ko-KR" dirty="0" smtClean="0"/>
              <a:t>    +on()</a:t>
            </a:r>
          </a:p>
          <a:p>
            <a:r>
              <a:rPr lang="en-US" altLang="ko-KR" dirty="0" smtClean="0"/>
              <a:t>    +off()</a:t>
            </a:r>
          </a:p>
          <a:p>
            <a:r>
              <a:rPr lang="en-US" altLang="ko-KR" dirty="0" smtClean="0"/>
              <a:t>    eject()</a:t>
            </a:r>
          </a:p>
          <a:p>
            <a:r>
              <a:rPr lang="en-US" altLang="ko-KR" dirty="0" smtClean="0"/>
              <a:t>    pause()</a:t>
            </a:r>
          </a:p>
          <a:p>
            <a:r>
              <a:rPr lang="en-US" altLang="ko-KR" dirty="0" smtClean="0"/>
              <a:t>    play()</a:t>
            </a:r>
          </a:p>
          <a:p>
            <a:r>
              <a:rPr lang="en-US" altLang="ko-KR" dirty="0" smtClean="0"/>
              <a:t>    stop()</a:t>
            </a:r>
          </a:p>
          <a:p>
            <a:r>
              <a:rPr lang="en-US" altLang="ko-KR" dirty="0" smtClean="0"/>
              <a:t>}</a:t>
            </a:r>
          </a:p>
          <a:p>
            <a:r>
              <a:rPr lang="en-US" altLang="ko-KR" dirty="0" smtClean="0"/>
              <a:t>class Tuner {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description:String</a:t>
            </a:r>
            <a:endParaRPr lang="en-US" altLang="ko-KR" dirty="0" smtClean="0"/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amplifier:Amplifier</a:t>
            </a:r>
            <a:endParaRPr lang="en-US" altLang="ko-KR" dirty="0" smtClean="0"/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frequency:double</a:t>
            </a:r>
            <a:endParaRPr lang="en-US" altLang="ko-KR" dirty="0" smtClean="0"/>
          </a:p>
          <a:p>
            <a:r>
              <a:rPr lang="en-US" altLang="ko-KR" dirty="0" smtClean="0"/>
              <a:t>    +Tuner(String, Amplifier)</a:t>
            </a:r>
          </a:p>
          <a:p>
            <a:r>
              <a:rPr lang="en-US" altLang="ko-KR" dirty="0" smtClean="0"/>
              <a:t>    +on()</a:t>
            </a:r>
          </a:p>
          <a:p>
            <a:r>
              <a:rPr lang="en-US" altLang="ko-KR" dirty="0" smtClean="0"/>
              <a:t>    +off()</a:t>
            </a:r>
          </a:p>
          <a:p>
            <a:r>
              <a:rPr lang="en-US" altLang="ko-KR" dirty="0" smtClean="0"/>
              <a:t>    +</a:t>
            </a:r>
            <a:r>
              <a:rPr lang="en-US" altLang="ko-KR" dirty="0" err="1" smtClean="0"/>
              <a:t>setFrequency</a:t>
            </a:r>
            <a:r>
              <a:rPr lang="en-US" altLang="ko-KR" dirty="0" smtClean="0"/>
              <a:t>(double)</a:t>
            </a:r>
          </a:p>
          <a:p>
            <a:r>
              <a:rPr lang="en-US" altLang="ko-KR" dirty="0" smtClean="0"/>
              <a:t>}</a:t>
            </a:r>
          </a:p>
          <a:p>
            <a:r>
              <a:rPr lang="en-US" altLang="ko-KR" dirty="0" smtClean="0"/>
              <a:t>class </a:t>
            </a:r>
            <a:r>
              <a:rPr lang="en-US" altLang="ko-KR" dirty="0" err="1" smtClean="0"/>
              <a:t>DvdPlayer</a:t>
            </a:r>
            <a:r>
              <a:rPr lang="en-US" altLang="ko-KR" dirty="0" smtClean="0"/>
              <a:t> {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description:String</a:t>
            </a:r>
            <a:endParaRPr lang="en-US" altLang="ko-KR" dirty="0" smtClean="0"/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amplifier:Amplifier</a:t>
            </a:r>
            <a:endParaRPr lang="en-US" altLang="ko-KR" dirty="0" smtClean="0"/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movie:String</a:t>
            </a:r>
            <a:endParaRPr lang="en-US" altLang="ko-KR" dirty="0" smtClean="0"/>
          </a:p>
          <a:p>
            <a:r>
              <a:rPr lang="en-US" altLang="ko-KR" dirty="0" smtClean="0"/>
              <a:t>    on()</a:t>
            </a:r>
          </a:p>
          <a:p>
            <a:r>
              <a:rPr lang="en-US" altLang="ko-KR" dirty="0" smtClean="0"/>
              <a:t>    off()</a:t>
            </a:r>
          </a:p>
          <a:p>
            <a:r>
              <a:rPr lang="en-US" altLang="ko-KR" dirty="0" smtClean="0"/>
              <a:t>    play(String)</a:t>
            </a:r>
          </a:p>
          <a:p>
            <a:r>
              <a:rPr lang="en-US" altLang="ko-KR" dirty="0" smtClean="0"/>
              <a:t>    stop()</a:t>
            </a:r>
          </a:p>
          <a:p>
            <a:r>
              <a:rPr lang="en-US" altLang="ko-KR" dirty="0" smtClean="0"/>
              <a:t>    eject()</a:t>
            </a:r>
          </a:p>
          <a:p>
            <a:r>
              <a:rPr lang="en-US" altLang="ko-KR" dirty="0" smtClean="0"/>
              <a:t>}</a:t>
            </a:r>
          </a:p>
          <a:p>
            <a:r>
              <a:rPr lang="en-US" altLang="ko-KR" dirty="0" smtClean="0"/>
              <a:t>class Projector {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description:String</a:t>
            </a:r>
            <a:endParaRPr lang="en-US" altLang="ko-KR" dirty="0" smtClean="0"/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dvdPlayer:DvdPlayer</a:t>
            </a:r>
            <a:endParaRPr lang="en-US" altLang="ko-KR" dirty="0" smtClean="0"/>
          </a:p>
          <a:p>
            <a:r>
              <a:rPr lang="en-US" altLang="ko-KR" dirty="0" smtClean="0"/>
              <a:t>    +on()</a:t>
            </a:r>
          </a:p>
          <a:p>
            <a:r>
              <a:rPr lang="en-US" altLang="ko-KR" dirty="0" smtClean="0"/>
              <a:t>    +off()</a:t>
            </a:r>
          </a:p>
          <a:p>
            <a:r>
              <a:rPr lang="en-US" altLang="ko-KR" dirty="0" smtClean="0"/>
              <a:t>    +</a:t>
            </a:r>
            <a:r>
              <a:rPr lang="en-US" altLang="ko-KR" dirty="0" err="1" smtClean="0"/>
              <a:t>wideScreenMode</a:t>
            </a:r>
            <a:r>
              <a:rPr lang="en-US" altLang="ko-KR" dirty="0" smtClean="0"/>
              <a:t>()</a:t>
            </a:r>
          </a:p>
          <a:p>
            <a:r>
              <a:rPr lang="en-US" altLang="ko-KR" dirty="0" smtClean="0"/>
              <a:t>}</a:t>
            </a:r>
          </a:p>
          <a:p>
            <a:r>
              <a:rPr lang="en-US" altLang="ko-KR" dirty="0" smtClean="0"/>
              <a:t>class Screen {</a:t>
            </a:r>
          </a:p>
          <a:p>
            <a:r>
              <a:rPr lang="en-US" altLang="ko-KR" dirty="0" smtClean="0"/>
              <a:t>    +up()</a:t>
            </a:r>
          </a:p>
          <a:p>
            <a:r>
              <a:rPr lang="en-US" altLang="ko-KR" dirty="0" smtClean="0"/>
              <a:t>    +down()</a:t>
            </a:r>
          </a:p>
          <a:p>
            <a:r>
              <a:rPr lang="en-US" altLang="ko-KR" dirty="0" smtClean="0"/>
              <a:t>}</a:t>
            </a:r>
          </a:p>
          <a:p>
            <a:r>
              <a:rPr lang="en-US" altLang="ko-KR" dirty="0" smtClean="0"/>
              <a:t>class </a:t>
            </a:r>
            <a:r>
              <a:rPr lang="en-US" altLang="ko-KR" dirty="0" err="1" smtClean="0"/>
              <a:t>PopcornPopper</a:t>
            </a:r>
            <a:r>
              <a:rPr lang="en-US" altLang="ko-KR" dirty="0" smtClean="0"/>
              <a:t> {</a:t>
            </a:r>
          </a:p>
          <a:p>
            <a:r>
              <a:rPr lang="en-US" altLang="ko-KR" dirty="0" smtClean="0"/>
              <a:t>    +on()</a:t>
            </a:r>
          </a:p>
          <a:p>
            <a:r>
              <a:rPr lang="en-US" altLang="ko-KR" dirty="0" smtClean="0"/>
              <a:t>    +off()</a:t>
            </a:r>
          </a:p>
          <a:p>
            <a:r>
              <a:rPr lang="en-US" altLang="ko-KR" dirty="0" smtClean="0"/>
              <a:t>    +pop()</a:t>
            </a:r>
          </a:p>
          <a:p>
            <a:r>
              <a:rPr lang="en-US" altLang="ko-KR" dirty="0" smtClean="0"/>
              <a:t>}</a:t>
            </a:r>
          </a:p>
          <a:p>
            <a:r>
              <a:rPr lang="en-US" altLang="ko-KR" dirty="0" smtClean="0"/>
              <a:t>class </a:t>
            </a:r>
            <a:r>
              <a:rPr lang="en-US" altLang="ko-KR" dirty="0" err="1" smtClean="0"/>
              <a:t>TheaterLights</a:t>
            </a:r>
            <a:r>
              <a:rPr lang="en-US" altLang="ko-KR" dirty="0" smtClean="0"/>
              <a:t> {</a:t>
            </a:r>
          </a:p>
          <a:p>
            <a:r>
              <a:rPr lang="en-US" altLang="ko-KR" dirty="0" smtClean="0"/>
              <a:t>    +on()</a:t>
            </a:r>
          </a:p>
          <a:p>
            <a:r>
              <a:rPr lang="en-US" altLang="ko-KR" dirty="0" smtClean="0"/>
              <a:t>    +off()</a:t>
            </a:r>
          </a:p>
          <a:p>
            <a:r>
              <a:rPr lang="en-US" altLang="ko-KR" dirty="0" smtClean="0"/>
              <a:t>    +dim()</a:t>
            </a:r>
          </a:p>
          <a:p>
            <a:r>
              <a:rPr lang="en-US" altLang="ko-KR" dirty="0" smtClean="0"/>
              <a:t>}</a:t>
            </a:r>
          </a:p>
          <a:p>
            <a:r>
              <a:rPr lang="en-US" altLang="ko-KR" dirty="0" smtClean="0"/>
              <a:t>@</a:t>
            </a:r>
            <a:r>
              <a:rPr lang="en-US" altLang="ko-KR" dirty="0" err="1" smtClean="0"/>
              <a:t>enduml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12072F-6430-4931-8BB7-8BDC1E69D43B}" type="slidenum">
              <a:rPr lang="ko-KR" altLang="en-US" smtClean="0"/>
              <a:pPr>
                <a:defRPr/>
              </a:pPr>
              <a:t>28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484963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@</a:t>
            </a:r>
            <a:r>
              <a:rPr lang="en-US" altLang="ko-KR" dirty="0" err="1" smtClean="0"/>
              <a:t>startuml</a:t>
            </a:r>
            <a:endParaRPr lang="en-US" altLang="ko-KR" dirty="0" smtClean="0"/>
          </a:p>
          <a:p>
            <a:r>
              <a:rPr lang="en-US" altLang="ko-KR" dirty="0" smtClean="0"/>
              <a:t>class </a:t>
            </a:r>
            <a:r>
              <a:rPr lang="en-US" altLang="ko-KR" dirty="0" err="1" smtClean="0"/>
              <a:t>HomeTheaterFacade</a:t>
            </a:r>
            <a:r>
              <a:rPr lang="en-US" altLang="ko-KR" dirty="0" smtClean="0"/>
              <a:t> {</a:t>
            </a:r>
          </a:p>
          <a:p>
            <a:r>
              <a:rPr lang="en-US" altLang="ko-KR" dirty="0" smtClean="0"/>
              <a:t>    -</a:t>
            </a:r>
            <a:r>
              <a:rPr lang="en-US" altLang="ko-KR" dirty="0" err="1" smtClean="0"/>
              <a:t>amp:Amplifier</a:t>
            </a:r>
            <a:endParaRPr lang="en-US" altLang="ko-KR" dirty="0" smtClean="0"/>
          </a:p>
          <a:p>
            <a:r>
              <a:rPr lang="en-US" altLang="ko-KR" dirty="0" smtClean="0"/>
              <a:t>    -</a:t>
            </a:r>
            <a:r>
              <a:rPr lang="en-US" altLang="ko-KR" dirty="0" err="1" smtClean="0"/>
              <a:t>tuner:Tuner</a:t>
            </a:r>
            <a:endParaRPr lang="en-US" altLang="ko-KR" dirty="0" smtClean="0"/>
          </a:p>
          <a:p>
            <a:r>
              <a:rPr lang="en-US" altLang="ko-KR" dirty="0" smtClean="0"/>
              <a:t>    -</a:t>
            </a:r>
            <a:r>
              <a:rPr lang="en-US" altLang="ko-KR" dirty="0" err="1" smtClean="0"/>
              <a:t>dvd:DvdPlayer</a:t>
            </a:r>
            <a:endParaRPr lang="en-US" altLang="ko-KR" dirty="0" smtClean="0"/>
          </a:p>
          <a:p>
            <a:r>
              <a:rPr lang="en-US" altLang="ko-KR" dirty="0" smtClean="0"/>
              <a:t>    -</a:t>
            </a:r>
            <a:r>
              <a:rPr lang="en-US" altLang="ko-KR" dirty="0" err="1" smtClean="0"/>
              <a:t>projector:Projector</a:t>
            </a:r>
            <a:endParaRPr lang="en-US" altLang="ko-KR" dirty="0" smtClean="0"/>
          </a:p>
          <a:p>
            <a:r>
              <a:rPr lang="en-US" altLang="ko-KR" dirty="0" smtClean="0"/>
              <a:t>    +</a:t>
            </a:r>
            <a:r>
              <a:rPr lang="en-US" altLang="ko-KR" dirty="0" err="1" smtClean="0"/>
              <a:t>HomeTheaterFacade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Amplifier,Tuner,DvdPlayer,Projector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    +</a:t>
            </a:r>
            <a:r>
              <a:rPr lang="en-US" altLang="ko-KR" dirty="0" err="1" smtClean="0"/>
              <a:t>watchMovie</a:t>
            </a:r>
            <a:r>
              <a:rPr lang="en-US" altLang="ko-KR" dirty="0" smtClean="0"/>
              <a:t>(String):void</a:t>
            </a:r>
          </a:p>
          <a:p>
            <a:r>
              <a:rPr lang="en-US" altLang="ko-KR" dirty="0" smtClean="0"/>
              <a:t>    +</a:t>
            </a:r>
            <a:r>
              <a:rPr lang="en-US" altLang="ko-KR" dirty="0" err="1" smtClean="0"/>
              <a:t>endMovie</a:t>
            </a:r>
            <a:r>
              <a:rPr lang="en-US" altLang="ko-KR" dirty="0" smtClean="0"/>
              <a:t>():void</a:t>
            </a:r>
          </a:p>
          <a:p>
            <a:r>
              <a:rPr lang="en-US" altLang="ko-KR" dirty="0" smtClean="0"/>
              <a:t>    +</a:t>
            </a:r>
            <a:r>
              <a:rPr lang="en-US" altLang="ko-KR" dirty="0" err="1" smtClean="0"/>
              <a:t>listenToRadio</a:t>
            </a:r>
            <a:r>
              <a:rPr lang="en-US" altLang="ko-KR" dirty="0" smtClean="0"/>
              <a:t>(double):void</a:t>
            </a:r>
          </a:p>
          <a:p>
            <a:r>
              <a:rPr lang="en-US" altLang="ko-KR" dirty="0" smtClean="0"/>
              <a:t>    +</a:t>
            </a:r>
            <a:r>
              <a:rPr lang="en-US" altLang="ko-KR" dirty="0" err="1" smtClean="0"/>
              <a:t>endRadio</a:t>
            </a:r>
            <a:r>
              <a:rPr lang="en-US" altLang="ko-KR" dirty="0" smtClean="0"/>
              <a:t>():void</a:t>
            </a:r>
          </a:p>
          <a:p>
            <a:r>
              <a:rPr lang="en-US" altLang="ko-KR" dirty="0" smtClean="0"/>
              <a:t>}</a:t>
            </a:r>
          </a:p>
          <a:p>
            <a:r>
              <a:rPr lang="en-US" altLang="ko-KR" dirty="0" smtClean="0"/>
              <a:t>@</a:t>
            </a:r>
            <a:r>
              <a:rPr lang="en-US" altLang="ko-KR" dirty="0" err="1" smtClean="0"/>
              <a:t>enduml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12072F-6430-4931-8BB7-8BDC1E69D43B}" type="slidenum">
              <a:rPr lang="ko-KR" altLang="en-US" smtClean="0"/>
              <a:pPr>
                <a:defRPr/>
              </a:pPr>
              <a:t>30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096341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@</a:t>
            </a:r>
            <a:r>
              <a:rPr lang="en-US" altLang="ko-KR" dirty="0" err="1" smtClean="0"/>
              <a:t>startuml</a:t>
            </a:r>
            <a:endParaRPr lang="en-US" altLang="ko-KR" dirty="0" smtClean="0"/>
          </a:p>
          <a:p>
            <a:r>
              <a:rPr lang="en-US" altLang="ko-KR" dirty="0" smtClean="0"/>
              <a:t>class </a:t>
            </a:r>
            <a:r>
              <a:rPr lang="en-US" altLang="ko-KR" dirty="0" err="1" smtClean="0"/>
              <a:t>HomeTheaterFacade</a:t>
            </a:r>
            <a:r>
              <a:rPr lang="en-US" altLang="ko-KR" dirty="0" smtClean="0"/>
              <a:t> {</a:t>
            </a:r>
          </a:p>
          <a:p>
            <a:r>
              <a:rPr lang="en-US" altLang="ko-KR" dirty="0" smtClean="0"/>
              <a:t>    -</a:t>
            </a:r>
            <a:r>
              <a:rPr lang="en-US" altLang="ko-KR" dirty="0" err="1" smtClean="0"/>
              <a:t>amp:Amplifier</a:t>
            </a:r>
            <a:endParaRPr lang="en-US" altLang="ko-KR" dirty="0" smtClean="0"/>
          </a:p>
          <a:p>
            <a:r>
              <a:rPr lang="en-US" altLang="ko-KR" dirty="0" smtClean="0"/>
              <a:t>    -</a:t>
            </a:r>
            <a:r>
              <a:rPr lang="en-US" altLang="ko-KR" dirty="0" err="1" smtClean="0"/>
              <a:t>tuner:Tuner</a:t>
            </a:r>
            <a:endParaRPr lang="en-US" altLang="ko-KR" dirty="0" smtClean="0"/>
          </a:p>
          <a:p>
            <a:r>
              <a:rPr lang="en-US" altLang="ko-KR" dirty="0" smtClean="0"/>
              <a:t>    -</a:t>
            </a:r>
            <a:r>
              <a:rPr lang="en-US" altLang="ko-KR" dirty="0" err="1" smtClean="0"/>
              <a:t>dvd:DvdPlayer</a:t>
            </a:r>
            <a:endParaRPr lang="en-US" altLang="ko-KR" dirty="0" smtClean="0"/>
          </a:p>
          <a:p>
            <a:r>
              <a:rPr lang="en-US" altLang="ko-KR" dirty="0" smtClean="0"/>
              <a:t>    -</a:t>
            </a:r>
            <a:r>
              <a:rPr lang="en-US" altLang="ko-KR" dirty="0" err="1" smtClean="0"/>
              <a:t>projector:Projector</a:t>
            </a:r>
            <a:endParaRPr lang="en-US" altLang="ko-KR" dirty="0" smtClean="0"/>
          </a:p>
          <a:p>
            <a:r>
              <a:rPr lang="en-US" altLang="ko-KR" dirty="0" smtClean="0"/>
              <a:t>    +</a:t>
            </a:r>
            <a:r>
              <a:rPr lang="en-US" altLang="ko-KR" dirty="0" err="1" smtClean="0"/>
              <a:t>HomeTheaterFacade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Amplifier,Tuner,DvdPlayer,Projector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    +</a:t>
            </a:r>
            <a:r>
              <a:rPr lang="en-US" altLang="ko-KR" dirty="0" err="1" smtClean="0"/>
              <a:t>watchMovie</a:t>
            </a:r>
            <a:r>
              <a:rPr lang="en-US" altLang="ko-KR" dirty="0" smtClean="0"/>
              <a:t>(String):void</a:t>
            </a:r>
          </a:p>
          <a:p>
            <a:r>
              <a:rPr lang="en-US" altLang="ko-KR" dirty="0" smtClean="0"/>
              <a:t>    +</a:t>
            </a:r>
            <a:r>
              <a:rPr lang="en-US" altLang="ko-KR" dirty="0" err="1" smtClean="0"/>
              <a:t>endMovie</a:t>
            </a:r>
            <a:r>
              <a:rPr lang="en-US" altLang="ko-KR" dirty="0" smtClean="0"/>
              <a:t>():void</a:t>
            </a:r>
          </a:p>
          <a:p>
            <a:r>
              <a:rPr lang="en-US" altLang="ko-KR" dirty="0" smtClean="0"/>
              <a:t>    +</a:t>
            </a:r>
            <a:r>
              <a:rPr lang="en-US" altLang="ko-KR" dirty="0" err="1" smtClean="0"/>
              <a:t>listenToRadio</a:t>
            </a:r>
            <a:r>
              <a:rPr lang="en-US" altLang="ko-KR" dirty="0" smtClean="0"/>
              <a:t>(double):void</a:t>
            </a:r>
          </a:p>
          <a:p>
            <a:r>
              <a:rPr lang="en-US" altLang="ko-KR" dirty="0" smtClean="0"/>
              <a:t>    +</a:t>
            </a:r>
            <a:r>
              <a:rPr lang="en-US" altLang="ko-KR" dirty="0" err="1" smtClean="0"/>
              <a:t>endRadio</a:t>
            </a:r>
            <a:r>
              <a:rPr lang="en-US" altLang="ko-KR" dirty="0" smtClean="0"/>
              <a:t>():void</a:t>
            </a:r>
          </a:p>
          <a:p>
            <a:r>
              <a:rPr lang="en-US" altLang="ko-KR" dirty="0" smtClean="0"/>
              <a:t>}</a:t>
            </a:r>
          </a:p>
          <a:p>
            <a:r>
              <a:rPr lang="en-US" altLang="ko-KR" dirty="0" err="1" smtClean="0"/>
              <a:t>HomeTheaterFacade</a:t>
            </a:r>
            <a:r>
              <a:rPr lang="en-US" altLang="ko-KR" dirty="0" smtClean="0"/>
              <a:t> --&gt; Amplifier</a:t>
            </a:r>
          </a:p>
          <a:p>
            <a:r>
              <a:rPr lang="en-US" altLang="ko-KR" dirty="0" err="1" smtClean="0"/>
              <a:t>HomeTheaterFacade</a:t>
            </a:r>
            <a:r>
              <a:rPr lang="en-US" altLang="ko-KR" dirty="0" smtClean="0"/>
              <a:t> --&gt; Tuner</a:t>
            </a:r>
          </a:p>
          <a:p>
            <a:r>
              <a:rPr lang="en-US" altLang="ko-KR" dirty="0" err="1" smtClean="0"/>
              <a:t>HomeTheaterFacade</a:t>
            </a:r>
            <a:r>
              <a:rPr lang="en-US" altLang="ko-KR" dirty="0" smtClean="0"/>
              <a:t> --&gt; </a:t>
            </a:r>
            <a:r>
              <a:rPr lang="en-US" altLang="ko-KR" dirty="0" err="1" smtClean="0"/>
              <a:t>DvdPlayer</a:t>
            </a:r>
            <a:endParaRPr lang="en-US" altLang="ko-KR" dirty="0" smtClean="0"/>
          </a:p>
          <a:p>
            <a:r>
              <a:rPr lang="en-US" altLang="ko-KR" dirty="0" err="1" smtClean="0"/>
              <a:t>HomeTheaterFacade</a:t>
            </a:r>
            <a:r>
              <a:rPr lang="en-US" altLang="ko-KR" dirty="0" smtClean="0"/>
              <a:t> --&gt; Projector</a:t>
            </a:r>
          </a:p>
          <a:p>
            <a:r>
              <a:rPr lang="en-US" altLang="ko-KR" dirty="0" smtClean="0"/>
              <a:t>Amplifier -left-&gt; Tuner</a:t>
            </a:r>
          </a:p>
          <a:p>
            <a:r>
              <a:rPr lang="en-US" altLang="ko-KR" dirty="0" smtClean="0"/>
              <a:t>Amplifier -right-&gt; </a:t>
            </a:r>
            <a:r>
              <a:rPr lang="en-US" altLang="ko-KR" dirty="0" err="1" smtClean="0"/>
              <a:t>DvdPlayer</a:t>
            </a:r>
            <a:endParaRPr lang="en-US" altLang="ko-KR" dirty="0" smtClean="0"/>
          </a:p>
          <a:p>
            <a:r>
              <a:rPr lang="en-US" altLang="ko-KR" dirty="0" smtClean="0"/>
              <a:t>Tuner --&gt; Amplifier</a:t>
            </a:r>
          </a:p>
          <a:p>
            <a:r>
              <a:rPr lang="en-US" altLang="ko-KR" dirty="0" err="1" smtClean="0"/>
              <a:t>DvdPlayer</a:t>
            </a:r>
            <a:r>
              <a:rPr lang="en-US" altLang="ko-KR" dirty="0" smtClean="0"/>
              <a:t> --&gt; Amplifier</a:t>
            </a:r>
          </a:p>
          <a:p>
            <a:r>
              <a:rPr lang="en-US" altLang="ko-KR" dirty="0" smtClean="0"/>
              <a:t>Projector --&gt; </a:t>
            </a:r>
            <a:r>
              <a:rPr lang="en-US" altLang="ko-KR" dirty="0" err="1" smtClean="0"/>
              <a:t>DvdPlayer</a:t>
            </a:r>
            <a:endParaRPr lang="en-US" altLang="ko-KR" dirty="0" smtClean="0"/>
          </a:p>
          <a:p>
            <a:r>
              <a:rPr lang="en-US" altLang="ko-KR" dirty="0" smtClean="0"/>
              <a:t>class Amplifier {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description:String</a:t>
            </a:r>
            <a:endParaRPr lang="en-US" altLang="ko-KR" dirty="0" smtClean="0"/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tuner:Tuner</a:t>
            </a:r>
            <a:endParaRPr lang="en-US" altLang="ko-KR" dirty="0" smtClean="0"/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dvd:DvdPlayer</a:t>
            </a:r>
            <a:endParaRPr lang="en-US" altLang="ko-KR" dirty="0" smtClean="0"/>
          </a:p>
          <a:p>
            <a:r>
              <a:rPr lang="en-US" altLang="ko-KR" dirty="0" smtClean="0"/>
              <a:t>    +on()</a:t>
            </a:r>
          </a:p>
          <a:p>
            <a:r>
              <a:rPr lang="en-US" altLang="ko-KR" dirty="0" smtClean="0"/>
              <a:t>    +off()</a:t>
            </a:r>
          </a:p>
          <a:p>
            <a:r>
              <a:rPr lang="en-US" altLang="ko-KR" dirty="0" smtClean="0"/>
              <a:t>    +</a:t>
            </a:r>
            <a:r>
              <a:rPr lang="en-US" altLang="ko-KR" dirty="0" err="1" smtClean="0"/>
              <a:t>setDvd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DvdPlayer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    +</a:t>
            </a:r>
            <a:r>
              <a:rPr lang="en-US" altLang="ko-KR" dirty="0" err="1" smtClean="0"/>
              <a:t>setTuer</a:t>
            </a:r>
            <a:r>
              <a:rPr lang="en-US" altLang="ko-KR" dirty="0" smtClean="0"/>
              <a:t>(Tuner)</a:t>
            </a:r>
          </a:p>
          <a:p>
            <a:r>
              <a:rPr lang="en-US" altLang="ko-KR" dirty="0" smtClean="0"/>
              <a:t>    +</a:t>
            </a:r>
            <a:r>
              <a:rPr lang="en-US" altLang="ko-KR" dirty="0" err="1" smtClean="0"/>
              <a:t>setVolume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}</a:t>
            </a:r>
          </a:p>
          <a:p>
            <a:r>
              <a:rPr lang="en-US" altLang="ko-KR" dirty="0" smtClean="0"/>
              <a:t>class Tuner {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description:String</a:t>
            </a:r>
            <a:endParaRPr lang="en-US" altLang="ko-KR" dirty="0" smtClean="0"/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amplifier:Amplifier</a:t>
            </a:r>
            <a:endParaRPr lang="en-US" altLang="ko-KR" dirty="0" smtClean="0"/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frequency:double</a:t>
            </a:r>
            <a:endParaRPr lang="en-US" altLang="ko-KR" dirty="0" smtClean="0"/>
          </a:p>
          <a:p>
            <a:r>
              <a:rPr lang="en-US" altLang="ko-KR" dirty="0" smtClean="0"/>
              <a:t>    +Tuner(String, Amplifier)</a:t>
            </a:r>
          </a:p>
          <a:p>
            <a:r>
              <a:rPr lang="en-US" altLang="ko-KR" dirty="0" smtClean="0"/>
              <a:t>    +on()</a:t>
            </a:r>
          </a:p>
          <a:p>
            <a:r>
              <a:rPr lang="en-US" altLang="ko-KR" dirty="0" smtClean="0"/>
              <a:t>    +off()</a:t>
            </a:r>
          </a:p>
          <a:p>
            <a:r>
              <a:rPr lang="en-US" altLang="ko-KR" dirty="0" smtClean="0"/>
              <a:t>    +</a:t>
            </a:r>
            <a:r>
              <a:rPr lang="en-US" altLang="ko-KR" dirty="0" err="1" smtClean="0"/>
              <a:t>setFrequency</a:t>
            </a:r>
            <a:r>
              <a:rPr lang="en-US" altLang="ko-KR" dirty="0" smtClean="0"/>
              <a:t>(double)</a:t>
            </a:r>
          </a:p>
          <a:p>
            <a:r>
              <a:rPr lang="en-US" altLang="ko-KR" dirty="0" smtClean="0"/>
              <a:t>}</a:t>
            </a:r>
          </a:p>
          <a:p>
            <a:r>
              <a:rPr lang="en-US" altLang="ko-KR" dirty="0" smtClean="0"/>
              <a:t>class </a:t>
            </a:r>
            <a:r>
              <a:rPr lang="en-US" altLang="ko-KR" dirty="0" err="1" smtClean="0"/>
              <a:t>DvdPlayer</a:t>
            </a:r>
            <a:r>
              <a:rPr lang="en-US" altLang="ko-KR" dirty="0" smtClean="0"/>
              <a:t> {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description:String</a:t>
            </a:r>
            <a:endParaRPr lang="en-US" altLang="ko-KR" dirty="0" smtClean="0"/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amplifier:Amplifier</a:t>
            </a:r>
            <a:endParaRPr lang="en-US" altLang="ko-KR" dirty="0" smtClean="0"/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movie:String</a:t>
            </a:r>
            <a:endParaRPr lang="en-US" altLang="ko-KR" dirty="0" smtClean="0"/>
          </a:p>
          <a:p>
            <a:r>
              <a:rPr lang="en-US" altLang="ko-KR" dirty="0" smtClean="0"/>
              <a:t>    on()</a:t>
            </a:r>
          </a:p>
          <a:p>
            <a:r>
              <a:rPr lang="en-US" altLang="ko-KR" dirty="0" smtClean="0"/>
              <a:t>    off()</a:t>
            </a:r>
          </a:p>
          <a:p>
            <a:r>
              <a:rPr lang="en-US" altLang="ko-KR" dirty="0" smtClean="0"/>
              <a:t>    play(String)</a:t>
            </a:r>
          </a:p>
          <a:p>
            <a:r>
              <a:rPr lang="en-US" altLang="ko-KR" dirty="0" smtClean="0"/>
              <a:t>    stop()</a:t>
            </a:r>
          </a:p>
          <a:p>
            <a:r>
              <a:rPr lang="en-US" altLang="ko-KR" dirty="0" smtClean="0"/>
              <a:t>    eject()</a:t>
            </a:r>
          </a:p>
          <a:p>
            <a:r>
              <a:rPr lang="en-US" altLang="ko-KR" dirty="0" smtClean="0"/>
              <a:t>}</a:t>
            </a:r>
          </a:p>
          <a:p>
            <a:r>
              <a:rPr lang="en-US" altLang="ko-KR" dirty="0" smtClean="0"/>
              <a:t>class Projector {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description:String</a:t>
            </a:r>
            <a:endParaRPr lang="en-US" altLang="ko-KR" dirty="0" smtClean="0"/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dvdPlayer:DvdPlayer</a:t>
            </a:r>
            <a:endParaRPr lang="en-US" altLang="ko-KR" dirty="0" smtClean="0"/>
          </a:p>
          <a:p>
            <a:r>
              <a:rPr lang="en-US" altLang="ko-KR" dirty="0" smtClean="0"/>
              <a:t>    +on()</a:t>
            </a:r>
          </a:p>
          <a:p>
            <a:r>
              <a:rPr lang="en-US" altLang="ko-KR" dirty="0" smtClean="0"/>
              <a:t>    +off()</a:t>
            </a:r>
          </a:p>
          <a:p>
            <a:r>
              <a:rPr lang="en-US" altLang="ko-KR" dirty="0" smtClean="0"/>
              <a:t>    +</a:t>
            </a:r>
            <a:r>
              <a:rPr lang="en-US" altLang="ko-KR" dirty="0" err="1" smtClean="0"/>
              <a:t>wideScreenMode</a:t>
            </a:r>
            <a:r>
              <a:rPr lang="en-US" altLang="ko-KR" dirty="0" smtClean="0"/>
              <a:t>()</a:t>
            </a:r>
          </a:p>
          <a:p>
            <a:r>
              <a:rPr lang="en-US" altLang="ko-KR" dirty="0" smtClean="0"/>
              <a:t>}</a:t>
            </a:r>
          </a:p>
          <a:p>
            <a:r>
              <a:rPr lang="en-US" altLang="ko-KR" dirty="0" smtClean="0"/>
              <a:t>@</a:t>
            </a:r>
            <a:r>
              <a:rPr lang="en-US" altLang="ko-KR" dirty="0" err="1" smtClean="0"/>
              <a:t>enduml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12072F-6430-4931-8BB7-8BDC1E69D43B}" type="slidenum">
              <a:rPr lang="ko-KR" altLang="en-US" smtClean="0"/>
              <a:pPr>
                <a:defRPr/>
              </a:pPr>
              <a:t>31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684275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/>
        </p:nvSpPr>
        <p:spPr bwMode="auto">
          <a:xfrm>
            <a:off x="360363" y="2852738"/>
            <a:ext cx="824388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15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 algn="ctr">
              <a:defRPr sz="5800"/>
            </a:lvl1pPr>
          </a:lstStyle>
          <a:p>
            <a:r>
              <a:rPr lang="ko-KR" altLang="en-US" dirty="0" smtClean="0"/>
              <a:t>마스터 제목 스타일 편집</a:t>
            </a:r>
            <a:endParaRPr lang="en-US" altLang="zh-TW" dirty="0"/>
          </a:p>
        </p:txBody>
      </p:sp>
      <p:sp>
        <p:nvSpPr>
          <p:cNvPr id="515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270250"/>
            <a:ext cx="6400800" cy="22098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000"/>
            </a:lvl1pPr>
          </a:lstStyle>
          <a:p>
            <a:r>
              <a:rPr lang="ko-KR" altLang="en-US" dirty="0" smtClean="0"/>
              <a:t>마스터 부제목 스타일 편집</a:t>
            </a:r>
            <a:endParaRPr lang="en-US" altLang="zh-TW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B5C542-22B0-4DE1-BCFC-48704BC55A4A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037485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277813"/>
            <a:ext cx="8784976" cy="774700"/>
          </a:xfrm>
        </p:spPr>
        <p:txBody>
          <a:bodyPr/>
          <a:lstStyle>
            <a:lvl1pPr>
              <a:defRPr sz="320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268413"/>
            <a:ext cx="8784976" cy="4862512"/>
          </a:xfrm>
        </p:spPr>
        <p:txBody>
          <a:bodyPr/>
          <a:lstStyle>
            <a:lvl1pPr>
              <a:defRPr sz="2800" baseline="0">
                <a:ea typeface="맑은 고딕" panose="020B0503020000020004" pitchFamily="50" charset="-127"/>
              </a:defRPr>
            </a:lvl1pPr>
            <a:lvl2pPr>
              <a:defRPr sz="2400" baseline="0">
                <a:ea typeface="맑은 고딕" panose="020B0503020000020004" pitchFamily="50" charset="-127"/>
              </a:defRPr>
            </a:lvl2pPr>
            <a:lvl3pPr>
              <a:defRPr sz="2400" baseline="0">
                <a:ea typeface="맑은 고딕" panose="020B0503020000020004" pitchFamily="50" charset="-127"/>
              </a:defRPr>
            </a:lvl3pPr>
            <a:lvl4pPr>
              <a:defRPr sz="2400" baseline="0">
                <a:ea typeface="맑은 고딕" panose="020B0503020000020004" pitchFamily="50" charset="-127"/>
              </a:defRPr>
            </a:lvl4pPr>
            <a:lvl5pPr>
              <a:defRPr sz="2400" baseline="0">
                <a:ea typeface="맑은 고딕" panose="020B0503020000020004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00813" y="6257925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93EFB1-FAC7-40FA-8954-BF2061B9FF6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70040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9512" y="277813"/>
            <a:ext cx="8784976" cy="77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제목 스타일 편집</a:t>
            </a:r>
            <a:endParaRPr lang="en-US" altLang="zh-TW" dirty="0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512" y="1268413"/>
            <a:ext cx="8784976" cy="4862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altLang="zh-TW" dirty="0" smtClean="0"/>
          </a:p>
        </p:txBody>
      </p:sp>
      <p:sp>
        <p:nvSpPr>
          <p:cNvPr id="51405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000">
                <a:latin typeface="+mn-lt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405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000">
                <a:latin typeface="+mn-lt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40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81775" y="623728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맑은 고딕" panose="020B0503020000020004" pitchFamily="50" charset="-127"/>
              </a:defRPr>
            </a:lvl1pPr>
          </a:lstStyle>
          <a:p>
            <a:pPr>
              <a:defRPr/>
            </a:pPr>
            <a:fld id="{AD8196AF-8733-4C64-BF56-42DEB24710D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1031" name="Line 15"/>
          <p:cNvSpPr>
            <a:spLocks noChangeShapeType="1"/>
          </p:cNvSpPr>
          <p:nvPr/>
        </p:nvSpPr>
        <p:spPr bwMode="auto">
          <a:xfrm>
            <a:off x="0" y="1125538"/>
            <a:ext cx="9144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5" r:id="rId1"/>
    <p:sldLayoutId id="2147483906" r:id="rId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lang="en-US" altLang="zh-TW" sz="3200" dirty="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Times New Roman" pitchFamily="18" charset="0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Times New Roman" pitchFamily="18" charset="0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Times New Roman" pitchFamily="18" charset="0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Times New Roman" pitchFamily="18" charset="0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Times New Roman" pitchFamily="18" charset="0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Garamond" pitchFamily="18" charset="0"/>
          <a:ea typeface="맑은 고딕" pitchFamily="18" charset="-12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Garamond" pitchFamily="18" charset="0"/>
          <a:ea typeface="맑은 고딕" pitchFamily="18" charset="-12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Garamond" pitchFamily="18" charset="0"/>
          <a:ea typeface="맑은 고딕" pitchFamily="18" charset="-12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Garamond" pitchFamily="18" charset="0"/>
          <a:ea typeface="맑은 고딕" pitchFamily="18" charset="-120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p"/>
        <a:defRPr kumimoji="1" lang="ko-KR" altLang="en-US" sz="24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Times New Roman" pitchFamily="18" charset="0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n"/>
        <a:defRPr kumimoji="1" lang="ko-KR" altLang="en-US" sz="20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Times New Roman" pitchFamily="18" charset="0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p"/>
        <a:defRPr kumimoji="1" lang="ko-KR" altLang="en-US" sz="20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Times New Roman" pitchFamily="18" charset="0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kumimoji="1" lang="ko-KR" altLang="en-US" sz="20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Times New Roman" pitchFamily="18" charset="0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§"/>
        <a:defRPr kumimoji="1" lang="en-US" altLang="zh-TW" sz="20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Times New Roman" pitchFamily="18" charset="0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6" name="Group 10"/>
          <p:cNvGrpSpPr>
            <a:grpSpLocks/>
          </p:cNvGrpSpPr>
          <p:nvPr/>
        </p:nvGrpSpPr>
        <p:grpSpPr bwMode="auto">
          <a:xfrm>
            <a:off x="323850" y="642938"/>
            <a:ext cx="8532813" cy="2065337"/>
            <a:chOff x="0" y="0"/>
            <a:chExt cx="9158" cy="183"/>
          </a:xfrm>
        </p:grpSpPr>
        <p:sp>
          <p:nvSpPr>
            <p:cNvPr id="6149" name="Rectangle 11"/>
            <p:cNvSpPr>
              <a:spLocks noChangeArrowheads="1"/>
            </p:cNvSpPr>
            <p:nvPr/>
          </p:nvSpPr>
          <p:spPr bwMode="auto">
            <a:xfrm>
              <a:off x="0" y="0"/>
              <a:ext cx="9158" cy="18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latinLnBrk="1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defRPr>
              </a:lvl9pPr>
            </a:lstStyle>
            <a:p>
              <a:pPr algn="ctr" latinLnBrk="0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ko-KR" altLang="en-US" sz="440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150" name="Rectangle 12"/>
            <p:cNvSpPr>
              <a:spLocks noChangeArrowheads="1"/>
            </p:cNvSpPr>
            <p:nvPr/>
          </p:nvSpPr>
          <p:spPr bwMode="auto">
            <a:xfrm>
              <a:off x="0" y="0"/>
              <a:ext cx="9158" cy="183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latinLnBrk="1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kumimoji="1" sz="24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kumimoji="0" lang="en-US" altLang="ko-KR" sz="900" b="1" dirty="0" smtClean="0">
                <a:solidFill>
                  <a:schemeClr val="tx2"/>
                </a:solidFill>
                <a:latin typeface="+mj-lt"/>
                <a:ea typeface="맑은 고딕" pitchFamily="18" charset="-120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0" lang="ko-KR" altLang="en-US" sz="4400" b="1" dirty="0" smtClean="0">
                  <a:solidFill>
                    <a:schemeClr val="tx2"/>
                  </a:solidFill>
                  <a:latin typeface="+mj-lt"/>
                  <a:ea typeface="맑은 고딕" pitchFamily="18" charset="-120"/>
                </a:rPr>
                <a:t>고급객체지향</a:t>
              </a:r>
              <a:r>
                <a:rPr kumimoji="0" lang="en-US" altLang="ko-KR" sz="4400" b="1" dirty="0" smtClean="0">
                  <a:solidFill>
                    <a:schemeClr val="tx2"/>
                  </a:solidFill>
                  <a:latin typeface="+mj-lt"/>
                  <a:ea typeface="맑은 고딕" pitchFamily="18" charset="-120"/>
                </a:rPr>
                <a:t> </a:t>
              </a:r>
              <a:r>
                <a:rPr kumimoji="0" lang="ko-KR" altLang="en-US" sz="4400" b="1" dirty="0" smtClean="0">
                  <a:solidFill>
                    <a:schemeClr val="tx2"/>
                  </a:solidFill>
                  <a:latin typeface="+mj-lt"/>
                  <a:ea typeface="맑은 고딕" pitchFamily="18" charset="-120"/>
                </a:rPr>
                <a:t>프로그래밍</a:t>
              </a:r>
              <a:endParaRPr kumimoji="0" lang="en-US" altLang="ko-KR" sz="4400" b="1" dirty="0" smtClean="0">
                <a:solidFill>
                  <a:schemeClr val="tx2"/>
                </a:solidFill>
                <a:latin typeface="+mj-lt"/>
                <a:ea typeface="맑은 고딕" pitchFamily="18" charset="-120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0" lang="ko-KR" altLang="en-US" sz="4400" b="1" dirty="0" smtClean="0">
                  <a:solidFill>
                    <a:schemeClr val="tx2"/>
                  </a:solidFill>
                  <a:latin typeface="+mj-lt"/>
                  <a:ea typeface="맑은 고딕" pitchFamily="18" charset="-120"/>
                </a:rPr>
                <a:t>강의노트</a:t>
              </a:r>
              <a:r>
                <a:rPr kumimoji="0" lang="en-US" altLang="ko-KR" sz="4400" b="1" dirty="0" smtClean="0">
                  <a:solidFill>
                    <a:schemeClr val="tx2"/>
                  </a:solidFill>
                  <a:latin typeface="+mj-lt"/>
                  <a:ea typeface="맑은 고딕" pitchFamily="18" charset="-120"/>
                </a:rPr>
                <a:t> #09</a:t>
              </a:r>
              <a:endParaRPr kumimoji="0" lang="en-US" altLang="ko-KR" sz="4400" dirty="0" smtClean="0">
                <a:solidFill>
                  <a:schemeClr val="tx2"/>
                </a:solidFill>
                <a:latin typeface="+mj-lt"/>
                <a:ea typeface="맑은 고딕" pitchFamily="18" charset="-120"/>
              </a:endParaRPr>
            </a:p>
          </p:txBody>
        </p:sp>
      </p:grpSp>
      <p:sp>
        <p:nvSpPr>
          <p:cNvPr id="6147" name="Line 4"/>
          <p:cNvSpPr>
            <a:spLocks noChangeShapeType="1"/>
          </p:cNvSpPr>
          <p:nvPr/>
        </p:nvSpPr>
        <p:spPr bwMode="auto">
          <a:xfrm>
            <a:off x="360363" y="2852738"/>
            <a:ext cx="824388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076" name="Rectangle 19"/>
          <p:cNvSpPr>
            <a:spLocks noGrp="1" noChangeArrowheads="1"/>
          </p:cNvSpPr>
          <p:nvPr>
            <p:ph type="subTitle" idx="1"/>
          </p:nvPr>
        </p:nvSpPr>
        <p:spPr>
          <a:xfrm>
            <a:off x="1389856" y="4725144"/>
            <a:ext cx="6400800" cy="17526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sz="2600" kern="1200" dirty="0" smtClean="0">
                <a:latin typeface="+mn-ea"/>
                <a:ea typeface="+mn-ea"/>
              </a:rPr>
              <a:t>조용주</a:t>
            </a:r>
            <a:endParaRPr lang="en-US" altLang="ko-KR" sz="2600" kern="1200" dirty="0">
              <a:latin typeface="+mn-ea"/>
              <a:ea typeface="+mn-ea"/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ko-KR" sz="2600" dirty="0" smtClean="0">
                <a:latin typeface="+mn-ea"/>
                <a:ea typeface="+mn-ea"/>
              </a:rPr>
              <a:t>ycho@smu.ac.kr</a:t>
            </a:r>
            <a:endParaRPr sz="2600" dirty="0" smtClean="0">
              <a:latin typeface="+mn-ea"/>
              <a:ea typeface="+mn-ea"/>
            </a:endParaRPr>
          </a:p>
        </p:txBody>
      </p:sp>
      <p:sp>
        <p:nvSpPr>
          <p:cNvPr id="7" name="Rectangle 12"/>
          <p:cNvSpPr>
            <a:spLocks noChangeArrowheads="1"/>
          </p:cNvSpPr>
          <p:nvPr/>
        </p:nvSpPr>
        <p:spPr bwMode="auto">
          <a:xfrm>
            <a:off x="319286" y="2852739"/>
            <a:ext cx="8532813" cy="1296342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  <a:defRPr/>
            </a:pPr>
            <a:endParaRPr kumimoji="0" lang="en-US" altLang="ko-KR" sz="900" b="1" dirty="0" smtClean="0">
              <a:solidFill>
                <a:schemeClr val="tx2"/>
              </a:solidFill>
              <a:latin typeface="+mj-lt"/>
              <a:ea typeface="맑은 고딕" pitchFamily="18" charset="-120"/>
            </a:endParaRPr>
          </a:p>
          <a:p>
            <a:pPr algn="ctr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0" lang="en-US" altLang="ko-KR" sz="4400" b="1" dirty="0" smtClean="0">
                <a:solidFill>
                  <a:schemeClr val="tx2"/>
                </a:solidFill>
                <a:latin typeface="+mj-lt"/>
                <a:ea typeface="맑은 고딕" pitchFamily="18" charset="-120"/>
              </a:rPr>
              <a:t>Adapter, Facade Pattern</a:t>
            </a:r>
            <a:endParaRPr kumimoji="0" lang="en-US" altLang="ko-KR" sz="4400" dirty="0" smtClean="0">
              <a:solidFill>
                <a:schemeClr val="tx2"/>
              </a:solidFill>
              <a:latin typeface="+mj-lt"/>
              <a:ea typeface="맑은 고딕" pitchFamily="18" charset="-12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사례 </a:t>
            </a:r>
            <a:r>
              <a:rPr lang="en-US" altLang="ko-KR" dirty="0" smtClean="0"/>
              <a:t>1 </a:t>
            </a:r>
            <a:r>
              <a:rPr lang="ko-KR" altLang="en-US" dirty="0" smtClean="0"/>
              <a:t>오리 탈을 쓴 칠면조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다음 코드는 예전에 봤던 내용</a:t>
            </a:r>
            <a:endParaRPr lang="ko-KR" altLang="en-US" dirty="0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611560" y="1772816"/>
            <a:ext cx="7560840" cy="4221669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9pPr>
          </a:lstStyle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public interface Duck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public void quack();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public void fly();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}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endParaRPr lang="en-US" altLang="ko-KR" dirty="0">
              <a:latin typeface="Consolas" panose="020B0609020204030204" pitchFamily="49" charset="0"/>
            </a:endParaRP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public class </a:t>
            </a:r>
            <a:r>
              <a:rPr lang="en-US" altLang="ko-KR" dirty="0" err="1" smtClean="0">
                <a:latin typeface="Consolas" panose="020B0609020204030204" pitchFamily="49" charset="0"/>
              </a:rPr>
              <a:t>MallardDuck</a:t>
            </a:r>
            <a:r>
              <a:rPr lang="en-US" altLang="ko-KR" dirty="0" smtClean="0">
                <a:latin typeface="Consolas" panose="020B0609020204030204" pitchFamily="49" charset="0"/>
              </a:rPr>
              <a:t> implements Duck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public void quack()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    </a:t>
            </a:r>
            <a:r>
              <a:rPr lang="en-US" altLang="ko-KR" dirty="0" err="1" smtClean="0">
                <a:latin typeface="Consolas" panose="020B0609020204030204" pitchFamily="49" charset="0"/>
              </a:rPr>
              <a:t>System.out.println</a:t>
            </a:r>
            <a:r>
              <a:rPr lang="en-US" altLang="ko-KR" dirty="0" smtClean="0">
                <a:latin typeface="Consolas" panose="020B0609020204030204" pitchFamily="49" charset="0"/>
              </a:rPr>
              <a:t>("Quack");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public void fly()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    </a:t>
            </a:r>
            <a:r>
              <a:rPr lang="en-US" altLang="ko-KR" dirty="0" err="1" smtClean="0">
                <a:latin typeface="Consolas" panose="020B0609020204030204" pitchFamily="49" charset="0"/>
              </a:rPr>
              <a:t>System.out.println</a:t>
            </a:r>
            <a:r>
              <a:rPr lang="en-US" altLang="ko-KR" dirty="0" smtClean="0">
                <a:latin typeface="Consolas" panose="020B0609020204030204" pitchFamily="49" charset="0"/>
              </a:rPr>
              <a:t>("I'm flying");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}</a:t>
            </a:r>
            <a:endParaRPr lang="en-US" altLang="ko-KR" dirty="0" smtClean="0">
              <a:latin typeface="Consolas" panose="020B0609020204030204" pitchFamily="49" charset="0"/>
            </a:endParaRP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endParaRPr lang="en-US" altLang="ko-KR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1160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사례 </a:t>
            </a:r>
            <a:r>
              <a:rPr lang="en-US" altLang="ko-KR" dirty="0"/>
              <a:t>1 </a:t>
            </a:r>
            <a:r>
              <a:rPr lang="ko-KR" altLang="en-US" dirty="0"/>
              <a:t>오리 탈을 쓴 칠면조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683568" y="1268413"/>
            <a:ext cx="7776864" cy="4516621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9pPr>
          </a:lstStyle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public interface Turkey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public void gobble();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public void fly();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}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endParaRPr lang="en-US" altLang="ko-KR" dirty="0">
              <a:latin typeface="Consolas" panose="020B0609020204030204" pitchFamily="49" charset="0"/>
            </a:endParaRP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public class </a:t>
            </a:r>
            <a:r>
              <a:rPr lang="en-US" altLang="ko-KR" dirty="0" err="1" smtClean="0">
                <a:latin typeface="Consolas" panose="020B0609020204030204" pitchFamily="49" charset="0"/>
              </a:rPr>
              <a:t>WildTurkey</a:t>
            </a:r>
            <a:r>
              <a:rPr lang="en-US" altLang="ko-KR" dirty="0" smtClean="0">
                <a:latin typeface="Consolas" panose="020B0609020204030204" pitchFamily="49" charset="0"/>
              </a:rPr>
              <a:t> implements Turkey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public void gobble()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    </a:t>
            </a:r>
            <a:r>
              <a:rPr lang="en-US" altLang="ko-KR" dirty="0" err="1" smtClean="0">
                <a:latin typeface="Consolas" panose="020B0609020204030204" pitchFamily="49" charset="0"/>
              </a:rPr>
              <a:t>System.out.println</a:t>
            </a:r>
            <a:r>
              <a:rPr lang="en-US" altLang="ko-KR" dirty="0" smtClean="0">
                <a:latin typeface="Consolas" panose="020B0609020204030204" pitchFamily="49" charset="0"/>
              </a:rPr>
              <a:t>("Gobble gobble");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public void fly()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    </a:t>
            </a:r>
            <a:r>
              <a:rPr lang="en-US" altLang="ko-KR" dirty="0" err="1" smtClean="0">
                <a:latin typeface="Consolas" panose="020B0609020204030204" pitchFamily="49" charset="0"/>
              </a:rPr>
              <a:t>System.out.println</a:t>
            </a:r>
            <a:r>
              <a:rPr lang="en-US" altLang="ko-KR" dirty="0" smtClean="0">
                <a:latin typeface="Consolas" panose="020B0609020204030204" pitchFamily="49" charset="0"/>
              </a:rPr>
              <a:t>("I'm flying a short distance");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}</a:t>
            </a:r>
            <a:endParaRPr lang="en-US" altLang="ko-KR" dirty="0" smtClean="0">
              <a:latin typeface="Consolas" panose="020B0609020204030204" pitchFamily="49" charset="0"/>
            </a:endParaRP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endParaRPr lang="en-US" altLang="ko-KR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5771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사례 </a:t>
            </a:r>
            <a:r>
              <a:rPr lang="en-US" altLang="ko-KR" dirty="0"/>
              <a:t>1 </a:t>
            </a:r>
            <a:r>
              <a:rPr lang="ko-KR" altLang="en-US" dirty="0"/>
              <a:t>오리 탈을 쓴 칠면조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196752"/>
            <a:ext cx="8784976" cy="4934173"/>
          </a:xfrm>
        </p:spPr>
        <p:txBody>
          <a:bodyPr/>
          <a:lstStyle/>
          <a:p>
            <a:r>
              <a:rPr lang="en-US" altLang="ko-KR" dirty="0" smtClean="0"/>
              <a:t>Duck </a:t>
            </a:r>
            <a:r>
              <a:rPr lang="ko-KR" altLang="en-US" dirty="0" smtClean="0"/>
              <a:t>객체가 모자라서 </a:t>
            </a:r>
            <a:r>
              <a:rPr lang="en-US" altLang="ko-KR" dirty="0" smtClean="0"/>
              <a:t>Turkey </a:t>
            </a:r>
            <a:r>
              <a:rPr lang="ko-KR" altLang="en-US" dirty="0" smtClean="0"/>
              <a:t>객체를 대신 사용해야 하는 상황이라고 가정</a:t>
            </a:r>
            <a:endParaRPr lang="en-US" altLang="ko-KR" dirty="0" smtClean="0"/>
          </a:p>
          <a:p>
            <a:r>
              <a:rPr lang="ko-KR" altLang="en-US" dirty="0" smtClean="0"/>
              <a:t>어댑터 구현</a:t>
            </a:r>
            <a:endParaRPr lang="en-US" altLang="ko-KR" dirty="0" smtClean="0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503548" y="2591707"/>
            <a:ext cx="8136904" cy="4221669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9pPr>
          </a:lstStyle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public class </a:t>
            </a:r>
            <a:r>
              <a:rPr lang="en-US" altLang="ko-KR" dirty="0" err="1" smtClean="0">
                <a:latin typeface="Consolas" panose="020B0609020204030204" pitchFamily="49" charset="0"/>
              </a:rPr>
              <a:t>TurkeyAdapter</a:t>
            </a:r>
            <a:r>
              <a:rPr lang="en-US" altLang="ko-KR" dirty="0" smtClean="0">
                <a:latin typeface="Consolas" panose="020B0609020204030204" pitchFamily="49" charset="0"/>
              </a:rPr>
              <a:t> implements Duck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Turkey </a:t>
            </a:r>
            <a:r>
              <a:rPr lang="en-US" altLang="ko-KR" dirty="0" err="1" smtClean="0">
                <a:latin typeface="Consolas" panose="020B0609020204030204" pitchFamily="49" charset="0"/>
              </a:rPr>
              <a:t>turkey</a:t>
            </a:r>
            <a:r>
              <a:rPr lang="en-US" altLang="ko-KR" dirty="0" smtClean="0">
                <a:latin typeface="Consolas" panose="020B0609020204030204" pitchFamily="49" charset="0"/>
              </a:rPr>
              <a:t>;</a:t>
            </a:r>
            <a:endParaRPr lang="en-US" altLang="ko-KR" dirty="0">
              <a:latin typeface="Consolas" panose="020B0609020204030204" pitchFamily="49" charset="0"/>
            </a:endParaRP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  public </a:t>
            </a:r>
            <a:r>
              <a:rPr lang="en-US" altLang="ko-KR" dirty="0" err="1" smtClean="0">
                <a:latin typeface="Consolas" panose="020B0609020204030204" pitchFamily="49" charset="0"/>
              </a:rPr>
              <a:t>TurkeyAdapter</a:t>
            </a:r>
            <a:r>
              <a:rPr lang="en-US" altLang="ko-KR" dirty="0" smtClean="0">
                <a:latin typeface="Consolas" panose="020B0609020204030204" pitchFamily="49" charset="0"/>
              </a:rPr>
              <a:t>(Turkey turkey)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    </a:t>
            </a:r>
            <a:r>
              <a:rPr lang="en-US" altLang="ko-KR" dirty="0" err="1" smtClean="0">
                <a:latin typeface="Consolas" panose="020B0609020204030204" pitchFamily="49" charset="0"/>
              </a:rPr>
              <a:t>this.turkey</a:t>
            </a:r>
            <a:r>
              <a:rPr lang="en-US" altLang="ko-KR" dirty="0" smtClean="0">
                <a:latin typeface="Consolas" panose="020B0609020204030204" pitchFamily="49" charset="0"/>
              </a:rPr>
              <a:t> = turkey;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public void quack()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    </a:t>
            </a:r>
            <a:r>
              <a:rPr lang="en-US" altLang="ko-KR" dirty="0" err="1" smtClean="0">
                <a:latin typeface="Consolas" panose="020B0609020204030204" pitchFamily="49" charset="0"/>
              </a:rPr>
              <a:t>turkey.gobble</a:t>
            </a:r>
            <a:r>
              <a:rPr lang="en-US" altLang="ko-KR" dirty="0" smtClean="0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public void fly()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    for (</a:t>
            </a:r>
            <a:r>
              <a:rPr lang="en-US" altLang="ko-KR" dirty="0" err="1" smtClean="0">
                <a:latin typeface="Consolas" panose="020B0609020204030204" pitchFamily="49" charset="0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i</a:t>
            </a:r>
            <a:r>
              <a:rPr lang="en-US" altLang="ko-KR" dirty="0" smtClean="0">
                <a:latin typeface="Consolas" panose="020B0609020204030204" pitchFamily="49" charset="0"/>
              </a:rPr>
              <a:t> = 0; </a:t>
            </a:r>
            <a:r>
              <a:rPr lang="en-US" altLang="ko-KR" dirty="0" err="1" smtClean="0">
                <a:latin typeface="Consolas" panose="020B0609020204030204" pitchFamily="49" charset="0"/>
              </a:rPr>
              <a:t>i</a:t>
            </a:r>
            <a:r>
              <a:rPr lang="en-US" altLang="ko-KR" dirty="0" smtClean="0">
                <a:latin typeface="Consolas" panose="020B0609020204030204" pitchFamily="49" charset="0"/>
              </a:rPr>
              <a:t> &lt; 5; </a:t>
            </a:r>
            <a:r>
              <a:rPr lang="en-US" altLang="ko-KR" dirty="0" err="1" smtClean="0">
                <a:latin typeface="Consolas" panose="020B0609020204030204" pitchFamily="49" charset="0"/>
              </a:rPr>
              <a:t>i</a:t>
            </a:r>
            <a:r>
              <a:rPr lang="en-US" altLang="ko-KR" dirty="0" smtClean="0">
                <a:latin typeface="Consolas" panose="020B0609020204030204" pitchFamily="49" charset="0"/>
              </a:rPr>
              <a:t>++)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        </a:t>
            </a:r>
            <a:r>
              <a:rPr lang="en-US" altLang="ko-KR" dirty="0" err="1" smtClean="0">
                <a:latin typeface="Consolas" panose="020B0609020204030204" pitchFamily="49" charset="0"/>
              </a:rPr>
              <a:t>turkey.fly</a:t>
            </a:r>
            <a:r>
              <a:rPr lang="en-US" altLang="ko-KR" dirty="0" smtClean="0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    }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82236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사례 </a:t>
            </a:r>
            <a:r>
              <a:rPr lang="en-US" altLang="ko-KR" dirty="0"/>
              <a:t>1 </a:t>
            </a:r>
            <a:r>
              <a:rPr lang="ko-KR" altLang="en-US" dirty="0"/>
              <a:t>오리 탈을 쓴 칠면조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024" y="1578961"/>
            <a:ext cx="8748464" cy="3540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796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사례 </a:t>
            </a:r>
            <a:r>
              <a:rPr lang="en-US" altLang="ko-KR" dirty="0"/>
              <a:t>1 </a:t>
            </a:r>
            <a:r>
              <a:rPr lang="ko-KR" altLang="en-US" dirty="0"/>
              <a:t>오리 탈을 쓴 칠면조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72008" y="1124744"/>
            <a:ext cx="8964488" cy="5696431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9pPr>
          </a:lstStyle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public class </a:t>
            </a:r>
            <a:r>
              <a:rPr lang="en-US" altLang="ko-KR" dirty="0" err="1" smtClean="0">
                <a:latin typeface="Consolas" panose="020B0609020204030204" pitchFamily="49" charset="0"/>
              </a:rPr>
              <a:t>DuckTestDrive</a:t>
            </a:r>
            <a:r>
              <a:rPr lang="en-US" altLang="ko-KR" dirty="0" smtClean="0"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public static void main(String[] </a:t>
            </a:r>
            <a:r>
              <a:rPr lang="en-US" altLang="ko-KR" dirty="0" err="1" smtClean="0">
                <a:latin typeface="Consolas" panose="020B0609020204030204" pitchFamily="49" charset="0"/>
              </a:rPr>
              <a:t>args</a:t>
            </a:r>
            <a:r>
              <a:rPr lang="en-US" altLang="ko-KR" dirty="0" smtClean="0">
                <a:latin typeface="Consolas" panose="020B0609020204030204" pitchFamily="49" charset="0"/>
              </a:rPr>
              <a:t>)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  </a:t>
            </a:r>
            <a:r>
              <a:rPr lang="en-US" altLang="ko-KR" dirty="0" err="1" smtClean="0">
                <a:latin typeface="Consolas" panose="020B0609020204030204" pitchFamily="49" charset="0"/>
              </a:rPr>
              <a:t>MallardDuck</a:t>
            </a:r>
            <a:r>
              <a:rPr lang="en-US" altLang="ko-KR" dirty="0" smtClean="0">
                <a:latin typeface="Consolas" panose="020B0609020204030204" pitchFamily="49" charset="0"/>
              </a:rPr>
              <a:t> duck = new </a:t>
            </a:r>
            <a:r>
              <a:rPr lang="en-US" altLang="ko-KR" dirty="0" err="1" smtClean="0">
                <a:latin typeface="Consolas" panose="020B0609020204030204" pitchFamily="49" charset="0"/>
              </a:rPr>
              <a:t>MallardDuck</a:t>
            </a:r>
            <a:r>
              <a:rPr lang="en-US" altLang="ko-KR" dirty="0" smtClean="0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</a:t>
            </a:r>
            <a:r>
              <a:rPr lang="en-US" altLang="ko-KR" dirty="0" err="1" smtClean="0">
                <a:latin typeface="Consolas" panose="020B0609020204030204" pitchFamily="49" charset="0"/>
              </a:rPr>
              <a:t>WildTurkey</a:t>
            </a:r>
            <a:r>
              <a:rPr lang="en-US" altLang="ko-KR" dirty="0" smtClean="0">
                <a:latin typeface="Consolas" panose="020B0609020204030204" pitchFamily="49" charset="0"/>
              </a:rPr>
              <a:t> turkey = new </a:t>
            </a:r>
            <a:r>
              <a:rPr lang="en-US" altLang="ko-KR" dirty="0" err="1" smtClean="0">
                <a:latin typeface="Consolas" panose="020B0609020204030204" pitchFamily="49" charset="0"/>
              </a:rPr>
              <a:t>WildTurkey</a:t>
            </a:r>
            <a:r>
              <a:rPr lang="en-US" altLang="ko-KR" dirty="0" smtClean="0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Duck </a:t>
            </a:r>
            <a:r>
              <a:rPr lang="en-US" altLang="ko-KR" dirty="0" err="1" smtClean="0">
                <a:latin typeface="Consolas" panose="020B0609020204030204" pitchFamily="49" charset="0"/>
              </a:rPr>
              <a:t>turkeyAdapter</a:t>
            </a:r>
            <a:r>
              <a:rPr lang="en-US" altLang="ko-KR" dirty="0" smtClean="0">
                <a:latin typeface="Consolas" panose="020B0609020204030204" pitchFamily="49" charset="0"/>
              </a:rPr>
              <a:t> = new </a:t>
            </a:r>
            <a:r>
              <a:rPr lang="en-US" altLang="ko-KR" dirty="0" err="1" smtClean="0">
                <a:latin typeface="Consolas" panose="020B0609020204030204" pitchFamily="49" charset="0"/>
              </a:rPr>
              <a:t>TurkeyAdapter</a:t>
            </a:r>
            <a:r>
              <a:rPr lang="en-US" altLang="ko-KR" dirty="0" smtClean="0">
                <a:latin typeface="Consolas" panose="020B0609020204030204" pitchFamily="49" charset="0"/>
              </a:rPr>
              <a:t>(turkey);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</a:t>
            </a:r>
            <a:r>
              <a:rPr lang="en-US" altLang="ko-KR" dirty="0" err="1" smtClean="0">
                <a:latin typeface="Consolas" panose="020B0609020204030204" pitchFamily="49" charset="0"/>
              </a:rPr>
              <a:t>System.out.println</a:t>
            </a:r>
            <a:r>
              <a:rPr lang="en-US" altLang="ko-KR" dirty="0" smtClean="0">
                <a:latin typeface="Consolas" panose="020B0609020204030204" pitchFamily="49" charset="0"/>
              </a:rPr>
              <a:t>("The Turkey says…");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</a:t>
            </a:r>
            <a:r>
              <a:rPr lang="en-US" altLang="ko-KR" dirty="0" err="1" smtClean="0">
                <a:latin typeface="Consolas" panose="020B0609020204030204" pitchFamily="49" charset="0"/>
              </a:rPr>
              <a:t>turkey.gobble</a:t>
            </a:r>
            <a:r>
              <a:rPr lang="en-US" altLang="ko-KR" dirty="0" smtClean="0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</a:t>
            </a:r>
            <a:r>
              <a:rPr lang="en-US" altLang="ko-KR" dirty="0" err="1" smtClean="0">
                <a:latin typeface="Consolas" panose="020B0609020204030204" pitchFamily="49" charset="0"/>
              </a:rPr>
              <a:t>turkey.fly</a:t>
            </a:r>
            <a:r>
              <a:rPr lang="en-US" altLang="ko-KR" dirty="0" smtClean="0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</a:t>
            </a:r>
            <a:r>
              <a:rPr lang="en-US" altLang="ko-KR" dirty="0" err="1" smtClean="0">
                <a:latin typeface="Consolas" panose="020B0609020204030204" pitchFamily="49" charset="0"/>
              </a:rPr>
              <a:t>System.out.println</a:t>
            </a:r>
            <a:r>
              <a:rPr lang="en-US" altLang="ko-KR" dirty="0" smtClean="0">
                <a:latin typeface="Consolas" panose="020B0609020204030204" pitchFamily="49" charset="0"/>
              </a:rPr>
              <a:t>("\</a:t>
            </a:r>
            <a:r>
              <a:rPr lang="en-US" altLang="ko-KR" dirty="0" err="1" smtClean="0">
                <a:latin typeface="Consolas" panose="020B0609020204030204" pitchFamily="49" charset="0"/>
              </a:rPr>
              <a:t>nThe</a:t>
            </a:r>
            <a:r>
              <a:rPr lang="en-US" altLang="ko-KR" dirty="0" smtClean="0">
                <a:latin typeface="Consolas" panose="020B0609020204030204" pitchFamily="49" charset="0"/>
              </a:rPr>
              <a:t> Duck says…");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</a:t>
            </a:r>
            <a:r>
              <a:rPr lang="en-US" altLang="ko-KR" dirty="0" err="1" smtClean="0">
                <a:latin typeface="Consolas" panose="020B0609020204030204" pitchFamily="49" charset="0"/>
              </a:rPr>
              <a:t>testDuck</a:t>
            </a:r>
            <a:r>
              <a:rPr lang="en-US" altLang="ko-KR" dirty="0" smtClean="0">
                <a:latin typeface="Consolas" panose="020B0609020204030204" pitchFamily="49" charset="0"/>
              </a:rPr>
              <a:t>(duck);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</a:t>
            </a:r>
            <a:r>
              <a:rPr lang="en-US" altLang="ko-KR" dirty="0" err="1" smtClean="0">
                <a:latin typeface="Consolas" panose="020B0609020204030204" pitchFamily="49" charset="0"/>
              </a:rPr>
              <a:t>System.out.println</a:t>
            </a:r>
            <a:r>
              <a:rPr lang="en-US" altLang="ko-KR" dirty="0" smtClean="0">
                <a:latin typeface="Consolas" panose="020B0609020204030204" pitchFamily="49" charset="0"/>
              </a:rPr>
              <a:t>("\</a:t>
            </a:r>
            <a:r>
              <a:rPr lang="en-US" altLang="ko-KR" dirty="0" err="1" smtClean="0">
                <a:latin typeface="Consolas" panose="020B0609020204030204" pitchFamily="49" charset="0"/>
              </a:rPr>
              <a:t>nThe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TurkeyAdapter</a:t>
            </a:r>
            <a:r>
              <a:rPr lang="en-US" altLang="ko-KR" dirty="0" smtClean="0">
                <a:latin typeface="Consolas" panose="020B0609020204030204" pitchFamily="49" charset="0"/>
              </a:rPr>
              <a:t> says…");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</a:t>
            </a:r>
            <a:r>
              <a:rPr lang="en-US" altLang="ko-KR" dirty="0" err="1" smtClean="0">
                <a:latin typeface="Consolas" panose="020B0609020204030204" pitchFamily="49" charset="0"/>
              </a:rPr>
              <a:t>testDuck</a:t>
            </a:r>
            <a:r>
              <a:rPr lang="en-US" altLang="ko-KR" dirty="0" smtClean="0">
                <a:latin typeface="Consolas" panose="020B0609020204030204" pitchFamily="49" charset="0"/>
              </a:rPr>
              <a:t>(</a:t>
            </a:r>
            <a:r>
              <a:rPr lang="en-US" altLang="ko-KR" dirty="0" err="1" smtClean="0">
                <a:latin typeface="Consolas" panose="020B0609020204030204" pitchFamily="49" charset="0"/>
              </a:rPr>
              <a:t>turkeyAdapter</a:t>
            </a:r>
            <a:r>
              <a:rPr lang="en-US" altLang="ko-KR" dirty="0" smtClean="0"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}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static void </a:t>
            </a:r>
            <a:r>
              <a:rPr lang="en-US" altLang="ko-KR" dirty="0" err="1" smtClean="0">
                <a:latin typeface="Consolas" panose="020B0609020204030204" pitchFamily="49" charset="0"/>
              </a:rPr>
              <a:t>testDuck</a:t>
            </a:r>
            <a:r>
              <a:rPr lang="en-US" altLang="ko-KR" dirty="0" smtClean="0">
                <a:latin typeface="Consolas" panose="020B0609020204030204" pitchFamily="49" charset="0"/>
              </a:rPr>
              <a:t>(Duck duck)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</a:t>
            </a:r>
            <a:r>
              <a:rPr lang="en-US" altLang="ko-KR" dirty="0" err="1" smtClean="0">
                <a:latin typeface="Consolas" panose="020B0609020204030204" pitchFamily="49" charset="0"/>
              </a:rPr>
              <a:t>duck.quack</a:t>
            </a:r>
            <a:r>
              <a:rPr lang="en-US" altLang="ko-KR" dirty="0" smtClean="0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</a:t>
            </a:r>
            <a:r>
              <a:rPr lang="en-US" altLang="ko-KR" dirty="0" err="1" smtClean="0">
                <a:latin typeface="Consolas" panose="020B0609020204030204" pitchFamily="49" charset="0"/>
              </a:rPr>
              <a:t>duck.fly</a:t>
            </a:r>
            <a:r>
              <a:rPr lang="en-US" altLang="ko-KR" dirty="0" smtClean="0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}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45298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어댑터 패턴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252" y="1484784"/>
            <a:ext cx="8834278" cy="395217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23528" y="1628800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solidFill>
                  <a:schemeClr val="tx1"/>
                </a:solidFill>
              </a:rPr>
              <a:t>클라이언트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23928" y="3769876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mtClean="0">
                <a:solidFill>
                  <a:schemeClr val="tx1"/>
                </a:solidFill>
              </a:rPr>
              <a:t>어댑터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524328" y="1170415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err="1" smtClean="0">
                <a:solidFill>
                  <a:schemeClr val="tx1"/>
                </a:solidFill>
              </a:rPr>
              <a:t>어댑티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092280" y="4797152"/>
            <a:ext cx="17235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err="1" smtClean="0">
                <a:solidFill>
                  <a:schemeClr val="tx1"/>
                </a:solidFill>
              </a:rPr>
              <a:t>어댑티</a:t>
            </a:r>
            <a:endParaRPr lang="en-US" altLang="ko-KR" sz="2400" dirty="0" smtClean="0">
              <a:solidFill>
                <a:schemeClr val="tx1"/>
              </a:solidFill>
            </a:endParaRPr>
          </a:p>
          <a:p>
            <a:r>
              <a:rPr lang="ko-KR" altLang="en-US" sz="2400" dirty="0" smtClean="0">
                <a:solidFill>
                  <a:schemeClr val="tx1"/>
                </a:solidFill>
              </a:rPr>
              <a:t>인터페이스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41782" y="4859882"/>
            <a:ext cx="17235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err="1" smtClean="0">
                <a:solidFill>
                  <a:schemeClr val="tx1"/>
                </a:solidFill>
              </a:rPr>
              <a:t>타겟</a:t>
            </a:r>
            <a:r>
              <a:rPr lang="ko-KR" altLang="en-US" sz="2400" dirty="0" smtClean="0">
                <a:solidFill>
                  <a:schemeClr val="tx1"/>
                </a:solidFill>
              </a:rPr>
              <a:t> </a:t>
            </a:r>
            <a:endParaRPr lang="en-US" altLang="ko-KR" sz="2400" dirty="0" smtClean="0">
              <a:solidFill>
                <a:schemeClr val="tx1"/>
              </a:solidFill>
            </a:endParaRPr>
          </a:p>
          <a:p>
            <a:r>
              <a:rPr lang="ko-KR" altLang="en-US" sz="2400" dirty="0" smtClean="0">
                <a:solidFill>
                  <a:schemeClr val="tx1"/>
                </a:solidFill>
              </a:rPr>
              <a:t>인터페이스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9754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어댑터 패턴 정의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607" y="1283018"/>
            <a:ext cx="8410575" cy="454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267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사례 </a:t>
            </a:r>
            <a:r>
              <a:rPr lang="en-US" altLang="ko-KR" dirty="0" smtClean="0"/>
              <a:t>2 Enumeration</a:t>
            </a:r>
            <a:r>
              <a:rPr lang="ko-KR" altLang="en-US" dirty="0" smtClean="0"/>
              <a:t>을 </a:t>
            </a:r>
            <a:r>
              <a:rPr lang="en-US" altLang="ko-KR" dirty="0" smtClean="0"/>
              <a:t>Iterator</a:t>
            </a:r>
            <a:r>
              <a:rPr lang="ko-KR" altLang="en-US" dirty="0" smtClean="0"/>
              <a:t>에 적응시키기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146876"/>
            <a:ext cx="8784976" cy="4984050"/>
          </a:xfrm>
        </p:spPr>
        <p:txBody>
          <a:bodyPr/>
          <a:lstStyle/>
          <a:p>
            <a:r>
              <a:rPr lang="en-US" altLang="ko-KR" dirty="0" smtClean="0"/>
              <a:t>Enumeration </a:t>
            </a:r>
            <a:r>
              <a:rPr lang="ko-KR" altLang="en-US" dirty="0" smtClean="0"/>
              <a:t>예제 코드</a:t>
            </a:r>
            <a:endParaRPr lang="ko-KR" altLang="en-US" dirty="0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144016" y="1628800"/>
            <a:ext cx="8676456" cy="5106526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9pPr>
          </a:lstStyle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import </a:t>
            </a:r>
            <a:r>
              <a:rPr lang="en-US" altLang="ko-KR" spc="-100" dirty="0" err="1">
                <a:latin typeface="Consolas" panose="020B0609020204030204" pitchFamily="49" charset="0"/>
              </a:rPr>
              <a:t>java.util</a:t>
            </a:r>
            <a:r>
              <a:rPr lang="en-US" altLang="ko-KR" spc="-100" dirty="0">
                <a:latin typeface="Consolas" panose="020B0609020204030204" pitchFamily="49" charset="0"/>
              </a:rPr>
              <a:t>.*;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endParaRPr lang="en-US" altLang="ko-KR" spc="-100" dirty="0">
              <a:latin typeface="Consolas" panose="020B0609020204030204" pitchFamily="49" charset="0"/>
            </a:endParaRP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public class Enumeration1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 </a:t>
            </a:r>
            <a:r>
              <a:rPr lang="en-US" altLang="ko-KR" spc="-100" dirty="0" smtClean="0">
                <a:latin typeface="Consolas" panose="020B0609020204030204" pitchFamily="49" charset="0"/>
              </a:rPr>
              <a:t>public </a:t>
            </a:r>
            <a:r>
              <a:rPr lang="en-US" altLang="ko-KR" spc="-100" dirty="0">
                <a:latin typeface="Consolas" panose="020B0609020204030204" pitchFamily="49" charset="0"/>
              </a:rPr>
              <a:t>static void </a:t>
            </a:r>
            <a:r>
              <a:rPr lang="en-US" altLang="ko-KR" spc="-100" dirty="0" err="1">
                <a:latin typeface="Consolas" panose="020B0609020204030204" pitchFamily="49" charset="0"/>
              </a:rPr>
              <a:t>printEnumeration</a:t>
            </a:r>
            <a:r>
              <a:rPr lang="en-US" altLang="ko-KR" spc="-100" dirty="0">
                <a:latin typeface="Consolas" panose="020B0609020204030204" pitchFamily="49" charset="0"/>
              </a:rPr>
              <a:t>(Enumeration e)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 smtClean="0">
                <a:latin typeface="Consolas" panose="020B0609020204030204" pitchFamily="49" charset="0"/>
              </a:rPr>
              <a:t>    while </a:t>
            </a:r>
            <a:r>
              <a:rPr lang="en-US" altLang="ko-KR" spc="-100" dirty="0">
                <a:latin typeface="Consolas" panose="020B0609020204030204" pitchFamily="49" charset="0"/>
              </a:rPr>
              <a:t>(</a:t>
            </a:r>
            <a:r>
              <a:rPr lang="en-US" altLang="ko-KR" spc="-100" dirty="0" err="1">
                <a:latin typeface="Consolas" panose="020B0609020204030204" pitchFamily="49" charset="0"/>
              </a:rPr>
              <a:t>e.hasMoreElements</a:t>
            </a:r>
            <a:r>
              <a:rPr lang="en-US" altLang="ko-KR" spc="-100" dirty="0">
                <a:latin typeface="Consolas" panose="020B0609020204030204" pitchFamily="49" charset="0"/>
              </a:rPr>
              <a:t>())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   </a:t>
            </a:r>
            <a:r>
              <a:rPr lang="en-US" altLang="ko-KR" spc="-100" dirty="0" smtClean="0">
                <a:latin typeface="Consolas" panose="020B0609020204030204" pitchFamily="49" charset="0"/>
              </a:rPr>
              <a:t>  </a:t>
            </a:r>
            <a:r>
              <a:rPr lang="en-US" altLang="ko-KR" spc="-100" dirty="0" err="1">
                <a:latin typeface="Consolas" panose="020B0609020204030204" pitchFamily="49" charset="0"/>
              </a:rPr>
              <a:t>System.out.println</a:t>
            </a:r>
            <a:r>
              <a:rPr lang="en-US" altLang="ko-KR" spc="-100" dirty="0">
                <a:latin typeface="Consolas" panose="020B0609020204030204" pitchFamily="49" charset="0"/>
              </a:rPr>
              <a:t>("" + </a:t>
            </a:r>
            <a:r>
              <a:rPr lang="en-US" altLang="ko-KR" spc="-100" dirty="0" err="1">
                <a:latin typeface="Consolas" panose="020B0609020204030204" pitchFamily="49" charset="0"/>
              </a:rPr>
              <a:t>e.nextElement</a:t>
            </a:r>
            <a:r>
              <a:rPr lang="en-US" altLang="ko-KR" spc="-100" dirty="0">
                <a:latin typeface="Consolas" panose="020B0609020204030204" pitchFamily="49" charset="0"/>
              </a:rPr>
              <a:t>());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   </a:t>
            </a:r>
            <a:r>
              <a:rPr lang="en-US" altLang="ko-KR" spc="-100" dirty="0" smtClean="0">
                <a:latin typeface="Consolas" panose="020B0609020204030204" pitchFamily="49" charset="0"/>
              </a:rPr>
              <a:t>}</a:t>
            </a:r>
            <a:endParaRPr lang="en-US" altLang="ko-KR" spc="-100" dirty="0">
              <a:latin typeface="Consolas" panose="020B0609020204030204" pitchFamily="49" charset="0"/>
            </a:endParaRP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 </a:t>
            </a:r>
            <a:r>
              <a:rPr lang="en-US" altLang="ko-KR" spc="-100" dirty="0" smtClean="0">
                <a:latin typeface="Consolas" panose="020B0609020204030204" pitchFamily="49" charset="0"/>
              </a:rPr>
              <a:t>}    </a:t>
            </a:r>
            <a:endParaRPr lang="en-US" altLang="ko-KR" spc="-100" dirty="0">
              <a:latin typeface="Consolas" panose="020B0609020204030204" pitchFamily="49" charset="0"/>
            </a:endParaRP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 </a:t>
            </a:r>
            <a:r>
              <a:rPr lang="en-US" altLang="ko-KR" spc="-100" dirty="0" smtClean="0">
                <a:latin typeface="Consolas" panose="020B0609020204030204" pitchFamily="49" charset="0"/>
              </a:rPr>
              <a:t>public </a:t>
            </a:r>
            <a:r>
              <a:rPr lang="en-US" altLang="ko-KR" spc="-100" dirty="0">
                <a:latin typeface="Consolas" panose="020B0609020204030204" pitchFamily="49" charset="0"/>
              </a:rPr>
              <a:t>static void main(String[] </a:t>
            </a:r>
            <a:r>
              <a:rPr lang="en-US" altLang="ko-KR" spc="-100" dirty="0" err="1">
                <a:latin typeface="Consolas" panose="020B0609020204030204" pitchFamily="49" charset="0"/>
              </a:rPr>
              <a:t>args</a:t>
            </a:r>
            <a:r>
              <a:rPr lang="en-US" altLang="ko-KR" spc="-100" dirty="0">
                <a:latin typeface="Consolas" panose="020B0609020204030204" pitchFamily="49" charset="0"/>
              </a:rPr>
              <a:t>)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  </a:t>
            </a:r>
            <a:r>
              <a:rPr lang="en-US" altLang="ko-KR" spc="-100" dirty="0" smtClean="0">
                <a:latin typeface="Consolas" panose="020B0609020204030204" pitchFamily="49" charset="0"/>
              </a:rPr>
              <a:t> </a:t>
            </a:r>
            <a:r>
              <a:rPr lang="en-US" altLang="ko-KR" spc="-100" dirty="0">
                <a:latin typeface="Consolas" panose="020B0609020204030204" pitchFamily="49" charset="0"/>
              </a:rPr>
              <a:t>Vector v = new Vector();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  </a:t>
            </a:r>
            <a:r>
              <a:rPr lang="en-US" altLang="ko-KR" spc="-100" dirty="0" smtClean="0">
                <a:latin typeface="Consolas" panose="020B0609020204030204" pitchFamily="49" charset="0"/>
              </a:rPr>
              <a:t> </a:t>
            </a:r>
            <a:r>
              <a:rPr lang="en-US" altLang="ko-KR" spc="-100" dirty="0">
                <a:latin typeface="Consolas" panose="020B0609020204030204" pitchFamily="49" charset="0"/>
              </a:rPr>
              <a:t>for (</a:t>
            </a:r>
            <a:r>
              <a:rPr lang="en-US" altLang="ko-KR" spc="-100" dirty="0" err="1">
                <a:latin typeface="Consolas" panose="020B0609020204030204" pitchFamily="49" charset="0"/>
              </a:rPr>
              <a:t>int</a:t>
            </a:r>
            <a:r>
              <a:rPr lang="en-US" altLang="ko-KR" spc="-100" dirty="0">
                <a:latin typeface="Consolas" panose="020B0609020204030204" pitchFamily="49" charset="0"/>
              </a:rPr>
              <a:t> </a:t>
            </a:r>
            <a:r>
              <a:rPr lang="en-US" altLang="ko-KR" spc="-100" dirty="0" err="1">
                <a:latin typeface="Consolas" panose="020B0609020204030204" pitchFamily="49" charset="0"/>
              </a:rPr>
              <a:t>i</a:t>
            </a:r>
            <a:r>
              <a:rPr lang="en-US" altLang="ko-KR" spc="-100" dirty="0">
                <a:latin typeface="Consolas" panose="020B0609020204030204" pitchFamily="49" charset="0"/>
              </a:rPr>
              <a:t> = 0; </a:t>
            </a:r>
            <a:r>
              <a:rPr lang="en-US" altLang="ko-KR" spc="-100" dirty="0" err="1">
                <a:latin typeface="Consolas" panose="020B0609020204030204" pitchFamily="49" charset="0"/>
              </a:rPr>
              <a:t>i</a:t>
            </a:r>
            <a:r>
              <a:rPr lang="en-US" altLang="ko-KR" spc="-100" dirty="0">
                <a:latin typeface="Consolas" panose="020B0609020204030204" pitchFamily="49" charset="0"/>
              </a:rPr>
              <a:t> &lt; 10; </a:t>
            </a:r>
            <a:r>
              <a:rPr lang="en-US" altLang="ko-KR" spc="-100" dirty="0" err="1">
                <a:latin typeface="Consolas" panose="020B0609020204030204" pitchFamily="49" charset="0"/>
              </a:rPr>
              <a:t>i</a:t>
            </a:r>
            <a:r>
              <a:rPr lang="en-US" altLang="ko-KR" spc="-100" dirty="0">
                <a:latin typeface="Consolas" panose="020B0609020204030204" pitchFamily="49" charset="0"/>
              </a:rPr>
              <a:t>++) { 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  </a:t>
            </a:r>
            <a:r>
              <a:rPr lang="en-US" altLang="ko-KR" spc="-100" dirty="0" smtClean="0">
                <a:latin typeface="Consolas" panose="020B0609020204030204" pitchFamily="49" charset="0"/>
              </a:rPr>
              <a:t>   </a:t>
            </a:r>
            <a:r>
              <a:rPr lang="en-US" altLang="ko-KR" spc="-100" dirty="0" err="1">
                <a:latin typeface="Consolas" panose="020B0609020204030204" pitchFamily="49" charset="0"/>
              </a:rPr>
              <a:t>v.add</a:t>
            </a:r>
            <a:r>
              <a:rPr lang="en-US" altLang="ko-KR" spc="-100" dirty="0">
                <a:latin typeface="Consolas" panose="020B0609020204030204" pitchFamily="49" charset="0"/>
              </a:rPr>
              <a:t>(</a:t>
            </a:r>
            <a:r>
              <a:rPr lang="en-US" altLang="ko-KR" spc="-100" dirty="0" err="1">
                <a:latin typeface="Consolas" panose="020B0609020204030204" pitchFamily="49" charset="0"/>
              </a:rPr>
              <a:t>i</a:t>
            </a:r>
            <a:r>
              <a:rPr lang="en-US" altLang="ko-KR" spc="-100" dirty="0">
                <a:latin typeface="Consolas" panose="020B0609020204030204" pitchFamily="49" charset="0"/>
              </a:rPr>
              <a:t>); 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  </a:t>
            </a:r>
            <a:r>
              <a:rPr lang="en-US" altLang="ko-KR" spc="-100" dirty="0" smtClean="0">
                <a:latin typeface="Consolas" panose="020B0609020204030204" pitchFamily="49" charset="0"/>
              </a:rPr>
              <a:t> </a:t>
            </a:r>
            <a:r>
              <a:rPr lang="en-US" altLang="ko-KR" spc="-100" dirty="0">
                <a:latin typeface="Consolas" panose="020B0609020204030204" pitchFamily="49" charset="0"/>
              </a:rPr>
              <a:t>}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 smtClean="0">
                <a:latin typeface="Consolas" panose="020B0609020204030204" pitchFamily="49" charset="0"/>
              </a:rPr>
              <a:t>    Enumeration e =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v.elements</a:t>
            </a:r>
            <a:r>
              <a:rPr lang="en-US" altLang="ko-KR" spc="-100" dirty="0" smtClean="0">
                <a:latin typeface="Consolas" panose="020B0609020204030204" pitchFamily="49" charset="0"/>
              </a:rPr>
              <a:t>();        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 smtClean="0">
                <a:latin typeface="Consolas" panose="020B0609020204030204" pitchFamily="49" charset="0"/>
              </a:rPr>
              <a:t>    Enumeration1.printEnumeration(e);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 smtClean="0">
                <a:latin typeface="Consolas" panose="020B0609020204030204" pitchFamily="49" charset="0"/>
              </a:rPr>
              <a:t>  }</a:t>
            </a:r>
            <a:endParaRPr lang="en-US" altLang="ko-KR" spc="-100" dirty="0">
              <a:latin typeface="Consolas" panose="020B0609020204030204" pitchFamily="49" charset="0"/>
            </a:endParaRP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}</a:t>
            </a:r>
            <a:endParaRPr lang="en-US" altLang="ko-KR" spc="-100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3762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사례 </a:t>
            </a:r>
            <a:r>
              <a:rPr lang="en-US" altLang="ko-KR" dirty="0"/>
              <a:t>2 Enumeration</a:t>
            </a:r>
            <a:r>
              <a:rPr lang="ko-KR" altLang="en-US" dirty="0"/>
              <a:t>을 </a:t>
            </a:r>
            <a:r>
              <a:rPr lang="en-US" altLang="ko-KR" dirty="0"/>
              <a:t>Iterator</a:t>
            </a:r>
            <a:r>
              <a:rPr lang="ko-KR" altLang="en-US" dirty="0"/>
              <a:t>에 적응시키기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196751"/>
            <a:ext cx="8784976" cy="4934173"/>
          </a:xfrm>
        </p:spPr>
        <p:txBody>
          <a:bodyPr/>
          <a:lstStyle/>
          <a:p>
            <a:r>
              <a:rPr lang="en-US" altLang="ko-KR" dirty="0" smtClean="0"/>
              <a:t>Iterator </a:t>
            </a:r>
            <a:r>
              <a:rPr lang="ko-KR" altLang="en-US" dirty="0" smtClean="0"/>
              <a:t>예제 코드</a:t>
            </a:r>
            <a:endParaRPr lang="ko-KR" altLang="en-US" dirty="0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323528" y="1700808"/>
            <a:ext cx="8496944" cy="5106526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9pPr>
          </a:lstStyle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import </a:t>
            </a:r>
            <a:r>
              <a:rPr lang="en-US" altLang="ko-KR" dirty="0" err="1">
                <a:latin typeface="Consolas" panose="020B0609020204030204" pitchFamily="49" charset="0"/>
              </a:rPr>
              <a:t>java.util</a:t>
            </a:r>
            <a:r>
              <a:rPr lang="en-US" altLang="ko-KR" dirty="0">
                <a:latin typeface="Consolas" panose="020B0609020204030204" pitchFamily="49" charset="0"/>
              </a:rPr>
              <a:t>.*;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endParaRPr lang="en-US" altLang="ko-KR" dirty="0">
              <a:latin typeface="Consolas" panose="020B0609020204030204" pitchFamily="49" charset="0"/>
            </a:endParaRP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public class Iterator1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public </a:t>
            </a:r>
            <a:r>
              <a:rPr lang="en-US" altLang="ko-KR" dirty="0">
                <a:latin typeface="Consolas" panose="020B0609020204030204" pitchFamily="49" charset="0"/>
              </a:rPr>
              <a:t>static void </a:t>
            </a:r>
            <a:r>
              <a:rPr lang="en-US" altLang="ko-KR" dirty="0" err="1">
                <a:latin typeface="Consolas" panose="020B0609020204030204" pitchFamily="49" charset="0"/>
              </a:rPr>
              <a:t>printIterator</a:t>
            </a:r>
            <a:r>
              <a:rPr lang="en-US" altLang="ko-KR" dirty="0">
                <a:latin typeface="Consolas" panose="020B0609020204030204" pitchFamily="49" charset="0"/>
              </a:rPr>
              <a:t>(Iterator it)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  while </a:t>
            </a:r>
            <a:r>
              <a:rPr lang="en-US" altLang="ko-KR" dirty="0"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latin typeface="Consolas" panose="020B0609020204030204" pitchFamily="49" charset="0"/>
              </a:rPr>
              <a:t>it.hasNext</a:t>
            </a:r>
            <a:r>
              <a:rPr lang="en-US" altLang="ko-KR" dirty="0">
                <a:latin typeface="Consolas" panose="020B0609020204030204" pitchFamily="49" charset="0"/>
              </a:rPr>
              <a:t>())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</a:t>
            </a:r>
            <a:r>
              <a:rPr lang="en-US" altLang="ko-KR" dirty="0" smtClean="0">
                <a:latin typeface="Consolas" panose="020B0609020204030204" pitchFamily="49" charset="0"/>
              </a:rPr>
              <a:t>  </a:t>
            </a:r>
            <a:r>
              <a:rPr lang="en-US" altLang="ko-KR" dirty="0" err="1">
                <a:latin typeface="Consolas" panose="020B0609020204030204" pitchFamily="49" charset="0"/>
              </a:rPr>
              <a:t>System.out.println</a:t>
            </a:r>
            <a:r>
              <a:rPr lang="en-US" altLang="ko-KR" dirty="0">
                <a:latin typeface="Consolas" panose="020B0609020204030204" pitchFamily="49" charset="0"/>
              </a:rPr>
              <a:t>("" + </a:t>
            </a:r>
            <a:r>
              <a:rPr lang="en-US" altLang="ko-KR" dirty="0" err="1">
                <a:latin typeface="Consolas" panose="020B0609020204030204" pitchFamily="49" charset="0"/>
              </a:rPr>
              <a:t>it.next</a:t>
            </a:r>
            <a:r>
              <a:rPr lang="en-US" altLang="ko-KR" dirty="0">
                <a:latin typeface="Consolas" panose="020B0609020204030204" pitchFamily="49" charset="0"/>
              </a:rPr>
              <a:t>());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</a:t>
            </a:r>
            <a:r>
              <a:rPr lang="en-US" altLang="ko-KR" dirty="0" smtClean="0">
                <a:latin typeface="Consolas" panose="020B0609020204030204" pitchFamily="49" charset="0"/>
              </a:rPr>
              <a:t>}</a:t>
            </a:r>
            <a:endParaRPr lang="en-US" altLang="ko-KR" dirty="0">
              <a:latin typeface="Consolas" panose="020B0609020204030204" pitchFamily="49" charset="0"/>
            </a:endParaRP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</a:t>
            </a:r>
            <a:r>
              <a:rPr lang="en-US" altLang="ko-KR" dirty="0" smtClean="0">
                <a:latin typeface="Consolas" panose="020B0609020204030204" pitchFamily="49" charset="0"/>
              </a:rPr>
              <a:t>}</a:t>
            </a:r>
            <a:endParaRPr lang="en-US" altLang="ko-KR" dirty="0">
              <a:latin typeface="Consolas" panose="020B0609020204030204" pitchFamily="49" charset="0"/>
            </a:endParaRP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public </a:t>
            </a:r>
            <a:r>
              <a:rPr lang="en-US" altLang="ko-KR" dirty="0">
                <a:latin typeface="Consolas" panose="020B0609020204030204" pitchFamily="49" charset="0"/>
              </a:rPr>
              <a:t>static void main(String[] </a:t>
            </a:r>
            <a:r>
              <a:rPr lang="en-US" altLang="ko-KR" dirty="0" err="1">
                <a:latin typeface="Consolas" panose="020B0609020204030204" pitchFamily="49" charset="0"/>
              </a:rPr>
              <a:t>args</a:t>
            </a:r>
            <a:r>
              <a:rPr lang="en-US" altLang="ko-KR" dirty="0">
                <a:latin typeface="Consolas" panose="020B0609020204030204" pitchFamily="49" charset="0"/>
              </a:rPr>
              <a:t>)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</a:t>
            </a:r>
            <a:r>
              <a:rPr lang="en-US" altLang="ko-KR" dirty="0" smtClean="0">
                <a:latin typeface="Consolas" panose="020B0609020204030204" pitchFamily="49" charset="0"/>
              </a:rPr>
              <a:t>  Vector </a:t>
            </a:r>
            <a:r>
              <a:rPr lang="en-US" altLang="ko-KR" dirty="0">
                <a:latin typeface="Consolas" panose="020B0609020204030204" pitchFamily="49" charset="0"/>
              </a:rPr>
              <a:t>v = new Vector();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</a:t>
            </a:r>
            <a:r>
              <a:rPr lang="en-US" altLang="ko-KR" dirty="0" smtClean="0">
                <a:latin typeface="Consolas" panose="020B0609020204030204" pitchFamily="49" charset="0"/>
              </a:rPr>
              <a:t>for </a:t>
            </a:r>
            <a:r>
              <a:rPr lang="en-US" altLang="ko-KR" dirty="0"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latin typeface="Consolas" panose="020B0609020204030204" pitchFamily="49" charset="0"/>
              </a:rPr>
              <a:t>int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latin typeface="Consolas" panose="020B0609020204030204" pitchFamily="49" charset="0"/>
              </a:rPr>
              <a:t>i</a:t>
            </a:r>
            <a:r>
              <a:rPr lang="en-US" altLang="ko-KR" dirty="0">
                <a:latin typeface="Consolas" panose="020B0609020204030204" pitchFamily="49" charset="0"/>
              </a:rPr>
              <a:t> = 0; </a:t>
            </a:r>
            <a:r>
              <a:rPr lang="en-US" altLang="ko-KR" dirty="0" err="1">
                <a:latin typeface="Consolas" panose="020B0609020204030204" pitchFamily="49" charset="0"/>
              </a:rPr>
              <a:t>i</a:t>
            </a:r>
            <a:r>
              <a:rPr lang="en-US" altLang="ko-KR" dirty="0">
                <a:latin typeface="Consolas" panose="020B0609020204030204" pitchFamily="49" charset="0"/>
              </a:rPr>
              <a:t> &lt; 10; </a:t>
            </a:r>
            <a:r>
              <a:rPr lang="en-US" altLang="ko-KR" dirty="0" err="1">
                <a:latin typeface="Consolas" panose="020B0609020204030204" pitchFamily="49" charset="0"/>
              </a:rPr>
              <a:t>i</a:t>
            </a:r>
            <a:r>
              <a:rPr lang="en-US" altLang="ko-KR" dirty="0">
                <a:latin typeface="Consolas" panose="020B0609020204030204" pitchFamily="49" charset="0"/>
              </a:rPr>
              <a:t>++) { 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</a:t>
            </a:r>
            <a:r>
              <a:rPr lang="en-US" altLang="ko-KR" dirty="0" smtClean="0">
                <a:latin typeface="Consolas" panose="020B0609020204030204" pitchFamily="49" charset="0"/>
              </a:rPr>
              <a:t>  </a:t>
            </a:r>
            <a:r>
              <a:rPr lang="en-US" altLang="ko-KR" dirty="0" err="1">
                <a:latin typeface="Consolas" panose="020B0609020204030204" pitchFamily="49" charset="0"/>
              </a:rPr>
              <a:t>v.add</a:t>
            </a:r>
            <a:r>
              <a:rPr lang="en-US" altLang="ko-KR" dirty="0"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latin typeface="Consolas" panose="020B0609020204030204" pitchFamily="49" charset="0"/>
              </a:rPr>
              <a:t>i</a:t>
            </a:r>
            <a:r>
              <a:rPr lang="en-US" altLang="ko-KR" dirty="0">
                <a:latin typeface="Consolas" panose="020B0609020204030204" pitchFamily="49" charset="0"/>
              </a:rPr>
              <a:t>); 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</a:t>
            </a:r>
            <a:r>
              <a:rPr lang="en-US" altLang="ko-KR" dirty="0" smtClean="0">
                <a:latin typeface="Consolas" panose="020B0609020204030204" pitchFamily="49" charset="0"/>
              </a:rPr>
              <a:t>}</a:t>
            </a:r>
            <a:endParaRPr lang="en-US" altLang="ko-KR" dirty="0">
              <a:latin typeface="Consolas" panose="020B0609020204030204" pitchFamily="49" charset="0"/>
            </a:endParaRP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</a:t>
            </a:r>
            <a:r>
              <a:rPr lang="en-US" altLang="ko-KR" dirty="0" smtClean="0">
                <a:latin typeface="Consolas" panose="020B0609020204030204" pitchFamily="49" charset="0"/>
              </a:rPr>
              <a:t>Iterator </a:t>
            </a:r>
            <a:r>
              <a:rPr lang="en-US" altLang="ko-KR" dirty="0">
                <a:latin typeface="Consolas" panose="020B0609020204030204" pitchFamily="49" charset="0"/>
              </a:rPr>
              <a:t>it = </a:t>
            </a:r>
            <a:r>
              <a:rPr lang="en-US" altLang="ko-KR" dirty="0" err="1">
                <a:latin typeface="Consolas" panose="020B0609020204030204" pitchFamily="49" charset="0"/>
              </a:rPr>
              <a:t>v.iterator</a:t>
            </a:r>
            <a:r>
              <a:rPr lang="en-US" altLang="ko-KR" dirty="0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</a:t>
            </a:r>
            <a:r>
              <a:rPr lang="en-US" altLang="ko-KR" dirty="0" smtClean="0">
                <a:latin typeface="Consolas" panose="020B0609020204030204" pitchFamily="49" charset="0"/>
              </a:rPr>
              <a:t>Iterator1.printIterator(it</a:t>
            </a:r>
            <a:r>
              <a:rPr lang="en-US" altLang="ko-KR" dirty="0"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</a:t>
            </a:r>
            <a:r>
              <a:rPr lang="en-US" altLang="ko-KR" dirty="0" smtClean="0">
                <a:latin typeface="Consolas" panose="020B0609020204030204" pitchFamily="49" charset="0"/>
              </a:rPr>
              <a:t>}</a:t>
            </a:r>
            <a:endParaRPr lang="en-US" altLang="ko-KR" dirty="0">
              <a:latin typeface="Consolas" panose="020B0609020204030204" pitchFamily="49" charset="0"/>
            </a:endParaRP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}</a:t>
            </a:r>
            <a:endParaRPr lang="en-US" altLang="ko-KR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5309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사례 </a:t>
            </a:r>
            <a:r>
              <a:rPr lang="en-US" altLang="ko-KR" dirty="0"/>
              <a:t>2 Enumeration</a:t>
            </a:r>
            <a:r>
              <a:rPr lang="ko-KR" altLang="en-US" dirty="0"/>
              <a:t>을 </a:t>
            </a:r>
            <a:r>
              <a:rPr lang="en-US" altLang="ko-KR" dirty="0"/>
              <a:t>Iterator</a:t>
            </a:r>
            <a:r>
              <a:rPr lang="ko-KR" altLang="en-US" dirty="0"/>
              <a:t>에 적응시키기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268413"/>
            <a:ext cx="3582563" cy="4862512"/>
          </a:xfrm>
        </p:spPr>
        <p:txBody>
          <a:bodyPr/>
          <a:lstStyle/>
          <a:p>
            <a:r>
              <a:rPr lang="en-US" altLang="ko-KR" dirty="0" smtClean="0"/>
              <a:t>Enumeration</a:t>
            </a:r>
            <a:endParaRPr lang="ko-KR" altLang="en-US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453933" y="1285777"/>
            <a:ext cx="3582563" cy="4862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lang="ko-KR" altLang="en-US" sz="280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lang="ko-KR" altLang="en-US" sz="240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lang="ko-KR" altLang="en-US" sz="240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lang="ko-KR" altLang="en-US" sz="240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lang="en-US" altLang="zh-TW" sz="240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ko-KR" kern="0" dirty="0" smtClean="0"/>
              <a:t>Iterator</a:t>
            </a:r>
            <a:endParaRPr lang="en-US" kern="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0111" y="1836779"/>
            <a:ext cx="3128179" cy="332041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520" y="1854247"/>
            <a:ext cx="5058397" cy="2804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347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+mn-lt"/>
              </a:rPr>
              <a:t>어댑터 패턴 </a:t>
            </a:r>
            <a:r>
              <a:rPr lang="en-US" altLang="ko-KR" dirty="0" smtClean="0">
                <a:latin typeface="+mn-lt"/>
              </a:rPr>
              <a:t>(Adapter Pattern)</a:t>
            </a:r>
            <a:endParaRPr lang="ko-KR" altLang="en-US" dirty="0">
              <a:latin typeface="+mn-lt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목적</a:t>
            </a:r>
            <a:endParaRPr lang="en-US" altLang="ko-KR" dirty="0"/>
          </a:p>
          <a:p>
            <a:pPr lvl="1"/>
            <a:r>
              <a:rPr lang="en-US" altLang="ko-KR" dirty="0" smtClean="0"/>
              <a:t>Convert the interface of a class into another interface clients expect. Adapter lets classes work together that couldn't otherwise because of incompatible interfaces.</a:t>
            </a:r>
          </a:p>
          <a:p>
            <a:pPr lvl="1"/>
            <a:r>
              <a:rPr lang="en-US" altLang="ko-KR" dirty="0" smtClean="0"/>
              <a:t>Also known as Wrapper</a:t>
            </a:r>
            <a:endParaRPr lang="en-US" altLang="ko-KR" dirty="0"/>
          </a:p>
          <a:p>
            <a:pPr lvl="1"/>
            <a:r>
              <a:rPr lang="ko-KR" altLang="en-US" dirty="0" smtClean="0"/>
              <a:t>클래스의 인터페이스를 클라이언트가 원하는 형태의 또 다른 인터페이스로 변환</a:t>
            </a:r>
            <a:r>
              <a:rPr lang="en-US" altLang="ko-KR" dirty="0" smtClean="0"/>
              <a:t>. </a:t>
            </a:r>
            <a:r>
              <a:rPr lang="ko-KR" altLang="en-US" dirty="0" smtClean="0"/>
              <a:t>어댑터는 호환되지 않는 인터페이스 때문에 동작하지 않는 클래스들을 함께 동작할 수 있도록 만들어줌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16690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4" y="1405358"/>
            <a:ext cx="8964488" cy="32255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사례 </a:t>
            </a:r>
            <a:r>
              <a:rPr lang="en-US" altLang="ko-KR" dirty="0"/>
              <a:t>2 Enumeration</a:t>
            </a:r>
            <a:r>
              <a:rPr lang="ko-KR" altLang="en-US" dirty="0"/>
              <a:t>을 </a:t>
            </a:r>
            <a:r>
              <a:rPr lang="en-US" altLang="ko-KR" dirty="0"/>
              <a:t>Iterator</a:t>
            </a:r>
            <a:r>
              <a:rPr lang="ko-KR" altLang="en-US" dirty="0"/>
              <a:t>에 적응시키기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4737245"/>
            <a:ext cx="8784976" cy="1500067"/>
          </a:xfrm>
        </p:spPr>
        <p:txBody>
          <a:bodyPr/>
          <a:lstStyle/>
          <a:p>
            <a:r>
              <a:rPr lang="en-US" altLang="ko-KR" dirty="0" smtClean="0"/>
              <a:t>Iterator – </a:t>
            </a:r>
            <a:r>
              <a:rPr lang="ko-KR" altLang="en-US" dirty="0" err="1" smtClean="0"/>
              <a:t>타겟</a:t>
            </a:r>
            <a:r>
              <a:rPr lang="ko-KR" altLang="en-US" dirty="0" smtClean="0"/>
              <a:t> 인터페이스</a:t>
            </a:r>
            <a:endParaRPr lang="en-US" altLang="ko-KR" dirty="0" smtClean="0"/>
          </a:p>
          <a:p>
            <a:r>
              <a:rPr lang="en-US" altLang="ko-KR" dirty="0" smtClean="0"/>
              <a:t>Enumeration – </a:t>
            </a:r>
            <a:r>
              <a:rPr lang="ko-KR" altLang="en-US" dirty="0" err="1" smtClean="0"/>
              <a:t>어댑티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Adaptee</a:t>
            </a:r>
            <a:r>
              <a:rPr lang="en-US" altLang="ko-KR" dirty="0" smtClean="0"/>
              <a:t>) </a:t>
            </a:r>
            <a:r>
              <a:rPr lang="ko-KR" altLang="en-US" dirty="0" smtClean="0"/>
              <a:t>인터페이스</a:t>
            </a:r>
            <a:endParaRPr lang="en-US" altLang="ko-KR" dirty="0" smtClean="0"/>
          </a:p>
          <a:p>
            <a:r>
              <a:rPr lang="en-US" altLang="ko-KR" dirty="0" smtClean="0"/>
              <a:t>remove()</a:t>
            </a:r>
            <a:r>
              <a:rPr lang="ko-KR" altLang="en-US" dirty="0" err="1" smtClean="0"/>
              <a:t>메소드는</a:t>
            </a:r>
            <a:r>
              <a:rPr lang="ko-KR" altLang="en-US" dirty="0" smtClean="0"/>
              <a:t> 어떻게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cxnSp>
        <p:nvCxnSpPr>
          <p:cNvPr id="6" name="직선 화살표 연결선 5"/>
          <p:cNvCxnSpPr/>
          <p:nvPr/>
        </p:nvCxnSpPr>
        <p:spPr bwMode="auto">
          <a:xfrm>
            <a:off x="2771800" y="3212976"/>
            <a:ext cx="1584176" cy="21602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" name="직선 화살표 연결선 6"/>
          <p:cNvCxnSpPr/>
          <p:nvPr/>
        </p:nvCxnSpPr>
        <p:spPr bwMode="auto">
          <a:xfrm>
            <a:off x="2051720" y="3645024"/>
            <a:ext cx="2304256" cy="21602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530860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사례 </a:t>
            </a:r>
            <a:r>
              <a:rPr lang="en-US" altLang="ko-KR" dirty="0"/>
              <a:t>2 Enumeration</a:t>
            </a:r>
            <a:r>
              <a:rPr lang="ko-KR" altLang="en-US" dirty="0"/>
              <a:t>을 </a:t>
            </a:r>
            <a:r>
              <a:rPr lang="en-US" altLang="ko-KR" dirty="0"/>
              <a:t>Iterator</a:t>
            </a:r>
            <a:r>
              <a:rPr lang="ko-KR" altLang="en-US" dirty="0"/>
              <a:t>에 적응시키기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832" y="1268413"/>
            <a:ext cx="7596336" cy="539094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02398" y="3963887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solidFill>
                  <a:schemeClr val="tx1"/>
                </a:solidFill>
              </a:rPr>
              <a:t>어댑터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18648" y="3533000"/>
            <a:ext cx="402866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+mn-lt"/>
              </a:rPr>
              <a:t>remove() </a:t>
            </a:r>
            <a:r>
              <a:rPr lang="ko-KR" altLang="en-US" sz="2800" dirty="0" smtClean="0">
                <a:latin typeface="+mn-lt"/>
              </a:rPr>
              <a:t>함수는 예외 </a:t>
            </a:r>
            <a:endParaRPr lang="en-US" altLang="ko-KR" sz="2800" dirty="0" smtClean="0">
              <a:latin typeface="+mn-lt"/>
            </a:endParaRPr>
          </a:p>
          <a:p>
            <a:r>
              <a:rPr lang="ko-KR" altLang="en-US" sz="2800" dirty="0" smtClean="0">
                <a:latin typeface="+mn-lt"/>
              </a:rPr>
              <a:t>발생시키는 것으로 처리</a:t>
            </a:r>
            <a:endParaRPr lang="ko-KR" altLang="en-US" sz="2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01463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사례 </a:t>
            </a:r>
            <a:r>
              <a:rPr lang="en-US" altLang="ko-KR" dirty="0"/>
              <a:t>2 Enumeration</a:t>
            </a:r>
            <a:r>
              <a:rPr lang="ko-KR" altLang="en-US" dirty="0"/>
              <a:t>을 </a:t>
            </a:r>
            <a:r>
              <a:rPr lang="en-US" altLang="ko-KR" dirty="0"/>
              <a:t>Iterator</a:t>
            </a:r>
            <a:r>
              <a:rPr lang="ko-KR" altLang="en-US" dirty="0"/>
              <a:t>에 적응시키기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179512" y="1196752"/>
            <a:ext cx="8640960" cy="5632311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altLang="ko-KR" spc="-100" dirty="0" smtClean="0">
                <a:latin typeface="Consolas" panose="020B0609020204030204" pitchFamily="49" charset="0"/>
              </a:rPr>
              <a:t>public class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EnumerationIterator</a:t>
            </a:r>
            <a:r>
              <a:rPr lang="en-US" altLang="ko-KR" spc="-100" dirty="0" smtClean="0">
                <a:latin typeface="Consolas" panose="020B0609020204030204" pitchFamily="49" charset="0"/>
              </a:rPr>
              <a:t> implements Iterator {</a:t>
            </a:r>
          </a:p>
          <a:p>
            <a:pPr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</a:t>
            </a:r>
            <a:r>
              <a:rPr lang="en-US" altLang="ko-KR" spc="-100" dirty="0" smtClean="0">
                <a:latin typeface="Consolas" panose="020B0609020204030204" pitchFamily="49" charset="0"/>
              </a:rPr>
              <a:t> Enumeration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enumeration</a:t>
            </a:r>
            <a:r>
              <a:rPr lang="en-US" altLang="ko-KR" spc="-100" dirty="0" smtClean="0"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</a:t>
            </a:r>
            <a:r>
              <a:rPr lang="en-US" altLang="ko-KR" spc="-100" dirty="0" smtClean="0">
                <a:latin typeface="Consolas" panose="020B0609020204030204" pitchFamily="49" charset="0"/>
              </a:rPr>
              <a:t> public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EnumerationIterator</a:t>
            </a:r>
            <a:r>
              <a:rPr lang="en-US" altLang="ko-KR" spc="-100" dirty="0" smtClean="0">
                <a:latin typeface="Consolas" panose="020B0609020204030204" pitchFamily="49" charset="0"/>
              </a:rPr>
              <a:t>(Enumeration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enmt</a:t>
            </a:r>
            <a:r>
              <a:rPr lang="en-US" altLang="ko-KR" spc="-100" dirty="0" smtClean="0">
                <a:latin typeface="Consolas" panose="020B0609020204030204" pitchFamily="49" charset="0"/>
              </a:rPr>
              <a:t>) {</a:t>
            </a:r>
          </a:p>
          <a:p>
            <a:pPr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</a:t>
            </a:r>
            <a:r>
              <a:rPr lang="en-US" altLang="ko-KR" spc="-100" dirty="0" smtClean="0">
                <a:latin typeface="Consolas" panose="020B0609020204030204" pitchFamily="49" charset="0"/>
              </a:rPr>
              <a:t>  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this.enumeration</a:t>
            </a:r>
            <a:r>
              <a:rPr lang="en-US" altLang="ko-KR" spc="-100" dirty="0" smtClean="0">
                <a:latin typeface="Consolas" panose="020B0609020204030204" pitchFamily="49" charset="0"/>
              </a:rPr>
              <a:t> =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enmt</a:t>
            </a:r>
            <a:r>
              <a:rPr lang="en-US" altLang="ko-KR" spc="-100" dirty="0" smtClean="0"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</a:t>
            </a:r>
            <a:r>
              <a:rPr lang="en-US" altLang="ko-KR" spc="-100" dirty="0" smtClean="0">
                <a:latin typeface="Consolas" panose="020B0609020204030204" pitchFamily="49" charset="0"/>
              </a:rPr>
              <a:t> }</a:t>
            </a:r>
          </a:p>
          <a:p>
            <a:pPr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</a:t>
            </a:r>
            <a:r>
              <a:rPr lang="en-US" altLang="ko-KR" spc="-100" dirty="0" smtClean="0">
                <a:latin typeface="Consolas" panose="020B0609020204030204" pitchFamily="49" charset="0"/>
              </a:rPr>
              <a:t> public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boolean</a:t>
            </a:r>
            <a:r>
              <a:rPr lang="en-US" altLang="ko-KR" spc="-100" dirty="0" smtClean="0">
                <a:latin typeface="Consolas" panose="020B0609020204030204" pitchFamily="49" charset="0"/>
              </a:rPr>
              <a:t>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hasNext</a:t>
            </a:r>
            <a:r>
              <a:rPr lang="en-US" altLang="ko-KR" spc="-100" dirty="0" smtClean="0">
                <a:latin typeface="Consolas" panose="020B0609020204030204" pitchFamily="49" charset="0"/>
              </a:rPr>
              <a:t>() {</a:t>
            </a:r>
          </a:p>
          <a:p>
            <a:pPr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</a:t>
            </a:r>
            <a:r>
              <a:rPr lang="en-US" altLang="ko-KR" spc="-100" dirty="0" smtClean="0">
                <a:latin typeface="Consolas" panose="020B0609020204030204" pitchFamily="49" charset="0"/>
              </a:rPr>
              <a:t>   return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enumeration.hasMoreElements</a:t>
            </a:r>
            <a:r>
              <a:rPr lang="en-US" altLang="ko-KR" spc="-100" dirty="0" smtClean="0">
                <a:latin typeface="Consolas" panose="020B0609020204030204" pitchFamily="49" charset="0"/>
              </a:rPr>
              <a:t>();</a:t>
            </a:r>
          </a:p>
          <a:p>
            <a:pPr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</a:t>
            </a:r>
            <a:r>
              <a:rPr lang="en-US" altLang="ko-KR" spc="-100" dirty="0" smtClean="0">
                <a:latin typeface="Consolas" panose="020B0609020204030204" pitchFamily="49" charset="0"/>
              </a:rPr>
              <a:t> }</a:t>
            </a:r>
          </a:p>
          <a:p>
            <a:pPr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</a:t>
            </a:r>
            <a:r>
              <a:rPr lang="en-US" altLang="ko-KR" spc="-100" dirty="0" smtClean="0">
                <a:latin typeface="Consolas" panose="020B0609020204030204" pitchFamily="49" charset="0"/>
              </a:rPr>
              <a:t> public Object next() {</a:t>
            </a:r>
          </a:p>
          <a:p>
            <a:pPr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</a:t>
            </a:r>
            <a:r>
              <a:rPr lang="en-US" altLang="ko-KR" spc="-100" dirty="0" smtClean="0">
                <a:latin typeface="Consolas" panose="020B0609020204030204" pitchFamily="49" charset="0"/>
              </a:rPr>
              <a:t>   return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enumeration.nextElement</a:t>
            </a:r>
            <a:r>
              <a:rPr lang="en-US" altLang="ko-KR" spc="-100" dirty="0" smtClean="0">
                <a:latin typeface="Consolas" panose="020B0609020204030204" pitchFamily="49" charset="0"/>
              </a:rPr>
              <a:t>();</a:t>
            </a:r>
          </a:p>
          <a:p>
            <a:pPr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</a:t>
            </a:r>
            <a:r>
              <a:rPr lang="en-US" altLang="ko-KR" spc="-100" dirty="0" smtClean="0">
                <a:latin typeface="Consolas" panose="020B0609020204030204" pitchFamily="49" charset="0"/>
              </a:rPr>
              <a:t> }</a:t>
            </a:r>
          </a:p>
          <a:p>
            <a:pPr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</a:t>
            </a:r>
            <a:r>
              <a:rPr lang="en-US" altLang="ko-KR" spc="-100" dirty="0" smtClean="0">
                <a:latin typeface="Consolas" panose="020B0609020204030204" pitchFamily="49" charset="0"/>
              </a:rPr>
              <a:t> public void remove() {</a:t>
            </a:r>
          </a:p>
          <a:p>
            <a:pPr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</a:t>
            </a:r>
            <a:r>
              <a:rPr lang="en-US" altLang="ko-KR" spc="-100" dirty="0" smtClean="0">
                <a:latin typeface="Consolas" panose="020B0609020204030204" pitchFamily="49" charset="0"/>
              </a:rPr>
              <a:t>   throw new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UnsupportedOperationException</a:t>
            </a:r>
            <a:r>
              <a:rPr lang="en-US" altLang="ko-KR" spc="-100" dirty="0" smtClean="0">
                <a:latin typeface="Consolas" panose="020B0609020204030204" pitchFamily="49" charset="0"/>
              </a:rPr>
              <a:t>();</a:t>
            </a:r>
          </a:p>
          <a:p>
            <a:pPr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</a:t>
            </a:r>
            <a:r>
              <a:rPr lang="en-US" altLang="ko-KR" spc="-100" dirty="0" smtClean="0">
                <a:latin typeface="Consolas" panose="020B0609020204030204" pitchFamily="49" charset="0"/>
              </a:rPr>
              <a:t> }</a:t>
            </a:r>
          </a:p>
          <a:p>
            <a:pPr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}</a:t>
            </a:r>
            <a:endParaRPr lang="en-US" altLang="ko-KR" spc="-100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0655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107504" y="154369"/>
            <a:ext cx="8964488" cy="6370975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public class Iterator2 {</a:t>
            </a:r>
          </a:p>
          <a:p>
            <a:pPr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 </a:t>
            </a:r>
            <a:r>
              <a:rPr lang="en-US" altLang="ko-KR" spc="-100" dirty="0" smtClean="0">
                <a:latin typeface="Consolas" panose="020B0609020204030204" pitchFamily="49" charset="0"/>
              </a:rPr>
              <a:t>public </a:t>
            </a:r>
            <a:r>
              <a:rPr lang="en-US" altLang="ko-KR" spc="-100" dirty="0">
                <a:latin typeface="Consolas" panose="020B0609020204030204" pitchFamily="49" charset="0"/>
              </a:rPr>
              <a:t>static void </a:t>
            </a:r>
            <a:r>
              <a:rPr lang="en-US" altLang="ko-KR" spc="-100" dirty="0" err="1">
                <a:latin typeface="Consolas" panose="020B0609020204030204" pitchFamily="49" charset="0"/>
              </a:rPr>
              <a:t>printIterator</a:t>
            </a:r>
            <a:r>
              <a:rPr lang="en-US" altLang="ko-KR" spc="-100" dirty="0">
                <a:latin typeface="Consolas" panose="020B0609020204030204" pitchFamily="49" charset="0"/>
              </a:rPr>
              <a:t>(Iterator it) {</a:t>
            </a:r>
          </a:p>
          <a:p>
            <a:pPr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 </a:t>
            </a:r>
            <a:r>
              <a:rPr lang="en-US" altLang="ko-KR" spc="-100" dirty="0" smtClean="0">
                <a:latin typeface="Consolas" panose="020B0609020204030204" pitchFamily="49" charset="0"/>
              </a:rPr>
              <a:t>  </a:t>
            </a:r>
            <a:r>
              <a:rPr lang="en-US" altLang="ko-KR" spc="-100" dirty="0">
                <a:latin typeface="Consolas" panose="020B0609020204030204" pitchFamily="49" charset="0"/>
              </a:rPr>
              <a:t>while (</a:t>
            </a:r>
            <a:r>
              <a:rPr lang="en-US" altLang="ko-KR" spc="-100" dirty="0" err="1">
                <a:latin typeface="Consolas" panose="020B0609020204030204" pitchFamily="49" charset="0"/>
              </a:rPr>
              <a:t>it.hasNext</a:t>
            </a:r>
            <a:r>
              <a:rPr lang="en-US" altLang="ko-KR" spc="-100" dirty="0">
                <a:latin typeface="Consolas" panose="020B0609020204030204" pitchFamily="49" charset="0"/>
              </a:rPr>
              <a:t>()) {</a:t>
            </a:r>
          </a:p>
          <a:p>
            <a:pPr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 </a:t>
            </a:r>
            <a:r>
              <a:rPr lang="en-US" altLang="ko-KR" spc="-100" dirty="0" smtClean="0">
                <a:latin typeface="Consolas" panose="020B0609020204030204" pitchFamily="49" charset="0"/>
              </a:rPr>
              <a:t>    </a:t>
            </a:r>
            <a:r>
              <a:rPr lang="en-US" altLang="ko-KR" spc="-100" dirty="0" err="1">
                <a:latin typeface="Consolas" panose="020B0609020204030204" pitchFamily="49" charset="0"/>
              </a:rPr>
              <a:t>System.out.println</a:t>
            </a:r>
            <a:r>
              <a:rPr lang="en-US" altLang="ko-KR" spc="-100" dirty="0">
                <a:latin typeface="Consolas" panose="020B0609020204030204" pitchFamily="49" charset="0"/>
              </a:rPr>
              <a:t>("" + </a:t>
            </a:r>
            <a:r>
              <a:rPr lang="en-US" altLang="ko-KR" spc="-100" dirty="0" err="1">
                <a:latin typeface="Consolas" panose="020B0609020204030204" pitchFamily="49" charset="0"/>
              </a:rPr>
              <a:t>it.next</a:t>
            </a:r>
            <a:r>
              <a:rPr lang="en-US" altLang="ko-KR" spc="-100" dirty="0">
                <a:latin typeface="Consolas" panose="020B0609020204030204" pitchFamily="49" charset="0"/>
              </a:rPr>
              <a:t>());</a:t>
            </a:r>
          </a:p>
          <a:p>
            <a:pPr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 </a:t>
            </a:r>
            <a:r>
              <a:rPr lang="en-US" altLang="ko-KR" spc="-100" dirty="0" smtClean="0">
                <a:latin typeface="Consolas" panose="020B0609020204030204" pitchFamily="49" charset="0"/>
              </a:rPr>
              <a:t>  </a:t>
            </a:r>
            <a:r>
              <a:rPr lang="en-US" altLang="ko-KR" spc="-100" dirty="0">
                <a:latin typeface="Consolas" panose="020B0609020204030204" pitchFamily="49" charset="0"/>
              </a:rPr>
              <a:t>}</a:t>
            </a:r>
          </a:p>
          <a:p>
            <a:pPr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 </a:t>
            </a:r>
            <a:r>
              <a:rPr lang="en-US" altLang="ko-KR" spc="-100" dirty="0" smtClean="0">
                <a:latin typeface="Consolas" panose="020B0609020204030204" pitchFamily="49" charset="0"/>
              </a:rPr>
              <a:t>}</a:t>
            </a:r>
            <a:endParaRPr lang="en-US" altLang="ko-KR" spc="-100" dirty="0"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   </a:t>
            </a:r>
          </a:p>
          <a:p>
            <a:pPr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 </a:t>
            </a:r>
            <a:r>
              <a:rPr lang="en-US" altLang="ko-KR" spc="-100" dirty="0" smtClean="0">
                <a:latin typeface="Consolas" panose="020B0609020204030204" pitchFamily="49" charset="0"/>
              </a:rPr>
              <a:t>public </a:t>
            </a:r>
            <a:r>
              <a:rPr lang="en-US" altLang="ko-KR" spc="-100" dirty="0">
                <a:latin typeface="Consolas" panose="020B0609020204030204" pitchFamily="49" charset="0"/>
              </a:rPr>
              <a:t>static void main(String[] </a:t>
            </a:r>
            <a:r>
              <a:rPr lang="en-US" altLang="ko-KR" spc="-100" dirty="0" err="1">
                <a:latin typeface="Consolas" panose="020B0609020204030204" pitchFamily="49" charset="0"/>
              </a:rPr>
              <a:t>args</a:t>
            </a:r>
            <a:r>
              <a:rPr lang="en-US" altLang="ko-KR" spc="-100" dirty="0">
                <a:latin typeface="Consolas" panose="020B0609020204030204" pitchFamily="49" charset="0"/>
              </a:rPr>
              <a:t>) {</a:t>
            </a:r>
          </a:p>
          <a:p>
            <a:pPr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 </a:t>
            </a:r>
            <a:r>
              <a:rPr lang="en-US" altLang="ko-KR" spc="-100" dirty="0" smtClean="0">
                <a:latin typeface="Consolas" panose="020B0609020204030204" pitchFamily="49" charset="0"/>
              </a:rPr>
              <a:t>  </a:t>
            </a:r>
            <a:r>
              <a:rPr lang="en-US" altLang="ko-KR" spc="-100" dirty="0">
                <a:latin typeface="Consolas" panose="020B0609020204030204" pitchFamily="49" charset="0"/>
              </a:rPr>
              <a:t>Vector v = new Vector();</a:t>
            </a:r>
          </a:p>
          <a:p>
            <a:pPr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 </a:t>
            </a:r>
            <a:r>
              <a:rPr lang="en-US" altLang="ko-KR" spc="-100" dirty="0" smtClean="0">
                <a:latin typeface="Consolas" panose="020B0609020204030204" pitchFamily="49" charset="0"/>
              </a:rPr>
              <a:t>  </a:t>
            </a:r>
            <a:r>
              <a:rPr lang="en-US" altLang="ko-KR" spc="-100" dirty="0">
                <a:latin typeface="Consolas" panose="020B0609020204030204" pitchFamily="49" charset="0"/>
              </a:rPr>
              <a:t>for (</a:t>
            </a:r>
            <a:r>
              <a:rPr lang="en-US" altLang="ko-KR" spc="-100" dirty="0" err="1">
                <a:latin typeface="Consolas" panose="020B0609020204030204" pitchFamily="49" charset="0"/>
              </a:rPr>
              <a:t>int</a:t>
            </a:r>
            <a:r>
              <a:rPr lang="en-US" altLang="ko-KR" spc="-100" dirty="0">
                <a:latin typeface="Consolas" panose="020B0609020204030204" pitchFamily="49" charset="0"/>
              </a:rPr>
              <a:t> </a:t>
            </a:r>
            <a:r>
              <a:rPr lang="en-US" altLang="ko-KR" spc="-100" dirty="0" err="1">
                <a:latin typeface="Consolas" panose="020B0609020204030204" pitchFamily="49" charset="0"/>
              </a:rPr>
              <a:t>i</a:t>
            </a:r>
            <a:r>
              <a:rPr lang="en-US" altLang="ko-KR" spc="-100" dirty="0">
                <a:latin typeface="Consolas" panose="020B0609020204030204" pitchFamily="49" charset="0"/>
              </a:rPr>
              <a:t> = 0; </a:t>
            </a:r>
            <a:r>
              <a:rPr lang="en-US" altLang="ko-KR" spc="-100" dirty="0" err="1">
                <a:latin typeface="Consolas" panose="020B0609020204030204" pitchFamily="49" charset="0"/>
              </a:rPr>
              <a:t>i</a:t>
            </a:r>
            <a:r>
              <a:rPr lang="en-US" altLang="ko-KR" spc="-100" dirty="0">
                <a:latin typeface="Consolas" panose="020B0609020204030204" pitchFamily="49" charset="0"/>
              </a:rPr>
              <a:t> &lt; 10; </a:t>
            </a:r>
            <a:r>
              <a:rPr lang="en-US" altLang="ko-KR" spc="-100" dirty="0" err="1">
                <a:latin typeface="Consolas" panose="020B0609020204030204" pitchFamily="49" charset="0"/>
              </a:rPr>
              <a:t>i</a:t>
            </a:r>
            <a:r>
              <a:rPr lang="en-US" altLang="ko-KR" spc="-100" dirty="0">
                <a:latin typeface="Consolas" panose="020B0609020204030204" pitchFamily="49" charset="0"/>
              </a:rPr>
              <a:t>++) { </a:t>
            </a:r>
          </a:p>
          <a:p>
            <a:pPr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 </a:t>
            </a:r>
            <a:r>
              <a:rPr lang="en-US" altLang="ko-KR" spc="-100" dirty="0" smtClean="0">
                <a:latin typeface="Consolas" panose="020B0609020204030204" pitchFamily="49" charset="0"/>
              </a:rPr>
              <a:t>    </a:t>
            </a:r>
            <a:r>
              <a:rPr lang="en-US" altLang="ko-KR" spc="-100" dirty="0" err="1">
                <a:latin typeface="Consolas" panose="020B0609020204030204" pitchFamily="49" charset="0"/>
              </a:rPr>
              <a:t>v.add</a:t>
            </a:r>
            <a:r>
              <a:rPr lang="en-US" altLang="ko-KR" spc="-100" dirty="0">
                <a:latin typeface="Consolas" panose="020B0609020204030204" pitchFamily="49" charset="0"/>
              </a:rPr>
              <a:t>(</a:t>
            </a:r>
            <a:r>
              <a:rPr lang="en-US" altLang="ko-KR" spc="-100" dirty="0" err="1">
                <a:latin typeface="Consolas" panose="020B0609020204030204" pitchFamily="49" charset="0"/>
              </a:rPr>
              <a:t>i</a:t>
            </a:r>
            <a:r>
              <a:rPr lang="en-US" altLang="ko-KR" spc="-100" dirty="0">
                <a:latin typeface="Consolas" panose="020B0609020204030204" pitchFamily="49" charset="0"/>
              </a:rPr>
              <a:t>); </a:t>
            </a:r>
          </a:p>
          <a:p>
            <a:pPr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 </a:t>
            </a:r>
            <a:r>
              <a:rPr lang="en-US" altLang="ko-KR" spc="-100" dirty="0" smtClean="0">
                <a:latin typeface="Consolas" panose="020B0609020204030204" pitchFamily="49" charset="0"/>
              </a:rPr>
              <a:t>  </a:t>
            </a:r>
            <a:r>
              <a:rPr lang="en-US" altLang="ko-KR" spc="-100" dirty="0">
                <a:latin typeface="Consolas" panose="020B0609020204030204" pitchFamily="49" charset="0"/>
              </a:rPr>
              <a:t>}</a:t>
            </a:r>
          </a:p>
          <a:p>
            <a:pPr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  </a:t>
            </a:r>
            <a:r>
              <a:rPr lang="en-US" altLang="ko-KR" spc="-100" dirty="0" smtClean="0">
                <a:latin typeface="Consolas" panose="020B0609020204030204" pitchFamily="49" charset="0"/>
              </a:rPr>
              <a:t> </a:t>
            </a:r>
            <a:r>
              <a:rPr lang="en-US" altLang="ko-KR" spc="-100" dirty="0">
                <a:latin typeface="Consolas" panose="020B0609020204030204" pitchFamily="49" charset="0"/>
              </a:rPr>
              <a:t>Enumeration e = </a:t>
            </a:r>
            <a:r>
              <a:rPr lang="en-US" altLang="ko-KR" spc="-100" dirty="0" err="1">
                <a:latin typeface="Consolas" panose="020B0609020204030204" pitchFamily="49" charset="0"/>
              </a:rPr>
              <a:t>v.elements</a:t>
            </a:r>
            <a:r>
              <a:rPr lang="en-US" altLang="ko-KR" spc="-100" dirty="0">
                <a:latin typeface="Consolas" panose="020B0609020204030204" pitchFamily="49" charset="0"/>
              </a:rPr>
              <a:t>();</a:t>
            </a:r>
          </a:p>
          <a:p>
            <a:pPr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  </a:t>
            </a:r>
            <a:r>
              <a:rPr lang="en-US" altLang="ko-KR" spc="-100" dirty="0" smtClean="0">
                <a:latin typeface="Consolas" panose="020B0609020204030204" pitchFamily="49" charset="0"/>
              </a:rPr>
              <a:t> </a:t>
            </a:r>
            <a:r>
              <a:rPr lang="en-US" altLang="ko-KR" spc="-100" dirty="0" err="1">
                <a:latin typeface="Consolas" panose="020B0609020204030204" pitchFamily="49" charset="0"/>
              </a:rPr>
              <a:t>EnumerationIterator</a:t>
            </a:r>
            <a:r>
              <a:rPr lang="en-US" altLang="ko-KR" spc="-100" dirty="0">
                <a:latin typeface="Consolas" panose="020B0609020204030204" pitchFamily="49" charset="0"/>
              </a:rPr>
              <a:t> it = new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EnumerationIterator</a:t>
            </a:r>
            <a:r>
              <a:rPr lang="en-US" altLang="ko-KR" spc="-100" dirty="0" smtClean="0">
                <a:latin typeface="Consolas" panose="020B0609020204030204" pitchFamily="49" charset="0"/>
              </a:rPr>
              <a:t>(e</a:t>
            </a:r>
            <a:r>
              <a:rPr lang="en-US" altLang="ko-KR" spc="-100" dirty="0"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 </a:t>
            </a:r>
            <a:r>
              <a:rPr lang="en-US" altLang="ko-KR" spc="-100" dirty="0" smtClean="0">
                <a:latin typeface="Consolas" panose="020B0609020204030204" pitchFamily="49" charset="0"/>
              </a:rPr>
              <a:t>  Iterator2.printIterator(it</a:t>
            </a:r>
            <a:r>
              <a:rPr lang="en-US" altLang="ko-KR" spc="-100" dirty="0"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 </a:t>
            </a:r>
            <a:r>
              <a:rPr lang="en-US" altLang="ko-KR" spc="-100" dirty="0" smtClean="0">
                <a:latin typeface="Consolas" panose="020B0609020204030204" pitchFamily="49" charset="0"/>
              </a:rPr>
              <a:t>}</a:t>
            </a:r>
            <a:endParaRPr lang="en-US" altLang="ko-KR" spc="-100" dirty="0"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}</a:t>
            </a:r>
            <a:endParaRPr lang="en-US" altLang="ko-KR" spc="-100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3358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어댑터 사용 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자바에서 배열을 고정 크기의 리스트로 변환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Arrays.asList</a:t>
            </a:r>
            <a:r>
              <a:rPr lang="en-US" altLang="ko-KR" dirty="0" smtClean="0"/>
              <a:t>() </a:t>
            </a:r>
            <a:r>
              <a:rPr lang="ko-KR" altLang="en-US" dirty="0" smtClean="0"/>
              <a:t>함수 사용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변환된 리스트는 </a:t>
            </a:r>
            <a:r>
              <a:rPr lang="en-US" altLang="ko-KR" dirty="0" err="1" smtClean="0"/>
              <a:t>ArraysAdapter</a:t>
            </a:r>
            <a:r>
              <a:rPr lang="ko-KR" altLang="en-US" dirty="0" smtClean="0"/>
              <a:t>로서 </a:t>
            </a:r>
            <a:r>
              <a:rPr lang="en-US" altLang="ko-KR" dirty="0" smtClean="0"/>
              <a:t>Arrays</a:t>
            </a:r>
            <a:r>
              <a:rPr lang="ko-KR" altLang="en-US" dirty="0" smtClean="0"/>
              <a:t>의 특징을 가지게 됨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리스트로 변환하더라도 고정 크기이므로 </a:t>
            </a:r>
            <a:r>
              <a:rPr lang="en-US" altLang="ko-KR" dirty="0" smtClean="0"/>
              <a:t>add(), remove() </a:t>
            </a:r>
            <a:r>
              <a:rPr lang="ko-KR" altLang="en-US" dirty="0" smtClean="0"/>
              <a:t>사용 불가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List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set() </a:t>
            </a:r>
            <a:r>
              <a:rPr lang="ko-KR" altLang="en-US" dirty="0" smtClean="0"/>
              <a:t>함수를 이용해서 요소 내용 변경 가능 </a:t>
            </a:r>
            <a:r>
              <a:rPr lang="en-US" altLang="ko-KR" dirty="0" smtClean="0"/>
              <a:t>(</a:t>
            </a:r>
            <a:r>
              <a:rPr lang="ko-KR" altLang="en-US" dirty="0" smtClean="0"/>
              <a:t>단 원래 </a:t>
            </a:r>
            <a:r>
              <a:rPr lang="en-US" altLang="ko-KR" dirty="0" smtClean="0"/>
              <a:t>Arrays</a:t>
            </a:r>
            <a:r>
              <a:rPr lang="ko-KR" altLang="en-US" dirty="0" smtClean="0"/>
              <a:t>의 내용도 변경됨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1235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어댑터 사용 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398393" y="1268760"/>
            <a:ext cx="8422079" cy="4524315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import </a:t>
            </a:r>
            <a:r>
              <a:rPr lang="en-US" altLang="ko-KR" spc="-100" dirty="0" err="1">
                <a:latin typeface="Consolas" panose="020B0609020204030204" pitchFamily="49" charset="0"/>
              </a:rPr>
              <a:t>java.util.Arrays</a:t>
            </a:r>
            <a:r>
              <a:rPr lang="en-US" altLang="ko-KR" spc="-100" dirty="0"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import </a:t>
            </a:r>
            <a:r>
              <a:rPr lang="en-US" altLang="ko-KR" spc="-100" dirty="0" err="1">
                <a:latin typeface="Consolas" panose="020B0609020204030204" pitchFamily="49" charset="0"/>
              </a:rPr>
              <a:t>java.util.List</a:t>
            </a:r>
            <a:r>
              <a:rPr lang="en-US" altLang="ko-KR" spc="-100" dirty="0"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0"/>
              </a:spcBef>
              <a:buNone/>
            </a:pPr>
            <a:endParaRPr lang="en-US" altLang="ko-KR" spc="-100" dirty="0"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public class </a:t>
            </a:r>
            <a:r>
              <a:rPr lang="en-US" altLang="ko-KR" spc="-100" dirty="0" err="1">
                <a:latin typeface="Consolas" panose="020B0609020204030204" pitchFamily="49" charset="0"/>
              </a:rPr>
              <a:t>ArraysAdapter</a:t>
            </a:r>
            <a:r>
              <a:rPr lang="en-US" altLang="ko-KR" spc="-100" dirty="0">
                <a:latin typeface="Consolas" panose="020B0609020204030204" pitchFamily="49" charset="0"/>
              </a:rPr>
              <a:t> {</a:t>
            </a:r>
          </a:p>
          <a:p>
            <a:pPr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 </a:t>
            </a:r>
            <a:r>
              <a:rPr lang="en-US" altLang="ko-KR" spc="-100" dirty="0" smtClean="0">
                <a:latin typeface="Consolas" panose="020B0609020204030204" pitchFamily="49" charset="0"/>
              </a:rPr>
              <a:t>public </a:t>
            </a:r>
            <a:r>
              <a:rPr lang="en-US" altLang="ko-KR" spc="-100" dirty="0">
                <a:latin typeface="Consolas" panose="020B0609020204030204" pitchFamily="49" charset="0"/>
              </a:rPr>
              <a:t>static void main(String[] </a:t>
            </a:r>
            <a:r>
              <a:rPr lang="en-US" altLang="ko-KR" spc="-100" dirty="0" err="1">
                <a:latin typeface="Consolas" panose="020B0609020204030204" pitchFamily="49" charset="0"/>
              </a:rPr>
              <a:t>args</a:t>
            </a:r>
            <a:r>
              <a:rPr lang="en-US" altLang="ko-KR" spc="-100" dirty="0">
                <a:latin typeface="Consolas" panose="020B0609020204030204" pitchFamily="49" charset="0"/>
              </a:rPr>
              <a:t>) {</a:t>
            </a:r>
          </a:p>
          <a:p>
            <a:pPr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 </a:t>
            </a:r>
            <a:r>
              <a:rPr lang="en-US" altLang="ko-KR" spc="-100" dirty="0" smtClean="0">
                <a:latin typeface="Consolas" panose="020B0609020204030204" pitchFamily="49" charset="0"/>
              </a:rPr>
              <a:t>  </a:t>
            </a:r>
            <a:r>
              <a:rPr lang="en-US" altLang="ko-KR" spc="-100" dirty="0">
                <a:latin typeface="Consolas" panose="020B0609020204030204" pitchFamily="49" charset="0"/>
              </a:rPr>
              <a:t>String[] cities = { "Seoul", "Incheon", "Busan", "</a:t>
            </a:r>
            <a:r>
              <a:rPr lang="en-US" altLang="ko-KR" spc="-100" dirty="0" err="1">
                <a:latin typeface="Consolas" panose="020B0609020204030204" pitchFamily="49" charset="0"/>
              </a:rPr>
              <a:t>Sejong</a:t>
            </a:r>
            <a:r>
              <a:rPr lang="en-US" altLang="ko-KR" spc="-100" dirty="0">
                <a:latin typeface="Consolas" panose="020B0609020204030204" pitchFamily="49" charset="0"/>
              </a:rPr>
              <a:t>" };</a:t>
            </a:r>
          </a:p>
          <a:p>
            <a:pPr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 </a:t>
            </a:r>
            <a:r>
              <a:rPr lang="en-US" altLang="ko-KR" spc="-100" dirty="0" smtClean="0">
                <a:latin typeface="Consolas" panose="020B0609020204030204" pitchFamily="49" charset="0"/>
              </a:rPr>
              <a:t>  </a:t>
            </a:r>
            <a:r>
              <a:rPr lang="en-US" altLang="ko-KR" spc="-100" dirty="0">
                <a:latin typeface="Consolas" panose="020B0609020204030204" pitchFamily="49" charset="0"/>
              </a:rPr>
              <a:t>List&lt;String&gt; </a:t>
            </a:r>
            <a:r>
              <a:rPr lang="en-US" altLang="ko-KR" spc="-100" dirty="0" err="1">
                <a:latin typeface="Consolas" panose="020B0609020204030204" pitchFamily="49" charset="0"/>
              </a:rPr>
              <a:t>cityList</a:t>
            </a:r>
            <a:r>
              <a:rPr lang="en-US" altLang="ko-KR" spc="-100" dirty="0">
                <a:latin typeface="Consolas" panose="020B0609020204030204" pitchFamily="49" charset="0"/>
              </a:rPr>
              <a:t> = </a:t>
            </a:r>
            <a:r>
              <a:rPr lang="en-US" altLang="ko-KR" spc="-100" dirty="0" err="1">
                <a:latin typeface="Consolas" panose="020B0609020204030204" pitchFamily="49" charset="0"/>
              </a:rPr>
              <a:t>Arrays.asList</a:t>
            </a:r>
            <a:r>
              <a:rPr lang="en-US" altLang="ko-KR" spc="-100" dirty="0">
                <a:latin typeface="Consolas" panose="020B0609020204030204" pitchFamily="49" charset="0"/>
              </a:rPr>
              <a:t>(cities);</a:t>
            </a:r>
          </a:p>
          <a:p>
            <a:pPr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 </a:t>
            </a:r>
            <a:r>
              <a:rPr lang="en-US" altLang="ko-KR" spc="-100" dirty="0" smtClean="0">
                <a:latin typeface="Consolas" panose="020B0609020204030204" pitchFamily="49" charset="0"/>
              </a:rPr>
              <a:t>  </a:t>
            </a:r>
            <a:r>
              <a:rPr lang="en-US" altLang="ko-KR" spc="-100" dirty="0" err="1">
                <a:latin typeface="Consolas" panose="020B0609020204030204" pitchFamily="49" charset="0"/>
              </a:rPr>
              <a:t>System.out.printf</a:t>
            </a:r>
            <a:r>
              <a:rPr lang="en-US" altLang="ko-KR" spc="-100" dirty="0">
                <a:latin typeface="Consolas" panose="020B0609020204030204" pitchFamily="49" charset="0"/>
              </a:rPr>
              <a:t>("</a:t>
            </a:r>
            <a:r>
              <a:rPr lang="en-US" altLang="ko-KR" spc="-100" dirty="0" err="1">
                <a:latin typeface="Consolas" panose="020B0609020204030204" pitchFamily="49" charset="0"/>
              </a:rPr>
              <a:t>cities.length</a:t>
            </a:r>
            <a:r>
              <a:rPr lang="en-US" altLang="ko-KR" spc="-100" dirty="0">
                <a:latin typeface="Consolas" panose="020B0609020204030204" pitchFamily="49" charset="0"/>
              </a:rPr>
              <a:t> = %d\n", </a:t>
            </a:r>
            <a:r>
              <a:rPr lang="en-US" altLang="ko-KR" spc="-100" dirty="0" err="1">
                <a:latin typeface="Consolas" panose="020B0609020204030204" pitchFamily="49" charset="0"/>
              </a:rPr>
              <a:t>cities.length</a:t>
            </a:r>
            <a:r>
              <a:rPr lang="en-US" altLang="ko-KR" spc="-100" dirty="0"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 </a:t>
            </a:r>
            <a:r>
              <a:rPr lang="en-US" altLang="ko-KR" spc="-100" dirty="0" smtClean="0">
                <a:latin typeface="Consolas" panose="020B0609020204030204" pitchFamily="49" charset="0"/>
              </a:rPr>
              <a:t>  </a:t>
            </a:r>
            <a:r>
              <a:rPr lang="en-US" altLang="ko-KR" spc="-100" dirty="0" err="1">
                <a:latin typeface="Consolas" panose="020B0609020204030204" pitchFamily="49" charset="0"/>
              </a:rPr>
              <a:t>System.out.printf</a:t>
            </a:r>
            <a:r>
              <a:rPr lang="en-US" altLang="ko-KR" spc="-100" dirty="0">
                <a:latin typeface="Consolas" panose="020B0609020204030204" pitchFamily="49" charset="0"/>
              </a:rPr>
              <a:t>("</a:t>
            </a:r>
            <a:r>
              <a:rPr lang="en-US" altLang="ko-KR" spc="-100" dirty="0" err="1">
                <a:latin typeface="Consolas" panose="020B0609020204030204" pitchFamily="49" charset="0"/>
              </a:rPr>
              <a:t>cityList.size</a:t>
            </a:r>
            <a:r>
              <a:rPr lang="en-US" altLang="ko-KR" spc="-100" dirty="0">
                <a:latin typeface="Consolas" panose="020B0609020204030204" pitchFamily="49" charset="0"/>
              </a:rPr>
              <a:t> = %d\n",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cityList.size</a:t>
            </a:r>
            <a:r>
              <a:rPr lang="en-US" altLang="ko-KR" spc="-100" dirty="0" smtClean="0">
                <a:latin typeface="Consolas" panose="020B0609020204030204" pitchFamily="49" charset="0"/>
              </a:rPr>
              <a:t>());</a:t>
            </a:r>
            <a:endParaRPr lang="en-US" altLang="ko-KR" spc="-1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7002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어댑터 사용 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467544" y="1268760"/>
            <a:ext cx="7704856" cy="4154984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altLang="ko-KR" spc="-100" dirty="0" smtClean="0">
                <a:latin typeface="Consolas" panose="020B0609020204030204" pitchFamily="49" charset="0"/>
              </a:rPr>
              <a:t>    </a:t>
            </a:r>
            <a:r>
              <a:rPr lang="en-US" altLang="ko-KR" spc="-100" dirty="0" err="1">
                <a:latin typeface="Consolas" panose="020B0609020204030204" pitchFamily="49" charset="0"/>
              </a:rPr>
              <a:t>cityList.set</a:t>
            </a:r>
            <a:r>
              <a:rPr lang="en-US" altLang="ko-KR" spc="-100" dirty="0">
                <a:latin typeface="Consolas" panose="020B0609020204030204" pitchFamily="49" charset="0"/>
              </a:rPr>
              <a:t>(0, "Suwon");</a:t>
            </a:r>
            <a:r>
              <a:rPr lang="en-US" altLang="ko-KR" spc="-100" dirty="0" smtClean="0">
                <a:latin typeface="Consolas" panose="020B0609020204030204" pitchFamily="49" charset="0"/>
              </a:rPr>
              <a:t>       </a:t>
            </a:r>
          </a:p>
          <a:p>
            <a:pPr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</a:t>
            </a:r>
            <a:r>
              <a:rPr lang="en-US" altLang="ko-KR" spc="-100" dirty="0" smtClean="0">
                <a:latin typeface="Consolas" panose="020B0609020204030204" pitchFamily="49" charset="0"/>
              </a:rPr>
              <a:t>  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System.out.println</a:t>
            </a:r>
            <a:r>
              <a:rPr lang="en-US" altLang="ko-KR" spc="-100" dirty="0">
                <a:latin typeface="Consolas" panose="020B0609020204030204" pitchFamily="49" charset="0"/>
              </a:rPr>
              <a:t>("\</a:t>
            </a:r>
            <a:r>
              <a:rPr lang="en-US" altLang="ko-KR" spc="-100" dirty="0" err="1">
                <a:latin typeface="Consolas" panose="020B0609020204030204" pitchFamily="49" charset="0"/>
              </a:rPr>
              <a:t>mPrint</a:t>
            </a:r>
            <a:r>
              <a:rPr lang="en-US" altLang="ko-KR" spc="-100" dirty="0">
                <a:latin typeface="Consolas" panose="020B0609020204030204" pitchFamily="49" charset="0"/>
              </a:rPr>
              <a:t> out cities");</a:t>
            </a:r>
          </a:p>
          <a:p>
            <a:pPr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 </a:t>
            </a:r>
            <a:r>
              <a:rPr lang="en-US" altLang="ko-KR" spc="-100" dirty="0" smtClean="0">
                <a:latin typeface="Consolas" panose="020B0609020204030204" pitchFamily="49" charset="0"/>
              </a:rPr>
              <a:t>  </a:t>
            </a:r>
            <a:r>
              <a:rPr lang="en-US" altLang="ko-KR" spc="-100" dirty="0">
                <a:latin typeface="Consolas" panose="020B0609020204030204" pitchFamily="49" charset="0"/>
              </a:rPr>
              <a:t>for (String s : cities) {</a:t>
            </a:r>
          </a:p>
          <a:p>
            <a:pPr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 </a:t>
            </a:r>
            <a:r>
              <a:rPr lang="en-US" altLang="ko-KR" spc="-100" dirty="0" smtClean="0">
                <a:latin typeface="Consolas" panose="020B0609020204030204" pitchFamily="49" charset="0"/>
              </a:rPr>
              <a:t>    </a:t>
            </a:r>
            <a:r>
              <a:rPr lang="en-US" altLang="ko-KR" spc="-100" dirty="0" err="1">
                <a:latin typeface="Consolas" panose="020B0609020204030204" pitchFamily="49" charset="0"/>
              </a:rPr>
              <a:t>System.out.println</a:t>
            </a:r>
            <a:r>
              <a:rPr lang="en-US" altLang="ko-KR" spc="-100" dirty="0">
                <a:latin typeface="Consolas" panose="020B0609020204030204" pitchFamily="49" charset="0"/>
              </a:rPr>
              <a:t>(s);</a:t>
            </a:r>
          </a:p>
          <a:p>
            <a:pPr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 </a:t>
            </a:r>
            <a:r>
              <a:rPr lang="en-US" altLang="ko-KR" spc="-100" dirty="0" smtClean="0">
                <a:latin typeface="Consolas" panose="020B0609020204030204" pitchFamily="49" charset="0"/>
              </a:rPr>
              <a:t>  </a:t>
            </a:r>
            <a:r>
              <a:rPr lang="en-US" altLang="ko-KR" spc="-100" dirty="0">
                <a:latin typeface="Consolas" panose="020B0609020204030204" pitchFamily="49" charset="0"/>
              </a:rPr>
              <a:t>}</a:t>
            </a:r>
          </a:p>
          <a:p>
            <a:pPr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 </a:t>
            </a:r>
            <a:r>
              <a:rPr lang="en-US" altLang="ko-KR" spc="-100" dirty="0" smtClean="0">
                <a:latin typeface="Consolas" panose="020B0609020204030204" pitchFamily="49" charset="0"/>
              </a:rPr>
              <a:t>  </a:t>
            </a:r>
            <a:r>
              <a:rPr lang="en-US" altLang="ko-KR" spc="-100" dirty="0" err="1">
                <a:latin typeface="Consolas" panose="020B0609020204030204" pitchFamily="49" charset="0"/>
              </a:rPr>
              <a:t>System.out.println</a:t>
            </a:r>
            <a:r>
              <a:rPr lang="en-US" altLang="ko-KR" spc="-100" dirty="0">
                <a:latin typeface="Consolas" panose="020B0609020204030204" pitchFamily="49" charset="0"/>
              </a:rPr>
              <a:t>("\</a:t>
            </a:r>
            <a:r>
              <a:rPr lang="en-US" altLang="ko-KR" spc="-100" dirty="0" err="1">
                <a:latin typeface="Consolas" panose="020B0609020204030204" pitchFamily="49" charset="0"/>
              </a:rPr>
              <a:t>mPrint</a:t>
            </a:r>
            <a:r>
              <a:rPr lang="en-US" altLang="ko-KR" spc="-100" dirty="0">
                <a:latin typeface="Consolas" panose="020B0609020204030204" pitchFamily="49" charset="0"/>
              </a:rPr>
              <a:t> out </a:t>
            </a:r>
            <a:r>
              <a:rPr lang="en-US" altLang="ko-KR" spc="-100" dirty="0" err="1">
                <a:latin typeface="Consolas" panose="020B0609020204030204" pitchFamily="49" charset="0"/>
              </a:rPr>
              <a:t>cityList</a:t>
            </a:r>
            <a:r>
              <a:rPr lang="en-US" altLang="ko-KR" spc="-100" dirty="0">
                <a:latin typeface="Consolas" panose="020B0609020204030204" pitchFamily="49" charset="0"/>
              </a:rPr>
              <a:t>");</a:t>
            </a:r>
          </a:p>
          <a:p>
            <a:pPr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 </a:t>
            </a:r>
            <a:r>
              <a:rPr lang="en-US" altLang="ko-KR" spc="-100" dirty="0" smtClean="0">
                <a:latin typeface="Consolas" panose="020B0609020204030204" pitchFamily="49" charset="0"/>
              </a:rPr>
              <a:t>  </a:t>
            </a:r>
            <a:r>
              <a:rPr lang="en-US" altLang="ko-KR" spc="-100" dirty="0">
                <a:latin typeface="Consolas" panose="020B0609020204030204" pitchFamily="49" charset="0"/>
              </a:rPr>
              <a:t>for (String s : </a:t>
            </a:r>
            <a:r>
              <a:rPr lang="en-US" altLang="ko-KR" spc="-100" dirty="0" err="1">
                <a:latin typeface="Consolas" panose="020B0609020204030204" pitchFamily="49" charset="0"/>
              </a:rPr>
              <a:t>cityList</a:t>
            </a:r>
            <a:r>
              <a:rPr lang="en-US" altLang="ko-KR" spc="-100" dirty="0">
                <a:latin typeface="Consolas" panose="020B0609020204030204" pitchFamily="49" charset="0"/>
              </a:rPr>
              <a:t>) {</a:t>
            </a:r>
          </a:p>
          <a:p>
            <a:pPr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 </a:t>
            </a:r>
            <a:r>
              <a:rPr lang="en-US" altLang="ko-KR" spc="-100" dirty="0" smtClean="0">
                <a:latin typeface="Consolas" panose="020B0609020204030204" pitchFamily="49" charset="0"/>
              </a:rPr>
              <a:t>    </a:t>
            </a:r>
            <a:r>
              <a:rPr lang="en-US" altLang="ko-KR" spc="-100" dirty="0" err="1">
                <a:latin typeface="Consolas" panose="020B0609020204030204" pitchFamily="49" charset="0"/>
              </a:rPr>
              <a:t>System.out.println</a:t>
            </a:r>
            <a:r>
              <a:rPr lang="en-US" altLang="ko-KR" spc="-100" dirty="0">
                <a:latin typeface="Consolas" panose="020B0609020204030204" pitchFamily="49" charset="0"/>
              </a:rPr>
              <a:t>(s);</a:t>
            </a:r>
          </a:p>
          <a:p>
            <a:pPr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 </a:t>
            </a:r>
            <a:r>
              <a:rPr lang="en-US" altLang="ko-KR" spc="-100" dirty="0" smtClean="0">
                <a:latin typeface="Consolas" panose="020B0609020204030204" pitchFamily="49" charset="0"/>
              </a:rPr>
              <a:t>  </a:t>
            </a:r>
            <a:r>
              <a:rPr lang="en-US" altLang="ko-KR" spc="-100" dirty="0">
                <a:latin typeface="Consolas" panose="020B0609020204030204" pitchFamily="49" charset="0"/>
              </a:rPr>
              <a:t>}   </a:t>
            </a:r>
          </a:p>
          <a:p>
            <a:pPr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 </a:t>
            </a:r>
            <a:r>
              <a:rPr lang="en-US" altLang="ko-KR" spc="-100" dirty="0" smtClean="0">
                <a:latin typeface="Consolas" panose="020B0609020204030204" pitchFamily="49" charset="0"/>
              </a:rPr>
              <a:t>}</a:t>
            </a:r>
            <a:endParaRPr lang="en-US" altLang="ko-KR" spc="-100" dirty="0"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} </a:t>
            </a:r>
            <a:endParaRPr lang="en-US" altLang="ko-KR" spc="-100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4813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홈 </a:t>
            </a:r>
            <a:r>
              <a:rPr lang="ko-KR" altLang="en-US" dirty="0" err="1" smtClean="0"/>
              <a:t>씨어터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홈 </a:t>
            </a:r>
            <a:r>
              <a:rPr lang="ko-KR" altLang="en-US" dirty="0" err="1" smtClean="0"/>
              <a:t>씨어터</a:t>
            </a:r>
            <a:r>
              <a:rPr lang="en-US" altLang="ko-KR" dirty="0" smtClean="0"/>
              <a:t>(Home Theater) </a:t>
            </a:r>
            <a:r>
              <a:rPr lang="ko-KR" altLang="en-US" dirty="0" smtClean="0"/>
              <a:t>구축 가정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DVD </a:t>
            </a:r>
            <a:r>
              <a:rPr lang="ko-KR" altLang="en-US" dirty="0" smtClean="0"/>
              <a:t>플레이어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프로젝터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자동 스크린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서라운드</a:t>
            </a:r>
            <a:r>
              <a:rPr lang="ko-KR" altLang="en-US" dirty="0" smtClean="0"/>
              <a:t> 음향 시스템 및 팝콘 기계를 갖춘 시스템을 구성 </a:t>
            </a:r>
            <a:endParaRPr lang="en-US" altLang="ko-KR" dirty="0" smtClean="0"/>
          </a:p>
          <a:p>
            <a:r>
              <a:rPr lang="ko-KR" altLang="en-US" dirty="0" smtClean="0"/>
              <a:t>영화 보기</a:t>
            </a:r>
            <a:r>
              <a:rPr lang="en-US" altLang="ko-KR" dirty="0" smtClean="0"/>
              <a:t>(</a:t>
            </a:r>
            <a:r>
              <a:rPr lang="ko-KR" altLang="en-US" dirty="0" smtClean="0"/>
              <a:t>복잡한 방법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팝콘 기계를 켜고 튀기기 시작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전등을 어둡게 조절</a:t>
            </a:r>
            <a:r>
              <a:rPr lang="en-US" altLang="ko-KR" dirty="0" smtClean="0"/>
              <a:t>, </a:t>
            </a:r>
            <a:r>
              <a:rPr lang="ko-KR" altLang="en-US" dirty="0" smtClean="0"/>
              <a:t>스크린을 내림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프로젝터를</a:t>
            </a:r>
            <a:r>
              <a:rPr lang="ko-KR" altLang="en-US" dirty="0" smtClean="0"/>
              <a:t> 켜고 </a:t>
            </a:r>
            <a:r>
              <a:rPr lang="ko-KR" altLang="en-US" dirty="0" err="1" smtClean="0"/>
              <a:t>프로젝터로</a:t>
            </a:r>
            <a:r>
              <a:rPr lang="ko-KR" altLang="en-US" dirty="0" smtClean="0"/>
              <a:t> </a:t>
            </a:r>
            <a:r>
              <a:rPr lang="en-US" altLang="ko-KR" dirty="0" smtClean="0"/>
              <a:t>DVD </a:t>
            </a:r>
            <a:r>
              <a:rPr lang="ko-KR" altLang="en-US" dirty="0" smtClean="0"/>
              <a:t>신호 입력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프로젝터를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와이드</a:t>
            </a:r>
            <a:r>
              <a:rPr lang="ko-KR" altLang="en-US" dirty="0" smtClean="0"/>
              <a:t> 스크린 모드로 전환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앰프를 켜고 </a:t>
            </a:r>
            <a:r>
              <a:rPr lang="en-US" altLang="ko-KR" dirty="0" smtClean="0"/>
              <a:t>DVD</a:t>
            </a:r>
            <a:r>
              <a:rPr lang="ko-KR" altLang="en-US" dirty="0" smtClean="0"/>
              <a:t>로 전환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앰프를 </a:t>
            </a:r>
            <a:r>
              <a:rPr lang="ko-KR" altLang="en-US" dirty="0" err="1" smtClean="0"/>
              <a:t>서라운드</a:t>
            </a:r>
            <a:r>
              <a:rPr lang="ko-KR" altLang="en-US" dirty="0" smtClean="0"/>
              <a:t> 음향 모드로 전환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앰프 볼륨을 중간</a:t>
            </a:r>
            <a:r>
              <a:rPr lang="en-US" altLang="ko-KR" dirty="0" smtClean="0"/>
              <a:t>(5)</a:t>
            </a:r>
            <a:r>
              <a:rPr lang="ko-KR" altLang="en-US" dirty="0" smtClean="0"/>
              <a:t>로 설정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DVD </a:t>
            </a:r>
            <a:r>
              <a:rPr lang="ko-KR" altLang="en-US" dirty="0" smtClean="0"/>
              <a:t>플레이어를 켜고 재생 시작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337331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0839"/>
            <a:ext cx="9144000" cy="6716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357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홈 </a:t>
            </a:r>
            <a:r>
              <a:rPr lang="ko-KR" altLang="en-US" dirty="0" err="1"/>
              <a:t>씨어터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196752"/>
            <a:ext cx="8784976" cy="4934173"/>
          </a:xfrm>
        </p:spPr>
        <p:txBody>
          <a:bodyPr/>
          <a:lstStyle/>
          <a:p>
            <a:r>
              <a:rPr lang="ko-KR" altLang="en-US" dirty="0" smtClean="0"/>
              <a:t>영화 보기를 코드로 구현</a:t>
            </a:r>
            <a:endParaRPr lang="ko-KR" altLang="en-US" dirty="0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665820" y="1700808"/>
            <a:ext cx="4626260" cy="4893647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altLang="ko-KR" spc="-100" dirty="0" err="1" smtClean="0">
                <a:latin typeface="Consolas" panose="020B0609020204030204" pitchFamily="49" charset="0"/>
              </a:rPr>
              <a:t>popper.on</a:t>
            </a:r>
            <a:r>
              <a:rPr lang="en-US" altLang="ko-KR" spc="-100" dirty="0" smtClean="0">
                <a:latin typeface="Consolas" panose="020B0609020204030204" pitchFamily="49" charset="0"/>
              </a:rPr>
              <a:t>();</a:t>
            </a:r>
          </a:p>
          <a:p>
            <a:pPr>
              <a:spcBef>
                <a:spcPts val="0"/>
              </a:spcBef>
              <a:buNone/>
            </a:pPr>
            <a:r>
              <a:rPr lang="en-US" altLang="ko-KR" spc="-100" dirty="0" err="1" smtClean="0">
                <a:latin typeface="Consolas" panose="020B0609020204030204" pitchFamily="49" charset="0"/>
              </a:rPr>
              <a:t>popper.pop</a:t>
            </a:r>
            <a:r>
              <a:rPr lang="en-US" altLang="ko-KR" spc="-100" dirty="0" smtClean="0">
                <a:latin typeface="Consolas" panose="020B0609020204030204" pitchFamily="49" charset="0"/>
              </a:rPr>
              <a:t>();</a:t>
            </a:r>
          </a:p>
          <a:p>
            <a:pPr>
              <a:spcBef>
                <a:spcPts val="0"/>
              </a:spcBef>
              <a:buNone/>
            </a:pPr>
            <a:r>
              <a:rPr lang="en-US" altLang="ko-KR" spc="-100" dirty="0" err="1" smtClean="0">
                <a:latin typeface="Consolas" panose="020B0609020204030204" pitchFamily="49" charset="0"/>
              </a:rPr>
              <a:t>lights.dim</a:t>
            </a:r>
            <a:r>
              <a:rPr lang="en-US" altLang="ko-KR" spc="-100" dirty="0" smtClean="0">
                <a:latin typeface="Consolas" panose="020B0609020204030204" pitchFamily="49" charset="0"/>
              </a:rPr>
              <a:t>(10);</a:t>
            </a:r>
          </a:p>
          <a:p>
            <a:pPr>
              <a:spcBef>
                <a:spcPts val="0"/>
              </a:spcBef>
              <a:buNone/>
            </a:pPr>
            <a:r>
              <a:rPr lang="en-US" altLang="ko-KR" spc="-100" dirty="0" err="1" smtClean="0">
                <a:latin typeface="Consolas" panose="020B0609020204030204" pitchFamily="49" charset="0"/>
              </a:rPr>
              <a:t>screen.down</a:t>
            </a:r>
            <a:r>
              <a:rPr lang="en-US" altLang="ko-KR" spc="-100" dirty="0" smtClean="0">
                <a:latin typeface="Consolas" panose="020B0609020204030204" pitchFamily="49" charset="0"/>
              </a:rPr>
              <a:t>();</a:t>
            </a:r>
          </a:p>
          <a:p>
            <a:pPr>
              <a:spcBef>
                <a:spcPts val="0"/>
              </a:spcBef>
              <a:buNone/>
            </a:pPr>
            <a:r>
              <a:rPr lang="en-US" altLang="ko-KR" spc="-100" dirty="0" err="1" smtClean="0">
                <a:latin typeface="Consolas" panose="020B0609020204030204" pitchFamily="49" charset="0"/>
              </a:rPr>
              <a:t>projector.on</a:t>
            </a:r>
            <a:r>
              <a:rPr lang="en-US" altLang="ko-KR" spc="-100" dirty="0" smtClean="0">
                <a:latin typeface="Consolas" panose="020B0609020204030204" pitchFamily="49" charset="0"/>
              </a:rPr>
              <a:t>();</a:t>
            </a:r>
          </a:p>
          <a:p>
            <a:pPr>
              <a:spcBef>
                <a:spcPts val="0"/>
              </a:spcBef>
              <a:buNone/>
            </a:pPr>
            <a:r>
              <a:rPr lang="en-US" altLang="ko-KR" spc="-100" dirty="0" err="1" smtClean="0">
                <a:latin typeface="Consolas" panose="020B0609020204030204" pitchFamily="49" charset="0"/>
              </a:rPr>
              <a:t>projector.setInput</a:t>
            </a:r>
            <a:r>
              <a:rPr lang="en-US" altLang="ko-KR" spc="-100" dirty="0" smtClean="0">
                <a:latin typeface="Consolas" panose="020B0609020204030204" pitchFamily="49" charset="0"/>
              </a:rPr>
              <a:t>(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dvd</a:t>
            </a:r>
            <a:r>
              <a:rPr lang="en-US" altLang="ko-KR" spc="-100" dirty="0" smtClean="0"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0"/>
              </a:spcBef>
              <a:buNone/>
            </a:pPr>
            <a:r>
              <a:rPr lang="en-US" altLang="ko-KR" spc="-100" dirty="0" err="1" smtClean="0">
                <a:latin typeface="Consolas" panose="020B0609020204030204" pitchFamily="49" charset="0"/>
              </a:rPr>
              <a:t>projector.wideScreenMode</a:t>
            </a:r>
            <a:r>
              <a:rPr lang="en-US" altLang="ko-KR" spc="-100" dirty="0" smtClean="0">
                <a:latin typeface="Consolas" panose="020B0609020204030204" pitchFamily="49" charset="0"/>
              </a:rPr>
              <a:t>();</a:t>
            </a:r>
          </a:p>
          <a:p>
            <a:pPr>
              <a:spcBef>
                <a:spcPts val="0"/>
              </a:spcBef>
              <a:buNone/>
            </a:pPr>
            <a:r>
              <a:rPr lang="en-US" altLang="ko-KR" spc="-100" dirty="0" err="1" smtClean="0">
                <a:latin typeface="Consolas" panose="020B0609020204030204" pitchFamily="49" charset="0"/>
              </a:rPr>
              <a:t>amp.on</a:t>
            </a:r>
            <a:r>
              <a:rPr lang="en-US" altLang="ko-KR" spc="-100" dirty="0" smtClean="0">
                <a:latin typeface="Consolas" panose="020B0609020204030204" pitchFamily="49" charset="0"/>
              </a:rPr>
              <a:t>();</a:t>
            </a:r>
          </a:p>
          <a:p>
            <a:pPr>
              <a:spcBef>
                <a:spcPts val="0"/>
              </a:spcBef>
              <a:buNone/>
            </a:pPr>
            <a:r>
              <a:rPr lang="en-US" altLang="ko-KR" spc="-100" dirty="0" err="1" smtClean="0">
                <a:latin typeface="Consolas" panose="020B0609020204030204" pitchFamily="49" charset="0"/>
              </a:rPr>
              <a:t>amp.setDvd</a:t>
            </a:r>
            <a:r>
              <a:rPr lang="en-US" altLang="ko-KR" spc="-100" dirty="0" smtClean="0">
                <a:latin typeface="Consolas" panose="020B0609020204030204" pitchFamily="49" charset="0"/>
              </a:rPr>
              <a:t>(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dvd</a:t>
            </a:r>
            <a:r>
              <a:rPr lang="en-US" altLang="ko-KR" spc="-100" dirty="0" smtClean="0"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0"/>
              </a:spcBef>
              <a:buNone/>
            </a:pPr>
            <a:r>
              <a:rPr lang="en-US" altLang="ko-KR" spc="-100" dirty="0" err="1" smtClean="0">
                <a:latin typeface="Consolas" panose="020B0609020204030204" pitchFamily="49" charset="0"/>
              </a:rPr>
              <a:t>amp.setSurroundSound</a:t>
            </a:r>
            <a:r>
              <a:rPr lang="en-US" altLang="ko-KR" spc="-100" dirty="0" smtClean="0">
                <a:latin typeface="Consolas" panose="020B0609020204030204" pitchFamily="49" charset="0"/>
              </a:rPr>
              <a:t>();</a:t>
            </a:r>
          </a:p>
          <a:p>
            <a:pPr>
              <a:spcBef>
                <a:spcPts val="0"/>
              </a:spcBef>
              <a:buNone/>
            </a:pPr>
            <a:r>
              <a:rPr lang="en-US" altLang="ko-KR" spc="-100" dirty="0" err="1" smtClean="0">
                <a:latin typeface="Consolas" panose="020B0609020204030204" pitchFamily="49" charset="0"/>
              </a:rPr>
              <a:t>amp.setVolume</a:t>
            </a:r>
            <a:r>
              <a:rPr lang="en-US" altLang="ko-KR" spc="-100" dirty="0" smtClean="0">
                <a:latin typeface="Consolas" panose="020B0609020204030204" pitchFamily="49" charset="0"/>
              </a:rPr>
              <a:t>(5);</a:t>
            </a:r>
          </a:p>
          <a:p>
            <a:pPr>
              <a:spcBef>
                <a:spcPts val="0"/>
              </a:spcBef>
              <a:buNone/>
            </a:pPr>
            <a:r>
              <a:rPr lang="en-US" altLang="ko-KR" spc="-100" dirty="0" err="1" smtClean="0">
                <a:latin typeface="Consolas" panose="020B0609020204030204" pitchFamily="49" charset="0"/>
              </a:rPr>
              <a:t>dvd.on</a:t>
            </a:r>
            <a:r>
              <a:rPr lang="en-US" altLang="ko-KR" spc="-100" dirty="0" smtClean="0">
                <a:latin typeface="Consolas" panose="020B0609020204030204" pitchFamily="49" charset="0"/>
              </a:rPr>
              <a:t>();</a:t>
            </a:r>
          </a:p>
          <a:p>
            <a:pPr>
              <a:spcBef>
                <a:spcPts val="0"/>
              </a:spcBef>
              <a:buNone/>
            </a:pPr>
            <a:r>
              <a:rPr lang="en-US" altLang="ko-KR" spc="-100" dirty="0" err="1" smtClean="0">
                <a:latin typeface="Consolas" panose="020B0609020204030204" pitchFamily="49" charset="0"/>
              </a:rPr>
              <a:t>dvd.play</a:t>
            </a:r>
            <a:r>
              <a:rPr lang="en-US" altLang="ko-KR" spc="-100" dirty="0" smtClean="0">
                <a:latin typeface="Consolas" panose="020B0609020204030204" pitchFamily="49" charset="0"/>
              </a:rPr>
              <a:t>(movie);</a:t>
            </a:r>
          </a:p>
        </p:txBody>
      </p:sp>
    </p:spTree>
    <p:extLst>
      <p:ext uri="{BB962C8B-B14F-4D97-AF65-F5344CB8AC3E}">
        <p14:creationId xmlns:p14="http://schemas.microsoft.com/office/powerpoint/2010/main" val="3148986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퍼사드</a:t>
            </a:r>
            <a:r>
              <a:rPr lang="ko-KR" altLang="en-US" dirty="0" smtClean="0"/>
              <a:t> 패턴</a:t>
            </a:r>
            <a:r>
              <a:rPr lang="en-US" altLang="ko-KR" dirty="0"/>
              <a:t> </a:t>
            </a:r>
            <a:r>
              <a:rPr lang="en-US" altLang="ko-KR" dirty="0" smtClean="0"/>
              <a:t>(Façade Pattern)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목적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Provide a unified interface to a set of interfaces in a subsystem. Façade defines a higher-level interface that makes the subsystem easier to use.</a:t>
            </a:r>
          </a:p>
          <a:p>
            <a:pPr lvl="1"/>
            <a:r>
              <a:rPr lang="ko-KR" altLang="en-US" dirty="0" smtClean="0"/>
              <a:t>서브시스템에 있는 여러 개의 인터페이스를 통합하는 한 개의 인터페이스를 제공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퍼사드는</a:t>
            </a:r>
            <a:r>
              <a:rPr lang="ko-KR" altLang="en-US" dirty="0" smtClean="0"/>
              <a:t> 서브 시스템을 쉽게 사용할 수 있도록 해주는 고급 수준의 인터페이스를 정의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82288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퍼사드</a:t>
            </a:r>
            <a:r>
              <a:rPr lang="ko-KR" altLang="en-US" dirty="0" smtClean="0"/>
              <a:t> 패턴</a:t>
            </a:r>
            <a:r>
              <a:rPr lang="ko-KR" altLang="en-US" dirty="0"/>
              <a:t>을</a:t>
            </a:r>
            <a:r>
              <a:rPr lang="ko-KR" altLang="en-US" dirty="0" smtClean="0"/>
              <a:t> 이용하는 홈 </a:t>
            </a:r>
            <a:r>
              <a:rPr lang="ko-KR" altLang="en-US" dirty="0" err="1" smtClean="0"/>
              <a:t>씨어터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퍼사드</a:t>
            </a:r>
            <a:r>
              <a:rPr lang="ko-KR" altLang="en-US" dirty="0" smtClean="0"/>
              <a:t> 패턴을 이용해서 쓰기 쉬운 인터페이스를 제공</a:t>
            </a:r>
            <a:endParaRPr lang="en-US" altLang="ko-KR" dirty="0" smtClean="0"/>
          </a:p>
          <a:p>
            <a:r>
              <a:rPr lang="ko-KR" altLang="en-US" dirty="0" smtClean="0"/>
              <a:t>복잡한 시스템을 직접 건드리고 싶다면 기존 인터페이스 사용 가능</a:t>
            </a:r>
            <a:endParaRPr lang="en-US" altLang="ko-KR" dirty="0" smtClean="0"/>
          </a:p>
          <a:p>
            <a:r>
              <a:rPr lang="ko-KR" altLang="en-US" dirty="0" err="1" smtClean="0"/>
              <a:t>퍼사드</a:t>
            </a:r>
            <a:r>
              <a:rPr lang="ko-KR" altLang="en-US" dirty="0" smtClean="0"/>
              <a:t> 클래스 제공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3728" y="3717032"/>
            <a:ext cx="6264696" cy="302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05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83997"/>
            <a:ext cx="9144000" cy="6290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5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퍼사드</a:t>
            </a:r>
            <a:r>
              <a:rPr lang="ko-KR" altLang="en-US" dirty="0"/>
              <a:t> 패턴을 이용하는 홈 </a:t>
            </a:r>
            <a:r>
              <a:rPr lang="ko-KR" altLang="en-US" dirty="0" err="1"/>
              <a:t>씨어터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홈 </a:t>
            </a:r>
            <a:r>
              <a:rPr lang="ko-KR" altLang="en-US" dirty="0" err="1" smtClean="0"/>
              <a:t>씨어터</a:t>
            </a:r>
            <a:r>
              <a:rPr lang="ko-KR" altLang="en-US" dirty="0" smtClean="0"/>
              <a:t> 시스템용 </a:t>
            </a:r>
            <a:r>
              <a:rPr lang="ko-KR" altLang="en-US" dirty="0" err="1" smtClean="0"/>
              <a:t>퍼사드</a:t>
            </a:r>
            <a:r>
              <a:rPr lang="ko-KR" altLang="en-US" dirty="0" smtClean="0"/>
              <a:t> 클래스 제공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watchMovie</a:t>
            </a:r>
            <a:r>
              <a:rPr lang="en-US" altLang="ko-KR" dirty="0" smtClean="0"/>
              <a:t>()</a:t>
            </a:r>
            <a:r>
              <a:rPr lang="ko-KR" altLang="en-US" dirty="0" smtClean="0"/>
              <a:t>같이 몇 가지 간단한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제공</a:t>
            </a:r>
            <a:endParaRPr lang="en-US" altLang="ko-KR" dirty="0" smtClean="0"/>
          </a:p>
          <a:p>
            <a:r>
              <a:rPr lang="ko-KR" altLang="en-US" dirty="0" err="1" smtClean="0"/>
              <a:t>퍼사드</a:t>
            </a:r>
            <a:r>
              <a:rPr lang="ko-KR" altLang="en-US" dirty="0" smtClean="0"/>
              <a:t> 클래스에서는 홈 </a:t>
            </a:r>
            <a:r>
              <a:rPr lang="ko-KR" altLang="en-US" dirty="0" err="1" smtClean="0"/>
              <a:t>씨어터</a:t>
            </a:r>
            <a:r>
              <a:rPr lang="ko-KR" altLang="en-US" dirty="0" smtClean="0"/>
              <a:t> 구성요소들을 하나의 서브시스템으로 간주하고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watchMovie</a:t>
            </a:r>
            <a:r>
              <a:rPr lang="en-US" altLang="ko-KR" dirty="0" smtClean="0"/>
              <a:t>() </a:t>
            </a:r>
            <a:r>
              <a:rPr lang="ko-KR" altLang="en-US" dirty="0" err="1" smtClean="0"/>
              <a:t>메소드에서는</a:t>
            </a:r>
            <a:r>
              <a:rPr lang="ko-KR" altLang="en-US" dirty="0" smtClean="0"/>
              <a:t> 서브시스템의 </a:t>
            </a:r>
            <a:r>
              <a:rPr lang="ko-KR" altLang="en-US" dirty="0" err="1" smtClean="0"/>
              <a:t>메소드들을</a:t>
            </a:r>
            <a:r>
              <a:rPr lang="ko-KR" altLang="en-US" dirty="0" smtClean="0"/>
              <a:t> 호출하여 필요한 작업을 처리</a:t>
            </a:r>
            <a:endParaRPr lang="en-US" altLang="ko-KR" dirty="0" smtClean="0"/>
          </a:p>
          <a:p>
            <a:r>
              <a:rPr lang="ko-KR" altLang="en-US" dirty="0" smtClean="0"/>
              <a:t>클라이언트는 서브시스템이 아닌 홈 </a:t>
            </a:r>
            <a:r>
              <a:rPr lang="ko-KR" altLang="en-US" dirty="0" err="1" smtClean="0"/>
              <a:t>씨어터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퍼사드에</a:t>
            </a:r>
            <a:r>
              <a:rPr lang="ko-KR" altLang="en-US" dirty="0" smtClean="0"/>
              <a:t> 있는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호출</a:t>
            </a:r>
            <a:endParaRPr lang="en-US" altLang="ko-KR" dirty="0" smtClean="0"/>
          </a:p>
          <a:p>
            <a:r>
              <a:rPr lang="ko-KR" altLang="en-US" dirty="0" err="1" smtClean="0"/>
              <a:t>퍼사드를</a:t>
            </a:r>
            <a:r>
              <a:rPr lang="ko-KR" altLang="en-US" dirty="0" smtClean="0"/>
              <a:t> 쓰더라도 서브시스템에는 여전히 직접 접근 가능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서브시스템 클래스의 고급 기능이 필요하다면 사용 가능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4409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251520" y="226377"/>
            <a:ext cx="8568952" cy="6370975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public class </a:t>
            </a:r>
            <a:r>
              <a:rPr lang="en-US" altLang="ko-KR" spc="-100" dirty="0" err="1">
                <a:latin typeface="Consolas" panose="020B0609020204030204" pitchFamily="49" charset="0"/>
              </a:rPr>
              <a:t>HomeTheaterFacade</a:t>
            </a:r>
            <a:r>
              <a:rPr lang="en-US" altLang="ko-KR" spc="-100" dirty="0">
                <a:latin typeface="Consolas" panose="020B0609020204030204" pitchFamily="49" charset="0"/>
              </a:rPr>
              <a:t> {</a:t>
            </a:r>
          </a:p>
          <a:p>
            <a:pPr>
              <a:spcBef>
                <a:spcPts val="0"/>
              </a:spcBef>
              <a:buNone/>
            </a:pPr>
            <a:r>
              <a:rPr lang="en-US" altLang="ko-KR" spc="-100" dirty="0" smtClean="0">
                <a:latin typeface="Consolas" panose="020B0609020204030204" pitchFamily="49" charset="0"/>
              </a:rPr>
              <a:t>  </a:t>
            </a:r>
            <a:r>
              <a:rPr lang="en-US" altLang="ko-KR" spc="-100" dirty="0">
                <a:latin typeface="Consolas" panose="020B0609020204030204" pitchFamily="49" charset="0"/>
              </a:rPr>
              <a:t>private Amplifier amp;</a:t>
            </a:r>
          </a:p>
          <a:p>
            <a:pPr>
              <a:spcBef>
                <a:spcPts val="0"/>
              </a:spcBef>
              <a:buNone/>
            </a:pPr>
            <a:r>
              <a:rPr lang="en-US" altLang="ko-KR" spc="-100" dirty="0" smtClean="0">
                <a:latin typeface="Consolas" panose="020B0609020204030204" pitchFamily="49" charset="0"/>
              </a:rPr>
              <a:t>  </a:t>
            </a:r>
            <a:r>
              <a:rPr lang="en-US" altLang="ko-KR" spc="-100" dirty="0">
                <a:latin typeface="Consolas" panose="020B0609020204030204" pitchFamily="49" charset="0"/>
              </a:rPr>
              <a:t>private Tuner </a:t>
            </a:r>
            <a:r>
              <a:rPr lang="en-US" altLang="ko-KR" spc="-100" dirty="0" err="1">
                <a:latin typeface="Consolas" panose="020B0609020204030204" pitchFamily="49" charset="0"/>
              </a:rPr>
              <a:t>tuner</a:t>
            </a:r>
            <a:r>
              <a:rPr lang="en-US" altLang="ko-KR" spc="-100" dirty="0"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0"/>
              </a:spcBef>
              <a:buNone/>
            </a:pPr>
            <a:r>
              <a:rPr lang="en-US" altLang="ko-KR" spc="-100" dirty="0" smtClean="0">
                <a:latin typeface="Consolas" panose="020B0609020204030204" pitchFamily="49" charset="0"/>
              </a:rPr>
              <a:t>  </a:t>
            </a:r>
            <a:r>
              <a:rPr lang="en-US" altLang="ko-KR" spc="-100" dirty="0">
                <a:latin typeface="Consolas" panose="020B0609020204030204" pitchFamily="49" charset="0"/>
              </a:rPr>
              <a:t>private </a:t>
            </a:r>
            <a:r>
              <a:rPr lang="en-US" altLang="ko-KR" spc="-100" dirty="0" err="1">
                <a:latin typeface="Consolas" panose="020B0609020204030204" pitchFamily="49" charset="0"/>
              </a:rPr>
              <a:t>DvdPlayer</a:t>
            </a:r>
            <a:r>
              <a:rPr lang="en-US" altLang="ko-KR" spc="-100" dirty="0">
                <a:latin typeface="Consolas" panose="020B0609020204030204" pitchFamily="49" charset="0"/>
              </a:rPr>
              <a:t> </a:t>
            </a:r>
            <a:r>
              <a:rPr lang="en-US" altLang="ko-KR" spc="-100" dirty="0" err="1">
                <a:latin typeface="Consolas" panose="020B0609020204030204" pitchFamily="49" charset="0"/>
              </a:rPr>
              <a:t>dvd</a:t>
            </a:r>
            <a:r>
              <a:rPr lang="en-US" altLang="ko-KR" spc="-100" dirty="0" smtClean="0"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0"/>
              </a:spcBef>
              <a:buNone/>
            </a:pPr>
            <a:r>
              <a:rPr lang="en-US" altLang="ko-KR" spc="-100" dirty="0" smtClean="0">
                <a:latin typeface="Consolas" panose="020B0609020204030204" pitchFamily="49" charset="0"/>
              </a:rPr>
              <a:t>  private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CdPlayer</a:t>
            </a:r>
            <a:r>
              <a:rPr lang="en-US" altLang="ko-KR" spc="-100" dirty="0" smtClean="0">
                <a:latin typeface="Consolas" panose="020B0609020204030204" pitchFamily="49" charset="0"/>
              </a:rPr>
              <a:t> cd;</a:t>
            </a:r>
            <a:endParaRPr lang="en-US" altLang="ko-KR" spc="-100" dirty="0"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ko-KR" spc="-100" dirty="0" smtClean="0">
                <a:latin typeface="Consolas" panose="020B0609020204030204" pitchFamily="49" charset="0"/>
              </a:rPr>
              <a:t>  </a:t>
            </a:r>
            <a:r>
              <a:rPr lang="en-US" altLang="ko-KR" spc="-100" dirty="0">
                <a:latin typeface="Consolas" panose="020B0609020204030204" pitchFamily="49" charset="0"/>
              </a:rPr>
              <a:t>private Projector </a:t>
            </a:r>
            <a:r>
              <a:rPr lang="en-US" altLang="ko-KR" spc="-100" dirty="0" err="1">
                <a:latin typeface="Consolas" panose="020B0609020204030204" pitchFamily="49" charset="0"/>
              </a:rPr>
              <a:t>projector</a:t>
            </a:r>
            <a:r>
              <a:rPr lang="en-US" altLang="ko-KR" spc="-100" dirty="0"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0"/>
              </a:spcBef>
              <a:buNone/>
            </a:pPr>
            <a:r>
              <a:rPr lang="en-US" altLang="ko-KR" spc="-100" dirty="0" smtClean="0">
                <a:latin typeface="Consolas" panose="020B0609020204030204" pitchFamily="49" charset="0"/>
              </a:rPr>
              <a:t>  private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TheaterLights</a:t>
            </a:r>
            <a:r>
              <a:rPr lang="en-US" altLang="ko-KR" spc="-100" dirty="0" smtClean="0">
                <a:latin typeface="Consolas" panose="020B0609020204030204" pitchFamily="49" charset="0"/>
              </a:rPr>
              <a:t> lights;</a:t>
            </a:r>
          </a:p>
          <a:p>
            <a:pPr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</a:t>
            </a:r>
            <a:r>
              <a:rPr lang="en-US" altLang="ko-KR" spc="-100" dirty="0" smtClean="0">
                <a:latin typeface="Consolas" panose="020B0609020204030204" pitchFamily="49" charset="0"/>
              </a:rPr>
              <a:t> private Screen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screen</a:t>
            </a:r>
            <a:r>
              <a:rPr lang="en-US" altLang="ko-KR" spc="-100" dirty="0" smtClean="0"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</a:t>
            </a:r>
            <a:r>
              <a:rPr lang="en-US" altLang="ko-KR" spc="-100" dirty="0" smtClean="0">
                <a:latin typeface="Consolas" panose="020B0609020204030204" pitchFamily="49" charset="0"/>
              </a:rPr>
              <a:t> private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PopcornPopper</a:t>
            </a:r>
            <a:r>
              <a:rPr lang="en-US" altLang="ko-KR" spc="-100" dirty="0" smtClean="0">
                <a:latin typeface="Consolas" panose="020B0609020204030204" pitchFamily="49" charset="0"/>
              </a:rPr>
              <a:t> popper;</a:t>
            </a:r>
          </a:p>
          <a:p>
            <a:pPr>
              <a:spcBef>
                <a:spcPts val="0"/>
              </a:spcBef>
              <a:buNone/>
            </a:pPr>
            <a:r>
              <a:rPr lang="en-US" altLang="ko-KR" spc="-100" dirty="0" smtClean="0">
                <a:latin typeface="Consolas" panose="020B0609020204030204" pitchFamily="49" charset="0"/>
              </a:rPr>
              <a:t> </a:t>
            </a:r>
            <a:endParaRPr lang="en-US" altLang="ko-KR" spc="-100" dirty="0"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ko-KR" spc="-100" dirty="0" smtClean="0">
                <a:latin typeface="Consolas" panose="020B0609020204030204" pitchFamily="49" charset="0"/>
              </a:rPr>
              <a:t>  </a:t>
            </a:r>
            <a:r>
              <a:rPr lang="en-US" altLang="ko-KR" spc="-100" dirty="0">
                <a:latin typeface="Consolas" panose="020B0609020204030204" pitchFamily="49" charset="0"/>
              </a:rPr>
              <a:t>public </a:t>
            </a:r>
            <a:r>
              <a:rPr lang="en-US" altLang="ko-KR" spc="-100" dirty="0" err="1">
                <a:latin typeface="Consolas" panose="020B0609020204030204" pitchFamily="49" charset="0"/>
              </a:rPr>
              <a:t>HomeTheaterFacade</a:t>
            </a:r>
            <a:r>
              <a:rPr lang="en-US" altLang="ko-KR" spc="-100" dirty="0">
                <a:latin typeface="Consolas" panose="020B0609020204030204" pitchFamily="49" charset="0"/>
              </a:rPr>
              <a:t>(Amplifier </a:t>
            </a:r>
            <a:r>
              <a:rPr lang="en-US" altLang="ko-KR" spc="-100" dirty="0" smtClean="0">
                <a:latin typeface="Consolas" panose="020B0609020204030204" pitchFamily="49" charset="0"/>
              </a:rPr>
              <a:t>a, </a:t>
            </a:r>
            <a:r>
              <a:rPr lang="en-US" altLang="ko-KR" spc="-100" dirty="0">
                <a:latin typeface="Consolas" panose="020B0609020204030204" pitchFamily="49" charset="0"/>
              </a:rPr>
              <a:t>Tuner </a:t>
            </a:r>
            <a:r>
              <a:rPr lang="en-US" altLang="ko-KR" spc="-100" dirty="0" smtClean="0">
                <a:latin typeface="Consolas" panose="020B0609020204030204" pitchFamily="49" charset="0"/>
              </a:rPr>
              <a:t>t, </a:t>
            </a:r>
          </a:p>
          <a:p>
            <a:pPr>
              <a:spcBef>
                <a:spcPts val="0"/>
              </a:spcBef>
              <a:buNone/>
            </a:pPr>
            <a:r>
              <a:rPr lang="en-US" altLang="ko-KR" spc="-100" dirty="0" smtClean="0">
                <a:latin typeface="Consolas" panose="020B0609020204030204" pitchFamily="49" charset="0"/>
              </a:rPr>
              <a:t>     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DvdPlayer</a:t>
            </a:r>
            <a:r>
              <a:rPr lang="en-US" altLang="ko-KR" spc="-100" dirty="0" smtClean="0">
                <a:latin typeface="Consolas" panose="020B0609020204030204" pitchFamily="49" charset="0"/>
              </a:rPr>
              <a:t> d,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CdPlayer</a:t>
            </a:r>
            <a:r>
              <a:rPr lang="en-US" altLang="ko-KR" spc="-100" dirty="0" smtClean="0">
                <a:latin typeface="Consolas" panose="020B0609020204030204" pitchFamily="49" charset="0"/>
              </a:rPr>
              <a:t> c, Projector p, </a:t>
            </a:r>
          </a:p>
          <a:p>
            <a:pPr>
              <a:spcBef>
                <a:spcPts val="0"/>
              </a:spcBef>
              <a:buNone/>
            </a:pPr>
            <a:r>
              <a:rPr lang="en-US" altLang="ko-KR" spc="-100" dirty="0" smtClean="0">
                <a:latin typeface="Consolas" panose="020B0609020204030204" pitchFamily="49" charset="0"/>
              </a:rPr>
              <a:t>      Screen s,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TheaterLights</a:t>
            </a:r>
            <a:r>
              <a:rPr lang="en-US" altLang="ko-KR" spc="-100" dirty="0" smtClean="0">
                <a:latin typeface="Consolas" panose="020B0609020204030204" pitchFamily="49" charset="0"/>
              </a:rPr>
              <a:t> l,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PopcornPopper</a:t>
            </a:r>
            <a:r>
              <a:rPr lang="en-US" altLang="ko-KR" spc="-100" dirty="0" smtClean="0">
                <a:latin typeface="Consolas" panose="020B0609020204030204" pitchFamily="49" charset="0"/>
              </a:rPr>
              <a:t> pp) </a:t>
            </a:r>
            <a:r>
              <a:rPr lang="en-US" altLang="ko-KR" spc="-100" dirty="0">
                <a:latin typeface="Consolas" panose="020B0609020204030204" pitchFamily="49" charset="0"/>
              </a:rPr>
              <a:t>{</a:t>
            </a:r>
          </a:p>
          <a:p>
            <a:pPr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</a:t>
            </a:r>
            <a:r>
              <a:rPr lang="en-US" altLang="ko-KR" spc="-100" dirty="0" smtClean="0">
                <a:latin typeface="Consolas" panose="020B0609020204030204" pitchFamily="49" charset="0"/>
              </a:rPr>
              <a:t>  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this.amp</a:t>
            </a:r>
            <a:r>
              <a:rPr lang="en-US" altLang="ko-KR" spc="-100" dirty="0" smtClean="0">
                <a:latin typeface="Consolas" panose="020B0609020204030204" pitchFamily="49" charset="0"/>
              </a:rPr>
              <a:t> </a:t>
            </a:r>
            <a:r>
              <a:rPr lang="en-US" altLang="ko-KR" spc="-100" dirty="0">
                <a:latin typeface="Consolas" panose="020B0609020204030204" pitchFamily="49" charset="0"/>
              </a:rPr>
              <a:t>= </a:t>
            </a:r>
            <a:r>
              <a:rPr lang="en-US" altLang="ko-KR" spc="-100" dirty="0" smtClean="0">
                <a:latin typeface="Consolas" panose="020B0609020204030204" pitchFamily="49" charset="0"/>
              </a:rPr>
              <a:t>a;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this.tuner</a:t>
            </a:r>
            <a:r>
              <a:rPr lang="en-US" altLang="ko-KR" spc="-100" dirty="0" smtClean="0">
                <a:latin typeface="Consolas" panose="020B0609020204030204" pitchFamily="49" charset="0"/>
              </a:rPr>
              <a:t> </a:t>
            </a:r>
            <a:r>
              <a:rPr lang="en-US" altLang="ko-KR" spc="-100" dirty="0">
                <a:latin typeface="Consolas" panose="020B0609020204030204" pitchFamily="49" charset="0"/>
              </a:rPr>
              <a:t>= </a:t>
            </a:r>
            <a:r>
              <a:rPr lang="en-US" altLang="ko-KR" spc="-100" dirty="0" smtClean="0">
                <a:latin typeface="Consolas" panose="020B0609020204030204" pitchFamily="49" charset="0"/>
              </a:rPr>
              <a:t>t;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this.dvd</a:t>
            </a:r>
            <a:r>
              <a:rPr lang="en-US" altLang="ko-KR" spc="-100" dirty="0" smtClean="0">
                <a:latin typeface="Consolas" panose="020B0609020204030204" pitchFamily="49" charset="0"/>
              </a:rPr>
              <a:t> </a:t>
            </a:r>
            <a:r>
              <a:rPr lang="en-US" altLang="ko-KR" spc="-100" dirty="0">
                <a:latin typeface="Consolas" panose="020B0609020204030204" pitchFamily="49" charset="0"/>
              </a:rPr>
              <a:t>= </a:t>
            </a:r>
            <a:r>
              <a:rPr lang="en-US" altLang="ko-KR" spc="-100" dirty="0" smtClean="0">
                <a:latin typeface="Consolas" panose="020B0609020204030204" pitchFamily="49" charset="0"/>
              </a:rPr>
              <a:t>d;  </a:t>
            </a:r>
          </a:p>
          <a:p>
            <a:pPr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</a:t>
            </a:r>
            <a:r>
              <a:rPr lang="en-US" altLang="ko-KR" spc="-100" dirty="0" smtClean="0">
                <a:latin typeface="Consolas" panose="020B0609020204030204" pitchFamily="49" charset="0"/>
              </a:rPr>
              <a:t>   this.cd = c;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this.projector</a:t>
            </a:r>
            <a:r>
              <a:rPr lang="en-US" altLang="ko-KR" spc="-100" dirty="0" smtClean="0">
                <a:latin typeface="Consolas" panose="020B0609020204030204" pitchFamily="49" charset="0"/>
              </a:rPr>
              <a:t> </a:t>
            </a:r>
            <a:r>
              <a:rPr lang="en-US" altLang="ko-KR" spc="-100" dirty="0">
                <a:latin typeface="Consolas" panose="020B0609020204030204" pitchFamily="49" charset="0"/>
              </a:rPr>
              <a:t>= </a:t>
            </a:r>
            <a:r>
              <a:rPr lang="en-US" altLang="ko-KR" spc="-100" dirty="0" smtClean="0">
                <a:latin typeface="Consolas" panose="020B0609020204030204" pitchFamily="49" charset="0"/>
              </a:rPr>
              <a:t>p;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this.lights</a:t>
            </a:r>
            <a:r>
              <a:rPr lang="en-US" altLang="ko-KR" spc="-100" dirty="0" smtClean="0">
                <a:latin typeface="Consolas" panose="020B0609020204030204" pitchFamily="49" charset="0"/>
              </a:rPr>
              <a:t> = l; </a:t>
            </a:r>
          </a:p>
          <a:p>
            <a:pPr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</a:t>
            </a:r>
            <a:r>
              <a:rPr lang="en-US" altLang="ko-KR" spc="-100" dirty="0" smtClean="0">
                <a:latin typeface="Consolas" panose="020B0609020204030204" pitchFamily="49" charset="0"/>
              </a:rPr>
              <a:t>  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this.screen</a:t>
            </a:r>
            <a:r>
              <a:rPr lang="en-US" altLang="ko-KR" spc="-100" dirty="0" smtClean="0">
                <a:latin typeface="Consolas" panose="020B0609020204030204" pitchFamily="49" charset="0"/>
              </a:rPr>
              <a:t> = s;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this.popper</a:t>
            </a:r>
            <a:r>
              <a:rPr lang="en-US" altLang="ko-KR" spc="-100" dirty="0" smtClean="0">
                <a:latin typeface="Consolas" panose="020B0609020204030204" pitchFamily="49" charset="0"/>
              </a:rPr>
              <a:t> = pp;</a:t>
            </a:r>
            <a:endParaRPr lang="en-US" altLang="ko-KR" spc="-100" dirty="0"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 </a:t>
            </a:r>
            <a:r>
              <a:rPr lang="en-US" altLang="ko-KR" spc="-100" dirty="0" smtClean="0">
                <a:latin typeface="Consolas" panose="020B0609020204030204" pitchFamily="49" charset="0"/>
              </a:rPr>
              <a:t>}</a:t>
            </a:r>
            <a:endParaRPr lang="en-US" altLang="ko-KR" spc="-1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3966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107504" y="154369"/>
            <a:ext cx="8964488" cy="5632311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altLang="ko-KR" spc="-100" dirty="0" smtClean="0">
                <a:latin typeface="Consolas" panose="020B0609020204030204" pitchFamily="49" charset="0"/>
              </a:rPr>
              <a:t>  public </a:t>
            </a:r>
            <a:r>
              <a:rPr lang="en-US" altLang="ko-KR" spc="-100" dirty="0">
                <a:latin typeface="Consolas" panose="020B0609020204030204" pitchFamily="49" charset="0"/>
              </a:rPr>
              <a:t>void </a:t>
            </a:r>
            <a:r>
              <a:rPr lang="en-US" altLang="ko-KR" spc="-100" dirty="0" err="1">
                <a:latin typeface="Consolas" panose="020B0609020204030204" pitchFamily="49" charset="0"/>
              </a:rPr>
              <a:t>watchMovie</a:t>
            </a:r>
            <a:r>
              <a:rPr lang="en-US" altLang="ko-KR" spc="-100" dirty="0">
                <a:latin typeface="Consolas" panose="020B0609020204030204" pitchFamily="49" charset="0"/>
              </a:rPr>
              <a:t>(String movie) {</a:t>
            </a:r>
          </a:p>
          <a:p>
            <a:pPr>
              <a:spcBef>
                <a:spcPts val="0"/>
              </a:spcBef>
              <a:buNone/>
            </a:pPr>
            <a:r>
              <a:rPr lang="en-US" altLang="ko-KR" spc="-100" dirty="0" smtClean="0">
                <a:latin typeface="Consolas" panose="020B0609020204030204" pitchFamily="49" charset="0"/>
              </a:rPr>
              <a:t>   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System.out.println</a:t>
            </a:r>
            <a:r>
              <a:rPr lang="en-US" altLang="ko-KR" spc="-100" dirty="0">
                <a:latin typeface="Consolas" panose="020B0609020204030204" pitchFamily="49" charset="0"/>
              </a:rPr>
              <a:t>("Get ready to watch a movie</a:t>
            </a:r>
            <a:r>
              <a:rPr lang="en-US" altLang="ko-KR" spc="-100" dirty="0" smtClean="0">
                <a:latin typeface="Consolas" panose="020B0609020204030204" pitchFamily="49" charset="0"/>
              </a:rPr>
              <a:t>...");</a:t>
            </a:r>
          </a:p>
          <a:p>
            <a:pPr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</a:t>
            </a:r>
            <a:r>
              <a:rPr lang="en-US" altLang="ko-KR" spc="-100" dirty="0" smtClean="0">
                <a:latin typeface="Consolas" panose="020B0609020204030204" pitchFamily="49" charset="0"/>
              </a:rPr>
              <a:t>  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popper.on</a:t>
            </a:r>
            <a:r>
              <a:rPr lang="en-US" altLang="ko-KR" spc="-100" dirty="0" smtClean="0">
                <a:latin typeface="Consolas" panose="020B0609020204030204" pitchFamily="49" charset="0"/>
              </a:rPr>
              <a:t>();</a:t>
            </a:r>
          </a:p>
          <a:p>
            <a:pPr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</a:t>
            </a:r>
            <a:r>
              <a:rPr lang="en-US" altLang="ko-KR" spc="-100" dirty="0" smtClean="0">
                <a:latin typeface="Consolas" panose="020B0609020204030204" pitchFamily="49" charset="0"/>
              </a:rPr>
              <a:t>  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popper.pop</a:t>
            </a:r>
            <a:r>
              <a:rPr lang="en-US" altLang="ko-KR" spc="-100" dirty="0" smtClean="0">
                <a:latin typeface="Consolas" panose="020B0609020204030204" pitchFamily="49" charset="0"/>
              </a:rPr>
              <a:t>();</a:t>
            </a:r>
          </a:p>
          <a:p>
            <a:pPr>
              <a:spcBef>
                <a:spcPts val="0"/>
              </a:spcBef>
              <a:buNone/>
            </a:pPr>
            <a:r>
              <a:rPr lang="en-US" altLang="ko-KR" spc="-100" dirty="0" smtClean="0">
                <a:latin typeface="Consolas" panose="020B0609020204030204" pitchFamily="49" charset="0"/>
              </a:rPr>
              <a:t>   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lights.dim</a:t>
            </a:r>
            <a:r>
              <a:rPr lang="en-US" altLang="ko-KR" spc="-100" dirty="0" smtClean="0">
                <a:latin typeface="Consolas" panose="020B0609020204030204" pitchFamily="49" charset="0"/>
              </a:rPr>
              <a:t>(10);</a:t>
            </a:r>
          </a:p>
          <a:p>
            <a:pPr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</a:t>
            </a:r>
            <a:r>
              <a:rPr lang="en-US" altLang="ko-KR" spc="-100" dirty="0" smtClean="0">
                <a:latin typeface="Consolas" panose="020B0609020204030204" pitchFamily="49" charset="0"/>
              </a:rPr>
              <a:t>  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screen.down</a:t>
            </a:r>
            <a:r>
              <a:rPr lang="en-US" altLang="ko-KR" spc="-100" dirty="0" smtClean="0">
                <a:latin typeface="Consolas" panose="020B0609020204030204" pitchFamily="49" charset="0"/>
              </a:rPr>
              <a:t>();</a:t>
            </a:r>
          </a:p>
          <a:p>
            <a:pPr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</a:t>
            </a:r>
            <a:r>
              <a:rPr lang="en-US" altLang="ko-KR" spc="-100" dirty="0" smtClean="0">
                <a:latin typeface="Consolas" panose="020B0609020204030204" pitchFamily="49" charset="0"/>
              </a:rPr>
              <a:t>  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projector.on</a:t>
            </a:r>
            <a:r>
              <a:rPr lang="en-US" altLang="ko-KR" spc="-100" dirty="0" smtClean="0">
                <a:latin typeface="Consolas" panose="020B0609020204030204" pitchFamily="49" charset="0"/>
              </a:rPr>
              <a:t>();</a:t>
            </a:r>
            <a:endParaRPr lang="en-US" altLang="ko-KR" spc="-100" dirty="0"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ko-KR" spc="-100" dirty="0" smtClean="0">
                <a:latin typeface="Consolas" panose="020B0609020204030204" pitchFamily="49" charset="0"/>
              </a:rPr>
              <a:t>   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projector.wideScreenMode</a:t>
            </a:r>
            <a:r>
              <a:rPr lang="en-US" altLang="ko-KR" spc="-100" dirty="0">
                <a:latin typeface="Consolas" panose="020B0609020204030204" pitchFamily="49" charset="0"/>
              </a:rPr>
              <a:t>();</a:t>
            </a:r>
          </a:p>
          <a:p>
            <a:pPr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  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amp.on</a:t>
            </a:r>
            <a:r>
              <a:rPr lang="en-US" altLang="ko-KR" spc="-100" dirty="0">
                <a:latin typeface="Consolas" panose="020B0609020204030204" pitchFamily="49" charset="0"/>
              </a:rPr>
              <a:t>();</a:t>
            </a:r>
          </a:p>
          <a:p>
            <a:pPr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  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amp.setDvd</a:t>
            </a:r>
            <a:r>
              <a:rPr lang="en-US" altLang="ko-KR" spc="-100" dirty="0" smtClean="0">
                <a:latin typeface="Consolas" panose="020B0609020204030204" pitchFamily="49" charset="0"/>
              </a:rPr>
              <a:t>(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dvd</a:t>
            </a:r>
            <a:r>
              <a:rPr lang="en-US" altLang="ko-KR" spc="-100" dirty="0"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  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amp.setVolume</a:t>
            </a:r>
            <a:r>
              <a:rPr lang="en-US" altLang="ko-KR" spc="-100" dirty="0" smtClean="0">
                <a:latin typeface="Consolas" panose="020B0609020204030204" pitchFamily="49" charset="0"/>
              </a:rPr>
              <a:t>(5</a:t>
            </a:r>
            <a:r>
              <a:rPr lang="en-US" altLang="ko-KR" spc="-100" dirty="0"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  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dvd.on</a:t>
            </a:r>
            <a:r>
              <a:rPr lang="en-US" altLang="ko-KR" spc="-100" dirty="0">
                <a:latin typeface="Consolas" panose="020B0609020204030204" pitchFamily="49" charset="0"/>
              </a:rPr>
              <a:t>();</a:t>
            </a:r>
          </a:p>
          <a:p>
            <a:pPr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  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dvd.play</a:t>
            </a:r>
            <a:r>
              <a:rPr lang="en-US" altLang="ko-KR" spc="-100" dirty="0" smtClean="0">
                <a:latin typeface="Consolas" panose="020B0609020204030204" pitchFamily="49" charset="0"/>
              </a:rPr>
              <a:t>(movie</a:t>
            </a:r>
            <a:r>
              <a:rPr lang="en-US" altLang="ko-KR" spc="-100" dirty="0"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 </a:t>
            </a:r>
            <a:r>
              <a:rPr lang="en-US" altLang="ko-KR" spc="-100" dirty="0" smtClean="0">
                <a:latin typeface="Consolas" panose="020B0609020204030204" pitchFamily="49" charset="0"/>
              </a:rPr>
              <a:t>}</a:t>
            </a:r>
            <a:endParaRPr lang="en-US" altLang="ko-KR" spc="-100" dirty="0"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3453216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107504" y="154369"/>
            <a:ext cx="8964488" cy="4893647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altLang="ko-KR" spc="-100" dirty="0" smtClean="0">
                <a:latin typeface="Consolas" panose="020B0609020204030204" pitchFamily="49" charset="0"/>
              </a:rPr>
              <a:t>  public </a:t>
            </a:r>
            <a:r>
              <a:rPr lang="en-US" altLang="ko-KR" spc="-100" dirty="0">
                <a:latin typeface="Consolas" panose="020B0609020204030204" pitchFamily="49" charset="0"/>
              </a:rPr>
              <a:t>void </a:t>
            </a:r>
            <a:r>
              <a:rPr lang="en-US" altLang="ko-KR" spc="-100" dirty="0" err="1">
                <a:latin typeface="Consolas" panose="020B0609020204030204" pitchFamily="49" charset="0"/>
              </a:rPr>
              <a:t>endMovie</a:t>
            </a:r>
            <a:r>
              <a:rPr lang="en-US" altLang="ko-KR" spc="-100" dirty="0">
                <a:latin typeface="Consolas" panose="020B0609020204030204" pitchFamily="49" charset="0"/>
              </a:rPr>
              <a:t>() {</a:t>
            </a:r>
          </a:p>
          <a:p>
            <a:pPr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 </a:t>
            </a:r>
            <a:r>
              <a:rPr lang="en-US" altLang="ko-KR" spc="-100" dirty="0" smtClean="0">
                <a:latin typeface="Consolas" panose="020B0609020204030204" pitchFamily="49" charset="0"/>
              </a:rPr>
              <a:t> 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System.out.println</a:t>
            </a:r>
            <a:r>
              <a:rPr lang="en-US" altLang="ko-KR" spc="-100" dirty="0">
                <a:latin typeface="Consolas" panose="020B0609020204030204" pitchFamily="49" charset="0"/>
              </a:rPr>
              <a:t>("Shutting movie theater </a:t>
            </a:r>
            <a:r>
              <a:rPr lang="en-US" altLang="ko-KR" spc="-100" dirty="0" smtClean="0">
                <a:latin typeface="Consolas" panose="020B0609020204030204" pitchFamily="49" charset="0"/>
              </a:rPr>
              <a:t>down..");</a:t>
            </a:r>
          </a:p>
          <a:p>
            <a:pPr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</a:t>
            </a:r>
            <a:r>
              <a:rPr lang="en-US" altLang="ko-KR" spc="-100" dirty="0" smtClean="0">
                <a:latin typeface="Consolas" panose="020B0609020204030204" pitchFamily="49" charset="0"/>
              </a:rPr>
              <a:t>  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popper.off</a:t>
            </a:r>
            <a:r>
              <a:rPr lang="en-US" altLang="ko-KR" spc="-100" dirty="0" smtClean="0">
                <a:latin typeface="Consolas" panose="020B0609020204030204" pitchFamily="49" charset="0"/>
              </a:rPr>
              <a:t>();</a:t>
            </a:r>
          </a:p>
          <a:p>
            <a:pPr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</a:t>
            </a:r>
            <a:r>
              <a:rPr lang="en-US" altLang="ko-KR" spc="-100" dirty="0" smtClean="0">
                <a:latin typeface="Consolas" panose="020B0609020204030204" pitchFamily="49" charset="0"/>
              </a:rPr>
              <a:t>  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lights.on</a:t>
            </a:r>
            <a:r>
              <a:rPr lang="en-US" altLang="ko-KR" spc="-100" dirty="0" smtClean="0">
                <a:latin typeface="Consolas" panose="020B0609020204030204" pitchFamily="49" charset="0"/>
              </a:rPr>
              <a:t>();</a:t>
            </a:r>
          </a:p>
          <a:p>
            <a:pPr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</a:t>
            </a:r>
            <a:r>
              <a:rPr lang="en-US" altLang="ko-KR" spc="-100" dirty="0" smtClean="0">
                <a:latin typeface="Consolas" panose="020B0609020204030204" pitchFamily="49" charset="0"/>
              </a:rPr>
              <a:t>  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screen.up</a:t>
            </a:r>
            <a:r>
              <a:rPr lang="en-US" altLang="ko-KR" spc="-100" dirty="0" smtClean="0">
                <a:latin typeface="Consolas" panose="020B0609020204030204" pitchFamily="49" charset="0"/>
              </a:rPr>
              <a:t>();</a:t>
            </a:r>
            <a:endParaRPr lang="en-US" altLang="ko-KR" spc="-100" dirty="0"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ko-KR" spc="-100" dirty="0" smtClean="0">
                <a:latin typeface="Consolas" panose="020B0609020204030204" pitchFamily="49" charset="0"/>
              </a:rPr>
              <a:t>    </a:t>
            </a:r>
            <a:r>
              <a:rPr lang="en-US" altLang="ko-KR" spc="-100" dirty="0" err="1">
                <a:latin typeface="Consolas" panose="020B0609020204030204" pitchFamily="49" charset="0"/>
              </a:rPr>
              <a:t>projector.off</a:t>
            </a:r>
            <a:r>
              <a:rPr lang="en-US" altLang="ko-KR" spc="-100" dirty="0">
                <a:latin typeface="Consolas" panose="020B0609020204030204" pitchFamily="49" charset="0"/>
              </a:rPr>
              <a:t>();</a:t>
            </a:r>
          </a:p>
          <a:p>
            <a:pPr>
              <a:spcBef>
                <a:spcPts val="0"/>
              </a:spcBef>
              <a:buNone/>
            </a:pPr>
            <a:r>
              <a:rPr lang="en-US" altLang="ko-KR" spc="-100" dirty="0" smtClean="0">
                <a:latin typeface="Consolas" panose="020B0609020204030204" pitchFamily="49" charset="0"/>
              </a:rPr>
              <a:t>    </a:t>
            </a:r>
            <a:r>
              <a:rPr lang="en-US" altLang="ko-KR" spc="-100" dirty="0" err="1">
                <a:latin typeface="Consolas" panose="020B0609020204030204" pitchFamily="49" charset="0"/>
              </a:rPr>
              <a:t>amp.off</a:t>
            </a:r>
            <a:r>
              <a:rPr lang="en-US" altLang="ko-KR" spc="-100" dirty="0">
                <a:latin typeface="Consolas" panose="020B0609020204030204" pitchFamily="49" charset="0"/>
              </a:rPr>
              <a:t>();</a:t>
            </a:r>
          </a:p>
          <a:p>
            <a:pPr>
              <a:spcBef>
                <a:spcPts val="0"/>
              </a:spcBef>
              <a:buNone/>
            </a:pPr>
            <a:r>
              <a:rPr lang="en-US" altLang="ko-KR" spc="-100" dirty="0" smtClean="0">
                <a:latin typeface="Consolas" panose="020B0609020204030204" pitchFamily="49" charset="0"/>
              </a:rPr>
              <a:t>    </a:t>
            </a:r>
            <a:r>
              <a:rPr lang="en-US" altLang="ko-KR" spc="-100" dirty="0" err="1">
                <a:latin typeface="Consolas" panose="020B0609020204030204" pitchFamily="49" charset="0"/>
              </a:rPr>
              <a:t>dvd.stop</a:t>
            </a:r>
            <a:r>
              <a:rPr lang="en-US" altLang="ko-KR" spc="-100" dirty="0">
                <a:latin typeface="Consolas" panose="020B0609020204030204" pitchFamily="49" charset="0"/>
              </a:rPr>
              <a:t>();</a:t>
            </a:r>
          </a:p>
          <a:p>
            <a:pPr>
              <a:spcBef>
                <a:spcPts val="0"/>
              </a:spcBef>
              <a:buNone/>
            </a:pPr>
            <a:r>
              <a:rPr lang="en-US" altLang="ko-KR" spc="-100" dirty="0" smtClean="0">
                <a:latin typeface="Consolas" panose="020B0609020204030204" pitchFamily="49" charset="0"/>
              </a:rPr>
              <a:t>    </a:t>
            </a:r>
            <a:r>
              <a:rPr lang="en-US" altLang="ko-KR" spc="-100" dirty="0" err="1">
                <a:latin typeface="Consolas" panose="020B0609020204030204" pitchFamily="49" charset="0"/>
              </a:rPr>
              <a:t>dvd.eject</a:t>
            </a:r>
            <a:r>
              <a:rPr lang="en-US" altLang="ko-KR" spc="-100" dirty="0">
                <a:latin typeface="Consolas" panose="020B0609020204030204" pitchFamily="49" charset="0"/>
              </a:rPr>
              <a:t>();</a:t>
            </a:r>
          </a:p>
          <a:p>
            <a:pPr>
              <a:spcBef>
                <a:spcPts val="0"/>
              </a:spcBef>
              <a:buNone/>
            </a:pPr>
            <a:r>
              <a:rPr lang="en-US" altLang="ko-KR" spc="-100" dirty="0" smtClean="0">
                <a:latin typeface="Consolas" panose="020B0609020204030204" pitchFamily="49" charset="0"/>
              </a:rPr>
              <a:t>    </a:t>
            </a:r>
            <a:r>
              <a:rPr lang="en-US" altLang="ko-KR" spc="-100" dirty="0" err="1">
                <a:latin typeface="Consolas" panose="020B0609020204030204" pitchFamily="49" charset="0"/>
              </a:rPr>
              <a:t>dvd.off</a:t>
            </a:r>
            <a:r>
              <a:rPr lang="en-US" altLang="ko-KR" spc="-100" dirty="0">
                <a:latin typeface="Consolas" panose="020B0609020204030204" pitchFamily="49" charset="0"/>
              </a:rPr>
              <a:t>();</a:t>
            </a:r>
          </a:p>
          <a:p>
            <a:pPr>
              <a:spcBef>
                <a:spcPts val="0"/>
              </a:spcBef>
              <a:buNone/>
            </a:pPr>
            <a:r>
              <a:rPr lang="en-US" altLang="ko-KR" spc="-100" dirty="0" smtClean="0">
                <a:latin typeface="Consolas" panose="020B0609020204030204" pitchFamily="49" charset="0"/>
              </a:rPr>
              <a:t>  }</a:t>
            </a:r>
          </a:p>
          <a:p>
            <a:pPr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</a:t>
            </a:r>
            <a:r>
              <a:rPr lang="en-US" altLang="ko-KR" spc="-100" dirty="0" smtClean="0">
                <a:latin typeface="Consolas" panose="020B0609020204030204" pitchFamily="49" charset="0"/>
              </a:rPr>
              <a:t> … // </a:t>
            </a:r>
            <a:r>
              <a:rPr lang="ko-KR" altLang="en-US" spc="-100" dirty="0" smtClean="0">
                <a:latin typeface="Consolas" panose="020B0609020204030204" pitchFamily="49" charset="0"/>
              </a:rPr>
              <a:t>기타 </a:t>
            </a:r>
            <a:r>
              <a:rPr lang="ko-KR" altLang="en-US" spc="-100" dirty="0" err="1" smtClean="0">
                <a:latin typeface="Consolas" panose="020B0609020204030204" pitchFamily="49" charset="0"/>
              </a:rPr>
              <a:t>메소드</a:t>
            </a:r>
            <a:endParaRPr lang="en-US" altLang="ko-KR" spc="-100" dirty="0"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ko-KR" spc="-100" dirty="0" smtClean="0">
                <a:latin typeface="Consolas" panose="020B0609020204030204" pitchFamily="49" charset="0"/>
              </a:rPr>
              <a:t>}</a:t>
            </a:r>
            <a:endParaRPr lang="en-US" altLang="ko-KR" spc="-1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8956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퍼사드</a:t>
            </a:r>
            <a:r>
              <a:rPr lang="ko-KR" altLang="en-US" dirty="0" smtClean="0"/>
              <a:t> 패턴 사용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251520" y="1280398"/>
            <a:ext cx="8640960" cy="3785652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altLang="ko-KR" spc="-100" dirty="0" smtClean="0">
                <a:latin typeface="Consolas" panose="020B0609020204030204" pitchFamily="49" charset="0"/>
              </a:rPr>
              <a:t>public class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HomeTheaterTestDrive</a:t>
            </a:r>
            <a:r>
              <a:rPr lang="en-US" altLang="ko-KR" spc="-100" dirty="0" smtClean="0">
                <a:latin typeface="Consolas" panose="020B0609020204030204" pitchFamily="49" charset="0"/>
              </a:rPr>
              <a:t> {</a:t>
            </a:r>
          </a:p>
          <a:p>
            <a:pPr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</a:t>
            </a:r>
            <a:r>
              <a:rPr lang="en-US" altLang="ko-KR" spc="-100" dirty="0" smtClean="0">
                <a:latin typeface="Consolas" panose="020B0609020204030204" pitchFamily="49" charset="0"/>
              </a:rPr>
              <a:t> public static void main(String[]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args</a:t>
            </a:r>
            <a:r>
              <a:rPr lang="en-US" altLang="ko-KR" spc="-100" dirty="0" smtClean="0">
                <a:latin typeface="Consolas" panose="020B0609020204030204" pitchFamily="49" charset="0"/>
              </a:rPr>
              <a:t>) {</a:t>
            </a:r>
          </a:p>
          <a:p>
            <a:pPr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</a:t>
            </a:r>
            <a:r>
              <a:rPr lang="en-US" altLang="ko-KR" spc="-100" dirty="0" smtClean="0">
                <a:latin typeface="Consolas" panose="020B0609020204030204" pitchFamily="49" charset="0"/>
              </a:rPr>
              <a:t>   // </a:t>
            </a:r>
            <a:r>
              <a:rPr lang="ko-KR" altLang="en-US" spc="-100" dirty="0" smtClean="0">
                <a:latin typeface="Consolas" panose="020B0609020204030204" pitchFamily="49" charset="0"/>
              </a:rPr>
              <a:t>컴포넌트 객체 생성 코드</a:t>
            </a:r>
            <a:endParaRPr lang="en-US" altLang="ko-KR" spc="-100" dirty="0" smtClean="0"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</a:t>
            </a:r>
            <a:r>
              <a:rPr lang="en-US" altLang="ko-KR" spc="-100" dirty="0" smtClean="0">
                <a:latin typeface="Consolas" panose="020B0609020204030204" pitchFamily="49" charset="0"/>
              </a:rPr>
              <a:t>  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HomeTheaterFacade</a:t>
            </a:r>
            <a:r>
              <a:rPr lang="en-US" altLang="ko-KR" spc="-100" dirty="0" smtClean="0">
                <a:latin typeface="Consolas" panose="020B0609020204030204" pitchFamily="49" charset="0"/>
              </a:rPr>
              <a:t>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homeTheater</a:t>
            </a:r>
            <a:r>
              <a:rPr lang="en-US" altLang="ko-KR" spc="-100" dirty="0" smtClean="0">
                <a:latin typeface="Consolas" panose="020B0609020204030204" pitchFamily="49" charset="0"/>
              </a:rPr>
              <a:t> </a:t>
            </a:r>
          </a:p>
          <a:p>
            <a:pPr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</a:t>
            </a:r>
            <a:r>
              <a:rPr lang="en-US" altLang="ko-KR" spc="-100" dirty="0" smtClean="0">
                <a:latin typeface="Consolas" panose="020B0609020204030204" pitchFamily="49" charset="0"/>
              </a:rPr>
              <a:t>    = new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HomeTheaterFacade</a:t>
            </a:r>
            <a:r>
              <a:rPr lang="en-US" altLang="ko-KR" spc="-100" dirty="0" smtClean="0">
                <a:latin typeface="Consolas" panose="020B0609020204030204" pitchFamily="49" charset="0"/>
              </a:rPr>
              <a:t>(amp, tuner,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dvd</a:t>
            </a:r>
            <a:r>
              <a:rPr lang="en-US" altLang="ko-KR" spc="-100" dirty="0" smtClean="0">
                <a:latin typeface="Consolas" panose="020B0609020204030204" pitchFamily="49" charset="0"/>
              </a:rPr>
              <a:t>, cd, </a:t>
            </a:r>
          </a:p>
          <a:p>
            <a:pPr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</a:t>
            </a:r>
            <a:r>
              <a:rPr lang="en-US" altLang="ko-KR" spc="-100" dirty="0" smtClean="0">
                <a:latin typeface="Consolas" panose="020B0609020204030204" pitchFamily="49" charset="0"/>
              </a:rPr>
              <a:t>             projector, screen, lights, popper);</a:t>
            </a:r>
          </a:p>
          <a:p>
            <a:pPr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</a:t>
            </a:r>
            <a:r>
              <a:rPr lang="en-US" altLang="ko-KR" spc="-100" dirty="0" smtClean="0">
                <a:latin typeface="Consolas" panose="020B0609020204030204" pitchFamily="49" charset="0"/>
              </a:rPr>
              <a:t>  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homeTheater.watchMovie</a:t>
            </a:r>
            <a:r>
              <a:rPr lang="en-US" altLang="ko-KR" spc="-100" dirty="0" smtClean="0">
                <a:latin typeface="Consolas" panose="020B0609020204030204" pitchFamily="49" charset="0"/>
              </a:rPr>
              <a:t>("Raiders of the Lost Ark");</a:t>
            </a:r>
          </a:p>
          <a:p>
            <a:pPr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</a:t>
            </a:r>
            <a:r>
              <a:rPr lang="en-US" altLang="ko-KR" spc="-100" dirty="0" smtClean="0">
                <a:latin typeface="Consolas" panose="020B0609020204030204" pitchFamily="49" charset="0"/>
              </a:rPr>
              <a:t>  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homeTheater.endMovie</a:t>
            </a:r>
            <a:r>
              <a:rPr lang="en-US" altLang="ko-KR" spc="-100" dirty="0" smtClean="0">
                <a:latin typeface="Consolas" panose="020B0609020204030204" pitchFamily="49" charset="0"/>
              </a:rPr>
              <a:t>();</a:t>
            </a:r>
          </a:p>
          <a:p>
            <a:pPr>
              <a:spcBef>
                <a:spcPts val="0"/>
              </a:spcBef>
              <a:buNone/>
            </a:pPr>
            <a:r>
              <a:rPr lang="en-US" altLang="ko-KR" spc="-100" dirty="0" smtClean="0">
                <a:latin typeface="Consolas" panose="020B0609020204030204" pitchFamily="49" charset="0"/>
              </a:rPr>
              <a:t>  }</a:t>
            </a:r>
          </a:p>
          <a:p>
            <a:pPr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94409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디자인 패턴 요소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5186660"/>
              </p:ext>
            </p:extLst>
          </p:nvPr>
        </p:nvGraphicFramePr>
        <p:xfrm>
          <a:off x="179388" y="1268413"/>
          <a:ext cx="87851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2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728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 smtClean="0"/>
                        <a:t>요소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 smtClean="0"/>
                        <a:t>설명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 smtClean="0"/>
                        <a:t>이름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 err="1" smtClean="0"/>
                        <a:t>퍼사드</a:t>
                      </a:r>
                      <a:r>
                        <a:rPr lang="ko-KR" altLang="en-US" sz="2400" dirty="0" smtClean="0"/>
                        <a:t> </a:t>
                      </a:r>
                      <a:r>
                        <a:rPr lang="en-US" altLang="ko-KR" sz="2400" dirty="0" smtClean="0"/>
                        <a:t>(Façade)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 smtClean="0"/>
                        <a:t>문제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 smtClean="0"/>
                        <a:t>서브시스템이 너무 많고 사용하기가 복잡함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 smtClean="0"/>
                        <a:t>해결방안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 smtClean="0"/>
                        <a:t>단순한 인터페이스를 제공하는 객체를 중간에 넣음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 smtClean="0"/>
                        <a:t>결과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 smtClean="0"/>
                        <a:t>최소 지식 원칙에 입각해 의존성 최소화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179512" y="3660800"/>
            <a:ext cx="8784976" cy="2576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lang="ko-KR" altLang="en-US" sz="280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lang="ko-KR" altLang="en-US" sz="240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lang="ko-KR" altLang="en-US" sz="240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lang="ko-KR" altLang="en-US" sz="240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lang="en-US" altLang="zh-TW" sz="240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ko-KR" altLang="en-US" kern="0" dirty="0" err="1" smtClean="0"/>
              <a:t>퍼사드</a:t>
            </a:r>
            <a:r>
              <a:rPr lang="ko-KR" altLang="en-US" kern="0" dirty="0" smtClean="0"/>
              <a:t> 패턴</a:t>
            </a:r>
            <a:endParaRPr lang="en-US" altLang="ko-KR" kern="0" dirty="0" smtClean="0"/>
          </a:p>
          <a:p>
            <a:pPr lvl="1"/>
            <a:r>
              <a:rPr lang="ko-KR" altLang="en-US" kern="0" dirty="0" smtClean="0"/>
              <a:t>어떤 서브시스템의 일련의 인터페이스에 대한 통합된 인터페이스 제공</a:t>
            </a:r>
            <a:endParaRPr lang="en-US" altLang="ko-KR" kern="0" dirty="0" smtClean="0"/>
          </a:p>
          <a:p>
            <a:pPr lvl="1"/>
            <a:r>
              <a:rPr lang="ko-KR" altLang="en-US" kern="0" dirty="0" err="1" smtClean="0"/>
              <a:t>퍼사드에서</a:t>
            </a:r>
            <a:r>
              <a:rPr lang="ko-KR" altLang="en-US" kern="0" dirty="0" smtClean="0"/>
              <a:t> 고수준 인터페이스를 정의하기 때문에 서브시스템을 더 쉽게 사용할 수 있음</a:t>
            </a:r>
            <a:endParaRPr lang="ko-KR" altLang="en-US" kern="0" dirty="0"/>
          </a:p>
        </p:txBody>
      </p:sp>
    </p:spTree>
    <p:extLst>
      <p:ext uri="{BB962C8B-B14F-4D97-AF65-F5344CB8AC3E}">
        <p14:creationId xmlns:p14="http://schemas.microsoft.com/office/powerpoint/2010/main" val="977869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퍼사드</a:t>
            </a:r>
            <a:r>
              <a:rPr lang="ko-KR" altLang="en-US" dirty="0" smtClean="0"/>
              <a:t> 패턴의 정의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670050"/>
            <a:ext cx="6467475" cy="467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47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744" y="3942941"/>
            <a:ext cx="4978202" cy="2899703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어댑터 패턴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7504" y="1268413"/>
            <a:ext cx="8856984" cy="4862512"/>
          </a:xfrm>
        </p:spPr>
        <p:txBody>
          <a:bodyPr/>
          <a:lstStyle/>
          <a:p>
            <a:r>
              <a:rPr lang="ko-KR" altLang="en-US" dirty="0" smtClean="0"/>
              <a:t>객체를 감싸는 역할을 함 </a:t>
            </a:r>
            <a:r>
              <a:rPr lang="en-US" altLang="ko-KR" dirty="0" smtClean="0"/>
              <a:t>(Object wrapping)</a:t>
            </a:r>
          </a:p>
          <a:p>
            <a:pPr lvl="1"/>
            <a:r>
              <a:rPr lang="ko-KR" altLang="en-US" dirty="0" smtClean="0"/>
              <a:t>서로 호환되지 않는 두 개 인터페이스를 연결하는 작업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서로 다른 인터페이스를 동일하게 변환</a:t>
            </a:r>
            <a:endParaRPr lang="en-US" altLang="ko-KR" dirty="0" smtClean="0"/>
          </a:p>
          <a:p>
            <a:r>
              <a:rPr lang="ko-KR" altLang="en-US" dirty="0" smtClean="0"/>
              <a:t>예</a:t>
            </a:r>
            <a:r>
              <a:rPr lang="en-US" altLang="ko-KR" dirty="0" smtClean="0"/>
              <a:t>: </a:t>
            </a:r>
            <a:r>
              <a:rPr lang="ko-KR" altLang="en-US" dirty="0" smtClean="0"/>
              <a:t>전기 플러그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서로 다른 플러그</a:t>
            </a:r>
            <a:r>
              <a:rPr lang="en-US" altLang="ko-KR" dirty="0" smtClean="0"/>
              <a:t>(</a:t>
            </a:r>
            <a:r>
              <a:rPr lang="ko-KR" altLang="en-US" dirty="0" smtClean="0"/>
              <a:t>유럽</a:t>
            </a:r>
            <a:r>
              <a:rPr lang="en-US" altLang="ko-KR" dirty="0" smtClean="0"/>
              <a:t>, </a:t>
            </a:r>
            <a:r>
              <a:rPr lang="ko-KR" altLang="en-US" dirty="0" smtClean="0"/>
              <a:t>미국</a:t>
            </a:r>
            <a:r>
              <a:rPr lang="en-US" altLang="ko-KR" dirty="0" smtClean="0"/>
              <a:t>)</a:t>
            </a:r>
            <a:r>
              <a:rPr lang="ko-KR" altLang="en-US" dirty="0" smtClean="0"/>
              <a:t>의 경우 어댑터를 사용해서 변환시킬 수 있음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7366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어댑터 패턴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객체지향</a:t>
            </a:r>
            <a:r>
              <a:rPr lang="en-US" altLang="ko-KR" dirty="0" smtClean="0"/>
              <a:t> </a:t>
            </a:r>
            <a:r>
              <a:rPr lang="ko-KR" altLang="en-US" dirty="0" smtClean="0"/>
              <a:t>어댑터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일상 생활에서 쓰이는 어댑터하고 똑같은 역할을 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어떤 인터페이스를 클라이언트에서 요구하는 형태의 인터페이스에 적응시켜주는 역할을 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8451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디자인 패턴 요소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8786922"/>
              </p:ext>
            </p:extLst>
          </p:nvPr>
        </p:nvGraphicFramePr>
        <p:xfrm>
          <a:off x="179388" y="1268413"/>
          <a:ext cx="87851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2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728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 smtClean="0"/>
                        <a:t>요소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 smtClean="0"/>
                        <a:t>설명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 smtClean="0"/>
                        <a:t>이름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 smtClean="0"/>
                        <a:t>어댑터 </a:t>
                      </a:r>
                      <a:r>
                        <a:rPr lang="en-US" altLang="ko-KR" sz="2400" dirty="0" smtClean="0"/>
                        <a:t>(Adapter)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 smtClean="0"/>
                        <a:t>문제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 smtClean="0"/>
                        <a:t>사용 객체의 </a:t>
                      </a:r>
                      <a:r>
                        <a:rPr lang="en-US" altLang="ko-KR" sz="2400" dirty="0" smtClean="0"/>
                        <a:t>API</a:t>
                      </a:r>
                      <a:r>
                        <a:rPr lang="ko-KR" altLang="en-US" sz="2400" dirty="0" smtClean="0"/>
                        <a:t>가 서로 다름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 smtClean="0"/>
                        <a:t>해결방안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 smtClean="0"/>
                        <a:t>함수를 변환하는 객체를 중간에 넣음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 smtClean="0"/>
                        <a:t>결과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smtClean="0"/>
                        <a:t>변경 최소화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6462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객체지향 어댑터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기존 소프트웨어 시스템에서 새로운 업체에서 제공한 클래스 라이브러리를 사용해야 한다고 가정</a:t>
            </a:r>
            <a:endParaRPr lang="en-US" altLang="ko-KR" dirty="0" smtClean="0"/>
          </a:p>
          <a:p>
            <a:r>
              <a:rPr lang="ko-KR" altLang="en-US" dirty="0" smtClean="0"/>
              <a:t>새로 채택한 업체에서 사용하는 인터페이스가 기존 업체에서 사용하던 인터페이스와 다르다면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3212976"/>
            <a:ext cx="8229600" cy="36290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15616" y="3645024"/>
            <a:ext cx="20697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solidFill>
                  <a:schemeClr val="tx1"/>
                </a:solidFill>
              </a:rPr>
              <a:t>기존 시스템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80112" y="3645024"/>
            <a:ext cx="278794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solidFill>
                  <a:schemeClr val="tx1"/>
                </a:solidFill>
              </a:rPr>
              <a:t>업체에서 제공한</a:t>
            </a:r>
            <a:endParaRPr lang="en-US" altLang="ko-KR" sz="2800" dirty="0">
              <a:solidFill>
                <a:schemeClr val="tx1"/>
              </a:solidFill>
            </a:endParaRPr>
          </a:p>
          <a:p>
            <a:pPr algn="r"/>
            <a:r>
              <a:rPr lang="ko-KR" altLang="en-US" sz="2800" dirty="0" smtClean="0">
                <a:solidFill>
                  <a:schemeClr val="tx1"/>
                </a:solidFill>
              </a:rPr>
              <a:t>클래스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9290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객체지향 어댑터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기존 코드를 바꿀 수 없다면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새로 사용하기로 한 업체에서 사용하는 인터페이스를 기존에 사용하던 인터페이스에 적응시켜주는 클래스를 만들어서 사용 가능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615" y="3140968"/>
            <a:ext cx="8601075" cy="2667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39552" y="3573016"/>
            <a:ext cx="20697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solidFill>
                  <a:schemeClr val="tx1"/>
                </a:solidFill>
              </a:rPr>
              <a:t>기존 시스템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48264" y="3357572"/>
            <a:ext cx="171072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solidFill>
                  <a:schemeClr val="tx1"/>
                </a:solidFill>
              </a:rPr>
              <a:t>업체에서 </a:t>
            </a:r>
            <a:endParaRPr lang="en-US" altLang="ko-KR" sz="2800" dirty="0" smtClean="0">
              <a:solidFill>
                <a:schemeClr val="tx1"/>
              </a:solidFill>
            </a:endParaRPr>
          </a:p>
          <a:p>
            <a:r>
              <a:rPr lang="ko-KR" altLang="en-US" sz="2800" dirty="0" smtClean="0">
                <a:solidFill>
                  <a:schemeClr val="tx1"/>
                </a:solidFill>
              </a:rPr>
              <a:t>제공한</a:t>
            </a:r>
            <a:endParaRPr lang="en-US" altLang="ko-KR" sz="2800" dirty="0" smtClean="0">
              <a:solidFill>
                <a:schemeClr val="tx1"/>
              </a:solidFill>
            </a:endParaRPr>
          </a:p>
          <a:p>
            <a:r>
              <a:rPr lang="ko-KR" altLang="en-US" sz="2800" dirty="0" smtClean="0">
                <a:solidFill>
                  <a:schemeClr val="tx1"/>
                </a:solidFill>
              </a:rPr>
              <a:t>클래스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14172" y="3438059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solidFill>
                  <a:schemeClr val="tx1"/>
                </a:solidFill>
              </a:rPr>
              <a:t>어댑터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5109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객체지향 어댑터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어댑터는 클라이언트로부터 요청을 받아서 새로운 업체에서 제공하는 클래스에서 받아들일 수 있는 형태의 요청으로 변환시켜주는 중개인 역할을 함</a:t>
            </a:r>
            <a:endParaRPr lang="ko-KR" altLang="en-US" dirty="0"/>
          </a:p>
        </p:txBody>
      </p:sp>
      <p:grpSp>
        <p:nvGrpSpPr>
          <p:cNvPr id="10" name="그룹 9"/>
          <p:cNvGrpSpPr/>
          <p:nvPr/>
        </p:nvGrpSpPr>
        <p:grpSpPr>
          <a:xfrm>
            <a:off x="304800" y="2851745"/>
            <a:ext cx="8534400" cy="3457575"/>
            <a:chOff x="304800" y="1970881"/>
            <a:chExt cx="8534400" cy="3457575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4800" y="1970881"/>
              <a:ext cx="8534400" cy="3457575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827584" y="2420888"/>
              <a:ext cx="20697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dirty="0" smtClean="0">
                  <a:solidFill>
                    <a:schemeClr val="tx1"/>
                  </a:solidFill>
                </a:rPr>
                <a:t>기존 시스템</a:t>
              </a:r>
              <a:endParaRPr lang="ko-KR" alt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992881" y="2564904"/>
              <a:ext cx="126188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dirty="0" smtClean="0">
                  <a:solidFill>
                    <a:schemeClr val="tx1"/>
                  </a:solidFill>
                </a:rPr>
                <a:t>어댑터</a:t>
              </a:r>
              <a:endParaRPr lang="ko-KR" alt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613400" y="2134016"/>
              <a:ext cx="1710725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dirty="0" smtClean="0">
                  <a:solidFill>
                    <a:schemeClr val="tx1"/>
                  </a:solidFill>
                </a:rPr>
                <a:t>업체에서 </a:t>
              </a:r>
              <a:endParaRPr lang="en-US" altLang="ko-KR" sz="2800" dirty="0" smtClean="0">
                <a:solidFill>
                  <a:schemeClr val="tx1"/>
                </a:solidFill>
              </a:endParaRPr>
            </a:p>
            <a:p>
              <a:r>
                <a:rPr lang="ko-KR" altLang="en-US" sz="2800" dirty="0" smtClean="0">
                  <a:solidFill>
                    <a:schemeClr val="tx1"/>
                  </a:solidFill>
                </a:rPr>
                <a:t>제공한</a:t>
              </a:r>
              <a:endParaRPr lang="en-US" altLang="ko-KR" sz="2800" dirty="0" smtClean="0">
                <a:solidFill>
                  <a:schemeClr val="tx1"/>
                </a:solidFill>
              </a:endParaRPr>
            </a:p>
            <a:p>
              <a:r>
                <a:rPr lang="ko-KR" altLang="en-US" sz="2800" dirty="0" smtClean="0">
                  <a:solidFill>
                    <a:schemeClr val="tx1"/>
                  </a:solidFill>
                </a:rPr>
                <a:t>클래스</a:t>
              </a:r>
              <a:endParaRPr lang="ko-KR" altLang="en-US" sz="28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43963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evel">
  <a:themeElements>
    <a:clrScheme name="Level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맑은 고딕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맑은 고딕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ook Antiqua" pitchFamily="18" charset="0"/>
            <a:ea typeface="맑은 고딕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ook Antiqua" pitchFamily="18" charset="0"/>
            <a:ea typeface="맑은 고딕" pitchFamily="18" charset="-120"/>
          </a:defRPr>
        </a:defPPr>
      </a:lstStyle>
    </a:lnDef>
  </a:objectDefaults>
  <a:extraClrSchemeLst>
    <a:extraClrScheme>
      <a:clrScheme name="Level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맑은 고딕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맑은 고딕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47438</TotalTime>
  <Words>2315</Words>
  <Application>Microsoft Office PowerPoint</Application>
  <PresentationFormat>화면 슬라이드 쇼(4:3)</PresentationFormat>
  <Paragraphs>578</Paragraphs>
  <Slides>38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38</vt:i4>
      </vt:variant>
    </vt:vector>
  </HeadingPairs>
  <TitlesOfParts>
    <vt:vector size="45" baseType="lpstr">
      <vt:lpstr>Wingdings</vt:lpstr>
      <vt:lpstr>Times New Roman</vt:lpstr>
      <vt:lpstr>Garamond</vt:lpstr>
      <vt:lpstr>Consolas</vt:lpstr>
      <vt:lpstr>굴림</vt:lpstr>
      <vt:lpstr>맑은 고딕</vt:lpstr>
      <vt:lpstr>Level</vt:lpstr>
      <vt:lpstr>PowerPoint 프레젠테이션</vt:lpstr>
      <vt:lpstr>어댑터 패턴 (Adapter Pattern)</vt:lpstr>
      <vt:lpstr>퍼사드 패턴 (Façade Pattern)</vt:lpstr>
      <vt:lpstr>어댑터 패턴</vt:lpstr>
      <vt:lpstr>어댑터 패턴</vt:lpstr>
      <vt:lpstr>디자인 패턴 요소</vt:lpstr>
      <vt:lpstr>객체지향 어댑터</vt:lpstr>
      <vt:lpstr>객체지향 어댑터</vt:lpstr>
      <vt:lpstr>객체지향 어댑터</vt:lpstr>
      <vt:lpstr>사례 1 오리 탈을 쓴 칠면조</vt:lpstr>
      <vt:lpstr>사례 1 오리 탈을 쓴 칠면조</vt:lpstr>
      <vt:lpstr>사례 1 오리 탈을 쓴 칠면조</vt:lpstr>
      <vt:lpstr>사례 1 오리 탈을 쓴 칠면조</vt:lpstr>
      <vt:lpstr>사례 1 오리 탈을 쓴 칠면조</vt:lpstr>
      <vt:lpstr>어댑터 패턴</vt:lpstr>
      <vt:lpstr>어댑터 패턴 정의</vt:lpstr>
      <vt:lpstr>사례 2 Enumeration을 Iterator에 적응시키기</vt:lpstr>
      <vt:lpstr>사례 2 Enumeration을 Iterator에 적응시키기</vt:lpstr>
      <vt:lpstr>사례 2 Enumeration을 Iterator에 적응시키기</vt:lpstr>
      <vt:lpstr>사례 2 Enumeration을 Iterator에 적응시키기</vt:lpstr>
      <vt:lpstr>사례 2 Enumeration을 Iterator에 적응시키기</vt:lpstr>
      <vt:lpstr>사례 2 Enumeration을 Iterator에 적응시키기</vt:lpstr>
      <vt:lpstr>PowerPoint 프레젠테이션</vt:lpstr>
      <vt:lpstr>어댑터 사용 예</vt:lpstr>
      <vt:lpstr>어댑터 사용 예</vt:lpstr>
      <vt:lpstr>어댑터 사용 예</vt:lpstr>
      <vt:lpstr>홈 씨어터</vt:lpstr>
      <vt:lpstr>PowerPoint 프레젠테이션</vt:lpstr>
      <vt:lpstr>홈 씨어터</vt:lpstr>
      <vt:lpstr>퍼사드 패턴을 이용하는 홈 씨어터</vt:lpstr>
      <vt:lpstr>문제</vt:lpstr>
      <vt:lpstr>퍼사드 패턴을 이용하는 홈 씨어터</vt:lpstr>
      <vt:lpstr>PowerPoint 프레젠테이션</vt:lpstr>
      <vt:lpstr>PowerPoint 프레젠테이션</vt:lpstr>
      <vt:lpstr>PowerPoint 프레젠테이션</vt:lpstr>
      <vt:lpstr>퍼사드 패턴 사용</vt:lpstr>
      <vt:lpstr>디자인 패턴 요소</vt:lpstr>
      <vt:lpstr>퍼사드 패턴의 정의</vt:lpstr>
    </vt:vector>
  </TitlesOfParts>
  <Company>EVL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Yongjoo Cho</dc:creator>
  <cp:lastModifiedBy>T3A-D13</cp:lastModifiedBy>
  <cp:revision>3346</cp:revision>
  <dcterms:created xsi:type="dcterms:W3CDTF">2001-05-01T19:45:44Z</dcterms:created>
  <dcterms:modified xsi:type="dcterms:W3CDTF">2019-11-19T04:48:57Z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2</vt:i4>
  </property>
  <property fmtid="{D5CDD505-2E9C-101B-9397-08002B2CF9AE}" pid="4" name="Compression">
    <vt:i4>100</vt:i4>
  </property>
  <property fmtid="{D5CDD505-2E9C-101B-9397-08002B2CF9AE}" pid="5" name="ScreenSize">
    <vt:i4>2</vt:i4>
  </property>
  <property fmtid="{D5CDD505-2E9C-101B-9397-08002B2CF9AE}" pid="6" name="ScreenUsage">
    <vt:i4>2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4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D:\Jason\cise_html</vt:lpwstr>
  </property>
</Properties>
</file>