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32"/>
  </p:notesMasterIdLst>
  <p:sldIdLst>
    <p:sldId id="323" r:id="rId2"/>
    <p:sldId id="534" r:id="rId3"/>
    <p:sldId id="622" r:id="rId4"/>
    <p:sldId id="591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4" r:id="rId27"/>
    <p:sldId id="645" r:id="rId28"/>
    <p:sldId id="646" r:id="rId29"/>
    <p:sldId id="647" r:id="rId30"/>
    <p:sldId id="648" r:id="rId3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Book Antiqua" panose="02040602050305030304" pitchFamily="18" charset="0"/>
      <p:regular r:id="rId35"/>
      <p:bold r:id="rId36"/>
      <p:italic r:id="rId37"/>
      <p:boldItalic r:id="rId38"/>
    </p:embeddedFont>
    <p:embeddedFont>
      <p:font typeface="Garamond" panose="02020404030301010803" pitchFamily="18" charset="0"/>
      <p:regular r:id="rId39"/>
      <p:bold r:id="rId40"/>
      <p: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82900" autoAdjust="0"/>
  </p:normalViewPr>
  <p:slideViewPr>
    <p:cSldViewPr>
      <p:cViewPr varScale="1">
        <p:scale>
          <a:sx n="64" d="100"/>
          <a:sy n="64" d="100"/>
        </p:scale>
        <p:origin x="17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59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State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SoldState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SoldOutState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NoQuarterState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HasQuarterState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SoldState</a:t>
            </a:r>
            <a:r>
              <a:rPr lang="en-US" altLang="ko-KR" dirty="0" smtClean="0"/>
              <a:t> .up.|&gt; State</a:t>
            </a:r>
          </a:p>
          <a:p>
            <a:r>
              <a:rPr lang="en-US" altLang="ko-KR" dirty="0" err="1" smtClean="0"/>
              <a:t>SoldOutState</a:t>
            </a:r>
            <a:r>
              <a:rPr lang="en-US" altLang="ko-KR" dirty="0" smtClean="0"/>
              <a:t> .up.|&gt; State</a:t>
            </a:r>
          </a:p>
          <a:p>
            <a:r>
              <a:rPr lang="en-US" altLang="ko-KR" dirty="0" err="1" smtClean="0"/>
              <a:t>NoQuarterState</a:t>
            </a:r>
            <a:r>
              <a:rPr lang="en-US" altLang="ko-KR" dirty="0" smtClean="0"/>
              <a:t> .up.|&gt; State</a:t>
            </a:r>
          </a:p>
          <a:p>
            <a:r>
              <a:rPr lang="en-US" altLang="ko-KR" dirty="0" err="1" smtClean="0"/>
              <a:t>HasQuarterState</a:t>
            </a:r>
            <a:r>
              <a:rPr lang="en-US" altLang="ko-KR" dirty="0" smtClean="0"/>
              <a:t> .up.|&gt; State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NoQuarterState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HasQuarterState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16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SoldState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SoldOutState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insertQuarter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ejectQuarter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turnCrank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+dispense()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55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35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State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doAction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Context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state:State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setState</a:t>
            </a:r>
            <a:r>
              <a:rPr lang="en-US" altLang="ko-KR" dirty="0" smtClean="0"/>
              <a:t>(State):void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():State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State &lt;|.. </a:t>
            </a:r>
            <a:r>
              <a:rPr lang="en-US" altLang="ko-KR" dirty="0" err="1" smtClean="0"/>
              <a:t>ConcreteStateA</a:t>
            </a:r>
            <a:endParaRPr lang="en-US" altLang="ko-KR" dirty="0" smtClean="0"/>
          </a:p>
          <a:p>
            <a:r>
              <a:rPr lang="en-US" altLang="ko-KR" dirty="0" smtClean="0"/>
              <a:t>State &lt;|.. </a:t>
            </a:r>
            <a:r>
              <a:rPr lang="en-US" altLang="ko-KR" dirty="0" err="1" smtClean="0"/>
              <a:t>ConcreteStateB</a:t>
            </a:r>
            <a:endParaRPr lang="en-US" altLang="ko-KR" dirty="0" smtClean="0"/>
          </a:p>
          <a:p>
            <a:r>
              <a:rPr lang="en-US" altLang="ko-KR" dirty="0" smtClean="0"/>
              <a:t>Context -right-&gt; State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70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#10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State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8413"/>
            <a:ext cx="9001000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(state == HAS_QUARTER)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동전은 한 개만 넣어주세요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== SOLD_OUT)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매진되었습니다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다음 기회에 이용해주세요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if (state == SOLD)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잠깐만 기다려 주세요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알맹이가 배출되고 있습니다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 NO_QUARTER)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state = HAS_QUARTER;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동전이 투입되었습니다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099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8413"/>
            <a:ext cx="9001000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ejectQuarter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(state == HAS_QUARTER)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동전이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반환됩니다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state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= NO_QUARTER;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== NO_QUARTER)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동전을 넣어주세요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if (state == SOLD)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이미 알맹이를 뽑으셨습니다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 SOLD_OUT)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동전을 넣지 않으셨습니다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동전이 반환되지 않습니다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477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784976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turnCrank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(state == SOLD)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손잡이는 한 번만 돌려주세요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== NO_QUARTER)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동전을 넣어주세요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if (state == SOLD_OUT)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매진되었습니다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 HAS_QUARTER)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손잡이를 돌리셨습니다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state = SOLD;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dispense();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226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88640"/>
            <a:ext cx="8784976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dispense()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(state == SOLD)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알맹이가 나가고 있습니다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count = count – 1;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if (count ==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더 이상 알맹이가 없습니다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state = SOLD_OUT;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} else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state = NO_QUARTER;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== NO_QUARTER)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동전을 넣어주세요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if (state == SOLD_OUT)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매진입니다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 else if (state = HAS_QUARTER)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알맹이가 나갈 수 없습니다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기타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282353"/>
            <a:ext cx="7272808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GumballMachineTestDrive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(5);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gumballMachine.turnCrank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gumballMachine.turnCrank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gumballMachine.turnCrank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gumballMachine.ejectQuarter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32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282353"/>
            <a:ext cx="7272808" cy="33368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gumballMachine.turnCrank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gumballMachine.turnCrank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gumballMachine.turnCrank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요청이 들어옴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번에 한 번 꼴로 손잡이를 돌릴 때 알맹이 두 개가 나오도록 고쳐야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WINNER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당첨됐다는 것을 나타냄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추가된 </a:t>
            </a:r>
            <a:r>
              <a:rPr lang="en-US" altLang="ko-KR" dirty="0" smtClean="0"/>
              <a:t>WINNER </a:t>
            </a:r>
            <a:r>
              <a:rPr lang="ko-KR" altLang="en-US" dirty="0" smtClean="0"/>
              <a:t>상태를 확인하기 위한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추가해야 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코드를 많이 고쳐야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0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디자인</a:t>
            </a:r>
            <a:endParaRPr lang="en-US" altLang="ko-KR" dirty="0"/>
          </a:p>
          <a:p>
            <a:pPr lvl="1"/>
            <a:r>
              <a:rPr lang="ko-KR" altLang="en-US" dirty="0"/>
              <a:t>뽑기 기계와 관련된 모든 행동에 대한 </a:t>
            </a:r>
            <a:r>
              <a:rPr lang="ko-KR" altLang="en-US" dirty="0" err="1"/>
              <a:t>메소드가</a:t>
            </a:r>
            <a:r>
              <a:rPr lang="ko-KR" altLang="en-US" dirty="0"/>
              <a:t> 들어있는 인터페이스 정의</a:t>
            </a:r>
            <a:endParaRPr lang="en-US" altLang="ko-KR" dirty="0"/>
          </a:p>
          <a:p>
            <a:pPr lvl="1"/>
            <a:r>
              <a:rPr lang="ko-KR" altLang="en-US" dirty="0"/>
              <a:t>기계의 모든 상태에 대해 상태 클래스를 구현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ko-KR" altLang="en-US" dirty="0"/>
              <a:t> 코드를 없애고</a:t>
            </a:r>
            <a:r>
              <a:rPr lang="en-US" altLang="ko-KR" dirty="0"/>
              <a:t>, </a:t>
            </a:r>
            <a:r>
              <a:rPr lang="ko-KR" altLang="en-US" dirty="0"/>
              <a:t>상태 클래스에 모든 작업을 위임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22271"/>
            <a:ext cx="7765256" cy="3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72816"/>
            <a:ext cx="3088387" cy="23666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8" y="2302285"/>
            <a:ext cx="349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n-lt"/>
              </a:rPr>
              <a:t>HasQuarterState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로 전환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877535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동전을 넣어달라는</a:t>
            </a:r>
            <a:endParaRPr lang="en-US" altLang="ko-KR" sz="2400" dirty="0" smtClean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메시지를 출력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419872" y="2533118"/>
            <a:ext cx="1576502" cy="391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2915816" y="3212976"/>
            <a:ext cx="20882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395" y="4365104"/>
            <a:ext cx="3062709" cy="2195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8085" y="5726051"/>
            <a:ext cx="251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/>
                </a:solidFill>
                <a:latin typeface="+mn-lt"/>
              </a:rPr>
              <a:t>SoldState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로 전환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3649598" y="5956884"/>
            <a:ext cx="1426458" cy="64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395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12" y="1138544"/>
            <a:ext cx="3225682" cy="2866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12" y="4099923"/>
            <a:ext cx="3169828" cy="2758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79" y="1412776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알맹이를 내보내고 있으니</a:t>
            </a:r>
            <a:endParaRPr lang="en-US" altLang="ko-KR" sz="2400" dirty="0" smtClean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기다려 달라는 메시지를 출력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571804"/>
            <a:ext cx="448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알맹이를 하나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내보냄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알맹이 </a:t>
            </a:r>
            <a:endParaRPr lang="en-US" altLang="ko-KR" sz="2400" dirty="0" smtClean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개수 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&gt; 0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이면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lt"/>
              </a:rPr>
              <a:t>NoQuarterState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, 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= 0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이면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lt"/>
              </a:rPr>
              <a:t>SoldOutState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로 전환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4072681" y="1700808"/>
            <a:ext cx="1219399" cy="870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4427984" y="3068960"/>
            <a:ext cx="864096" cy="4765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2987" y="5063462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매진되었음을 알림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843808" y="5286834"/>
            <a:ext cx="2448272" cy="806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41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lt"/>
              </a:rPr>
              <a:t>스테이트</a:t>
            </a:r>
            <a:r>
              <a:rPr lang="ko-KR" altLang="en-US" dirty="0" smtClean="0">
                <a:latin typeface="+mn-lt"/>
              </a:rPr>
              <a:t> 패턴 </a:t>
            </a:r>
            <a:r>
              <a:rPr lang="en-US" altLang="ko-KR" dirty="0" smtClean="0">
                <a:latin typeface="+mn-lt"/>
              </a:rPr>
              <a:t>(State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Allow an object to alter its behavior when its internal state changes. The object will appear to change its class.</a:t>
            </a:r>
          </a:p>
          <a:p>
            <a:pPr lvl="1"/>
            <a:r>
              <a:rPr lang="en-US" altLang="ko-KR" dirty="0" smtClean="0"/>
              <a:t>Also known as Objects for States</a:t>
            </a:r>
            <a:endParaRPr lang="en-US" altLang="ko-KR" dirty="0"/>
          </a:p>
          <a:p>
            <a:pPr lvl="1"/>
            <a:r>
              <a:rPr lang="ko-KR" altLang="en-US" dirty="0" smtClean="0"/>
              <a:t>객체의 내부 상태가 바뀔 때 객체의 동작을 변경할 수 있도록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객체는 자신의 클래스를 바꾸는 것처럼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82353"/>
            <a:ext cx="8784976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NoQuarterState</a:t>
            </a:r>
            <a:r>
              <a:rPr lang="en-US" altLang="ko-KR" dirty="0" smtClean="0">
                <a:latin typeface="Consolas" panose="020B0609020204030204" pitchFamily="49" charset="0"/>
              </a:rPr>
              <a:t> implements State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NoQuarterState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gbMachine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gbMachine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동전을 넣으셨습니다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gumballMachine.setState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gumballMachine.getHasQuarterState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ejectQuarter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동전을 넣어주세요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965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82353"/>
            <a:ext cx="8784976" cy="24519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turnCrank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동전을 넣어주세요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dispense()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동전을 넣어주세요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뽑기 기계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표시를 정수로 하던 것을 상태 객체를 사용하는 것으로 변경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2564904"/>
            <a:ext cx="8340724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State </a:t>
            </a:r>
            <a:r>
              <a:rPr lang="en-US" altLang="ko-KR" dirty="0" err="1" smtClean="0">
                <a:latin typeface="Consolas" panose="020B0609020204030204" pitchFamily="49" charset="0"/>
              </a:rPr>
              <a:t>soldOutState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State </a:t>
            </a:r>
            <a:r>
              <a:rPr lang="en-US" altLang="ko-KR" dirty="0" err="1" smtClean="0">
                <a:latin typeface="Consolas" panose="020B0609020204030204" pitchFamily="49" charset="0"/>
              </a:rPr>
              <a:t>noQuarterState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State </a:t>
            </a:r>
            <a:r>
              <a:rPr lang="en-US" altLang="ko-KR" dirty="0" err="1" smtClean="0">
                <a:latin typeface="Consolas" panose="020B0609020204030204" pitchFamily="49" charset="0"/>
              </a:rPr>
              <a:t>hasQuarterState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State </a:t>
            </a:r>
            <a:r>
              <a:rPr lang="en-US" altLang="ko-KR" dirty="0" err="1" smtClean="0">
                <a:latin typeface="Consolas" panose="020B0609020204030204" pitchFamily="49" charset="0"/>
              </a:rPr>
              <a:t>soldState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State </a:t>
            </a:r>
            <a:r>
              <a:rPr lang="en-US" altLang="ko-KR" dirty="0" err="1" smtClean="0">
                <a:latin typeface="Consolas" panose="020B0609020204030204" pitchFamily="49" charset="0"/>
              </a:rPr>
              <a:t>state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soldOutState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count = 0;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numberGumballs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soldOutState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SoldOutState</a:t>
            </a:r>
            <a:r>
              <a:rPr lang="en-US" altLang="ko-KR" dirty="0" smtClean="0">
                <a:latin typeface="Consolas" panose="020B0609020204030204" pitchFamily="49" charset="0"/>
              </a:rPr>
              <a:t>(this);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noQuarterState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NoQuarterState</a:t>
            </a:r>
            <a:r>
              <a:rPr lang="en-US" altLang="ko-KR" dirty="0" smtClean="0">
                <a:latin typeface="Consolas" panose="020B0609020204030204" pitchFamily="49" charset="0"/>
              </a:rPr>
              <a:t>(this);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hasQuarterState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HasQuarterState</a:t>
            </a:r>
            <a:r>
              <a:rPr lang="en-US" altLang="ko-KR" dirty="0" smtClean="0">
                <a:latin typeface="Consolas" panose="020B0609020204030204" pitchFamily="49" charset="0"/>
              </a:rPr>
              <a:t>(this);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soldState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SoldState</a:t>
            </a:r>
            <a:r>
              <a:rPr lang="en-US" altLang="ko-KR" dirty="0" smtClean="0">
                <a:latin typeface="Consolas" panose="020B0609020204030204" pitchFamily="49" charset="0"/>
              </a:rPr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val="25513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21718" y="116632"/>
            <a:ext cx="5826546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this.count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numberGumballs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numberGumballs</a:t>
            </a:r>
            <a:r>
              <a:rPr lang="en-US" altLang="ko-KR" dirty="0" smtClean="0">
                <a:latin typeface="Consolas" panose="020B0609020204030204" pitchFamily="49" charset="0"/>
              </a:rPr>
              <a:t> &gt; 0 )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state = </a:t>
            </a:r>
            <a:r>
              <a:rPr lang="en-US" altLang="ko-KR" dirty="0" err="1" smtClean="0">
                <a:latin typeface="Consolas" panose="020B0609020204030204" pitchFamily="49" charset="0"/>
              </a:rPr>
              <a:t>noQuarterState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state.insertQuarter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ejectQuarter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state.ejectQuarter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turnCrank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state.turnCrank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state.dispense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setState</a:t>
            </a:r>
            <a:r>
              <a:rPr lang="en-US" altLang="ko-KR" dirty="0" smtClean="0">
                <a:latin typeface="Consolas" panose="020B0609020204030204" pitchFamily="49" charset="0"/>
              </a:rPr>
              <a:t>(State state)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this.state</a:t>
            </a:r>
            <a:r>
              <a:rPr lang="en-US" altLang="ko-KR" dirty="0" smtClean="0">
                <a:latin typeface="Consolas" panose="020B0609020204030204" pitchFamily="49" charset="0"/>
              </a:rPr>
              <a:t> = state;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164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6632"/>
            <a:ext cx="8856984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releaseBall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("A gumball comes rolling out the slot…");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(count !=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count = count – 1;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// State </a:t>
            </a:r>
            <a:r>
              <a:rPr lang="ko-KR" altLang="en-US" dirty="0" err="1" smtClean="0">
                <a:latin typeface="Consolas" panose="020B0609020204030204" pitchFamily="49" charset="0"/>
              </a:rPr>
              <a:t>객체별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Getter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메소드를</a:t>
            </a:r>
            <a:r>
              <a:rPr lang="ko-KR" altLang="en-US" dirty="0" smtClean="0">
                <a:latin typeface="Consolas" panose="020B0609020204030204" pitchFamily="49" charset="0"/>
              </a:rPr>
              <a:t> 비롯한 기타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상태 클래스 구현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772816"/>
            <a:ext cx="9015288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HasQuarterState</a:t>
            </a:r>
            <a:r>
              <a:rPr lang="en-US" altLang="ko-KR" dirty="0" smtClean="0">
                <a:latin typeface="Consolas" panose="020B0609020204030204" pitchFamily="49" charset="0"/>
              </a:rPr>
              <a:t> implements State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HasQuarterState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gbMachine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gbMachine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동전은 한 개만 넣어주세요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ejectQuarter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동전이 반환됩니다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3021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196752"/>
            <a:ext cx="9015288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turnCrank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손잡이를 돌리셨습니다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gumballMachine.setState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gumballMachine.getSoldState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dispense()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알맹이가 나갈 수 없습니다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상태 클래스 구현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772816"/>
            <a:ext cx="9015288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SoldState</a:t>
            </a:r>
            <a:r>
              <a:rPr lang="en-US" altLang="ko-KR" dirty="0" smtClean="0">
                <a:latin typeface="Consolas" panose="020B0609020204030204" pitchFamily="49" charset="0"/>
              </a:rPr>
              <a:t> implements State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SoldState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gbMachine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gbMachine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잠깐만 기다려 주세요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알맹이가 나가고 있습니다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ejectQuarter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이미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알맹이를 뽑으셨습니다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5500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196752"/>
            <a:ext cx="9015288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turnCrank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손잡이는 한 번만 돌려주세요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void dispense()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gumballMachine.releaseBall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gumballMachine.getCount</a:t>
            </a:r>
            <a:r>
              <a:rPr lang="en-US" altLang="ko-KR" dirty="0" smtClean="0">
                <a:latin typeface="Consolas" panose="020B0609020204030204" pitchFamily="49" charset="0"/>
              </a:rPr>
              <a:t>() &gt;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gumballMachine.setState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gumballMachine.getNoQuarterState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 else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("Oops, out of gumballs!");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gumballMachine.setState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gumballMachine.getSoldOutState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0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스테이트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1398534"/>
            <a:ext cx="8748464" cy="47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8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4254"/>
              </p:ext>
            </p:extLst>
          </p:nvPr>
        </p:nvGraphicFramePr>
        <p:xfrm>
          <a:off x="179388" y="1268413"/>
          <a:ext cx="878522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구분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설명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State(</a:t>
                      </a:r>
                      <a:r>
                        <a:rPr lang="ko-KR" altLang="en-US" sz="2800" dirty="0" smtClean="0"/>
                        <a:t>상태</a:t>
                      </a:r>
                      <a:r>
                        <a:rPr lang="en-US" altLang="ko-KR" sz="2800" dirty="0" smtClean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시점에 따라 특정 상태에 있어야 함</a:t>
                      </a:r>
                      <a:r>
                        <a:rPr lang="en-US" altLang="ko-KR" sz="2800" dirty="0" smtClean="0"/>
                        <a:t>. </a:t>
                      </a:r>
                      <a:r>
                        <a:rPr lang="ko-KR" altLang="en-US" sz="2800" dirty="0" smtClean="0"/>
                        <a:t>처음에 가지게 되는 초기 상태</a:t>
                      </a:r>
                      <a:r>
                        <a:rPr lang="en-US" altLang="ko-KR" sz="2800" dirty="0" smtClean="0"/>
                        <a:t>(state) </a:t>
                      </a:r>
                      <a:r>
                        <a:rPr lang="ko-KR" altLang="en-US" sz="2800" dirty="0" smtClean="0"/>
                        <a:t>또는 상황에 따라 여러 상태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ko-KR" altLang="en-US" sz="2800" baseline="0" dirty="0" smtClean="0"/>
                        <a:t>가운데 한 상태를 가질 수 있음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Transition(</a:t>
                      </a:r>
                      <a:r>
                        <a:rPr lang="ko-KR" altLang="en-US" sz="2800" dirty="0" smtClean="0"/>
                        <a:t>전이</a:t>
                      </a:r>
                      <a:r>
                        <a:rPr lang="en-US" altLang="ko-KR" sz="2800" dirty="0" smtClean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외부 입력에 따라 가능한 상태로 전환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4745673"/>
            <a:ext cx="8784976" cy="138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예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게임 캐릭터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걷는 상태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뛰는 상태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멈춘 상태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가전 제품</a:t>
            </a:r>
            <a:r>
              <a:rPr lang="en-US" altLang="ko-KR" kern="0" dirty="0" smtClean="0"/>
              <a:t>: on, off, sleep…</a:t>
            </a:r>
          </a:p>
          <a:p>
            <a:pPr lvl="1"/>
            <a:r>
              <a:rPr lang="ko-KR" altLang="en-US" kern="0" dirty="0" smtClean="0"/>
              <a:t>지하철 개찰구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열림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잠금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354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스테이트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(State)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상태</a:t>
                      </a:r>
                      <a:r>
                        <a:rPr lang="en-US" altLang="ko-KR" sz="2400" dirty="0" smtClean="0"/>
                        <a:t>(state)</a:t>
                      </a:r>
                      <a:r>
                        <a:rPr lang="ko-KR" altLang="en-US" sz="2400" dirty="0" smtClean="0"/>
                        <a:t>가 여러 개 있고</a:t>
                      </a:r>
                      <a:r>
                        <a:rPr lang="en-US" altLang="ko-KR" sz="2400" dirty="0" smtClean="0"/>
                        <a:t>, if </a:t>
                      </a:r>
                      <a:r>
                        <a:rPr lang="ko-KR" altLang="en-US" sz="2400" dirty="0" smtClean="0"/>
                        <a:t>문으로 상태를 통제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상태를 한 곳에서 관리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변경 최소화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8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562934"/>
              </p:ext>
            </p:extLst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스테이트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(State)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상태</a:t>
                      </a:r>
                      <a:r>
                        <a:rPr lang="en-US" altLang="ko-KR" sz="2400" dirty="0" smtClean="0"/>
                        <a:t>(state)</a:t>
                      </a:r>
                      <a:r>
                        <a:rPr lang="ko-KR" altLang="en-US" sz="2400" dirty="0" smtClean="0"/>
                        <a:t>가 여러 개 있고</a:t>
                      </a:r>
                      <a:r>
                        <a:rPr lang="en-US" altLang="ko-KR" sz="2400" dirty="0" smtClean="0"/>
                        <a:t>, if </a:t>
                      </a:r>
                      <a:r>
                        <a:rPr lang="ko-KR" altLang="en-US" sz="2400" dirty="0" smtClean="0"/>
                        <a:t>문으로 상태를 통제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상태를 한 곳에서 관리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변경 최소화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뽑기 기계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683567" y="1196752"/>
            <a:ext cx="1580661" cy="15029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알맹이 매진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211960" y="1936681"/>
            <a:ext cx="1512168" cy="151216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동전</a:t>
            </a:r>
            <a:endParaRPr kumimoji="1" lang="en-US" altLang="ko-KR" sz="24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rPr>
              <a:t>있음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5724127" y="4008981"/>
            <a:ext cx="1721701" cy="15499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알맹이</a:t>
            </a:r>
            <a:endParaRPr kumimoji="1" lang="en-US" altLang="ko-KR" sz="24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rPr>
              <a:t>판매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2195736" y="3789040"/>
            <a:ext cx="1512168" cy="151216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동전</a:t>
            </a:r>
            <a:endParaRPr kumimoji="1" lang="en-US" altLang="ko-KR" sz="24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rPr>
              <a:t>없음</a:t>
            </a:r>
          </a:p>
        </p:txBody>
      </p:sp>
      <p:sp>
        <p:nvSpPr>
          <p:cNvPr id="8" name="자유형 7"/>
          <p:cNvSpPr/>
          <p:nvPr/>
        </p:nvSpPr>
        <p:spPr bwMode="auto">
          <a:xfrm>
            <a:off x="5466608" y="2125172"/>
            <a:ext cx="2486388" cy="2200760"/>
          </a:xfrm>
          <a:custGeom>
            <a:avLst/>
            <a:gdLst>
              <a:gd name="connsiteX0" fmla="*/ 0 w 2130589"/>
              <a:gd name="connsiteY0" fmla="*/ 0 h 2200760"/>
              <a:gd name="connsiteX1" fmla="*/ 1565328 w 2130589"/>
              <a:gd name="connsiteY1" fmla="*/ 263472 h 2200760"/>
              <a:gd name="connsiteX2" fmla="*/ 2030277 w 2130589"/>
              <a:gd name="connsiteY2" fmla="*/ 464949 h 2200760"/>
              <a:gd name="connsiteX3" fmla="*/ 2123267 w 2130589"/>
              <a:gd name="connsiteY3" fmla="*/ 1146875 h 2200760"/>
              <a:gd name="connsiteX4" fmla="*/ 1906291 w 2130589"/>
              <a:gd name="connsiteY4" fmla="*/ 1875295 h 2200760"/>
              <a:gd name="connsiteX5" fmla="*/ 1549830 w 2130589"/>
              <a:gd name="connsiteY5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0589" h="2200760">
                <a:moveTo>
                  <a:pt x="0" y="0"/>
                </a:moveTo>
                <a:cubicBezTo>
                  <a:pt x="613474" y="92990"/>
                  <a:pt x="1226949" y="185981"/>
                  <a:pt x="1565328" y="263472"/>
                </a:cubicBezTo>
                <a:cubicBezTo>
                  <a:pt x="1903708" y="340964"/>
                  <a:pt x="1937287" y="317715"/>
                  <a:pt x="2030277" y="464949"/>
                </a:cubicBezTo>
                <a:cubicBezTo>
                  <a:pt x="2123267" y="612183"/>
                  <a:pt x="2143931" y="911817"/>
                  <a:pt x="2123267" y="1146875"/>
                </a:cubicBezTo>
                <a:cubicBezTo>
                  <a:pt x="2102603" y="1381933"/>
                  <a:pt x="2001864" y="1699648"/>
                  <a:pt x="1906291" y="1875295"/>
                </a:cubicBezTo>
                <a:cubicBezTo>
                  <a:pt x="1810718" y="2050943"/>
                  <a:pt x="1604074" y="2151682"/>
                  <a:pt x="1549830" y="220076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 rot="849610">
            <a:off x="6336048" y="189434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손잡이 돌림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3704095" y="3241050"/>
            <a:ext cx="1813302" cy="1255363"/>
          </a:xfrm>
          <a:custGeom>
            <a:avLst/>
            <a:gdLst>
              <a:gd name="connsiteX0" fmla="*/ 1813302 w 1813302"/>
              <a:gd name="connsiteY0" fmla="*/ 0 h 1255363"/>
              <a:gd name="connsiteX1" fmla="*/ 1596325 w 1813302"/>
              <a:gd name="connsiteY1" fmla="*/ 573438 h 1255363"/>
              <a:gd name="connsiteX2" fmla="*/ 619932 w 1813302"/>
              <a:gd name="connsiteY2" fmla="*/ 1115878 h 1255363"/>
              <a:gd name="connsiteX3" fmla="*/ 0 w 1813302"/>
              <a:gd name="connsiteY3" fmla="*/ 1255363 h 125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302" h="1255363">
                <a:moveTo>
                  <a:pt x="1813302" y="0"/>
                </a:moveTo>
                <a:cubicBezTo>
                  <a:pt x="1804261" y="193729"/>
                  <a:pt x="1795220" y="387459"/>
                  <a:pt x="1596325" y="573438"/>
                </a:cubicBezTo>
                <a:cubicBezTo>
                  <a:pt x="1397430" y="759417"/>
                  <a:pt x="885986" y="1002224"/>
                  <a:pt x="619932" y="1115878"/>
                </a:cubicBezTo>
                <a:cubicBezTo>
                  <a:pt x="353878" y="1229532"/>
                  <a:pt x="176939" y="1242447"/>
                  <a:pt x="0" y="12553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 rot="20012867">
            <a:off x="4062710" y="4169348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동전 반환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2774197" y="2388644"/>
            <a:ext cx="1487837" cy="1410345"/>
          </a:xfrm>
          <a:custGeom>
            <a:avLst/>
            <a:gdLst>
              <a:gd name="connsiteX0" fmla="*/ 0 w 1487837"/>
              <a:gd name="connsiteY0" fmla="*/ 1410345 h 1410345"/>
              <a:gd name="connsiteX1" fmla="*/ 92989 w 1487837"/>
              <a:gd name="connsiteY1" fmla="*/ 697423 h 1410345"/>
              <a:gd name="connsiteX2" fmla="*/ 402956 w 1487837"/>
              <a:gd name="connsiteY2" fmla="*/ 185979 h 1410345"/>
              <a:gd name="connsiteX3" fmla="*/ 1487837 w 1487837"/>
              <a:gd name="connsiteY3" fmla="*/ 0 h 14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837" h="1410345">
                <a:moveTo>
                  <a:pt x="0" y="1410345"/>
                </a:moveTo>
                <a:cubicBezTo>
                  <a:pt x="12915" y="1155914"/>
                  <a:pt x="25830" y="901484"/>
                  <a:pt x="92989" y="697423"/>
                </a:cubicBezTo>
                <a:cubicBezTo>
                  <a:pt x="160148" y="493362"/>
                  <a:pt x="170481" y="302216"/>
                  <a:pt x="402956" y="185979"/>
                </a:cubicBezTo>
                <a:cubicBezTo>
                  <a:pt x="635431" y="69742"/>
                  <a:pt x="1061634" y="34871"/>
                  <a:pt x="148783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 rot="20616685">
            <a:off x="2550542" y="2081116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동전 투입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3203848" y="5240332"/>
            <a:ext cx="3134959" cy="480952"/>
          </a:xfrm>
          <a:custGeom>
            <a:avLst/>
            <a:gdLst>
              <a:gd name="connsiteX0" fmla="*/ 3022170 w 3022170"/>
              <a:gd name="connsiteY0" fmla="*/ 278969 h 480952"/>
              <a:gd name="connsiteX1" fmla="*/ 1332855 w 3022170"/>
              <a:gd name="connsiteY1" fmla="*/ 480447 h 480952"/>
              <a:gd name="connsiteX2" fmla="*/ 294468 w 3022170"/>
              <a:gd name="connsiteY2" fmla="*/ 325464 h 480952"/>
              <a:gd name="connsiteX3" fmla="*/ 0 w 3022170"/>
              <a:gd name="connsiteY3" fmla="*/ 0 h 48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70" h="480952">
                <a:moveTo>
                  <a:pt x="3022170" y="278969"/>
                </a:moveTo>
                <a:cubicBezTo>
                  <a:pt x="2404821" y="375833"/>
                  <a:pt x="1787472" y="472698"/>
                  <a:pt x="1332855" y="480447"/>
                </a:cubicBezTo>
                <a:cubicBezTo>
                  <a:pt x="878238" y="488196"/>
                  <a:pt x="516610" y="405538"/>
                  <a:pt x="294468" y="325464"/>
                </a:cubicBezTo>
                <a:cubicBezTo>
                  <a:pt x="72326" y="245390"/>
                  <a:pt x="36163" y="122695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569055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알맹이 내보냄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 bwMode="auto">
          <a:xfrm>
            <a:off x="437033" y="2249159"/>
            <a:ext cx="4026479" cy="3667319"/>
          </a:xfrm>
          <a:custGeom>
            <a:avLst/>
            <a:gdLst>
              <a:gd name="connsiteX0" fmla="*/ 4026479 w 4026479"/>
              <a:gd name="connsiteY0" fmla="*/ 3471620 h 3667319"/>
              <a:gd name="connsiteX1" fmla="*/ 2151184 w 4026479"/>
              <a:gd name="connsiteY1" fmla="*/ 3642101 h 3667319"/>
              <a:gd name="connsiteX2" fmla="*/ 198398 w 4026479"/>
              <a:gd name="connsiteY2" fmla="*/ 2991173 h 3667319"/>
              <a:gd name="connsiteX3" fmla="*/ 74411 w 4026479"/>
              <a:gd name="connsiteY3" fmla="*/ 542440 h 3667319"/>
              <a:gd name="connsiteX4" fmla="*/ 275889 w 4026479"/>
              <a:gd name="connsiteY4" fmla="*/ 0 h 36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6479" h="3667319">
                <a:moveTo>
                  <a:pt x="4026479" y="3471620"/>
                </a:moveTo>
                <a:cubicBezTo>
                  <a:pt x="3407838" y="3596897"/>
                  <a:pt x="2789197" y="3722175"/>
                  <a:pt x="2151184" y="3642101"/>
                </a:cubicBezTo>
                <a:cubicBezTo>
                  <a:pt x="1513171" y="3562027"/>
                  <a:pt x="544527" y="3507783"/>
                  <a:pt x="198398" y="2991173"/>
                </a:cubicBezTo>
                <a:cubicBezTo>
                  <a:pt x="-147731" y="2474563"/>
                  <a:pt x="61496" y="1040969"/>
                  <a:pt x="74411" y="542440"/>
                </a:cubicBezTo>
                <a:cubicBezTo>
                  <a:pt x="87326" y="43911"/>
                  <a:pt x="181607" y="21955"/>
                  <a:pt x="27588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3143" y="512757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알맹이 </a:t>
            </a:r>
            <a:r>
              <a:rPr lang="en-US" altLang="ko-KR" sz="2400" dirty="0" smtClean="0">
                <a:solidFill>
                  <a:schemeClr val="tx1"/>
                </a:solidFill>
              </a:rPr>
              <a:t>&gt; 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3399383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알맹이 </a:t>
            </a:r>
            <a:r>
              <a:rPr lang="en-US" altLang="ko-KR" sz="2400" dirty="0" smtClean="0">
                <a:solidFill>
                  <a:schemeClr val="tx1"/>
                </a:solidFill>
              </a:rPr>
              <a:t>= 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7" y="6174751"/>
            <a:ext cx="7975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상태기계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: Finite State Machine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4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상태 다이어그램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상태를 모음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437702" y="2264555"/>
            <a:ext cx="1580661" cy="150290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알맹이 매진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419872" y="2060972"/>
            <a:ext cx="1512168" cy="151216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동전</a:t>
            </a:r>
            <a:endParaRPr kumimoji="1" lang="en-US" altLang="ko-KR" sz="24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rPr>
              <a:t>있음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4779645" y="3302042"/>
            <a:ext cx="1721701" cy="15499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알맹이</a:t>
            </a:r>
            <a:endParaRPr kumimoji="1" lang="en-US" altLang="ko-KR" sz="24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rPr>
              <a:t>판매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2526038" y="3609615"/>
            <a:ext cx="1512168" cy="151216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dirty="0" smtClean="0">
                <a:solidFill>
                  <a:schemeClr val="tx1"/>
                </a:solidFill>
                <a:latin typeface="Book Antiqua" pitchFamily="18" charset="0"/>
                <a:ea typeface="맑은 고딕" pitchFamily="18" charset="-120"/>
              </a:rPr>
              <a:t>동전</a:t>
            </a:r>
            <a:endParaRPr kumimoji="1" lang="en-US" altLang="ko-KR" sz="2400" dirty="0" smtClean="0">
              <a:solidFill>
                <a:schemeClr val="tx1"/>
              </a:solidFill>
              <a:latin typeface="Book Antiqua" pitchFamily="18" charset="0"/>
              <a:ea typeface="맑은 고딕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23962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ym typeface="Wingdings" panose="05000000000000000000" pitchFamily="2" charset="2"/>
              </a:rPr>
              <a:t>현재 상태를 저장하기 위한 </a:t>
            </a:r>
            <a:r>
              <a:rPr lang="ko-KR" altLang="en-US" dirty="0" err="1">
                <a:sym typeface="Wingdings" panose="05000000000000000000" pitchFamily="2" charset="2"/>
              </a:rPr>
              <a:t>인스턴스</a:t>
            </a:r>
            <a:r>
              <a:rPr lang="ko-KR" altLang="en-US" dirty="0">
                <a:sym typeface="Wingdings" panose="05000000000000000000" pitchFamily="2" charset="2"/>
              </a:rPr>
              <a:t> 변수를 만들고 각 상태의 값을 </a:t>
            </a:r>
            <a:r>
              <a:rPr lang="ko-KR" altLang="en-US" dirty="0" smtClean="0">
                <a:sym typeface="Wingdings" panose="05000000000000000000" pitchFamily="2" charset="2"/>
              </a:rPr>
              <a:t>정의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시스템에서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있을 수 있는 모든 행동을 모음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5616" y="2132856"/>
            <a:ext cx="5832648" cy="186204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final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SOLD_OUT = 0;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final static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NO_QUARTER = 1;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final static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HAS_QUARTER = 2;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final static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SOLD = 3;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state = SOLD_OUT;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008" y="533998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손잡이 돌림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1437" y="4895937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동전 반환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1928" y="5446477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동전 투입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3660" y="582508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알맹이 내보냄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8604448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insertQuarter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(state == HAS_QUARTER)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동전은 한 개만 넣어주세요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else if (state == SOLD_OUT)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매진되었습니다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다음 기회에 이용해주세요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else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if (state == SOLD)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잠깐만 기다려 주세요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알맹이가 배출되고 있습니다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 else if (state = NO_QUARTER)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state = HAS_QUARTER;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동전이 투입되었습니다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뽑기 기계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61864" y="1304514"/>
            <a:ext cx="6390456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final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SOLD_OUT = 0;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final </a:t>
            </a:r>
            <a:r>
              <a:rPr lang="en-US" altLang="ko-KR" dirty="0">
                <a:latin typeface="Consolas" panose="020B0609020204030204" pitchFamily="49" charset="0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NO_QUARTER = 1;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final </a:t>
            </a:r>
            <a:r>
              <a:rPr lang="en-US" altLang="ko-KR" dirty="0">
                <a:latin typeface="Consolas" panose="020B0609020204030204" pitchFamily="49" charset="0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HAS_QUARTER = 2;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final </a:t>
            </a:r>
            <a:r>
              <a:rPr lang="en-US" altLang="ko-KR" dirty="0">
                <a:latin typeface="Consolas" panose="020B0609020204030204" pitchFamily="49" charset="0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SOLD = 3;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state = SOLD_OUT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count = 0;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GumballMachine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count)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this.count</a:t>
            </a:r>
            <a:r>
              <a:rPr lang="en-US" altLang="ko-KR" dirty="0" smtClean="0">
                <a:latin typeface="Consolas" panose="020B0609020204030204" pitchFamily="49" charset="0"/>
              </a:rPr>
              <a:t> = count;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(count &gt;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state = NO_QUARTER;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345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49642</TotalTime>
  <Words>1851</Words>
  <Application>Microsoft Office PowerPoint</Application>
  <PresentationFormat>화면 슬라이드 쇼(4:3)</PresentationFormat>
  <Paragraphs>463</Paragraphs>
  <Slides>30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Book Antiqua</vt:lpstr>
      <vt:lpstr>Wingdings</vt:lpstr>
      <vt:lpstr>Times New Roman</vt:lpstr>
      <vt:lpstr>Garamond</vt:lpstr>
      <vt:lpstr>Consolas</vt:lpstr>
      <vt:lpstr>굴림</vt:lpstr>
      <vt:lpstr>Level</vt:lpstr>
      <vt:lpstr>PowerPoint 프레젠테이션</vt:lpstr>
      <vt:lpstr>스테이트 패턴 (State Pattern)</vt:lpstr>
      <vt:lpstr>용어 설명</vt:lpstr>
      <vt:lpstr>디자인 패턴 요소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사례 1 뽑기 기계</vt:lpstr>
      <vt:lpstr>PowerPoint 프레젠테이션</vt:lpstr>
      <vt:lpstr>PowerPoint 프레젠테이션</vt:lpstr>
      <vt:lpstr>사례 1 뽑기 기계</vt:lpstr>
      <vt:lpstr>사례 1 뽑기 기계</vt:lpstr>
      <vt:lpstr>사례 1 뽑기 기계</vt:lpstr>
      <vt:lpstr>사례 1 뽑기 기계</vt:lpstr>
      <vt:lpstr>스테이트 패턴</vt:lpstr>
      <vt:lpstr>디자인 패턴 요소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T3A-D13</cp:lastModifiedBy>
  <cp:revision>3468</cp:revision>
  <dcterms:created xsi:type="dcterms:W3CDTF">2001-05-01T19:45:44Z</dcterms:created>
  <dcterms:modified xsi:type="dcterms:W3CDTF">2019-11-26T04:44:12Z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