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0" r:id="rId3"/>
    <p:sldId id="296" r:id="rId4"/>
    <p:sldId id="299" r:id="rId5"/>
    <p:sldId id="293" r:id="rId6"/>
    <p:sldId id="294" r:id="rId7"/>
    <p:sldId id="287" r:id="rId8"/>
    <p:sldId id="295" r:id="rId9"/>
    <p:sldId id="288" r:id="rId10"/>
    <p:sldId id="289" r:id="rId11"/>
    <p:sldId id="302" r:id="rId12"/>
    <p:sldId id="290" r:id="rId13"/>
    <p:sldId id="303" r:id="rId14"/>
    <p:sldId id="304" r:id="rId15"/>
    <p:sldId id="305" r:id="rId16"/>
    <p:sldId id="291" r:id="rId17"/>
    <p:sldId id="306" r:id="rId18"/>
    <p:sldId id="307" r:id="rId19"/>
    <p:sldId id="308" r:id="rId20"/>
    <p:sldId id="309" r:id="rId21"/>
    <p:sldId id="310" r:id="rId22"/>
    <p:sldId id="297" r:id="rId23"/>
    <p:sldId id="311" r:id="rId24"/>
    <p:sldId id="312" r:id="rId25"/>
    <p:sldId id="301" r:id="rId26"/>
    <p:sldId id="300" r:id="rId27"/>
    <p:sldId id="261" r:id="rId28"/>
    <p:sldId id="258" r:id="rId29"/>
    <p:sldId id="264" r:id="rId30"/>
    <p:sldId id="267" r:id="rId31"/>
    <p:sldId id="265" r:id="rId32"/>
    <p:sldId id="269" r:id="rId33"/>
    <p:sldId id="262" r:id="rId34"/>
    <p:sldId id="274" r:id="rId35"/>
    <p:sldId id="259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 autoAdjust="0"/>
    <p:restoredTop sz="94663"/>
  </p:normalViewPr>
  <p:slideViewPr>
    <p:cSldViewPr>
      <p:cViewPr varScale="1">
        <p:scale>
          <a:sx n="108" d="100"/>
          <a:sy n="108" d="100"/>
        </p:scale>
        <p:origin x="21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8675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24217" y="62892"/>
        <a:ext cx="7440398" cy="447646"/>
      </dsp:txXfrm>
    </dsp:sp>
    <dsp:sp modelId="{7B5FABF5-F038-4493-9853-9EE72ED15887}">
      <dsp:nvSpPr>
        <dsp:cNvPr id="0" name=""/>
        <dsp:cNvSpPr/>
      </dsp:nvSpPr>
      <dsp:spPr>
        <a:xfrm>
          <a:off x="0" y="534755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5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49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24217" y="1718173"/>
        <a:ext cx="7440398" cy="447646"/>
      </dsp:txXfrm>
    </dsp:sp>
    <dsp:sp modelId="{1BF8E976-FB6D-4F3E-929E-7096ED7134CB}">
      <dsp:nvSpPr>
        <dsp:cNvPr id="0" name=""/>
        <dsp:cNvSpPr/>
      </dsp:nvSpPr>
      <dsp:spPr>
        <a:xfrm>
          <a:off x="0" y="219003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003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3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실행 버튼을 클릭 할 때 백그라운드에서 실행할 수 있는 권한을 확인하고</a:t>
            </a:r>
            <a:r>
              <a:rPr lang="en-US" altLang="ko-KR" sz="1200" dirty="0"/>
              <a:t>,</a:t>
            </a:r>
            <a:r>
              <a:rPr lang="ko-KR" altLang="en-US" sz="1200" dirty="0"/>
              <a:t> 권한 설정 이후에 실행이 들어갑니다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7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9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권한 설정 후 </a:t>
            </a:r>
            <a:r>
              <a:rPr lang="en-US" altLang="ko-KR" sz="1200" dirty="0" err="1"/>
              <a:t>SeekBar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사용해서 서비스 실행 환경 설정을 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실행 시 버튼의 모양이 바뀌며 </a:t>
            </a:r>
            <a:r>
              <a:rPr lang="en-US" altLang="ko-KR" sz="1200" dirty="0"/>
              <a:t>3</a:t>
            </a:r>
            <a:r>
              <a:rPr lang="ko-KR" altLang="en-US" sz="1200" dirty="0"/>
              <a:t>초 후 어플리케이션을 종료합니다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서비스는 계속 실행됩니다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Notification</a:t>
            </a:r>
            <a:r>
              <a:rPr lang="ko-KR" altLang="en-US" sz="1200" dirty="0"/>
              <a:t>을 통해 앱 종료 후에도 서비스가 실행되고 있음을 확인할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Notification</a:t>
            </a:r>
            <a:r>
              <a:rPr lang="ko-KR" altLang="en-US" sz="1200" dirty="0"/>
              <a:t>을 눌러 서비스를 앱을 이용하거나 서비스를 종료할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20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우측 상단 </a:t>
            </a:r>
            <a:r>
              <a:rPr lang="en-US" altLang="ko-KR" sz="1200" dirty="0"/>
              <a:t>1</a:t>
            </a:r>
            <a:r>
              <a:rPr lang="ko-KR" altLang="en-US" sz="1200" dirty="0"/>
              <a:t>시 방향 버튼을 통해 눈 건강 정보를 얻을 수 있는 화면으로 </a:t>
            </a:r>
            <a:r>
              <a:rPr lang="ko-KR" altLang="en-US" sz="1200" dirty="0" err="1"/>
              <a:t>이동가능합니다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눈 건강 정보에서 </a:t>
            </a:r>
            <a:r>
              <a:rPr lang="ko-KR" altLang="en-US" sz="1200" dirty="0" err="1"/>
              <a:t>뒤로가기</a:t>
            </a:r>
            <a:r>
              <a:rPr lang="ko-KR" altLang="en-US" sz="1200" dirty="0"/>
              <a:t> 버튼을 클릭할 경우 다시 메인 화면으로 나올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50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눈 건강 정보에서 항목 클릭을 통해 해당 정보 제공 화면으로 이동할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정보 제공 화면에서는 제목을 클릭하여 </a:t>
            </a:r>
            <a:r>
              <a:rPr lang="en-US" altLang="ko-KR" sz="1200" dirty="0"/>
              <a:t>firebase </a:t>
            </a:r>
            <a:r>
              <a:rPr lang="en-US" altLang="ko-KR" sz="1200" dirty="0" err="1"/>
              <a:t>realtime</a:t>
            </a:r>
            <a:r>
              <a:rPr lang="en-US" altLang="ko-KR" sz="1200" dirty="0"/>
              <a:t> database</a:t>
            </a:r>
            <a:r>
              <a:rPr lang="ko-KR" altLang="en-US" sz="1200" dirty="0"/>
              <a:t>에서 데이터를 가져와서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에 항목들을 보여줍니다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의 각 아이템 클릭 시 세부 정보를 확인할 수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뒤로 가기 버튼을 통해 바로 이전 화면으로 돌아갈 수 있습니다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81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6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데이터의 흐름입니다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EyeTipSelectActivity</a:t>
            </a:r>
            <a:r>
              <a:rPr lang="ko-KR" altLang="en-US" sz="1200" dirty="0"/>
              <a:t>에서 버튼을 통해 어떤 데이터베이스를 불러와야 하는지 </a:t>
            </a:r>
            <a:r>
              <a:rPr lang="en-US" altLang="ko-KR" sz="1200" dirty="0"/>
              <a:t>intent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</a:t>
            </a:r>
            <a:r>
              <a:rPr lang="en-US" altLang="ko-KR" sz="1200" dirty="0" err="1"/>
              <a:t>EyeTipActivity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EyeTipActivity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Firebase database instance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가져와 </a:t>
            </a:r>
            <a:r>
              <a:rPr lang="en-US" altLang="ko-KR" sz="1200" dirty="0" err="1"/>
              <a:t>EyeDataClass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EyeDataClass</a:t>
            </a:r>
            <a:r>
              <a:rPr lang="ko-KR" altLang="en-US" sz="1200" dirty="0"/>
              <a:t>에서는 전달받은 </a:t>
            </a:r>
            <a:r>
              <a:rPr lang="en-US" altLang="ko-KR" sz="1200" dirty="0"/>
              <a:t>instance</a:t>
            </a:r>
            <a:r>
              <a:rPr lang="ko-KR" altLang="en-US" sz="1200" dirty="0"/>
              <a:t>로 정보 객체 배열을 만들어 </a:t>
            </a:r>
            <a:r>
              <a:rPr lang="en-US" altLang="ko-KR" sz="1200" dirty="0" err="1"/>
              <a:t>EyeTipActivity</a:t>
            </a:r>
            <a:r>
              <a:rPr lang="ko-KR" altLang="en-US" sz="1200" dirty="0"/>
              <a:t>에 다시 전달합니다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EyeTipActivity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intent</a:t>
            </a:r>
            <a:r>
              <a:rPr lang="ko-KR" altLang="en-US" sz="1200" dirty="0"/>
              <a:t>로 전달받은 값에 따라 정보 객체 배열을 </a:t>
            </a:r>
            <a:r>
              <a:rPr lang="en-US" altLang="ko-KR" sz="1200" dirty="0" err="1"/>
              <a:t>recyclerViewAdapter</a:t>
            </a:r>
            <a:r>
              <a:rPr lang="ko-KR" altLang="en-US" sz="1200" dirty="0"/>
              <a:t>에 전달합니다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 err="1"/>
              <a:t>recyclerViewAdapter</a:t>
            </a:r>
            <a:r>
              <a:rPr lang="ko-KR" altLang="en-US" sz="1200" dirty="0"/>
              <a:t>에서는 전달받은 정보 객체 배열을 </a:t>
            </a:r>
            <a:r>
              <a:rPr lang="en-US" altLang="ko-KR" sz="1200" dirty="0" err="1"/>
              <a:t>recyclerView</a:t>
            </a:r>
            <a:r>
              <a:rPr lang="ko-KR" altLang="en-US" sz="1200" dirty="0"/>
              <a:t>와 바인딩해서 사용자에게 보여줍니다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92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모든 정보들을 같은 양식으로 되어 있어 </a:t>
            </a:r>
            <a:r>
              <a:rPr lang="en-US" altLang="ko-KR" sz="1200" dirty="0" err="1"/>
              <a:t>EyeInfo</a:t>
            </a:r>
            <a:r>
              <a:rPr lang="ko-KR" altLang="en-US" sz="1200" dirty="0"/>
              <a:t>라는 객체로 각 아이템을 표현합니다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Value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통해 </a:t>
            </a:r>
            <a:r>
              <a:rPr lang="en-US" altLang="ko-KR" sz="1200" dirty="0"/>
              <a:t>firebase instance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전달받습니다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7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파이어 베이스 데이터베이스 인스턴스를 </a:t>
            </a:r>
            <a:r>
              <a:rPr lang="en-US" altLang="ko-KR" dirty="0"/>
              <a:t>Map</a:t>
            </a:r>
            <a:r>
              <a:rPr lang="ko-KR" altLang="en-US" dirty="0"/>
              <a:t>의 형태로 가져옵니다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3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가져온 인스턴스를 </a:t>
            </a:r>
            <a:r>
              <a:rPr lang="en-US" altLang="ko-KR" dirty="0" err="1"/>
              <a:t>EyeDataClass</a:t>
            </a:r>
            <a:r>
              <a:rPr lang="ko-KR" altLang="en-US" dirty="0"/>
              <a:t>에 전달하고 </a:t>
            </a:r>
            <a:r>
              <a:rPr lang="en-US" altLang="ko-KR" dirty="0" err="1"/>
              <a:t>EyeTipActivity</a:t>
            </a:r>
            <a:r>
              <a:rPr lang="ko-KR" altLang="en-US" dirty="0"/>
              <a:t>에서 받은 </a:t>
            </a:r>
            <a:r>
              <a:rPr lang="en-US" altLang="ko-KR" dirty="0" err="1"/>
              <a:t>dbKey</a:t>
            </a:r>
            <a:r>
              <a:rPr lang="ko-KR" altLang="en-US" dirty="0"/>
              <a:t> 값에 따라 </a:t>
            </a:r>
            <a:r>
              <a:rPr lang="en-US" altLang="ko-KR" dirty="0" err="1"/>
              <a:t>recyclerViewAdapter</a:t>
            </a:r>
            <a:r>
              <a:rPr lang="ko-KR" altLang="en-US" dirty="0" err="1"/>
              <a:t>를</a:t>
            </a:r>
            <a:r>
              <a:rPr lang="ko-KR" altLang="en-US" dirty="0"/>
              <a:t> 적용합니다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45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RecylcerViewAdapter</a:t>
            </a:r>
            <a:r>
              <a:rPr lang="ko-KR" altLang="en-US" dirty="0"/>
              <a:t>에서는 가져온 데이터베이스와 </a:t>
            </a:r>
            <a:r>
              <a:rPr lang="en-US" altLang="ko-KR" dirty="0" err="1"/>
              <a:t>recyclerView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바인드하여</a:t>
            </a:r>
            <a:r>
              <a:rPr lang="ko-KR" altLang="en-US" dirty="0"/>
              <a:t> 사용자에게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77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00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3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41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59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98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6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4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55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35696" y="234888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17375E"/>
                </a:solidFill>
              </a:rPr>
              <a:t> 내 눈</a:t>
            </a:r>
            <a:r>
              <a:rPr lang="en-US" altLang="ko-KR" sz="4400" b="1" spc="-150" dirty="0">
                <a:solidFill>
                  <a:srgbClr val="17375E"/>
                </a:solidFill>
              </a:rPr>
              <a:t>!</a:t>
            </a:r>
            <a:endParaRPr lang="ko-KR" altLang="en-US" sz="4400" b="1" spc="-150" dirty="0">
              <a:solidFill>
                <a:srgbClr val="17375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770200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201311248</a:t>
            </a:r>
            <a:r>
              <a:rPr lang="ko-KR" altLang="en-US" sz="1600" b="1" dirty="0" err="1">
                <a:solidFill>
                  <a:schemeClr val="bg1"/>
                </a:solidFill>
              </a:rPr>
              <a:t>정호연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201411108</a:t>
            </a:r>
            <a:r>
              <a:rPr lang="ko-KR" altLang="en-US" sz="1600" b="1" dirty="0" err="1">
                <a:solidFill>
                  <a:schemeClr val="bg1"/>
                </a:solidFill>
              </a:rPr>
              <a:t>김한동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201510997</a:t>
            </a:r>
            <a:r>
              <a:rPr lang="ko-KR" altLang="en-US" sz="1600" b="1" dirty="0">
                <a:solidFill>
                  <a:schemeClr val="bg1"/>
                </a:solidFill>
              </a:rPr>
              <a:t>김경문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201511051</a:t>
            </a:r>
            <a:r>
              <a:rPr lang="ko-KR" altLang="en-US" sz="1600" b="1" dirty="0" err="1">
                <a:solidFill>
                  <a:schemeClr val="bg1"/>
                </a:solidFill>
              </a:rPr>
              <a:t>임상균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3635896" y="3164050"/>
            <a:ext cx="2016224" cy="0"/>
          </a:xfrm>
          <a:prstGeom prst="line">
            <a:avLst/>
          </a:prstGeom>
          <a:ln w="412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2958BB5-50C3-459A-8AE5-BFC92AA22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57" y="320276"/>
            <a:ext cx="2150063" cy="2150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9C9A4-2DA1-431C-9C5D-D5C1222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68" y="2236917"/>
            <a:ext cx="5187609" cy="129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CBA09A-BC5A-46CE-8CC2-D07A8D8E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68" y="3617560"/>
            <a:ext cx="2619741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C8880-14E5-4F41-AD0E-BCBF9BD1B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005" y="3617560"/>
            <a:ext cx="2601956" cy="1133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BCE4E6-AC7F-43C9-87CE-364A22C1D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68" y="5360374"/>
            <a:ext cx="2534840" cy="444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AAC18-CF55-4F48-AF9F-3A827A0C5799}"/>
              </a:ext>
            </a:extLst>
          </p:cNvPr>
          <p:cNvSpPr txBox="1"/>
          <p:nvPr/>
        </p:nvSpPr>
        <p:spPr>
          <a:xfrm>
            <a:off x="936668" y="4854017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/>
              <a:t>Background.xml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770A7-2C95-4503-AD4C-50A307AF180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8F098-B66D-48CC-A279-8BC3DF721935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1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2)  </a:t>
            </a:r>
            <a:r>
              <a:rPr lang="ko-KR" altLang="en-US" b="1" spc="-150" dirty="0"/>
              <a:t>기술적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MainActivity.kt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D5CB5-EFB1-F146-A1C1-5DDB287BF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088" y="2231338"/>
            <a:ext cx="2329815" cy="41202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470B5-73CA-8947-97A1-CBC324BCB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735839"/>
            <a:ext cx="7721600" cy="2654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27021F-1CAB-FE4A-B04E-BF34E0275E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97" y="2223370"/>
            <a:ext cx="2331306" cy="41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NormalService.kt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AF7599-8921-4C08-82F8-5E1154C5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82744"/>
            <a:ext cx="1757363" cy="3124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BC21B7-3357-4A62-9EA3-F2AE38BAB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671" y="2482744"/>
            <a:ext cx="1757363" cy="312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7FAF8B-AC50-437C-8B05-09CFD38C7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758" y="2482744"/>
            <a:ext cx="1757363" cy="31242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A1946D-5A00-4AFC-8D27-1A9F10C77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178" y="2489454"/>
            <a:ext cx="1757364" cy="31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5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D5CB5-EFB1-F146-A1C1-5DDB287BF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95709"/>
            <a:ext cx="2329815" cy="4120252"/>
          </a:xfrm>
          <a:prstGeom prst="rect">
            <a:avLst/>
          </a:prstGeom>
        </p:spPr>
      </p:pic>
      <p:pic>
        <p:nvPicPr>
          <p:cNvPr id="5" name="그림 4" descr="모니터, 화면, 휴대폰, 전화이(가) 표시된 사진&#10;&#10;자동 생성된 설명">
            <a:extLst>
              <a:ext uri="{FF2B5EF4-FFF2-40B4-BE49-F238E27FC236}">
                <a16:creationId xmlns:a16="http://schemas.microsoft.com/office/drawing/2014/main" id="{2C108302-DD40-584F-9663-2341BB32FC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44" y="2000292"/>
            <a:ext cx="2358751" cy="4120253"/>
          </a:xfrm>
          <a:prstGeom prst="rect">
            <a:avLst/>
          </a:prstGeom>
        </p:spPr>
      </p:pic>
      <p:pic>
        <p:nvPicPr>
          <p:cNvPr id="7" name="그림 6" descr="스크린샷, 모니터, 컴퓨터, 시계이(가) 표시된 사진&#10;&#10;자동 생성된 설명">
            <a:extLst>
              <a:ext uri="{FF2B5EF4-FFF2-40B4-BE49-F238E27FC236}">
                <a16:creationId xmlns:a16="http://schemas.microsoft.com/office/drawing/2014/main" id="{B53DE4AB-E8BF-7F47-9B5A-16DF5A0BEC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30" y="1997138"/>
            <a:ext cx="2252548" cy="41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7E297FA-1395-EB4D-BC4E-6777BB3A9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68" y="1993765"/>
            <a:ext cx="2329816" cy="41202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E023BA-87BD-FB41-BE08-D1D3629CA1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93" y="1993765"/>
            <a:ext cx="2329815" cy="41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3)  </a:t>
            </a:r>
            <a:r>
              <a:rPr lang="ko-KR" altLang="en-US" b="1" spc="-150" dirty="0"/>
              <a:t>그래픽 설계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4D2DC-0326-4307-BE53-59125F5E3B08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42767-60CB-41A4-9572-83623D89CC12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8898136-0E9C-3C49-92CF-5535DE11CB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7" y="1942510"/>
            <a:ext cx="2283245" cy="4120253"/>
          </a:xfrm>
          <a:prstGeom prst="rect">
            <a:avLst/>
          </a:prstGeom>
        </p:spPr>
      </p:pic>
      <p:pic>
        <p:nvPicPr>
          <p:cNvPr id="7" name="그림 6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C67696F1-86F5-A74F-9082-0ECA87A66F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45" y="1938633"/>
            <a:ext cx="2318109" cy="4120253"/>
          </a:xfrm>
          <a:prstGeom prst="rect">
            <a:avLst/>
          </a:prstGeom>
        </p:spPr>
      </p:pic>
      <p:pic>
        <p:nvPicPr>
          <p:cNvPr id="10" name="그림 9" descr="스크린샷, 음식이(가) 표시된 사진&#10;&#10;자동 생성된 설명">
            <a:extLst>
              <a:ext uri="{FF2B5EF4-FFF2-40B4-BE49-F238E27FC236}">
                <a16:creationId xmlns:a16="http://schemas.microsoft.com/office/drawing/2014/main" id="{4C3BF3D4-C1FD-5448-8CF7-86718CBC81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397" y="1945302"/>
            <a:ext cx="2310165" cy="4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658766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dirty="0" err="1"/>
              <a:t>FirebaseRealtimeDatabase</a:t>
            </a:r>
            <a:r>
              <a:rPr lang="en-US" altLang="ko-KR" sz="1600" dirty="0"/>
              <a:t> &amp; </a:t>
            </a:r>
            <a:r>
              <a:rPr lang="en-US" altLang="ko-KR" sz="1600" dirty="0" err="1"/>
              <a:t>FirebaseStorage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9FE9E9-4437-49C2-9E31-DC496ACA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44406"/>
            <a:ext cx="4162313" cy="2536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F9E423-35DF-4751-B46F-F459F814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97" y="2441878"/>
            <a:ext cx="4162313" cy="253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6353F-467D-469F-B2FF-E8371816D3F7}"/>
              </a:ext>
            </a:extLst>
          </p:cNvPr>
          <p:cNvSpPr txBox="1"/>
          <p:nvPr/>
        </p:nvSpPr>
        <p:spPr>
          <a:xfrm>
            <a:off x="1896847" y="502430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B6F85-5FA8-4DE4-B7A4-3A56DCD85BD9}"/>
              </a:ext>
            </a:extLst>
          </p:cNvPr>
          <p:cNvSpPr txBox="1"/>
          <p:nvPr/>
        </p:nvSpPr>
        <p:spPr>
          <a:xfrm>
            <a:off x="6012160" y="49935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65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CF4EFA-286C-1348-94D6-AB2205B35C69}"/>
              </a:ext>
            </a:extLst>
          </p:cNvPr>
          <p:cNvSpPr/>
          <p:nvPr/>
        </p:nvSpPr>
        <p:spPr>
          <a:xfrm>
            <a:off x="971600" y="2204864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EyeTipSelectActivity.kt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34B03E-D234-6A49-B226-045AFA17C489}"/>
              </a:ext>
            </a:extLst>
          </p:cNvPr>
          <p:cNvSpPr/>
          <p:nvPr/>
        </p:nvSpPr>
        <p:spPr>
          <a:xfrm>
            <a:off x="5292080" y="2204864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EyeTipActivity.kt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4377A1-5D71-6246-A1AB-8C496210BD35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3419872" y="2950931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FB5148-26E3-9D43-A9CB-F3CE7C0EBC33}"/>
              </a:ext>
            </a:extLst>
          </p:cNvPr>
          <p:cNvSpPr txBox="1"/>
          <p:nvPr/>
        </p:nvSpPr>
        <p:spPr>
          <a:xfrm>
            <a:off x="3493712" y="2722252"/>
            <a:ext cx="1726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1.</a:t>
            </a:r>
            <a:r>
              <a:rPr kumimoji="1" lang="ko-KR" altLang="en-US" sz="1000" dirty="0"/>
              <a:t> 데이터베이스 종류 전달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D10276-7A00-A246-97F7-4339C5674D3B}"/>
              </a:ext>
            </a:extLst>
          </p:cNvPr>
          <p:cNvSpPr/>
          <p:nvPr/>
        </p:nvSpPr>
        <p:spPr>
          <a:xfrm>
            <a:off x="971600" y="4502866"/>
            <a:ext cx="2448272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EyeDataClass.kt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5C4D61-97FC-AC48-8898-3CB87BB33910}"/>
              </a:ext>
            </a:extLst>
          </p:cNvPr>
          <p:cNvCxnSpPr/>
          <p:nvPr/>
        </p:nvCxnSpPr>
        <p:spPr>
          <a:xfrm flipH="1">
            <a:off x="3203848" y="3609020"/>
            <a:ext cx="2088232" cy="89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975D2F-58FC-EC4E-8389-D8ACFDF22C95}"/>
              </a:ext>
            </a:extLst>
          </p:cNvPr>
          <p:cNvSpPr txBox="1"/>
          <p:nvPr/>
        </p:nvSpPr>
        <p:spPr>
          <a:xfrm rot="20248129">
            <a:off x="3466273" y="3785430"/>
            <a:ext cx="1659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2.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Firebase instance </a:t>
            </a:r>
            <a:r>
              <a:rPr kumimoji="1" lang="ko-KR" altLang="en-US" sz="1000" dirty="0"/>
              <a:t>전달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B3E6926-A93D-F743-AEE8-1820859A84D6}"/>
              </a:ext>
            </a:extLst>
          </p:cNvPr>
          <p:cNvCxnSpPr>
            <a:cxnSpLocks/>
          </p:cNvCxnSpPr>
          <p:nvPr/>
        </p:nvCxnSpPr>
        <p:spPr>
          <a:xfrm flipV="1">
            <a:off x="3419872" y="3696997"/>
            <a:ext cx="2232248" cy="956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C1CA1D-5E55-9E4E-A0C3-FDC7326C9FB6}"/>
              </a:ext>
            </a:extLst>
          </p:cNvPr>
          <p:cNvSpPr txBox="1"/>
          <p:nvPr/>
        </p:nvSpPr>
        <p:spPr>
          <a:xfrm rot="20179173">
            <a:off x="3689398" y="4212835"/>
            <a:ext cx="155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3.</a:t>
            </a:r>
            <a:r>
              <a:rPr kumimoji="1" lang="ko-KR" altLang="en-US" sz="1000" dirty="0"/>
              <a:t> 해당 데이터베이스에 맞는 데이터 배열 전달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D5E246-EF78-CC4B-B6AD-69811EA1C8E4}"/>
              </a:ext>
            </a:extLst>
          </p:cNvPr>
          <p:cNvSpPr/>
          <p:nvPr/>
        </p:nvSpPr>
        <p:spPr>
          <a:xfrm>
            <a:off x="5290248" y="4492967"/>
            <a:ext cx="2593754" cy="149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recyclerViewAdapter.kt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F544F0F-A3AF-A449-8FA8-60030ACCAE30}"/>
              </a:ext>
            </a:extLst>
          </p:cNvPr>
          <p:cNvCxnSpPr/>
          <p:nvPr/>
        </p:nvCxnSpPr>
        <p:spPr>
          <a:xfrm>
            <a:off x="6156176" y="3696997"/>
            <a:ext cx="0" cy="80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783901-421C-DC41-A9D7-C198A762F45D}"/>
              </a:ext>
            </a:extLst>
          </p:cNvPr>
          <p:cNvSpPr txBox="1"/>
          <p:nvPr/>
        </p:nvSpPr>
        <p:spPr>
          <a:xfrm>
            <a:off x="5219996" y="3988184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4.</a:t>
            </a:r>
            <a:r>
              <a:rPr kumimoji="1" lang="ko-KR" altLang="en-US" sz="1000" dirty="0"/>
              <a:t> 데이터 배열 전달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E0BCBA1-2C3D-CC47-BB50-383AEDFA99D7}"/>
              </a:ext>
            </a:extLst>
          </p:cNvPr>
          <p:cNvCxnSpPr/>
          <p:nvPr/>
        </p:nvCxnSpPr>
        <p:spPr>
          <a:xfrm flipV="1">
            <a:off x="7020273" y="3696995"/>
            <a:ext cx="0" cy="776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3C852E-E520-A64E-B766-1FC5B4DE45E2}"/>
              </a:ext>
            </a:extLst>
          </p:cNvPr>
          <p:cNvSpPr txBox="1"/>
          <p:nvPr/>
        </p:nvSpPr>
        <p:spPr>
          <a:xfrm>
            <a:off x="6981456" y="391192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5.</a:t>
            </a:r>
            <a:r>
              <a:rPr kumimoji="1" lang="ko-KR" altLang="en-US" sz="1000" dirty="0"/>
              <a:t> 전달된 데이터 배열을 </a:t>
            </a:r>
            <a:r>
              <a:rPr kumimoji="1" lang="en-US" altLang="ko-KR" sz="1000" dirty="0" err="1"/>
              <a:t>recyclerView</a:t>
            </a:r>
            <a:r>
              <a:rPr kumimoji="1" lang="ko-KR" altLang="en-US" sz="1000" dirty="0"/>
              <a:t>와 바인딩</a:t>
            </a:r>
          </a:p>
        </p:txBody>
      </p:sp>
    </p:spTree>
    <p:extLst>
      <p:ext uri="{BB962C8B-B14F-4D97-AF65-F5344CB8AC3E}">
        <p14:creationId xmlns:p14="http://schemas.microsoft.com/office/powerpoint/2010/main" val="364542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EyeDataClass.kt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D1F54DE-9277-F74D-B1DD-533728969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8" y="2398140"/>
            <a:ext cx="7308304" cy="38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1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EyeTipActivity.kt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6DD69-08AE-AD4E-B490-51972170B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6" y="2532262"/>
            <a:ext cx="7708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1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E37BC5-15CA-4EE6-A48A-DEFCE8ED9E1D}"/>
              </a:ext>
            </a:extLst>
          </p:cNvPr>
          <p:cNvSpPr/>
          <p:nvPr/>
        </p:nvSpPr>
        <p:spPr>
          <a:xfrm>
            <a:off x="0" y="0"/>
            <a:ext cx="9144000" cy="1097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32656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7375E"/>
                </a:solidFill>
              </a:rPr>
              <a:t>CONTENTS</a:t>
            </a:r>
            <a:endParaRPr lang="ko-KR" altLang="en-US" sz="2400" b="1" dirty="0">
              <a:solidFill>
                <a:srgbClr val="17375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6558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3083505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69641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869641" y="3501008"/>
            <a:ext cx="136815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아이디어 및 </a:t>
            </a:r>
            <a:br>
              <a:rPr lang="en-US" altLang="ko-KR" sz="1200" b="1" spc="-150" dirty="0">
                <a:solidFill>
                  <a:srgbClr val="002060"/>
                </a:solidFill>
              </a:rPr>
            </a:br>
            <a:r>
              <a:rPr lang="ko-KR" altLang="en-US" sz="1200" b="1" spc="-150" dirty="0">
                <a:solidFill>
                  <a:srgbClr val="002060"/>
                </a:solidFill>
              </a:rPr>
              <a:t>개념적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기술적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그래픽 설계</a:t>
            </a:r>
            <a:endParaRPr lang="en-US" altLang="ko-KR" sz="1200" b="1" spc="-150" dirty="0">
              <a:solidFill>
                <a:srgbClr val="00206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데이터 설계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1518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0FB513-9358-41FC-B7F4-B6B56A5DDC36}"/>
              </a:ext>
            </a:extLst>
          </p:cNvPr>
          <p:cNvSpPr txBox="1"/>
          <p:nvPr/>
        </p:nvSpPr>
        <p:spPr>
          <a:xfrm>
            <a:off x="2915816" y="62280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임베디드소프트웨어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264C4D0-0CEC-4C87-9C7F-49D887657F13}"/>
              </a:ext>
            </a:extLst>
          </p:cNvPr>
          <p:cNvCxnSpPr>
            <a:cxnSpLocks/>
          </p:cNvCxnSpPr>
          <p:nvPr/>
        </p:nvCxnSpPr>
        <p:spPr>
          <a:xfrm>
            <a:off x="969440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CF338A-9E18-423A-AAEA-8DD8CFA0BABE}"/>
              </a:ext>
            </a:extLst>
          </p:cNvPr>
          <p:cNvSpPr/>
          <p:nvPr/>
        </p:nvSpPr>
        <p:spPr>
          <a:xfrm>
            <a:off x="755576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AB9522-556A-49DC-9387-97CF33C87194}"/>
              </a:ext>
            </a:extLst>
          </p:cNvPr>
          <p:cNvSpPr txBox="1"/>
          <p:nvPr/>
        </p:nvSpPr>
        <p:spPr>
          <a:xfrm>
            <a:off x="755576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1200" b="1" spc="-150" dirty="0">
                <a:solidFill>
                  <a:srgbClr val="17375E"/>
                </a:solidFill>
              </a:rPr>
              <a:t> 필터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8939FF-CEBF-4E1C-AA32-E9D73C78D0C7}"/>
              </a:ext>
            </a:extLst>
          </p:cNvPr>
          <p:cNvSpPr txBox="1"/>
          <p:nvPr/>
        </p:nvSpPr>
        <p:spPr>
          <a:xfrm>
            <a:off x="1127453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서론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9B97FB3-D9C0-4DFE-B1BE-1F9C4BE235C1}"/>
              </a:ext>
            </a:extLst>
          </p:cNvPr>
          <p:cNvCxnSpPr>
            <a:cxnSpLocks/>
          </p:cNvCxnSpPr>
          <p:nvPr/>
        </p:nvCxnSpPr>
        <p:spPr>
          <a:xfrm>
            <a:off x="5120073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99D0CD-F5A5-4F80-B498-26DFB0C0E707}"/>
              </a:ext>
            </a:extLst>
          </p:cNvPr>
          <p:cNvSpPr/>
          <p:nvPr/>
        </p:nvSpPr>
        <p:spPr>
          <a:xfrm>
            <a:off x="4906209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382717-736E-41BE-9D8D-F6C30D15FDDE}"/>
              </a:ext>
            </a:extLst>
          </p:cNvPr>
          <p:cNvSpPr txBox="1"/>
          <p:nvPr/>
        </p:nvSpPr>
        <p:spPr>
          <a:xfrm>
            <a:off x="4906209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시연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33F5B9-AC60-4F03-B99E-B944566BEC34}"/>
              </a:ext>
            </a:extLst>
          </p:cNvPr>
          <p:cNvSpPr txBox="1"/>
          <p:nvPr/>
        </p:nvSpPr>
        <p:spPr>
          <a:xfrm>
            <a:off x="5278086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시연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ACFAA49-18EE-4A2E-A23D-00CEB746F686}"/>
              </a:ext>
            </a:extLst>
          </p:cNvPr>
          <p:cNvCxnSpPr>
            <a:cxnSpLocks/>
          </p:cNvCxnSpPr>
          <p:nvPr/>
        </p:nvCxnSpPr>
        <p:spPr>
          <a:xfrm>
            <a:off x="7234136" y="2768154"/>
            <a:ext cx="9404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56D355-5149-470F-913C-9D14F4A2FD1F}"/>
              </a:ext>
            </a:extLst>
          </p:cNvPr>
          <p:cNvSpPr/>
          <p:nvPr/>
        </p:nvSpPr>
        <p:spPr>
          <a:xfrm>
            <a:off x="7020272" y="3356992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B9DA8EA-4349-47B8-AB5A-5704E47E3C12}"/>
              </a:ext>
            </a:extLst>
          </p:cNvPr>
          <p:cNvSpPr txBox="1"/>
          <p:nvPr/>
        </p:nvSpPr>
        <p:spPr>
          <a:xfrm>
            <a:off x="7020272" y="3501008"/>
            <a:ext cx="136815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-150" dirty="0">
                <a:solidFill>
                  <a:srgbClr val="002060"/>
                </a:solidFill>
              </a:rPr>
              <a:t>의미</a:t>
            </a:r>
            <a:endParaRPr lang="en-US" altLang="ko-KR" sz="1200" b="1" spc="-150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179664-F289-4724-B914-F65C63B196F9}"/>
              </a:ext>
            </a:extLst>
          </p:cNvPr>
          <p:cNvSpPr txBox="1"/>
          <p:nvPr/>
        </p:nvSpPr>
        <p:spPr>
          <a:xfrm>
            <a:off x="7392149" y="2908421"/>
            <a:ext cx="6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결론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1980220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EyeTipActivity.kt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358DBC95-2EB1-CC44-AEF0-3F27EE62F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7" y="2398140"/>
            <a:ext cx="7762506" cy="37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4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18DDCB-FC64-4477-80CF-8A42E1FA0BE3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4)  </a:t>
            </a:r>
            <a:r>
              <a:rPr lang="ko-KR" altLang="en-US" b="1" spc="-150" dirty="0"/>
              <a:t>데이터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8F7CB-EC04-42D6-9D46-15462EAD419D}"/>
              </a:ext>
            </a:extLst>
          </p:cNvPr>
          <p:cNvSpPr txBox="1"/>
          <p:nvPr/>
        </p:nvSpPr>
        <p:spPr>
          <a:xfrm>
            <a:off x="936668" y="1709538"/>
            <a:ext cx="2699228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b="1" dirty="0" err="1"/>
              <a:t>recyclerViewAdapter.kt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7D781-9523-4842-A2F6-699E0C5946D4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1DCCC-D0B8-4991-9B37-3982DEE09593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BA51F-E346-5644-9D58-051540B23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3" y="2661373"/>
            <a:ext cx="7920894" cy="26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35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시연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84F2CD-00E2-4438-AEED-1AB2C7FD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17" y="1921921"/>
            <a:ext cx="3014158" cy="3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>
                <a:solidFill>
                  <a:schemeClr val="bg1"/>
                </a:solidFill>
              </a:rPr>
              <a:t>결론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가지는 의미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작품의 확장성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38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648" y="3266400"/>
            <a:ext cx="6624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제품 별 성분과 각 성분의 효능에 대한 정보 제공 </a:t>
            </a:r>
            <a:r>
              <a:rPr lang="en-US" altLang="ko-KR" sz="1400" dirty="0"/>
              <a:t>=&gt; </a:t>
            </a:r>
            <a:r>
              <a:rPr lang="ko-KR" altLang="en-US" sz="1400" dirty="0"/>
              <a:t>사용자의 안목 향상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제품 별 최저가 정보를 제공 </a:t>
            </a:r>
            <a:r>
              <a:rPr lang="en-US" altLang="ko-KR" sz="1400" dirty="0"/>
              <a:t>=&gt; </a:t>
            </a:r>
            <a:r>
              <a:rPr lang="ko-KR" altLang="en-US" sz="1400" dirty="0"/>
              <a:t>사용자의 제품 구매 편의 제공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업체 광고에 따른 수익성 </a:t>
            </a:r>
            <a:r>
              <a:rPr lang="en-US" altLang="ko-KR" sz="1400" dirty="0"/>
              <a:t>=&gt; </a:t>
            </a:r>
            <a:r>
              <a:rPr lang="ko-KR" altLang="en-US" sz="1400" dirty="0"/>
              <a:t>어플리케이션의 유지보수를 위한 경제력 확보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해당 어플의 사용자는 대부분 눈의 건강에 관심을 가지고 있을 것</a:t>
            </a:r>
          </a:p>
          <a:p>
            <a:pPr algn="ctr"/>
            <a:r>
              <a:rPr lang="ko-KR" altLang="en-US" sz="1400" b="1" spc="-150" dirty="0">
                <a:latin typeface="+mn-ea"/>
              </a:rPr>
              <a:t>눈 건강과 관련한 현실적인 정보를 제공 및 구매 업체 소개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작품의 확장성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8724" y="4581128"/>
            <a:ext cx="1806792" cy="1440000"/>
          </a:xfrm>
          <a:prstGeom prst="rect">
            <a:avLst/>
          </a:prstGeom>
          <a:noFill/>
        </p:spPr>
      </p:pic>
      <p:pic>
        <p:nvPicPr>
          <p:cNvPr id="19" name="_x485491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2160" y="4742885"/>
            <a:ext cx="2160000" cy="1116486"/>
          </a:xfrm>
          <a:prstGeom prst="rect">
            <a:avLst/>
          </a:prstGeom>
          <a:noFill/>
        </p:spPr>
      </p:pic>
      <p:pic>
        <p:nvPicPr>
          <p:cNvPr id="20" name="_x18990354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4678878"/>
            <a:ext cx="2160001" cy="1244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129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7524" y="3280989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370244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0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623E3-E436-4BE4-BCCB-872187E86BBA}"/>
              </a:ext>
            </a:extLst>
          </p:cNvPr>
          <p:cNvSpPr txBox="1"/>
          <p:nvPr/>
        </p:nvSpPr>
        <p:spPr>
          <a:xfrm>
            <a:off x="1835696" y="227687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슬라이드 아래로는 템플릿입니다</a:t>
            </a:r>
          </a:p>
        </p:txBody>
      </p:sp>
    </p:spTree>
    <p:extLst>
      <p:ext uri="{BB962C8B-B14F-4D97-AF65-F5344CB8AC3E}">
        <p14:creationId xmlns:p14="http://schemas.microsoft.com/office/powerpoint/2010/main" val="303438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심플한 </a:t>
            </a:r>
            <a:r>
              <a:rPr lang="ko-KR" altLang="en-US" b="1" spc="-150" dirty="0" err="1"/>
              <a:t>피피티를</a:t>
            </a:r>
            <a:r>
              <a:rPr lang="ko-KR" altLang="en-US" b="1" spc="-150" dirty="0"/>
              <a:t> 찾을 수 있는 가장 쉬운 방법</a:t>
            </a:r>
            <a:endParaRPr lang="en-US" altLang="ko-KR" b="1" spc="-150" dirty="0"/>
          </a:p>
          <a:p>
            <a:pPr algn="ctr"/>
            <a:r>
              <a:rPr lang="ko-KR" altLang="en-US" sz="1400" b="1" spc="-150" dirty="0" err="1">
                <a:latin typeface="+mn-ea"/>
              </a:rPr>
              <a:t>민희블로그에</a:t>
            </a:r>
            <a:r>
              <a:rPr lang="ko-KR" altLang="en-US" sz="1400" b="1" spc="-150" dirty="0">
                <a:latin typeface="+mn-ea"/>
              </a:rPr>
              <a:t> 접속하여 </a:t>
            </a:r>
            <a:r>
              <a:rPr lang="ko-KR" altLang="en-US" sz="1400" b="1" spc="-150" dirty="0" err="1">
                <a:latin typeface="+mn-ea"/>
              </a:rPr>
              <a:t>댓글을</a:t>
            </a:r>
            <a:r>
              <a:rPr lang="ko-KR" altLang="en-US" sz="1400" b="1" spc="-150" dirty="0">
                <a:latin typeface="+mn-ea"/>
              </a:rPr>
              <a:t> 남긴 뒤 </a:t>
            </a:r>
            <a:r>
              <a:rPr lang="ko-KR" altLang="en-US" sz="1400" b="1" spc="-150" dirty="0" err="1">
                <a:latin typeface="+mn-ea"/>
              </a:rPr>
              <a:t>심플한피피티를</a:t>
            </a:r>
            <a:r>
              <a:rPr lang="ko-KR" altLang="en-US" sz="1400" b="1" spc="-150" dirty="0">
                <a:latin typeface="+mn-ea"/>
              </a:rPr>
              <a:t> 사용한다</a:t>
            </a:r>
            <a:r>
              <a:rPr lang="en-US" altLang="ko-KR" sz="1400" b="1" spc="-150" dirty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서론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</a:t>
            </a:r>
            <a:r>
              <a:rPr lang="ko-KR" altLang="en-US" sz="2400" b="1" spc="-150" dirty="0" err="1">
                <a:solidFill>
                  <a:srgbClr val="17375E"/>
                </a:solidFill>
              </a:rPr>
              <a:t>필터란</a:t>
            </a:r>
            <a:r>
              <a:rPr lang="en-US" altLang="ko-KR" sz="2400" b="1" spc="-150" dirty="0">
                <a:solidFill>
                  <a:srgbClr val="17375E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 err="1">
                <a:solidFill>
                  <a:srgbClr val="17375E"/>
                </a:solidFill>
              </a:rPr>
              <a:t>블루라이트</a:t>
            </a:r>
            <a:r>
              <a:rPr lang="ko-KR" altLang="en-US" sz="2400" b="1" spc="-150" dirty="0">
                <a:solidFill>
                  <a:srgbClr val="17375E"/>
                </a:solidFill>
              </a:rPr>
              <a:t> 필터의 단점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새로운 눈 보호 방법 고안</a:t>
            </a:r>
            <a:endParaRPr lang="en-US" altLang="ko-KR" sz="2400" b="1" spc="-150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9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20C4-8530-BA4F-9A84-E63AA2ABFBEE}"/>
              </a:ext>
            </a:extLst>
          </p:cNvPr>
          <p:cNvSpPr txBox="1"/>
          <p:nvPr/>
        </p:nvSpPr>
        <p:spPr>
          <a:xfrm>
            <a:off x="2267744" y="155679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4409C-24BA-624A-B19A-55CA061712A8}"/>
              </a:ext>
            </a:extLst>
          </p:cNvPr>
          <p:cNvSpPr txBox="1"/>
          <p:nvPr/>
        </p:nvSpPr>
        <p:spPr>
          <a:xfrm>
            <a:off x="971600" y="242262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Play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등록된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블루라이트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차단 어플의 다운로드 수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이상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 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자체적인 필터 기능 제공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3ECD3-47D4-DE46-B783-5A009423D0FD}"/>
              </a:ext>
            </a:extLst>
          </p:cNvPr>
          <p:cNvSpPr txBox="1"/>
          <p:nvPr/>
        </p:nvSpPr>
        <p:spPr>
          <a:xfrm>
            <a:off x="2411760" y="162880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블루라이트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필터</a:t>
            </a:r>
          </a:p>
        </p:txBody>
      </p:sp>
      <p:cxnSp>
        <p:nvCxnSpPr>
          <p:cNvPr id="17" name="직선 연결선 13">
            <a:extLst>
              <a:ext uri="{FF2B5EF4-FFF2-40B4-BE49-F238E27FC236}">
                <a16:creationId xmlns:a16="http://schemas.microsoft.com/office/drawing/2014/main" id="{C1D1D28A-0EF1-E748-A7C4-FCDA9F9F80A8}"/>
              </a:ext>
            </a:extLst>
          </p:cNvPr>
          <p:cNvCxnSpPr/>
          <p:nvPr/>
        </p:nvCxnSpPr>
        <p:spPr>
          <a:xfrm>
            <a:off x="2123728" y="227687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6227121D-0408-984F-B08A-FB7E61840A00}"/>
              </a:ext>
            </a:extLst>
          </p:cNvPr>
          <p:cNvCxnSpPr/>
          <p:nvPr/>
        </p:nvCxnSpPr>
        <p:spPr>
          <a:xfrm>
            <a:off x="2123728" y="148478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417C99-8FE0-4543-BFE5-A93BA57485CC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B8A03A-36F8-4FD5-AB4A-FCEADAF5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845240" y="3276391"/>
            <a:ext cx="2608398" cy="26810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6A0B985-A17F-40F0-BFCB-FA89F00B8A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70" b="52831"/>
          <a:stretch/>
        </p:blipFill>
        <p:spPr>
          <a:xfrm>
            <a:off x="1414947" y="3276391"/>
            <a:ext cx="2869022" cy="2600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39C41-D316-2E47-AC9F-2B4FF8154E66}"/>
              </a:ext>
            </a:extLst>
          </p:cNvPr>
          <p:cNvSpPr txBox="1"/>
          <p:nvPr/>
        </p:nvSpPr>
        <p:spPr>
          <a:xfrm>
            <a:off x="971600" y="2860486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노란색 화면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청색을 줄이면서 상대적으로 녹색과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적색값이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 청색보다 높아지게 되면서 화면이 전체적으로 노란색을 띄게 됨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실질적인 시력저하 예방효과 부족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사용자는 스마트폰 사용 시 평소보다 눈을 덜 깜빡이는 모습을 볼 수 있는데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이것은 안구건조증과 시력저하에 큰 영향을 미침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블루라이트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필터 단점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7BAF29-AAFA-4FDC-B468-0BA74BB05A29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AC795-B2C2-6D4F-8FED-E070F474C31F}"/>
              </a:ext>
            </a:extLst>
          </p:cNvPr>
          <p:cNvSpPr txBox="1"/>
          <p:nvPr/>
        </p:nvSpPr>
        <p:spPr>
          <a:xfrm>
            <a:off x="1403648" y="1772816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              ”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cxnSp>
        <p:nvCxnSpPr>
          <p:cNvPr id="24" name="직선 연결선 13">
            <a:extLst>
              <a:ext uri="{FF2B5EF4-FFF2-40B4-BE49-F238E27FC236}">
                <a16:creationId xmlns:a16="http://schemas.microsoft.com/office/drawing/2014/main" id="{F7F37F9B-F31D-364C-8C92-4D51C09377C1}"/>
              </a:ext>
            </a:extLst>
          </p:cNvPr>
          <p:cNvCxnSpPr/>
          <p:nvPr/>
        </p:nvCxnSpPr>
        <p:spPr>
          <a:xfrm>
            <a:off x="2123728" y="249289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67466F-8CBB-6143-9913-5D9CADC55296}"/>
              </a:ext>
            </a:extLst>
          </p:cNvPr>
          <p:cNvSpPr txBox="1"/>
          <p:nvPr/>
        </p:nvSpPr>
        <p:spPr>
          <a:xfrm>
            <a:off x="2411760" y="184482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새로운 방향 제시</a:t>
            </a:r>
          </a:p>
        </p:txBody>
      </p:sp>
      <p:cxnSp>
        <p:nvCxnSpPr>
          <p:cNvPr id="26" name="직선 연결선 13">
            <a:extLst>
              <a:ext uri="{FF2B5EF4-FFF2-40B4-BE49-F238E27FC236}">
                <a16:creationId xmlns:a16="http://schemas.microsoft.com/office/drawing/2014/main" id="{30C00388-76D5-0F4E-9637-ECCF14A34B2E}"/>
              </a:ext>
            </a:extLst>
          </p:cNvPr>
          <p:cNvCxnSpPr/>
          <p:nvPr/>
        </p:nvCxnSpPr>
        <p:spPr>
          <a:xfrm>
            <a:off x="2123728" y="170080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5ECB9C-F234-4F8A-A5DA-8C5464AED21F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B743F-712D-4ABE-B587-96F95CAC82E4}"/>
              </a:ext>
            </a:extLst>
          </p:cNvPr>
          <p:cNvSpPr txBox="1"/>
          <p:nvPr/>
        </p:nvSpPr>
        <p:spPr>
          <a:xfrm>
            <a:off x="971600" y="2860486"/>
            <a:ext cx="71287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개선 목표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화면이 노란색이 되는 것을 방지하고 사용자가 눈을 깜빡이도록 유도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개발 방향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핸드폰 화면 중간에 검은 화면을 순간적으로 넣어</a:t>
            </a:r>
            <a:endParaRPr kumimoji="0" lang="en-US" altLang="ko-KR" sz="18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사용자의 눈의 깜빡임을 유도하는 것을 목적으로 개발을 진행</a:t>
            </a:r>
          </a:p>
        </p:txBody>
      </p:sp>
    </p:spTree>
    <p:extLst>
      <p:ext uri="{BB962C8B-B14F-4D97-AF65-F5344CB8AC3E}">
        <p14:creationId xmlns:p14="http://schemas.microsoft.com/office/powerpoint/2010/main" val="23741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9E0AA23-105E-461E-B595-C43D224D98E7}"/>
              </a:ext>
            </a:extLst>
          </p:cNvPr>
          <p:cNvSpPr/>
          <p:nvPr/>
        </p:nvSpPr>
        <p:spPr>
          <a:xfrm>
            <a:off x="2987824" y="0"/>
            <a:ext cx="615617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0104" y="1567803"/>
            <a:ext cx="1357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/>
                </a:solidFill>
              </a:rPr>
              <a:t>설계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429B64-59F8-4502-87AD-C3E67E73C1D0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1368152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970E4A-A9C6-4C76-B413-8F122DEBABDF}"/>
              </a:ext>
            </a:extLst>
          </p:cNvPr>
          <p:cNvSpPr txBox="1"/>
          <p:nvPr/>
        </p:nvSpPr>
        <p:spPr>
          <a:xfrm>
            <a:off x="3131840" y="2410238"/>
            <a:ext cx="4104456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아이디어 및 개념적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기술적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그래픽 설계</a:t>
            </a:r>
            <a:endParaRPr lang="en-US" altLang="ko-KR" sz="2400" b="1" spc="-150" dirty="0">
              <a:solidFill>
                <a:srgbClr val="17375E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spc="-150" dirty="0">
                <a:solidFill>
                  <a:srgbClr val="17375E"/>
                </a:solidFill>
              </a:rPr>
              <a:t>데이터 설계</a:t>
            </a:r>
          </a:p>
        </p:txBody>
      </p:sp>
    </p:spTree>
    <p:extLst>
      <p:ext uri="{BB962C8B-B14F-4D97-AF65-F5344CB8AC3E}">
        <p14:creationId xmlns:p14="http://schemas.microsoft.com/office/powerpoint/2010/main" val="92756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7E29-CAE3-4B4B-AB9E-A778961230CF}"/>
              </a:ext>
            </a:extLst>
          </p:cNvPr>
          <p:cNvSpPr txBox="1"/>
          <p:nvPr/>
        </p:nvSpPr>
        <p:spPr>
          <a:xfrm>
            <a:off x="427435" y="10527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설계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818783-E7D6-4C10-A926-073AECB0341B}"/>
              </a:ext>
            </a:extLst>
          </p:cNvPr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아이디어 및 개념적 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7BB6A-564F-4552-A283-AA8FD8F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747" y="2100917"/>
            <a:ext cx="1949490" cy="40075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B37DA3-DF21-4633-80FA-9C17FB2C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65" y="2100917"/>
            <a:ext cx="1949490" cy="4007517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2BCF27-333F-4B05-9C7E-DBE938F70D1F}"/>
              </a:ext>
            </a:extLst>
          </p:cNvPr>
          <p:cNvSpPr/>
          <p:nvPr/>
        </p:nvSpPr>
        <p:spPr>
          <a:xfrm>
            <a:off x="5242765" y="2100917"/>
            <a:ext cx="1949490" cy="4007517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갈매기형 수장 31">
            <a:extLst>
              <a:ext uri="{FF2B5EF4-FFF2-40B4-BE49-F238E27FC236}">
                <a16:creationId xmlns:a16="http://schemas.microsoft.com/office/drawing/2014/main" id="{12411F5A-FBA0-4EF7-B4B6-8E09E7D9E9E8}"/>
              </a:ext>
            </a:extLst>
          </p:cNvPr>
          <p:cNvSpPr/>
          <p:nvPr/>
        </p:nvSpPr>
        <p:spPr>
          <a:xfrm rot="10800000" flipH="1">
            <a:off x="4283969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31">
            <a:extLst>
              <a:ext uri="{FF2B5EF4-FFF2-40B4-BE49-F238E27FC236}">
                <a16:creationId xmlns:a16="http://schemas.microsoft.com/office/drawing/2014/main" id="{A0F7A40F-C39B-4F2A-BD22-A759084DFDB7}"/>
              </a:ext>
            </a:extLst>
          </p:cNvPr>
          <p:cNvSpPr/>
          <p:nvPr/>
        </p:nvSpPr>
        <p:spPr>
          <a:xfrm rot="10800000" flipH="1">
            <a:off x="4529677" y="3816643"/>
            <a:ext cx="360040" cy="576064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3D17E-0D9F-468E-9D6C-B107CFC22C9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err="1">
                <a:solidFill>
                  <a:schemeClr val="bg1"/>
                </a:solidFill>
              </a:rPr>
              <a:t>임베디드소프트웨어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1368</Words>
  <Application>Microsoft Office PowerPoint</Application>
  <PresentationFormat>화면 슬라이드 쇼(4:3)</PresentationFormat>
  <Paragraphs>371</Paragraphs>
  <Slides>35</Slides>
  <Notes>34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 상균</cp:lastModifiedBy>
  <cp:revision>46</cp:revision>
  <dcterms:created xsi:type="dcterms:W3CDTF">2016-11-03T20:47:04Z</dcterms:created>
  <dcterms:modified xsi:type="dcterms:W3CDTF">2019-12-01T09:08:57Z</dcterms:modified>
</cp:coreProperties>
</file>