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282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363" y="4387048"/>
            <a:ext cx="2530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SHORTSTORMERS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285515"/>
              </p:ext>
            </p:extLst>
          </p:nvPr>
        </p:nvGraphicFramePr>
        <p:xfrm>
          <a:off x="5769743" y="1222736"/>
          <a:ext cx="3227990" cy="1010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331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50165" y="1203159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39" name="직사각형 3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25959" y="1672846"/>
              <a:ext cx="2044273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전체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43014"/>
              </p:ext>
            </p:extLst>
          </p:nvPr>
        </p:nvGraphicFramePr>
        <p:xfrm>
          <a:off x="414642" y="2423998"/>
          <a:ext cx="51308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194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399331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49964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12156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7406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연습문제 풀기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1085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코드 공부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59738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43" y="2779598"/>
            <a:ext cx="96080" cy="1865097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250165" y="1203159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44" name="직사각형 43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13950" y="2710626"/>
            <a:ext cx="264511" cy="264511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0165" y="1203158"/>
            <a:ext cx="4900955" cy="5059619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45" name="직사각형 44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5933" y="1679168"/>
              <a:ext cx="3066947" cy="4208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소프트웨어 공학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5252719" y="1211259"/>
            <a:ext cx="3731425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수강하는 과목의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267438" y="1732062"/>
            <a:ext cx="3716706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그 항목은 리스트에서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항목의 체크박스를 선택하고 수정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항목의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67440" y="3367478"/>
            <a:ext cx="3716701" cy="2895299"/>
            <a:chOff x="4614125" y="3394992"/>
            <a:chExt cx="4183812" cy="2895299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25" y="3681013"/>
              <a:ext cx="4183811" cy="26092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헤더의 폰트는 흰색이고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bold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체이다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 각 항목을 누르면 그 기준으로 리스트가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테두리는 흰색이다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리스트는 화면 가운데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수정은 버튼이고 리스트 오른쪽 위에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중요도에 체크되어 있는 항목은 빨간색으로 나타낸다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각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간격은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266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4463527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72123"/>
              </p:ext>
            </p:extLst>
          </p:nvPr>
        </p:nvGraphicFramePr>
        <p:xfrm>
          <a:off x="416561" y="2905574"/>
          <a:ext cx="4600497" cy="21649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0636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551523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820978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9579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8546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3153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589280" y="337854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788726" y="2436184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113925" y="2434249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89280" y="3733115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8" y="2895414"/>
            <a:ext cx="113741" cy="2207914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50165" y="1201100"/>
            <a:ext cx="4901881" cy="399766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0" name="직사각형 49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682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141452"/>
              </p:ext>
            </p:extLst>
          </p:nvPr>
        </p:nvGraphicFramePr>
        <p:xfrm>
          <a:off x="5317516" y="1222736"/>
          <a:ext cx="3559814" cy="242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31266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53719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정보는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빨간색으로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1417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908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250165" y="1203158"/>
            <a:ext cx="4900955" cy="5059619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42" name="직사각형 41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5933" y="1679168"/>
              <a:ext cx="3066947" cy="4208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소프트웨어 공학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 bwMode="auto">
          <a:xfrm>
            <a:off x="4463527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00376"/>
              </p:ext>
            </p:extLst>
          </p:nvPr>
        </p:nvGraphicFramePr>
        <p:xfrm>
          <a:off x="416561" y="2905574"/>
          <a:ext cx="4600497" cy="21649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0636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551523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820978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9579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8546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3153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589280" y="337854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788726" y="2436184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113925" y="2434249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89280" y="3733115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8" y="2895414"/>
            <a:ext cx="113741" cy="2207914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250165" y="1201100"/>
            <a:ext cx="4901881" cy="399766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2" name="직사각형 51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08059" y="23658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745647" y="23658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377652" y="23468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16561" y="32438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977060" y="32453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969729" y="36280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1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82651" y="1211259"/>
            <a:ext cx="3709385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 과목을 등록하는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것을 처리하는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82653" y="1732062"/>
            <a:ext cx="3709386" cy="1077263"/>
            <a:chOff x="4614126" y="1746882"/>
            <a:chExt cx="4183813" cy="107726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7302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131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50166" y="1195216"/>
              <a:ext cx="4870474" cy="4664227"/>
              <a:chOff x="250166" y="1195216"/>
              <a:chExt cx="4870474" cy="4664227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1889730" y="5522030"/>
                <a:ext cx="833133" cy="3374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1698389" y="2703468"/>
                <a:ext cx="2679265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명을 입력해주세요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3540145" y="3971309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1698389" y="3201959"/>
                <a:ext cx="2686171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교수를 입력해주세요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01970" y="2712601"/>
                <a:ext cx="1075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 명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6924" y="3182407"/>
                <a:ext cx="11929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66259" y="4001387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요일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410" y="3997516"/>
                <a:ext cx="7585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2281" y="4698313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년도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83389" y="4690536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학기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555134" y="3963260"/>
                <a:ext cx="680043" cy="326042"/>
                <a:chOff x="1737767" y="3963260"/>
                <a:chExt cx="680043" cy="326042"/>
              </a:xfrm>
            </p:grpSpPr>
            <p:sp>
              <p:nvSpPr>
                <p:cNvPr id="53" name="직사각형 52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1555134" y="4701097"/>
                <a:ext cx="680043" cy="326042"/>
                <a:chOff x="1737767" y="3963260"/>
                <a:chExt cx="680043" cy="326042"/>
              </a:xfrm>
            </p:grpSpPr>
            <p:sp>
              <p:nvSpPr>
                <p:cNvPr id="63" name="직사각형 62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64" name="이등변 삼각형 63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 bwMode="auto">
              <a:xfrm>
                <a:off x="2958461" y="5522030"/>
                <a:ext cx="833133" cy="3374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취소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538678" y="1921606"/>
                <a:ext cx="2568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수강 과목 등록</a:t>
                </a: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3534124" y="4711930"/>
                <a:ext cx="681233" cy="939147"/>
                <a:chOff x="3930341" y="4749778"/>
                <a:chExt cx="681233" cy="939147"/>
              </a:xfrm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3930341" y="4749778"/>
                  <a:ext cx="680043" cy="326042"/>
                  <a:chOff x="1737767" y="3963260"/>
                  <a:chExt cx="680043" cy="326042"/>
                </a:xfrm>
              </p:grpSpPr>
              <p:sp>
                <p:nvSpPr>
                  <p:cNvPr id="66" name="직사각형 65"/>
                  <p:cNvSpPr/>
                  <p:nvPr/>
                </p:nvSpPr>
                <p:spPr bwMode="auto">
                  <a:xfrm>
                    <a:off x="1737767" y="3963260"/>
                    <a:ext cx="680043" cy="326042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endParaRPr>
                  </a:p>
                </p:txBody>
              </p:sp>
              <p:sp>
                <p:nvSpPr>
                  <p:cNvPr id="67" name="이등변 삼각형 66"/>
                  <p:cNvSpPr/>
                  <p:nvPr/>
                </p:nvSpPr>
                <p:spPr bwMode="auto">
                  <a:xfrm flipV="1">
                    <a:off x="2235177" y="4072817"/>
                    <a:ext cx="142240" cy="111640"/>
                  </a:xfrm>
                  <a:prstGeom prst="triangle">
                    <a:avLst/>
                  </a:prstGeom>
                  <a:solidFill>
                    <a:srgbClr val="002060">
                      <a:alpha val="55000"/>
                    </a:srgbClr>
                  </a:solidFill>
                  <a:ln w="31750" cap="flat" cmpd="dbl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71" name="직사각형 70"/>
                <p:cNvSpPr/>
                <p:nvPr/>
              </p:nvSpPr>
              <p:spPr bwMode="auto">
                <a:xfrm>
                  <a:off x="3931531" y="5075820"/>
                  <a:ext cx="680043" cy="28706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  <p:sp>
              <p:nvSpPr>
                <p:cNvPr id="74" name="직사각형 73"/>
                <p:cNvSpPr/>
                <p:nvPr/>
              </p:nvSpPr>
              <p:spPr bwMode="auto">
                <a:xfrm>
                  <a:off x="3930341" y="5362884"/>
                  <a:ext cx="680043" cy="326041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rPr>
                    <a:t>2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50166" y="1195216"/>
                <a:ext cx="4870474" cy="387679"/>
                <a:chOff x="568905" y="1789934"/>
                <a:chExt cx="4900955" cy="350849"/>
              </a:xfrm>
              <a:solidFill>
                <a:schemeClr val="bg1"/>
              </a:solidFill>
            </p:grpSpPr>
            <p:sp>
              <p:nvSpPr>
                <p:cNvPr id="77" name="직사각형 76"/>
                <p:cNvSpPr/>
                <p:nvPr/>
              </p:nvSpPr>
              <p:spPr bwMode="auto">
                <a:xfrm>
                  <a:off x="568905" y="1789934"/>
                  <a:ext cx="4900955" cy="350849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142213" y="1816288"/>
                  <a:ext cx="297167" cy="307777"/>
                </a:xfrm>
                <a:prstGeom prst="rect">
                  <a:avLst/>
                </a:prstGeom>
                <a:grp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 bwMode="auto">
                <a:xfrm>
                  <a:off x="4976584" y="1918990"/>
                  <a:ext cx="139911" cy="108159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 bwMode="auto">
                <a:xfrm>
                  <a:off x="4696396" y="1990112"/>
                  <a:ext cx="127791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81" name="그룹 80"/>
          <p:cNvGrpSpPr/>
          <p:nvPr/>
        </p:nvGrpSpPr>
        <p:grpSpPr>
          <a:xfrm>
            <a:off x="5182655" y="2946627"/>
            <a:ext cx="3735742" cy="3316150"/>
            <a:chOff x="4614124" y="3394992"/>
            <a:chExt cx="4183813" cy="3316150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4614124" y="3711493"/>
              <a:ext cx="4183811" cy="29996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학기는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명을 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31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848186"/>
              </p:ext>
            </p:extLst>
          </p:nvPr>
        </p:nvGraphicFramePr>
        <p:xfrm>
          <a:off x="5161033" y="1275860"/>
          <a:ext cx="380992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142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934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669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50166" y="1195216"/>
              <a:ext cx="4870474" cy="4664227"/>
              <a:chOff x="250166" y="1195216"/>
              <a:chExt cx="4870474" cy="4664227"/>
            </a:xfrm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1889730" y="5522030"/>
                <a:ext cx="833133" cy="3374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1698389" y="2703468"/>
                <a:ext cx="2679265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명을 입력해주세요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3540145" y="3971309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1698389" y="3201959"/>
                <a:ext cx="2686171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교수를 입력해주세요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01970" y="2712601"/>
                <a:ext cx="1075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 명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66924" y="3182407"/>
                <a:ext cx="11929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66259" y="4001387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요일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817410" y="3997516"/>
                <a:ext cx="7585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42281" y="4698313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년도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83389" y="4690536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학기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1555134" y="3963260"/>
                <a:ext cx="680043" cy="326042"/>
                <a:chOff x="1737767" y="3963260"/>
                <a:chExt cx="680043" cy="326042"/>
              </a:xfrm>
            </p:grpSpPr>
            <p:sp>
              <p:nvSpPr>
                <p:cNvPr id="59" name="직사각형 58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60" name="이등변 삼각형 59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1555134" y="4701097"/>
                <a:ext cx="680043" cy="326042"/>
                <a:chOff x="1737767" y="3963260"/>
                <a:chExt cx="680043" cy="326042"/>
              </a:xfrm>
            </p:grpSpPr>
            <p:sp>
              <p:nvSpPr>
                <p:cNvPr id="57" name="직사각형 56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8" name="이등변 삼각형 57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 bwMode="auto">
              <a:xfrm>
                <a:off x="2958461" y="5522030"/>
                <a:ext cx="833133" cy="3374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취소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38678" y="1921606"/>
                <a:ext cx="2568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수강 과목 등록</a:t>
                </a: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3534124" y="4711930"/>
                <a:ext cx="681233" cy="939147"/>
                <a:chOff x="3930341" y="4749778"/>
                <a:chExt cx="681233" cy="939147"/>
              </a:xfrm>
            </p:grpSpPr>
            <p:grpSp>
              <p:nvGrpSpPr>
                <p:cNvPr id="52" name="그룹 51"/>
                <p:cNvGrpSpPr/>
                <p:nvPr/>
              </p:nvGrpSpPr>
              <p:grpSpPr>
                <a:xfrm>
                  <a:off x="3930341" y="4749778"/>
                  <a:ext cx="680043" cy="326042"/>
                  <a:chOff x="1737767" y="3963260"/>
                  <a:chExt cx="680043" cy="326042"/>
                </a:xfrm>
              </p:grpSpPr>
              <p:sp>
                <p:nvSpPr>
                  <p:cNvPr id="55" name="직사각형 54"/>
                  <p:cNvSpPr/>
                  <p:nvPr/>
                </p:nvSpPr>
                <p:spPr bwMode="auto">
                  <a:xfrm>
                    <a:off x="1737767" y="3963260"/>
                    <a:ext cx="680043" cy="326042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endParaRPr>
                  </a:p>
                </p:txBody>
              </p:sp>
              <p:sp>
                <p:nvSpPr>
                  <p:cNvPr id="56" name="이등변 삼각형 55"/>
                  <p:cNvSpPr/>
                  <p:nvPr/>
                </p:nvSpPr>
                <p:spPr bwMode="auto">
                  <a:xfrm flipV="1">
                    <a:off x="2235177" y="4072817"/>
                    <a:ext cx="142240" cy="111640"/>
                  </a:xfrm>
                  <a:prstGeom prst="triangle">
                    <a:avLst/>
                  </a:prstGeom>
                  <a:solidFill>
                    <a:srgbClr val="002060">
                      <a:alpha val="55000"/>
                    </a:srgbClr>
                  </a:solidFill>
                  <a:ln w="31750" cap="flat" cmpd="dbl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53" name="직사각형 52"/>
                <p:cNvSpPr/>
                <p:nvPr/>
              </p:nvSpPr>
              <p:spPr bwMode="auto">
                <a:xfrm>
                  <a:off x="3931531" y="5075820"/>
                  <a:ext cx="680043" cy="28706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 bwMode="auto">
                <a:xfrm>
                  <a:off x="3930341" y="5362884"/>
                  <a:ext cx="680043" cy="326041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rPr>
                    <a:t>2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250166" y="1195216"/>
                <a:ext cx="4870474" cy="387679"/>
                <a:chOff x="568905" y="1789934"/>
                <a:chExt cx="4900955" cy="350849"/>
              </a:xfrm>
              <a:solidFill>
                <a:schemeClr val="bg1"/>
              </a:solidFill>
            </p:grpSpPr>
            <p:sp>
              <p:nvSpPr>
                <p:cNvPr id="48" name="직사각형 47"/>
                <p:cNvSpPr/>
                <p:nvPr/>
              </p:nvSpPr>
              <p:spPr bwMode="auto">
                <a:xfrm>
                  <a:off x="568905" y="1789934"/>
                  <a:ext cx="4900955" cy="350849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2213" y="1816288"/>
                  <a:ext cx="297167" cy="307777"/>
                </a:xfrm>
                <a:prstGeom prst="rect">
                  <a:avLst/>
                </a:prstGeom>
                <a:grp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 bwMode="auto">
                <a:xfrm>
                  <a:off x="4976584" y="1918990"/>
                  <a:ext cx="139911" cy="108159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 bwMode="auto">
                <a:xfrm>
                  <a:off x="4696396" y="1990112"/>
                  <a:ext cx="127791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72966" y="2804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72966" y="3286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38563" y="39086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451701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435205" y="4640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3418966" y="39086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780199" y="54423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838728" y="54457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09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95824" y="1211259"/>
            <a:ext cx="373574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수강 과목을 수정하는 것을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95822" y="1732062"/>
            <a:ext cx="3735741" cy="1297449"/>
            <a:chOff x="4614126" y="1746882"/>
            <a:chExt cx="4183813" cy="1297449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6" y="2063385"/>
              <a:ext cx="4183811" cy="980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누르면 메인 화면으로 이동한다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95819" y="3154705"/>
            <a:ext cx="3735742" cy="3164815"/>
            <a:chOff x="4614124" y="3394992"/>
            <a:chExt cx="4183813" cy="316481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24" y="3660693"/>
              <a:ext cx="4183811" cy="28991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학기는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명을 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346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698389" y="2703468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명을 입력해주세요</a:t>
              </a: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540145" y="3971309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698389" y="3201959"/>
              <a:ext cx="2686171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교수를 입력해주세요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1970" y="2712601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6259" y="4001387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17410" y="3997516"/>
              <a:ext cx="75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281" y="469831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년도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83389" y="469053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학기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555134" y="3963260"/>
              <a:ext cx="680043" cy="326042"/>
              <a:chOff x="1737767" y="3963260"/>
              <a:chExt cx="680043" cy="326042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2" name="이등변 삼각형 7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555134" y="4701097"/>
              <a:ext cx="680043" cy="326042"/>
              <a:chOff x="1737767" y="3963260"/>
              <a:chExt cx="680043" cy="326042"/>
            </a:xfrm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5" name="이등변 삼각형 74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63424" y="1819665"/>
              <a:ext cx="2568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534124" y="4711930"/>
              <a:ext cx="681233" cy="939147"/>
              <a:chOff x="3930341" y="4749778"/>
              <a:chExt cx="681233" cy="939147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3930341" y="4749778"/>
                <a:ext cx="680043" cy="326042"/>
                <a:chOff x="1737767" y="3963260"/>
                <a:chExt cx="680043" cy="326042"/>
              </a:xfrm>
            </p:grpSpPr>
            <p:sp>
              <p:nvSpPr>
                <p:cNvPr id="82" name="직사각형 81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83" name="이등변 삼각형 82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/>
              <p:cNvSpPr/>
              <p:nvPr/>
            </p:nvSpPr>
            <p:spPr bwMode="auto">
              <a:xfrm>
                <a:off x="3931531" y="5075820"/>
                <a:ext cx="680043" cy="287063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3930341" y="5362884"/>
                <a:ext cx="680043" cy="326041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rPr>
                  <a:t>2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250166" y="1195216"/>
              <a:ext cx="4870474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4" name="직선 연결선 93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21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49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698389" y="2703468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명을 입력해주세요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540145" y="3971309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1698389" y="3201959"/>
              <a:ext cx="2686171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교수를 입력해주세요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1970" y="2712601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6259" y="4001387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7410" y="3997516"/>
              <a:ext cx="75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2281" y="469831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년도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83389" y="469053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학기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55134" y="3963260"/>
              <a:ext cx="680043" cy="326042"/>
              <a:chOff x="1737767" y="3963260"/>
              <a:chExt cx="680043" cy="326042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9" name="이등변 삼각형 5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555134" y="4701097"/>
              <a:ext cx="680043" cy="326042"/>
              <a:chOff x="1737767" y="3963260"/>
              <a:chExt cx="680043" cy="326042"/>
            </a:xfrm>
          </p:grpSpPr>
          <p:sp>
            <p:nvSpPr>
              <p:cNvPr id="56" name="직사각형 55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63424" y="1819665"/>
              <a:ext cx="2568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534124" y="4711930"/>
              <a:ext cx="681233" cy="939147"/>
              <a:chOff x="3930341" y="4749778"/>
              <a:chExt cx="681233" cy="93914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3930341" y="4749778"/>
                <a:ext cx="680043" cy="326042"/>
                <a:chOff x="1737767" y="3963260"/>
                <a:chExt cx="680043" cy="326042"/>
              </a:xfrm>
            </p:grpSpPr>
            <p:sp>
              <p:nvSpPr>
                <p:cNvPr id="54" name="직사각형 53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5" name="이등변 삼각형 54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3931531" y="5075820"/>
                <a:ext cx="680043" cy="287063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3930341" y="5362884"/>
                <a:ext cx="680043" cy="326041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rPr>
                  <a:t>2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50166" y="1195216"/>
              <a:ext cx="4870474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47" name="직사각형 4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25269" y="27706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07242" y="32788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90990" y="40277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440572" y="47491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493510" y="39745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3435205" y="47591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780199" y="54423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838728" y="54457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34281"/>
              </p:ext>
            </p:extLst>
          </p:nvPr>
        </p:nvGraphicFramePr>
        <p:xfrm>
          <a:off x="5161033" y="1275860"/>
          <a:ext cx="380992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완료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142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9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8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65243" y="1211259"/>
            <a:ext cx="3782944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등록하는 것을 처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44919" y="1711742"/>
            <a:ext cx="3849383" cy="1043448"/>
            <a:chOff x="4614126" y="1746882"/>
            <a:chExt cx="4183813" cy="115611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9" y="1746882"/>
              <a:ext cx="418381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6"/>
              <a:ext cx="4183811" cy="809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337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</p:grpSpPr>
          <p:sp>
            <p:nvSpPr>
              <p:cNvPr id="48" name="직사각형 4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9" name="이등변 삼각형 5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</p:grpSpPr>
          <p:sp>
            <p:nvSpPr>
              <p:cNvPr id="69" name="직사각형 68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0" name="이등변 삼각형 69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3936080" y="4324835"/>
              <a:ext cx="182880" cy="17605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1797668" y="1844759"/>
              <a:ext cx="189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등록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</p:grpSpPr>
            <p:sp>
              <p:nvSpPr>
                <p:cNvPr id="51" name="직사각형 50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2" name="이등변 삼각형 51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137135" y="2833205"/>
            <a:ext cx="3854430" cy="3506635"/>
            <a:chOff x="4583573" y="3306802"/>
            <a:chExt cx="4189302" cy="324058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583573" y="3545023"/>
              <a:ext cx="4178259" cy="30023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리스트에서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선택한 항목이 텍스트필드에 나타나야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중요도는 체크박스로 구현한다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4589064" y="330680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762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005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8" name="이등변 삼각형 67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936080" y="4324835"/>
              <a:ext cx="182880" cy="17605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1797668" y="1844759"/>
              <a:ext cx="189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등록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6" name="이등변 삼각형 55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05625" y="26584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16844" y="3258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969366" y="32349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13224" y="37943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52895" y="38321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3757030" y="4137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1615599" y="43393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7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900940"/>
              </p:ext>
            </p:extLst>
          </p:nvPr>
        </p:nvGraphicFramePr>
        <p:xfrm>
          <a:off x="5272089" y="1275860"/>
          <a:ext cx="3698866" cy="302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1651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569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11571"/>
                  </a:ext>
                </a:extLst>
              </a:tr>
            </a:tbl>
          </a:graphicData>
        </a:graphic>
      </p:graphicFrame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785962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2888348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20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613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5" name="이등변 삼각형 74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</p:grpSpPr>
          <p:sp>
            <p:nvSpPr>
              <p:cNvPr id="78" name="직사각형 7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</p:grpSpPr>
          <p:sp>
            <p:nvSpPr>
              <p:cNvPr id="81" name="직사각형 8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2" name="이등변 삼각형 8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</p:grpSpPr>
          <p:sp>
            <p:nvSpPr>
              <p:cNvPr id="86" name="직사각형 85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7" name="이등변 삼각형 86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936080" y="4324835"/>
              <a:ext cx="182880" cy="17605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92" name="직사각형 91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94" name="직사각형 93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6" name="TextBox 95"/>
            <p:cNvSpPr txBox="1"/>
            <p:nvPr/>
          </p:nvSpPr>
          <p:spPr>
            <a:xfrm>
              <a:off x="1797668" y="1865079"/>
              <a:ext cx="189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9" name="직사각형 98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100" name="직사각형 99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4" name="직사각형 103"/>
          <p:cNvSpPr/>
          <p:nvPr/>
        </p:nvSpPr>
        <p:spPr bwMode="auto">
          <a:xfrm>
            <a:off x="5165243" y="1211259"/>
            <a:ext cx="3782944" cy="353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수정하는 것을 처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5132027" y="2924404"/>
            <a:ext cx="3852115" cy="3448456"/>
            <a:chOff x="4589064" y="3355421"/>
            <a:chExt cx="4186786" cy="2893412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592039" y="3559427"/>
              <a:ext cx="4183811" cy="26894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리스트에서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선택한 항목이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중요도는 체크박스로 구현한다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4589064" y="3355421"/>
              <a:ext cx="4183811" cy="2697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144918" y="1660941"/>
            <a:ext cx="3849383" cy="1194169"/>
            <a:chOff x="4603083" y="1668083"/>
            <a:chExt cx="4183813" cy="1323111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4603083" y="1925011"/>
              <a:ext cx="4183811" cy="10661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4603086" y="1668083"/>
              <a:ext cx="418381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739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126671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657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8" name="이등변 삼각형 67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936080" y="4324835"/>
              <a:ext cx="182880" cy="17605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1797668" y="1865079"/>
              <a:ext cx="189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6" name="이등변 삼각형 55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3757030" y="4137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1615599" y="43393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77524" y="25145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939" y="31524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986866" y="3101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25565" y="36591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005066" y="36385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785962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2888348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686540"/>
              </p:ext>
            </p:extLst>
          </p:nvPr>
        </p:nvGraphicFramePr>
        <p:xfrm>
          <a:off x="5272089" y="1275860"/>
          <a:ext cx="3698866" cy="302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1651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완료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569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11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719553" y="1232279"/>
            <a:ext cx="33153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삭제한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관리하는 것을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701320" y="1732062"/>
            <a:ext cx="3333623" cy="1814982"/>
            <a:chOff x="4614127" y="1746882"/>
            <a:chExt cx="4183812" cy="1459642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7" y="1971094"/>
              <a:ext cx="4183812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 항목을 선택한 후 복구 버튼을 누르면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리스트에서 그 항목이 없어진다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 항목을 선택한 후 영구 삭제 버튼을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리스트에서 그 항목이 없어진다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2833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90811" y="3689586"/>
            <a:ext cx="3262919" cy="2522031"/>
            <a:chOff x="4390524" y="3689585"/>
            <a:chExt cx="4223721" cy="2820766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390524" y="3989548"/>
              <a:ext cx="4200602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750x650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맑은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버튼의 폰트는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  R0 G32 B96),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헤더의 폰트 색상과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테두리는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제목과 리스트는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복구와 영구 삭제는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390524" y="3689585"/>
              <a:ext cx="422372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611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휴지통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TD001,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185820" y="1313191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29" name="직사각형 2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8229" y="1710634"/>
              <a:ext cx="888366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휴지통</a:t>
              </a:r>
              <a:r>
                <a:rPr lang="ko-KR" altLang="en-US" sz="2000" b="1" dirty="0" smtClean="0">
                  <a:solidFill>
                    <a:srgbClr val="002060"/>
                  </a:solidFill>
                </a:rPr>
                <a:t> 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34333"/>
              </p:ext>
            </p:extLst>
          </p:nvPr>
        </p:nvGraphicFramePr>
        <p:xfrm>
          <a:off x="268660" y="2438409"/>
          <a:ext cx="52820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2907">
                  <a:extLst>
                    <a:ext uri="{9D8B030D-6E8A-4147-A177-3AD203B41FA5}">
                      <a16:colId xmlns:a16="http://schemas.microsoft.com/office/drawing/2014/main" val="3432682267"/>
                    </a:ext>
                  </a:extLst>
                </a:gridCol>
                <a:gridCol w="130834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18345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66273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00889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5237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400" kern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8079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7907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365760" y="288597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65760" y="322618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049432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166614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영구 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65760" y="362061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5820" y="1283482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47" name="직사각형 46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3" y="2794460"/>
            <a:ext cx="94557" cy="1835527"/>
          </a:xfrm>
          <a:prstGeom prst="rect">
            <a:avLst/>
          </a:prstGeom>
        </p:spPr>
      </p:pic>
      <p:sp>
        <p:nvSpPr>
          <p:cNvPr id="5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054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719116"/>
              </p:ext>
            </p:extLst>
          </p:nvPr>
        </p:nvGraphicFramePr>
        <p:xfrm>
          <a:off x="5687774" y="1222736"/>
          <a:ext cx="3306530" cy="1901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복구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영구 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433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137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휴지통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TD001,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5820" y="1313191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30" name="직사각형 29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8229" y="1710634"/>
              <a:ext cx="888366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휴지통</a:t>
              </a:r>
              <a:r>
                <a:rPr lang="ko-KR" altLang="en-US" sz="2000" b="1" dirty="0" smtClean="0">
                  <a:solidFill>
                    <a:srgbClr val="002060"/>
                  </a:solidFill>
                </a:rPr>
                <a:t> 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56365"/>
              </p:ext>
            </p:extLst>
          </p:nvPr>
        </p:nvGraphicFramePr>
        <p:xfrm>
          <a:off x="268660" y="2438409"/>
          <a:ext cx="52820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2907">
                  <a:extLst>
                    <a:ext uri="{9D8B030D-6E8A-4147-A177-3AD203B41FA5}">
                      <a16:colId xmlns:a16="http://schemas.microsoft.com/office/drawing/2014/main" val="3432682267"/>
                    </a:ext>
                  </a:extLst>
                </a:gridCol>
                <a:gridCol w="130834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18345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66273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00889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5237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400" kern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8079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790705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 bwMode="auto">
          <a:xfrm>
            <a:off x="365760" y="288597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65760" y="322618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049432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166614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영구 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65760" y="362061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5820" y="1283482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39" name="직사각형 38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3" y="2794460"/>
            <a:ext cx="94557" cy="1835527"/>
          </a:xfrm>
          <a:prstGeom prst="rect">
            <a:avLst/>
          </a:prstGeom>
        </p:spPr>
      </p:pic>
      <p:sp>
        <p:nvSpPr>
          <p:cNvPr id="4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0820" y="26561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124415" y="47097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11732" y="26601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007233" y="47097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67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 및 수정에서 입력란 미 기입 시 경고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필수 입력 사항입니다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확인은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876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입력 사항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SR003, 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1" name="그룹 20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994255" y="2744150"/>
                  <a:ext cx="2920425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필수 입력 사항입니다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5" name="직사각형 34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9" name="직사각형 38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00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47185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3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입력 사항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SR003, 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94255" y="2744150"/>
                  <a:ext cx="2920425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필수 입력 사항입니다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2463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체크박스를 선택하지 않고 수정 또는 삭제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버튼을 누를 때</a:t>
            </a:r>
            <a:endParaRPr kumimoji="0" lang="en-US" altLang="ko-KR" sz="1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aseline="0" dirty="0" smtClean="0">
                <a:latin typeface="맑은 고딕" pitchFamily="50" charset="-127"/>
                <a:ea typeface="맑은 고딕" pitchFamily="50" charset="-127"/>
              </a:rPr>
              <a:t>경고하는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246382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이전 화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항목을 선택해주세요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823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SR003, TD002,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343245" y="2287049"/>
            <a:ext cx="3679401" cy="2054848"/>
            <a:chOff x="158725" y="1203151"/>
            <a:chExt cx="5459755" cy="4069889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725" y="1203159"/>
              <a:ext cx="5459755" cy="4069881"/>
              <a:chOff x="250165" y="940279"/>
              <a:chExt cx="4183811" cy="5322498"/>
            </a:xfrm>
            <a:solidFill>
              <a:schemeClr val="bg1">
                <a:lumMod val="95000"/>
              </a:schemeClr>
            </a:solidFill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250165" y="940279"/>
                <a:ext cx="4183811" cy="5322498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94255" y="2744150"/>
                <a:ext cx="2827464" cy="9566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항목을 선택해주세요</a:t>
                </a:r>
                <a:r>
                  <a:rPr lang="en-US" altLang="ko-KR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8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58725" y="1203151"/>
              <a:ext cx="5459755" cy="682107"/>
              <a:chOff x="568905" y="1789934"/>
              <a:chExt cx="4900955" cy="617308"/>
            </a:xfrm>
            <a:solidFill>
              <a:schemeClr val="bg1"/>
            </a:solidFill>
          </p:grpSpPr>
          <p:sp>
            <p:nvSpPr>
              <p:cNvPr id="34" name="직사각형 33"/>
              <p:cNvSpPr/>
              <p:nvPr/>
            </p:nvSpPr>
            <p:spPr bwMode="auto">
              <a:xfrm>
                <a:off x="568905" y="1789934"/>
                <a:ext cx="4900955" cy="617308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알림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41132" y="1801443"/>
                <a:ext cx="162399" cy="496513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 bwMode="auto">
              <a:xfrm>
                <a:off x="4827720" y="1933746"/>
                <a:ext cx="252784" cy="317325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 bwMode="auto">
              <a:xfrm flipH="1">
                <a:off x="4469362" y="2062958"/>
                <a:ext cx="202997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0" name="직사각형 39"/>
          <p:cNvSpPr/>
          <p:nvPr/>
        </p:nvSpPr>
        <p:spPr bwMode="auto">
          <a:xfrm>
            <a:off x="1766378" y="3631781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42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976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SR003, TD002,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158725" y="1203151"/>
            <a:chExt cx="5459755" cy="4069889"/>
          </a:xfrm>
        </p:grpSpPr>
        <p:grpSp>
          <p:nvGrpSpPr>
            <p:cNvPr id="30" name="그룹 29"/>
            <p:cNvGrpSpPr/>
            <p:nvPr/>
          </p:nvGrpSpPr>
          <p:grpSpPr>
            <a:xfrm>
              <a:off x="158725" y="1203159"/>
              <a:ext cx="5459755" cy="4069881"/>
              <a:chOff x="250165" y="940279"/>
              <a:chExt cx="4183811" cy="5322498"/>
            </a:xfrm>
            <a:solidFill>
              <a:schemeClr val="bg1">
                <a:lumMod val="95000"/>
              </a:schemeClr>
            </a:solidFill>
          </p:grpSpPr>
          <p:sp>
            <p:nvSpPr>
              <p:cNvPr id="36" name="직사각형 35"/>
              <p:cNvSpPr/>
              <p:nvPr/>
            </p:nvSpPr>
            <p:spPr bwMode="auto">
              <a:xfrm>
                <a:off x="250165" y="940279"/>
                <a:ext cx="4183811" cy="5322498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94255" y="2744150"/>
                <a:ext cx="2827464" cy="9566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항목을 선택해주세요</a:t>
                </a:r>
                <a:r>
                  <a:rPr lang="en-US" altLang="ko-KR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8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58725" y="1203151"/>
              <a:ext cx="5459755" cy="682107"/>
              <a:chOff x="568905" y="1789934"/>
              <a:chExt cx="4900955" cy="617308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568905" y="1789934"/>
                <a:ext cx="4900955" cy="617308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알림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141132" y="1801443"/>
                <a:ext cx="162399" cy="496513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4827720" y="1933746"/>
                <a:ext cx="252784" cy="317325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4469362" y="2062958"/>
                <a:ext cx="202997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8" name="직사각형 37"/>
          <p:cNvSpPr/>
          <p:nvPr/>
        </p:nvSpPr>
        <p:spPr bwMode="auto">
          <a:xfrm>
            <a:off x="1766378" y="3631781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3177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5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 이상 항목을 선택하고 수정 버튼을 누를 경우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경고하는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하나의 항목만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59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7772" y="2988441"/>
                  <a:ext cx="3614896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하나의 항목만 선택해주세요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69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734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7772" y="2988441"/>
                  <a:ext cx="3614896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하나의 항목만 선택해주세요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3177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5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7" y="1200820"/>
            <a:ext cx="7209145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59" y="1017061"/>
            <a:ext cx="6074701" cy="52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 bwMode="auto">
          <a:xfrm>
            <a:off x="250163" y="1203158"/>
            <a:ext cx="4900955" cy="5049316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 w="317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74988" y="1211259"/>
            <a:ext cx="342295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900955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87203" y="2846820"/>
              <a:ext cx="1796790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87203" y="3478359"/>
              <a:ext cx="1796791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945849" y="4372070"/>
              <a:ext cx="792440" cy="446660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6178" y="1968448"/>
              <a:ext cx="2631783" cy="55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SMU</a:t>
              </a:r>
              <a:r>
                <a:rPr lang="ko-KR" altLang="en-US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 List</a:t>
              </a:r>
              <a:endParaRPr lang="ko-KR" altLang="en-US" sz="28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155" y="2846820"/>
              <a:ext cx="683125" cy="35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endPara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639" y="3432930"/>
              <a:ext cx="852312" cy="35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74988" y="1691422"/>
            <a:ext cx="3422951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버튼을 누르면 메인 화면인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수강과목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374987" y="3341577"/>
            <a:ext cx="3422950" cy="2867784"/>
            <a:chOff x="4614124" y="3394992"/>
            <a:chExt cx="4183815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defaut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‘SMU To do List’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견고딕으로 하고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 글은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나머지는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 -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R0 G32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B96)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3710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50163" y="1203158"/>
            <a:ext cx="4900957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8" name="직사각형 57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177587"/>
              </p:ext>
            </p:extLst>
          </p:nvPr>
        </p:nvGraphicFramePr>
        <p:xfrm>
          <a:off x="5229386" y="1601786"/>
          <a:ext cx="3631122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8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877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07410" y="2160395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SMU</a:t>
            </a:r>
            <a:r>
              <a:rPr lang="ko-KR" altLang="en-US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 do List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946" y="29725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6817" y="356369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비밀번호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25603" y="1239520"/>
            <a:ext cx="4900955" cy="5070570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 w="317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13406" y="1260774"/>
            <a:ext cx="4900955" cy="5059619"/>
            <a:chOff x="250165" y="940279"/>
            <a:chExt cx="4183811" cy="5322498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787203" y="2846820"/>
              <a:ext cx="1796790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787203" y="3478359"/>
              <a:ext cx="1796791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945849" y="4372070"/>
              <a:ext cx="792440" cy="446660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6178" y="1968448"/>
              <a:ext cx="2631783" cy="55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SMU</a:t>
              </a:r>
              <a:r>
                <a:rPr lang="ko-KR" altLang="en-US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 List</a:t>
              </a:r>
              <a:endParaRPr lang="ko-KR" altLang="en-US" sz="28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163" y="31193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072844" y="37154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066163" y="4621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4369" y="306689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7338" y="3642404"/>
            <a:ext cx="99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07131" y="1243795"/>
            <a:ext cx="4913152" cy="353808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93" name="직사각형 92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306492" y="1151203"/>
            <a:ext cx="3392819" cy="3634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수강과목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296434" y="1544463"/>
            <a:ext cx="3629821" cy="2156393"/>
            <a:chOff x="4614127" y="1673178"/>
            <a:chExt cx="4183812" cy="155986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7" y="1841560"/>
              <a:ext cx="4183811" cy="13914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 수강 과목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 누르면 그 항목은 리스트에서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누르면 항목의 수강과목 수정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조회 버튼을 누르면 전체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새 창이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휴지통 버튼을 누르면 휴지통 리스트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새 창이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항목의 과목 명을 누르면 해당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프로그램이 종료된다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673178"/>
              <a:ext cx="4183811" cy="258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73039" y="3773597"/>
            <a:ext cx="3653216" cy="2520804"/>
            <a:chOff x="4614125" y="3477739"/>
            <a:chExt cx="4183812" cy="2867786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25" y="3718532"/>
              <a:ext cx="4183811" cy="2626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00" dirty="0" err="1" smtClean="0">
                  <a:latin typeface="맑은 고딕" pitchFamily="50" charset="-127"/>
                  <a:ea typeface="맑은 고딕" pitchFamily="50" charset="-127"/>
                </a:rPr>
                <a:t>defaut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값으로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견고딕으로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하고 나머지는 맑은 고딕으로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이고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리스트의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(RGB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–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R0 G32 B96)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리스트의 테두리는 흰색이다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제목과 리스트는 화면 가운데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수정은 버튼이고 리스트 오른쪽 위에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조회는 버튼이며 화면 왼쪽 하단에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휴지통은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이모티콘이며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화면 오른쪽 하단에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614126" y="34777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291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SR002, SR003, SH001,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250165" y="1203158"/>
            <a:ext cx="4900955" cy="5059619"/>
            <a:chOff x="250165" y="1203158"/>
            <a:chExt cx="4900955" cy="5059619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1203158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8041" y="1765686"/>
              <a:ext cx="234872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4504491" y="2404648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40657"/>
              </p:ext>
            </p:extLst>
          </p:nvPr>
        </p:nvGraphicFramePr>
        <p:xfrm>
          <a:off x="457201" y="2760059"/>
          <a:ext cx="4558657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005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200160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67009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480065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10001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798155">
                  <a:extLst>
                    <a:ext uri="{9D8B030D-6E8A-4147-A177-3AD203B41FA5}">
                      <a16:colId xmlns:a16="http://schemas.microsoft.com/office/drawing/2014/main" val="130927147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한혁수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 – 18:00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홍철의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09:00 – 12:00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6105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962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2732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457200" y="5599368"/>
            <a:ext cx="1412239" cy="349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do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79120" y="320621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79120" y="36159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793968" y="24082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113925" y="2407522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1060" y="2706062"/>
            <a:ext cx="359394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lang="ko-KR" altLang="en-US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54" y="5440038"/>
            <a:ext cx="583686" cy="58368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59" y="2760059"/>
            <a:ext cx="117181" cy="2274696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50165" y="1203158"/>
            <a:ext cx="4900955" cy="381663"/>
            <a:chOff x="250165" y="1203158"/>
            <a:chExt cx="4900955" cy="381663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50165" y="1203158"/>
              <a:ext cx="4900955" cy="3816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23473" y="1231827"/>
              <a:ext cx="297167" cy="334808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4657844" y="1343549"/>
              <a:ext cx="139911" cy="11765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4377656" y="1420917"/>
              <a:ext cx="12779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97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925462"/>
              </p:ext>
            </p:extLst>
          </p:nvPr>
        </p:nvGraphicFramePr>
        <p:xfrm>
          <a:off x="5409372" y="1222736"/>
          <a:ext cx="3451136" cy="251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1664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79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휴지통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8587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85286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515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SR002, SR003, SH001,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250165" y="1203158"/>
            <a:ext cx="4900955" cy="5059619"/>
            <a:chOff x="250165" y="1203158"/>
            <a:chExt cx="4900955" cy="5059619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250165" y="1203158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8041" y="1765686"/>
              <a:ext cx="234872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50165" y="1203158"/>
            <a:ext cx="4900955" cy="381663"/>
            <a:chOff x="250165" y="1203158"/>
            <a:chExt cx="4900955" cy="381663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50165" y="1203158"/>
              <a:ext cx="4900955" cy="3816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23473" y="1231827"/>
              <a:ext cx="297167" cy="334808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4657844" y="1343549"/>
              <a:ext cx="139911" cy="11765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4377656" y="1420917"/>
              <a:ext cx="12779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직사각형 70"/>
          <p:cNvSpPr/>
          <p:nvPr/>
        </p:nvSpPr>
        <p:spPr bwMode="auto">
          <a:xfrm>
            <a:off x="4504491" y="2404648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96431"/>
              </p:ext>
            </p:extLst>
          </p:nvPr>
        </p:nvGraphicFramePr>
        <p:xfrm>
          <a:off x="457201" y="2760059"/>
          <a:ext cx="4630976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810817">
                  <a:extLst>
                    <a:ext uri="{9D8B030D-6E8A-4147-A177-3AD203B41FA5}">
                      <a16:colId xmlns:a16="http://schemas.microsoft.com/office/drawing/2014/main" val="130927147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V</a:t>
                      </a:r>
                      <a:endParaRPr lang="ko-KR" altLang="en-US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한혁수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 – 18:00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홍철의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09:00 – 12:00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6105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962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27329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457200" y="5599368"/>
            <a:ext cx="1412239" cy="349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do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79120" y="320621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79120" y="36159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93968" y="24082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113925" y="2407522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54" y="5440038"/>
            <a:ext cx="583686" cy="583686"/>
          </a:xfrm>
          <a:prstGeom prst="rect">
            <a:avLst/>
          </a:prstGeom>
        </p:spPr>
      </p:pic>
      <p:sp>
        <p:nvSpPr>
          <p:cNvPr id="80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45730" y="23179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737092" y="23032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411999" y="22813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57200" y="32243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307059" y="54218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52261" y="5522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969036" y="30031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38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2319" y="1211259"/>
            <a:ext cx="30784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870441" y="1732062"/>
            <a:ext cx="3070357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화면인 수강과목리스트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화면이 보인다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862318" y="3394992"/>
            <a:ext cx="3078481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750x650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하고 나머지는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맑은 고딕으로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헤더의 폰트 색상은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RGB: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R0 G32 B96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테두리는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405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250165" y="1203159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29" name="직사각형 2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5959" y="1672846"/>
              <a:ext cx="2044273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전체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16463"/>
              </p:ext>
            </p:extLst>
          </p:nvPr>
        </p:nvGraphicFramePr>
        <p:xfrm>
          <a:off x="414642" y="2423998"/>
          <a:ext cx="51308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194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399331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49964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12156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7406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연습문제 풀기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1085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코드 공부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59738"/>
                  </a:ext>
                </a:extLst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43" y="2779598"/>
            <a:ext cx="96080" cy="1865097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50165" y="1203159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0" name="직사각형 49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6041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7030</TotalTime>
  <Words>3549</Words>
  <Application>Microsoft Office PowerPoint</Application>
  <PresentationFormat>화면 슬라이드 쇼(4:3)</PresentationFormat>
  <Paragraphs>1339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HY견고딕</vt:lpstr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653</cp:revision>
  <cp:lastPrinted>2001-07-23T08:42:52Z</cp:lastPrinted>
  <dcterms:created xsi:type="dcterms:W3CDTF">2011-02-22T01:37:12Z</dcterms:created>
  <dcterms:modified xsi:type="dcterms:W3CDTF">2018-05-04T01:45:57Z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