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60" r:id="rId4"/>
    <p:sldId id="261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74" d="100"/>
          <a:sy n="74" d="100"/>
        </p:scale>
        <p:origin x="466" y="67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71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0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화면 설계</a:t>
            </a:r>
            <a:r>
              <a:rPr lang="en-US" altLang="ko-KR" dirty="0" smtClean="0"/>
              <a:t>(UI 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1363" y="4387048"/>
            <a:ext cx="2530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SHORTSTORMERS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0285515"/>
              </p:ext>
            </p:extLst>
          </p:nvPr>
        </p:nvGraphicFramePr>
        <p:xfrm>
          <a:off x="5769743" y="1222736"/>
          <a:ext cx="3227990" cy="10103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1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2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2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JTable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5841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SH001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8" name="그룹 37"/>
          <p:cNvGrpSpPr/>
          <p:nvPr/>
        </p:nvGrpSpPr>
        <p:grpSpPr>
          <a:xfrm>
            <a:off x="250165" y="1203159"/>
            <a:ext cx="5459755" cy="4069881"/>
            <a:chOff x="250165" y="940279"/>
            <a:chExt cx="4183811" cy="5322498"/>
          </a:xfrm>
          <a:noFill/>
        </p:grpSpPr>
        <p:sp>
          <p:nvSpPr>
            <p:cNvPr id="39" name="직사각형 38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25959" y="1672846"/>
              <a:ext cx="2044273" cy="60375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전체 </a:t>
              </a:r>
              <a:r>
                <a:rPr lang="en-US" altLang="ko-KR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To do</a:t>
              </a:r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LIST</a:t>
              </a:r>
              <a:endParaRPr lang="ko-KR" altLang="en-US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643014"/>
              </p:ext>
            </p:extLst>
          </p:nvPr>
        </p:nvGraphicFramePr>
        <p:xfrm>
          <a:off x="414642" y="2423998"/>
          <a:ext cx="5130800" cy="2220698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91943">
                  <a:extLst>
                    <a:ext uri="{9D8B030D-6E8A-4147-A177-3AD203B41FA5}">
                      <a16:colId xmlns:a16="http://schemas.microsoft.com/office/drawing/2014/main" val="311702934"/>
                    </a:ext>
                  </a:extLst>
                </a:gridCol>
                <a:gridCol w="1399331">
                  <a:extLst>
                    <a:ext uri="{9D8B030D-6E8A-4147-A177-3AD203B41FA5}">
                      <a16:colId xmlns:a16="http://schemas.microsoft.com/office/drawing/2014/main" val="1723479038"/>
                    </a:ext>
                  </a:extLst>
                </a:gridCol>
                <a:gridCol w="849964">
                  <a:extLst>
                    <a:ext uri="{9D8B030D-6E8A-4147-A177-3AD203B41FA5}">
                      <a16:colId xmlns:a16="http://schemas.microsoft.com/office/drawing/2014/main" val="410292595"/>
                    </a:ext>
                  </a:extLst>
                </a:gridCol>
                <a:gridCol w="912156">
                  <a:extLst>
                    <a:ext uri="{9D8B030D-6E8A-4147-A177-3AD203B41FA5}">
                      <a16:colId xmlns:a16="http://schemas.microsoft.com/office/drawing/2014/main" val="1386309154"/>
                    </a:ext>
                  </a:extLst>
                </a:gridCol>
                <a:gridCol w="777406">
                  <a:extLst>
                    <a:ext uri="{9D8B030D-6E8A-4147-A177-3AD203B41FA5}">
                      <a16:colId xmlns:a16="http://schemas.microsoft.com/office/drawing/2014/main" val="3419529611"/>
                    </a:ext>
                  </a:extLst>
                </a:gridCol>
              </a:tblGrid>
              <a:tr h="386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</a:t>
                      </a:r>
                      <a:r>
                        <a:rPr lang="en-US" altLang="ko-KR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do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기한 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마감일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 여부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0861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공학</a:t>
                      </a:r>
                    </a:p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회의록 작성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92450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en-US" altLang="ko-KR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설계서 작성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388670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복습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2801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연습문제 풀기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준비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710857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코드 공부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959738"/>
                  </a:ext>
                </a:extLst>
              </a:tr>
            </a:tbl>
          </a:graphicData>
        </a:graphic>
      </p:graphicFrame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443" y="2779598"/>
            <a:ext cx="96080" cy="1865097"/>
          </a:xfrm>
          <a:prstGeom prst="rect">
            <a:avLst/>
          </a:prstGeom>
        </p:spPr>
      </p:pic>
      <p:grpSp>
        <p:nvGrpSpPr>
          <p:cNvPr id="43" name="그룹 42"/>
          <p:cNvGrpSpPr/>
          <p:nvPr/>
        </p:nvGrpSpPr>
        <p:grpSpPr>
          <a:xfrm>
            <a:off x="250165" y="1203159"/>
            <a:ext cx="5459755" cy="387679"/>
            <a:chOff x="568905" y="1789934"/>
            <a:chExt cx="4900955" cy="350849"/>
          </a:xfrm>
          <a:solidFill>
            <a:schemeClr val="bg1"/>
          </a:solidFill>
        </p:grpSpPr>
        <p:sp>
          <p:nvSpPr>
            <p:cNvPr id="44" name="직사각형 43"/>
            <p:cNvSpPr/>
            <p:nvPr/>
          </p:nvSpPr>
          <p:spPr bwMode="auto">
            <a:xfrm>
              <a:off x="568905" y="1789934"/>
              <a:ext cx="4900955" cy="350849"/>
            </a:xfrm>
            <a:prstGeom prst="rect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42213" y="1816288"/>
              <a:ext cx="297167" cy="307777"/>
            </a:xfrm>
            <a:prstGeom prst="rect">
              <a:avLst/>
            </a:prstGeom>
            <a:grpFill/>
            <a:ln w="3175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4976584" y="1918990"/>
              <a:ext cx="139911" cy="108159"/>
            </a:xfrm>
            <a:prstGeom prst="rect">
              <a:avLst/>
            </a:prstGeom>
            <a:grpFill/>
            <a:ln w="31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 bwMode="auto">
            <a:xfrm>
              <a:off x="4696396" y="1990112"/>
              <a:ext cx="127791" cy="0"/>
            </a:xfrm>
            <a:prstGeom prst="line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413950" y="2710626"/>
            <a:ext cx="264511" cy="264511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05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/>
        </p:nvGrpSpPr>
        <p:grpSpPr>
          <a:xfrm>
            <a:off x="229844" y="1123689"/>
            <a:ext cx="4900955" cy="5059619"/>
            <a:chOff x="250165" y="940279"/>
            <a:chExt cx="4183811" cy="5322498"/>
          </a:xfrm>
          <a:solidFill>
            <a:schemeClr val="bg1">
              <a:lumMod val="95000"/>
            </a:schemeClr>
          </a:solidFill>
        </p:grpSpPr>
        <p:sp>
          <p:nvSpPr>
            <p:cNvPr id="45" name="직사각형 44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45933" y="1679168"/>
              <a:ext cx="3066947" cy="42089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소프트웨어 공학 </a:t>
              </a:r>
              <a:r>
                <a:rPr lang="en-US" altLang="ko-KR" sz="20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To do</a:t>
              </a:r>
              <a:r>
                <a:rPr lang="ko-KR" altLang="en-US" sz="20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20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LIST</a:t>
              </a:r>
              <a:endParaRPr lang="ko-KR" altLang="en-US" sz="20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 bwMode="auto">
          <a:xfrm>
            <a:off x="5232698" y="1176022"/>
            <a:ext cx="3731425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가 수강하는 과목의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를 보여주는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5232700" y="1664382"/>
            <a:ext cx="3771462" cy="1307911"/>
            <a:chOff x="4614126" y="1746882"/>
            <a:chExt cx="4183813" cy="1443381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09639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리스트에서 원하는 항목의 체크박스를 선택하고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 버튼을 누르면 그 항목은 리스트에서 사라진다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리스트에서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원하는 항목의 체크박스를 선택하고 수정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그 항목의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21313" y="3037183"/>
            <a:ext cx="3771459" cy="3146125"/>
            <a:chOff x="4539663" y="3300533"/>
            <a:chExt cx="4245452" cy="3146125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4539663" y="3528313"/>
              <a:ext cx="4235735" cy="291834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화면의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650x750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이고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흰색으로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HY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견고딕으로 하고 나머지는 맑은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고딕이다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 폰트의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30,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 폰트의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이고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 색상은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 – R0 G32 B96)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리스트의 헤더의 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 – R0 G32 B96)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 헤더의 폰트는 흰색이고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bold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체이다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 헤더 각 항목을 누르면 그 기준으로 리스트가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정렬된다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리스트의 테두리는 흰색이다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기본 리스트 항목은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개이고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스크롤 바가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리스트의 각 항목에는 체크박스가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제목과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리스트는 화면 가운데 위치한다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수정은 버튼이고 리스트 오른쪽 위에 위치한다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숨기기는 버튼이고 완료 항목이 숨겨져 있는 상태이면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보이기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눈에 보이는 상태면 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숨기기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버튼의 글씨가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바뀐다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각 항목의 간격은 직관적으로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4539664" y="3300533"/>
              <a:ext cx="424545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35989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TD001, TD002, TD003, TD004, TD005, TD006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 bwMode="auto">
          <a:xfrm>
            <a:off x="4463527" y="2434016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991437"/>
              </p:ext>
            </p:extLst>
          </p:nvPr>
        </p:nvGraphicFramePr>
        <p:xfrm>
          <a:off x="311728" y="2905574"/>
          <a:ext cx="4735485" cy="2164956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36347">
                  <a:extLst>
                    <a:ext uri="{9D8B030D-6E8A-4147-A177-3AD203B41FA5}">
                      <a16:colId xmlns:a16="http://schemas.microsoft.com/office/drawing/2014/main" val="311702934"/>
                    </a:ext>
                  </a:extLst>
                </a:gridCol>
                <a:gridCol w="1159943">
                  <a:extLst>
                    <a:ext uri="{9D8B030D-6E8A-4147-A177-3AD203B41FA5}">
                      <a16:colId xmlns:a16="http://schemas.microsoft.com/office/drawing/2014/main" val="1723479038"/>
                    </a:ext>
                  </a:extLst>
                </a:gridCol>
                <a:gridCol w="820882">
                  <a:extLst>
                    <a:ext uri="{9D8B030D-6E8A-4147-A177-3AD203B41FA5}">
                      <a16:colId xmlns:a16="http://schemas.microsoft.com/office/drawing/2014/main" val="410292595"/>
                    </a:ext>
                  </a:extLst>
                </a:gridCol>
                <a:gridCol w="953411">
                  <a:extLst>
                    <a:ext uri="{9D8B030D-6E8A-4147-A177-3AD203B41FA5}">
                      <a16:colId xmlns:a16="http://schemas.microsoft.com/office/drawing/2014/main" val="1386309154"/>
                    </a:ext>
                  </a:extLst>
                </a:gridCol>
                <a:gridCol w="823434">
                  <a:extLst>
                    <a:ext uri="{9D8B030D-6E8A-4147-A177-3AD203B41FA5}">
                      <a16:colId xmlns:a16="http://schemas.microsoft.com/office/drawing/2014/main" val="3419529611"/>
                    </a:ext>
                  </a:extLst>
                </a:gridCol>
                <a:gridCol w="641468">
                  <a:extLst>
                    <a:ext uri="{9D8B030D-6E8A-4147-A177-3AD203B41FA5}">
                      <a16:colId xmlns:a16="http://schemas.microsoft.com/office/drawing/2014/main" val="2775868005"/>
                    </a:ext>
                  </a:extLst>
                </a:gridCol>
              </a:tblGrid>
              <a:tr h="386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 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기한 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마감일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 여부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0861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회의록 작성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92450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설계서 작성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388670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695790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085461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23153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 bwMode="auto">
          <a:xfrm>
            <a:off x="402242" y="3378546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788726" y="2436184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3113925" y="2434249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402242" y="3745548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058" y="2895414"/>
            <a:ext cx="113741" cy="2207914"/>
          </a:xfrm>
          <a:prstGeom prst="rect">
            <a:avLst/>
          </a:prstGeom>
        </p:spPr>
      </p:pic>
      <p:grpSp>
        <p:nvGrpSpPr>
          <p:cNvPr id="49" name="그룹 48"/>
          <p:cNvGrpSpPr/>
          <p:nvPr/>
        </p:nvGrpSpPr>
        <p:grpSpPr>
          <a:xfrm>
            <a:off x="229383" y="1128363"/>
            <a:ext cx="4901881" cy="399766"/>
            <a:chOff x="568905" y="1789934"/>
            <a:chExt cx="4900955" cy="350849"/>
          </a:xfrm>
          <a:solidFill>
            <a:schemeClr val="bg1"/>
          </a:solidFill>
        </p:grpSpPr>
        <p:sp>
          <p:nvSpPr>
            <p:cNvPr id="50" name="직사각형 49"/>
            <p:cNvSpPr/>
            <p:nvPr/>
          </p:nvSpPr>
          <p:spPr bwMode="auto">
            <a:xfrm>
              <a:off x="568905" y="1789934"/>
              <a:ext cx="4900955" cy="350849"/>
            </a:xfrm>
            <a:prstGeom prst="rect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42213" y="1816288"/>
              <a:ext cx="297167" cy="307777"/>
            </a:xfrm>
            <a:prstGeom prst="rect">
              <a:avLst/>
            </a:prstGeom>
            <a:grpFill/>
            <a:ln w="3175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4976584" y="1918990"/>
              <a:ext cx="139911" cy="108159"/>
            </a:xfrm>
            <a:prstGeom prst="rect">
              <a:avLst/>
            </a:prstGeom>
            <a:grpFill/>
            <a:ln w="31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 bwMode="auto">
            <a:xfrm>
              <a:off x="4696396" y="1990112"/>
              <a:ext cx="127791" cy="0"/>
            </a:xfrm>
            <a:prstGeom prst="line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4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sp>
        <p:nvSpPr>
          <p:cNvPr id="26" name="직사각형 25"/>
          <p:cNvSpPr/>
          <p:nvPr/>
        </p:nvSpPr>
        <p:spPr bwMode="auto">
          <a:xfrm>
            <a:off x="2439124" y="2434016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숨기기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6823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8726529"/>
              </p:ext>
            </p:extLst>
          </p:nvPr>
        </p:nvGraphicFramePr>
        <p:xfrm>
          <a:off x="5317516" y="1222736"/>
          <a:ext cx="3559814" cy="2267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체크 박스 선택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JCheckBox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312669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JTable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53719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14170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1640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TD001, TD002, TD003, TD004, TD005, TD006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 bwMode="auto">
          <a:xfrm>
            <a:off x="4745643" y="5329243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745643" y="5683812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grpSp>
        <p:nvGrpSpPr>
          <p:cNvPr id="30" name="그룹 29"/>
          <p:cNvGrpSpPr/>
          <p:nvPr/>
        </p:nvGrpSpPr>
        <p:grpSpPr>
          <a:xfrm>
            <a:off x="229844" y="1123689"/>
            <a:ext cx="4900955" cy="5059619"/>
            <a:chOff x="250165" y="940279"/>
            <a:chExt cx="4183811" cy="5322498"/>
          </a:xfrm>
          <a:solidFill>
            <a:schemeClr val="bg1">
              <a:lumMod val="9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45933" y="1679168"/>
              <a:ext cx="3066947" cy="42089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소프트웨어 공학 </a:t>
              </a:r>
              <a:r>
                <a:rPr lang="en-US" altLang="ko-KR" sz="20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To do</a:t>
              </a:r>
              <a:r>
                <a:rPr lang="ko-KR" altLang="en-US" sz="20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20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LIST</a:t>
              </a:r>
              <a:endParaRPr lang="ko-KR" altLang="en-US" sz="20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 bwMode="auto">
          <a:xfrm>
            <a:off x="4463527" y="2434016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914549"/>
              </p:ext>
            </p:extLst>
          </p:nvPr>
        </p:nvGraphicFramePr>
        <p:xfrm>
          <a:off x="311728" y="2905574"/>
          <a:ext cx="4735485" cy="2164956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36347">
                  <a:extLst>
                    <a:ext uri="{9D8B030D-6E8A-4147-A177-3AD203B41FA5}">
                      <a16:colId xmlns:a16="http://schemas.microsoft.com/office/drawing/2014/main" val="311702934"/>
                    </a:ext>
                  </a:extLst>
                </a:gridCol>
                <a:gridCol w="1159943">
                  <a:extLst>
                    <a:ext uri="{9D8B030D-6E8A-4147-A177-3AD203B41FA5}">
                      <a16:colId xmlns:a16="http://schemas.microsoft.com/office/drawing/2014/main" val="1723479038"/>
                    </a:ext>
                  </a:extLst>
                </a:gridCol>
                <a:gridCol w="820882">
                  <a:extLst>
                    <a:ext uri="{9D8B030D-6E8A-4147-A177-3AD203B41FA5}">
                      <a16:colId xmlns:a16="http://schemas.microsoft.com/office/drawing/2014/main" val="410292595"/>
                    </a:ext>
                  </a:extLst>
                </a:gridCol>
                <a:gridCol w="953411">
                  <a:extLst>
                    <a:ext uri="{9D8B030D-6E8A-4147-A177-3AD203B41FA5}">
                      <a16:colId xmlns:a16="http://schemas.microsoft.com/office/drawing/2014/main" val="1386309154"/>
                    </a:ext>
                  </a:extLst>
                </a:gridCol>
                <a:gridCol w="823434">
                  <a:extLst>
                    <a:ext uri="{9D8B030D-6E8A-4147-A177-3AD203B41FA5}">
                      <a16:colId xmlns:a16="http://schemas.microsoft.com/office/drawing/2014/main" val="3419529611"/>
                    </a:ext>
                  </a:extLst>
                </a:gridCol>
                <a:gridCol w="641468">
                  <a:extLst>
                    <a:ext uri="{9D8B030D-6E8A-4147-A177-3AD203B41FA5}">
                      <a16:colId xmlns:a16="http://schemas.microsoft.com/office/drawing/2014/main" val="2775868005"/>
                    </a:ext>
                  </a:extLst>
                </a:gridCol>
              </a:tblGrid>
              <a:tr h="386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 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기한 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마감일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 여부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0861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회의록 작성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92450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설계서 작성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388670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695790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085461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23153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 bwMode="auto">
          <a:xfrm>
            <a:off x="3788726" y="2436184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113925" y="2434249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058" y="2895414"/>
            <a:ext cx="113741" cy="2207914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218992" y="1107581"/>
            <a:ext cx="4901881" cy="399766"/>
            <a:chOff x="568905" y="1789924"/>
            <a:chExt cx="4900955" cy="350847"/>
          </a:xfrm>
          <a:solidFill>
            <a:schemeClr val="bg1"/>
          </a:solidFill>
        </p:grpSpPr>
        <p:sp>
          <p:nvSpPr>
            <p:cNvPr id="39" name="직사각형 38"/>
            <p:cNvSpPr/>
            <p:nvPr/>
          </p:nvSpPr>
          <p:spPr bwMode="auto">
            <a:xfrm>
              <a:off x="568905" y="1789924"/>
              <a:ext cx="4900955" cy="350847"/>
            </a:xfrm>
            <a:prstGeom prst="rect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54128" y="1814412"/>
              <a:ext cx="297167" cy="307777"/>
            </a:xfrm>
            <a:prstGeom prst="rect">
              <a:avLst/>
            </a:prstGeom>
            <a:grpFill/>
            <a:ln w="3175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4976584" y="1864275"/>
              <a:ext cx="139911" cy="108159"/>
            </a:xfrm>
            <a:prstGeom prst="rect">
              <a:avLst/>
            </a:prstGeom>
            <a:grpFill/>
            <a:ln w="31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 bwMode="auto">
            <a:xfrm>
              <a:off x="4696396" y="1935395"/>
              <a:ext cx="127791" cy="0"/>
            </a:xfrm>
            <a:prstGeom prst="line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9" name="직사각형 58"/>
          <p:cNvSpPr/>
          <p:nvPr/>
        </p:nvSpPr>
        <p:spPr bwMode="auto">
          <a:xfrm>
            <a:off x="2439124" y="2434016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숨기기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049709" y="230841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705140" y="230134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4401311" y="227805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90481" y="317612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645459" y="318806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2345540" y="233124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402242" y="3378546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402242" y="3745548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6915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5182651" y="1211259"/>
            <a:ext cx="3709385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수강 과목을 등록하는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것을 처리하는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5182653" y="1732062"/>
            <a:ext cx="3709386" cy="1077263"/>
            <a:chOff x="4614126" y="1746882"/>
            <a:chExt cx="4183813" cy="107726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73028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4471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 과목 등록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4" name="그룹 83"/>
          <p:cNvGrpSpPr/>
          <p:nvPr/>
        </p:nvGrpSpPr>
        <p:grpSpPr>
          <a:xfrm>
            <a:off x="250166" y="1195216"/>
            <a:ext cx="4870474" cy="5067561"/>
            <a:chOff x="250166" y="1195216"/>
            <a:chExt cx="4870474" cy="5067561"/>
          </a:xfrm>
          <a:noFill/>
        </p:grpSpPr>
        <p:sp>
          <p:nvSpPr>
            <p:cNvPr id="43" name="직사각형 42"/>
            <p:cNvSpPr/>
            <p:nvPr/>
          </p:nvSpPr>
          <p:spPr bwMode="auto">
            <a:xfrm>
              <a:off x="250166" y="1203158"/>
              <a:ext cx="4870474" cy="505961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250166" y="1195216"/>
              <a:ext cx="4870474" cy="4664227"/>
              <a:chOff x="250166" y="1195216"/>
              <a:chExt cx="4870474" cy="4664227"/>
            </a:xfrm>
            <a:grpFill/>
          </p:grpSpPr>
          <p:sp>
            <p:nvSpPr>
              <p:cNvPr id="40" name="직사각형 39"/>
              <p:cNvSpPr/>
              <p:nvPr/>
            </p:nvSpPr>
            <p:spPr bwMode="auto">
              <a:xfrm>
                <a:off x="1889730" y="5522030"/>
                <a:ext cx="833133" cy="337413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등록</a:t>
                </a: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 bwMode="auto">
              <a:xfrm>
                <a:off x="1698389" y="2703468"/>
                <a:ext cx="2679265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과목 명을 입력해주세요</a:t>
                </a:r>
              </a:p>
            </p:txBody>
          </p:sp>
          <p:sp>
            <p:nvSpPr>
              <p:cNvPr id="45" name="직사각형 44"/>
              <p:cNvSpPr/>
              <p:nvPr/>
            </p:nvSpPr>
            <p:spPr bwMode="auto">
              <a:xfrm>
                <a:off x="3540145" y="3971309"/>
                <a:ext cx="680043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입력</a:t>
                </a:r>
              </a:p>
            </p:txBody>
          </p:sp>
          <p:sp>
            <p:nvSpPr>
              <p:cNvPr id="46" name="직사각형 45"/>
              <p:cNvSpPr/>
              <p:nvPr/>
            </p:nvSpPr>
            <p:spPr bwMode="auto">
              <a:xfrm>
                <a:off x="1698389" y="3201959"/>
                <a:ext cx="2686171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담당 교수를 입력해주세요</a:t>
                </a:r>
                <a:endParaRPr lang="ko-KR" altLang="en-US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01970" y="2712601"/>
                <a:ext cx="1075936" cy="30777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과목  명 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66924" y="3182407"/>
                <a:ext cx="1192955" cy="30777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담당 교수 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66259" y="4001387"/>
                <a:ext cx="692818" cy="30777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요일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817410" y="3997516"/>
                <a:ext cx="758541" cy="30777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 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42281" y="4698313"/>
                <a:ext cx="1130438" cy="30777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수강 년도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483389" y="4690536"/>
                <a:ext cx="1130438" cy="30777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수강 학기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24" name="그룹 23"/>
              <p:cNvGrpSpPr/>
              <p:nvPr/>
            </p:nvGrpSpPr>
            <p:grpSpPr>
              <a:xfrm>
                <a:off x="1555134" y="3963260"/>
                <a:ext cx="680043" cy="326042"/>
                <a:chOff x="1737767" y="3963260"/>
                <a:chExt cx="680043" cy="326042"/>
              </a:xfrm>
              <a:grpFill/>
            </p:grpSpPr>
            <p:sp>
              <p:nvSpPr>
                <p:cNvPr id="53" name="직사각형 52"/>
                <p:cNvSpPr/>
                <p:nvPr/>
              </p:nvSpPr>
              <p:spPr bwMode="auto">
                <a:xfrm>
                  <a:off x="1737767" y="3963260"/>
                  <a:ext cx="680043" cy="326042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54" name="이등변 삼각형 53"/>
                <p:cNvSpPr/>
                <p:nvPr/>
              </p:nvSpPr>
              <p:spPr bwMode="auto">
                <a:xfrm flipV="1">
                  <a:off x="2235177" y="4072817"/>
                  <a:ext cx="142240" cy="111640"/>
                </a:xfrm>
                <a:prstGeom prst="triangle">
                  <a:avLst/>
                </a:prstGeom>
                <a:grpFill/>
                <a:ln w="31750" cap="flat" cmpd="dbl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62" name="그룹 61"/>
              <p:cNvGrpSpPr/>
              <p:nvPr/>
            </p:nvGrpSpPr>
            <p:grpSpPr>
              <a:xfrm>
                <a:off x="1555134" y="4701097"/>
                <a:ext cx="680043" cy="326042"/>
                <a:chOff x="1737767" y="3963260"/>
                <a:chExt cx="680043" cy="326042"/>
              </a:xfrm>
              <a:grpFill/>
            </p:grpSpPr>
            <p:sp>
              <p:nvSpPr>
                <p:cNvPr id="63" name="직사각형 62"/>
                <p:cNvSpPr/>
                <p:nvPr/>
              </p:nvSpPr>
              <p:spPr bwMode="auto">
                <a:xfrm>
                  <a:off x="1737767" y="3963260"/>
                  <a:ext cx="680043" cy="326042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64" name="이등변 삼각형 63"/>
                <p:cNvSpPr/>
                <p:nvPr/>
              </p:nvSpPr>
              <p:spPr bwMode="auto">
                <a:xfrm flipV="1">
                  <a:off x="2235177" y="4072817"/>
                  <a:ext cx="142240" cy="111640"/>
                </a:xfrm>
                <a:prstGeom prst="triangle">
                  <a:avLst/>
                </a:prstGeom>
                <a:grpFill/>
                <a:ln w="31750" cap="flat" cmpd="dbl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68" name="직사각형 67"/>
              <p:cNvSpPr/>
              <p:nvPr/>
            </p:nvSpPr>
            <p:spPr bwMode="auto">
              <a:xfrm>
                <a:off x="2958461" y="5522030"/>
                <a:ext cx="833133" cy="337413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취소</a:t>
                </a: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538678" y="1921606"/>
                <a:ext cx="2568325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rgbClr val="00206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수강 과목 등록</a:t>
                </a:r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3534124" y="4711930"/>
                <a:ext cx="681233" cy="939147"/>
                <a:chOff x="3930341" y="4749778"/>
                <a:chExt cx="681233" cy="939147"/>
              </a:xfrm>
              <a:grpFill/>
            </p:grpSpPr>
            <p:grpSp>
              <p:nvGrpSpPr>
                <p:cNvPr id="65" name="그룹 64"/>
                <p:cNvGrpSpPr/>
                <p:nvPr/>
              </p:nvGrpSpPr>
              <p:grpSpPr>
                <a:xfrm>
                  <a:off x="3930341" y="4749778"/>
                  <a:ext cx="680043" cy="326042"/>
                  <a:chOff x="1737767" y="3963260"/>
                  <a:chExt cx="680043" cy="326042"/>
                </a:xfrm>
                <a:grpFill/>
              </p:grpSpPr>
              <p:sp>
                <p:nvSpPr>
                  <p:cNvPr id="66" name="직사각형 65"/>
                  <p:cNvSpPr/>
                  <p:nvPr/>
                </p:nvSpPr>
                <p:spPr bwMode="auto">
                  <a:xfrm>
                    <a:off x="1737767" y="3963260"/>
                    <a:ext cx="680043" cy="326042"/>
                  </a:xfrm>
                  <a:prstGeom prst="rect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HY울릉도M" pitchFamily="18" charset="-127"/>
                    </a:endParaRPr>
                  </a:p>
                </p:txBody>
              </p:sp>
              <p:sp>
                <p:nvSpPr>
                  <p:cNvPr id="67" name="이등변 삼각형 66"/>
                  <p:cNvSpPr/>
                  <p:nvPr/>
                </p:nvSpPr>
                <p:spPr bwMode="auto">
                  <a:xfrm flipV="1">
                    <a:off x="2235177" y="4072817"/>
                    <a:ext cx="142240" cy="111640"/>
                  </a:xfrm>
                  <a:prstGeom prst="triangle">
                    <a:avLst/>
                  </a:prstGeom>
                  <a:grpFill/>
                  <a:ln w="31750" cap="flat" cmpd="dbl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sp>
              <p:nvSpPr>
                <p:cNvPr id="71" name="직사각형 70"/>
                <p:cNvSpPr/>
                <p:nvPr/>
              </p:nvSpPr>
              <p:spPr bwMode="auto">
                <a:xfrm>
                  <a:off x="3931531" y="5075820"/>
                  <a:ext cx="680043" cy="287063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1</a:t>
                  </a:r>
                  <a:r>
                    <a: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학기</a:t>
                  </a:r>
                </a:p>
              </p:txBody>
            </p:sp>
            <p:sp>
              <p:nvSpPr>
                <p:cNvPr id="74" name="직사각형 73"/>
                <p:cNvSpPr/>
                <p:nvPr/>
              </p:nvSpPr>
              <p:spPr bwMode="auto">
                <a:xfrm>
                  <a:off x="3930341" y="5362884"/>
                  <a:ext cx="680043" cy="326041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HY울릉도M" pitchFamily="18" charset="-127"/>
                    </a:rPr>
                    <a:t>2</a:t>
                  </a:r>
                  <a:r>
                    <a: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학기</a:t>
                  </a:r>
                </a:p>
              </p:txBody>
            </p:sp>
          </p:grpSp>
          <p:grpSp>
            <p:nvGrpSpPr>
              <p:cNvPr id="76" name="그룹 75"/>
              <p:cNvGrpSpPr/>
              <p:nvPr/>
            </p:nvGrpSpPr>
            <p:grpSpPr>
              <a:xfrm>
                <a:off x="250166" y="1195216"/>
                <a:ext cx="4870474" cy="387679"/>
                <a:chOff x="568905" y="1789934"/>
                <a:chExt cx="4900955" cy="350849"/>
              </a:xfrm>
              <a:grpFill/>
            </p:grpSpPr>
            <p:sp>
              <p:nvSpPr>
                <p:cNvPr id="77" name="직사각형 76"/>
                <p:cNvSpPr/>
                <p:nvPr/>
              </p:nvSpPr>
              <p:spPr bwMode="auto">
                <a:xfrm>
                  <a:off x="568905" y="1789934"/>
                  <a:ext cx="4900955" cy="350849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5142213" y="1816288"/>
                  <a:ext cx="297167" cy="307777"/>
                </a:xfrm>
                <a:prstGeom prst="rect">
                  <a:avLst/>
                </a:prstGeom>
                <a:grpFill/>
                <a:ln w="3175" cmpd="sng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X</a:t>
                  </a:r>
                  <a:endParaRPr lang="ko-KR" altLang="en-US" dirty="0"/>
                </a:p>
              </p:txBody>
            </p:sp>
            <p:sp>
              <p:nvSpPr>
                <p:cNvPr id="79" name="직사각형 78"/>
                <p:cNvSpPr/>
                <p:nvPr/>
              </p:nvSpPr>
              <p:spPr bwMode="auto">
                <a:xfrm>
                  <a:off x="4976584" y="1918990"/>
                  <a:ext cx="139911" cy="108159"/>
                </a:xfrm>
                <a:prstGeom prst="rect">
                  <a:avLst/>
                </a:prstGeom>
                <a:grpFill/>
                <a:ln w="31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80" name="직선 연결선 79"/>
                <p:cNvCxnSpPr/>
                <p:nvPr/>
              </p:nvCxnSpPr>
              <p:spPr bwMode="auto">
                <a:xfrm>
                  <a:off x="4696396" y="1990112"/>
                  <a:ext cx="127791" cy="0"/>
                </a:xfrm>
                <a:prstGeom prst="line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  <p:grpSp>
        <p:nvGrpSpPr>
          <p:cNvPr id="81" name="그룹 80"/>
          <p:cNvGrpSpPr/>
          <p:nvPr/>
        </p:nvGrpSpPr>
        <p:grpSpPr>
          <a:xfrm>
            <a:off x="5182655" y="2946627"/>
            <a:ext cx="3735742" cy="3316150"/>
            <a:chOff x="4614124" y="3394992"/>
            <a:chExt cx="4183813" cy="3316150"/>
          </a:xfrm>
        </p:grpSpPr>
        <p:sp>
          <p:nvSpPr>
            <p:cNvPr id="82" name="직사각형 81"/>
            <p:cNvSpPr/>
            <p:nvPr/>
          </p:nvSpPr>
          <p:spPr bwMode="auto">
            <a:xfrm>
              <a:off x="4614124" y="3711493"/>
              <a:ext cx="4183811" cy="299964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650x750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이고 배경색은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흰색으로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HY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견고딕으로 하고 나머지는 맑은 고딕으로 </a:t>
              </a: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 – R0 G32 B96)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 폰트의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30,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 폰트의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이고 </a:t>
              </a: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나머지는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요일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 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 학기는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드롭다운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리스트에서 선택한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항목이 텍스트필드에 나타나야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담당교수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시간을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입력하는 칸에는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명을 입력해주세요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라는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글이 보이게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화면에 보이는 대로 위치시킨다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취소는 버튼이다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6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0316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848186"/>
              </p:ext>
            </p:extLst>
          </p:nvPr>
        </p:nvGraphicFramePr>
        <p:xfrm>
          <a:off x="5161033" y="1275860"/>
          <a:ext cx="380992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1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0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69801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89104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학기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37499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43142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093407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14643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 과목 등록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250166" y="1195216"/>
            <a:ext cx="4870474" cy="5067561"/>
            <a:chOff x="250166" y="1195216"/>
            <a:chExt cx="4870474" cy="5067561"/>
          </a:xfrm>
          <a:noFill/>
        </p:grpSpPr>
        <p:sp>
          <p:nvSpPr>
            <p:cNvPr id="30" name="직사각형 29"/>
            <p:cNvSpPr/>
            <p:nvPr/>
          </p:nvSpPr>
          <p:spPr bwMode="auto">
            <a:xfrm>
              <a:off x="250166" y="1203158"/>
              <a:ext cx="4870474" cy="505961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250166" y="1195216"/>
              <a:ext cx="4870474" cy="4664227"/>
              <a:chOff x="250166" y="1195216"/>
              <a:chExt cx="4870474" cy="4664227"/>
            </a:xfrm>
            <a:grpFill/>
          </p:grpSpPr>
          <p:sp>
            <p:nvSpPr>
              <p:cNvPr id="32" name="직사각형 31"/>
              <p:cNvSpPr/>
              <p:nvPr/>
            </p:nvSpPr>
            <p:spPr bwMode="auto">
              <a:xfrm>
                <a:off x="1889730" y="5522030"/>
                <a:ext cx="833133" cy="337413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등록</a:t>
                </a: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 bwMode="auto">
              <a:xfrm>
                <a:off x="1698389" y="2703468"/>
                <a:ext cx="2679265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과목 명을 입력해주세요</a:t>
                </a:r>
              </a:p>
            </p:txBody>
          </p:sp>
          <p:sp>
            <p:nvSpPr>
              <p:cNvPr id="34" name="직사각형 33"/>
              <p:cNvSpPr/>
              <p:nvPr/>
            </p:nvSpPr>
            <p:spPr bwMode="auto">
              <a:xfrm>
                <a:off x="3540145" y="3971309"/>
                <a:ext cx="680043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입력</a:t>
                </a:r>
              </a:p>
            </p:txBody>
          </p:sp>
          <p:sp>
            <p:nvSpPr>
              <p:cNvPr id="35" name="직사각형 34"/>
              <p:cNvSpPr/>
              <p:nvPr/>
            </p:nvSpPr>
            <p:spPr bwMode="auto">
              <a:xfrm>
                <a:off x="1698389" y="3201959"/>
                <a:ext cx="2686171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ko-KR" altLang="en-US" dirty="0" smtClean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담당 교수를 입력해주세요</a:t>
                </a:r>
                <a:endParaRPr lang="ko-KR" altLang="en-US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01970" y="2712601"/>
                <a:ext cx="1075936" cy="30777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과목  명 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66924" y="3182407"/>
                <a:ext cx="1192955" cy="30777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담당 교수 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866259" y="4001387"/>
                <a:ext cx="692818" cy="30777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요일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817410" y="3997516"/>
                <a:ext cx="758541" cy="30777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 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42281" y="4698313"/>
                <a:ext cx="1130438" cy="30777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수강 년도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483389" y="4690536"/>
                <a:ext cx="1130438" cy="30777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수강 학기 </a:t>
                </a:r>
                <a:r>
                  <a:rPr lang="en-US" altLang="ko-KR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42" name="그룹 41"/>
              <p:cNvGrpSpPr/>
              <p:nvPr/>
            </p:nvGrpSpPr>
            <p:grpSpPr>
              <a:xfrm>
                <a:off x="1555134" y="3963260"/>
                <a:ext cx="680043" cy="326042"/>
                <a:chOff x="1737767" y="3963260"/>
                <a:chExt cx="680043" cy="326042"/>
              </a:xfrm>
              <a:grpFill/>
            </p:grpSpPr>
            <p:sp>
              <p:nvSpPr>
                <p:cNvPr id="59" name="직사각형 58"/>
                <p:cNvSpPr/>
                <p:nvPr/>
              </p:nvSpPr>
              <p:spPr bwMode="auto">
                <a:xfrm>
                  <a:off x="1737767" y="3963260"/>
                  <a:ext cx="680043" cy="326042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60" name="이등변 삼각형 59"/>
                <p:cNvSpPr/>
                <p:nvPr/>
              </p:nvSpPr>
              <p:spPr bwMode="auto">
                <a:xfrm flipV="1">
                  <a:off x="2235177" y="4072817"/>
                  <a:ext cx="142240" cy="111640"/>
                </a:xfrm>
                <a:prstGeom prst="triangle">
                  <a:avLst/>
                </a:prstGeom>
                <a:grpFill/>
                <a:ln w="31750" cap="flat" cmpd="dbl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43" name="그룹 42"/>
              <p:cNvGrpSpPr/>
              <p:nvPr/>
            </p:nvGrpSpPr>
            <p:grpSpPr>
              <a:xfrm>
                <a:off x="1555134" y="4701097"/>
                <a:ext cx="680043" cy="326042"/>
                <a:chOff x="1737767" y="3963260"/>
                <a:chExt cx="680043" cy="326042"/>
              </a:xfrm>
              <a:grpFill/>
            </p:grpSpPr>
            <p:sp>
              <p:nvSpPr>
                <p:cNvPr id="57" name="직사각형 56"/>
                <p:cNvSpPr/>
                <p:nvPr/>
              </p:nvSpPr>
              <p:spPr bwMode="auto">
                <a:xfrm>
                  <a:off x="1737767" y="3963260"/>
                  <a:ext cx="680043" cy="326042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58" name="이등변 삼각형 57"/>
                <p:cNvSpPr/>
                <p:nvPr/>
              </p:nvSpPr>
              <p:spPr bwMode="auto">
                <a:xfrm flipV="1">
                  <a:off x="2235177" y="4072817"/>
                  <a:ext cx="142240" cy="111640"/>
                </a:xfrm>
                <a:prstGeom prst="triangle">
                  <a:avLst/>
                </a:prstGeom>
                <a:grpFill/>
                <a:ln w="31750" cap="flat" cmpd="dbl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44" name="직사각형 43"/>
              <p:cNvSpPr/>
              <p:nvPr/>
            </p:nvSpPr>
            <p:spPr bwMode="auto">
              <a:xfrm>
                <a:off x="2958461" y="5522030"/>
                <a:ext cx="833133" cy="337413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취소</a:t>
                </a: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538678" y="1921606"/>
                <a:ext cx="2568325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rgbClr val="00206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수강 과목 등록</a:t>
                </a:r>
              </a:p>
            </p:txBody>
          </p:sp>
          <p:grpSp>
            <p:nvGrpSpPr>
              <p:cNvPr id="46" name="그룹 45"/>
              <p:cNvGrpSpPr/>
              <p:nvPr/>
            </p:nvGrpSpPr>
            <p:grpSpPr>
              <a:xfrm>
                <a:off x="3534124" y="4711930"/>
                <a:ext cx="681233" cy="939147"/>
                <a:chOff x="3930341" y="4749778"/>
                <a:chExt cx="681233" cy="939147"/>
              </a:xfrm>
              <a:grpFill/>
            </p:grpSpPr>
            <p:grpSp>
              <p:nvGrpSpPr>
                <p:cNvPr id="52" name="그룹 51"/>
                <p:cNvGrpSpPr/>
                <p:nvPr/>
              </p:nvGrpSpPr>
              <p:grpSpPr>
                <a:xfrm>
                  <a:off x="3930341" y="4749778"/>
                  <a:ext cx="680043" cy="326042"/>
                  <a:chOff x="1737767" y="3963260"/>
                  <a:chExt cx="680043" cy="326042"/>
                </a:xfrm>
                <a:grpFill/>
              </p:grpSpPr>
              <p:sp>
                <p:nvSpPr>
                  <p:cNvPr id="55" name="직사각형 54"/>
                  <p:cNvSpPr/>
                  <p:nvPr/>
                </p:nvSpPr>
                <p:spPr bwMode="auto">
                  <a:xfrm>
                    <a:off x="1737767" y="3963260"/>
                    <a:ext cx="680043" cy="326042"/>
                  </a:xfrm>
                  <a:prstGeom prst="rect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HY울릉도M" pitchFamily="18" charset="-127"/>
                    </a:endParaRPr>
                  </a:p>
                </p:txBody>
              </p:sp>
              <p:sp>
                <p:nvSpPr>
                  <p:cNvPr id="56" name="이등변 삼각형 55"/>
                  <p:cNvSpPr/>
                  <p:nvPr/>
                </p:nvSpPr>
                <p:spPr bwMode="auto">
                  <a:xfrm flipV="1">
                    <a:off x="2235177" y="4072817"/>
                    <a:ext cx="142240" cy="111640"/>
                  </a:xfrm>
                  <a:prstGeom prst="triangle">
                    <a:avLst/>
                  </a:prstGeom>
                  <a:grpFill/>
                  <a:ln w="31750" cap="flat" cmpd="dbl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sp>
              <p:nvSpPr>
                <p:cNvPr id="53" name="직사각형 52"/>
                <p:cNvSpPr/>
                <p:nvPr/>
              </p:nvSpPr>
              <p:spPr bwMode="auto">
                <a:xfrm>
                  <a:off x="3931531" y="5075820"/>
                  <a:ext cx="680043" cy="287063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1</a:t>
                  </a:r>
                  <a:r>
                    <a: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학기</a:t>
                  </a:r>
                </a:p>
              </p:txBody>
            </p:sp>
            <p:sp>
              <p:nvSpPr>
                <p:cNvPr id="54" name="직사각형 53"/>
                <p:cNvSpPr/>
                <p:nvPr/>
              </p:nvSpPr>
              <p:spPr bwMode="auto">
                <a:xfrm>
                  <a:off x="3930341" y="5362884"/>
                  <a:ext cx="680043" cy="326041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HY울릉도M" pitchFamily="18" charset="-127"/>
                    </a:rPr>
                    <a:t>2</a:t>
                  </a:r>
                  <a:r>
                    <a: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학기</a:t>
                  </a:r>
                </a:p>
              </p:txBody>
            </p:sp>
          </p:grpSp>
          <p:grpSp>
            <p:nvGrpSpPr>
              <p:cNvPr id="47" name="그룹 46"/>
              <p:cNvGrpSpPr/>
              <p:nvPr/>
            </p:nvGrpSpPr>
            <p:grpSpPr>
              <a:xfrm>
                <a:off x="250166" y="1195216"/>
                <a:ext cx="4870474" cy="387679"/>
                <a:chOff x="568905" y="1789934"/>
                <a:chExt cx="4900955" cy="350849"/>
              </a:xfrm>
              <a:grpFill/>
            </p:grpSpPr>
            <p:sp>
              <p:nvSpPr>
                <p:cNvPr id="48" name="직사각형 47"/>
                <p:cNvSpPr/>
                <p:nvPr/>
              </p:nvSpPr>
              <p:spPr bwMode="auto">
                <a:xfrm>
                  <a:off x="568905" y="1789934"/>
                  <a:ext cx="4900955" cy="350849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5142213" y="1816288"/>
                  <a:ext cx="297167" cy="307777"/>
                </a:xfrm>
                <a:prstGeom prst="rect">
                  <a:avLst/>
                </a:prstGeom>
                <a:grpFill/>
                <a:ln w="3175" cmpd="sng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X</a:t>
                  </a:r>
                  <a:endParaRPr lang="ko-KR" altLang="en-US" dirty="0"/>
                </a:p>
              </p:txBody>
            </p:sp>
            <p:sp>
              <p:nvSpPr>
                <p:cNvPr id="50" name="직사각형 49"/>
                <p:cNvSpPr/>
                <p:nvPr/>
              </p:nvSpPr>
              <p:spPr bwMode="auto">
                <a:xfrm>
                  <a:off x="4976584" y="1918990"/>
                  <a:ext cx="139911" cy="108159"/>
                </a:xfrm>
                <a:prstGeom prst="rect">
                  <a:avLst/>
                </a:prstGeom>
                <a:grpFill/>
                <a:ln w="31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51" name="직선 연결선 50"/>
                <p:cNvCxnSpPr/>
                <p:nvPr/>
              </p:nvCxnSpPr>
              <p:spPr bwMode="auto">
                <a:xfrm>
                  <a:off x="4696396" y="1990112"/>
                  <a:ext cx="127791" cy="0"/>
                </a:xfrm>
                <a:prstGeom prst="line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72966" y="280472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72966" y="328633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438563" y="390864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451701" y="474656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3435205" y="464030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>
            <a:spLocks noChangeAspect="1"/>
          </p:cNvSpPr>
          <p:nvPr/>
        </p:nvSpPr>
        <p:spPr bwMode="auto">
          <a:xfrm>
            <a:off x="3418966" y="390864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sp>
        <p:nvSpPr>
          <p:cNvPr id="63" name="타원 62"/>
          <p:cNvSpPr>
            <a:spLocks noChangeAspect="1"/>
          </p:cNvSpPr>
          <p:nvPr/>
        </p:nvSpPr>
        <p:spPr bwMode="auto">
          <a:xfrm>
            <a:off x="1780199" y="544238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>
            <a:spLocks noChangeAspect="1"/>
          </p:cNvSpPr>
          <p:nvPr/>
        </p:nvSpPr>
        <p:spPr bwMode="auto">
          <a:xfrm>
            <a:off x="2838728" y="544576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0092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5195824" y="1211259"/>
            <a:ext cx="3735740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en-US" altLang="ko-KR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수강 과목을 수정하는 것을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5195822" y="1732062"/>
            <a:ext cx="3735741" cy="1297449"/>
            <a:chOff x="4614126" y="1746882"/>
            <a:chExt cx="4183813" cy="1297449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4614126" y="2063385"/>
              <a:ext cx="4183811" cy="98094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 완료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닫기</a:t>
              </a:r>
              <a:r>
                <a:rPr kumimoji="0" lang="en-US" altLang="ko-KR" sz="105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(X)</a:t>
              </a:r>
              <a:r>
                <a:rPr kumimoji="0" lang="ko-KR" altLang="en-US" sz="105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를 누르면 메인 화면으로 이동한다</a:t>
              </a:r>
              <a:r>
                <a:rPr kumimoji="0" lang="en-US" altLang="ko-KR" sz="105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195819" y="3154705"/>
            <a:ext cx="3735742" cy="3164815"/>
            <a:chOff x="4614124" y="3394992"/>
            <a:chExt cx="4183813" cy="3164815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4614124" y="3660693"/>
              <a:ext cx="4183811" cy="289911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650x750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이고 배경색은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흰색으로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HY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견고딕으로 하고 나머지는 맑은 고딕으로 </a:t>
              </a: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 – R0 G32 B96)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 폰트의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30,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 폰트의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이고 </a:t>
              </a: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나머지는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요일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 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수강 학기는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드롭다운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리스트에서 선택한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항목이 텍스트필드에 나타나야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담당교수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시간을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입력하는 칸에는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명을 입력해주세요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라는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글이 보이게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화면에 보이는 대로 위치시킨다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7745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 과목 수정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UI006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250166" y="1195216"/>
            <a:ext cx="4870474" cy="5067561"/>
            <a:chOff x="250166" y="1195216"/>
            <a:chExt cx="4870474" cy="5067561"/>
          </a:xfrm>
          <a:noFill/>
        </p:grpSpPr>
        <p:sp>
          <p:nvSpPr>
            <p:cNvPr id="57" name="직사각형 56"/>
            <p:cNvSpPr/>
            <p:nvPr/>
          </p:nvSpPr>
          <p:spPr bwMode="auto">
            <a:xfrm>
              <a:off x="250166" y="1203158"/>
              <a:ext cx="4870474" cy="505961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1889730" y="5522030"/>
              <a:ext cx="833133" cy="337413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수정 완료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1698389" y="2703468"/>
              <a:ext cx="2679265" cy="32604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과목 명을 입력해주세요</a:t>
              </a:r>
            </a:p>
          </p:txBody>
        </p:sp>
        <p:sp>
          <p:nvSpPr>
            <p:cNvPr id="62" name="직사각형 61"/>
            <p:cNvSpPr/>
            <p:nvPr/>
          </p:nvSpPr>
          <p:spPr bwMode="auto">
            <a:xfrm>
              <a:off x="3540145" y="3971309"/>
              <a:ext cx="680043" cy="32604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</a:t>
              </a:r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1698389" y="3201959"/>
              <a:ext cx="2686171" cy="32604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담당 교수를 입력해주세요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01970" y="2712601"/>
              <a:ext cx="107593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과목  명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66924" y="3182407"/>
              <a:ext cx="1192955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담당 교수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66259" y="4001387"/>
              <a:ext cx="692818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요일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817410" y="3997516"/>
              <a:ext cx="758541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42281" y="4698313"/>
              <a:ext cx="1130438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수강 년도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483389" y="4690536"/>
              <a:ext cx="1130438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수강 학기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1555134" y="3963260"/>
              <a:ext cx="680043" cy="326042"/>
              <a:chOff x="1737767" y="3963260"/>
              <a:chExt cx="680043" cy="326042"/>
            </a:xfrm>
            <a:grpFill/>
          </p:grpSpPr>
          <p:sp>
            <p:nvSpPr>
              <p:cNvPr id="71" name="직사각형 70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72" name="이등변 삼각형 71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grpFill/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1555134" y="4701097"/>
              <a:ext cx="680043" cy="326042"/>
              <a:chOff x="1737767" y="3963260"/>
              <a:chExt cx="680043" cy="326042"/>
            </a:xfrm>
            <a:grpFill/>
          </p:grpSpPr>
          <p:sp>
            <p:nvSpPr>
              <p:cNvPr id="74" name="직사각형 73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75" name="이등변 삼각형 74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grpFill/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76" name="직사각형 75"/>
            <p:cNvSpPr/>
            <p:nvPr/>
          </p:nvSpPr>
          <p:spPr bwMode="auto">
            <a:xfrm>
              <a:off x="2958461" y="5522030"/>
              <a:ext cx="833133" cy="337413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563424" y="1819665"/>
              <a:ext cx="2568325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수강 과목 </a:t>
              </a:r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수정</a:t>
              </a:r>
              <a:endParaRPr lang="ko-KR" altLang="en-US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3534124" y="4711930"/>
              <a:ext cx="681233" cy="939147"/>
              <a:chOff x="3930341" y="4749778"/>
              <a:chExt cx="681233" cy="939147"/>
            </a:xfrm>
            <a:grpFill/>
          </p:grpSpPr>
          <p:grpSp>
            <p:nvGrpSpPr>
              <p:cNvPr id="79" name="그룹 78"/>
              <p:cNvGrpSpPr/>
              <p:nvPr/>
            </p:nvGrpSpPr>
            <p:grpSpPr>
              <a:xfrm>
                <a:off x="3930341" y="4749778"/>
                <a:ext cx="680043" cy="326042"/>
                <a:chOff x="1737767" y="3963260"/>
                <a:chExt cx="680043" cy="326042"/>
              </a:xfrm>
              <a:grpFill/>
            </p:grpSpPr>
            <p:sp>
              <p:nvSpPr>
                <p:cNvPr id="82" name="직사각형 81"/>
                <p:cNvSpPr/>
                <p:nvPr/>
              </p:nvSpPr>
              <p:spPr bwMode="auto">
                <a:xfrm>
                  <a:off x="1737767" y="3963260"/>
                  <a:ext cx="680043" cy="326042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83" name="이등변 삼각형 82"/>
                <p:cNvSpPr/>
                <p:nvPr/>
              </p:nvSpPr>
              <p:spPr bwMode="auto">
                <a:xfrm flipV="1">
                  <a:off x="2235177" y="4072817"/>
                  <a:ext cx="142240" cy="111640"/>
                </a:xfrm>
                <a:prstGeom prst="triangle">
                  <a:avLst/>
                </a:prstGeom>
                <a:grpFill/>
                <a:ln w="31750" cap="flat" cmpd="dbl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80" name="직사각형 79"/>
              <p:cNvSpPr/>
              <p:nvPr/>
            </p:nvSpPr>
            <p:spPr bwMode="auto">
              <a:xfrm>
                <a:off x="3931531" y="5075820"/>
                <a:ext cx="680043" cy="287063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학기</a:t>
                </a:r>
              </a:p>
            </p:txBody>
          </p:sp>
          <p:sp>
            <p:nvSpPr>
              <p:cNvPr id="81" name="직사각형 80"/>
              <p:cNvSpPr/>
              <p:nvPr/>
            </p:nvSpPr>
            <p:spPr bwMode="auto">
              <a:xfrm>
                <a:off x="3930341" y="5362884"/>
                <a:ext cx="680043" cy="326041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rPr>
                  <a:t>2</a:t>
                </a: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학기</a:t>
                </a: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250166" y="1195216"/>
              <a:ext cx="4870474" cy="387679"/>
              <a:chOff x="568905" y="1789934"/>
              <a:chExt cx="4900955" cy="350849"/>
            </a:xfrm>
            <a:grpFill/>
          </p:grpSpPr>
          <p:sp>
            <p:nvSpPr>
              <p:cNvPr id="91" name="직사각형 90"/>
              <p:cNvSpPr/>
              <p:nvPr/>
            </p:nvSpPr>
            <p:spPr bwMode="auto">
              <a:xfrm>
                <a:off x="568905" y="1789934"/>
                <a:ext cx="4900955" cy="350849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5142213" y="1816288"/>
                <a:ext cx="297167" cy="307777"/>
              </a:xfrm>
              <a:prstGeom prst="rect">
                <a:avLst/>
              </a:prstGeom>
              <a:grpFill/>
              <a:ln w="31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X</a:t>
                </a:r>
                <a:endParaRPr lang="ko-KR" altLang="en-US" dirty="0"/>
              </a:p>
            </p:txBody>
          </p:sp>
          <p:sp>
            <p:nvSpPr>
              <p:cNvPr id="93" name="직사각형 92"/>
              <p:cNvSpPr/>
              <p:nvPr/>
            </p:nvSpPr>
            <p:spPr bwMode="auto">
              <a:xfrm>
                <a:off x="4976584" y="1918990"/>
                <a:ext cx="139911" cy="108159"/>
              </a:xfrm>
              <a:prstGeom prst="rect">
                <a:avLst/>
              </a:prstGeom>
              <a:grpFill/>
              <a:ln w="317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94" name="직선 연결선 93"/>
              <p:cNvCxnSpPr/>
              <p:nvPr/>
            </p:nvCxnSpPr>
            <p:spPr bwMode="auto">
              <a:xfrm>
                <a:off x="4696396" y="1990112"/>
                <a:ext cx="127791" cy="0"/>
              </a:xfrm>
              <a:prstGeom prst="line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95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9218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99775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 과목 수정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UI006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250166" y="1195216"/>
            <a:ext cx="4870474" cy="5067561"/>
            <a:chOff x="250166" y="1195216"/>
            <a:chExt cx="4870474" cy="5067561"/>
          </a:xfrm>
          <a:noFill/>
        </p:grpSpPr>
        <p:sp>
          <p:nvSpPr>
            <p:cNvPr id="30" name="직사각형 29"/>
            <p:cNvSpPr/>
            <p:nvPr/>
          </p:nvSpPr>
          <p:spPr bwMode="auto">
            <a:xfrm>
              <a:off x="250166" y="1203158"/>
              <a:ext cx="4870474" cy="505961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1889730" y="5522030"/>
              <a:ext cx="833133" cy="337413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수정 완료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1698389" y="2703468"/>
              <a:ext cx="2679265" cy="32604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과목 명을 입력해주세요</a:t>
              </a: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3540145" y="3971309"/>
              <a:ext cx="680043" cy="32604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</a:t>
              </a: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1698389" y="3201959"/>
              <a:ext cx="2686171" cy="32604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담당 교수를 입력해주세요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1970" y="2712601"/>
              <a:ext cx="107593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과목  명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66924" y="3182407"/>
              <a:ext cx="1192955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담당 교수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66259" y="4001387"/>
              <a:ext cx="692818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요일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17410" y="3997516"/>
              <a:ext cx="758541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2281" y="4698313"/>
              <a:ext cx="1130438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수강 년도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483389" y="4690536"/>
              <a:ext cx="1130438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수강 학기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1555134" y="3963260"/>
              <a:ext cx="680043" cy="326042"/>
              <a:chOff x="1737767" y="3963260"/>
              <a:chExt cx="680043" cy="326042"/>
            </a:xfrm>
            <a:grpFill/>
          </p:grpSpPr>
          <p:sp>
            <p:nvSpPr>
              <p:cNvPr id="58" name="직사각형 57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59" name="이등변 삼각형 58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grpFill/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555134" y="4701097"/>
              <a:ext cx="680043" cy="326042"/>
              <a:chOff x="1737767" y="3963260"/>
              <a:chExt cx="680043" cy="326042"/>
            </a:xfrm>
            <a:grpFill/>
          </p:grpSpPr>
          <p:sp>
            <p:nvSpPr>
              <p:cNvPr id="56" name="직사각형 55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57" name="이등변 삼각형 56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grpFill/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3" name="직사각형 42"/>
            <p:cNvSpPr/>
            <p:nvPr/>
          </p:nvSpPr>
          <p:spPr bwMode="auto">
            <a:xfrm>
              <a:off x="2958461" y="5522030"/>
              <a:ext cx="833133" cy="337413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63424" y="1819665"/>
              <a:ext cx="2568325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수강 과목 </a:t>
              </a:r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수정</a:t>
              </a:r>
              <a:endParaRPr lang="ko-KR" altLang="en-US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3534124" y="4711930"/>
              <a:ext cx="681233" cy="939147"/>
              <a:chOff x="3930341" y="4749778"/>
              <a:chExt cx="681233" cy="939147"/>
            </a:xfrm>
            <a:grpFill/>
          </p:grpSpPr>
          <p:grpSp>
            <p:nvGrpSpPr>
              <p:cNvPr id="51" name="그룹 50"/>
              <p:cNvGrpSpPr/>
              <p:nvPr/>
            </p:nvGrpSpPr>
            <p:grpSpPr>
              <a:xfrm>
                <a:off x="3930341" y="4749778"/>
                <a:ext cx="680043" cy="326042"/>
                <a:chOff x="1737767" y="3963260"/>
                <a:chExt cx="680043" cy="326042"/>
              </a:xfrm>
              <a:grpFill/>
            </p:grpSpPr>
            <p:sp>
              <p:nvSpPr>
                <p:cNvPr id="54" name="직사각형 53"/>
                <p:cNvSpPr/>
                <p:nvPr/>
              </p:nvSpPr>
              <p:spPr bwMode="auto">
                <a:xfrm>
                  <a:off x="1737767" y="3963260"/>
                  <a:ext cx="680043" cy="326042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55" name="이등변 삼각형 54"/>
                <p:cNvSpPr/>
                <p:nvPr/>
              </p:nvSpPr>
              <p:spPr bwMode="auto">
                <a:xfrm flipV="1">
                  <a:off x="2235177" y="4072817"/>
                  <a:ext cx="142240" cy="111640"/>
                </a:xfrm>
                <a:prstGeom prst="triangle">
                  <a:avLst/>
                </a:prstGeom>
                <a:grpFill/>
                <a:ln w="31750" cap="flat" cmpd="dbl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52" name="직사각형 51"/>
              <p:cNvSpPr/>
              <p:nvPr/>
            </p:nvSpPr>
            <p:spPr bwMode="auto">
              <a:xfrm>
                <a:off x="3931531" y="5075820"/>
                <a:ext cx="680043" cy="287063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학기</a:t>
                </a:r>
              </a:p>
            </p:txBody>
          </p:sp>
          <p:sp>
            <p:nvSpPr>
              <p:cNvPr id="53" name="직사각형 52"/>
              <p:cNvSpPr/>
              <p:nvPr/>
            </p:nvSpPr>
            <p:spPr bwMode="auto">
              <a:xfrm>
                <a:off x="3930341" y="5362884"/>
                <a:ext cx="680043" cy="326041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rPr>
                  <a:t>2</a:t>
                </a: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학기</a:t>
                </a: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250166" y="1195216"/>
              <a:ext cx="4870474" cy="387679"/>
              <a:chOff x="568905" y="1789934"/>
              <a:chExt cx="4900955" cy="350849"/>
            </a:xfrm>
            <a:grpFill/>
          </p:grpSpPr>
          <p:sp>
            <p:nvSpPr>
              <p:cNvPr id="47" name="직사각형 46"/>
              <p:cNvSpPr/>
              <p:nvPr/>
            </p:nvSpPr>
            <p:spPr bwMode="auto">
              <a:xfrm>
                <a:off x="568905" y="1789934"/>
                <a:ext cx="4900955" cy="350849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142213" y="1816288"/>
                <a:ext cx="297167" cy="307777"/>
              </a:xfrm>
              <a:prstGeom prst="rect">
                <a:avLst/>
              </a:prstGeom>
              <a:grpFill/>
              <a:ln w="31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X</a:t>
                </a:r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 bwMode="auto">
              <a:xfrm>
                <a:off x="4976584" y="1918990"/>
                <a:ext cx="139911" cy="108159"/>
              </a:xfrm>
              <a:prstGeom prst="rect">
                <a:avLst/>
              </a:prstGeom>
              <a:grpFill/>
              <a:ln w="317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 bwMode="auto">
              <a:xfrm>
                <a:off x="4696396" y="1990112"/>
                <a:ext cx="127791" cy="0"/>
              </a:xfrm>
              <a:prstGeom prst="line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25269" y="277061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07242" y="327887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490990" y="402775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440572" y="474918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3493510" y="39745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>
            <a:spLocks noChangeAspect="1"/>
          </p:cNvSpPr>
          <p:nvPr/>
        </p:nvSpPr>
        <p:spPr bwMode="auto">
          <a:xfrm>
            <a:off x="3435205" y="475917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sp>
        <p:nvSpPr>
          <p:cNvPr id="63" name="타원 62"/>
          <p:cNvSpPr>
            <a:spLocks noChangeAspect="1"/>
          </p:cNvSpPr>
          <p:nvPr/>
        </p:nvSpPr>
        <p:spPr bwMode="auto">
          <a:xfrm>
            <a:off x="1780199" y="544238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>
            <a:spLocks noChangeAspect="1"/>
          </p:cNvSpPr>
          <p:nvPr/>
        </p:nvSpPr>
        <p:spPr bwMode="auto">
          <a:xfrm>
            <a:off x="2838728" y="544576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4234281"/>
              </p:ext>
            </p:extLst>
          </p:nvPr>
        </p:nvGraphicFramePr>
        <p:xfrm>
          <a:off x="5161033" y="1275860"/>
          <a:ext cx="3809922" cy="2587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69801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89104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학기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37499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 완료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43142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093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982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5165243" y="1211259"/>
            <a:ext cx="3782944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항목을 등록하는 것을 처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5144919" y="1711742"/>
            <a:ext cx="3849383" cy="1043448"/>
            <a:chOff x="4614126" y="1746882"/>
            <a:chExt cx="4183813" cy="1156115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9" y="1746882"/>
              <a:ext cx="4183810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6"/>
              <a:ext cx="4183811" cy="80913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그 과목의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그 과목의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48694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UI007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89205" y="1195216"/>
            <a:ext cx="4900955" cy="5067560"/>
            <a:chOff x="189205" y="1195216"/>
            <a:chExt cx="4900955" cy="5067560"/>
          </a:xfrm>
          <a:noFill/>
        </p:grpSpPr>
        <p:sp>
          <p:nvSpPr>
            <p:cNvPr id="27" name="직사각형 26"/>
            <p:cNvSpPr/>
            <p:nvPr/>
          </p:nvSpPr>
          <p:spPr bwMode="auto">
            <a:xfrm>
              <a:off x="189205" y="1203157"/>
              <a:ext cx="4900955" cy="505961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1889730" y="5522030"/>
              <a:ext cx="833133" cy="337413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1782464" y="2590661"/>
              <a:ext cx="2679265" cy="32604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입력해주세요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3099" y="2609657"/>
              <a:ext cx="1115242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To do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명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6924" y="3182407"/>
              <a:ext cx="1192955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마감 기한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39777" y="3696445"/>
              <a:ext cx="1309974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실제 마감일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2160" y="4258976"/>
              <a:ext cx="965329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 여부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64584" y="4251805"/>
              <a:ext cx="723275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중요도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1776151" y="3732966"/>
              <a:ext cx="680043" cy="326042"/>
              <a:chOff x="1737767" y="3963260"/>
              <a:chExt cx="680043" cy="326042"/>
            </a:xfrm>
            <a:grpFill/>
          </p:grpSpPr>
          <p:sp>
            <p:nvSpPr>
              <p:cNvPr id="48" name="직사각형 47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49" name="이등변 삼각형 48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grpFill/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56" name="직사각형 55"/>
            <p:cNvSpPr/>
            <p:nvPr/>
          </p:nvSpPr>
          <p:spPr bwMode="auto">
            <a:xfrm>
              <a:off x="2958461" y="5522030"/>
              <a:ext cx="833133" cy="337413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785962" y="3173274"/>
              <a:ext cx="680043" cy="326042"/>
              <a:chOff x="1737767" y="3963260"/>
              <a:chExt cx="680043" cy="326042"/>
            </a:xfrm>
            <a:grpFill/>
          </p:grpSpPr>
          <p:sp>
            <p:nvSpPr>
              <p:cNvPr id="58" name="직사각형 57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59" name="이등변 삼각형 58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grpFill/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3128877" y="3171434"/>
              <a:ext cx="680043" cy="326042"/>
              <a:chOff x="1737767" y="3963260"/>
              <a:chExt cx="680043" cy="326042"/>
            </a:xfrm>
            <a:grpFill/>
          </p:grpSpPr>
          <p:sp>
            <p:nvSpPr>
              <p:cNvPr id="61" name="직사각형 60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62" name="이등변 삼각형 61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grpFill/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2474720" y="3160263"/>
              <a:ext cx="41389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859176" y="3170001"/>
              <a:ext cx="41389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3098228" y="3730303"/>
              <a:ext cx="680043" cy="326042"/>
              <a:chOff x="1737767" y="3963260"/>
              <a:chExt cx="680043" cy="326042"/>
            </a:xfrm>
            <a:grpFill/>
          </p:grpSpPr>
          <p:sp>
            <p:nvSpPr>
              <p:cNvPr id="69" name="직사각형 68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70" name="이등변 삼각형 69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grpFill/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2493694" y="3759520"/>
              <a:ext cx="41389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859176" y="3758780"/>
              <a:ext cx="41389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189205" y="1195216"/>
              <a:ext cx="4900955" cy="387679"/>
              <a:chOff x="568905" y="1789934"/>
              <a:chExt cx="4900955" cy="350849"/>
            </a:xfrm>
            <a:grpFill/>
          </p:grpSpPr>
          <p:sp>
            <p:nvSpPr>
              <p:cNvPr id="75" name="직사각형 74"/>
              <p:cNvSpPr/>
              <p:nvPr/>
            </p:nvSpPr>
            <p:spPr bwMode="auto">
              <a:xfrm>
                <a:off x="568905" y="1789934"/>
                <a:ext cx="4900955" cy="350849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142213" y="1816288"/>
                <a:ext cx="297167" cy="307777"/>
              </a:xfrm>
              <a:prstGeom prst="rect">
                <a:avLst/>
              </a:prstGeom>
              <a:grpFill/>
              <a:ln w="31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X</a:t>
                </a:r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 bwMode="auto">
              <a:xfrm>
                <a:off x="4976584" y="1918990"/>
                <a:ext cx="139911" cy="108159"/>
              </a:xfrm>
              <a:prstGeom prst="rect">
                <a:avLst/>
              </a:prstGeom>
              <a:grpFill/>
              <a:ln w="317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78" name="직선 연결선 77"/>
              <p:cNvCxnSpPr/>
              <p:nvPr/>
            </p:nvCxnSpPr>
            <p:spPr bwMode="auto">
              <a:xfrm>
                <a:off x="4696396" y="1990112"/>
                <a:ext cx="127791" cy="0"/>
              </a:xfrm>
              <a:prstGeom prst="line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9" name="TextBox 78"/>
            <p:cNvSpPr txBox="1"/>
            <p:nvPr/>
          </p:nvSpPr>
          <p:spPr>
            <a:xfrm>
              <a:off x="1797668" y="1844759"/>
              <a:ext cx="189724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To Do</a:t>
              </a:r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2400" b="1" dirty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등록</a:t>
              </a: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779123" y="4296137"/>
              <a:ext cx="680043" cy="1158268"/>
              <a:chOff x="1788444" y="4621218"/>
              <a:chExt cx="680043" cy="1158268"/>
            </a:xfrm>
            <a:grpFill/>
          </p:grpSpPr>
          <p:grpSp>
            <p:nvGrpSpPr>
              <p:cNvPr id="50" name="그룹 49"/>
              <p:cNvGrpSpPr/>
              <p:nvPr/>
            </p:nvGrpSpPr>
            <p:grpSpPr>
              <a:xfrm>
                <a:off x="1788444" y="4621218"/>
                <a:ext cx="680043" cy="326042"/>
                <a:chOff x="1737767" y="3963260"/>
                <a:chExt cx="680043" cy="326042"/>
              </a:xfrm>
              <a:grpFill/>
            </p:grpSpPr>
            <p:sp>
              <p:nvSpPr>
                <p:cNvPr id="51" name="직사각형 50"/>
                <p:cNvSpPr/>
                <p:nvPr/>
              </p:nvSpPr>
              <p:spPr bwMode="auto">
                <a:xfrm>
                  <a:off x="1737767" y="3963260"/>
                  <a:ext cx="680043" cy="326042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52" name="이등변 삼각형 51"/>
                <p:cNvSpPr/>
                <p:nvPr/>
              </p:nvSpPr>
              <p:spPr bwMode="auto">
                <a:xfrm flipV="1">
                  <a:off x="2235177" y="4072817"/>
                  <a:ext cx="142240" cy="111640"/>
                </a:xfrm>
                <a:prstGeom prst="triangle">
                  <a:avLst/>
                </a:prstGeom>
                <a:grpFill/>
                <a:ln w="31750" cap="flat" cmpd="dbl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82" name="직사각형 81"/>
              <p:cNvSpPr/>
              <p:nvPr/>
            </p:nvSpPr>
            <p:spPr bwMode="auto">
              <a:xfrm>
                <a:off x="1788444" y="4936639"/>
                <a:ext cx="680043" cy="28449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준비</a:t>
                </a:r>
              </a:p>
            </p:txBody>
          </p:sp>
          <p:sp>
            <p:nvSpPr>
              <p:cNvPr id="84" name="직사각형 83"/>
              <p:cNvSpPr/>
              <p:nvPr/>
            </p:nvSpPr>
            <p:spPr bwMode="auto">
              <a:xfrm>
                <a:off x="1788444" y="5221126"/>
                <a:ext cx="680043" cy="28449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진행</a:t>
                </a: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 bwMode="auto">
              <a:xfrm>
                <a:off x="1788444" y="5494992"/>
                <a:ext cx="680043" cy="28449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완료</a:t>
                </a: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86" name="그룹 85"/>
          <p:cNvGrpSpPr/>
          <p:nvPr/>
        </p:nvGrpSpPr>
        <p:grpSpPr>
          <a:xfrm>
            <a:off x="5132026" y="2833205"/>
            <a:ext cx="3849379" cy="3506635"/>
            <a:chOff x="4578020" y="3306802"/>
            <a:chExt cx="4183812" cy="3240587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4583573" y="3545023"/>
              <a:ext cx="4178259" cy="300236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650x750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이고 배경색은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흰색으로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HY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견고딕으로 하고 나머지는 맑은 고딕으로 </a:t>
              </a: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 – R0 G32 B96)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 폰트의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30,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 폰트의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이고 </a:t>
              </a: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나머지는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 기한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중요도는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드롭다운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리스트에서 선택한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항목이 텍스트필드에 나타나야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입력하는 칸에는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입력해주세요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라는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글이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보이게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취소는 버튼이다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각 항목은 화면에 보이는 대로 위치시킨다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 bwMode="auto">
            <a:xfrm>
              <a:off x="4578020" y="330680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9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3737878" y="4296137"/>
            <a:ext cx="680043" cy="1158268"/>
            <a:chOff x="3737878" y="4296137"/>
            <a:chExt cx="680043" cy="1158268"/>
          </a:xfrm>
        </p:grpSpPr>
        <p:sp>
          <p:nvSpPr>
            <p:cNvPr id="65" name="직사각형 64"/>
            <p:cNvSpPr/>
            <p:nvPr/>
          </p:nvSpPr>
          <p:spPr bwMode="auto">
            <a:xfrm>
              <a:off x="3737878" y="4296137"/>
              <a:ext cx="680043" cy="32604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0" name="이등변 삼각형 79"/>
            <p:cNvSpPr/>
            <p:nvPr/>
          </p:nvSpPr>
          <p:spPr bwMode="auto">
            <a:xfrm flipV="1">
              <a:off x="4235288" y="4405694"/>
              <a:ext cx="142240" cy="111640"/>
            </a:xfrm>
            <a:prstGeom prst="triangle">
              <a:avLst/>
            </a:prstGeom>
            <a:solidFill>
              <a:srgbClr val="002060">
                <a:alpha val="55000"/>
              </a:srgbClr>
            </a:solidFill>
            <a:ln w="31750" cap="flat" cmpd="dbl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3737878" y="4611558"/>
              <a:ext cx="680043" cy="284494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3737878" y="4896045"/>
              <a:ext cx="680043" cy="284494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3737878" y="5169911"/>
              <a:ext cx="680043" cy="284494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7622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60553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UI007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189205" y="1195216"/>
            <a:ext cx="4900955" cy="5067560"/>
            <a:chOff x="189205" y="1195216"/>
            <a:chExt cx="4900955" cy="5067560"/>
          </a:xfrm>
          <a:noFill/>
        </p:grpSpPr>
        <p:sp>
          <p:nvSpPr>
            <p:cNvPr id="30" name="직사각형 29"/>
            <p:cNvSpPr/>
            <p:nvPr/>
          </p:nvSpPr>
          <p:spPr bwMode="auto">
            <a:xfrm>
              <a:off x="189205" y="1203157"/>
              <a:ext cx="4900955" cy="505961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1889730" y="5522030"/>
              <a:ext cx="833133" cy="337413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1782464" y="2590661"/>
              <a:ext cx="2679265" cy="32604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입력해주세요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3099" y="2609657"/>
              <a:ext cx="1115242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To do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명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6924" y="3182407"/>
              <a:ext cx="1192955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마감 기한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9777" y="3696445"/>
              <a:ext cx="1309974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실제 마감일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32160" y="4258976"/>
              <a:ext cx="965329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 여부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64584" y="4251805"/>
              <a:ext cx="723275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중요도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1776151" y="3732966"/>
              <a:ext cx="680043" cy="326042"/>
              <a:chOff x="1737767" y="3963260"/>
              <a:chExt cx="680043" cy="326042"/>
            </a:xfrm>
            <a:grpFill/>
          </p:grpSpPr>
          <p:sp>
            <p:nvSpPr>
              <p:cNvPr id="67" name="직사각형 66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68" name="이등변 삼각형 67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grpFill/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39" name="직사각형 38"/>
            <p:cNvSpPr/>
            <p:nvPr/>
          </p:nvSpPr>
          <p:spPr bwMode="auto">
            <a:xfrm>
              <a:off x="2958461" y="5522030"/>
              <a:ext cx="833133" cy="337413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1785962" y="3173274"/>
              <a:ext cx="680043" cy="326042"/>
              <a:chOff x="1737767" y="3963260"/>
              <a:chExt cx="680043" cy="326042"/>
            </a:xfrm>
            <a:grpFill/>
          </p:grpSpPr>
          <p:sp>
            <p:nvSpPr>
              <p:cNvPr id="65" name="직사각형 64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66" name="이등변 삼각형 65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grpFill/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3128877" y="3171434"/>
              <a:ext cx="680043" cy="326042"/>
              <a:chOff x="1737767" y="3963260"/>
              <a:chExt cx="680043" cy="326042"/>
            </a:xfrm>
            <a:grpFill/>
          </p:grpSpPr>
          <p:sp>
            <p:nvSpPr>
              <p:cNvPr id="63" name="직사각형 62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64" name="이등변 삼각형 63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grpFill/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2474720" y="3160263"/>
              <a:ext cx="41389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59176" y="3170001"/>
              <a:ext cx="41389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3098228" y="3730303"/>
              <a:ext cx="680043" cy="326042"/>
              <a:chOff x="1737767" y="3963260"/>
              <a:chExt cx="680043" cy="326042"/>
            </a:xfrm>
            <a:grpFill/>
          </p:grpSpPr>
          <p:sp>
            <p:nvSpPr>
              <p:cNvPr id="61" name="직사각형 60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62" name="이등변 삼각형 61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grpFill/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2493694" y="3759520"/>
              <a:ext cx="41389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59176" y="3758780"/>
              <a:ext cx="41389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189205" y="1195216"/>
              <a:ext cx="4900955" cy="387679"/>
              <a:chOff x="568905" y="1789934"/>
              <a:chExt cx="4900955" cy="350849"/>
            </a:xfrm>
            <a:grpFill/>
          </p:grpSpPr>
          <p:sp>
            <p:nvSpPr>
              <p:cNvPr id="57" name="직사각형 56"/>
              <p:cNvSpPr/>
              <p:nvPr/>
            </p:nvSpPr>
            <p:spPr bwMode="auto">
              <a:xfrm>
                <a:off x="568905" y="1789934"/>
                <a:ext cx="4900955" cy="350849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142213" y="1816288"/>
                <a:ext cx="297167" cy="307777"/>
              </a:xfrm>
              <a:prstGeom prst="rect">
                <a:avLst/>
              </a:prstGeom>
              <a:grpFill/>
              <a:ln w="31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X</a:t>
                </a:r>
                <a:endParaRPr lang="ko-KR" altLang="en-US" dirty="0"/>
              </a:p>
            </p:txBody>
          </p:sp>
          <p:sp>
            <p:nvSpPr>
              <p:cNvPr id="59" name="직사각형 58"/>
              <p:cNvSpPr/>
              <p:nvPr/>
            </p:nvSpPr>
            <p:spPr bwMode="auto">
              <a:xfrm>
                <a:off x="4976584" y="1918990"/>
                <a:ext cx="139911" cy="108159"/>
              </a:xfrm>
              <a:prstGeom prst="rect">
                <a:avLst/>
              </a:prstGeom>
              <a:grpFill/>
              <a:ln w="317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60" name="직선 연결선 59"/>
              <p:cNvCxnSpPr/>
              <p:nvPr/>
            </p:nvCxnSpPr>
            <p:spPr bwMode="auto">
              <a:xfrm>
                <a:off x="4696396" y="1990112"/>
                <a:ext cx="127791" cy="0"/>
              </a:xfrm>
              <a:prstGeom prst="line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9" name="TextBox 48"/>
            <p:cNvSpPr txBox="1"/>
            <p:nvPr/>
          </p:nvSpPr>
          <p:spPr>
            <a:xfrm>
              <a:off x="1797668" y="1844759"/>
              <a:ext cx="189724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To Do</a:t>
              </a:r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2400" b="1" dirty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등록</a:t>
              </a: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1779123" y="4296137"/>
              <a:ext cx="680043" cy="1158268"/>
              <a:chOff x="1788444" y="4621218"/>
              <a:chExt cx="680043" cy="1158268"/>
            </a:xfrm>
            <a:grpFill/>
          </p:grpSpPr>
          <p:grpSp>
            <p:nvGrpSpPr>
              <p:cNvPr id="51" name="그룹 50"/>
              <p:cNvGrpSpPr/>
              <p:nvPr/>
            </p:nvGrpSpPr>
            <p:grpSpPr>
              <a:xfrm>
                <a:off x="1788444" y="4621218"/>
                <a:ext cx="680043" cy="326042"/>
                <a:chOff x="1737767" y="3963260"/>
                <a:chExt cx="680043" cy="326042"/>
              </a:xfrm>
              <a:grpFill/>
            </p:grpSpPr>
            <p:sp>
              <p:nvSpPr>
                <p:cNvPr id="55" name="직사각형 54"/>
                <p:cNvSpPr/>
                <p:nvPr/>
              </p:nvSpPr>
              <p:spPr bwMode="auto">
                <a:xfrm>
                  <a:off x="1737767" y="3963260"/>
                  <a:ext cx="680043" cy="326042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56" name="이등변 삼각형 55"/>
                <p:cNvSpPr/>
                <p:nvPr/>
              </p:nvSpPr>
              <p:spPr bwMode="auto">
                <a:xfrm flipV="1">
                  <a:off x="2235177" y="4072817"/>
                  <a:ext cx="142240" cy="111640"/>
                </a:xfrm>
                <a:prstGeom prst="triangle">
                  <a:avLst/>
                </a:prstGeom>
                <a:grpFill/>
                <a:ln w="31750" cap="flat" cmpd="dbl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52" name="직사각형 51"/>
              <p:cNvSpPr/>
              <p:nvPr/>
            </p:nvSpPr>
            <p:spPr bwMode="auto">
              <a:xfrm>
                <a:off x="1788444" y="4936639"/>
                <a:ext cx="680043" cy="28449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준비</a:t>
                </a:r>
              </a:p>
            </p:txBody>
          </p:sp>
          <p:sp>
            <p:nvSpPr>
              <p:cNvPr id="53" name="직사각형 52"/>
              <p:cNvSpPr/>
              <p:nvPr/>
            </p:nvSpPr>
            <p:spPr bwMode="auto">
              <a:xfrm>
                <a:off x="1788444" y="5221126"/>
                <a:ext cx="680043" cy="28449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진행</a:t>
                </a: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 bwMode="auto">
              <a:xfrm>
                <a:off x="1788444" y="5494992"/>
                <a:ext cx="680043" cy="28449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완료</a:t>
                </a: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705625" y="265849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16844" y="32581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969366" y="323492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13224" y="379434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952895" y="383216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/>
          <p:cNvSpPr>
            <a:spLocks noChangeAspect="1"/>
          </p:cNvSpPr>
          <p:nvPr/>
        </p:nvSpPr>
        <p:spPr bwMode="auto">
          <a:xfrm>
            <a:off x="1615599" y="433931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graphicFrame>
        <p:nvGraphicFramePr>
          <p:cNvPr id="7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1167539"/>
              </p:ext>
            </p:extLst>
          </p:nvPr>
        </p:nvGraphicFramePr>
        <p:xfrm>
          <a:off x="5272089" y="1275860"/>
          <a:ext cx="3698866" cy="3022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8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9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69801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89104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37499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91651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15569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411571"/>
                  </a:ext>
                </a:extLst>
              </a:tr>
            </a:tbl>
          </a:graphicData>
        </a:graphic>
      </p:graphicFrame>
      <p:sp>
        <p:nvSpPr>
          <p:cNvPr id="73" name="타원 72"/>
          <p:cNvSpPr>
            <a:spLocks noChangeAspect="1"/>
          </p:cNvSpPr>
          <p:nvPr/>
        </p:nvSpPr>
        <p:spPr bwMode="auto">
          <a:xfrm>
            <a:off x="1785962" y="547905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/>
          <p:cNvSpPr>
            <a:spLocks noChangeAspect="1"/>
          </p:cNvSpPr>
          <p:nvPr/>
        </p:nvSpPr>
        <p:spPr bwMode="auto">
          <a:xfrm>
            <a:off x="2888348" y="547905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3737878" y="4296137"/>
            <a:ext cx="680043" cy="1158268"/>
            <a:chOff x="3737878" y="4296137"/>
            <a:chExt cx="680043" cy="1158268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3737878" y="4296137"/>
              <a:ext cx="680043" cy="32604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7" name="이등변 삼각형 76"/>
            <p:cNvSpPr/>
            <p:nvPr/>
          </p:nvSpPr>
          <p:spPr bwMode="auto">
            <a:xfrm flipV="1">
              <a:off x="4235288" y="4405694"/>
              <a:ext cx="142240" cy="111640"/>
            </a:xfrm>
            <a:prstGeom prst="triangle">
              <a:avLst/>
            </a:prstGeom>
            <a:solidFill>
              <a:srgbClr val="002060">
                <a:alpha val="55000"/>
              </a:srgbClr>
            </a:solidFill>
            <a:ln w="31750" cap="flat" cmpd="dbl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3737878" y="4611558"/>
              <a:ext cx="680043" cy="284494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3737878" y="4896045"/>
              <a:ext cx="680043" cy="284494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3737878" y="5169911"/>
              <a:ext cx="680043" cy="284494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9" name="타원 68"/>
          <p:cNvSpPr>
            <a:spLocks noChangeAspect="1"/>
          </p:cNvSpPr>
          <p:nvPr/>
        </p:nvSpPr>
        <p:spPr bwMode="auto">
          <a:xfrm>
            <a:off x="3757030" y="41376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7207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3763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UI008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189205" y="1195216"/>
            <a:ext cx="4900955" cy="5067560"/>
            <a:chOff x="189205" y="1195216"/>
            <a:chExt cx="4900955" cy="5067560"/>
          </a:xfrm>
          <a:noFill/>
        </p:grpSpPr>
        <p:sp>
          <p:nvSpPr>
            <p:cNvPr id="65" name="직사각형 64"/>
            <p:cNvSpPr/>
            <p:nvPr/>
          </p:nvSpPr>
          <p:spPr bwMode="auto">
            <a:xfrm>
              <a:off x="189205" y="1203157"/>
              <a:ext cx="4900955" cy="505961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 bwMode="auto">
            <a:xfrm>
              <a:off x="1889730" y="5522030"/>
              <a:ext cx="833133" cy="337413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수정 완료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1782464" y="2590661"/>
              <a:ext cx="2679265" cy="32604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입력해주세요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53099" y="2609657"/>
              <a:ext cx="1115242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To do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명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66924" y="3182407"/>
              <a:ext cx="1192955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마감 기한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9777" y="3696445"/>
              <a:ext cx="1309974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실제 마감일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32160" y="4258976"/>
              <a:ext cx="965329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 여부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064584" y="4251805"/>
              <a:ext cx="723275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중요도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1776151" y="3732966"/>
              <a:ext cx="680043" cy="326042"/>
              <a:chOff x="1737767" y="3963260"/>
              <a:chExt cx="680043" cy="326042"/>
            </a:xfrm>
            <a:grpFill/>
          </p:grpSpPr>
          <p:sp>
            <p:nvSpPr>
              <p:cNvPr id="74" name="직사각형 73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75" name="이등변 삼각형 74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grpFill/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76" name="직사각형 75"/>
            <p:cNvSpPr/>
            <p:nvPr/>
          </p:nvSpPr>
          <p:spPr bwMode="auto">
            <a:xfrm>
              <a:off x="2958461" y="5522030"/>
              <a:ext cx="833133" cy="337413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1785962" y="3173274"/>
              <a:ext cx="680043" cy="326042"/>
              <a:chOff x="1737767" y="3963260"/>
              <a:chExt cx="680043" cy="326042"/>
            </a:xfrm>
            <a:grpFill/>
          </p:grpSpPr>
          <p:sp>
            <p:nvSpPr>
              <p:cNvPr id="78" name="직사각형 77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79" name="이등변 삼각형 78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grpFill/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3128877" y="3171434"/>
              <a:ext cx="680043" cy="326042"/>
              <a:chOff x="1737767" y="3963260"/>
              <a:chExt cx="680043" cy="326042"/>
            </a:xfrm>
            <a:grpFill/>
          </p:grpSpPr>
          <p:sp>
            <p:nvSpPr>
              <p:cNvPr id="81" name="직사각형 80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82" name="이등변 삼각형 81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grpFill/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2474720" y="3160263"/>
              <a:ext cx="41389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859176" y="3170001"/>
              <a:ext cx="41389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3098228" y="3730303"/>
              <a:ext cx="680043" cy="326042"/>
              <a:chOff x="1737767" y="3963260"/>
              <a:chExt cx="680043" cy="326042"/>
            </a:xfrm>
            <a:grpFill/>
          </p:grpSpPr>
          <p:sp>
            <p:nvSpPr>
              <p:cNvPr id="86" name="직사각형 85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87" name="이등변 삼각형 86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grpFill/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2493694" y="3759520"/>
              <a:ext cx="41389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859176" y="3758780"/>
              <a:ext cx="41389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189205" y="1195216"/>
              <a:ext cx="4900955" cy="387679"/>
              <a:chOff x="568905" y="1789934"/>
              <a:chExt cx="4900955" cy="350849"/>
            </a:xfrm>
            <a:grpFill/>
          </p:grpSpPr>
          <p:sp>
            <p:nvSpPr>
              <p:cNvPr id="92" name="직사각형 91"/>
              <p:cNvSpPr/>
              <p:nvPr/>
            </p:nvSpPr>
            <p:spPr bwMode="auto">
              <a:xfrm>
                <a:off x="568905" y="1789934"/>
                <a:ext cx="4900955" cy="350849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142213" y="1816288"/>
                <a:ext cx="297167" cy="307777"/>
              </a:xfrm>
              <a:prstGeom prst="rect">
                <a:avLst/>
              </a:prstGeom>
              <a:grpFill/>
              <a:ln w="31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X</a:t>
                </a:r>
                <a:endParaRPr lang="ko-KR" altLang="en-US" dirty="0"/>
              </a:p>
            </p:txBody>
          </p:sp>
          <p:sp>
            <p:nvSpPr>
              <p:cNvPr id="94" name="직사각형 93"/>
              <p:cNvSpPr/>
              <p:nvPr/>
            </p:nvSpPr>
            <p:spPr bwMode="auto">
              <a:xfrm>
                <a:off x="4976584" y="1918990"/>
                <a:ext cx="139911" cy="108159"/>
              </a:xfrm>
              <a:prstGeom prst="rect">
                <a:avLst/>
              </a:prstGeom>
              <a:grpFill/>
              <a:ln w="317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 bwMode="auto">
              <a:xfrm>
                <a:off x="4696396" y="1990112"/>
                <a:ext cx="127791" cy="0"/>
              </a:xfrm>
              <a:prstGeom prst="line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6" name="TextBox 95"/>
            <p:cNvSpPr txBox="1"/>
            <p:nvPr/>
          </p:nvSpPr>
          <p:spPr>
            <a:xfrm>
              <a:off x="1797668" y="1865079"/>
              <a:ext cx="189724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To Do</a:t>
              </a:r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수정</a:t>
              </a:r>
              <a:endParaRPr lang="ko-KR" altLang="en-US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1779123" y="4296137"/>
              <a:ext cx="680043" cy="1158268"/>
              <a:chOff x="1788444" y="4621218"/>
              <a:chExt cx="680043" cy="1158268"/>
            </a:xfrm>
            <a:grpFill/>
          </p:grpSpPr>
          <p:grpSp>
            <p:nvGrpSpPr>
              <p:cNvPr id="98" name="그룹 97"/>
              <p:cNvGrpSpPr/>
              <p:nvPr/>
            </p:nvGrpSpPr>
            <p:grpSpPr>
              <a:xfrm>
                <a:off x="1788444" y="4621218"/>
                <a:ext cx="680043" cy="326042"/>
                <a:chOff x="1737767" y="3963260"/>
                <a:chExt cx="680043" cy="326042"/>
              </a:xfrm>
              <a:grpFill/>
            </p:grpSpPr>
            <p:sp>
              <p:nvSpPr>
                <p:cNvPr id="102" name="직사각형 101"/>
                <p:cNvSpPr/>
                <p:nvPr/>
              </p:nvSpPr>
              <p:spPr bwMode="auto">
                <a:xfrm>
                  <a:off x="1737767" y="3963260"/>
                  <a:ext cx="680043" cy="326042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 bwMode="auto">
                <a:xfrm flipV="1">
                  <a:off x="2235177" y="4072817"/>
                  <a:ext cx="142240" cy="111640"/>
                </a:xfrm>
                <a:prstGeom prst="triangle">
                  <a:avLst/>
                </a:prstGeom>
                <a:grpFill/>
                <a:ln w="31750" cap="flat" cmpd="dbl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99" name="직사각형 98"/>
              <p:cNvSpPr/>
              <p:nvPr/>
            </p:nvSpPr>
            <p:spPr bwMode="auto">
              <a:xfrm>
                <a:off x="1788444" y="4936639"/>
                <a:ext cx="680043" cy="28449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준비</a:t>
                </a:r>
              </a:p>
            </p:txBody>
          </p:sp>
          <p:sp>
            <p:nvSpPr>
              <p:cNvPr id="100" name="직사각형 99"/>
              <p:cNvSpPr/>
              <p:nvPr/>
            </p:nvSpPr>
            <p:spPr bwMode="auto">
              <a:xfrm>
                <a:off x="1788444" y="5221126"/>
                <a:ext cx="680043" cy="28449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진행</a:t>
                </a: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 bwMode="auto">
              <a:xfrm>
                <a:off x="1788444" y="5494992"/>
                <a:ext cx="680043" cy="28449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완료</a:t>
                </a: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04" name="직사각형 103"/>
          <p:cNvSpPr/>
          <p:nvPr/>
        </p:nvSpPr>
        <p:spPr bwMode="auto">
          <a:xfrm>
            <a:off x="5165243" y="1211259"/>
            <a:ext cx="3782944" cy="353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항목을 수정하는 것을 처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08" name="그룹 107"/>
          <p:cNvGrpSpPr/>
          <p:nvPr/>
        </p:nvGrpSpPr>
        <p:grpSpPr>
          <a:xfrm>
            <a:off x="5132027" y="2924404"/>
            <a:ext cx="3852115" cy="3448456"/>
            <a:chOff x="4589064" y="3355421"/>
            <a:chExt cx="4186786" cy="2893412"/>
          </a:xfrm>
        </p:grpSpPr>
        <p:sp>
          <p:nvSpPr>
            <p:cNvPr id="109" name="직사각형 108"/>
            <p:cNvSpPr/>
            <p:nvPr/>
          </p:nvSpPr>
          <p:spPr bwMode="auto">
            <a:xfrm>
              <a:off x="4592039" y="3559427"/>
              <a:ext cx="4183811" cy="268940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650x750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이고 배경색은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흰색으로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HY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견고딕으로 하고 나머지는 맑은 고딕으로 </a:t>
              </a: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 – R0 G32 B96)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 폰트의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30,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 폰트의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이고 </a:t>
              </a: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나머지는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 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 마감일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중요도는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드롭다운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리스트에서 선택한 항목이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텍스트필드에 나타나야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입력하는 칸에는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입력해주세요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라는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글이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보이게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 완료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취소는 버튼이다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각 항목은 화면에 보이는 대로 위치시킨다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 bwMode="auto">
            <a:xfrm>
              <a:off x="4589064" y="3355421"/>
              <a:ext cx="4183811" cy="2697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5144918" y="1660941"/>
            <a:ext cx="3849383" cy="1194169"/>
            <a:chOff x="4603083" y="1668083"/>
            <a:chExt cx="4183813" cy="1323111"/>
          </a:xfrm>
        </p:grpSpPr>
        <p:sp>
          <p:nvSpPr>
            <p:cNvPr id="107" name="직사각형 106"/>
            <p:cNvSpPr/>
            <p:nvPr/>
          </p:nvSpPr>
          <p:spPr bwMode="auto">
            <a:xfrm>
              <a:off x="4603083" y="1925011"/>
              <a:ext cx="4183811" cy="106618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 완료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그 과목의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화면으로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그 과목의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106" name="직사각형 105"/>
            <p:cNvSpPr/>
            <p:nvPr/>
          </p:nvSpPr>
          <p:spPr bwMode="auto">
            <a:xfrm>
              <a:off x="4603086" y="1668083"/>
              <a:ext cx="4183810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1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grpSp>
        <p:nvGrpSpPr>
          <p:cNvPr id="51" name="그룹 50"/>
          <p:cNvGrpSpPr/>
          <p:nvPr/>
        </p:nvGrpSpPr>
        <p:grpSpPr>
          <a:xfrm>
            <a:off x="3737878" y="4296137"/>
            <a:ext cx="680043" cy="1158268"/>
            <a:chOff x="3737878" y="4296137"/>
            <a:chExt cx="680043" cy="1158268"/>
          </a:xfrm>
        </p:grpSpPr>
        <p:sp>
          <p:nvSpPr>
            <p:cNvPr id="52" name="직사각형 51"/>
            <p:cNvSpPr/>
            <p:nvPr/>
          </p:nvSpPr>
          <p:spPr bwMode="auto">
            <a:xfrm>
              <a:off x="3737878" y="4296137"/>
              <a:ext cx="680043" cy="32604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3" name="이등변 삼각형 52"/>
            <p:cNvSpPr/>
            <p:nvPr/>
          </p:nvSpPr>
          <p:spPr bwMode="auto">
            <a:xfrm flipV="1">
              <a:off x="4235288" y="4405694"/>
              <a:ext cx="142240" cy="111640"/>
            </a:xfrm>
            <a:prstGeom prst="triangle">
              <a:avLst/>
            </a:prstGeom>
            <a:solidFill>
              <a:srgbClr val="002060">
                <a:alpha val="55000"/>
              </a:srgbClr>
            </a:solidFill>
            <a:ln w="31750" cap="flat" cmpd="dbl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3737878" y="4611558"/>
              <a:ext cx="680043" cy="284494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3737878" y="4896045"/>
              <a:ext cx="680043" cy="284494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3737878" y="5169911"/>
              <a:ext cx="680043" cy="284494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739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442737"/>
              </p:ext>
            </p:extLst>
          </p:nvPr>
        </p:nvGraphicFramePr>
        <p:xfrm>
          <a:off x="280988" y="1025525"/>
          <a:ext cx="8582024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1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1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조성윤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조성윤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V2.00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map, System process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휴지통 화면 크기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각 화면에 제목 색상 명시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화면에 숨기기 버튼 명시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리스트 화면 중요도 표시 방법 변경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조성윤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29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V2.01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 등록 및 수정 기능에 필요한 특수문자 경고 알림 메시지 추가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배경색 흰색으로 변경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조성윤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62158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UI008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189205" y="1195216"/>
            <a:ext cx="4900955" cy="5067560"/>
            <a:chOff x="189205" y="1195216"/>
            <a:chExt cx="4900955" cy="5067560"/>
          </a:xfrm>
          <a:noFill/>
        </p:grpSpPr>
        <p:sp>
          <p:nvSpPr>
            <p:cNvPr id="30" name="직사각형 29"/>
            <p:cNvSpPr/>
            <p:nvPr/>
          </p:nvSpPr>
          <p:spPr bwMode="auto">
            <a:xfrm>
              <a:off x="189205" y="1203157"/>
              <a:ext cx="4900955" cy="505961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1889730" y="5522030"/>
              <a:ext cx="833133" cy="337413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수정 완료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1782464" y="2590661"/>
              <a:ext cx="2679265" cy="326042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입력해주세요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3099" y="2609657"/>
              <a:ext cx="1115242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To do</a:t>
              </a: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명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6924" y="3182407"/>
              <a:ext cx="1192955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마감 기한 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9777" y="3696445"/>
              <a:ext cx="1309974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실제 마감일 </a:t>
              </a:r>
              <a:r>
                <a:rPr lang="en-US" altLang="ko-KR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32160" y="4258976"/>
              <a:ext cx="965329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 여부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64584" y="4251805"/>
              <a:ext cx="723275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중요도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1776151" y="3732966"/>
              <a:ext cx="680043" cy="326042"/>
              <a:chOff x="1737767" y="3963260"/>
              <a:chExt cx="680043" cy="326042"/>
            </a:xfrm>
            <a:grpFill/>
          </p:grpSpPr>
          <p:sp>
            <p:nvSpPr>
              <p:cNvPr id="67" name="직사각형 66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68" name="이등변 삼각형 67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grpFill/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39" name="직사각형 38"/>
            <p:cNvSpPr/>
            <p:nvPr/>
          </p:nvSpPr>
          <p:spPr bwMode="auto">
            <a:xfrm>
              <a:off x="2958461" y="5522030"/>
              <a:ext cx="833133" cy="337413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1785962" y="3173274"/>
              <a:ext cx="680043" cy="326042"/>
              <a:chOff x="1737767" y="3963260"/>
              <a:chExt cx="680043" cy="326042"/>
            </a:xfrm>
            <a:grpFill/>
          </p:grpSpPr>
          <p:sp>
            <p:nvSpPr>
              <p:cNvPr id="65" name="직사각형 64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66" name="이등변 삼각형 65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grpFill/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3128877" y="3171434"/>
              <a:ext cx="680043" cy="326042"/>
              <a:chOff x="1737767" y="3963260"/>
              <a:chExt cx="680043" cy="326042"/>
            </a:xfrm>
            <a:grpFill/>
          </p:grpSpPr>
          <p:sp>
            <p:nvSpPr>
              <p:cNvPr id="63" name="직사각형 62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64" name="이등변 삼각형 63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grpFill/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2474720" y="3160263"/>
              <a:ext cx="41389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59176" y="3170001"/>
              <a:ext cx="41389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3098228" y="3730303"/>
              <a:ext cx="680043" cy="326042"/>
              <a:chOff x="1737767" y="3963260"/>
              <a:chExt cx="680043" cy="326042"/>
            </a:xfrm>
            <a:grpFill/>
          </p:grpSpPr>
          <p:sp>
            <p:nvSpPr>
              <p:cNvPr id="61" name="직사각형 60"/>
              <p:cNvSpPr/>
              <p:nvPr/>
            </p:nvSpPr>
            <p:spPr bwMode="auto">
              <a:xfrm>
                <a:off x="1737767" y="3963260"/>
                <a:ext cx="680043" cy="326042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62" name="이등변 삼각형 61"/>
              <p:cNvSpPr/>
              <p:nvPr/>
            </p:nvSpPr>
            <p:spPr bwMode="auto">
              <a:xfrm flipV="1">
                <a:off x="2235177" y="4072817"/>
                <a:ext cx="142240" cy="111640"/>
              </a:xfrm>
              <a:prstGeom prst="triangle">
                <a:avLst/>
              </a:prstGeom>
              <a:grpFill/>
              <a:ln w="31750" cap="flat" cmpd="dbl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2493694" y="3759520"/>
              <a:ext cx="41389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59176" y="3758780"/>
              <a:ext cx="413896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189205" y="1195216"/>
              <a:ext cx="4900955" cy="387679"/>
              <a:chOff x="568905" y="1789934"/>
              <a:chExt cx="4900955" cy="350849"/>
            </a:xfrm>
            <a:grpFill/>
          </p:grpSpPr>
          <p:sp>
            <p:nvSpPr>
              <p:cNvPr id="57" name="직사각형 56"/>
              <p:cNvSpPr/>
              <p:nvPr/>
            </p:nvSpPr>
            <p:spPr bwMode="auto">
              <a:xfrm>
                <a:off x="568905" y="1789934"/>
                <a:ext cx="4900955" cy="350849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142213" y="1816288"/>
                <a:ext cx="297167" cy="307777"/>
              </a:xfrm>
              <a:prstGeom prst="rect">
                <a:avLst/>
              </a:prstGeom>
              <a:grpFill/>
              <a:ln w="31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X</a:t>
                </a:r>
                <a:endParaRPr lang="ko-KR" altLang="en-US" dirty="0"/>
              </a:p>
            </p:txBody>
          </p:sp>
          <p:sp>
            <p:nvSpPr>
              <p:cNvPr id="59" name="직사각형 58"/>
              <p:cNvSpPr/>
              <p:nvPr/>
            </p:nvSpPr>
            <p:spPr bwMode="auto">
              <a:xfrm>
                <a:off x="4976584" y="1918990"/>
                <a:ext cx="139911" cy="108159"/>
              </a:xfrm>
              <a:prstGeom prst="rect">
                <a:avLst/>
              </a:prstGeom>
              <a:grpFill/>
              <a:ln w="317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60" name="직선 연결선 59"/>
              <p:cNvCxnSpPr/>
              <p:nvPr/>
            </p:nvCxnSpPr>
            <p:spPr bwMode="auto">
              <a:xfrm>
                <a:off x="4696396" y="1990112"/>
                <a:ext cx="127791" cy="0"/>
              </a:xfrm>
              <a:prstGeom prst="line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9" name="TextBox 48"/>
            <p:cNvSpPr txBox="1"/>
            <p:nvPr/>
          </p:nvSpPr>
          <p:spPr>
            <a:xfrm>
              <a:off x="1797668" y="1865079"/>
              <a:ext cx="189724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To Do</a:t>
              </a:r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수정</a:t>
              </a:r>
              <a:endParaRPr lang="ko-KR" altLang="en-US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1779123" y="4296137"/>
              <a:ext cx="680043" cy="1158268"/>
              <a:chOff x="1788444" y="4621218"/>
              <a:chExt cx="680043" cy="1158268"/>
            </a:xfrm>
            <a:grpFill/>
          </p:grpSpPr>
          <p:grpSp>
            <p:nvGrpSpPr>
              <p:cNvPr id="51" name="그룹 50"/>
              <p:cNvGrpSpPr/>
              <p:nvPr/>
            </p:nvGrpSpPr>
            <p:grpSpPr>
              <a:xfrm>
                <a:off x="1788444" y="4621218"/>
                <a:ext cx="680043" cy="326042"/>
                <a:chOff x="1737767" y="3963260"/>
                <a:chExt cx="680043" cy="326042"/>
              </a:xfrm>
              <a:grpFill/>
            </p:grpSpPr>
            <p:sp>
              <p:nvSpPr>
                <p:cNvPr id="55" name="직사각형 54"/>
                <p:cNvSpPr/>
                <p:nvPr/>
              </p:nvSpPr>
              <p:spPr bwMode="auto">
                <a:xfrm>
                  <a:off x="1737767" y="3963260"/>
                  <a:ext cx="680043" cy="326042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56" name="이등변 삼각형 55"/>
                <p:cNvSpPr/>
                <p:nvPr/>
              </p:nvSpPr>
              <p:spPr bwMode="auto">
                <a:xfrm flipV="1">
                  <a:off x="2235177" y="4072817"/>
                  <a:ext cx="142240" cy="111640"/>
                </a:xfrm>
                <a:prstGeom prst="triangle">
                  <a:avLst/>
                </a:prstGeom>
                <a:grpFill/>
                <a:ln w="31750" cap="flat" cmpd="dbl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52" name="직사각형 51"/>
              <p:cNvSpPr/>
              <p:nvPr/>
            </p:nvSpPr>
            <p:spPr bwMode="auto">
              <a:xfrm>
                <a:off x="1788444" y="4936639"/>
                <a:ext cx="680043" cy="28449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준비</a:t>
                </a:r>
              </a:p>
            </p:txBody>
          </p:sp>
          <p:sp>
            <p:nvSpPr>
              <p:cNvPr id="53" name="직사각형 52"/>
              <p:cNvSpPr/>
              <p:nvPr/>
            </p:nvSpPr>
            <p:spPr bwMode="auto">
              <a:xfrm>
                <a:off x="1788444" y="5221126"/>
                <a:ext cx="680043" cy="28449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진행</a:t>
                </a: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 bwMode="auto">
              <a:xfrm>
                <a:off x="1788444" y="5494992"/>
                <a:ext cx="680043" cy="284494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완료</a:t>
                </a: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70" name="타원 69"/>
          <p:cNvSpPr>
            <a:spLocks noChangeAspect="1"/>
          </p:cNvSpPr>
          <p:nvPr/>
        </p:nvSpPr>
        <p:spPr bwMode="auto">
          <a:xfrm>
            <a:off x="1615599" y="433931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77524" y="251457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939" y="315246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986866" y="310180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25565" y="365910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3005066" y="363859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sp>
        <p:nvSpPr>
          <p:cNvPr id="73" name="타원 72"/>
          <p:cNvSpPr>
            <a:spLocks noChangeAspect="1"/>
          </p:cNvSpPr>
          <p:nvPr/>
        </p:nvSpPr>
        <p:spPr bwMode="auto">
          <a:xfrm>
            <a:off x="1785962" y="547905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/>
          <p:cNvSpPr>
            <a:spLocks noChangeAspect="1"/>
          </p:cNvSpPr>
          <p:nvPr/>
        </p:nvSpPr>
        <p:spPr bwMode="auto">
          <a:xfrm>
            <a:off x="2888348" y="547905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51715"/>
              </p:ext>
            </p:extLst>
          </p:nvPr>
        </p:nvGraphicFramePr>
        <p:xfrm>
          <a:off x="5272089" y="1275860"/>
          <a:ext cx="3698866" cy="3022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8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9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69801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89104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37499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JComboBox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916518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 완료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15569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411571"/>
                  </a:ext>
                </a:extLst>
              </a:tr>
            </a:tbl>
          </a:graphicData>
        </a:graphic>
      </p:graphicFrame>
      <p:grpSp>
        <p:nvGrpSpPr>
          <p:cNvPr id="72" name="그룹 71"/>
          <p:cNvGrpSpPr/>
          <p:nvPr/>
        </p:nvGrpSpPr>
        <p:grpSpPr>
          <a:xfrm>
            <a:off x="3737878" y="4296137"/>
            <a:ext cx="680043" cy="1158268"/>
            <a:chOff x="3737878" y="4296137"/>
            <a:chExt cx="680043" cy="1158268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3737878" y="4296137"/>
              <a:ext cx="680043" cy="32604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7" name="이등변 삼각형 76"/>
            <p:cNvSpPr/>
            <p:nvPr/>
          </p:nvSpPr>
          <p:spPr bwMode="auto">
            <a:xfrm flipV="1">
              <a:off x="4235288" y="4405694"/>
              <a:ext cx="142240" cy="111640"/>
            </a:xfrm>
            <a:prstGeom prst="triangle">
              <a:avLst/>
            </a:prstGeom>
            <a:solidFill>
              <a:srgbClr val="002060">
                <a:alpha val="55000"/>
              </a:srgbClr>
            </a:solidFill>
            <a:ln w="31750" cap="flat" cmpd="dbl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3737878" y="4611558"/>
              <a:ext cx="680043" cy="284494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3737878" y="4896045"/>
              <a:ext cx="680043" cy="284494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3737878" y="5169911"/>
              <a:ext cx="680043" cy="284494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9" name="타원 68"/>
          <p:cNvSpPr>
            <a:spLocks noChangeAspect="1"/>
          </p:cNvSpPr>
          <p:nvPr/>
        </p:nvSpPr>
        <p:spPr bwMode="auto">
          <a:xfrm>
            <a:off x="3757030" y="413767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9847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5719553" y="1232279"/>
            <a:ext cx="3315390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삭제한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항목을 관리하는 것을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5701320" y="1732062"/>
            <a:ext cx="3333623" cy="1814982"/>
            <a:chOff x="4614127" y="1746882"/>
            <a:chExt cx="4183812" cy="1459642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4614127" y="1971094"/>
              <a:ext cx="4183812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체크 항목을 선택한 후 복구 버튼을 누르면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리스트에서 그 항목이 없어진다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체크 항목을 선택한 후 영구 삭제 버튼을 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누르면 리스트에서 그 항목이 없어진다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닫기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(X)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누르면 메인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2833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701319" y="3631232"/>
            <a:ext cx="3270761" cy="2655268"/>
            <a:chOff x="4404127" y="3624319"/>
            <a:chExt cx="4233872" cy="2969785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4414278" y="3870112"/>
              <a:ext cx="4223721" cy="27239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650x550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배경색은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으로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제목의 폰트는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HY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견고딕으로 하고 나머지는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맑은 고딕으로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제목폰트의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30,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버튼의 폰트는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이고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헤더의 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(RGB:  R0 G32 B96),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헤더의 폰트 색상과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테두리는 흰색이다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기본 리스트 항목은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개이고 스크롤 바가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리스트의 각 항목에는 체크박스가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제목과 리스트는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 가운데에 위치한다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복구와 영구 삭제는 버튼이다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항목의 간격은 직관적으로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 – R0 G32 B96)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4404127" y="3624319"/>
              <a:ext cx="422372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24127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휴지통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UI009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SR002, TD001, WB001, WB002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185820" y="1313191"/>
            <a:ext cx="5459755" cy="4069881"/>
            <a:chOff x="250165" y="940279"/>
            <a:chExt cx="4183811" cy="5322498"/>
          </a:xfrm>
          <a:noFill/>
        </p:grpSpPr>
        <p:sp>
          <p:nvSpPr>
            <p:cNvPr id="29" name="직사각형 28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018229" y="1710634"/>
              <a:ext cx="888366" cy="60375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휴지통</a:t>
              </a:r>
              <a:r>
                <a:rPr lang="ko-KR" altLang="en-US" sz="2000" b="1" dirty="0" smtClean="0">
                  <a:solidFill>
                    <a:srgbClr val="002060"/>
                  </a:solidFill>
                </a:rPr>
                <a:t> </a:t>
              </a:r>
              <a:endParaRPr lang="ko-KR" altLang="en-US" sz="2000" b="1" dirty="0">
                <a:solidFill>
                  <a:srgbClr val="002060"/>
                </a:solidFill>
              </a:endParaRPr>
            </a:p>
          </p:txBody>
        </p: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034333"/>
              </p:ext>
            </p:extLst>
          </p:nvPr>
        </p:nvGraphicFramePr>
        <p:xfrm>
          <a:off x="268660" y="2438409"/>
          <a:ext cx="5282000" cy="2220698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12907">
                  <a:extLst>
                    <a:ext uri="{9D8B030D-6E8A-4147-A177-3AD203B41FA5}">
                      <a16:colId xmlns:a16="http://schemas.microsoft.com/office/drawing/2014/main" val="3432682267"/>
                    </a:ext>
                  </a:extLst>
                </a:gridCol>
                <a:gridCol w="1308349">
                  <a:extLst>
                    <a:ext uri="{9D8B030D-6E8A-4147-A177-3AD203B41FA5}">
                      <a16:colId xmlns:a16="http://schemas.microsoft.com/office/drawing/2014/main" val="311702934"/>
                    </a:ext>
                  </a:extLst>
                </a:gridCol>
                <a:gridCol w="1118345">
                  <a:extLst>
                    <a:ext uri="{9D8B030D-6E8A-4147-A177-3AD203B41FA5}">
                      <a16:colId xmlns:a16="http://schemas.microsoft.com/office/drawing/2014/main" val="1723479038"/>
                    </a:ext>
                  </a:extLst>
                </a:gridCol>
                <a:gridCol w="766273">
                  <a:extLst>
                    <a:ext uri="{9D8B030D-6E8A-4147-A177-3AD203B41FA5}">
                      <a16:colId xmlns:a16="http://schemas.microsoft.com/office/drawing/2014/main" val="410292595"/>
                    </a:ext>
                  </a:extLst>
                </a:gridCol>
                <a:gridCol w="900889">
                  <a:extLst>
                    <a:ext uri="{9D8B030D-6E8A-4147-A177-3AD203B41FA5}">
                      <a16:colId xmlns:a16="http://schemas.microsoft.com/office/drawing/2014/main" val="1386309154"/>
                    </a:ext>
                  </a:extLst>
                </a:gridCol>
                <a:gridCol w="775237">
                  <a:extLst>
                    <a:ext uri="{9D8B030D-6E8A-4147-A177-3AD203B41FA5}">
                      <a16:colId xmlns:a16="http://schemas.microsoft.com/office/drawing/2014/main" val="3419529611"/>
                    </a:ext>
                  </a:extLst>
                </a:gridCol>
              </a:tblGrid>
              <a:tr h="386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400" kern="0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</a:t>
                      </a:r>
                      <a:r>
                        <a:rPr lang="en-US" altLang="ko-KR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do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기한 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마감일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 여부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0861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공학</a:t>
                      </a:r>
                    </a:p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회의록 작성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92450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en-US" altLang="ko-KR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설계서 작성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388670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복습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2801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180797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790705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 bwMode="auto">
          <a:xfrm>
            <a:off x="365760" y="2885976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365760" y="3226186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2049432" y="4835019"/>
            <a:ext cx="833133" cy="3374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복구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3166614" y="4835019"/>
            <a:ext cx="833133" cy="3374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영구 삭제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365760" y="3620616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85820" y="1283482"/>
            <a:ext cx="5459755" cy="387679"/>
            <a:chOff x="568905" y="1789934"/>
            <a:chExt cx="4900955" cy="350849"/>
          </a:xfrm>
          <a:solidFill>
            <a:schemeClr val="bg1"/>
          </a:solidFill>
        </p:grpSpPr>
        <p:sp>
          <p:nvSpPr>
            <p:cNvPr id="47" name="직사각형 46"/>
            <p:cNvSpPr/>
            <p:nvPr/>
          </p:nvSpPr>
          <p:spPr bwMode="auto">
            <a:xfrm>
              <a:off x="568905" y="1789934"/>
              <a:ext cx="4900955" cy="350849"/>
            </a:xfrm>
            <a:prstGeom prst="rect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42213" y="1816288"/>
              <a:ext cx="297167" cy="307777"/>
            </a:xfrm>
            <a:prstGeom prst="rect">
              <a:avLst/>
            </a:prstGeom>
            <a:grpFill/>
            <a:ln w="3175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4976584" y="1918990"/>
              <a:ext cx="139911" cy="108159"/>
            </a:xfrm>
            <a:prstGeom prst="rect">
              <a:avLst/>
            </a:prstGeom>
            <a:grpFill/>
            <a:ln w="31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 bwMode="auto">
            <a:xfrm>
              <a:off x="4696396" y="1990112"/>
              <a:ext cx="127791" cy="0"/>
            </a:xfrm>
            <a:prstGeom prst="line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273" y="2794460"/>
            <a:ext cx="94557" cy="1835527"/>
          </a:xfrm>
          <a:prstGeom prst="rect">
            <a:avLst/>
          </a:prstGeom>
        </p:spPr>
      </p:pic>
      <p:sp>
        <p:nvSpPr>
          <p:cNvPr id="5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50541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3719116"/>
              </p:ext>
            </p:extLst>
          </p:nvPr>
        </p:nvGraphicFramePr>
        <p:xfrm>
          <a:off x="5687774" y="1222736"/>
          <a:ext cx="3306530" cy="1901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8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체크박스 선택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JCheckBox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복구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영구 삭제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항목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JTable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34336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55990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휴지통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UI009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SR002, TD001, WB001, WB002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185820" y="1313191"/>
            <a:ext cx="5459755" cy="4069881"/>
            <a:chOff x="250165" y="940279"/>
            <a:chExt cx="4183811" cy="5322498"/>
          </a:xfrm>
          <a:noFill/>
        </p:grpSpPr>
        <p:sp>
          <p:nvSpPr>
            <p:cNvPr id="30" name="직사각형 29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18229" y="1710634"/>
              <a:ext cx="888366" cy="60375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휴지통</a:t>
              </a:r>
              <a:r>
                <a:rPr lang="ko-KR" altLang="en-US" sz="2000" b="1" dirty="0" smtClean="0">
                  <a:solidFill>
                    <a:srgbClr val="002060"/>
                  </a:solidFill>
                </a:rPr>
                <a:t> </a:t>
              </a:r>
              <a:endParaRPr lang="ko-KR" altLang="en-US" sz="2000" b="1" dirty="0">
                <a:solidFill>
                  <a:srgbClr val="002060"/>
                </a:solidFill>
              </a:endParaRPr>
            </a:p>
          </p:txBody>
        </p:sp>
      </p:grp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456365"/>
              </p:ext>
            </p:extLst>
          </p:nvPr>
        </p:nvGraphicFramePr>
        <p:xfrm>
          <a:off x="268660" y="2438409"/>
          <a:ext cx="5282000" cy="2220698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12907">
                  <a:extLst>
                    <a:ext uri="{9D8B030D-6E8A-4147-A177-3AD203B41FA5}">
                      <a16:colId xmlns:a16="http://schemas.microsoft.com/office/drawing/2014/main" val="3432682267"/>
                    </a:ext>
                  </a:extLst>
                </a:gridCol>
                <a:gridCol w="1308349">
                  <a:extLst>
                    <a:ext uri="{9D8B030D-6E8A-4147-A177-3AD203B41FA5}">
                      <a16:colId xmlns:a16="http://schemas.microsoft.com/office/drawing/2014/main" val="311702934"/>
                    </a:ext>
                  </a:extLst>
                </a:gridCol>
                <a:gridCol w="1118345">
                  <a:extLst>
                    <a:ext uri="{9D8B030D-6E8A-4147-A177-3AD203B41FA5}">
                      <a16:colId xmlns:a16="http://schemas.microsoft.com/office/drawing/2014/main" val="1723479038"/>
                    </a:ext>
                  </a:extLst>
                </a:gridCol>
                <a:gridCol w="766273">
                  <a:extLst>
                    <a:ext uri="{9D8B030D-6E8A-4147-A177-3AD203B41FA5}">
                      <a16:colId xmlns:a16="http://schemas.microsoft.com/office/drawing/2014/main" val="410292595"/>
                    </a:ext>
                  </a:extLst>
                </a:gridCol>
                <a:gridCol w="900889">
                  <a:extLst>
                    <a:ext uri="{9D8B030D-6E8A-4147-A177-3AD203B41FA5}">
                      <a16:colId xmlns:a16="http://schemas.microsoft.com/office/drawing/2014/main" val="1386309154"/>
                    </a:ext>
                  </a:extLst>
                </a:gridCol>
                <a:gridCol w="775237">
                  <a:extLst>
                    <a:ext uri="{9D8B030D-6E8A-4147-A177-3AD203B41FA5}">
                      <a16:colId xmlns:a16="http://schemas.microsoft.com/office/drawing/2014/main" val="3419529611"/>
                    </a:ext>
                  </a:extLst>
                </a:gridCol>
              </a:tblGrid>
              <a:tr h="386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1400" kern="0" dirty="0" smtClean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</a:t>
                      </a:r>
                      <a:r>
                        <a:rPr lang="en-US" altLang="ko-KR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do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기한 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마감일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 여부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0861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공학</a:t>
                      </a:r>
                    </a:p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회의록 작성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92450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en-US" altLang="ko-KR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설계서 작성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388670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복습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2801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180797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790705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 bwMode="auto">
          <a:xfrm>
            <a:off x="365760" y="2885976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65760" y="3226186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2049432" y="4835019"/>
            <a:ext cx="833133" cy="3374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복구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166614" y="4835019"/>
            <a:ext cx="833133" cy="3374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영구 삭제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365760" y="3620616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85820" y="1283482"/>
            <a:ext cx="5459755" cy="387679"/>
            <a:chOff x="568905" y="1789934"/>
            <a:chExt cx="4900955" cy="350849"/>
          </a:xfrm>
          <a:solidFill>
            <a:schemeClr val="bg1"/>
          </a:solidFill>
        </p:grpSpPr>
        <p:sp>
          <p:nvSpPr>
            <p:cNvPr id="39" name="직사각형 38"/>
            <p:cNvSpPr/>
            <p:nvPr/>
          </p:nvSpPr>
          <p:spPr bwMode="auto">
            <a:xfrm>
              <a:off x="568905" y="1789934"/>
              <a:ext cx="4900955" cy="350849"/>
            </a:xfrm>
            <a:prstGeom prst="rect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42213" y="1816288"/>
              <a:ext cx="297167" cy="307777"/>
            </a:xfrm>
            <a:prstGeom prst="rect">
              <a:avLst/>
            </a:prstGeom>
            <a:grpFill/>
            <a:ln w="3175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4976584" y="1918990"/>
              <a:ext cx="139911" cy="108159"/>
            </a:xfrm>
            <a:prstGeom prst="rect">
              <a:avLst/>
            </a:prstGeom>
            <a:grpFill/>
            <a:ln w="31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 bwMode="auto">
            <a:xfrm>
              <a:off x="4696396" y="1990112"/>
              <a:ext cx="127791" cy="0"/>
            </a:xfrm>
            <a:prstGeom prst="line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273" y="2794460"/>
            <a:ext cx="94557" cy="1835527"/>
          </a:xfrm>
          <a:prstGeom prst="rect">
            <a:avLst/>
          </a:prstGeom>
        </p:spPr>
      </p:pic>
      <p:sp>
        <p:nvSpPr>
          <p:cNvPr id="44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60820" y="265610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124415" y="470973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711732" y="266012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007233" y="470973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1670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등록 및 수정에서 입력란 미 기입 시 경고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이전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닫기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(X)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이전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화면의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300x200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default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값이다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 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 – R0 G32 B96)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폰트는 모두 맑은 고딕이다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필수 입력 사항입니다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의 폰트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확인은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각 항목은 화면의 가운데에 위치한다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25024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 입력 사항 경고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UI010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SR001, SR003, TD001, TD003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343245" y="2287049"/>
            <a:ext cx="3679401" cy="2054848"/>
            <a:chOff x="343245" y="2287049"/>
            <a:chExt cx="3679401" cy="2054848"/>
          </a:xfrm>
        </p:grpSpPr>
        <p:grpSp>
          <p:nvGrpSpPr>
            <p:cNvPr id="21" name="그룹 20"/>
            <p:cNvGrpSpPr/>
            <p:nvPr/>
          </p:nvGrpSpPr>
          <p:grpSpPr>
            <a:xfrm>
              <a:off x="343245" y="2287049"/>
              <a:ext cx="3679401" cy="2054848"/>
              <a:chOff x="158725" y="1203151"/>
              <a:chExt cx="5459755" cy="4069889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158725" y="1203159"/>
                <a:ext cx="5459755" cy="4069881"/>
                <a:chOff x="250165" y="940279"/>
                <a:chExt cx="4183811" cy="5322498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9" name="직사각형 28"/>
                <p:cNvSpPr/>
                <p:nvPr/>
              </p:nvSpPr>
              <p:spPr bwMode="auto">
                <a:xfrm>
                  <a:off x="250165" y="940279"/>
                  <a:ext cx="4183811" cy="5322498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994255" y="2744150"/>
                  <a:ext cx="2920425" cy="95665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필수 입력 사항입니다</a:t>
                  </a:r>
                  <a:r>
                    <a:rPr lang="en-US" altLang="ko-KR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  <a:r>
                    <a:rPr lang="ko-KR" altLang="en-US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</a:t>
                  </a:r>
                  <a:endParaRPr lang="ko-KR" altLang="en-US" sz="1800" b="1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34" name="그룹 33"/>
              <p:cNvGrpSpPr/>
              <p:nvPr/>
            </p:nvGrpSpPr>
            <p:grpSpPr>
              <a:xfrm>
                <a:off x="158725" y="1203151"/>
                <a:ext cx="5459755" cy="682107"/>
                <a:chOff x="568905" y="1789934"/>
                <a:chExt cx="4900955" cy="617308"/>
              </a:xfrm>
              <a:solidFill>
                <a:schemeClr val="bg1"/>
              </a:solidFill>
            </p:grpSpPr>
            <p:sp>
              <p:nvSpPr>
                <p:cNvPr id="35" name="직사각형 34"/>
                <p:cNvSpPr/>
                <p:nvPr/>
              </p:nvSpPr>
              <p:spPr bwMode="auto">
                <a:xfrm>
                  <a:off x="568905" y="1789934"/>
                  <a:ext cx="4900955" cy="617308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itchFamily="50" charset="-127"/>
                      <a:ea typeface="맑은 고딕" pitchFamily="50" charset="-127"/>
                    </a:rPr>
                    <a:t>알림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5141132" y="1801443"/>
                  <a:ext cx="162399" cy="496513"/>
                </a:xfrm>
                <a:prstGeom prst="rect">
                  <a:avLst/>
                </a:prstGeom>
                <a:noFill/>
                <a:ln w="3175" cmpd="sng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/>
                    <a:t>X</a:t>
                  </a:r>
                  <a:endParaRPr lang="ko-KR" altLang="en-US" sz="1200" dirty="0"/>
                </a:p>
              </p:txBody>
            </p:sp>
            <p:sp>
              <p:nvSpPr>
                <p:cNvPr id="37" name="직사각형 36"/>
                <p:cNvSpPr/>
                <p:nvPr/>
              </p:nvSpPr>
              <p:spPr bwMode="auto">
                <a:xfrm>
                  <a:off x="4827720" y="1933746"/>
                  <a:ext cx="252784" cy="317325"/>
                </a:xfrm>
                <a:prstGeom prst="rect">
                  <a:avLst/>
                </a:prstGeom>
                <a:grpFill/>
                <a:ln w="31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38" name="직선 연결선 37"/>
                <p:cNvCxnSpPr/>
                <p:nvPr/>
              </p:nvCxnSpPr>
              <p:spPr bwMode="auto">
                <a:xfrm flipH="1">
                  <a:off x="4469362" y="2062958"/>
                  <a:ext cx="202997" cy="0"/>
                </a:xfrm>
                <a:prstGeom prst="line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39" name="직사각형 38"/>
            <p:cNvSpPr/>
            <p:nvPr/>
          </p:nvSpPr>
          <p:spPr bwMode="auto">
            <a:xfrm>
              <a:off x="1766378" y="3631781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5009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8471853"/>
              </p:ext>
            </p:extLst>
          </p:nvPr>
        </p:nvGraphicFramePr>
        <p:xfrm>
          <a:off x="4677027" y="2895448"/>
          <a:ext cx="4050032" cy="800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97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8492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 입력 사항 경고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UI010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SR001, SR003, TD001, TD003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343245" y="2287049"/>
            <a:ext cx="3679401" cy="2054848"/>
            <a:chOff x="343245" y="2287049"/>
            <a:chExt cx="3679401" cy="2054848"/>
          </a:xfrm>
        </p:grpSpPr>
        <p:grpSp>
          <p:nvGrpSpPr>
            <p:cNvPr id="30" name="그룹 29"/>
            <p:cNvGrpSpPr/>
            <p:nvPr/>
          </p:nvGrpSpPr>
          <p:grpSpPr>
            <a:xfrm>
              <a:off x="343245" y="2287049"/>
              <a:ext cx="3679401" cy="2054848"/>
              <a:chOff x="158725" y="1203151"/>
              <a:chExt cx="5459755" cy="4069889"/>
            </a:xfrm>
          </p:grpSpPr>
          <p:grpSp>
            <p:nvGrpSpPr>
              <p:cNvPr id="32" name="그룹 31"/>
              <p:cNvGrpSpPr/>
              <p:nvPr/>
            </p:nvGrpSpPr>
            <p:grpSpPr>
              <a:xfrm>
                <a:off x="158725" y="1203159"/>
                <a:ext cx="5459755" cy="4069881"/>
                <a:chOff x="250165" y="940279"/>
                <a:chExt cx="4183811" cy="5322498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8" name="직사각형 37"/>
                <p:cNvSpPr/>
                <p:nvPr/>
              </p:nvSpPr>
              <p:spPr bwMode="auto">
                <a:xfrm>
                  <a:off x="250165" y="940279"/>
                  <a:ext cx="4183811" cy="5322498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994255" y="2744150"/>
                  <a:ext cx="2920425" cy="95665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필수 입력 사항입니다</a:t>
                  </a:r>
                  <a:r>
                    <a:rPr lang="en-US" altLang="ko-KR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  <a:r>
                    <a:rPr lang="ko-KR" altLang="en-US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</a:t>
                  </a:r>
                  <a:endParaRPr lang="ko-KR" altLang="en-US" sz="1800" b="1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158725" y="1203151"/>
                <a:ext cx="5459755" cy="682107"/>
                <a:chOff x="568905" y="1789934"/>
                <a:chExt cx="4900955" cy="617308"/>
              </a:xfrm>
              <a:solidFill>
                <a:schemeClr val="bg1"/>
              </a:solidFill>
            </p:grpSpPr>
            <p:sp>
              <p:nvSpPr>
                <p:cNvPr id="34" name="직사각형 33"/>
                <p:cNvSpPr/>
                <p:nvPr/>
              </p:nvSpPr>
              <p:spPr bwMode="auto">
                <a:xfrm>
                  <a:off x="568905" y="1789934"/>
                  <a:ext cx="4900955" cy="617308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itchFamily="50" charset="-127"/>
                      <a:ea typeface="맑은 고딕" pitchFamily="50" charset="-127"/>
                    </a:rPr>
                    <a:t>알림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141132" y="1801443"/>
                  <a:ext cx="162399" cy="496513"/>
                </a:xfrm>
                <a:prstGeom prst="rect">
                  <a:avLst/>
                </a:prstGeom>
                <a:noFill/>
                <a:ln w="3175" cmpd="sng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/>
                    <a:t>X</a:t>
                  </a:r>
                  <a:endParaRPr lang="ko-KR" altLang="en-US" sz="1200" dirty="0"/>
                </a:p>
              </p:txBody>
            </p:sp>
            <p:sp>
              <p:nvSpPr>
                <p:cNvPr id="36" name="직사각형 35"/>
                <p:cNvSpPr/>
                <p:nvPr/>
              </p:nvSpPr>
              <p:spPr bwMode="auto">
                <a:xfrm>
                  <a:off x="4827720" y="1933746"/>
                  <a:ext cx="252784" cy="317325"/>
                </a:xfrm>
                <a:prstGeom prst="rect">
                  <a:avLst/>
                </a:prstGeom>
                <a:grpFill/>
                <a:ln w="31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37" name="직선 연결선 36"/>
                <p:cNvCxnSpPr/>
                <p:nvPr/>
              </p:nvCxnSpPr>
              <p:spPr bwMode="auto">
                <a:xfrm flipH="1">
                  <a:off x="4469362" y="2062958"/>
                  <a:ext cx="202997" cy="0"/>
                </a:xfrm>
                <a:prstGeom prst="line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31" name="직사각형 30"/>
            <p:cNvSpPr/>
            <p:nvPr/>
          </p:nvSpPr>
          <p:spPr bwMode="auto">
            <a:xfrm>
              <a:off x="1766378" y="3631781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61438" y="359060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34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246380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체크박스를 선택하지 않고 수정 또는 삭제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버튼을 누를 때</a:t>
            </a:r>
            <a:endParaRPr kumimoji="0" lang="en-US" altLang="ko-KR" sz="105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baseline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baseline="0" dirty="0" smtClean="0">
                <a:latin typeface="맑은 고딕" pitchFamily="50" charset="-127"/>
                <a:ea typeface="맑은 고딕" pitchFamily="50" charset="-127"/>
              </a:rPr>
              <a:t>경고하는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246382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이전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닫기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(X)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</a:t>
              </a:r>
              <a:r>
                <a:rPr kumimoji="0" lang="ko-KR" altLang="en-US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이전 화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246384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300x200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default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 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 – R0 G32 B96)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모두 맑은 고딕이다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항목을 선택해주세요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폰트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확인은 버튼이다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화면의 가운데에 위치한다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1999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선택 경고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UI011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SR002, SR003, TD002, TD003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343245" y="2287049"/>
            <a:ext cx="3679401" cy="2054848"/>
            <a:chOff x="158725" y="1203151"/>
            <a:chExt cx="5459755" cy="4069889"/>
          </a:xfrm>
        </p:grpSpPr>
        <p:grpSp>
          <p:nvGrpSpPr>
            <p:cNvPr id="29" name="그룹 28"/>
            <p:cNvGrpSpPr/>
            <p:nvPr/>
          </p:nvGrpSpPr>
          <p:grpSpPr>
            <a:xfrm>
              <a:off x="158725" y="1203159"/>
              <a:ext cx="5459755" cy="4069881"/>
              <a:chOff x="250165" y="940279"/>
              <a:chExt cx="4183811" cy="5322498"/>
            </a:xfrm>
            <a:solidFill>
              <a:schemeClr val="bg1">
                <a:lumMod val="95000"/>
              </a:schemeClr>
            </a:solidFill>
          </p:grpSpPr>
          <p:sp>
            <p:nvSpPr>
              <p:cNvPr id="38" name="직사각형 37"/>
              <p:cNvSpPr/>
              <p:nvPr/>
            </p:nvSpPr>
            <p:spPr bwMode="auto">
              <a:xfrm>
                <a:off x="250165" y="940279"/>
                <a:ext cx="4183811" cy="5322498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994255" y="2744150"/>
                <a:ext cx="2827464" cy="95665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 smtClean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항목을 선택해주세요</a:t>
                </a:r>
                <a:r>
                  <a:rPr lang="en-US" altLang="ko-KR" sz="1800" b="1" dirty="0" smtClean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r>
                  <a:rPr lang="ko-KR" altLang="en-US" sz="1800" b="1" dirty="0" smtClean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ko-KR" altLang="en-US" sz="1800" b="1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158725" y="1203151"/>
              <a:ext cx="5459755" cy="682107"/>
              <a:chOff x="568905" y="1789934"/>
              <a:chExt cx="4900955" cy="617308"/>
            </a:xfrm>
            <a:solidFill>
              <a:schemeClr val="bg1"/>
            </a:solidFill>
          </p:grpSpPr>
          <p:sp>
            <p:nvSpPr>
              <p:cNvPr id="34" name="직사각형 33"/>
              <p:cNvSpPr/>
              <p:nvPr/>
            </p:nvSpPr>
            <p:spPr bwMode="auto">
              <a:xfrm>
                <a:off x="568905" y="1789934"/>
                <a:ext cx="4900955" cy="617308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알림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141132" y="1801443"/>
                <a:ext cx="162399" cy="496513"/>
              </a:xfrm>
              <a:prstGeom prst="rect">
                <a:avLst/>
              </a:prstGeom>
              <a:noFill/>
              <a:ln w="31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X</a:t>
                </a:r>
                <a:endParaRPr lang="ko-KR" altLang="en-US" sz="1200" dirty="0"/>
              </a:p>
            </p:txBody>
          </p:sp>
          <p:sp>
            <p:nvSpPr>
              <p:cNvPr id="36" name="직사각형 35"/>
              <p:cNvSpPr/>
              <p:nvPr/>
            </p:nvSpPr>
            <p:spPr bwMode="auto">
              <a:xfrm>
                <a:off x="4827720" y="1933746"/>
                <a:ext cx="252784" cy="317325"/>
              </a:xfrm>
              <a:prstGeom prst="rect">
                <a:avLst/>
              </a:prstGeom>
              <a:grpFill/>
              <a:ln w="317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37" name="직선 연결선 36"/>
              <p:cNvCxnSpPr/>
              <p:nvPr/>
            </p:nvCxnSpPr>
            <p:spPr bwMode="auto">
              <a:xfrm flipH="1">
                <a:off x="4469362" y="2062958"/>
                <a:ext cx="202997" cy="0"/>
              </a:xfrm>
              <a:prstGeom prst="line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40" name="직사각형 39"/>
          <p:cNvSpPr/>
          <p:nvPr/>
        </p:nvSpPr>
        <p:spPr bwMode="auto">
          <a:xfrm>
            <a:off x="1766378" y="3631781"/>
            <a:ext cx="833133" cy="3374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7421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68604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선택 경고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UI011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SR002, SR003, TD002, TD003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343245" y="2287049"/>
            <a:ext cx="3679401" cy="2054848"/>
            <a:chOff x="158725" y="1203151"/>
            <a:chExt cx="5459755" cy="4069889"/>
          </a:xfrm>
        </p:grpSpPr>
        <p:grpSp>
          <p:nvGrpSpPr>
            <p:cNvPr id="30" name="그룹 29"/>
            <p:cNvGrpSpPr/>
            <p:nvPr/>
          </p:nvGrpSpPr>
          <p:grpSpPr>
            <a:xfrm>
              <a:off x="158725" y="1203159"/>
              <a:ext cx="5459755" cy="4069881"/>
              <a:chOff x="250165" y="940279"/>
              <a:chExt cx="4183811" cy="5322498"/>
            </a:xfrm>
            <a:solidFill>
              <a:schemeClr val="bg1">
                <a:lumMod val="95000"/>
              </a:schemeClr>
            </a:solidFill>
          </p:grpSpPr>
          <p:sp>
            <p:nvSpPr>
              <p:cNvPr id="36" name="직사각형 35"/>
              <p:cNvSpPr/>
              <p:nvPr/>
            </p:nvSpPr>
            <p:spPr bwMode="auto">
              <a:xfrm>
                <a:off x="250165" y="940279"/>
                <a:ext cx="4183811" cy="5322498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994255" y="2744150"/>
                <a:ext cx="2827464" cy="95665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 smtClean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항목을 선택해주세요</a:t>
                </a:r>
                <a:r>
                  <a:rPr lang="en-US" altLang="ko-KR" sz="1800" b="1" dirty="0" smtClean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r>
                  <a:rPr lang="ko-KR" altLang="en-US" sz="1800" b="1" dirty="0" smtClean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ko-KR" altLang="en-US" sz="1800" b="1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158725" y="1203151"/>
              <a:ext cx="5459755" cy="682107"/>
              <a:chOff x="568905" y="1789934"/>
              <a:chExt cx="4900955" cy="617308"/>
            </a:xfrm>
            <a:solidFill>
              <a:schemeClr val="bg1"/>
            </a:solidFill>
          </p:grpSpPr>
          <p:sp>
            <p:nvSpPr>
              <p:cNvPr id="32" name="직사각형 31"/>
              <p:cNvSpPr/>
              <p:nvPr/>
            </p:nvSpPr>
            <p:spPr bwMode="auto">
              <a:xfrm>
                <a:off x="568905" y="1789934"/>
                <a:ext cx="4900955" cy="617308"/>
              </a:xfrm>
              <a:prstGeom prst="rect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rPr>
                  <a:t>알림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141132" y="1801443"/>
                <a:ext cx="162399" cy="496513"/>
              </a:xfrm>
              <a:prstGeom prst="rect">
                <a:avLst/>
              </a:prstGeom>
              <a:noFill/>
              <a:ln w="3175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X</a:t>
                </a:r>
                <a:endParaRPr lang="ko-KR" altLang="en-US" sz="1200" dirty="0"/>
              </a:p>
            </p:txBody>
          </p:sp>
          <p:sp>
            <p:nvSpPr>
              <p:cNvPr id="34" name="직사각형 33"/>
              <p:cNvSpPr/>
              <p:nvPr/>
            </p:nvSpPr>
            <p:spPr bwMode="auto">
              <a:xfrm>
                <a:off x="4827720" y="1933746"/>
                <a:ext cx="252784" cy="317325"/>
              </a:xfrm>
              <a:prstGeom prst="rect">
                <a:avLst/>
              </a:prstGeom>
              <a:grpFill/>
              <a:ln w="3175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35" name="직선 연결선 34"/>
              <p:cNvCxnSpPr/>
              <p:nvPr/>
            </p:nvCxnSpPr>
            <p:spPr bwMode="auto">
              <a:xfrm flipH="1">
                <a:off x="4469362" y="2062958"/>
                <a:ext cx="202997" cy="0"/>
              </a:xfrm>
              <a:prstGeom prst="line">
                <a:avLst/>
              </a:prstGeom>
              <a:grp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38" name="직사각형 37"/>
          <p:cNvSpPr/>
          <p:nvPr/>
        </p:nvSpPr>
        <p:spPr bwMode="auto">
          <a:xfrm>
            <a:off x="1766378" y="3631781"/>
            <a:ext cx="833133" cy="33741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1661438" y="359060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531773"/>
              </p:ext>
            </p:extLst>
          </p:nvPr>
        </p:nvGraphicFramePr>
        <p:xfrm>
          <a:off x="4677027" y="2895448"/>
          <a:ext cx="4050032" cy="800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97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250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개 이상 항목을 선택하고 수정 버튼을 누를 경우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경고하는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이전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닫기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(X)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이전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300x200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default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 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 – R0 G32 B96)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모두 맑은 고딕이다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하나의 항목만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선택해주세요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폰트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확인은 버튼이다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화면의 가운데에 위치한다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31526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복수 선택 경고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UI012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SR003, TD003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343245" y="2287049"/>
            <a:ext cx="3679401" cy="2054848"/>
            <a:chOff x="343245" y="2287049"/>
            <a:chExt cx="3679401" cy="2054848"/>
          </a:xfrm>
        </p:grpSpPr>
        <p:grpSp>
          <p:nvGrpSpPr>
            <p:cNvPr id="27" name="그룹 26"/>
            <p:cNvGrpSpPr/>
            <p:nvPr/>
          </p:nvGrpSpPr>
          <p:grpSpPr>
            <a:xfrm>
              <a:off x="343245" y="2287049"/>
              <a:ext cx="3679401" cy="2054848"/>
              <a:chOff x="158725" y="1203151"/>
              <a:chExt cx="5459755" cy="4069889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158725" y="1203159"/>
                <a:ext cx="5459755" cy="4069881"/>
                <a:chOff x="250165" y="940279"/>
                <a:chExt cx="4183811" cy="5322498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8" name="직사각형 37"/>
                <p:cNvSpPr/>
                <p:nvPr/>
              </p:nvSpPr>
              <p:spPr bwMode="auto">
                <a:xfrm>
                  <a:off x="250165" y="940279"/>
                  <a:ext cx="4183811" cy="5322498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607772" y="2988441"/>
                  <a:ext cx="3614896" cy="95665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하나의 항목만 선택해주세요</a:t>
                  </a:r>
                  <a:r>
                    <a:rPr lang="en-US" altLang="ko-KR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  <a:endParaRPr lang="ko-KR" altLang="en-US" sz="1800" b="1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158725" y="1203151"/>
                <a:ext cx="5459755" cy="682107"/>
                <a:chOff x="568905" y="1789934"/>
                <a:chExt cx="4900955" cy="617308"/>
              </a:xfrm>
              <a:solidFill>
                <a:schemeClr val="bg1"/>
              </a:solidFill>
            </p:grpSpPr>
            <p:sp>
              <p:nvSpPr>
                <p:cNvPr id="34" name="직사각형 33"/>
                <p:cNvSpPr/>
                <p:nvPr/>
              </p:nvSpPr>
              <p:spPr bwMode="auto">
                <a:xfrm>
                  <a:off x="568905" y="1789934"/>
                  <a:ext cx="4900955" cy="617308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itchFamily="50" charset="-127"/>
                      <a:ea typeface="맑은 고딕" pitchFamily="50" charset="-127"/>
                    </a:rPr>
                    <a:t>알림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141132" y="1801443"/>
                  <a:ext cx="162399" cy="496513"/>
                </a:xfrm>
                <a:prstGeom prst="rect">
                  <a:avLst/>
                </a:prstGeom>
                <a:noFill/>
                <a:ln w="3175" cmpd="sng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/>
                    <a:t>X</a:t>
                  </a:r>
                  <a:endParaRPr lang="ko-KR" altLang="en-US" sz="1200" dirty="0"/>
                </a:p>
              </p:txBody>
            </p:sp>
            <p:sp>
              <p:nvSpPr>
                <p:cNvPr id="36" name="직사각형 35"/>
                <p:cNvSpPr/>
                <p:nvPr/>
              </p:nvSpPr>
              <p:spPr bwMode="auto">
                <a:xfrm>
                  <a:off x="4827720" y="1933746"/>
                  <a:ext cx="252784" cy="317325"/>
                </a:xfrm>
                <a:prstGeom prst="rect">
                  <a:avLst/>
                </a:prstGeom>
                <a:grpFill/>
                <a:ln w="31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37" name="직선 연결선 36"/>
                <p:cNvCxnSpPr/>
                <p:nvPr/>
              </p:nvCxnSpPr>
              <p:spPr bwMode="auto">
                <a:xfrm flipH="1">
                  <a:off x="4469362" y="2062958"/>
                  <a:ext cx="202997" cy="0"/>
                </a:xfrm>
                <a:prstGeom prst="line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40" name="직사각형 39"/>
            <p:cNvSpPr/>
            <p:nvPr/>
          </p:nvSpPr>
          <p:spPr bwMode="auto">
            <a:xfrm>
              <a:off x="1766378" y="3631781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3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9697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04629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복수 선택 경고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UI012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SR003, TD003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343245" y="2287049"/>
            <a:ext cx="3679401" cy="2054848"/>
            <a:chOff x="343245" y="2287049"/>
            <a:chExt cx="3679401" cy="2054848"/>
          </a:xfrm>
        </p:grpSpPr>
        <p:grpSp>
          <p:nvGrpSpPr>
            <p:cNvPr id="30" name="그룹 29"/>
            <p:cNvGrpSpPr/>
            <p:nvPr/>
          </p:nvGrpSpPr>
          <p:grpSpPr>
            <a:xfrm>
              <a:off x="343245" y="2287049"/>
              <a:ext cx="3679401" cy="2054848"/>
              <a:chOff x="158725" y="1203151"/>
              <a:chExt cx="5459755" cy="4069889"/>
            </a:xfrm>
          </p:grpSpPr>
          <p:grpSp>
            <p:nvGrpSpPr>
              <p:cNvPr id="32" name="그룹 31"/>
              <p:cNvGrpSpPr/>
              <p:nvPr/>
            </p:nvGrpSpPr>
            <p:grpSpPr>
              <a:xfrm>
                <a:off x="158725" y="1203159"/>
                <a:ext cx="5459755" cy="4069881"/>
                <a:chOff x="250165" y="940279"/>
                <a:chExt cx="4183811" cy="5322498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8" name="직사각형 37"/>
                <p:cNvSpPr/>
                <p:nvPr/>
              </p:nvSpPr>
              <p:spPr bwMode="auto">
                <a:xfrm>
                  <a:off x="250165" y="940279"/>
                  <a:ext cx="4183811" cy="5322498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607772" y="2988441"/>
                  <a:ext cx="3614896" cy="95665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하나의 항목만 선택해주세요</a:t>
                  </a:r>
                  <a:r>
                    <a:rPr lang="en-US" altLang="ko-KR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  <a:endParaRPr lang="ko-KR" altLang="en-US" sz="1800" b="1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158725" y="1203151"/>
                <a:ext cx="5459755" cy="682107"/>
                <a:chOff x="568905" y="1789934"/>
                <a:chExt cx="4900955" cy="617308"/>
              </a:xfrm>
              <a:solidFill>
                <a:schemeClr val="bg1"/>
              </a:solidFill>
            </p:grpSpPr>
            <p:sp>
              <p:nvSpPr>
                <p:cNvPr id="34" name="직사각형 33"/>
                <p:cNvSpPr/>
                <p:nvPr/>
              </p:nvSpPr>
              <p:spPr bwMode="auto">
                <a:xfrm>
                  <a:off x="568905" y="1789934"/>
                  <a:ext cx="4900955" cy="617308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itchFamily="50" charset="-127"/>
                      <a:ea typeface="맑은 고딕" pitchFamily="50" charset="-127"/>
                    </a:rPr>
                    <a:t>알림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141132" y="1801443"/>
                  <a:ext cx="162399" cy="496513"/>
                </a:xfrm>
                <a:prstGeom prst="rect">
                  <a:avLst/>
                </a:prstGeom>
                <a:noFill/>
                <a:ln w="3175" cmpd="sng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/>
                    <a:t>X</a:t>
                  </a:r>
                  <a:endParaRPr lang="ko-KR" altLang="en-US" sz="1200" dirty="0"/>
                </a:p>
              </p:txBody>
            </p:sp>
            <p:sp>
              <p:nvSpPr>
                <p:cNvPr id="36" name="직사각형 35"/>
                <p:cNvSpPr/>
                <p:nvPr/>
              </p:nvSpPr>
              <p:spPr bwMode="auto">
                <a:xfrm>
                  <a:off x="4827720" y="1933746"/>
                  <a:ext cx="252784" cy="317325"/>
                </a:xfrm>
                <a:prstGeom prst="rect">
                  <a:avLst/>
                </a:prstGeom>
                <a:grpFill/>
                <a:ln w="31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37" name="직선 연결선 36"/>
                <p:cNvCxnSpPr/>
                <p:nvPr/>
              </p:nvCxnSpPr>
              <p:spPr bwMode="auto">
                <a:xfrm flipH="1">
                  <a:off x="4469362" y="2062958"/>
                  <a:ext cx="202997" cy="0"/>
                </a:xfrm>
                <a:prstGeom prst="line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31" name="직사각형 30"/>
            <p:cNvSpPr/>
            <p:nvPr/>
          </p:nvSpPr>
          <p:spPr bwMode="auto">
            <a:xfrm>
              <a:off x="1766378" y="3631781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타원 39"/>
          <p:cNvSpPr>
            <a:spLocks noChangeAspect="1"/>
          </p:cNvSpPr>
          <p:nvPr/>
        </p:nvSpPr>
        <p:spPr bwMode="auto">
          <a:xfrm>
            <a:off x="1661438" y="359060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531773"/>
              </p:ext>
            </p:extLst>
          </p:nvPr>
        </p:nvGraphicFramePr>
        <p:xfrm>
          <a:off x="4677027" y="2895448"/>
          <a:ext cx="4050032" cy="800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97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050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수강 과목 등록 및 수정 화면에서 담당 교수 명에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특수 문자를 입력할 경우 나타나는 알림 메시지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알림 메시지 창이 닫힌다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닫기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(X)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알림 메시지 창이 닫힌다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300x200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default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 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 – R0 G32 B96)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모두 맑은 고딕이다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하나의 항목만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선택해주세요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폰트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확인은 버튼이다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화면의 가운데에 위치한다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86444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특수문자 입력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경고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UI013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SR001, SR003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343245" y="2287049"/>
            <a:ext cx="3679401" cy="2054848"/>
            <a:chOff x="343245" y="2287049"/>
            <a:chExt cx="3679401" cy="2054848"/>
          </a:xfrm>
        </p:grpSpPr>
        <p:grpSp>
          <p:nvGrpSpPr>
            <p:cNvPr id="27" name="그룹 26"/>
            <p:cNvGrpSpPr/>
            <p:nvPr/>
          </p:nvGrpSpPr>
          <p:grpSpPr>
            <a:xfrm>
              <a:off x="343245" y="2287049"/>
              <a:ext cx="3679401" cy="2054848"/>
              <a:chOff x="158725" y="1203151"/>
              <a:chExt cx="5459755" cy="4069889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158725" y="1203159"/>
                <a:ext cx="5459755" cy="4069881"/>
                <a:chOff x="250165" y="940279"/>
                <a:chExt cx="4183811" cy="5322498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8" name="직사각형 37"/>
                <p:cNvSpPr/>
                <p:nvPr/>
              </p:nvSpPr>
              <p:spPr bwMode="auto">
                <a:xfrm>
                  <a:off x="250165" y="940279"/>
                  <a:ext cx="4183811" cy="5322498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HY울릉도M" pitchFamily="18" charset="-127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607772" y="2692376"/>
                  <a:ext cx="3376115" cy="167413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담당교수 명에 특수문자는 </a:t>
                  </a:r>
                  <a:endParaRPr lang="en-US" altLang="ko-KR" sz="1800" b="1" dirty="0" smtClean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r>
                    <a:rPr lang="ko-KR" altLang="en-US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포함할 수 없습니다</a:t>
                  </a:r>
                  <a:r>
                    <a:rPr lang="en-US" altLang="ko-KR" sz="1800" b="1" dirty="0" smtClean="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  <a:endParaRPr lang="ko-KR" altLang="en-US" sz="1800" b="1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158725" y="1203151"/>
                <a:ext cx="5459755" cy="682107"/>
                <a:chOff x="568905" y="1789934"/>
                <a:chExt cx="4900955" cy="617308"/>
              </a:xfrm>
              <a:solidFill>
                <a:schemeClr val="bg1"/>
              </a:solidFill>
            </p:grpSpPr>
            <p:sp>
              <p:nvSpPr>
                <p:cNvPr id="34" name="직사각형 33"/>
                <p:cNvSpPr/>
                <p:nvPr/>
              </p:nvSpPr>
              <p:spPr bwMode="auto">
                <a:xfrm>
                  <a:off x="568905" y="1789934"/>
                  <a:ext cx="4900955" cy="617308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itchFamily="50" charset="-127"/>
                      <a:ea typeface="맑은 고딕" pitchFamily="50" charset="-127"/>
                    </a:rPr>
                    <a:t>알림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141132" y="1801443"/>
                  <a:ext cx="162399" cy="496513"/>
                </a:xfrm>
                <a:prstGeom prst="rect">
                  <a:avLst/>
                </a:prstGeom>
                <a:noFill/>
                <a:ln w="3175" cmpd="sng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/>
                    <a:t>X</a:t>
                  </a:r>
                  <a:endParaRPr lang="ko-KR" altLang="en-US" sz="1200" dirty="0"/>
                </a:p>
              </p:txBody>
            </p:sp>
            <p:sp>
              <p:nvSpPr>
                <p:cNvPr id="36" name="직사각형 35"/>
                <p:cNvSpPr/>
                <p:nvPr/>
              </p:nvSpPr>
              <p:spPr bwMode="auto">
                <a:xfrm>
                  <a:off x="4827720" y="1933746"/>
                  <a:ext cx="252784" cy="317325"/>
                </a:xfrm>
                <a:prstGeom prst="rect">
                  <a:avLst/>
                </a:prstGeom>
                <a:grpFill/>
                <a:ln w="31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37" name="직선 연결선 36"/>
                <p:cNvCxnSpPr/>
                <p:nvPr/>
              </p:nvCxnSpPr>
              <p:spPr bwMode="auto">
                <a:xfrm flipH="1">
                  <a:off x="4469362" y="2062958"/>
                  <a:ext cx="202997" cy="0"/>
                </a:xfrm>
                <a:prstGeom prst="line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40" name="직사각형 39"/>
            <p:cNvSpPr/>
            <p:nvPr/>
          </p:nvSpPr>
          <p:spPr bwMode="auto">
            <a:xfrm>
              <a:off x="1766378" y="3673345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3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5379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75" y="1533236"/>
            <a:ext cx="8699270" cy="399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94920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특수문자 입력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경고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UI013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SR001, SR003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343245" y="2287049"/>
            <a:ext cx="3679401" cy="2054848"/>
            <a:chOff x="343245" y="2287049"/>
            <a:chExt cx="3679401" cy="2054848"/>
          </a:xfrm>
        </p:grpSpPr>
        <p:grpSp>
          <p:nvGrpSpPr>
            <p:cNvPr id="30" name="그룹 29"/>
            <p:cNvGrpSpPr/>
            <p:nvPr/>
          </p:nvGrpSpPr>
          <p:grpSpPr>
            <a:xfrm>
              <a:off x="343245" y="2287049"/>
              <a:ext cx="3679401" cy="2054848"/>
              <a:chOff x="158725" y="1203151"/>
              <a:chExt cx="5459755" cy="4069889"/>
            </a:xfrm>
          </p:grpSpPr>
          <p:sp>
            <p:nvSpPr>
              <p:cNvPr id="38" name="직사각형 37"/>
              <p:cNvSpPr/>
              <p:nvPr/>
            </p:nvSpPr>
            <p:spPr bwMode="auto">
              <a:xfrm>
                <a:off x="158725" y="1203159"/>
                <a:ext cx="5459755" cy="40698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158725" y="1203151"/>
                <a:ext cx="5459755" cy="682107"/>
                <a:chOff x="568905" y="1789934"/>
                <a:chExt cx="4900955" cy="617308"/>
              </a:xfrm>
              <a:solidFill>
                <a:schemeClr val="bg1"/>
              </a:solidFill>
            </p:grpSpPr>
            <p:sp>
              <p:nvSpPr>
                <p:cNvPr id="34" name="직사각형 33"/>
                <p:cNvSpPr/>
                <p:nvPr/>
              </p:nvSpPr>
              <p:spPr bwMode="auto">
                <a:xfrm>
                  <a:off x="568905" y="1789934"/>
                  <a:ext cx="4900955" cy="617308"/>
                </a:xfrm>
                <a:prstGeom prst="rect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ko-KR" alt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맑은 고딕" pitchFamily="50" charset="-127"/>
                      <a:ea typeface="맑은 고딕" pitchFamily="50" charset="-127"/>
                    </a:rPr>
                    <a:t>알림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141132" y="1801443"/>
                  <a:ext cx="162399" cy="496513"/>
                </a:xfrm>
                <a:prstGeom prst="rect">
                  <a:avLst/>
                </a:prstGeom>
                <a:noFill/>
                <a:ln w="3175" cmpd="sng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smtClean="0"/>
                    <a:t>X</a:t>
                  </a:r>
                  <a:endParaRPr lang="ko-KR" altLang="en-US" sz="1200" dirty="0"/>
                </a:p>
              </p:txBody>
            </p:sp>
            <p:sp>
              <p:nvSpPr>
                <p:cNvPr id="36" name="직사각형 35"/>
                <p:cNvSpPr/>
                <p:nvPr/>
              </p:nvSpPr>
              <p:spPr bwMode="auto">
                <a:xfrm>
                  <a:off x="4827720" y="1933746"/>
                  <a:ext cx="252784" cy="317325"/>
                </a:xfrm>
                <a:prstGeom prst="rect">
                  <a:avLst/>
                </a:prstGeom>
                <a:grpFill/>
                <a:ln w="3175" cmpd="sng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cxnSp>
              <p:nvCxnSpPr>
                <p:cNvPr id="37" name="직선 연결선 36"/>
                <p:cNvCxnSpPr/>
                <p:nvPr/>
              </p:nvCxnSpPr>
              <p:spPr bwMode="auto">
                <a:xfrm flipH="1">
                  <a:off x="4469362" y="2062958"/>
                  <a:ext cx="202997" cy="0"/>
                </a:xfrm>
                <a:prstGeom prst="line">
                  <a:avLst/>
                </a:prstGeom>
                <a:grpFill/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31" name="직사각형 30"/>
            <p:cNvSpPr/>
            <p:nvPr/>
          </p:nvSpPr>
          <p:spPr bwMode="auto">
            <a:xfrm>
              <a:off x="1766378" y="3631781"/>
              <a:ext cx="833133" cy="33741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타원 39"/>
          <p:cNvSpPr>
            <a:spLocks noChangeAspect="1"/>
          </p:cNvSpPr>
          <p:nvPr/>
        </p:nvSpPr>
        <p:spPr bwMode="auto">
          <a:xfrm>
            <a:off x="1661438" y="359060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내용 개체 틀 4"/>
          <p:cNvGraphicFramePr>
            <a:graphicFrameLocks/>
          </p:cNvGraphicFramePr>
          <p:nvPr>
            <p:extLst/>
          </p:nvPr>
        </p:nvGraphicFramePr>
        <p:xfrm>
          <a:off x="4677027" y="2895448"/>
          <a:ext cx="4050032" cy="800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97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7738" y="2963481"/>
            <a:ext cx="296908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8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담당교수 명에 특수문자는 </a:t>
            </a:r>
            <a:endParaRPr lang="en-US" altLang="ko-KR" sz="1800" b="1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포함할 수 없습니다</a:t>
            </a:r>
            <a:r>
              <a:rPr lang="en-US" altLang="ko-KR" sz="18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441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6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73" y="1026079"/>
            <a:ext cx="6889245" cy="532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 bwMode="auto">
          <a:xfrm>
            <a:off x="250163" y="1203158"/>
            <a:ext cx="4900955" cy="5049316"/>
          </a:xfrm>
          <a:prstGeom prst="rect">
            <a:avLst/>
          </a:prstGeom>
          <a:noFill/>
          <a:ln w="3175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5374988" y="1211259"/>
            <a:ext cx="342295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 err="1" smtClean="0"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kumimoji="0" lang="ko-KR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900955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87203" y="2846820"/>
              <a:ext cx="1796790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87203" y="3478359"/>
              <a:ext cx="1796791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1945849" y="4372070"/>
              <a:ext cx="792440" cy="446660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6178" y="1968448"/>
              <a:ext cx="2631783" cy="550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SMU</a:t>
              </a:r>
              <a:r>
                <a:rPr lang="ko-KR" altLang="en-US" sz="28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28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To do List</a:t>
              </a:r>
              <a:endParaRPr lang="ko-KR" altLang="en-US" sz="28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28155" y="2846820"/>
              <a:ext cx="683125" cy="35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endParaRPr lang="ko-KR" altLang="en-US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639" y="3432930"/>
              <a:ext cx="852312" cy="356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</a:t>
              </a:r>
              <a:endParaRPr lang="ko-KR" altLang="en-US" sz="16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374988" y="1691422"/>
            <a:ext cx="3422951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로그인 버튼을 누르면 메인 화면인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수강과목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닫기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(X)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프로그램을 종료한다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374987" y="3341577"/>
            <a:ext cx="3422950" cy="2867784"/>
            <a:chOff x="4614124" y="3394992"/>
            <a:chExt cx="4183815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8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화면의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650x750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흰색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제목인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‘SMU To do List’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HY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견고딕으로 하고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나머지 글은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맑은 고딕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＇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제목폰트의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이고 나머지는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폰트의 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RGB -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R0 G32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B96)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로그인은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각 항목은 화면 가운데에 위치한다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각 항목의 간격은 직관적으로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47953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LG001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7" name="그룹 56"/>
          <p:cNvGrpSpPr/>
          <p:nvPr/>
        </p:nvGrpSpPr>
        <p:grpSpPr>
          <a:xfrm>
            <a:off x="250163" y="1203158"/>
            <a:ext cx="4900957" cy="387679"/>
            <a:chOff x="568905" y="1789934"/>
            <a:chExt cx="4900955" cy="350849"/>
          </a:xfrm>
          <a:solidFill>
            <a:schemeClr val="bg1"/>
          </a:solidFill>
        </p:grpSpPr>
        <p:sp>
          <p:nvSpPr>
            <p:cNvPr id="58" name="직사각형 57"/>
            <p:cNvSpPr/>
            <p:nvPr/>
          </p:nvSpPr>
          <p:spPr bwMode="auto">
            <a:xfrm>
              <a:off x="568905" y="1789934"/>
              <a:ext cx="4900955" cy="350849"/>
            </a:xfrm>
            <a:prstGeom prst="rect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42213" y="1816288"/>
              <a:ext cx="297167" cy="307777"/>
            </a:xfrm>
            <a:prstGeom prst="rect">
              <a:avLst/>
            </a:prstGeom>
            <a:grpFill/>
            <a:ln w="3175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4976584" y="1918990"/>
              <a:ext cx="139911" cy="108159"/>
            </a:xfrm>
            <a:prstGeom prst="rect">
              <a:avLst/>
            </a:prstGeom>
            <a:grpFill/>
            <a:ln w="31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1" name="직선 연결선 60"/>
            <p:cNvCxnSpPr/>
            <p:nvPr/>
          </p:nvCxnSpPr>
          <p:spPr bwMode="auto">
            <a:xfrm>
              <a:off x="4696396" y="1990112"/>
              <a:ext cx="127791" cy="0"/>
            </a:xfrm>
            <a:prstGeom prst="line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3177587"/>
              </p:ext>
            </p:extLst>
          </p:nvPr>
        </p:nvGraphicFramePr>
        <p:xfrm>
          <a:off x="5229386" y="1601786"/>
          <a:ext cx="3631122" cy="1485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1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408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JTextField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77724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LG001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007410" y="2160395"/>
            <a:ext cx="2669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SMU</a:t>
            </a:r>
            <a:r>
              <a:rPr lang="ko-KR" altLang="en-US" sz="24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To do List</a:t>
            </a:r>
            <a:endParaRPr lang="ko-KR" altLang="en-US" sz="24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7946" y="297254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아이디</a:t>
            </a:r>
            <a:endParaRPr lang="ko-KR" altLang="en-US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6817" y="356369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비밀번호</a:t>
            </a:r>
            <a:endParaRPr lang="ko-KR" altLang="en-US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225603" y="1239520"/>
            <a:ext cx="4900955" cy="5070570"/>
          </a:xfrm>
          <a:prstGeom prst="rect">
            <a:avLst/>
          </a:prstGeom>
          <a:noFill/>
          <a:ln w="31750" cap="flat" cmpd="dbl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213406" y="1260774"/>
            <a:ext cx="4900955" cy="5059619"/>
            <a:chOff x="250165" y="940279"/>
            <a:chExt cx="4183811" cy="5322498"/>
          </a:xfrm>
        </p:grpSpPr>
        <p:sp>
          <p:nvSpPr>
            <p:cNvPr id="78" name="직사각형 77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1787203" y="2846820"/>
              <a:ext cx="1796790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1787203" y="3478359"/>
              <a:ext cx="1796791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1945849" y="4372070"/>
              <a:ext cx="792440" cy="446660"/>
            </a:xfrm>
            <a:prstGeom prst="rect">
              <a:avLst/>
            </a:prstGeom>
            <a:solidFill>
              <a:srgbClr val="00206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26178" y="1968448"/>
              <a:ext cx="2631783" cy="550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SMU</a:t>
              </a:r>
              <a:r>
                <a:rPr lang="ko-KR" altLang="en-US" sz="28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28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To do List</a:t>
              </a:r>
              <a:endParaRPr lang="ko-KR" altLang="en-US" sz="28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066163" y="311936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072844" y="37154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066163" y="462168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44369" y="306689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endParaRPr lang="ko-KR" altLang="en-US" sz="16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97338" y="3642404"/>
            <a:ext cx="998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endParaRPr lang="ko-KR" altLang="en-US" sz="16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207131" y="1243795"/>
            <a:ext cx="4913152" cy="353808"/>
            <a:chOff x="568905" y="1789934"/>
            <a:chExt cx="4900955" cy="350849"/>
          </a:xfrm>
          <a:solidFill>
            <a:schemeClr val="bg1"/>
          </a:solidFill>
        </p:grpSpPr>
        <p:sp>
          <p:nvSpPr>
            <p:cNvPr id="93" name="직사각형 92"/>
            <p:cNvSpPr/>
            <p:nvPr/>
          </p:nvSpPr>
          <p:spPr bwMode="auto">
            <a:xfrm>
              <a:off x="568905" y="1789934"/>
              <a:ext cx="4900955" cy="350849"/>
            </a:xfrm>
            <a:prstGeom prst="rect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142213" y="1816288"/>
              <a:ext cx="297167" cy="307777"/>
            </a:xfrm>
            <a:prstGeom prst="rect">
              <a:avLst/>
            </a:prstGeom>
            <a:grpFill/>
            <a:ln w="3175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95" name="직사각형 94"/>
            <p:cNvSpPr/>
            <p:nvPr/>
          </p:nvSpPr>
          <p:spPr bwMode="auto">
            <a:xfrm>
              <a:off x="4976584" y="1918990"/>
              <a:ext cx="139911" cy="108159"/>
            </a:xfrm>
            <a:prstGeom prst="rect">
              <a:avLst/>
            </a:prstGeom>
            <a:grpFill/>
            <a:ln w="31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96" name="직선 연결선 95"/>
            <p:cNvCxnSpPr/>
            <p:nvPr/>
          </p:nvCxnSpPr>
          <p:spPr bwMode="auto">
            <a:xfrm>
              <a:off x="4696396" y="1990112"/>
              <a:ext cx="127791" cy="0"/>
            </a:xfrm>
            <a:prstGeom prst="line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7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5306492" y="1151203"/>
            <a:ext cx="3392819" cy="3634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수강과목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를 보여주는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5296434" y="1544463"/>
            <a:ext cx="3629821" cy="2156393"/>
            <a:chOff x="4614127" y="1673178"/>
            <a:chExt cx="4183812" cy="1559861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4614127" y="1841560"/>
              <a:ext cx="4183811" cy="139147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등록 버튼을 누르면 수강 과목 등록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리스트에서 원하는 항목의 체크박스를 선택하고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 버튼을 누르면 그 항목은 리스트에서 사라진다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리스트에서 원하는 항목의 체크박스를 선택하고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누르면 항목의 수강과목 수정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전체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조회 버튼을 누르면 전체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 새 창이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나온다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휴지통 버튼을 누르면 휴지통 리스트 새 창이 나온다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항목의 과목 명을 누르면 해당 과목의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닫기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(X)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누르면 프로그램이 종료된다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4614128" y="1673178"/>
              <a:ext cx="4183811" cy="25829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73039" y="3773597"/>
            <a:ext cx="3653216" cy="2520804"/>
            <a:chOff x="4614125" y="3477739"/>
            <a:chExt cx="4183812" cy="2867786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4614125" y="3718532"/>
              <a:ext cx="4183811" cy="262699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화면의 크기는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650x750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이고 배경색은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흰색으로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제목의 폰트는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HY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견고딕으로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하고 나머지는 맑은 고딕으로 </a:t>
              </a:r>
              <a:endParaRPr lang="en-US" altLang="ko-KR" sz="1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제목 색상은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남색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(RGB – R0 G32 B96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제목 폰트의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30,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버튼 폰트의 크기는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이고 </a:t>
              </a:r>
              <a:endParaRPr lang="en-US" altLang="ko-KR" sz="1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 리스트의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헤더의 색상은 남색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(RGB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– 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R0 G32 B96)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리스트의 테두리는 흰색이다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기본 리스트 항목은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개이고 스크롤 바가 있다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리스트의 각 항목에는 체크박스가 있다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제목과 리스트는 화면 가운데 위치한다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수정은 버튼이고 리스트 오른쪽 위에 위치한다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전체 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조회는 버튼이며 화면 왼쪽 하단에 위치한다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휴지통은 </a:t>
              </a:r>
              <a:r>
                <a:rPr lang="ko-KR" altLang="en-US" sz="1000" dirty="0" err="1" smtClean="0">
                  <a:latin typeface="맑은 고딕" pitchFamily="50" charset="-127"/>
                  <a:ea typeface="맑은 고딕" pitchFamily="50" charset="-127"/>
                </a:rPr>
                <a:t>이모티콘이며</a:t>
              </a:r>
              <a:r>
                <a:rPr lang="ko-KR" altLang="en-US" sz="1000" dirty="0" smtClean="0">
                  <a:latin typeface="맑은 고딕" pitchFamily="50" charset="-127"/>
                  <a:ea typeface="맑은 고딕" pitchFamily="50" charset="-127"/>
                </a:rPr>
                <a:t> 화면 오른쪽 하단에 위치한다</a:t>
              </a:r>
              <a:r>
                <a:rPr lang="en-US" altLang="ko-KR" sz="10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각 항목의 간격은 직관적으로 한다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4614126" y="3477739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16956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페이지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SR001, SR002, SR003, SH001, WB001, WB002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3" name="그룹 52"/>
          <p:cNvGrpSpPr/>
          <p:nvPr/>
        </p:nvGrpSpPr>
        <p:grpSpPr>
          <a:xfrm>
            <a:off x="250165" y="1203158"/>
            <a:ext cx="4900955" cy="5059619"/>
            <a:chOff x="250165" y="1203158"/>
            <a:chExt cx="4900955" cy="5059619"/>
          </a:xfrm>
          <a:noFill/>
        </p:grpSpPr>
        <p:sp>
          <p:nvSpPr>
            <p:cNvPr id="3" name="직사각형 2"/>
            <p:cNvSpPr/>
            <p:nvPr/>
          </p:nvSpPr>
          <p:spPr bwMode="auto">
            <a:xfrm>
              <a:off x="250165" y="1203158"/>
              <a:ext cx="4900955" cy="505961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28041" y="1765686"/>
              <a:ext cx="234872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수강 과목 </a:t>
              </a:r>
              <a:r>
                <a:rPr lang="en-US" altLang="ko-KR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LIST</a:t>
              </a:r>
              <a:endParaRPr lang="ko-KR" altLang="en-US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 bwMode="auto">
          <a:xfrm>
            <a:off x="4504491" y="2404648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340657"/>
              </p:ext>
            </p:extLst>
          </p:nvPr>
        </p:nvGraphicFramePr>
        <p:xfrm>
          <a:off x="457201" y="2760059"/>
          <a:ext cx="4558657" cy="2220698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10053">
                  <a:extLst>
                    <a:ext uri="{9D8B030D-6E8A-4147-A177-3AD203B41FA5}">
                      <a16:colId xmlns:a16="http://schemas.microsoft.com/office/drawing/2014/main" val="311702934"/>
                    </a:ext>
                  </a:extLst>
                </a:gridCol>
                <a:gridCol w="1200160">
                  <a:extLst>
                    <a:ext uri="{9D8B030D-6E8A-4147-A177-3AD203B41FA5}">
                      <a16:colId xmlns:a16="http://schemas.microsoft.com/office/drawing/2014/main" val="1723479038"/>
                    </a:ext>
                  </a:extLst>
                </a:gridCol>
                <a:gridCol w="670090">
                  <a:extLst>
                    <a:ext uri="{9D8B030D-6E8A-4147-A177-3AD203B41FA5}">
                      <a16:colId xmlns:a16="http://schemas.microsoft.com/office/drawing/2014/main" val="410292595"/>
                    </a:ext>
                  </a:extLst>
                </a:gridCol>
                <a:gridCol w="480065">
                  <a:extLst>
                    <a:ext uri="{9D8B030D-6E8A-4147-A177-3AD203B41FA5}">
                      <a16:colId xmlns:a16="http://schemas.microsoft.com/office/drawing/2014/main" val="1386309154"/>
                    </a:ext>
                  </a:extLst>
                </a:gridCol>
                <a:gridCol w="1000134">
                  <a:extLst>
                    <a:ext uri="{9D8B030D-6E8A-4147-A177-3AD203B41FA5}">
                      <a16:colId xmlns:a16="http://schemas.microsoft.com/office/drawing/2014/main" val="3419529611"/>
                    </a:ext>
                  </a:extLst>
                </a:gridCol>
                <a:gridCol w="798155">
                  <a:extLst>
                    <a:ext uri="{9D8B030D-6E8A-4147-A177-3AD203B41FA5}">
                      <a16:colId xmlns:a16="http://schemas.microsoft.com/office/drawing/2014/main" val="1309271471"/>
                    </a:ext>
                  </a:extLst>
                </a:gridCol>
              </a:tblGrid>
              <a:tr h="386266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 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교수 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</a:t>
                      </a:r>
                      <a:r>
                        <a:rPr lang="en-US" altLang="ko-KR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0861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공학</a:t>
                      </a:r>
                    </a:p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한혁수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15:00 – 18:00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92450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홍철의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09:00 – 12:00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388670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261051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789620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427329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 bwMode="auto">
          <a:xfrm>
            <a:off x="457200" y="5599368"/>
            <a:ext cx="1412239" cy="34951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 do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579120" y="3206213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79120" y="3615948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3793968" y="2408216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113925" y="2407522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01060" y="2706062"/>
            <a:ext cx="359394" cy="388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endParaRPr lang="ko-KR" altLang="en-US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654" y="5440038"/>
            <a:ext cx="583686" cy="583686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59" y="2760059"/>
            <a:ext cx="117181" cy="2274696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250165" y="1203158"/>
            <a:ext cx="4900955" cy="381663"/>
            <a:chOff x="250165" y="1203158"/>
            <a:chExt cx="4900955" cy="381663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250165" y="1203158"/>
              <a:ext cx="4900955" cy="3816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823473" y="1231827"/>
              <a:ext cx="297167" cy="334808"/>
            </a:xfrm>
            <a:prstGeom prst="rect">
              <a:avLst/>
            </a:prstGeom>
            <a:solidFill>
              <a:schemeClr val="bg1"/>
            </a:solidFill>
            <a:ln w="3175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4657844" y="1343549"/>
              <a:ext cx="139911" cy="11765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 bwMode="auto">
            <a:xfrm>
              <a:off x="4377656" y="1420917"/>
              <a:ext cx="127791" cy="0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5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9721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1925462"/>
              </p:ext>
            </p:extLst>
          </p:nvPr>
        </p:nvGraphicFramePr>
        <p:xfrm>
          <a:off x="5409372" y="1222736"/>
          <a:ext cx="3451136" cy="2519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1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체크 박스 선택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JCheckBox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916649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조회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879009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휴지통 버튼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98587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 정보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JTable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852861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19107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페이지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SR001, SR002, SR003, SH001, WB001, WB002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250165" y="1203158"/>
            <a:ext cx="4900955" cy="5059619"/>
            <a:chOff x="250165" y="1203158"/>
            <a:chExt cx="4900955" cy="5059619"/>
          </a:xfrm>
          <a:noFill/>
        </p:grpSpPr>
        <p:sp>
          <p:nvSpPr>
            <p:cNvPr id="64" name="직사각형 63"/>
            <p:cNvSpPr/>
            <p:nvPr/>
          </p:nvSpPr>
          <p:spPr bwMode="auto">
            <a:xfrm>
              <a:off x="250165" y="1203158"/>
              <a:ext cx="4900955" cy="505961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628041" y="1765686"/>
              <a:ext cx="2348720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수강 과목 </a:t>
              </a:r>
              <a:r>
                <a:rPr lang="en-US" altLang="ko-KR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LIST</a:t>
              </a:r>
              <a:endParaRPr lang="ko-KR" altLang="en-US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50165" y="1203158"/>
            <a:ext cx="4900955" cy="381663"/>
            <a:chOff x="250165" y="1203158"/>
            <a:chExt cx="4900955" cy="381663"/>
          </a:xfrm>
        </p:grpSpPr>
        <p:sp>
          <p:nvSpPr>
            <p:cNvPr id="67" name="직사각형 66"/>
            <p:cNvSpPr/>
            <p:nvPr/>
          </p:nvSpPr>
          <p:spPr bwMode="auto">
            <a:xfrm>
              <a:off x="250165" y="1203158"/>
              <a:ext cx="4900955" cy="3816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23473" y="1231827"/>
              <a:ext cx="297167" cy="334808"/>
            </a:xfrm>
            <a:prstGeom prst="rect">
              <a:avLst/>
            </a:prstGeom>
            <a:solidFill>
              <a:schemeClr val="bg1"/>
            </a:solidFill>
            <a:ln w="3175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4657844" y="1343549"/>
              <a:ext cx="139911" cy="11765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 bwMode="auto">
            <a:xfrm>
              <a:off x="4377656" y="1420917"/>
              <a:ext cx="127791" cy="0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1" name="직사각형 70"/>
          <p:cNvSpPr/>
          <p:nvPr/>
        </p:nvSpPr>
        <p:spPr bwMode="auto">
          <a:xfrm>
            <a:off x="4504491" y="2404648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196431"/>
              </p:ext>
            </p:extLst>
          </p:nvPr>
        </p:nvGraphicFramePr>
        <p:xfrm>
          <a:off x="457201" y="2760059"/>
          <a:ext cx="4630976" cy="2220698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16559">
                  <a:extLst>
                    <a:ext uri="{9D8B030D-6E8A-4147-A177-3AD203B41FA5}">
                      <a16:colId xmlns:a16="http://schemas.microsoft.com/office/drawing/2014/main" val="3117029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23479038"/>
                    </a:ext>
                  </a:extLst>
                </a:gridCol>
                <a:gridCol w="680720">
                  <a:extLst>
                    <a:ext uri="{9D8B030D-6E8A-4147-A177-3AD203B41FA5}">
                      <a16:colId xmlns:a16="http://schemas.microsoft.com/office/drawing/2014/main" val="41029259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3863091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9529611"/>
                    </a:ext>
                  </a:extLst>
                </a:gridCol>
                <a:gridCol w="810817">
                  <a:extLst>
                    <a:ext uri="{9D8B030D-6E8A-4147-A177-3AD203B41FA5}">
                      <a16:colId xmlns:a16="http://schemas.microsoft.com/office/drawing/2014/main" val="1309271471"/>
                    </a:ext>
                  </a:extLst>
                </a:gridCol>
              </a:tblGrid>
              <a:tr h="386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V</a:t>
                      </a:r>
                      <a:endParaRPr lang="ko-KR" altLang="en-US" sz="1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 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교수 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</a:t>
                      </a:r>
                      <a:r>
                        <a:rPr lang="en-US" altLang="ko-KR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0861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공학</a:t>
                      </a:r>
                    </a:p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한혁수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15:00 – 18:00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92450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홍철의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09:00 – 12:00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2018-1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388670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261051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789620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427329"/>
                  </a:ext>
                </a:extLst>
              </a:tr>
            </a:tbl>
          </a:graphicData>
        </a:graphic>
      </p:graphicFrame>
      <p:sp>
        <p:nvSpPr>
          <p:cNvPr id="73" name="직사각형 72"/>
          <p:cNvSpPr/>
          <p:nvPr/>
        </p:nvSpPr>
        <p:spPr bwMode="auto">
          <a:xfrm>
            <a:off x="457200" y="5599368"/>
            <a:ext cx="1412239" cy="34951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 do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579120" y="3206213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579120" y="3615948"/>
            <a:ext cx="182880" cy="176057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3793968" y="2408216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3113925" y="2407522"/>
            <a:ext cx="583686" cy="24626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654" y="5440038"/>
            <a:ext cx="583686" cy="583686"/>
          </a:xfrm>
          <a:prstGeom prst="rect">
            <a:avLst/>
          </a:prstGeom>
        </p:spPr>
      </p:pic>
      <p:sp>
        <p:nvSpPr>
          <p:cNvPr id="80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045730" y="23179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737092" y="230327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4411999" y="228138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457200" y="322439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4307059" y="542188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352261" y="552200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969036" y="300315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382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5862319" y="1211259"/>
            <a:ext cx="3078480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모든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항목을 보여주는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5870441" y="1732062"/>
            <a:ext cx="3070357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닫기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(X)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누르면 메인 화면인 수강과목리스트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화면이 보인다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862318" y="3394992"/>
            <a:ext cx="3078481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ko-KR" altLang="en-US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화면의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750x650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배경색은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흰색으로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제목의 폰트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는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HY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견고딕으로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하고 나머지는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맑은 고딕으로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 폰트의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이고 나머지는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제목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 – R0 G32 B96)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 헤더의 폰트 색상은 흰색이다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헤더의 색상은 남색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RGB: 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R0 G32 B96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),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리스트의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테두리는 흰색이다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기본 리스트 항목은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개이고 스크롤 바가 있다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항목은 화면 가운데에 위치한다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항목의 간격은 직관적으로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54514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SH001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250165" y="1203159"/>
            <a:ext cx="5459755" cy="4069881"/>
            <a:chOff x="250165" y="940279"/>
            <a:chExt cx="4183811" cy="5322498"/>
          </a:xfrm>
          <a:solidFill>
            <a:schemeClr val="bg1">
              <a:lumMod val="95000"/>
            </a:schemeClr>
          </a:solidFill>
        </p:grpSpPr>
        <p:sp>
          <p:nvSpPr>
            <p:cNvPr id="29" name="직사각형 28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25959" y="1672846"/>
              <a:ext cx="2044273" cy="60375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전체 </a:t>
              </a:r>
              <a:r>
                <a:rPr lang="en-US" altLang="ko-KR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To do</a:t>
              </a:r>
              <a:r>
                <a:rPr lang="ko-KR" altLang="en-US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2400" b="1" dirty="0" smtClean="0">
                  <a:solidFill>
                    <a:srgbClr val="00206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LIST</a:t>
              </a:r>
              <a:endParaRPr lang="ko-KR" altLang="en-US" sz="2400" b="1" dirty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516463"/>
              </p:ext>
            </p:extLst>
          </p:nvPr>
        </p:nvGraphicFramePr>
        <p:xfrm>
          <a:off x="414642" y="2423998"/>
          <a:ext cx="5130800" cy="2220698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91943">
                  <a:extLst>
                    <a:ext uri="{9D8B030D-6E8A-4147-A177-3AD203B41FA5}">
                      <a16:colId xmlns:a16="http://schemas.microsoft.com/office/drawing/2014/main" val="311702934"/>
                    </a:ext>
                  </a:extLst>
                </a:gridCol>
                <a:gridCol w="1399331">
                  <a:extLst>
                    <a:ext uri="{9D8B030D-6E8A-4147-A177-3AD203B41FA5}">
                      <a16:colId xmlns:a16="http://schemas.microsoft.com/office/drawing/2014/main" val="1723479038"/>
                    </a:ext>
                  </a:extLst>
                </a:gridCol>
                <a:gridCol w="849964">
                  <a:extLst>
                    <a:ext uri="{9D8B030D-6E8A-4147-A177-3AD203B41FA5}">
                      <a16:colId xmlns:a16="http://schemas.microsoft.com/office/drawing/2014/main" val="410292595"/>
                    </a:ext>
                  </a:extLst>
                </a:gridCol>
                <a:gridCol w="912156">
                  <a:extLst>
                    <a:ext uri="{9D8B030D-6E8A-4147-A177-3AD203B41FA5}">
                      <a16:colId xmlns:a16="http://schemas.microsoft.com/office/drawing/2014/main" val="1386309154"/>
                    </a:ext>
                  </a:extLst>
                </a:gridCol>
                <a:gridCol w="777406">
                  <a:extLst>
                    <a:ext uri="{9D8B030D-6E8A-4147-A177-3AD203B41FA5}">
                      <a16:colId xmlns:a16="http://schemas.microsoft.com/office/drawing/2014/main" val="3419529611"/>
                    </a:ext>
                  </a:extLst>
                </a:gridCol>
              </a:tblGrid>
              <a:tr h="386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</a:t>
                      </a:r>
                      <a:r>
                        <a:rPr lang="en-US" altLang="ko-KR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do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기한 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마감일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 여부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70861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공학</a:t>
                      </a:r>
                    </a:p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회의록 작성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924503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공학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en-US" altLang="ko-KR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설계서 작성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388670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복습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2801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연습문제 풀기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준비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710857"/>
                  </a:ext>
                </a:extLst>
              </a:tr>
              <a:tr h="35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코드 공부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959738"/>
                  </a:ext>
                </a:extLst>
              </a:tr>
            </a:tbl>
          </a:graphicData>
        </a:graphic>
      </p:graphicFrame>
      <p:pic>
        <p:nvPicPr>
          <p:cNvPr id="48" name="그림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443" y="2779598"/>
            <a:ext cx="96080" cy="1865097"/>
          </a:xfrm>
          <a:prstGeom prst="rect">
            <a:avLst/>
          </a:prstGeom>
        </p:spPr>
      </p:pic>
      <p:grpSp>
        <p:nvGrpSpPr>
          <p:cNvPr id="49" name="그룹 48"/>
          <p:cNvGrpSpPr/>
          <p:nvPr/>
        </p:nvGrpSpPr>
        <p:grpSpPr>
          <a:xfrm>
            <a:off x="250165" y="1203159"/>
            <a:ext cx="5459755" cy="387679"/>
            <a:chOff x="568905" y="1789934"/>
            <a:chExt cx="4900955" cy="350849"/>
          </a:xfrm>
          <a:solidFill>
            <a:schemeClr val="bg1"/>
          </a:solidFill>
        </p:grpSpPr>
        <p:sp>
          <p:nvSpPr>
            <p:cNvPr id="50" name="직사각형 49"/>
            <p:cNvSpPr/>
            <p:nvPr/>
          </p:nvSpPr>
          <p:spPr bwMode="auto">
            <a:xfrm>
              <a:off x="568905" y="1789934"/>
              <a:ext cx="4900955" cy="350849"/>
            </a:xfrm>
            <a:prstGeom prst="rect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42213" y="1816288"/>
              <a:ext cx="297167" cy="307777"/>
            </a:xfrm>
            <a:prstGeom prst="rect">
              <a:avLst/>
            </a:prstGeom>
            <a:grpFill/>
            <a:ln w="3175" cmpd="sng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4976584" y="1918990"/>
              <a:ext cx="139911" cy="108159"/>
            </a:xfrm>
            <a:prstGeom prst="rect">
              <a:avLst/>
            </a:prstGeom>
            <a:grpFill/>
            <a:ln w="3175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 bwMode="auto">
            <a:xfrm>
              <a:off x="4696396" y="1990112"/>
              <a:ext cx="127791" cy="0"/>
            </a:xfrm>
            <a:prstGeom prst="line">
              <a:avLst/>
            </a:prstGeom>
            <a:grp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4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061745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 smtClean="0"/>
              <a:t>SHORTSTORMERS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604166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7443</TotalTime>
  <Words>3959</Words>
  <Application>Microsoft Office PowerPoint</Application>
  <PresentationFormat>화면 슬라이드 쇼(4:3)</PresentationFormat>
  <Paragraphs>1446</Paragraphs>
  <Slides>30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HY견고딕</vt:lpstr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Windows User</cp:lastModifiedBy>
  <cp:revision>705</cp:revision>
  <cp:lastPrinted>2001-07-23T08:42:52Z</cp:lastPrinted>
  <dcterms:created xsi:type="dcterms:W3CDTF">2011-02-22T01:37:12Z</dcterms:created>
  <dcterms:modified xsi:type="dcterms:W3CDTF">2018-05-29T10:26:45Z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