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7" r:id="rId2"/>
    <p:sldId id="279" r:id="rId3"/>
    <p:sldId id="263" r:id="rId4"/>
    <p:sldId id="265" r:id="rId5"/>
    <p:sldId id="278" r:id="rId6"/>
    <p:sldId id="280" r:id="rId7"/>
    <p:sldId id="285" r:id="rId8"/>
    <p:sldId id="287" r:id="rId9"/>
    <p:sldId id="288" r:id="rId10"/>
    <p:sldId id="25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보경 손" initials="보손" lastIdx="4" clrIdx="0">
    <p:extLst>
      <p:ext uri="{19B8F6BF-5375-455C-9EA6-DF929625EA0E}">
        <p15:presenceInfo xmlns:p15="http://schemas.microsoft.com/office/powerpoint/2012/main" userId="8da44611919b1a5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052"/>
    <a:srgbClr val="F2F2F2"/>
    <a:srgbClr val="2A2A2A"/>
    <a:srgbClr val="C4B186"/>
    <a:srgbClr val="F4A617"/>
    <a:srgbClr val="E7E6E6"/>
    <a:srgbClr val="BFBFBF"/>
    <a:srgbClr val="F88F1C"/>
    <a:srgbClr val="3E342E"/>
    <a:srgbClr val="CE95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98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254" y="7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0A305-E9A4-484F-99B1-9A96FCD9D9C2}" type="datetime1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15EAB-76EB-4F4C-8003-469D7AB3C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6734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191E83-3602-4950-B09A-344D5707ADA0}" type="datetime1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ABDF5-75DC-4856-853D-D62B23A63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0378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ABDF5-75DC-4856-853D-D62B23A63BA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178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FCA41-3DC0-48ED-AF0B-7FE9B3D96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5B7579-3889-47D8-B831-F1D88EFC2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04E43E-7AB8-41F5-B203-2AE39B873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DE1EA-5D17-42CA-873B-99F65661CB5C}" type="datetime1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8F7668-40EE-420B-BEE4-C4C2ADA99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96F3F8-6F52-43D4-AAAC-7BD6461C0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1CEA-AD9F-468E-B3C2-F41E1A877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783117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ACC5E-8CEE-4767-AC76-FAF0B8398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D92B10-C346-4EA8-BC07-DC2FC8893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F863A0-62AE-4E3B-9ABA-CC41C4E17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E7E6-8FFF-431F-A2E9-AAF295F8109E}" type="datetime1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B3935F-FBEC-4819-8EE7-6DF54F8B7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CB950F-9C7B-4F55-B0D2-B497CC620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1CEA-AD9F-468E-B3C2-F41E1A877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166863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C8F5CE3-1941-4F9A-93B1-C465125B15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15BCA6-7070-49B3-B089-7B3F627E9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0858FB-DBD6-40B3-B049-9C7B535A8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FE1B6-4A3A-4C51-923B-49DBE18F0472}" type="datetime1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698557-E0AC-47B1-ABC9-9BF5B2C2D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84F4AB-FE93-4250-919E-6EA96E6AC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1CEA-AD9F-468E-B3C2-F41E1A877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202401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33AB8-EA55-447B-8748-4A4102FC5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1E0DA2-F7AF-4B1E-B5DB-CFE829594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12859A-5C40-4D09-A54A-25E0ED680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8569-4964-42F6-B79B-F263EE6144DC}" type="datetime1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5ADE72-7DB9-42DD-BEF7-D4536FD93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F38DFA-AAD9-47FA-939D-649B935C8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1CEA-AD9F-468E-B3C2-F41E1A877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5047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EBDE7-11F9-431A-927F-254774583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E8BB48-EE5B-4F86-9D41-ACCC25F4D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BC96A3-4F36-41A0-BBE9-437215EBB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C63D2-0FC1-45A0-9427-8A7E12CFBF69}" type="datetime1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D52499-6A7D-42C1-9D68-2FDAC0F19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E2BE9C-F67B-4DD6-837A-BCC576A08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1CEA-AD9F-468E-B3C2-F41E1A877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523280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6DB50D-6054-4C51-9202-9FEAE4560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238ABC-1482-4C89-B90D-22DBE79A2B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FF54B6-36E0-45D5-A795-CE1CA1C00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2C8880-33A1-46E2-8CB2-160EC3A6D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7698-443E-46B1-8246-FDC6CBAD1F31}" type="datetime1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19448A-01DA-4F85-81E7-AA891EFD0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3C3291-5676-4C1A-8FB9-C030F8C08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1CEA-AD9F-468E-B3C2-F41E1A877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567099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959B6-45FE-4574-B12B-EC547109B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65C359-078D-47B2-9A25-13A14C123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C80B6F-102A-47F2-8E78-AFE399890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A6B516-37E7-4136-BE22-F7ACA2A8E0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26A933-5630-41A7-B87E-0566DFE207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8EF976D-507B-40DE-A9F1-418717889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4010-5F6E-46C1-B507-55C69BED1E9E}" type="datetime1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328038-7A3D-42C6-9241-8D05BD198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92A715-0630-43AD-85EB-3870B6310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1CEA-AD9F-468E-B3C2-F41E1A877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308071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DF2D0B-CA44-415C-BB6E-4C4AA9631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646F6C-C4A6-434F-B21B-1BEDC2A39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CA1C-6AED-4045-AC71-1FE35A87C8C7}" type="datetime1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BC1FEB-AE70-4E6A-9883-1DBA4C558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DF1CD6-1CCD-4A09-AAF5-E7CEF539E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1CEA-AD9F-468E-B3C2-F41E1A877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198218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AE10BE-607A-4D36-AC8E-3DD16027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E885B-36A5-4190-B88B-57B82F85F6C1}" type="datetime1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489485-EA53-419E-B84E-29D9EE824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30A3FB-4F03-43A2-9CC3-D1D95CEA9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1CEA-AD9F-468E-B3C2-F41E1A877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253727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A97D5-0A41-4DB4-B06D-2F4DC5DA2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0D7182-00DF-486B-BCD8-5A27FEECE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82A868-62DD-4C2F-B656-0D173CAC3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A88F8D-6933-419C-ADAD-C6553940C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D67D-9DB1-483A-A009-C1B614DF9504}" type="datetime1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2C1EA9-1F07-4204-B003-BEA2A2524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9BF266-A25E-46B6-B87F-4F7372F6D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1CEA-AD9F-468E-B3C2-F41E1A877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941411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01E809-9B08-41AE-AFCF-826B48D18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418D45-2283-46C0-B2B8-F3345972DB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0534F7-B025-4BDF-A1AC-BFD426F11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F3A504-62A1-4F6A-AACA-4DBE6F0E0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7287-6A91-4FAE-9F2D-D666361C7A23}" type="datetime1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371F26-AFE6-47B9-ADBC-62425FA35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49E084-424E-463F-8CB8-C072A8CE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1CEA-AD9F-468E-B3C2-F41E1A877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222448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5A7710-9B3E-4600-AAEB-F3A8C9104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51EECA-0FB8-4CFF-A433-B15338E37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D3F38B-793F-408A-B9FB-85DD63321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5AFDF-1277-4DAD-B9B5-1B4B20A9DDAC}" type="datetime1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A114E9-69B1-4CD2-AEE3-28F594740A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1F84B9-35AE-4647-B988-AE1A44327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E1CEA-AD9F-468E-B3C2-F41E1A877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962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1.pn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7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1.png"/><Relationship Id="rId4" Type="http://schemas.openxmlformats.org/officeDocument/2006/relationships/image" Target="../media/image26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C738D2FA-53B4-4A7B-834C-D3032888DC2D}"/>
              </a:ext>
            </a:extLst>
          </p:cNvPr>
          <p:cNvGrpSpPr/>
          <p:nvPr/>
        </p:nvGrpSpPr>
        <p:grpSpPr>
          <a:xfrm>
            <a:off x="2057400" y="1174755"/>
            <a:ext cx="8077200" cy="4508490"/>
            <a:chOff x="1974850" y="431800"/>
            <a:chExt cx="8077200" cy="4508490"/>
          </a:xfrm>
          <a:solidFill>
            <a:srgbClr val="F4A617">
              <a:alpha val="64000"/>
            </a:srgb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B24F0C0-A345-417E-BCC1-6861C72CE79F}"/>
                </a:ext>
              </a:extLst>
            </p:cNvPr>
            <p:cNvSpPr/>
            <p:nvPr/>
          </p:nvSpPr>
          <p:spPr>
            <a:xfrm>
              <a:off x="2254250" y="654050"/>
              <a:ext cx="7569200" cy="4025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B6F49DF-B363-48BA-AD74-EA45C1A5A0E7}"/>
                </a:ext>
              </a:extLst>
            </p:cNvPr>
            <p:cNvSpPr/>
            <p:nvPr/>
          </p:nvSpPr>
          <p:spPr>
            <a:xfrm>
              <a:off x="1974850" y="431800"/>
              <a:ext cx="7569200" cy="4025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5687BC4-0572-4A81-8385-97B96AD4AD00}"/>
                </a:ext>
              </a:extLst>
            </p:cNvPr>
            <p:cNvSpPr/>
            <p:nvPr/>
          </p:nvSpPr>
          <p:spPr>
            <a:xfrm>
              <a:off x="2482850" y="914390"/>
              <a:ext cx="7569200" cy="4025900"/>
            </a:xfrm>
            <a:prstGeom prst="rect">
              <a:avLst/>
            </a:prstGeom>
            <a:grpFill/>
            <a:ln w="190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C28F156-1C2D-4788-8FAC-67556C2E8B1D}"/>
              </a:ext>
            </a:extLst>
          </p:cNvPr>
          <p:cNvSpPr txBox="1"/>
          <p:nvPr/>
        </p:nvSpPr>
        <p:spPr>
          <a:xfrm>
            <a:off x="2696039" y="2889246"/>
            <a:ext cx="73516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48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주</a:t>
            </a:r>
            <a:r>
              <a:rPr lang="en-US" altLang="ko-KR" sz="48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48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웅진 인턴 수행과제</a:t>
            </a:r>
            <a:r>
              <a:rPr lang="en-US" altLang="ko-KR" sz="48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4800" b="1" spc="3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8" descr="D:\●바탕화면_정보\계열CI\웅진CI_컬러영문만.png">
            <a:extLst>
              <a:ext uri="{FF2B5EF4-FFF2-40B4-BE49-F238E27FC236}">
                <a16:creationId xmlns:a16="http://schemas.microsoft.com/office/drawing/2014/main" id="{9EC25B73-22C8-4C6E-AD71-60379B3D6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1870" y="6044686"/>
            <a:ext cx="1076280" cy="51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5742824-BE47-4915-B2C4-82827CC79170}"/>
              </a:ext>
            </a:extLst>
          </p:cNvPr>
          <p:cNvCxnSpPr>
            <a:cxnSpLocks/>
          </p:cNvCxnSpPr>
          <p:nvPr/>
        </p:nvCxnSpPr>
        <p:spPr>
          <a:xfrm>
            <a:off x="3989705" y="4044950"/>
            <a:ext cx="477329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F59F9FA-3780-483E-9993-A33FBB2BCE6E}"/>
              </a:ext>
            </a:extLst>
          </p:cNvPr>
          <p:cNvSpPr txBox="1"/>
          <p:nvPr/>
        </p:nvSpPr>
        <p:spPr>
          <a:xfrm>
            <a:off x="4191000" y="4333875"/>
            <a:ext cx="43624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맑은 고딕" pitchFamily="50" charset="-127"/>
                <a:ea typeface="맑은 고딕" pitchFamily="50" charset="-127"/>
                <a:cs typeface="Microsoft GothicNeo" panose="020B0500000101010101" pitchFamily="50" charset="-127"/>
              </a:rPr>
              <a:t>솔루션사업본부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  <a:cs typeface="Microsoft GothicNeo" panose="020B0500000101010101" pitchFamily="50" charset="-127"/>
              </a:rPr>
              <a:t>모빌리티사업팀</a:t>
            </a:r>
            <a:endParaRPr lang="en-US" altLang="ko-KR" sz="1200" dirty="0">
              <a:latin typeface="맑은 고딕" pitchFamily="50" charset="-127"/>
              <a:ea typeface="맑은 고딕" pitchFamily="50" charset="-127"/>
              <a:cs typeface="Microsoft GothicNeo" panose="020B05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  <a:cs typeface="Microsoft GothicNeo" panose="020B0500000101010101" pitchFamily="50" charset="-127"/>
              </a:rPr>
              <a:t>인턴 손보경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61532" y="6423414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- 1 -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37118644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9DA3DD8-ADD6-404A-A1BC-697CB459A276}"/>
              </a:ext>
            </a:extLst>
          </p:cNvPr>
          <p:cNvGrpSpPr/>
          <p:nvPr/>
        </p:nvGrpSpPr>
        <p:grpSpPr>
          <a:xfrm>
            <a:off x="3567229" y="1827063"/>
            <a:ext cx="5609228" cy="2615693"/>
            <a:chOff x="1239520" y="2336800"/>
            <a:chExt cx="5609228" cy="261569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87500CE-E44E-4BEB-A8C4-513FA8F77D49}"/>
                </a:ext>
              </a:extLst>
            </p:cNvPr>
            <p:cNvSpPr txBox="1"/>
            <p:nvPr/>
          </p:nvSpPr>
          <p:spPr>
            <a:xfrm>
              <a:off x="1239520" y="2828835"/>
              <a:ext cx="5609228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웅진</a:t>
              </a:r>
              <a:r>
                <a:rPr lang="ko-KR" altLang="en-US" sz="4400" b="1" dirty="0">
                  <a:latin typeface="맑은 고딕" pitchFamily="50" charset="-127"/>
                  <a:ea typeface="맑은 고딕" pitchFamily="50" charset="-127"/>
                </a:rPr>
                <a:t>이 </a:t>
              </a:r>
              <a:endParaRPr lang="en-US" altLang="ko-KR" sz="4400" b="1" dirty="0"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ko-KR" altLang="en-US" sz="4400" b="1" dirty="0">
                  <a:latin typeface="맑은 고딕" pitchFamily="50" charset="-127"/>
                  <a:ea typeface="맑은 고딕" pitchFamily="50" charset="-127"/>
                </a:rPr>
                <a:t>자랑스러워 하는</a:t>
              </a:r>
              <a:endParaRPr lang="en-US" altLang="ko-KR" sz="4400" b="1" dirty="0"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ko-KR" altLang="en-US" sz="44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웅진인</a:t>
              </a:r>
              <a:r>
                <a:rPr lang="ko-KR" altLang="en-US" sz="4400" b="1" dirty="0">
                  <a:latin typeface="맑은 고딕" pitchFamily="50" charset="-127"/>
                  <a:ea typeface="맑은 고딕" pitchFamily="50" charset="-127"/>
                </a:rPr>
                <a:t>이 되겠습니다</a:t>
              </a:r>
              <a:r>
                <a:rPr lang="en-US" altLang="ko-KR" sz="4400" b="1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44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4C24CB-8F42-4ED4-B1BA-8552AA9AD19F}"/>
                </a:ext>
              </a:extLst>
            </p:cNvPr>
            <p:cNvSpPr txBox="1"/>
            <p:nvPr/>
          </p:nvSpPr>
          <p:spPr>
            <a:xfrm>
              <a:off x="1239520" y="2336800"/>
              <a:ext cx="14677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맑은 고딕" pitchFamily="50" charset="-127"/>
                  <a:ea typeface="맑은 고딕" pitchFamily="50" charset="-127"/>
                </a:rPr>
                <a:t>Thank You!</a:t>
              </a:r>
              <a:endParaRPr lang="ko-KR" altLang="en-US" sz="20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E9C11AB-4D7C-44D2-820D-DB91FC1C243E}"/>
              </a:ext>
            </a:extLst>
          </p:cNvPr>
          <p:cNvSpPr txBox="1"/>
          <p:nvPr/>
        </p:nvSpPr>
        <p:spPr>
          <a:xfrm>
            <a:off x="3914775" y="4634816"/>
            <a:ext cx="436245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맑은 고딕" pitchFamily="50" charset="-127"/>
                <a:ea typeface="맑은 고딕" pitchFamily="50" charset="-127"/>
                <a:cs typeface="Microsoft GothicNeo" panose="020B0500000101010101" pitchFamily="50" charset="-127"/>
              </a:rPr>
              <a:t>솔루션사업본부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  <a:cs typeface="Microsoft GothicNeo" panose="020B0500000101010101" pitchFamily="50" charset="-127"/>
              </a:rPr>
              <a:t>모빌리티사업팀</a:t>
            </a:r>
            <a:endParaRPr lang="en-US" altLang="ko-KR" dirty="0">
              <a:latin typeface="맑은 고딕" pitchFamily="50" charset="-127"/>
              <a:ea typeface="맑은 고딕" pitchFamily="50" charset="-127"/>
              <a:cs typeface="Microsoft GothicNeo" panose="020B05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  <a:cs typeface="Microsoft GothicNeo" panose="020B0500000101010101" pitchFamily="50" charset="-127"/>
              </a:rPr>
              <a:t>인턴 손보경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76F3379-FED3-47BA-AE6B-B5D373D6439A}"/>
              </a:ext>
            </a:extLst>
          </p:cNvPr>
          <p:cNvSpPr/>
          <p:nvPr/>
        </p:nvSpPr>
        <p:spPr>
          <a:xfrm rot="5400000">
            <a:off x="5686425" y="-5686425"/>
            <a:ext cx="819150" cy="12192000"/>
          </a:xfrm>
          <a:prstGeom prst="rect">
            <a:avLst/>
          </a:prstGeom>
          <a:solidFill>
            <a:srgbClr val="F4A6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E04F8BD-AD9A-4E30-BAD9-C6080C4CA123}"/>
              </a:ext>
            </a:extLst>
          </p:cNvPr>
          <p:cNvSpPr/>
          <p:nvPr/>
        </p:nvSpPr>
        <p:spPr>
          <a:xfrm rot="5400000">
            <a:off x="5686425" y="352870"/>
            <a:ext cx="819150" cy="12192000"/>
          </a:xfrm>
          <a:prstGeom prst="rect">
            <a:avLst/>
          </a:prstGeom>
          <a:solidFill>
            <a:srgbClr val="F4A6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8" descr="D:\●바탕화면_정보\계열CI\웅진CI_컬러영문만.png">
            <a:extLst>
              <a:ext uri="{FF2B5EF4-FFF2-40B4-BE49-F238E27FC236}">
                <a16:creationId xmlns:a16="http://schemas.microsoft.com/office/drawing/2014/main" id="{0AA0AEA9-13C7-4A76-89BC-8FD864538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2766" y="6190256"/>
            <a:ext cx="1076280" cy="51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061532" y="6423414"/>
            <a:ext cx="620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- 12 -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34974145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97F894-F0DF-4C6D-BE6D-CBAB23E0EB70}"/>
              </a:ext>
            </a:extLst>
          </p:cNvPr>
          <p:cNvSpPr/>
          <p:nvPr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rgbClr val="F4A6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06CD9136-4F1A-4496-AD44-5F0D16B85A26}"/>
              </a:ext>
            </a:extLst>
          </p:cNvPr>
          <p:cNvCxnSpPr>
            <a:cxnSpLocks/>
          </p:cNvCxnSpPr>
          <p:nvPr/>
        </p:nvCxnSpPr>
        <p:spPr>
          <a:xfrm>
            <a:off x="284480" y="1016000"/>
            <a:ext cx="11907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07F8C8B-C1F7-4310-A5A3-21C02032739A}"/>
              </a:ext>
            </a:extLst>
          </p:cNvPr>
          <p:cNvSpPr txBox="1"/>
          <p:nvPr/>
        </p:nvSpPr>
        <p:spPr>
          <a:xfrm>
            <a:off x="622300" y="293469"/>
            <a:ext cx="2313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Contents.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5" name="Picture 8" descr="D:\●바탕화면_정보\계열CI\웅진CI_컬러영문만.png">
            <a:extLst>
              <a:ext uri="{FF2B5EF4-FFF2-40B4-BE49-F238E27FC236}">
                <a16:creationId xmlns:a16="http://schemas.microsoft.com/office/drawing/2014/main" id="{240DC64F-AC20-4BAF-A29F-F4BD6393F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1870" y="6044686"/>
            <a:ext cx="1076280" cy="51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029EEA0-298E-4984-A089-97016A63FF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568" y="5150261"/>
            <a:ext cx="890457" cy="8904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2A440A2-DAC0-41B4-BF01-530D8C3C8E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568" y="3911687"/>
            <a:ext cx="890457" cy="89045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25C4317-3611-4A84-BC51-71995AC61ED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568" y="2747145"/>
            <a:ext cx="890457" cy="89045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2F01D5B-FE6B-4A0E-BC59-170EE5D64FB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568" y="1582603"/>
            <a:ext cx="890457" cy="89045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6B32E01-DFA6-467D-A6B6-8884D4E68A4F}"/>
              </a:ext>
            </a:extLst>
          </p:cNvPr>
          <p:cNvSpPr txBox="1"/>
          <p:nvPr/>
        </p:nvSpPr>
        <p:spPr>
          <a:xfrm>
            <a:off x="3340151" y="1758712"/>
            <a:ext cx="4643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맑은 고딕" pitchFamily="50" charset="-127"/>
                <a:ea typeface="맑은 고딕" pitchFamily="50" charset="-127"/>
              </a:rPr>
              <a:t>수행과제 소개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39E92FB-D256-42EA-A9B8-1881DB0A71DD}"/>
              </a:ext>
            </a:extLst>
          </p:cNvPr>
          <p:cNvSpPr txBox="1"/>
          <p:nvPr/>
        </p:nvSpPr>
        <p:spPr>
          <a:xfrm>
            <a:off x="3340150" y="2865536"/>
            <a:ext cx="7732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맑은 고딕" pitchFamily="50" charset="-127"/>
                <a:ea typeface="맑은 고딕" pitchFamily="50" charset="-127"/>
              </a:rPr>
              <a:t>클라우드에서 사내서버로 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WDMS </a:t>
            </a:r>
            <a:r>
              <a:rPr lang="ko-KR" altLang="en-US" sz="2800" dirty="0">
                <a:latin typeface="맑은 고딕" pitchFamily="50" charset="-127"/>
                <a:ea typeface="맑은 고딕" pitchFamily="50" charset="-127"/>
              </a:rPr>
              <a:t>서버 이관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CB69A96-CB5B-4F54-9093-B73643E719BC}"/>
              </a:ext>
            </a:extLst>
          </p:cNvPr>
          <p:cNvSpPr txBox="1"/>
          <p:nvPr/>
        </p:nvSpPr>
        <p:spPr>
          <a:xfrm>
            <a:off x="3340150" y="4095305"/>
            <a:ext cx="7451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latin typeface="맑은 고딕" pitchFamily="50" charset="-127"/>
                <a:ea typeface="맑은 고딕" pitchFamily="50" charset="-127"/>
              </a:rPr>
              <a:t>넥센타이어</a:t>
            </a:r>
            <a:r>
              <a:rPr lang="ko-KR" altLang="en-US" sz="2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O2O IT </a:t>
            </a:r>
            <a:r>
              <a:rPr lang="ko-KR" altLang="en-US" sz="2800" dirty="0">
                <a:latin typeface="맑은 고딕" pitchFamily="50" charset="-127"/>
                <a:ea typeface="맑은 고딕" pitchFamily="50" charset="-127"/>
              </a:rPr>
              <a:t>시스템 구축 프로젝트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86F9DAD-50E5-4690-ABE1-0A88FDF446D3}"/>
              </a:ext>
            </a:extLst>
          </p:cNvPr>
          <p:cNvSpPr txBox="1"/>
          <p:nvPr/>
        </p:nvSpPr>
        <p:spPr>
          <a:xfrm>
            <a:off x="3340151" y="5262514"/>
            <a:ext cx="4643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2800" dirty="0">
                <a:latin typeface="맑은 고딕" pitchFamily="50" charset="-127"/>
                <a:ea typeface="맑은 고딕" pitchFamily="50" charset="-127"/>
              </a:rPr>
              <a:t>개월의 시간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61532" y="6423414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- 2 -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06311664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AD6AA90-CD59-4E9A-937E-CCF4570BB142}"/>
              </a:ext>
            </a:extLst>
          </p:cNvPr>
          <p:cNvCxnSpPr>
            <a:cxnSpLocks/>
          </p:cNvCxnSpPr>
          <p:nvPr/>
        </p:nvCxnSpPr>
        <p:spPr>
          <a:xfrm>
            <a:off x="284480" y="1016000"/>
            <a:ext cx="11907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8A0146-CC5A-45BA-B8A4-E87BF473C4EF}"/>
              </a:ext>
            </a:extLst>
          </p:cNvPr>
          <p:cNvSpPr txBox="1"/>
          <p:nvPr/>
        </p:nvSpPr>
        <p:spPr>
          <a:xfrm>
            <a:off x="386080" y="20978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C4707-CBF4-4F33-98DF-39B6607C5A71}"/>
              </a:ext>
            </a:extLst>
          </p:cNvPr>
          <p:cNvSpPr txBox="1"/>
          <p:nvPr/>
        </p:nvSpPr>
        <p:spPr>
          <a:xfrm>
            <a:off x="1186299" y="186789"/>
            <a:ext cx="3082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수행과제 소개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97F894-F0DF-4C6D-BE6D-CBAB23E0EB70}"/>
              </a:ext>
            </a:extLst>
          </p:cNvPr>
          <p:cNvSpPr/>
          <p:nvPr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rgbClr val="F4A6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01E1A3-B7C9-424B-94A7-8254E0E89135}"/>
              </a:ext>
            </a:extLst>
          </p:cNvPr>
          <p:cNvSpPr/>
          <p:nvPr/>
        </p:nvSpPr>
        <p:spPr>
          <a:xfrm>
            <a:off x="828152" y="1838881"/>
            <a:ext cx="3190240" cy="36474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BC626C4-49F6-4FCB-9D72-F32034D5B391}"/>
              </a:ext>
            </a:extLst>
          </p:cNvPr>
          <p:cNvSpPr/>
          <p:nvPr/>
        </p:nvSpPr>
        <p:spPr>
          <a:xfrm>
            <a:off x="4577432" y="1831198"/>
            <a:ext cx="7158070" cy="36474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8" descr="D:\●바탕화면_정보\계열CI\웅진CI_컬러영문만.png">
            <a:extLst>
              <a:ext uri="{FF2B5EF4-FFF2-40B4-BE49-F238E27FC236}">
                <a16:creationId xmlns:a16="http://schemas.microsoft.com/office/drawing/2014/main" id="{E1983EBB-D9D2-479B-9989-C028B85E3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9970" y="6130411"/>
            <a:ext cx="1076280" cy="51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DC51DAB-59FC-4DE3-99EA-A7905FA11CFD}"/>
              </a:ext>
            </a:extLst>
          </p:cNvPr>
          <p:cNvSpPr txBox="1"/>
          <p:nvPr/>
        </p:nvSpPr>
        <p:spPr>
          <a:xfrm>
            <a:off x="1695666" y="1934704"/>
            <a:ext cx="1412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36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월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2888536-CB80-4B33-8323-6FD4B1EACE9C}"/>
              </a:ext>
            </a:extLst>
          </p:cNvPr>
          <p:cNvSpPr txBox="1"/>
          <p:nvPr/>
        </p:nvSpPr>
        <p:spPr>
          <a:xfrm>
            <a:off x="5704279" y="1934705"/>
            <a:ext cx="1412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36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F6546B8-55FA-4BC9-A8F0-B79A9B494F50}"/>
              </a:ext>
            </a:extLst>
          </p:cNvPr>
          <p:cNvSpPr txBox="1"/>
          <p:nvPr/>
        </p:nvSpPr>
        <p:spPr>
          <a:xfrm>
            <a:off x="9625641" y="1934704"/>
            <a:ext cx="1067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36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35C9BF-9CFA-4DD1-B6D2-BC6927CEDD59}"/>
              </a:ext>
            </a:extLst>
          </p:cNvPr>
          <p:cNvSpPr txBox="1"/>
          <p:nvPr/>
        </p:nvSpPr>
        <p:spPr>
          <a:xfrm>
            <a:off x="1429600" y="2634359"/>
            <a:ext cx="2002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맑은 고딕" pitchFamily="50" charset="-127"/>
                <a:ea typeface="맑은 고딕" pitchFamily="50" charset="-127"/>
              </a:rPr>
              <a:t>공통과제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3AB801-F6AE-4832-ADF3-AD528FFA749A}"/>
              </a:ext>
            </a:extLst>
          </p:cNvPr>
          <p:cNvSpPr txBox="1"/>
          <p:nvPr/>
        </p:nvSpPr>
        <p:spPr>
          <a:xfrm>
            <a:off x="7872459" y="3738320"/>
            <a:ext cx="29231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맑은 고딕" pitchFamily="50" charset="-127"/>
                <a:ea typeface="맑은 고딕" pitchFamily="50" charset="-127"/>
              </a:rPr>
              <a:t>O2O IT </a:t>
            </a:r>
            <a:r>
              <a:rPr lang="ko-KR" altLang="en-US" sz="3200" b="1" dirty="0">
                <a:latin typeface="맑은 고딕" pitchFamily="50" charset="-127"/>
                <a:ea typeface="맑은 고딕" pitchFamily="50" charset="-127"/>
              </a:rPr>
              <a:t>시스템 구축 프로젝트</a:t>
            </a:r>
            <a:endParaRPr lang="en-US" altLang="ko-KR" sz="3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54746C-6996-494D-BB53-0B56AF6CC4C2}"/>
              </a:ext>
            </a:extLst>
          </p:cNvPr>
          <p:cNvSpPr txBox="1"/>
          <p:nvPr/>
        </p:nvSpPr>
        <p:spPr>
          <a:xfrm>
            <a:off x="8074527" y="1881514"/>
            <a:ext cx="593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~</a:t>
            </a:r>
            <a:endParaRPr lang="ko-KR" altLang="en-US" sz="3600" b="1" spc="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074" name="Picture 2" descr="넥센에 대한 이미지 검색결과">
            <a:extLst>
              <a:ext uri="{FF2B5EF4-FFF2-40B4-BE49-F238E27FC236}">
                <a16:creationId xmlns:a16="http://schemas.microsoft.com/office/drawing/2014/main" id="{B9E79774-6DD8-49FF-A2E6-BF6E73F42F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7" t="25702" r="17523" b="16208"/>
          <a:stretch/>
        </p:blipFill>
        <p:spPr bwMode="auto">
          <a:xfrm>
            <a:off x="5704279" y="3888337"/>
            <a:ext cx="2006963" cy="84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6061532" y="6423414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- 3 -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9181C1-5EB6-4F8A-AC1B-F1F470ADBA07}"/>
              </a:ext>
            </a:extLst>
          </p:cNvPr>
          <p:cNvSpPr txBox="1"/>
          <p:nvPr/>
        </p:nvSpPr>
        <p:spPr>
          <a:xfrm>
            <a:off x="1103711" y="3368988"/>
            <a:ext cx="25964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>
                <a:latin typeface="맑은 고딕" pitchFamily="50" charset="-127"/>
                <a:ea typeface="맑은 고딕" pitchFamily="50" charset="-127"/>
              </a:rPr>
              <a:t>클라우드에서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 사내서버로</a:t>
            </a:r>
            <a:endParaRPr lang="en-US" altLang="ko-KR" sz="2800" b="1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2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WDMS</a:t>
            </a:r>
          </a:p>
          <a:p>
            <a:pPr algn="ctr"/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서버 이관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8E2A89-5399-4B36-B491-91002466AFE2}"/>
              </a:ext>
            </a:extLst>
          </p:cNvPr>
          <p:cNvSpPr txBox="1"/>
          <p:nvPr/>
        </p:nvSpPr>
        <p:spPr>
          <a:xfrm>
            <a:off x="7331326" y="2926747"/>
            <a:ext cx="2002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맑은 고딕" pitchFamily="50" charset="-127"/>
                <a:ea typeface="맑은 고딕" pitchFamily="50" charset="-127"/>
              </a:rPr>
              <a:t>개별과제</a:t>
            </a:r>
          </a:p>
        </p:txBody>
      </p:sp>
    </p:spTree>
    <p:extLst>
      <p:ext uri="{BB962C8B-B14F-4D97-AF65-F5344CB8AC3E}">
        <p14:creationId xmlns:p14="http://schemas.microsoft.com/office/powerpoint/2010/main" val="2972721071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AD6AA90-CD59-4E9A-937E-CCF4570BB142}"/>
              </a:ext>
            </a:extLst>
          </p:cNvPr>
          <p:cNvCxnSpPr>
            <a:cxnSpLocks/>
          </p:cNvCxnSpPr>
          <p:nvPr/>
        </p:nvCxnSpPr>
        <p:spPr>
          <a:xfrm>
            <a:off x="284480" y="1016000"/>
            <a:ext cx="11907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97F894-F0DF-4C6D-BE6D-CBAB23E0EB70}"/>
              </a:ext>
            </a:extLst>
          </p:cNvPr>
          <p:cNvSpPr/>
          <p:nvPr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rgbClr val="F4A6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0F4046-8F7A-470D-8814-D16A9C1E887A}"/>
              </a:ext>
            </a:extLst>
          </p:cNvPr>
          <p:cNvSpPr txBox="1"/>
          <p:nvPr/>
        </p:nvSpPr>
        <p:spPr>
          <a:xfrm>
            <a:off x="386080" y="20978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74A3A9-1022-4B47-9614-BA4C5A32AE4E}"/>
              </a:ext>
            </a:extLst>
          </p:cNvPr>
          <p:cNvSpPr txBox="1"/>
          <p:nvPr/>
        </p:nvSpPr>
        <p:spPr>
          <a:xfrm>
            <a:off x="1186299" y="186789"/>
            <a:ext cx="82269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맑은 고딕" pitchFamily="50" charset="-127"/>
                <a:ea typeface="맑은 고딕" pitchFamily="50" charset="-127"/>
              </a:rPr>
              <a:t>클라우드에서 사내서버로 </a:t>
            </a:r>
            <a:r>
              <a:rPr lang="en-US" altLang="ko-KR" sz="3200" dirty="0">
                <a:latin typeface="맑은 고딕" pitchFamily="50" charset="-127"/>
                <a:ea typeface="맑은 고딕" pitchFamily="50" charset="-127"/>
              </a:rPr>
              <a:t>WDMS </a:t>
            </a:r>
            <a:r>
              <a:rPr lang="ko-KR" altLang="en-US" sz="3200" dirty="0">
                <a:latin typeface="맑은 고딕" pitchFamily="50" charset="-127"/>
                <a:ea typeface="맑은 고딕" pitchFamily="50" charset="-127"/>
              </a:rPr>
              <a:t>서버이관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036C1C-D0C3-4C0F-BB72-38E4943453EC}"/>
              </a:ext>
            </a:extLst>
          </p:cNvPr>
          <p:cNvSpPr txBox="1"/>
          <p:nvPr/>
        </p:nvSpPr>
        <p:spPr>
          <a:xfrm>
            <a:off x="9272172" y="499472"/>
            <a:ext cx="2409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2-1)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개요</a:t>
            </a:r>
          </a:p>
        </p:txBody>
      </p:sp>
      <p:pic>
        <p:nvPicPr>
          <p:cNvPr id="4" name="그림 3" descr="그리기이(가) 표시된 사진&#10;&#10;자동 생성된 설명">
            <a:extLst>
              <a:ext uri="{FF2B5EF4-FFF2-40B4-BE49-F238E27FC236}">
                <a16:creationId xmlns:a16="http://schemas.microsoft.com/office/drawing/2014/main" id="{EACB3883-19DE-46CB-90AF-1E8DAB6C9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553" y="1694898"/>
            <a:ext cx="2050307" cy="14382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19EF211-E1D7-4F2B-A81F-D1F6DD5E0A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934" y="1530587"/>
            <a:ext cx="1906271" cy="190627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387C0A7-BCE8-462A-81CD-427EA7608FC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172" y="1659796"/>
            <a:ext cx="1509483" cy="150948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ABE515C-84EA-4F1C-8A43-49EEBC33B8CD}"/>
              </a:ext>
            </a:extLst>
          </p:cNvPr>
          <p:cNvSpPr txBox="1"/>
          <p:nvPr/>
        </p:nvSpPr>
        <p:spPr>
          <a:xfrm>
            <a:off x="999739" y="3374388"/>
            <a:ext cx="120222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0" dirty="0"/>
              <a:t>{</a:t>
            </a:r>
            <a:endParaRPr lang="ko-KR" altLang="en-US" sz="15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D09E9D-E517-45B5-9EB3-15BDC585ED06}"/>
              </a:ext>
            </a:extLst>
          </p:cNvPr>
          <p:cNvSpPr txBox="1"/>
          <p:nvPr/>
        </p:nvSpPr>
        <p:spPr>
          <a:xfrm>
            <a:off x="10872990" y="3406844"/>
            <a:ext cx="120222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0" dirty="0"/>
              <a:t>}</a:t>
            </a:r>
            <a:endParaRPr lang="ko-KR" altLang="en-US" sz="1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C024A8-1987-4435-A9DD-0B998520FB0D}"/>
              </a:ext>
            </a:extLst>
          </p:cNvPr>
          <p:cNvSpPr txBox="1"/>
          <p:nvPr/>
        </p:nvSpPr>
        <p:spPr>
          <a:xfrm>
            <a:off x="386079" y="6136902"/>
            <a:ext cx="7075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WDMS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2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Arial" pitchFamily="34" charset="0"/>
              </a:rPr>
              <a:t>판매</a:t>
            </a:r>
            <a:r>
              <a:rPr lang="en-US" altLang="ko-KR" sz="12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Arial" pitchFamily="34" charset="0"/>
              </a:rPr>
              <a:t>, </a:t>
            </a:r>
            <a:r>
              <a:rPr lang="ko-KR" altLang="en-US" sz="12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Arial" pitchFamily="34" charset="0"/>
              </a:rPr>
              <a:t>정비 등 자동차 </a:t>
            </a:r>
            <a:r>
              <a:rPr lang="ko-KR" altLang="en-US" sz="1200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Arial" pitchFamily="34" charset="0"/>
              </a:rPr>
              <a:t>산업군</a:t>
            </a:r>
            <a:r>
              <a:rPr lang="ko-KR" altLang="en-US" sz="12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Arial" pitchFamily="34" charset="0"/>
              </a:rPr>
              <a:t> 딜러들의 핵심 업무를</a:t>
            </a:r>
            <a:r>
              <a:rPr lang="en-US" altLang="ko-KR" sz="12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Arial" pitchFamily="34" charset="0"/>
              </a:rPr>
              <a:t> </a:t>
            </a:r>
            <a:r>
              <a:rPr lang="ko-KR" altLang="en-US" sz="12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Arial" pitchFamily="34" charset="0"/>
              </a:rPr>
              <a:t>효율적으로 진행할 수 있도록 지원하는 관리 시스템 </a:t>
            </a:r>
          </a:p>
          <a:p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0594D6-2AC5-4DE3-8412-BB43815DE492}"/>
              </a:ext>
            </a:extLst>
          </p:cNvPr>
          <p:cNvSpPr txBox="1"/>
          <p:nvPr/>
        </p:nvSpPr>
        <p:spPr>
          <a:xfrm>
            <a:off x="3163102" y="4191098"/>
            <a:ext cx="4872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AWS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서버에 구축된  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*</a:t>
            </a:r>
            <a:r>
              <a:rPr lang="en-US" altLang="ko-KR" sz="2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WDMS</a:t>
            </a:r>
            <a:r>
              <a:rPr lang="ko-KR" altLang="en-US" sz="2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2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솔루션을 사내 서버로 이전</a:t>
            </a:r>
          </a:p>
        </p:txBody>
      </p:sp>
      <p:pic>
        <p:nvPicPr>
          <p:cNvPr id="27" name="Picture 8" descr="D:\●바탕화면_정보\계열CI\웅진CI_컬러영문만.png">
            <a:extLst>
              <a:ext uri="{FF2B5EF4-FFF2-40B4-BE49-F238E27FC236}">
                <a16:creationId xmlns:a16="http://schemas.microsoft.com/office/drawing/2014/main" id="{EFADDE75-6B2E-404D-A235-A7DBAA042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1870" y="6044686"/>
            <a:ext cx="1076280" cy="51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C8BEDDA-28C5-4FB6-8B42-6458ABB00B4A}"/>
              </a:ext>
            </a:extLst>
          </p:cNvPr>
          <p:cNvSpPr txBox="1"/>
          <p:nvPr/>
        </p:nvSpPr>
        <p:spPr>
          <a:xfrm>
            <a:off x="5607368" y="2157809"/>
            <a:ext cx="1285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Local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pc</a:t>
            </a:r>
            <a:endParaRPr lang="ko-KR" altLang="en-US" sz="1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E62403-5191-4252-9446-73596A436477}"/>
              </a:ext>
            </a:extLst>
          </p:cNvPr>
          <p:cNvSpPr txBox="1"/>
          <p:nvPr/>
        </p:nvSpPr>
        <p:spPr>
          <a:xfrm>
            <a:off x="2144313" y="1382797"/>
            <a:ext cx="1285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기존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AWS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서버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D78425-314A-4F0C-A1F2-435BD89CC73E}"/>
              </a:ext>
            </a:extLst>
          </p:cNvPr>
          <p:cNvSpPr txBox="1"/>
          <p:nvPr/>
        </p:nvSpPr>
        <p:spPr>
          <a:xfrm>
            <a:off x="9587115" y="1382797"/>
            <a:ext cx="1285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사내 서버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DA0EC2-9AB6-4D97-9DE2-0F0BC5E68A33}"/>
              </a:ext>
            </a:extLst>
          </p:cNvPr>
          <p:cNvSpPr txBox="1"/>
          <p:nvPr/>
        </p:nvSpPr>
        <p:spPr>
          <a:xfrm>
            <a:off x="9786604" y="4191096"/>
            <a:ext cx="448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” </a:t>
            </a:r>
            <a:endParaRPr lang="ko-KR" altLang="en-US" sz="32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180A383-D21A-40BD-A6FF-E6DAA701EF58}"/>
              </a:ext>
            </a:extLst>
          </p:cNvPr>
          <p:cNvSpPr txBox="1"/>
          <p:nvPr/>
        </p:nvSpPr>
        <p:spPr>
          <a:xfrm>
            <a:off x="2587567" y="4242896"/>
            <a:ext cx="349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“</a:t>
            </a:r>
            <a:endParaRPr lang="ko-KR" altLang="en-US" sz="32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E72255-F686-411E-BC22-60E5B7E39DB7}"/>
              </a:ext>
            </a:extLst>
          </p:cNvPr>
          <p:cNvSpPr txBox="1"/>
          <p:nvPr/>
        </p:nvSpPr>
        <p:spPr>
          <a:xfrm>
            <a:off x="7937606" y="4129624"/>
            <a:ext cx="21438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SVN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서버 소스 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현행화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DB (MS-SQL)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통합테스트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61532" y="6423414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- 4 -</a:t>
            </a:r>
            <a:endParaRPr lang="ko-KR" altLang="en-US" sz="1200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0B44BA24-FDE7-4962-870A-84C5C480032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919" y="1938275"/>
            <a:ext cx="529094" cy="456417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BD91F2DA-45E9-448A-85D7-7632BB55A1A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112945" y="2543061"/>
            <a:ext cx="529094" cy="456417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B1EFEA5A-A04F-4671-B48B-693D689C975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701" y="1938275"/>
            <a:ext cx="529094" cy="456417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572B1010-BFB6-4444-8CBF-BBB8B4CB648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299727" y="2543061"/>
            <a:ext cx="529094" cy="456417"/>
          </a:xfrm>
          <a:prstGeom prst="rect">
            <a:avLst/>
          </a:prstGeom>
        </p:spPr>
      </p:pic>
      <p:pic>
        <p:nvPicPr>
          <p:cNvPr id="5" name="그림 4" descr="시계이(가) 표시된 사진&#10;&#10;자동 생성된 설명">
            <a:extLst>
              <a:ext uri="{FF2B5EF4-FFF2-40B4-BE49-F238E27FC236}">
                <a16:creationId xmlns:a16="http://schemas.microsoft.com/office/drawing/2014/main" id="{C7E7A02A-B203-4E48-9682-AB4555B63FC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844" y="1729923"/>
            <a:ext cx="1562972" cy="156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728186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97F894-F0DF-4C6D-BE6D-CBAB23E0EB70}"/>
              </a:ext>
            </a:extLst>
          </p:cNvPr>
          <p:cNvSpPr/>
          <p:nvPr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rgbClr val="F4A6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0C1757-5461-4943-A8A0-14AEAE1A9348}"/>
              </a:ext>
            </a:extLst>
          </p:cNvPr>
          <p:cNvSpPr txBox="1"/>
          <p:nvPr/>
        </p:nvSpPr>
        <p:spPr>
          <a:xfrm>
            <a:off x="386080" y="20978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DD1BDA-5879-4FBB-A5DC-BB070D5F85AD}"/>
              </a:ext>
            </a:extLst>
          </p:cNvPr>
          <p:cNvSpPr txBox="1"/>
          <p:nvPr/>
        </p:nvSpPr>
        <p:spPr>
          <a:xfrm>
            <a:off x="1186299" y="186789"/>
            <a:ext cx="78422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latin typeface="맑은 고딕" pitchFamily="50" charset="-127"/>
                <a:ea typeface="맑은 고딕" pitchFamily="50" charset="-127"/>
              </a:rPr>
              <a:t>넥센타이어</a:t>
            </a:r>
            <a:r>
              <a:rPr lang="ko-KR" altLang="en-US" sz="3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3200" dirty="0">
                <a:latin typeface="맑은 고딕" pitchFamily="50" charset="-127"/>
                <a:ea typeface="맑은 고딕" pitchFamily="50" charset="-127"/>
              </a:rPr>
              <a:t>O2O IT </a:t>
            </a:r>
            <a:r>
              <a:rPr lang="ko-KR" altLang="en-US" sz="3200" dirty="0">
                <a:latin typeface="맑은 고딕" pitchFamily="50" charset="-127"/>
                <a:ea typeface="맑은 고딕" pitchFamily="50" charset="-127"/>
              </a:rPr>
              <a:t>시스템 구축 프로젝트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0A4D5C-3069-4046-8DD5-C80BAD6D93F2}"/>
              </a:ext>
            </a:extLst>
          </p:cNvPr>
          <p:cNvSpPr txBox="1"/>
          <p:nvPr/>
        </p:nvSpPr>
        <p:spPr>
          <a:xfrm>
            <a:off x="8920185" y="489647"/>
            <a:ext cx="2409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3-1)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프로젝트 개요 및 수행 역할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95EA7E-7A8D-4238-82E2-984B61DC44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00" b="36000"/>
          <a:stretch/>
        </p:blipFill>
        <p:spPr>
          <a:xfrm>
            <a:off x="1958556" y="1239092"/>
            <a:ext cx="4087287" cy="1442715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4F42C449-4BA1-48D8-B4EE-98E68A22AF54}"/>
              </a:ext>
            </a:extLst>
          </p:cNvPr>
          <p:cNvSpPr/>
          <p:nvPr/>
        </p:nvSpPr>
        <p:spPr>
          <a:xfrm>
            <a:off x="7820024" y="1016000"/>
            <a:ext cx="4371975" cy="584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AD6AA90-CD59-4E9A-937E-CCF4570BB142}"/>
              </a:ext>
            </a:extLst>
          </p:cNvPr>
          <p:cNvCxnSpPr>
            <a:cxnSpLocks/>
          </p:cNvCxnSpPr>
          <p:nvPr/>
        </p:nvCxnSpPr>
        <p:spPr>
          <a:xfrm>
            <a:off x="284480" y="1016000"/>
            <a:ext cx="11907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DE8E00E-09D3-49D5-A72A-7B21E7D242EE}"/>
              </a:ext>
            </a:extLst>
          </p:cNvPr>
          <p:cNvSpPr txBox="1"/>
          <p:nvPr/>
        </p:nvSpPr>
        <p:spPr>
          <a:xfrm>
            <a:off x="1186299" y="2730604"/>
            <a:ext cx="55243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온라인으로 구매한 타이어를 고객이 원하는 곳에서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장착이 가능한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국내 최초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신개념 타이어 서비스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997649-1428-4136-AE43-096E2E74F211}"/>
              </a:ext>
            </a:extLst>
          </p:cNvPr>
          <p:cNvSpPr txBox="1"/>
          <p:nvPr/>
        </p:nvSpPr>
        <p:spPr>
          <a:xfrm>
            <a:off x="767689" y="2517719"/>
            <a:ext cx="1202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/>
              <a:t>{</a:t>
            </a:r>
            <a:endParaRPr lang="ko-KR" altLang="en-US" sz="6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354134-36F4-4CCE-AE1E-EFD3170E81DA}"/>
              </a:ext>
            </a:extLst>
          </p:cNvPr>
          <p:cNvSpPr txBox="1"/>
          <p:nvPr/>
        </p:nvSpPr>
        <p:spPr>
          <a:xfrm>
            <a:off x="6676752" y="2517718"/>
            <a:ext cx="1202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/>
              <a:t>}</a:t>
            </a:r>
            <a:endParaRPr lang="ko-KR" altLang="en-US" sz="6000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82DF807-C3EF-49D3-9A78-AF6E3D3B0CF5}"/>
              </a:ext>
            </a:extLst>
          </p:cNvPr>
          <p:cNvGrpSpPr/>
          <p:nvPr/>
        </p:nvGrpSpPr>
        <p:grpSpPr>
          <a:xfrm flipV="1">
            <a:off x="823057" y="4012865"/>
            <a:ext cx="6479844" cy="1829135"/>
            <a:chOff x="1014754" y="1849120"/>
            <a:chExt cx="12346904" cy="3581388"/>
          </a:xfrm>
          <a:solidFill>
            <a:schemeClr val="bg1">
              <a:lumMod val="75000"/>
            </a:schemeClr>
          </a:solidFill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64CC91B6-33D6-4D0D-9E21-7574E871852A}"/>
                </a:ext>
              </a:extLst>
            </p:cNvPr>
            <p:cNvSpPr/>
            <p:nvPr/>
          </p:nvSpPr>
          <p:spPr>
            <a:xfrm>
              <a:off x="1014754" y="1849120"/>
              <a:ext cx="3581388" cy="35813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C42E0D61-B2EE-4CF7-9300-2054E053BBF6}"/>
                </a:ext>
              </a:extLst>
            </p:cNvPr>
            <p:cNvSpPr/>
            <p:nvPr/>
          </p:nvSpPr>
          <p:spPr>
            <a:xfrm>
              <a:off x="5397512" y="1849120"/>
              <a:ext cx="3581388" cy="35813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847C0C32-089E-4AA9-A50A-022E7839B7EF}"/>
                </a:ext>
              </a:extLst>
            </p:cNvPr>
            <p:cNvSpPr/>
            <p:nvPr/>
          </p:nvSpPr>
          <p:spPr>
            <a:xfrm>
              <a:off x="9780270" y="1849120"/>
              <a:ext cx="3581388" cy="35813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6CBCE575-C5B2-4D72-AE21-A86C4B0D24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71410" y="4251123"/>
            <a:ext cx="1383414" cy="138341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574E872-7ACD-4D54-98D7-E3F3101211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5864" y="4173319"/>
            <a:ext cx="1383414" cy="1383414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67525EAA-1905-4EA7-BBBD-9D66F1EDBF7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71271" y="4173319"/>
            <a:ext cx="1383414" cy="138341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1CADF41-56F0-43F5-9351-447A56A5D1E0}"/>
              </a:ext>
            </a:extLst>
          </p:cNvPr>
          <p:cNvSpPr txBox="1"/>
          <p:nvPr/>
        </p:nvSpPr>
        <p:spPr>
          <a:xfrm>
            <a:off x="1270949" y="6013706"/>
            <a:ext cx="1013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고객전용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801950-E97F-4458-B7F6-E026A85D2604}"/>
              </a:ext>
            </a:extLst>
          </p:cNvPr>
          <p:cNvSpPr txBox="1"/>
          <p:nvPr/>
        </p:nvSpPr>
        <p:spPr>
          <a:xfrm>
            <a:off x="5764590" y="6013706"/>
            <a:ext cx="1293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수행기사용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EC2B28-EEAF-4936-9E5E-316E118ACB75}"/>
              </a:ext>
            </a:extLst>
          </p:cNvPr>
          <p:cNvSpPr txBox="1"/>
          <p:nvPr/>
        </p:nvSpPr>
        <p:spPr>
          <a:xfrm>
            <a:off x="3640344" y="6013706"/>
            <a:ext cx="1293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주문관리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90BD0E3-32D0-4E27-886A-84BFFF753EDC}"/>
              </a:ext>
            </a:extLst>
          </p:cNvPr>
          <p:cNvSpPr txBox="1"/>
          <p:nvPr/>
        </p:nvSpPr>
        <p:spPr>
          <a:xfrm>
            <a:off x="8321189" y="2372887"/>
            <a:ext cx="33051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3200" b="1" dirty="0">
                <a:latin typeface="맑은 고딕" pitchFamily="50" charset="-127"/>
                <a:ea typeface="맑은 고딕" pitchFamily="50" charset="-127"/>
              </a:rPr>
              <a:t>웹 페이지 개발</a:t>
            </a:r>
            <a:endParaRPr lang="en-US" altLang="ko-KR" sz="3200" b="1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3200" b="1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3200" b="1" dirty="0">
                <a:latin typeface="맑은 고딕" pitchFamily="50" charset="-127"/>
                <a:ea typeface="맑은 고딕" pitchFamily="50" charset="-127"/>
              </a:rPr>
              <a:t>개발 오류 개선</a:t>
            </a:r>
            <a:endParaRPr lang="en-US" altLang="ko-KR" sz="3200" b="1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3200" b="1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3200" b="1" dirty="0">
                <a:latin typeface="맑은 고딕" pitchFamily="50" charset="-127"/>
                <a:ea typeface="맑은 고딕" pitchFamily="50" charset="-127"/>
              </a:rPr>
              <a:t>통합 테스트</a:t>
            </a:r>
            <a:endParaRPr lang="en-US" altLang="ko-KR" sz="32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8" descr="D:\●바탕화면_정보\계열CI\웅진CI_컬러영문만.png">
            <a:extLst>
              <a:ext uri="{FF2B5EF4-FFF2-40B4-BE49-F238E27FC236}">
                <a16:creationId xmlns:a16="http://schemas.microsoft.com/office/drawing/2014/main" id="{9F4D6EA5-26C8-458F-9354-241A703C2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1870" y="6044686"/>
            <a:ext cx="1076280" cy="51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BC3CA6FD-3498-4DA7-9E1C-38AB09D3B71C}"/>
              </a:ext>
            </a:extLst>
          </p:cNvPr>
          <p:cNvSpPr/>
          <p:nvPr/>
        </p:nvSpPr>
        <p:spPr>
          <a:xfrm>
            <a:off x="823056" y="3960434"/>
            <a:ext cx="1879567" cy="189933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061532" y="6423414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- 5 -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53921525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A91E9543-FB79-40B0-9583-4B4A20DA408F}"/>
              </a:ext>
            </a:extLst>
          </p:cNvPr>
          <p:cNvSpPr/>
          <p:nvPr/>
        </p:nvSpPr>
        <p:spPr>
          <a:xfrm>
            <a:off x="4759681" y="2691272"/>
            <a:ext cx="1216995" cy="356272"/>
          </a:xfrm>
          <a:prstGeom prst="rect">
            <a:avLst/>
          </a:prstGeom>
          <a:solidFill>
            <a:schemeClr val="accent2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90EC607-A421-42DD-B0DA-924B63E173D8}"/>
              </a:ext>
            </a:extLst>
          </p:cNvPr>
          <p:cNvSpPr/>
          <p:nvPr/>
        </p:nvSpPr>
        <p:spPr>
          <a:xfrm>
            <a:off x="9830320" y="4854667"/>
            <a:ext cx="1105486" cy="356272"/>
          </a:xfrm>
          <a:prstGeom prst="rect">
            <a:avLst/>
          </a:prstGeom>
          <a:solidFill>
            <a:schemeClr val="accent2">
              <a:lumMod val="60000"/>
              <a:lumOff val="40000"/>
              <a:alpha val="78824"/>
            </a:schemeClr>
          </a:solidFill>
          <a:ln w="57150">
            <a:solidFill>
              <a:srgbClr val="F8D0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8B6FF5F-BCCA-403A-AAC6-258AEBA1B2DE}"/>
              </a:ext>
            </a:extLst>
          </p:cNvPr>
          <p:cNvSpPr/>
          <p:nvPr/>
        </p:nvSpPr>
        <p:spPr>
          <a:xfrm>
            <a:off x="9865810" y="4148275"/>
            <a:ext cx="1105486" cy="356272"/>
          </a:xfrm>
          <a:prstGeom prst="rect">
            <a:avLst/>
          </a:prstGeom>
          <a:solidFill>
            <a:schemeClr val="accent2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CB6D9F-BA1D-4C10-88D7-19F976BB8370}"/>
              </a:ext>
            </a:extLst>
          </p:cNvPr>
          <p:cNvSpPr/>
          <p:nvPr/>
        </p:nvSpPr>
        <p:spPr>
          <a:xfrm>
            <a:off x="6452245" y="4168999"/>
            <a:ext cx="1189646" cy="356272"/>
          </a:xfrm>
          <a:prstGeom prst="rect">
            <a:avLst/>
          </a:prstGeom>
          <a:solidFill>
            <a:schemeClr val="accent2">
              <a:lumMod val="60000"/>
              <a:lumOff val="40000"/>
              <a:alpha val="78824"/>
            </a:schemeClr>
          </a:solidFill>
          <a:ln w="57150">
            <a:solidFill>
              <a:srgbClr val="F8D0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C7CBC93-EDDE-4A7A-A4C0-3F0324ACF4DB}"/>
              </a:ext>
            </a:extLst>
          </p:cNvPr>
          <p:cNvSpPr/>
          <p:nvPr/>
        </p:nvSpPr>
        <p:spPr>
          <a:xfrm>
            <a:off x="6250616" y="3420353"/>
            <a:ext cx="1592904" cy="356272"/>
          </a:xfrm>
          <a:prstGeom prst="rect">
            <a:avLst/>
          </a:prstGeom>
          <a:solidFill>
            <a:schemeClr val="accent2">
              <a:lumMod val="60000"/>
              <a:lumOff val="40000"/>
              <a:alpha val="78824"/>
            </a:schemeClr>
          </a:solidFill>
          <a:ln w="57150">
            <a:solidFill>
              <a:srgbClr val="F8D0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76C66B-4EDC-4FB3-A536-A1456DFE966B}"/>
              </a:ext>
            </a:extLst>
          </p:cNvPr>
          <p:cNvSpPr/>
          <p:nvPr/>
        </p:nvSpPr>
        <p:spPr>
          <a:xfrm>
            <a:off x="4830550" y="3429000"/>
            <a:ext cx="1105486" cy="356272"/>
          </a:xfrm>
          <a:prstGeom prst="rect">
            <a:avLst/>
          </a:prstGeom>
          <a:solidFill>
            <a:schemeClr val="accent2">
              <a:lumMod val="60000"/>
              <a:lumOff val="40000"/>
              <a:alpha val="78824"/>
            </a:schemeClr>
          </a:solidFill>
          <a:ln w="57150">
            <a:solidFill>
              <a:srgbClr val="F8D0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4F8D5CE-0209-4414-9E68-F1E49BC6E793}"/>
              </a:ext>
            </a:extLst>
          </p:cNvPr>
          <p:cNvSpPr/>
          <p:nvPr/>
        </p:nvSpPr>
        <p:spPr>
          <a:xfrm>
            <a:off x="6290132" y="2681112"/>
            <a:ext cx="1556450" cy="356272"/>
          </a:xfrm>
          <a:prstGeom prst="rect">
            <a:avLst/>
          </a:prstGeom>
          <a:solidFill>
            <a:schemeClr val="accent2">
              <a:lumMod val="60000"/>
              <a:lumOff val="40000"/>
              <a:alpha val="78824"/>
            </a:schemeClr>
          </a:solidFill>
          <a:ln w="57150">
            <a:solidFill>
              <a:srgbClr val="F8D0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5F9BF6F-2EA0-4C4F-9D54-38787974CE91}"/>
              </a:ext>
            </a:extLst>
          </p:cNvPr>
          <p:cNvSpPr/>
          <p:nvPr/>
        </p:nvSpPr>
        <p:spPr>
          <a:xfrm>
            <a:off x="3179744" y="2678968"/>
            <a:ext cx="1026496" cy="356272"/>
          </a:xfrm>
          <a:prstGeom prst="rect">
            <a:avLst/>
          </a:prstGeom>
          <a:solidFill>
            <a:schemeClr val="accent2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84DFA61-070B-40A9-ACE8-D65B01BB634A}"/>
              </a:ext>
            </a:extLst>
          </p:cNvPr>
          <p:cNvSpPr/>
          <p:nvPr/>
        </p:nvSpPr>
        <p:spPr>
          <a:xfrm>
            <a:off x="9734021" y="3404811"/>
            <a:ext cx="1360699" cy="356272"/>
          </a:xfrm>
          <a:prstGeom prst="rect">
            <a:avLst/>
          </a:prstGeom>
          <a:solidFill>
            <a:schemeClr val="accent2">
              <a:lumMod val="60000"/>
              <a:lumOff val="40000"/>
              <a:alpha val="78824"/>
            </a:schemeClr>
          </a:solidFill>
          <a:ln w="57150">
            <a:solidFill>
              <a:srgbClr val="F8D0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16843A7-0359-4D2B-93EA-CB6696C36B31}"/>
              </a:ext>
            </a:extLst>
          </p:cNvPr>
          <p:cNvSpPr/>
          <p:nvPr/>
        </p:nvSpPr>
        <p:spPr>
          <a:xfrm>
            <a:off x="9906450" y="2701802"/>
            <a:ext cx="953227" cy="356272"/>
          </a:xfrm>
          <a:prstGeom prst="rect">
            <a:avLst/>
          </a:prstGeom>
          <a:solidFill>
            <a:schemeClr val="accent2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277B322-4F4A-49ED-921D-076ADCB92488}"/>
              </a:ext>
            </a:extLst>
          </p:cNvPr>
          <p:cNvSpPr/>
          <p:nvPr/>
        </p:nvSpPr>
        <p:spPr>
          <a:xfrm>
            <a:off x="8113233" y="6273019"/>
            <a:ext cx="1269141" cy="356272"/>
          </a:xfrm>
          <a:prstGeom prst="rect">
            <a:avLst/>
          </a:prstGeom>
          <a:solidFill>
            <a:schemeClr val="accent2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D0475BD-4B98-4A47-AC28-4146EC6B7580}"/>
              </a:ext>
            </a:extLst>
          </p:cNvPr>
          <p:cNvSpPr/>
          <p:nvPr/>
        </p:nvSpPr>
        <p:spPr>
          <a:xfrm>
            <a:off x="8113233" y="5578271"/>
            <a:ext cx="1268856" cy="356272"/>
          </a:xfrm>
          <a:prstGeom prst="rect">
            <a:avLst/>
          </a:prstGeom>
          <a:solidFill>
            <a:schemeClr val="accent2">
              <a:lumMod val="60000"/>
              <a:lumOff val="40000"/>
              <a:alpha val="78824"/>
            </a:schemeClr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C0064E2-AD9C-45D7-A5DA-D5454A890824}"/>
              </a:ext>
            </a:extLst>
          </p:cNvPr>
          <p:cNvSpPr/>
          <p:nvPr/>
        </p:nvSpPr>
        <p:spPr>
          <a:xfrm>
            <a:off x="8217543" y="4896511"/>
            <a:ext cx="980936" cy="356272"/>
          </a:xfrm>
          <a:prstGeom prst="rect">
            <a:avLst/>
          </a:prstGeom>
          <a:solidFill>
            <a:schemeClr val="accent2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63AD88E-7177-4DD9-A1A8-0CC2A1E6052C}"/>
              </a:ext>
            </a:extLst>
          </p:cNvPr>
          <p:cNvSpPr/>
          <p:nvPr/>
        </p:nvSpPr>
        <p:spPr>
          <a:xfrm>
            <a:off x="8187061" y="4135152"/>
            <a:ext cx="1105486" cy="356272"/>
          </a:xfrm>
          <a:prstGeom prst="rect">
            <a:avLst/>
          </a:prstGeom>
          <a:solidFill>
            <a:schemeClr val="accent2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765F296-E8CD-4A94-A632-8369E1FA0567}"/>
              </a:ext>
            </a:extLst>
          </p:cNvPr>
          <p:cNvSpPr/>
          <p:nvPr/>
        </p:nvSpPr>
        <p:spPr>
          <a:xfrm>
            <a:off x="8089448" y="3429000"/>
            <a:ext cx="1302801" cy="356272"/>
          </a:xfrm>
          <a:prstGeom prst="rect">
            <a:avLst/>
          </a:prstGeom>
          <a:solidFill>
            <a:schemeClr val="accent2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F89994A-727D-467D-82AD-925F956FC0A0}"/>
              </a:ext>
            </a:extLst>
          </p:cNvPr>
          <p:cNvSpPr/>
          <p:nvPr/>
        </p:nvSpPr>
        <p:spPr>
          <a:xfrm>
            <a:off x="8077200" y="2691272"/>
            <a:ext cx="1325209" cy="356272"/>
          </a:xfrm>
          <a:prstGeom prst="rect">
            <a:avLst/>
          </a:prstGeom>
          <a:solidFill>
            <a:schemeClr val="accent2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FA99A2E-4D83-439D-A9F6-5B19F5837C58}"/>
              </a:ext>
            </a:extLst>
          </p:cNvPr>
          <p:cNvSpPr/>
          <p:nvPr/>
        </p:nvSpPr>
        <p:spPr>
          <a:xfrm>
            <a:off x="6452567" y="1977719"/>
            <a:ext cx="1234335" cy="356272"/>
          </a:xfrm>
          <a:prstGeom prst="rect">
            <a:avLst/>
          </a:prstGeom>
          <a:solidFill>
            <a:schemeClr val="accent2">
              <a:lumMod val="75000"/>
              <a:alpha val="5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58F29DB-4822-4F8E-91E4-BBBCAF41A568}"/>
              </a:ext>
            </a:extLst>
          </p:cNvPr>
          <p:cNvSpPr/>
          <p:nvPr/>
        </p:nvSpPr>
        <p:spPr>
          <a:xfrm>
            <a:off x="4719041" y="2000304"/>
            <a:ext cx="1216995" cy="356272"/>
          </a:xfrm>
          <a:prstGeom prst="rect">
            <a:avLst/>
          </a:prstGeom>
          <a:solidFill>
            <a:schemeClr val="accent2">
              <a:lumMod val="75000"/>
              <a:alpha val="5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ED793EF-F7A9-46F2-8676-135DEA0568D1}"/>
              </a:ext>
            </a:extLst>
          </p:cNvPr>
          <p:cNvSpPr/>
          <p:nvPr/>
        </p:nvSpPr>
        <p:spPr>
          <a:xfrm>
            <a:off x="3179744" y="2000304"/>
            <a:ext cx="953227" cy="356272"/>
          </a:xfrm>
          <a:prstGeom prst="rect">
            <a:avLst/>
          </a:prstGeom>
          <a:solidFill>
            <a:schemeClr val="accent2">
              <a:lumMod val="75000"/>
              <a:alpha val="5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ABC5AD4-CFC8-4068-AFEF-E51C85AE37E3}"/>
              </a:ext>
            </a:extLst>
          </p:cNvPr>
          <p:cNvSpPr/>
          <p:nvPr/>
        </p:nvSpPr>
        <p:spPr>
          <a:xfrm>
            <a:off x="8107681" y="1977719"/>
            <a:ext cx="1200660" cy="356272"/>
          </a:xfrm>
          <a:prstGeom prst="rect">
            <a:avLst/>
          </a:prstGeom>
          <a:solidFill>
            <a:schemeClr val="accent2">
              <a:lumMod val="75000"/>
              <a:alpha val="5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CBE7E7A-40C9-4C50-B136-6A427F8E744D}"/>
              </a:ext>
            </a:extLst>
          </p:cNvPr>
          <p:cNvSpPr/>
          <p:nvPr/>
        </p:nvSpPr>
        <p:spPr>
          <a:xfrm>
            <a:off x="9906450" y="2001412"/>
            <a:ext cx="953227" cy="356272"/>
          </a:xfrm>
          <a:prstGeom prst="rect">
            <a:avLst/>
          </a:prstGeom>
          <a:solidFill>
            <a:schemeClr val="accent2">
              <a:lumMod val="75000"/>
              <a:alpha val="5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1AD136-BAE1-4CE4-AD89-112BFF8C992D}"/>
              </a:ext>
            </a:extLst>
          </p:cNvPr>
          <p:cNvSpPr/>
          <p:nvPr/>
        </p:nvSpPr>
        <p:spPr>
          <a:xfrm>
            <a:off x="6575736" y="1312980"/>
            <a:ext cx="987999" cy="356272"/>
          </a:xfrm>
          <a:prstGeom prst="rect">
            <a:avLst/>
          </a:prstGeom>
          <a:solidFill>
            <a:schemeClr val="accent2">
              <a:lumMod val="5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AD6AA90-CD59-4E9A-937E-CCF4570BB142}"/>
              </a:ext>
            </a:extLst>
          </p:cNvPr>
          <p:cNvCxnSpPr>
            <a:cxnSpLocks/>
          </p:cNvCxnSpPr>
          <p:nvPr/>
        </p:nvCxnSpPr>
        <p:spPr>
          <a:xfrm>
            <a:off x="284480" y="1016000"/>
            <a:ext cx="11907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8A0146-CC5A-45BA-B8A4-E87BF473C4EF}"/>
              </a:ext>
            </a:extLst>
          </p:cNvPr>
          <p:cNvSpPr txBox="1"/>
          <p:nvPr/>
        </p:nvSpPr>
        <p:spPr>
          <a:xfrm>
            <a:off x="386080" y="20978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97F894-F0DF-4C6D-BE6D-CBAB23E0EB70}"/>
              </a:ext>
            </a:extLst>
          </p:cNvPr>
          <p:cNvSpPr/>
          <p:nvPr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rgbClr val="F4A6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Picture 8" descr="D:\●바탕화면_정보\계열CI\웅진CI_컬러영문만.png">
            <a:extLst>
              <a:ext uri="{FF2B5EF4-FFF2-40B4-BE49-F238E27FC236}">
                <a16:creationId xmlns:a16="http://schemas.microsoft.com/office/drawing/2014/main" id="{94AB181D-C139-4C70-87B6-041D87264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1870" y="6044686"/>
            <a:ext cx="1076280" cy="51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617693" y="5969918"/>
            <a:ext cx="6429375" cy="606201"/>
            <a:chOff x="386080" y="2597638"/>
            <a:chExt cx="6429375" cy="606201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A0FE4ED-3499-445D-85FD-2ADA8D323865}"/>
                </a:ext>
              </a:extLst>
            </p:cNvPr>
            <p:cNvSpPr/>
            <p:nvPr/>
          </p:nvSpPr>
          <p:spPr>
            <a:xfrm>
              <a:off x="786189" y="2673968"/>
              <a:ext cx="609600" cy="115709"/>
            </a:xfrm>
            <a:prstGeom prst="rect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199A2B5-DD38-4C2E-8675-F54400959F06}"/>
                </a:ext>
              </a:extLst>
            </p:cNvPr>
            <p:cNvSpPr/>
            <p:nvPr/>
          </p:nvSpPr>
          <p:spPr>
            <a:xfrm>
              <a:off x="786189" y="2983918"/>
              <a:ext cx="609600" cy="115709"/>
            </a:xfrm>
            <a:prstGeom prst="rect">
              <a:avLst/>
            </a:prstGeom>
            <a:noFill/>
            <a:ln w="57150">
              <a:solidFill>
                <a:srgbClr val="F8D0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D46C9F7-0157-48C2-8662-27A7CF116118}"/>
                </a:ext>
              </a:extLst>
            </p:cNvPr>
            <p:cNvSpPr txBox="1"/>
            <p:nvPr/>
          </p:nvSpPr>
          <p:spPr>
            <a:xfrm>
              <a:off x="386080" y="2597638"/>
              <a:ext cx="64293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                           :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개발 오류 개선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1700538-B877-46C4-AF46-EE226F378B71}"/>
                </a:ext>
              </a:extLst>
            </p:cNvPr>
            <p:cNvSpPr txBox="1"/>
            <p:nvPr/>
          </p:nvSpPr>
          <p:spPr>
            <a:xfrm>
              <a:off x="386080" y="2942229"/>
              <a:ext cx="64293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                           :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페이지 개발</a:t>
              </a: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6061532" y="6423414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- 6 -</a:t>
            </a:r>
            <a:endParaRPr lang="ko-KR" alt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FDD1BDA-5879-4FBB-A5DC-BB070D5F85AD}"/>
              </a:ext>
            </a:extLst>
          </p:cNvPr>
          <p:cNvSpPr txBox="1"/>
          <p:nvPr/>
        </p:nvSpPr>
        <p:spPr>
          <a:xfrm>
            <a:off x="1186299" y="186789"/>
            <a:ext cx="78422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latin typeface="맑은 고딕" pitchFamily="50" charset="-127"/>
                <a:ea typeface="맑은 고딕" pitchFamily="50" charset="-127"/>
              </a:rPr>
              <a:t>넥센타이어</a:t>
            </a:r>
            <a:r>
              <a:rPr lang="ko-KR" altLang="en-US" sz="3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3200" dirty="0">
                <a:latin typeface="맑은 고딕" pitchFamily="50" charset="-127"/>
                <a:ea typeface="맑은 고딕" pitchFamily="50" charset="-127"/>
              </a:rPr>
              <a:t>O2O IT </a:t>
            </a:r>
            <a:r>
              <a:rPr lang="ko-KR" altLang="en-US" sz="3200" dirty="0">
                <a:latin typeface="맑은 고딕" pitchFamily="50" charset="-127"/>
                <a:ea typeface="맑은 고딕" pitchFamily="50" charset="-127"/>
              </a:rPr>
              <a:t>시스템 구축 프로젝트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0A4D5C-3069-4046-8DD5-C80BAD6D93F2}"/>
              </a:ext>
            </a:extLst>
          </p:cNvPr>
          <p:cNvSpPr txBox="1"/>
          <p:nvPr/>
        </p:nvSpPr>
        <p:spPr>
          <a:xfrm>
            <a:off x="8920185" y="489647"/>
            <a:ext cx="2409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3-1)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프로젝트 개요 및 수행 역할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426657" y="3404811"/>
            <a:ext cx="2135258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보유차량 추가 시 발생되는 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오류 개선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557285" y="4661157"/>
            <a:ext cx="213525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유효성검사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진행</a:t>
            </a:r>
          </a:p>
        </p:txBody>
      </p:sp>
      <p:cxnSp>
        <p:nvCxnSpPr>
          <p:cNvPr id="13" name="꺾인 연결선 12"/>
          <p:cNvCxnSpPr>
            <a:endCxn id="49" idx="2"/>
          </p:cNvCxnSpPr>
          <p:nvPr/>
        </p:nvCxnSpPr>
        <p:spPr>
          <a:xfrm rot="10800000">
            <a:off x="2624915" y="5115450"/>
            <a:ext cx="5488319" cy="649977"/>
          </a:xfrm>
          <a:prstGeom prst="bentConnector2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59036574-80E0-4CA0-82A4-494BF8E0C6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3877353"/>
              </p:ext>
            </p:extLst>
          </p:nvPr>
        </p:nvGraphicFramePr>
        <p:xfrm>
          <a:off x="2895353" y="1247702"/>
          <a:ext cx="8286743" cy="5420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" name="Organization Chart" r:id="rId4" imgW="3651120" imgH="2387520" progId="OrgPlusWOPX.4">
                  <p:embed followColorScheme="full"/>
                </p:oleObj>
              </mc:Choice>
              <mc:Fallback>
                <p:oleObj name="Organization Chart" r:id="rId4" imgW="3651120" imgH="2387520" progId="OrgPlusWOPX.4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95353" y="1247702"/>
                        <a:ext cx="8286743" cy="5420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7649438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>
            <a:extLst>
              <a:ext uri="{FF2B5EF4-FFF2-40B4-BE49-F238E27FC236}">
                <a16:creationId xmlns:a16="http://schemas.microsoft.com/office/drawing/2014/main" id="{4F42C449-4BA1-48D8-B4EE-98E68A22AF54}"/>
              </a:ext>
            </a:extLst>
          </p:cNvPr>
          <p:cNvSpPr/>
          <p:nvPr/>
        </p:nvSpPr>
        <p:spPr>
          <a:xfrm>
            <a:off x="9218099" y="1016000"/>
            <a:ext cx="2973900" cy="584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AD6AA90-CD59-4E9A-937E-CCF4570BB142}"/>
              </a:ext>
            </a:extLst>
          </p:cNvPr>
          <p:cNvCxnSpPr>
            <a:cxnSpLocks/>
          </p:cNvCxnSpPr>
          <p:nvPr/>
        </p:nvCxnSpPr>
        <p:spPr>
          <a:xfrm>
            <a:off x="284480" y="1016000"/>
            <a:ext cx="11907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8A0146-CC5A-45BA-B8A4-E87BF473C4EF}"/>
              </a:ext>
            </a:extLst>
          </p:cNvPr>
          <p:cNvSpPr txBox="1"/>
          <p:nvPr/>
        </p:nvSpPr>
        <p:spPr>
          <a:xfrm>
            <a:off x="386080" y="20978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97F894-F0DF-4C6D-BE6D-CBAB23E0EB70}"/>
              </a:ext>
            </a:extLst>
          </p:cNvPr>
          <p:cNvSpPr/>
          <p:nvPr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rgbClr val="F4A6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DE31B3-1E77-49A9-9E1A-321756E17950}"/>
              </a:ext>
            </a:extLst>
          </p:cNvPr>
          <p:cNvSpPr txBox="1"/>
          <p:nvPr/>
        </p:nvSpPr>
        <p:spPr>
          <a:xfrm>
            <a:off x="8907763" y="481092"/>
            <a:ext cx="2695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3-3)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프로젝트 산출물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개발 페이지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61532" y="6423414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- 7 -</a:t>
            </a:r>
            <a:endParaRPr lang="ko-KR" altLang="en-US" sz="1200" dirty="0"/>
          </a:p>
        </p:txBody>
      </p:sp>
      <p:pic>
        <p:nvPicPr>
          <p:cNvPr id="31" name="Picture 8" descr="D:\●바탕화면_정보\계열CI\웅진CI_컬러영문만.png">
            <a:extLst>
              <a:ext uri="{FF2B5EF4-FFF2-40B4-BE49-F238E27FC236}">
                <a16:creationId xmlns:a16="http://schemas.microsoft.com/office/drawing/2014/main" id="{1204BAE9-C4D7-4E3E-850B-472EA1599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3696" y="6144045"/>
            <a:ext cx="1076280" cy="51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2E4392F-7F24-48C0-8B90-1BC160B9D779}"/>
              </a:ext>
            </a:extLst>
          </p:cNvPr>
          <p:cNvSpPr txBox="1"/>
          <p:nvPr/>
        </p:nvSpPr>
        <p:spPr>
          <a:xfrm>
            <a:off x="1530290" y="5531576"/>
            <a:ext cx="2688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&lt;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이벤트 페이지 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B8987A-0597-4AD7-A3EC-0051BCB2E4AF}"/>
              </a:ext>
            </a:extLst>
          </p:cNvPr>
          <p:cNvSpPr txBox="1"/>
          <p:nvPr/>
        </p:nvSpPr>
        <p:spPr>
          <a:xfrm>
            <a:off x="5820730" y="5492495"/>
            <a:ext cx="3460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자주 묻는 질문 페이지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7281070-CF12-48D5-BCA9-78315FAFC330}"/>
              </a:ext>
            </a:extLst>
          </p:cNvPr>
          <p:cNvSpPr txBox="1"/>
          <p:nvPr/>
        </p:nvSpPr>
        <p:spPr>
          <a:xfrm>
            <a:off x="9319699" y="2104635"/>
            <a:ext cx="312876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000" b="1" dirty="0"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AJAX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활용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유효성검사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진행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 err="1"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2000" b="1" dirty="0"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슬라이드</a:t>
            </a:r>
            <a:r>
              <a:rPr lang="en-US" altLang="ko-KR" sz="2000" b="1" dirty="0"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활용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FDD1BDA-5879-4FBB-A5DC-BB070D5F85AD}"/>
              </a:ext>
            </a:extLst>
          </p:cNvPr>
          <p:cNvSpPr txBox="1"/>
          <p:nvPr/>
        </p:nvSpPr>
        <p:spPr>
          <a:xfrm>
            <a:off x="1186299" y="186789"/>
            <a:ext cx="78422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latin typeface="맑은 고딕" pitchFamily="50" charset="-127"/>
                <a:ea typeface="맑은 고딕" pitchFamily="50" charset="-127"/>
              </a:rPr>
              <a:t>넥센타이어</a:t>
            </a:r>
            <a:r>
              <a:rPr lang="ko-KR" altLang="en-US" sz="3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3200" dirty="0">
                <a:latin typeface="맑은 고딕" pitchFamily="50" charset="-127"/>
                <a:ea typeface="맑은 고딕" pitchFamily="50" charset="-127"/>
              </a:rPr>
              <a:t>O2O IT </a:t>
            </a:r>
            <a:r>
              <a:rPr lang="ko-KR" altLang="en-US" sz="3200" dirty="0">
                <a:latin typeface="맑은 고딕" pitchFamily="50" charset="-127"/>
                <a:ea typeface="맑은 고딕" pitchFamily="50" charset="-127"/>
              </a:rPr>
              <a:t>시스템 구축 프로젝트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232A9B00-D251-4B1E-B54A-D87A205C6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516" y="1179325"/>
            <a:ext cx="3317364" cy="29301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17D08D83-E29A-4643-89BC-4C9D7C55321B}"/>
              </a:ext>
            </a:extLst>
          </p:cNvPr>
          <p:cNvGrpSpPr/>
          <p:nvPr/>
        </p:nvGrpSpPr>
        <p:grpSpPr>
          <a:xfrm>
            <a:off x="503128" y="1175392"/>
            <a:ext cx="3244473" cy="2930121"/>
            <a:chOff x="4036098" y="273739"/>
            <a:chExt cx="10144126" cy="5867400"/>
          </a:xfrm>
        </p:grpSpPr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98DA2BDD-9729-408A-9E14-88E273A588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6098" y="273739"/>
              <a:ext cx="10144126" cy="58674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FD21AD85-CDD5-496F-8B5C-1C337C35CC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55254" y="1391212"/>
              <a:ext cx="3133077" cy="3200400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D4FF1727-48A1-4D35-92CE-7AF243C0D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00314" y="1387720"/>
              <a:ext cx="3067051" cy="3200400"/>
            </a:xfrm>
            <a:prstGeom prst="rect">
              <a:avLst/>
            </a:prstGeom>
          </p:spPr>
        </p:pic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id="{CD1C9C9B-F7DE-40AA-AA46-22B459AAD6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8777" y="2809692"/>
            <a:ext cx="2846231" cy="2280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7" name="그림 46" descr="머그이(가) 표시된 사진&#10;&#10;자동 생성된 설명">
            <a:extLst>
              <a:ext uri="{FF2B5EF4-FFF2-40B4-BE49-F238E27FC236}">
                <a16:creationId xmlns:a16="http://schemas.microsoft.com/office/drawing/2014/main" id="{FDFCB096-7A64-4E2C-BA35-39CC0C8CA7B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53" y="2933771"/>
            <a:ext cx="749123" cy="749123"/>
          </a:xfrm>
          <a:prstGeom prst="rect">
            <a:avLst/>
          </a:prstGeom>
        </p:spPr>
      </p:pic>
      <p:sp>
        <p:nvSpPr>
          <p:cNvPr id="49" name="화살표: 오른쪽 14">
            <a:extLst>
              <a:ext uri="{FF2B5EF4-FFF2-40B4-BE49-F238E27FC236}">
                <a16:creationId xmlns:a16="http://schemas.microsoft.com/office/drawing/2014/main" id="{4BD56B13-C9B5-47F3-99D7-5D8531D5066F}"/>
              </a:ext>
            </a:extLst>
          </p:cNvPr>
          <p:cNvSpPr/>
          <p:nvPr/>
        </p:nvSpPr>
        <p:spPr>
          <a:xfrm>
            <a:off x="1352471" y="3815434"/>
            <a:ext cx="749123" cy="67525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0A66CF36-7B8E-4AA5-9AB5-23F6229574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27945" y="2766074"/>
            <a:ext cx="2846314" cy="2280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1" name="화살표: 오른쪽 43">
            <a:extLst>
              <a:ext uri="{FF2B5EF4-FFF2-40B4-BE49-F238E27FC236}">
                <a16:creationId xmlns:a16="http://schemas.microsoft.com/office/drawing/2014/main" id="{D87FC758-B58E-46FB-A023-BAA6A52B80D3}"/>
              </a:ext>
            </a:extLst>
          </p:cNvPr>
          <p:cNvSpPr/>
          <p:nvPr/>
        </p:nvSpPr>
        <p:spPr>
          <a:xfrm rot="5400000">
            <a:off x="6476636" y="3269332"/>
            <a:ext cx="749123" cy="67525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2" name="그림 51" descr="머그이(가) 표시된 사진&#10;&#10;자동 생성된 설명">
            <a:extLst>
              <a:ext uri="{FF2B5EF4-FFF2-40B4-BE49-F238E27FC236}">
                <a16:creationId xmlns:a16="http://schemas.microsoft.com/office/drawing/2014/main" id="{A4B8CBEC-BEB9-4EE4-8230-52C101577A2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961" y="2401553"/>
            <a:ext cx="749123" cy="74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499937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4F42C449-4BA1-48D8-B4EE-98E68A22AF54}"/>
              </a:ext>
            </a:extLst>
          </p:cNvPr>
          <p:cNvSpPr/>
          <p:nvPr/>
        </p:nvSpPr>
        <p:spPr>
          <a:xfrm>
            <a:off x="284480" y="1016000"/>
            <a:ext cx="5981402" cy="584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B83A6E1-8248-4C61-92E0-DC06B5325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334" y="1596224"/>
            <a:ext cx="2102798" cy="4534525"/>
          </a:xfrm>
          <a:prstGeom prst="rect">
            <a:avLst/>
          </a:prstGeom>
        </p:spPr>
      </p:pic>
      <p:pic>
        <p:nvPicPr>
          <p:cNvPr id="2051" name="Picture 3" descr="C:\Users\7777105777\Downloads\LINE WORKS\IMG_427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250" y="1344508"/>
            <a:ext cx="1906340" cy="33162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7777105777\Downloads\LINE WORKS\IMG_427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85" y="1317209"/>
            <a:ext cx="1864466" cy="33162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AD6AA90-CD59-4E9A-937E-CCF4570BB142}"/>
              </a:ext>
            </a:extLst>
          </p:cNvPr>
          <p:cNvCxnSpPr>
            <a:cxnSpLocks/>
          </p:cNvCxnSpPr>
          <p:nvPr/>
        </p:nvCxnSpPr>
        <p:spPr>
          <a:xfrm>
            <a:off x="284480" y="1035050"/>
            <a:ext cx="11907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8A0146-CC5A-45BA-B8A4-E87BF473C4EF}"/>
              </a:ext>
            </a:extLst>
          </p:cNvPr>
          <p:cNvSpPr txBox="1"/>
          <p:nvPr/>
        </p:nvSpPr>
        <p:spPr>
          <a:xfrm>
            <a:off x="386080" y="20978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97F894-F0DF-4C6D-BE6D-CBAB23E0EB70}"/>
              </a:ext>
            </a:extLst>
          </p:cNvPr>
          <p:cNvSpPr/>
          <p:nvPr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rgbClr val="F4A6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Picture 8" descr="D:\●바탕화면_정보\계열CI\웅진CI_컬러영문만.png">
            <a:extLst>
              <a:ext uri="{FF2B5EF4-FFF2-40B4-BE49-F238E27FC236}">
                <a16:creationId xmlns:a16="http://schemas.microsoft.com/office/drawing/2014/main" id="{C4CC68FA-2B78-4A2A-A471-8AF1BF423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259" y="6298683"/>
            <a:ext cx="1076280" cy="51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3F80A61-E7E7-4989-B8CE-68DBBF4C5F1D}"/>
              </a:ext>
            </a:extLst>
          </p:cNvPr>
          <p:cNvSpPr txBox="1"/>
          <p:nvPr/>
        </p:nvSpPr>
        <p:spPr>
          <a:xfrm>
            <a:off x="8859329" y="494565"/>
            <a:ext cx="2723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3-3)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프로젝트 산출물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개발 페이지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61532" y="6423414"/>
            <a:ext cx="606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- 8 -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85A940-8488-4B18-845B-0BCE4D7AF0A3}"/>
              </a:ext>
            </a:extLst>
          </p:cNvPr>
          <p:cNvSpPr txBox="1"/>
          <p:nvPr/>
        </p:nvSpPr>
        <p:spPr>
          <a:xfrm>
            <a:off x="8827628" y="1662438"/>
            <a:ext cx="2786471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모바일용 페이지 개발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자주 묻는 질문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이벤트 목록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및 상세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err="1">
                <a:latin typeface="맑은 고딕" pitchFamily="50" charset="-127"/>
                <a:ea typeface="맑은 고딕" pitchFamily="50" charset="-127"/>
              </a:rPr>
              <a:t>렌탈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서비스 안내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보증제도 안내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O2O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서비스 안내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2C15FA2-201E-47A0-A0DB-6F553C12354B}"/>
              </a:ext>
            </a:extLst>
          </p:cNvPr>
          <p:cNvSpPr txBox="1"/>
          <p:nvPr/>
        </p:nvSpPr>
        <p:spPr>
          <a:xfrm>
            <a:off x="8780952" y="4577147"/>
            <a:ext cx="2267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모바일용 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자주묻는질문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페이지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6FD074D9-D799-421B-8645-955D33C9842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91"/>
          <a:stretch/>
        </p:blipFill>
        <p:spPr>
          <a:xfrm>
            <a:off x="6265882" y="1258395"/>
            <a:ext cx="2593447" cy="530257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D21BE0A0-59A6-493E-B2DE-E706F428365E}"/>
              </a:ext>
            </a:extLst>
          </p:cNvPr>
          <p:cNvSpPr txBox="1"/>
          <p:nvPr/>
        </p:nvSpPr>
        <p:spPr>
          <a:xfrm>
            <a:off x="10713756" y="3027005"/>
            <a:ext cx="12022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/>
              <a:t>}</a:t>
            </a:r>
            <a:endParaRPr lang="ko-KR" altLang="en-US" sz="8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0865027-0742-4320-A9B6-18C950E5270B}"/>
              </a:ext>
            </a:extLst>
          </p:cNvPr>
          <p:cNvSpPr txBox="1"/>
          <p:nvPr/>
        </p:nvSpPr>
        <p:spPr>
          <a:xfrm>
            <a:off x="10791560" y="3514518"/>
            <a:ext cx="1737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서비스 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안내 페이지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FFF5BA3-3584-4D68-8CDB-EF39F7CB73E2}"/>
              </a:ext>
            </a:extLst>
          </p:cNvPr>
          <p:cNvSpPr txBox="1"/>
          <p:nvPr/>
        </p:nvSpPr>
        <p:spPr>
          <a:xfrm>
            <a:off x="8968676" y="5301384"/>
            <a:ext cx="3490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>
                <a:latin typeface="맑은 고딕" pitchFamily="50" charset="-127"/>
                <a:ea typeface="맑은 고딕" pitchFamily="50" charset="-127"/>
              </a:rPr>
              <a:t>모바일에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최적화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된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 UI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FDD1BDA-5879-4FBB-A5DC-BB070D5F85AD}"/>
              </a:ext>
            </a:extLst>
          </p:cNvPr>
          <p:cNvSpPr txBox="1"/>
          <p:nvPr/>
        </p:nvSpPr>
        <p:spPr>
          <a:xfrm>
            <a:off x="1186299" y="186789"/>
            <a:ext cx="78422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latin typeface="맑은 고딕" pitchFamily="50" charset="-127"/>
                <a:ea typeface="맑은 고딕" pitchFamily="50" charset="-127"/>
              </a:rPr>
              <a:t>넥센타이어</a:t>
            </a:r>
            <a:r>
              <a:rPr lang="ko-KR" altLang="en-US" sz="3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3200" dirty="0">
                <a:latin typeface="맑은 고딕" pitchFamily="50" charset="-127"/>
                <a:ea typeface="맑은 고딕" pitchFamily="50" charset="-127"/>
              </a:rPr>
              <a:t>O2O IT </a:t>
            </a:r>
            <a:r>
              <a:rPr lang="ko-KR" altLang="en-US" sz="3200" dirty="0">
                <a:latin typeface="맑은 고딕" pitchFamily="50" charset="-127"/>
                <a:ea typeface="맑은 고딕" pitchFamily="50" charset="-127"/>
              </a:rPr>
              <a:t>시스템 구축 프로젝트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2E4392F-7F24-48C0-8B90-1BC160B9D779}"/>
              </a:ext>
            </a:extLst>
          </p:cNvPr>
          <p:cNvSpPr txBox="1"/>
          <p:nvPr/>
        </p:nvSpPr>
        <p:spPr>
          <a:xfrm>
            <a:off x="1530290" y="4980997"/>
            <a:ext cx="3080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&lt;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전문점 찾기 페이지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pic>
        <p:nvPicPr>
          <p:cNvPr id="55" name="그림 54" descr="머그이(가) 표시된 사진&#10;&#10;자동 생성된 설명">
            <a:extLst>
              <a:ext uri="{FF2B5EF4-FFF2-40B4-BE49-F238E27FC236}">
                <a16:creationId xmlns:a16="http://schemas.microsoft.com/office/drawing/2014/main" id="{FDFCB096-7A64-4E2C-BA35-39CC0C8CA7B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335" y="3027005"/>
            <a:ext cx="749123" cy="749123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07281070-CF12-48D5-BCA9-78315FAFC330}"/>
              </a:ext>
            </a:extLst>
          </p:cNvPr>
          <p:cNvSpPr txBox="1"/>
          <p:nvPr/>
        </p:nvSpPr>
        <p:spPr>
          <a:xfrm>
            <a:off x="1776538" y="5013034"/>
            <a:ext cx="3128769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 err="1"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카카오맵</a:t>
            </a:r>
            <a:r>
              <a:rPr lang="en-US" altLang="ko-KR" sz="2000" b="1" dirty="0" err="1"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api</a:t>
            </a:r>
            <a:r>
              <a:rPr lang="en-US" altLang="ko-KR" sz="2000" b="1" dirty="0"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활용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화살표: 오른쪽 14">
            <a:extLst>
              <a:ext uri="{FF2B5EF4-FFF2-40B4-BE49-F238E27FC236}">
                <a16:creationId xmlns:a16="http://schemas.microsoft.com/office/drawing/2014/main" id="{4BD56B13-C9B5-47F3-99D7-5D8531D5066F}"/>
              </a:ext>
            </a:extLst>
          </p:cNvPr>
          <p:cNvSpPr/>
          <p:nvPr/>
        </p:nvSpPr>
        <p:spPr>
          <a:xfrm>
            <a:off x="3015349" y="2844800"/>
            <a:ext cx="418731" cy="36421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14">
            <a:extLst>
              <a:ext uri="{FF2B5EF4-FFF2-40B4-BE49-F238E27FC236}">
                <a16:creationId xmlns:a16="http://schemas.microsoft.com/office/drawing/2014/main" id="{4BD56B13-C9B5-47F3-99D7-5D8531D5066F}"/>
              </a:ext>
            </a:extLst>
          </p:cNvPr>
          <p:cNvSpPr/>
          <p:nvPr/>
        </p:nvSpPr>
        <p:spPr>
          <a:xfrm>
            <a:off x="9028510" y="5259188"/>
            <a:ext cx="573277" cy="4267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771148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AD6AA90-CD59-4E9A-937E-CCF4570BB142}"/>
              </a:ext>
            </a:extLst>
          </p:cNvPr>
          <p:cNvCxnSpPr>
            <a:cxnSpLocks/>
          </p:cNvCxnSpPr>
          <p:nvPr/>
        </p:nvCxnSpPr>
        <p:spPr>
          <a:xfrm>
            <a:off x="284480" y="1016000"/>
            <a:ext cx="11907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8A0146-CC5A-45BA-B8A4-E87BF473C4EF}"/>
              </a:ext>
            </a:extLst>
          </p:cNvPr>
          <p:cNvSpPr txBox="1"/>
          <p:nvPr/>
        </p:nvSpPr>
        <p:spPr>
          <a:xfrm>
            <a:off x="386080" y="20978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4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97F894-F0DF-4C6D-BE6D-CBAB23E0EB70}"/>
              </a:ext>
            </a:extLst>
          </p:cNvPr>
          <p:cNvSpPr/>
          <p:nvPr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rgbClr val="F4A6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7EFE6B-B6CA-46FA-9D48-D19698FD6B34}"/>
              </a:ext>
            </a:extLst>
          </p:cNvPr>
          <p:cNvSpPr txBox="1"/>
          <p:nvPr/>
        </p:nvSpPr>
        <p:spPr>
          <a:xfrm>
            <a:off x="1186299" y="186789"/>
            <a:ext cx="2909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3600" dirty="0">
                <a:latin typeface="맑은 고딕" pitchFamily="50" charset="-127"/>
                <a:ea typeface="맑은 고딕" pitchFamily="50" charset="-127"/>
              </a:rPr>
              <a:t>개월의 시간</a:t>
            </a:r>
          </a:p>
        </p:txBody>
      </p:sp>
      <p:pic>
        <p:nvPicPr>
          <p:cNvPr id="27" name="Picture 8" descr="D:\●바탕화면_정보\계열CI\웅진CI_컬러영문만.png">
            <a:extLst>
              <a:ext uri="{FF2B5EF4-FFF2-40B4-BE49-F238E27FC236}">
                <a16:creationId xmlns:a16="http://schemas.microsoft.com/office/drawing/2014/main" id="{C4CC68FA-2B78-4A2A-A471-8AF1BF423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259" y="6298683"/>
            <a:ext cx="1076280" cy="51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3D623C0-13A0-4FD3-8204-4A44DA8DB1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134" y="1249937"/>
            <a:ext cx="498182" cy="49818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44C50C6-1A90-42C2-9143-42561A1111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716" y="1249937"/>
            <a:ext cx="498182" cy="49818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A3F05D9-056C-436F-8997-B1E40B1FB5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98" y="1249937"/>
            <a:ext cx="498182" cy="4981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B4C73B-39CA-492C-9347-5857E2A90B35}"/>
              </a:ext>
            </a:extLst>
          </p:cNvPr>
          <p:cNvSpPr txBox="1"/>
          <p:nvPr/>
        </p:nvSpPr>
        <p:spPr>
          <a:xfrm>
            <a:off x="1025466" y="1217588"/>
            <a:ext cx="2762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맑은 고딕" pitchFamily="50" charset="-127"/>
                <a:ea typeface="맑은 고딕" pitchFamily="50" charset="-127"/>
              </a:rPr>
              <a:t>실무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284E42-E09B-4834-B8E2-FEFBA75F675E}"/>
              </a:ext>
            </a:extLst>
          </p:cNvPr>
          <p:cNvSpPr txBox="1"/>
          <p:nvPr/>
        </p:nvSpPr>
        <p:spPr>
          <a:xfrm>
            <a:off x="8943452" y="1217588"/>
            <a:ext cx="2762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err="1">
                <a:latin typeface="맑은 고딕" pitchFamily="50" charset="-127"/>
                <a:ea typeface="맑은 고딕" pitchFamily="50" charset="-127"/>
              </a:rPr>
              <a:t>또또사랑</a:t>
            </a:r>
            <a:endParaRPr lang="ko-KR" altLang="en-US" sz="3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D2F835-19B3-471C-BC3C-414F0099EEFB}"/>
              </a:ext>
            </a:extLst>
          </p:cNvPr>
          <p:cNvSpPr txBox="1"/>
          <p:nvPr/>
        </p:nvSpPr>
        <p:spPr>
          <a:xfrm>
            <a:off x="4859655" y="1217588"/>
            <a:ext cx="2762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맑은 고딕" pitchFamily="50" charset="-127"/>
                <a:ea typeface="맑은 고딕" pitchFamily="50" charset="-127"/>
              </a:rPr>
              <a:t>협업</a:t>
            </a:r>
            <a:r>
              <a:rPr lang="en-US" altLang="ko-KR" sz="36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3600" dirty="0">
                <a:latin typeface="맑은 고딕" pitchFamily="50" charset="-127"/>
                <a:ea typeface="맑은 고딕" pitchFamily="50" charset="-127"/>
              </a:rPr>
              <a:t>소통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912768-AB21-48DE-A293-7F4385771692}"/>
              </a:ext>
            </a:extLst>
          </p:cNvPr>
          <p:cNvSpPr txBox="1"/>
          <p:nvPr/>
        </p:nvSpPr>
        <p:spPr>
          <a:xfrm>
            <a:off x="8522019" y="5423284"/>
            <a:ext cx="3673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조직에 대한 사랑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+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일에 대한 사랑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66F527E-8CDF-44CC-86D6-9019DCEAFF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469" y="2573110"/>
            <a:ext cx="2140983" cy="214098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980A9A6-5C21-4F23-82CA-F0B1F27DD88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791" y="2314577"/>
            <a:ext cx="576558" cy="57655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A5A7144-1666-40E1-BAD6-40877E2565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347" y="2573110"/>
            <a:ext cx="2140983" cy="2140983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7701B0B-345C-4163-AC49-CBD7A5B0EEA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097" y="2314577"/>
            <a:ext cx="576558" cy="57655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7FC26A1-5599-4FAC-916C-BFA66BEB4597}"/>
              </a:ext>
            </a:extLst>
          </p:cNvPr>
          <p:cNvSpPr txBox="1"/>
          <p:nvPr/>
        </p:nvSpPr>
        <p:spPr>
          <a:xfrm>
            <a:off x="4401673" y="5423284"/>
            <a:ext cx="3673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소통을 통한 협업으로 공동의 목표를 위하여 나아가는 모습을 배움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3241BCB2-2304-49C8-B76F-400F2881AF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584" y="2607632"/>
            <a:ext cx="2140984" cy="214098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DF8E95A-234C-47F5-9BB8-7EBB908657B2}"/>
              </a:ext>
            </a:extLst>
          </p:cNvPr>
          <p:cNvSpPr txBox="1"/>
          <p:nvPr/>
        </p:nvSpPr>
        <p:spPr>
          <a:xfrm>
            <a:off x="570024" y="5423283"/>
            <a:ext cx="3673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실무를 통해 개발역량 성장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algn="ctr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빠른 실무 투입 가능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61532" y="6423414"/>
            <a:ext cx="620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- 9 -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81895887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테마">
  <a:themeElements>
    <a:clrScheme name="1910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C9D69"/>
      </a:accent1>
      <a:accent2>
        <a:srgbClr val="C2B48D"/>
      </a:accent2>
      <a:accent3>
        <a:srgbClr val="FFCC00"/>
      </a:accent3>
      <a:accent4>
        <a:srgbClr val="30C5EF"/>
      </a:accent4>
      <a:accent5>
        <a:srgbClr val="386584"/>
      </a:accent5>
      <a:accent6>
        <a:srgbClr val="E7657F"/>
      </a:accent6>
      <a:hlink>
        <a:srgbClr val="262626"/>
      </a:hlink>
      <a:folHlink>
        <a:srgbClr val="262626"/>
      </a:folHlink>
    </a:clrScheme>
    <a:fontScheme name="돋움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9731</TotalTime>
  <Words>352</Words>
  <Application>Microsoft Office PowerPoint</Application>
  <PresentationFormat>와이드스크린</PresentationFormat>
  <Paragraphs>115</Paragraphs>
  <Slides>10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Microsoft GothicNeo</vt:lpstr>
      <vt:lpstr>나눔스퀘어</vt:lpstr>
      <vt:lpstr>나눔스퀘어 ExtraBold</vt:lpstr>
      <vt:lpstr>맑은 고딕</vt:lpstr>
      <vt:lpstr>Arial</vt:lpstr>
      <vt:lpstr>Wingdings</vt:lpstr>
      <vt:lpstr>Office 테마</vt:lpstr>
      <vt:lpstr>Organization Chart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보경 손</cp:lastModifiedBy>
  <cp:revision>272</cp:revision>
  <dcterms:created xsi:type="dcterms:W3CDTF">2019-10-02T10:22:57Z</dcterms:created>
  <dcterms:modified xsi:type="dcterms:W3CDTF">2020-01-26T16:54:33Z</dcterms:modified>
</cp:coreProperties>
</file>