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1990" r:id="rId2"/>
    <p:sldId id="2037" r:id="rId3"/>
    <p:sldId id="1991" r:id="rId4"/>
    <p:sldId id="2042" r:id="rId5"/>
    <p:sldId id="1960" r:id="rId6"/>
    <p:sldId id="2044" r:id="rId7"/>
    <p:sldId id="2043" r:id="rId8"/>
    <p:sldId id="1964" r:id="rId9"/>
    <p:sldId id="1966" r:id="rId10"/>
    <p:sldId id="1972" r:id="rId11"/>
    <p:sldId id="1971" r:id="rId12"/>
    <p:sldId id="1968" r:id="rId13"/>
    <p:sldId id="1973" r:id="rId14"/>
    <p:sldId id="1962" r:id="rId15"/>
    <p:sldId id="1992" r:id="rId16"/>
    <p:sldId id="2048" r:id="rId17"/>
    <p:sldId id="1965" r:id="rId18"/>
    <p:sldId id="1967" r:id="rId19"/>
    <p:sldId id="1969" r:id="rId20"/>
    <p:sldId id="1970" r:id="rId21"/>
    <p:sldId id="1974" r:id="rId22"/>
    <p:sldId id="1977" r:id="rId23"/>
    <p:sldId id="1975" r:id="rId24"/>
    <p:sldId id="1978" r:id="rId25"/>
    <p:sldId id="1986" r:id="rId26"/>
    <p:sldId id="1980" r:id="rId27"/>
    <p:sldId id="1982" r:id="rId28"/>
    <p:sldId id="1983" r:id="rId29"/>
    <p:sldId id="1981" r:id="rId30"/>
    <p:sldId id="1985" r:id="rId31"/>
    <p:sldId id="1976" r:id="rId32"/>
    <p:sldId id="1989" r:id="rId33"/>
    <p:sldId id="2050" r:id="rId34"/>
    <p:sldId id="2051" r:id="rId35"/>
    <p:sldId id="2052" r:id="rId36"/>
    <p:sldId id="1984" r:id="rId37"/>
    <p:sldId id="2049" r:id="rId38"/>
    <p:sldId id="1998" r:id="rId39"/>
    <p:sldId id="1999" r:id="rId40"/>
    <p:sldId id="1987" r:id="rId41"/>
    <p:sldId id="1988" r:id="rId42"/>
    <p:sldId id="1993" r:id="rId43"/>
    <p:sldId id="1994" r:id="rId44"/>
    <p:sldId id="1995" r:id="rId45"/>
    <p:sldId id="1997" r:id="rId46"/>
    <p:sldId id="2000" r:id="rId47"/>
    <p:sldId id="2003" r:id="rId48"/>
    <p:sldId id="2001" r:id="rId49"/>
    <p:sldId id="2002" r:id="rId50"/>
    <p:sldId id="2004" r:id="rId51"/>
    <p:sldId id="2009" r:id="rId52"/>
    <p:sldId id="2005" r:id="rId53"/>
    <p:sldId id="2008" r:id="rId54"/>
    <p:sldId id="2006" r:id="rId55"/>
    <p:sldId id="2007" r:id="rId56"/>
    <p:sldId id="2010" r:id="rId57"/>
    <p:sldId id="2011" r:id="rId58"/>
    <p:sldId id="2013" r:id="rId59"/>
    <p:sldId id="2012" r:id="rId60"/>
    <p:sldId id="2014" r:id="rId61"/>
    <p:sldId id="2018" r:id="rId62"/>
    <p:sldId id="2015" r:id="rId63"/>
    <p:sldId id="2016" r:id="rId64"/>
    <p:sldId id="2017" r:id="rId65"/>
    <p:sldId id="2019" r:id="rId66"/>
    <p:sldId id="2021" r:id="rId67"/>
    <p:sldId id="2020" r:id="rId68"/>
    <p:sldId id="2022" r:id="rId69"/>
    <p:sldId id="2023" r:id="rId70"/>
    <p:sldId id="2024" r:id="rId71"/>
    <p:sldId id="2025" r:id="rId72"/>
    <p:sldId id="2026" r:id="rId73"/>
    <p:sldId id="2027" r:id="rId74"/>
    <p:sldId id="2028" r:id="rId75"/>
    <p:sldId id="2030" r:id="rId76"/>
    <p:sldId id="2029" r:id="rId77"/>
    <p:sldId id="2031" r:id="rId78"/>
    <p:sldId id="2032" r:id="rId79"/>
    <p:sldId id="2033" r:id="rId80"/>
    <p:sldId id="2034" r:id="rId81"/>
    <p:sldId id="2035" r:id="rId82"/>
    <p:sldId id="2046" r:id="rId83"/>
    <p:sldId id="2045" r:id="rId84"/>
    <p:sldId id="2036" r:id="rId85"/>
    <p:sldId id="2047" r:id="rId86"/>
    <p:sldId id="2038" r:id="rId87"/>
    <p:sldId id="2040" r:id="rId88"/>
    <p:sldId id="2041" r:id="rId89"/>
    <p:sldId id="2053" r:id="rId90"/>
  </p:sldIdLst>
  <p:sldSz cx="9906000" cy="6858000" type="A4"/>
  <p:notesSz cx="6797675" cy="9926638"/>
  <p:embeddedFontLst>
    <p:embeddedFont>
      <p:font typeface="Verdana" panose="020B0604030504040204" pitchFamily="34" charset="0"/>
      <p:regular r:id="rId93"/>
      <p:bold r:id="rId94"/>
      <p:italic r:id="rId95"/>
      <p:boldItalic r:id="rId96"/>
    </p:embeddedFont>
    <p:embeddedFont>
      <p:font typeface="Georgia" panose="02040502050405020303" pitchFamily="18" charset="0"/>
      <p:regular r:id="rId97"/>
      <p:bold r:id="rId98"/>
      <p:italic r:id="rId99"/>
      <p:boldItalic r:id="rId100"/>
    </p:embeddedFont>
    <p:embeddedFont>
      <p:font typeface="맑은 고딕" panose="020B0503020000020004" pitchFamily="50" charset="-127"/>
      <p:regular r:id="rId101"/>
      <p:bold r:id="rId102"/>
    </p:embeddedFont>
    <p:embeddedFont>
      <p:font typeface="HY견고딕" panose="02030600000101010101" pitchFamily="18" charset="-127"/>
      <p:regular r:id="rId103"/>
    </p:embeddedFont>
    <p:embeddedFont>
      <p:font typeface="가는각진제목체" panose="020B0600000101010101" charset="-127"/>
      <p:regular r:id="rId104"/>
    </p:embeddedFont>
    <p:embeddedFont>
      <p:font typeface="HY헤드라인M" panose="02030600000101010101" pitchFamily="18" charset="-127"/>
      <p:regular r:id="rId105"/>
    </p:embeddedFont>
    <p:embeddedFont>
      <p:font typeface="Arial Unicode MS" panose="020B0604020202020204" pitchFamily="50" charset="-127"/>
      <p:regular r:id="rId106"/>
    </p:embeddedFont>
  </p:embeddedFontLst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bg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bg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bg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bg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7777100622" initials="7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E575"/>
    <a:srgbClr val="54585A"/>
    <a:srgbClr val="F2F2F2"/>
    <a:srgbClr val="008000"/>
    <a:srgbClr val="00CCFF"/>
    <a:srgbClr val="F2DCDB"/>
    <a:srgbClr val="EBF1DE"/>
    <a:srgbClr val="33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1486" autoAdjust="0"/>
  </p:normalViewPr>
  <p:slideViewPr>
    <p:cSldViewPr>
      <p:cViewPr>
        <p:scale>
          <a:sx n="100" d="100"/>
          <a:sy n="100" d="100"/>
        </p:scale>
        <p:origin x="-1968" y="-444"/>
      </p:cViewPr>
      <p:guideLst>
        <p:guide orient="horz" pos="4020"/>
        <p:guide orient="horz" pos="618"/>
        <p:guide orient="horz" pos="754"/>
        <p:guide pos="6068"/>
        <p:guide pos="3120"/>
        <p:guide pos="172"/>
        <p:guide pos="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90"/>
    </p:cViewPr>
  </p:sorterViewPr>
  <p:notesViewPr>
    <p:cSldViewPr>
      <p:cViewPr varScale="1">
        <p:scale>
          <a:sx n="54" d="100"/>
          <a:sy n="54" d="100"/>
        </p:scale>
        <p:origin x="-269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10.fntdata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8.fntdata"/><Relationship Id="rId105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11.fntdata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font" Target="fonts/font4.fntdata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5.fntdata"/><Relationship Id="rId104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5" tIns="46008" rIns="92015" bIns="46008" numCol="1" anchor="t" anchorCtr="0" compatLnSpc="1">
            <a:prstTxWarp prst="textNoShape">
              <a:avLst/>
            </a:prstTxWarp>
          </a:bodyPr>
          <a:lstStyle>
            <a:lvl1pPr algn="l" defTabSz="919818" latinLnBrk="1">
              <a:spcAft>
                <a:spcPct val="10000"/>
              </a:spcAft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 bwMode="auto">
          <a:xfrm>
            <a:off x="3850285" y="0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5" tIns="46008" rIns="92015" bIns="46008" numCol="1" anchor="t" anchorCtr="0" compatLnSpc="1">
            <a:prstTxWarp prst="textNoShape">
              <a:avLst/>
            </a:prstTxWarp>
          </a:bodyPr>
          <a:lstStyle>
            <a:lvl1pPr algn="r" defTabSz="919818" latinLnBrk="1">
              <a:spcAft>
                <a:spcPct val="10000"/>
              </a:spcAft>
              <a:defRPr sz="1200">
                <a:cs typeface="Arial" charset="0"/>
              </a:defRPr>
            </a:lvl1pPr>
          </a:lstStyle>
          <a:p>
            <a:pPr>
              <a:defRPr/>
            </a:pPr>
            <a:fld id="{56110B8D-FE0F-4BE1-AFD4-FEB364F581E0}" type="datetimeFigureOut">
              <a:rPr lang="ko-KR" altLang="en-US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2016-11-21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 bwMode="auto">
          <a:xfrm>
            <a:off x="1" y="9428614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5" tIns="46008" rIns="92015" bIns="46008" numCol="1" anchor="b" anchorCtr="0" compatLnSpc="1">
            <a:prstTxWarp prst="textNoShape">
              <a:avLst/>
            </a:prstTxWarp>
          </a:bodyPr>
          <a:lstStyle>
            <a:lvl1pPr algn="l" defTabSz="919818" latinLnBrk="1">
              <a:spcAft>
                <a:spcPct val="10000"/>
              </a:spcAft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1/50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 bwMode="auto">
          <a:xfrm>
            <a:off x="3850285" y="9428614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5" tIns="46008" rIns="92015" bIns="46008" numCol="1" anchor="b" anchorCtr="0" compatLnSpc="1">
            <a:prstTxWarp prst="textNoShape">
              <a:avLst/>
            </a:prstTxWarp>
          </a:bodyPr>
          <a:lstStyle>
            <a:lvl1pPr algn="r" defTabSz="919818" latinLnBrk="1">
              <a:spcAft>
                <a:spcPct val="10000"/>
              </a:spcAft>
              <a:defRPr sz="1200">
                <a:cs typeface="Arial" charset="0"/>
              </a:defRPr>
            </a:lvl1pPr>
          </a:lstStyle>
          <a:p>
            <a:pPr>
              <a:defRPr/>
            </a:pPr>
            <a:fld id="{9735E473-8E07-4B14-AAAF-8E5B2EA9C6A4}" type="slidenum">
              <a:rPr lang="ko-KR" altLang="en-US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3222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5" tIns="46008" rIns="92015" bIns="46008" numCol="1" anchor="t" anchorCtr="0" compatLnSpc="1">
            <a:prstTxWarp prst="textNoShape">
              <a:avLst/>
            </a:prstTxWarp>
          </a:bodyPr>
          <a:lstStyle>
            <a:lvl1pPr algn="l" defTabSz="919818" latinLnBrk="1">
              <a:defRPr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3850285" y="0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5" tIns="46008" rIns="92015" bIns="46008" numCol="1" anchor="t" anchorCtr="0" compatLnSpc="1">
            <a:prstTxWarp prst="textNoShape">
              <a:avLst/>
            </a:prstTxWarp>
          </a:bodyPr>
          <a:lstStyle>
            <a:lvl1pPr algn="r" defTabSz="919818" latinLnBrk="1">
              <a:defRPr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1pPr>
          </a:lstStyle>
          <a:p>
            <a:pPr>
              <a:defRPr/>
            </a:pPr>
            <a:fld id="{8EB0EA03-22DE-4176-B764-5D6F22C6B21A}" type="datetimeFigureOut">
              <a:rPr lang="ko-KR" altLang="en-US" smtClean="0"/>
              <a:pPr>
                <a:defRPr/>
              </a:pPr>
              <a:t>2016-11-21</a:t>
            </a:fld>
            <a:endParaRPr lang="en-US" altLang="ko-KR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368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3" tIns="46557" rIns="93113" bIns="46557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680418" y="4715919"/>
            <a:ext cx="5436841" cy="446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5" tIns="46008" rIns="92015" bIns="46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1" y="9428614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5" tIns="46008" rIns="92015" bIns="46008" numCol="1" anchor="b" anchorCtr="0" compatLnSpc="1">
            <a:prstTxWarp prst="textNoShape">
              <a:avLst/>
            </a:prstTxWarp>
          </a:bodyPr>
          <a:lstStyle>
            <a:lvl1pPr algn="l" defTabSz="919818" latinLnBrk="1">
              <a:defRPr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1pPr>
          </a:lstStyle>
          <a:p>
            <a:pPr>
              <a:defRPr/>
            </a:pPr>
            <a:r>
              <a:rPr lang="en-US" altLang="ko-KR" dirty="0" smtClean="0"/>
              <a:t>1/50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3850285" y="9428614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15" tIns="46008" rIns="92015" bIns="46008" numCol="1" anchor="b" anchorCtr="0" compatLnSpc="1">
            <a:prstTxWarp prst="textNoShape">
              <a:avLst/>
            </a:prstTxWarp>
          </a:bodyPr>
          <a:lstStyle>
            <a:lvl1pPr algn="r" defTabSz="919818" latinLnBrk="1">
              <a:defRPr sz="12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1pPr>
          </a:lstStyle>
          <a:p>
            <a:pPr>
              <a:defRPr/>
            </a:pPr>
            <a:fld id="{242B7118-77DB-4F06-AB10-66158636F25A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2983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The User Interface API (UI API) is a collection of COM objects that provide access to:</a:t>
            </a:r>
          </a:p>
          <a:p>
            <a:pPr lvl="1"/>
            <a:r>
              <a:rPr lang="en-US" altLang="ko-KR" smtClean="0">
                <a:ea typeface="굴림" charset="-127"/>
              </a:rPr>
              <a:t>forms </a:t>
            </a:r>
          </a:p>
          <a:p>
            <a:pPr lvl="1"/>
            <a:r>
              <a:rPr lang="en-US" altLang="ko-KR" smtClean="0">
                <a:ea typeface="굴림" charset="-127"/>
              </a:rPr>
              <a:t>controls within these forms </a:t>
            </a:r>
          </a:p>
          <a:p>
            <a:pPr lvl="1"/>
            <a:r>
              <a:rPr lang="en-US" altLang="ko-KR" smtClean="0">
                <a:ea typeface="굴림" charset="-127"/>
              </a:rPr>
              <a:t>menus</a:t>
            </a:r>
          </a:p>
          <a:p>
            <a:pPr lvl="1"/>
            <a:endParaRPr lang="en-US" altLang="ko-KR" smtClean="0">
              <a:ea typeface="굴림" charset="-127"/>
            </a:endParaRPr>
          </a:p>
          <a:p>
            <a:r>
              <a:rPr lang="en-US" altLang="ko-KR" smtClean="0">
                <a:ea typeface="굴림" charset="-127"/>
              </a:rPr>
              <a:t>Note: The “Main Menu” and the status bar are forms as well</a:t>
            </a:r>
          </a:p>
        </p:txBody>
      </p:sp>
      <p:sp>
        <p:nvSpPr>
          <p:cNvPr id="138243" name="Folienbildplatzhalt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Form item types are the same as controls in Visual Basic forms from a user perspective - except the LinkedButton which is specific to SAP Business One</a:t>
            </a:r>
          </a:p>
          <a:p>
            <a:r>
              <a:rPr lang="de-DE" smtClean="0"/>
              <a:t>Technically, the SAP objects are unrelated to VB form controls</a:t>
            </a:r>
          </a:p>
          <a:p>
            <a:r>
              <a:rPr lang="de-DE" smtClean="0"/>
              <a:t>Examples of form item types are:</a:t>
            </a:r>
          </a:p>
          <a:p>
            <a:pPr lvl="1"/>
            <a:r>
              <a:rPr lang="de-DE" smtClean="0"/>
              <a:t>Button</a:t>
            </a:r>
          </a:p>
          <a:p>
            <a:pPr lvl="1"/>
            <a:r>
              <a:rPr lang="de-DE" smtClean="0"/>
              <a:t>CheckBox</a:t>
            </a:r>
          </a:p>
          <a:p>
            <a:pPr lvl="1"/>
            <a:r>
              <a:rPr lang="en-US" altLang="ko-KR" smtClean="0">
                <a:ea typeface="굴림" charset="-127"/>
              </a:rPr>
              <a:t>ComboBox</a:t>
            </a:r>
          </a:p>
          <a:p>
            <a:pPr lvl="1"/>
            <a:r>
              <a:rPr lang="en-US" altLang="ko-KR" smtClean="0">
                <a:ea typeface="굴림" charset="-127"/>
              </a:rPr>
              <a:t>EditText</a:t>
            </a:r>
          </a:p>
          <a:p>
            <a:pPr lvl="1"/>
            <a:r>
              <a:rPr lang="en-US" altLang="ko-KR" smtClean="0">
                <a:ea typeface="굴림" charset="-127"/>
              </a:rPr>
              <a:t>LinkedButton</a:t>
            </a:r>
          </a:p>
          <a:p>
            <a:pPr lvl="1"/>
            <a:r>
              <a:rPr lang="de-DE" smtClean="0"/>
              <a:t>Grid</a:t>
            </a:r>
            <a:endParaRPr lang="en-US" altLang="ko-KR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Matrix (most tables in system forms)</a:t>
            </a:r>
          </a:p>
          <a:p>
            <a:pPr lvl="1"/>
            <a:r>
              <a:rPr lang="en-US" altLang="ko-KR" smtClean="0">
                <a:ea typeface="굴림" charset="-127"/>
              </a:rPr>
              <a:t>OptionBtn ("Radio Button")</a:t>
            </a:r>
          </a:p>
          <a:p>
            <a:pPr lvl="1"/>
            <a:r>
              <a:rPr lang="en-US" altLang="ko-KR" smtClean="0">
                <a:ea typeface="굴림" charset="-127"/>
              </a:rPr>
              <a:t>PictureBox</a:t>
            </a:r>
          </a:p>
          <a:p>
            <a:pPr lvl="1"/>
            <a:r>
              <a:rPr lang="en-US" altLang="ko-KR" smtClean="0">
                <a:ea typeface="굴림" charset="-127"/>
              </a:rPr>
              <a:t>StaticText</a:t>
            </a:r>
          </a:p>
          <a:p>
            <a:endParaRPr lang="en-US" altLang="ko-KR" smtClean="0">
              <a:ea typeface="굴림" charset="-127"/>
            </a:endParaRPr>
          </a:p>
        </p:txBody>
      </p:sp>
      <p:sp>
        <p:nvSpPr>
          <p:cNvPr id="171011" name="Folienbildplatzhalt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ea typeface="굴림" charset="-127"/>
              </a:rPr>
              <a:t>You can view technical information related to forms, items (controls), and corresponding database tables/fields by selecting View &gt; System Information and mouse over the </a:t>
            </a:r>
            <a:r>
              <a:rPr lang="en-US" altLang="zh-CN" smtClean="0"/>
              <a:t>items(controls)</a:t>
            </a:r>
            <a:r>
              <a:rPr lang="en-US" altLang="ko-KR" smtClean="0">
                <a:ea typeface="굴림" charset="-127"/>
              </a:rPr>
              <a:t> in question.</a:t>
            </a:r>
          </a:p>
          <a:p>
            <a:r>
              <a:rPr lang="en-US" altLang="ko-KR" smtClean="0">
                <a:ea typeface="굴림" charset="-127"/>
              </a:rPr>
              <a:t>The information is shown in the lower left corner of the screen:</a:t>
            </a:r>
          </a:p>
          <a:p>
            <a:pPr lvl="1"/>
            <a:r>
              <a:rPr lang="en-US" altLang="ko-KR" smtClean="0">
                <a:ea typeface="굴림" charset="-127"/>
              </a:rPr>
              <a:t>Form Type (string, but appears as a number for system forms)</a:t>
            </a:r>
          </a:p>
          <a:p>
            <a:pPr lvl="1"/>
            <a:r>
              <a:rPr lang="en-US" altLang="ko-KR" smtClean="0">
                <a:ea typeface="굴림" charset="-127"/>
              </a:rPr>
              <a:t>Item UID (string, but appears as a number for system items)</a:t>
            </a:r>
          </a:p>
          <a:p>
            <a:pPr lvl="1"/>
            <a:r>
              <a:rPr lang="de-DE" smtClean="0"/>
              <a:t>Pane - current layer linking items with folders (tabs) – see later in this unit</a:t>
            </a:r>
            <a:endParaRPr lang="en-US" altLang="ko-KR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Database table name</a:t>
            </a:r>
          </a:p>
          <a:p>
            <a:pPr lvl="1"/>
            <a:r>
              <a:rPr lang="en-US" altLang="ko-KR" smtClean="0">
                <a:ea typeface="굴림" charset="-127"/>
              </a:rPr>
              <a:t>Database field name</a:t>
            </a:r>
          </a:p>
          <a:p>
            <a:pPr lvl="1"/>
            <a:r>
              <a:rPr lang="de-DE" smtClean="0"/>
              <a:t>Menu item unique id</a:t>
            </a:r>
            <a:endParaRPr lang="en-US" altLang="ko-KR" smtClean="0">
              <a:ea typeface="굴림" charset="-127"/>
            </a:endParaRPr>
          </a:p>
          <a:p>
            <a:endParaRPr lang="de-DE" smtClean="0"/>
          </a:p>
          <a:p>
            <a:r>
              <a:rPr lang="de-DE" smtClean="0"/>
              <a:t>Note:</a:t>
            </a:r>
          </a:p>
          <a:p>
            <a:pPr lvl="1"/>
            <a:r>
              <a:rPr lang="de-DE" smtClean="0"/>
              <a:t>Database details are not available for items which display information that is:</a:t>
            </a:r>
          </a:p>
          <a:p>
            <a:pPr lvl="1"/>
            <a:r>
              <a:rPr lang="de-DE" smtClean="0"/>
              <a:t>Calculated within the user interface</a:t>
            </a:r>
          </a:p>
          <a:p>
            <a:pPr lvl="1"/>
            <a:r>
              <a:rPr lang="de-DE" smtClean="0"/>
              <a:t>Sourced from more than one database field – for example amounts combine the float value with the currency code, e.g. „EUR 7.59“. The information in the status bar will contain a „variable“ ID.</a:t>
            </a:r>
          </a:p>
          <a:p>
            <a:pPr lvl="1"/>
            <a:endParaRPr lang="de-DE" smtClean="0"/>
          </a:p>
          <a:p>
            <a:pPr lvl="1"/>
            <a:r>
              <a:rPr lang="de-DE" smtClean="0"/>
              <a:t>The information displayed relates to the position of the mouse pointer, not necessarily the item which currently has input focus</a:t>
            </a:r>
          </a:p>
        </p:txBody>
      </p:sp>
      <p:sp>
        <p:nvSpPr>
          <p:cNvPr id="2" name="Folienbildplatzhalter 4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5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42950" y="2130425"/>
            <a:ext cx="84201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73050" y="981075"/>
            <a:ext cx="9359900" cy="7921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>
              <a:buNone/>
              <a:defRPr sz="1400">
                <a:latin typeface="Arial" pitchFamily="34" charset="0"/>
                <a:cs typeface="Arial" pitchFamily="34" charset="0"/>
              </a:defRPr>
            </a:lvl2pPr>
            <a:lvl3pPr>
              <a:buNone/>
              <a:defRPr sz="1400">
                <a:latin typeface="Arial" pitchFamily="34" charset="0"/>
                <a:cs typeface="Arial" pitchFamily="34" charset="0"/>
              </a:defRPr>
            </a:lvl3pPr>
            <a:lvl4pPr>
              <a:buNone/>
              <a:defRPr sz="1400">
                <a:latin typeface="Arial" pitchFamily="34" charset="0"/>
                <a:cs typeface="Arial" pitchFamily="34" charset="0"/>
              </a:defRPr>
            </a:lvl4pPr>
            <a:lvl5pPr>
              <a:buNone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60338" y="364917"/>
            <a:ext cx="709691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249613" y="474663"/>
            <a:ext cx="6122987" cy="123825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algn="r"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12-04-2011 D:\My Documents\01. PD\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장학재단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ERP &amp; ERM\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한국장학재단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요약본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v0.1 (CHK).pptx</a:t>
            </a:r>
            <a:endParaRPr lang="en-GB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024438" y="6419850"/>
            <a:ext cx="3197225" cy="122238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>
              <a:defRPr/>
            </a:pPr>
            <a:endParaRPr lang="en-GB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314825" y="6592888"/>
            <a:ext cx="1276350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GB" baseline="0" dirty="0">
                <a:latin typeface="Georgia" pitchFamily="18" charset="0"/>
                <a:ea typeface="맑은 고딕" pitchFamily="50" charset="-127"/>
                <a:cs typeface="Arial" pitchFamily="34" charset="0"/>
              </a:rPr>
              <a:t>-</a:t>
            </a:r>
            <a:fld id="{1848CB0D-2320-4F04-A0C7-6C78864577CD}" type="slidenum">
              <a:rPr lang="en-GB" baseline="0">
                <a:latin typeface="Georgia" pitchFamily="18" charset="0"/>
                <a:ea typeface="맑은 고딕" pitchFamily="50" charset="-127"/>
                <a:cs typeface="Arial" pitchFamily="34" charset="0"/>
              </a:rPr>
              <a:pPr algn="ctr">
                <a:defRPr/>
              </a:pPr>
              <a:t>‹#›</a:t>
            </a:fld>
            <a:r>
              <a:rPr lang="en-GB" baseline="0" dirty="0">
                <a:latin typeface="Georgia" pitchFamily="18" charset="0"/>
                <a:ea typeface="맑은 고딕" pitchFamily="50" charset="-127"/>
                <a:cs typeface="Arial" pitchFamily="34" charset="0"/>
              </a:rPr>
              <a:t>-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32"/>
          </p:nvPr>
        </p:nvSpPr>
        <p:spPr>
          <a:xfrm>
            <a:off x="7222343" y="277126"/>
            <a:ext cx="2170315" cy="273758"/>
          </a:xfrm>
          <a:solidFill>
            <a:schemeClr val="bg1"/>
          </a:solidFill>
        </p:spPr>
        <p:txBody>
          <a:bodyPr wrap="none" tIns="36000" bIns="36000" anchor="b"/>
          <a:lstStyle>
            <a:lvl1pPr algn="r">
              <a:buNone/>
              <a:defRPr sz="1300" b="1" baseline="0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ko-KR" altLang="en-GB" dirty="0" smtClean="0"/>
              <a:t>마스터 텍스트 스타일을 편집합니다</a:t>
            </a:r>
          </a:p>
        </p:txBody>
      </p:sp>
      <p:sp>
        <p:nvSpPr>
          <p:cNvPr id="16" name="텍스트 개체 틀 20"/>
          <p:cNvSpPr>
            <a:spLocks noGrp="1"/>
          </p:cNvSpPr>
          <p:nvPr>
            <p:ph type="body" sz="quarter" idx="31"/>
          </p:nvPr>
        </p:nvSpPr>
        <p:spPr>
          <a:xfrm>
            <a:off x="485933" y="1013014"/>
            <a:ext cx="9000000" cy="6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957263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GB" altLang="en-US" sz="1600" b="1" kern="1200" baseline="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>
              <a:defRPr sz="1300">
                <a:latin typeface="HY헤드라인M" pitchFamily="18" charset="-127"/>
                <a:ea typeface="HY헤드라인M" pitchFamily="18" charset="-127"/>
              </a:defRPr>
            </a:lvl2pPr>
            <a:lvl3pPr>
              <a:defRPr sz="1300">
                <a:latin typeface="HY헤드라인M" pitchFamily="18" charset="-127"/>
                <a:ea typeface="HY헤드라인M" pitchFamily="18" charset="-127"/>
              </a:defRPr>
            </a:lvl3pPr>
            <a:lvl4pPr>
              <a:defRPr sz="1300">
                <a:latin typeface="HY헤드라인M" pitchFamily="18" charset="-127"/>
                <a:ea typeface="HY헤드라인M" pitchFamily="18" charset="-127"/>
              </a:defRPr>
            </a:lvl4pPr>
            <a:lvl5pPr>
              <a:defRPr sz="1300">
                <a:latin typeface="HY헤드라인M" pitchFamily="18" charset="-127"/>
                <a:ea typeface="HY헤드라인M" pitchFamily="18" charset="-127"/>
              </a:defRPr>
            </a:lvl5pPr>
          </a:lstStyle>
          <a:p>
            <a:pPr lvl="0"/>
            <a:r>
              <a:rPr lang="ko-KR" altLang="en-GB" dirty="0" smtClean="0"/>
              <a:t>마스터 텍스트 스타일을 편집합니다</a:t>
            </a:r>
            <a:endParaRPr lang="en-GB" dirty="0"/>
          </a:p>
        </p:txBody>
      </p:sp>
      <p:sp>
        <p:nvSpPr>
          <p:cNvPr id="18" name="Title 21"/>
          <p:cNvSpPr>
            <a:spLocks noGrp="1"/>
          </p:cNvSpPr>
          <p:nvPr>
            <p:ph type="title"/>
          </p:nvPr>
        </p:nvSpPr>
        <p:spPr>
          <a:xfrm>
            <a:off x="485933" y="559313"/>
            <a:ext cx="9003192" cy="291600"/>
          </a:xfrm>
          <a:prstGeom prst="rect">
            <a:avLst/>
          </a:prstGeom>
          <a:ln>
            <a:noFill/>
          </a:ln>
        </p:spPr>
        <p:txBody>
          <a:bodyPr/>
          <a:lstStyle>
            <a:lvl1pPr latinLnBrk="0">
              <a:lnSpc>
                <a:spcPts val="2000"/>
              </a:lnSpc>
              <a:defRPr sz="1800" baseline="0">
                <a:latin typeface="+mn-ea"/>
                <a:ea typeface="+mn-ea"/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P_Footnote_2007_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65101" y="6721476"/>
            <a:ext cx="1057672" cy="1063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© SAP 2010 / Page </a:t>
            </a:r>
            <a:fld id="{4F25C394-A864-4042-AC15-EB0DDAA0C8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120990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25538"/>
            <a:ext cx="92202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208463" y="6529388"/>
            <a:ext cx="14843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fld id="{8BE62754-D2C7-428D-9E13-4D66E5484D03}" type="slidenum">
              <a:rPr kumimoji="0" lang="en-US" altLang="ko-KR" sz="9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ctr" eaLnBrk="0" latinLnBrk="0" hangingPunct="0"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90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836712"/>
            <a:ext cx="9906000" cy="0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</p:cxnSp>
      <p:pic>
        <p:nvPicPr>
          <p:cNvPr id="9" name="Picture 2" descr="E:\00_Sales\00_SBO\96_동아쏘시오\00_제안서\DH_Group_SH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4" t="42457" r="72749" b="47299"/>
          <a:stretch/>
        </p:blipFill>
        <p:spPr bwMode="auto">
          <a:xfrm>
            <a:off x="85642" y="6503229"/>
            <a:ext cx="1410974" cy="23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Administrator\Documents\UC Messenger\받은 파일\웅진_컬러_한글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6309320"/>
            <a:ext cx="991856" cy="4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6" r:id="rId3"/>
    <p:sldLayoutId id="2147483677" r:id="rId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SBO SDK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개발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커리쿨럼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개발코스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오버뷰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    - SBO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구성도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소개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개발 코스 소개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DI API </a:t>
            </a: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- DI API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소개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- DI API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사용처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- DI API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설치 및 참조하기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 - SDK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설치 및 사용해보기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자주 사용하는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DI API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소개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-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배치소스 배포 및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DI API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사용해서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접속하기 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- DI API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사용해서 품목마스터 생성 및 갱신해보기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 -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DI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API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사용해서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BP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마스터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생성 및 갱신해보기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DI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API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사용해서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구매오더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생성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해보기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-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DI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API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사용해서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판매오더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생성 해보기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-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DI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API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사용해서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분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개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생성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해보기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9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DI API </a:t>
            </a:r>
            <a:r>
              <a:rPr lang="ko-KR" altLang="en-US" sz="2400" kern="0" dirty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개발참조문서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설치및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 실행하기</a:t>
            </a:r>
            <a:r>
              <a:rPr lang="en-US" altLang="ko-KR" sz="2400" b="0" dirty="0">
                <a:solidFill>
                  <a:srgbClr val="FF0000"/>
                </a:solidFill>
                <a:latin typeface="+mj-lt"/>
              </a:rPr>
              <a:t> (</a:t>
            </a:r>
            <a:r>
              <a:rPr lang="ko-KR" altLang="en-US" sz="2400" b="0" dirty="0">
                <a:solidFill>
                  <a:srgbClr val="FF0000"/>
                </a:solidFill>
                <a:latin typeface="+mj-lt"/>
              </a:rPr>
              <a:t>실습하기</a:t>
            </a:r>
            <a:r>
              <a:rPr lang="en-US" altLang="ko-KR" sz="2400" b="0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lt"/>
                <a:ea typeface="+mn-ea"/>
              </a:rPr>
              <a:t>개발문서 설치하기</a:t>
            </a:r>
            <a:endParaRPr lang="en-US" altLang="ko-KR" sz="1800" b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lt"/>
                <a:ea typeface="+mn-ea"/>
              </a:rPr>
              <a:t>SBO </a:t>
            </a:r>
            <a:r>
              <a:rPr lang="ko-KR" altLang="en-US" sz="1800" b="0" dirty="0" smtClean="0">
                <a:solidFill>
                  <a:schemeClr val="tx1"/>
                </a:solidFill>
                <a:latin typeface="+mn-lt"/>
                <a:ea typeface="+mn-ea"/>
              </a:rPr>
              <a:t>설치파일 폴더</a:t>
            </a:r>
            <a:r>
              <a:rPr lang="en-US" altLang="ko-KR" sz="1800" b="0" dirty="0">
                <a:solidFill>
                  <a:schemeClr val="tx1"/>
                </a:solidFill>
                <a:latin typeface="+mn-lt"/>
                <a:ea typeface="+mn-ea"/>
              </a:rPr>
              <a:t>\</a:t>
            </a:r>
            <a:r>
              <a:rPr lang="en-US" altLang="ko-KR" sz="1800" b="0" dirty="0" smtClean="0">
                <a:solidFill>
                  <a:schemeClr val="tx1"/>
                </a:solidFill>
                <a:latin typeface="+mn-lt"/>
                <a:ea typeface="+mn-ea"/>
              </a:rPr>
              <a:t>Packages\SDK\SETUP.exe </a:t>
            </a:r>
            <a:r>
              <a:rPr lang="ko-KR" altLang="en-US" sz="1800" b="0" dirty="0" smtClean="0">
                <a:solidFill>
                  <a:schemeClr val="tx1"/>
                </a:solidFill>
                <a:latin typeface="+mn-lt"/>
                <a:ea typeface="+mn-ea"/>
              </a:rPr>
              <a:t>실행</a:t>
            </a:r>
            <a:endParaRPr lang="en-US" altLang="ko-KR" sz="1800" b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lt"/>
                <a:ea typeface="+mn-ea"/>
              </a:rPr>
              <a:t>개발문서 실행하기</a:t>
            </a:r>
            <a:endParaRPr lang="en-US" altLang="ko-KR" sz="1800" b="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endParaRPr lang="ko-KR" altLang="en-US" sz="1800" b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21" y="2001907"/>
            <a:ext cx="3096344" cy="42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DI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개발참조문서 보기</a:t>
            </a:r>
            <a:endParaRPr lang="ko-KR" altLang="en-US" sz="2400" kern="0" dirty="0">
              <a:solidFill>
                <a:schemeClr val="tx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08720"/>
            <a:ext cx="7448715" cy="55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선언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사용빈도가 높은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API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들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컴퍼니 클래스 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Private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SAPbobsCOM.Company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‘DI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의 기본구성은 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SBO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에 </a:t>
            </a:r>
            <a:r>
              <a:rPr lang="ko-KR" altLang="en-US" sz="1400" b="0" dirty="0" err="1">
                <a:solidFill>
                  <a:schemeClr val="tx1"/>
                </a:solidFill>
                <a:latin typeface="+mn-ea"/>
                <a:ea typeface="+mn-ea"/>
              </a:rPr>
              <a:t>셋팅된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 회사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기준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New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SAPbobsCOM.Company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레코드셋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SAPbobsCOM.Recordset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oCompany.GetBusinessObject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SAPbobsCOM.BoObjectTypes.BoRecordset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품목마스터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SAPbobsCOM.Items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oCompany.GetBusinessObject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SAPbobsCOM.BoObjectTypes.oItems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BP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마스터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SAPbobsCOM.BusinessPartners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oCompany.GetBusinessObject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SAPbobsCOM.BoObjectTypes.oBusinessPartners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구매오더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SAPbobsCOM.Documents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oCompany.GetBusinessObject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SAPbobsCOM.BoObjectTypes.oPurchaseOrders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판매오더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SAPbobsCOM.Documents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oCompany.GetBusinessObject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SAPbobsCOM.BoObjectTypes.oOrders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9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선언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사용빈도가 높은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API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들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분개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oJE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SAPbobsCOM.JournalEntries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oJE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oCompany.GetBusinessObject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SAPbobsCOM.BoObjectTypes.oJournalEntries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DI API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처리중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 발생오류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oCompany.GetLastErrorDescription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DI API </a:t>
            </a:r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생성된 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문서키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oCompany.GetNewObjectKey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글로벌 트랜잭션 처리</a:t>
            </a:r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oCompany.StartTransaction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oCompany.InTransaction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Then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End If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oCompany.EndTransaction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SAPbobsCOM.BoWfTransOpt.wf_Commit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8"/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... </a:t>
            </a:r>
            <a:endParaRPr lang="en-US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7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실습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배치 소스 배포 및 구동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r>
              <a:rPr lang="en-US" altLang="ko-KR" sz="2400" b="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400" b="0" dirty="0">
                <a:solidFill>
                  <a:srgbClr val="FF0000"/>
                </a:solidFill>
                <a:latin typeface="+mj-ea"/>
                <a:ea typeface="+mj-ea"/>
              </a:rPr>
              <a:t>실습하기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96752"/>
            <a:ext cx="7545288" cy="51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실습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(SBO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접속하기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 (</a:t>
            </a:r>
            <a:r>
              <a:rPr lang="ko-KR" altLang="en-US" sz="2400" b="0" dirty="0">
                <a:solidFill>
                  <a:srgbClr val="FF0000"/>
                </a:solidFill>
                <a:latin typeface="+mj-ea"/>
                <a:ea typeface="+mj-ea"/>
              </a:rPr>
              <a:t>실습하기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504" y="980728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컴퍼니 클래스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선언후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접속하기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Private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oCompany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b="0" dirty="0" err="1" smtClean="0">
                <a:solidFill>
                  <a:schemeClr val="tx1"/>
                </a:solidFill>
                <a:latin typeface="+mn-ea"/>
                <a:ea typeface="+mn-ea"/>
              </a:rPr>
              <a:t>SAPbobsCOM.Company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‘DI 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의 기본구성은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SBO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에 </a:t>
            </a:r>
            <a:r>
              <a:rPr lang="ko-KR" altLang="en-US" b="0" dirty="0" err="1">
                <a:solidFill>
                  <a:schemeClr val="tx1"/>
                </a:solidFill>
                <a:latin typeface="+mn-ea"/>
                <a:ea typeface="+mn-ea"/>
              </a:rPr>
              <a:t>셋팅된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회사 기준</a:t>
            </a:r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rgbClr val="FF0000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srgbClr val="FF0000"/>
                </a:solidFill>
                <a:latin typeface="+mn-ea"/>
                <a:ea typeface="+mn-ea"/>
              </a:rPr>
              <a:t>접속하기 코딩 실습하기</a:t>
            </a:r>
            <a:endParaRPr lang="en-US" altLang="ko-KR" sz="1800" b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8864" y="2060848"/>
            <a:ext cx="549088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          </a:t>
            </a:r>
            <a:r>
              <a:rPr lang="en-US" altLang="ko-KR" sz="900" b="0" dirty="0" err="1" smtClean="0">
                <a:solidFill>
                  <a:schemeClr val="tx1"/>
                </a:solidFill>
                <a:latin typeface="+mn-ea"/>
                <a:ea typeface="+mn-ea"/>
              </a:rPr>
              <a:t>oCompany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= New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SAPbobsCOM.Company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oCompany.Server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"77100247-PC"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oCompany.language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SAPbobsCOM.BoSuppLangs.ln_English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'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oCompany.UseTrusted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True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oCompany.CompanyDB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"ONEPACKTEST"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oCompany.UserName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"manager"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oCompany.Password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"1234"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oCompany.DbUserName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sa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oCompany.DbPassword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"1"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oCompany.DbServerType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SAPbobsCOM.BoDataServerTypes.dst_MSSQL2012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If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oCompany.Connect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&lt;&gt; 0 Then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oCompany.GetLastErrorDescription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If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oCompany.Connected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Then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oCompany.Disconnect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End If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System.Runtime.InteropServices.Marshal.ReleaseComObject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oCompany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Me.Dispose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Me.Close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Exit Sub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Else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  <a:ea typeface="+mn-ea"/>
              </a:rPr>
              <a:t>접속성공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        End If</a:t>
            </a:r>
            <a:endParaRPr lang="ko-KR" altLang="en-US" sz="9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9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실습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레코드셋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사용해보기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r>
              <a:rPr lang="en-US" altLang="ko-KR" sz="2400" b="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2400" b="0" dirty="0">
                <a:solidFill>
                  <a:srgbClr val="FF0000"/>
                </a:solidFill>
                <a:latin typeface="+mj-ea"/>
                <a:ea typeface="+mj-ea"/>
              </a:rPr>
              <a:t>실습하기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504" y="980728"/>
            <a:ext cx="87129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레코드셋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선언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SAPbobsCOM.Recordset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</a:rPr>
              <a:t>Nothing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oCompany.GetBusinessObject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SAPbobsCOM.BoObjectTypes.BoRecordset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oRS.DoQurey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("SELECT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AcctCode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AcctName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FROM OACT")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For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As Integer = 1 To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oRS.RecordCount</a:t>
            </a:r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   If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= 1 Then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AcctCode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").Value &amp; " : " &amp;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AcctName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").Value)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   End If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Next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oRS.MoveFirst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oRS.MoveNext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oRS.MoveLast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oRS.MovePrevious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()</a:t>
            </a:r>
            <a:endParaRPr lang="en-US" altLang="ko-KR" sz="1400" b="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1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DI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실습 </a:t>
            </a:r>
            <a:r>
              <a:rPr lang="en-US" altLang="ko-KR" sz="2400" kern="0" dirty="0" smtClean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품목마스터 생성 및 갱신</a:t>
            </a:r>
            <a:r>
              <a:rPr lang="en-US" altLang="ko-KR" sz="2400" kern="0" dirty="0" smtClean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)</a:t>
            </a:r>
            <a:r>
              <a:rPr lang="en-US" altLang="ko-KR" sz="2400" b="0" dirty="0">
                <a:solidFill>
                  <a:srgbClr val="FF0000"/>
                </a:solidFill>
                <a:latin typeface="+mn-ea"/>
                <a:ea typeface="+mn-ea"/>
              </a:rPr>
              <a:t> (</a:t>
            </a:r>
            <a:r>
              <a:rPr lang="ko-KR" altLang="en-US" sz="2400" b="0" dirty="0">
                <a:solidFill>
                  <a:srgbClr val="FF0000"/>
                </a:solidFill>
                <a:latin typeface="+mn-ea"/>
                <a:ea typeface="+mn-ea"/>
              </a:rPr>
              <a:t>실습하기</a:t>
            </a:r>
            <a:r>
              <a:rPr lang="en-US" altLang="ko-KR" sz="2400" b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528" y="90872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Sub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Add_Item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RetVal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Long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ErrCode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Long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ErrMsg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String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SAPbobsCOM.Items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Set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vCmp.GetBusinessObject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oItems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'Set value to mandatory fields: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vItem.ItemCode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+mn-ea"/>
                <a:ea typeface="+mn-ea"/>
              </a:rPr>
              <a:t>MyNewItem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“                                                 </a:t>
            </a:r>
            <a:r>
              <a:rPr lang="en-US" altLang="ko-KR" sz="1400" b="0" dirty="0" smtClean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'Set Value to other fields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vItem.ItemName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MyNewItem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Name"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vItem.WhsInfo.WarehouseCode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"01"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'Adding the Item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RetVal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vItem.Add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'Checking the result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RetVal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&lt;&gt; 0 Then 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	‘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</a:rPr>
              <a:t>RetVal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= 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0 if and only if Add() was successful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vCmp.GetLastError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ErrCode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ErrMsg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ErrCode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&amp; " " &amp;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ErrMsg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End If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End Sub</a:t>
            </a:r>
          </a:p>
        </p:txBody>
      </p:sp>
    </p:spTree>
    <p:extLst>
      <p:ext uri="{BB962C8B-B14F-4D97-AF65-F5344CB8AC3E}">
        <p14:creationId xmlns:p14="http://schemas.microsoft.com/office/powerpoint/2010/main" val="14399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실습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(BP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마스터 생성 및 갱신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 (</a:t>
            </a:r>
            <a:r>
              <a:rPr lang="ko-KR" altLang="en-US" sz="2400" b="0" dirty="0">
                <a:solidFill>
                  <a:srgbClr val="FF0000"/>
                </a:solidFill>
                <a:latin typeface="+mj-ea"/>
                <a:ea typeface="+mj-ea"/>
              </a:rPr>
              <a:t>실습하기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196752"/>
            <a:ext cx="87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SAPbobsCOM.BusinessPartners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oCompany.GetBusinessObject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SAPbobsCOM.BoObjectTypes.oBusinessPartners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oBP.GetByKey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("TEST_BP_00001") Then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oBP.CardCode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"TEST_BP_00001"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If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oBP.Update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&lt;&gt; 0 Then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oCompany.GetLastErrorDescription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Else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("BP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갱신 완료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End If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Else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oBP.CardCode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"TEST_BP_00001"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oBP.CardName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"TEST_BP_00001"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If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oBP.Add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&lt;&gt; 0 Then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oCompany.GetLastErrorDescription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Else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("BP 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생성 완료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End If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2066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실습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구매오더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생성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 (</a:t>
            </a:r>
            <a:r>
              <a:rPr lang="ko-KR" altLang="en-US" sz="2400" b="0" dirty="0">
                <a:solidFill>
                  <a:srgbClr val="FF0000"/>
                </a:solidFill>
                <a:latin typeface="+mj-ea"/>
                <a:ea typeface="+mj-ea"/>
              </a:rPr>
              <a:t>실습하기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196752"/>
            <a:ext cx="87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oOPOR.DocDate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Now.Date.ToString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yyyy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-MM-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dd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oOPOR.CardCode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CardCode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").Value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oOPOR.Lines.SetCurrentLine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(0)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oOPOR.BPL_IDAssignedToInvoice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"1"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For i = 1 To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oRS.RecordCount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oOPOR.Lines.ItemCode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ItemCode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Value.ToString.Trim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oOPOR.Lines.Quantity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("Quantity").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Value.ToString.Trim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oOPOR.Lines.LineTotal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LineTotal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Value.ToString.Trim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oOPOR.Lines.Add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oRS.MoveNext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oOPOR.Add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&lt;&gt; 0 Then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oCompany.GetLastErrorDescription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Else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oCompany.GetNewObjectKey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&amp; "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로 </a:t>
            </a:r>
            <a:r>
              <a:rPr lang="ko-KR" altLang="en-US" sz="1400" b="0" dirty="0" err="1">
                <a:solidFill>
                  <a:schemeClr val="tx1"/>
                </a:solidFill>
                <a:latin typeface="+mn-ea"/>
                <a:ea typeface="+mn-ea"/>
              </a:rPr>
              <a:t>구매오더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 생성 완료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179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SBO SDK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개발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커리쿨럼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</a:rPr>
              <a:t>ㆍ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</a:rPr>
              <a:t>UI API </a:t>
            </a: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    - UI API 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소개</a:t>
            </a:r>
            <a:endParaRPr lang="en-US" altLang="ko-KR" sz="18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8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   - UI API 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사용처</a:t>
            </a:r>
            <a:endParaRPr lang="en-US" altLang="ko-KR" sz="18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8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   - UI API 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컨트롤 소개</a:t>
            </a:r>
            <a:endParaRPr lang="en-US" altLang="ko-KR" sz="18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8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   - UI API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개발툴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소개 및 설치</a:t>
            </a:r>
            <a:endParaRPr lang="en-US" altLang="ko-KR" sz="18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8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   - UI API 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참조하기</a:t>
            </a:r>
            <a:endParaRPr lang="en-US" altLang="ko-KR" sz="18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8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   - UI API SDK 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도움말 찾기</a:t>
            </a:r>
            <a:endParaRPr lang="en-US" altLang="ko-KR" sz="18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8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   - UI 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관련 정보 알아내기</a:t>
            </a:r>
            <a:endParaRPr lang="en-US" altLang="ko-KR" sz="18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7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실습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판매오더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생성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 (</a:t>
            </a:r>
            <a:r>
              <a:rPr lang="ko-KR" altLang="en-US" sz="2400" b="0" dirty="0">
                <a:solidFill>
                  <a:srgbClr val="FF0000"/>
                </a:solidFill>
                <a:latin typeface="+mj-ea"/>
                <a:ea typeface="+mj-ea"/>
              </a:rPr>
              <a:t>실습하기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196752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oORDR.DocDate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Now.Date.ToString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yyyy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-MM-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dd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oORDR.DocDueDate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Now.Date.ToString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yyyy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-MM-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dd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oORDR.CardCode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CardCode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").Value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oORDR.Lines.SetCurrentLine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(0)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oORDR.BPL_IDAssignedToInvoice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"1"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For i = 1 To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oRS.RecordCount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oORDR.Lines.ItemCode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ItemCode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Value.ToString.Trim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oORDR.Lines.Quantity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("Quantity").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Value.ToString.Trim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oORDR.Lines.LineTotal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LineTotal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Value.ToString.Trim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oORDR.Lines.Add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oRS.MoveNext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</a:p>
          <a:p>
            <a:pPr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oORDR.Add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&lt;&gt; 0 Then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oCompany.GetLastErrorDescription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Else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oCompany.GetNewObjectKey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&amp; "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로 </a:t>
            </a:r>
            <a:r>
              <a:rPr lang="ko-KR" altLang="en-US" sz="1400" b="0" dirty="0" err="1">
                <a:solidFill>
                  <a:schemeClr val="tx1"/>
                </a:solidFill>
                <a:latin typeface="+mn-ea"/>
                <a:ea typeface="+mn-ea"/>
              </a:rPr>
              <a:t>판매오더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 생성 완료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7259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DI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실습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분개 생성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 (</a:t>
            </a:r>
            <a:r>
              <a:rPr lang="ko-KR" altLang="en-US" sz="2400" b="0" dirty="0">
                <a:solidFill>
                  <a:srgbClr val="FF0000"/>
                </a:solidFill>
                <a:latin typeface="+mj-ea"/>
                <a:ea typeface="+mj-ea"/>
              </a:rPr>
              <a:t>실습하기</a:t>
            </a:r>
            <a:r>
              <a:rPr lang="en-US" altLang="ko-KR" sz="2400" b="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196752"/>
            <a:ext cx="8712968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SAPbobsCOM.JournalEntries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oCompany.GetBusinessObject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SAPbobsCOM.BoObjectTypes.oJournalEntries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oJE.ReferenceDate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Now.Date.ToString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yyyy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-MM-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dd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oJE.Memo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("Memo").Value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oJE.Lines.SetCurrentLine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(0)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For i = 1 To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oRS.RecordCount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oJE.Lines.AccountCode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("Account").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Value.ToString.Trim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If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("Debit").Value &lt;&gt; 0 Then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oJE.Lines.Debit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("Debit").Value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End If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If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("Credit").Value &lt;&gt; 0 Then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oJE.Lines.Credit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("Credit").Value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End If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oJE.Lines.ShortName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ShortName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").Value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oJE.Lines.Add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oRS.MoveNext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oJE.Add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&lt;&gt; 0 Then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oCompany.GetLastErrorDescription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Else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MsgBox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oCompany.GetNewObjectKey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로 분개생성 완료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End I</a:t>
            </a:r>
          </a:p>
        </p:txBody>
      </p:sp>
    </p:spTree>
    <p:extLst>
      <p:ext uri="{BB962C8B-B14F-4D97-AF65-F5344CB8AC3E}">
        <p14:creationId xmlns:p14="http://schemas.microsoft.com/office/powerpoint/2010/main" val="17721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소개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196752"/>
            <a:ext cx="871296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dirty="0" smtClean="0">
                <a:solidFill>
                  <a:schemeClr val="tx1"/>
                </a:solidFill>
                <a:latin typeface="+mn-ea"/>
                <a:ea typeface="+mn-ea"/>
              </a:rPr>
              <a:t>UI(User </a:t>
            </a:r>
            <a:r>
              <a:rPr lang="en-US" altLang="ko-KR" sz="2400" b="0" dirty="0" err="1" smtClean="0">
                <a:solidFill>
                  <a:schemeClr val="tx1"/>
                </a:solidFill>
                <a:latin typeface="+mn-ea"/>
                <a:ea typeface="+mn-ea"/>
              </a:rPr>
              <a:t>InterFace</a:t>
            </a:r>
            <a:r>
              <a:rPr lang="en-US" altLang="ko-KR" sz="2400" b="0" dirty="0" smtClean="0">
                <a:solidFill>
                  <a:schemeClr val="tx1"/>
                </a:solidFill>
                <a:latin typeface="+mn-ea"/>
                <a:ea typeface="+mn-ea"/>
              </a:rPr>
              <a:t>) API</a:t>
            </a:r>
            <a:r>
              <a:rPr lang="ko-KR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란</a:t>
            </a:r>
            <a:r>
              <a:rPr lang="en-US" altLang="ko-KR" sz="2400" b="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에서는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SAP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제공되는 독자적인 화면 컨트롤이 사용됨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DI API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와 마찬가지로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 SDK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를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통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해 독자적으로 구현해야 함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내에서 화면을 그려서 띠우거나 컨트롤 하기 위해 참조하는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제공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API</a:t>
            </a: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64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99" y="1316039"/>
            <a:ext cx="6959997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4151578" y="3557589"/>
            <a:ext cx="1160860" cy="479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de-DE" sz="1600" b="1">
              <a:latin typeface="Arial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6612599" y="3983038"/>
            <a:ext cx="3116263" cy="590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de-DE" sz="1600" b="1">
              <a:latin typeface="Arial" charset="0"/>
            </a:endParaRP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3083587" y="2009776"/>
            <a:ext cx="1320800" cy="479425"/>
            <a:chOff x="380" y="1085"/>
            <a:chExt cx="768" cy="302"/>
          </a:xfrm>
        </p:grpSpPr>
        <p:sp>
          <p:nvSpPr>
            <p:cNvPr id="17426" name="Oval 7"/>
            <p:cNvSpPr>
              <a:spLocks noChangeArrowheads="1"/>
            </p:cNvSpPr>
            <p:nvPr/>
          </p:nvSpPr>
          <p:spPr bwMode="auto">
            <a:xfrm>
              <a:off x="483" y="1085"/>
              <a:ext cx="665" cy="3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de-DE" sz="1600" b="1">
                <a:latin typeface="Arial" charset="0"/>
              </a:endParaRPr>
            </a:p>
          </p:txBody>
        </p:sp>
        <p:sp>
          <p:nvSpPr>
            <p:cNvPr id="17427" name="AutoShape 8"/>
            <p:cNvSpPr>
              <a:spLocks noChangeArrowheads="1"/>
            </p:cNvSpPr>
            <p:nvPr/>
          </p:nvSpPr>
          <p:spPr bwMode="auto">
            <a:xfrm>
              <a:off x="380" y="1116"/>
              <a:ext cx="768" cy="240"/>
            </a:xfrm>
            <a:prstGeom prst="wedgeRoundRectCallout">
              <a:avLst>
                <a:gd name="adj1" fmla="val 88542"/>
                <a:gd name="adj2" fmla="val 139167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Arial" charset="0"/>
                </a:rPr>
                <a:t>Menus</a:t>
              </a:r>
            </a:p>
          </p:txBody>
        </p:sp>
      </p:grpSp>
      <p:sp>
        <p:nvSpPr>
          <p:cNvPr id="17415" name="AutoShape 9"/>
          <p:cNvSpPr>
            <a:spLocks noChangeArrowheads="1"/>
          </p:cNvSpPr>
          <p:nvPr/>
        </p:nvSpPr>
        <p:spPr bwMode="auto">
          <a:xfrm>
            <a:off x="3991637" y="3602038"/>
            <a:ext cx="1320800" cy="381000"/>
          </a:xfrm>
          <a:prstGeom prst="wedgeRoundRectCallout">
            <a:avLst>
              <a:gd name="adj1" fmla="val 59245"/>
              <a:gd name="adj2" fmla="val 925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rial" charset="0"/>
              </a:rPr>
              <a:t>Forms</a:t>
            </a:r>
          </a:p>
        </p:txBody>
      </p:sp>
      <p:sp>
        <p:nvSpPr>
          <p:cNvPr id="17416" name="AutoShape 10"/>
          <p:cNvSpPr>
            <a:spLocks noChangeArrowheads="1"/>
          </p:cNvSpPr>
          <p:nvPr/>
        </p:nvSpPr>
        <p:spPr bwMode="auto">
          <a:xfrm>
            <a:off x="6932481" y="4011613"/>
            <a:ext cx="2476500" cy="381000"/>
          </a:xfrm>
          <a:prstGeom prst="wedgeRoundRectCallout">
            <a:avLst>
              <a:gd name="adj1" fmla="val -120069"/>
              <a:gd name="adj2" fmla="val 354167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Arial" charset="0"/>
              </a:rPr>
              <a:t>Controls (“Items”) on Forms</a:t>
            </a:r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 flipH="1">
            <a:off x="3568568" y="4037013"/>
            <a:ext cx="1011238" cy="19177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7418" name="Line 12"/>
          <p:cNvSpPr>
            <a:spLocks noChangeShapeType="1"/>
          </p:cNvSpPr>
          <p:nvPr/>
        </p:nvSpPr>
        <p:spPr bwMode="auto">
          <a:xfrm flipV="1">
            <a:off x="5312437" y="3516314"/>
            <a:ext cx="794544" cy="2952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7419" name="Line 13"/>
          <p:cNvSpPr>
            <a:spLocks noChangeShapeType="1"/>
          </p:cNvSpPr>
          <p:nvPr/>
        </p:nvSpPr>
        <p:spPr bwMode="auto">
          <a:xfrm>
            <a:off x="4579806" y="2801938"/>
            <a:ext cx="139303" cy="7556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>
            <a:off x="6612600" y="2984500"/>
            <a:ext cx="1310481" cy="9985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 flipV="1">
            <a:off x="7821613" y="4573588"/>
            <a:ext cx="101468" cy="10398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7422" name="Line 16"/>
          <p:cNvSpPr>
            <a:spLocks noChangeShapeType="1"/>
          </p:cNvSpPr>
          <p:nvPr/>
        </p:nvSpPr>
        <p:spPr bwMode="auto">
          <a:xfrm flipH="1" flipV="1">
            <a:off x="3568569" y="1568450"/>
            <a:ext cx="423069" cy="4508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 flipH="1">
            <a:off x="3382831" y="2489200"/>
            <a:ext cx="423069" cy="3619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7424" name="Line 14"/>
          <p:cNvSpPr>
            <a:spLocks noChangeShapeType="1"/>
          </p:cNvSpPr>
          <p:nvPr/>
        </p:nvSpPr>
        <p:spPr bwMode="auto">
          <a:xfrm flipH="1">
            <a:off x="8242962" y="3270250"/>
            <a:ext cx="576130" cy="7127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0" name="Rectangle 18"/>
          <p:cNvSpPr txBox="1">
            <a:spLocks noChangeArrowheads="1"/>
          </p:cNvSpPr>
          <p:nvPr/>
        </p:nvSpPr>
        <p:spPr bwMode="gray">
          <a:xfrm>
            <a:off x="194404" y="1124744"/>
            <a:ext cx="2885810" cy="5573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/>
          <a:lstStyle>
            <a:lvl1pPr marL="236538" indent="-236538" eaLnBrk="0" hangingPunct="0">
              <a:defRPr sz="16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252413" indent="-252413" eaLnBrk="0" hangingPunct="0">
              <a:defRPr sz="16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488950" indent="-220663" eaLnBrk="0" hangingPunct="0">
              <a:defRPr sz="16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ko-KR" dirty="0">
                <a:cs typeface="Arial" charset="0"/>
              </a:rPr>
              <a:t>Connection Objects</a:t>
            </a:r>
          </a:p>
          <a:p>
            <a:pPr lvl="1" algn="l" eaLnBrk="1" hangingPunct="1">
              <a:lnSpc>
                <a:spcPct val="90000"/>
              </a:lnSpc>
              <a:spcBef>
                <a:spcPct val="25000"/>
              </a:spcBef>
              <a:buClr>
                <a:srgbClr val="F0AB00"/>
              </a:buClr>
              <a:buSzPct val="80000"/>
              <a:buFont typeface="Arial" charset="0"/>
              <a:buChar char="■"/>
            </a:pPr>
            <a:r>
              <a:rPr lang="en-US" altLang="ko-KR" b="0" dirty="0" err="1">
                <a:cs typeface="Arial" charset="0"/>
              </a:rPr>
              <a:t>SboGuiAPI</a:t>
            </a:r>
            <a:endParaRPr lang="en-US" altLang="ko-KR" b="0" dirty="0">
              <a:cs typeface="Aria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5000"/>
              </a:spcBef>
              <a:buClr>
                <a:srgbClr val="F0AB00"/>
              </a:buClr>
              <a:buSzPct val="80000"/>
              <a:buFont typeface="Arial" charset="0"/>
              <a:buChar char="■"/>
            </a:pPr>
            <a:r>
              <a:rPr lang="en-US" altLang="ko-KR" b="0" dirty="0">
                <a:cs typeface="Arial" charset="0"/>
              </a:rPr>
              <a:t>Application</a:t>
            </a:r>
          </a:p>
          <a:p>
            <a:pPr algn="l" eaLnBrk="1" hangingPunct="1">
              <a:lnSpc>
                <a:spcPct val="90000"/>
              </a:lnSpc>
              <a:spcBef>
                <a:spcPct val="75000"/>
              </a:spcBef>
              <a:buClr>
                <a:srgbClr val="333333"/>
              </a:buClr>
              <a:buSzPct val="80000"/>
              <a:buFont typeface="Wingdings" pitchFamily="2" charset="2"/>
              <a:buNone/>
            </a:pPr>
            <a:r>
              <a:rPr lang="en-US" altLang="ko-KR" b="0" dirty="0">
                <a:cs typeface="Arial" charset="0"/>
              </a:rPr>
              <a:t>Desktop</a:t>
            </a:r>
          </a:p>
          <a:p>
            <a:pPr algn="l" eaLnBrk="1" hangingPunct="1">
              <a:lnSpc>
                <a:spcPct val="90000"/>
              </a:lnSpc>
              <a:spcBef>
                <a:spcPct val="75000"/>
              </a:spcBef>
              <a:buClr>
                <a:srgbClr val="333333"/>
              </a:buClr>
              <a:buSzPct val="80000"/>
              <a:buFont typeface="Wingdings" pitchFamily="2" charset="2"/>
              <a:buNone/>
            </a:pPr>
            <a:r>
              <a:rPr lang="en-US" altLang="ko-KR" b="0" dirty="0">
                <a:cs typeface="Arial" charset="0"/>
              </a:rPr>
              <a:t>Menu</a:t>
            </a:r>
          </a:p>
          <a:p>
            <a:pPr algn="l" eaLnBrk="1" hangingPunct="1">
              <a:lnSpc>
                <a:spcPct val="90000"/>
              </a:lnSpc>
              <a:spcBef>
                <a:spcPct val="75000"/>
              </a:spcBef>
              <a:buClr>
                <a:srgbClr val="333333"/>
              </a:buClr>
              <a:buSzPct val="80000"/>
              <a:buFont typeface="Wingdings" pitchFamily="2" charset="2"/>
              <a:buNone/>
            </a:pPr>
            <a:r>
              <a:rPr lang="en-US" altLang="ko-KR" b="0" dirty="0">
                <a:cs typeface="Arial" charset="0"/>
              </a:rPr>
              <a:t>Form</a:t>
            </a:r>
          </a:p>
          <a:p>
            <a:pPr lvl="1" algn="l" eaLnBrk="1" hangingPunct="1">
              <a:lnSpc>
                <a:spcPct val="90000"/>
              </a:lnSpc>
              <a:spcBef>
                <a:spcPct val="25000"/>
              </a:spcBef>
              <a:buClr>
                <a:srgbClr val="F0AB00"/>
              </a:buClr>
              <a:buSzPct val="80000"/>
              <a:buFont typeface="Arial" charset="0"/>
              <a:buChar char="■"/>
            </a:pPr>
            <a:r>
              <a:rPr lang="en-US" altLang="ko-KR" b="0" dirty="0">
                <a:cs typeface="Arial" charset="0"/>
              </a:rPr>
              <a:t>Items</a:t>
            </a: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en-US" altLang="ko-KR" sz="1400" b="0" dirty="0" err="1">
                <a:cs typeface="Arial" charset="0"/>
              </a:rPr>
              <a:t>ComboBox</a:t>
            </a:r>
            <a:endParaRPr lang="en-US" altLang="ko-KR" sz="1400" b="0" dirty="0">
              <a:cs typeface="Arial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en-US" altLang="ko-KR" sz="1400" b="0" dirty="0" err="1">
                <a:cs typeface="Arial" charset="0"/>
              </a:rPr>
              <a:t>EditText</a:t>
            </a:r>
            <a:endParaRPr lang="en-US" altLang="ko-KR" sz="1400" b="0" dirty="0">
              <a:cs typeface="Arial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en-US" altLang="ko-KR" sz="1400" b="0" dirty="0">
                <a:cs typeface="Arial" charset="0"/>
              </a:rPr>
              <a:t>Matrix</a:t>
            </a: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de-DE" sz="1400" b="0" dirty="0">
                <a:cs typeface="Arial" charset="0"/>
              </a:rPr>
              <a:t>Grid</a:t>
            </a:r>
            <a:endParaRPr lang="de-DE" altLang="zh-CN" sz="1400" b="0" dirty="0">
              <a:cs typeface="Arial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de-DE" sz="1400" b="0" dirty="0">
                <a:cs typeface="Arial" charset="0"/>
              </a:rPr>
              <a:t>Folder</a:t>
            </a: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en-US" altLang="ko-KR" sz="1400" b="0" dirty="0">
                <a:cs typeface="Arial" charset="0"/>
              </a:rPr>
              <a:t>…</a:t>
            </a: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en-US" altLang="ko-KR" sz="1400" b="0" dirty="0" smtClean="0">
                <a:cs typeface="Arial" charset="0"/>
              </a:rPr>
              <a:t>…</a:t>
            </a:r>
            <a:endParaRPr lang="en-US" altLang="ko-KR" sz="1400" b="0" dirty="0">
              <a:cs typeface="Arial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5000"/>
              </a:spcBef>
              <a:buClr>
                <a:srgbClr val="F0AB00"/>
              </a:buClr>
              <a:buSzPct val="80000"/>
              <a:buFont typeface="Arial" charset="0"/>
              <a:buChar char="■"/>
            </a:pPr>
            <a:r>
              <a:rPr lang="en-US" altLang="ko-KR" b="0" dirty="0" err="1">
                <a:cs typeface="Arial" charset="0"/>
              </a:rPr>
              <a:t>DataSources</a:t>
            </a:r>
            <a:endParaRPr lang="en-US" altLang="ko-KR" b="0" dirty="0">
              <a:cs typeface="Arial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en-US" altLang="ko-KR" sz="1400" b="0" dirty="0" err="1">
                <a:cs typeface="Arial" charset="0"/>
              </a:rPr>
              <a:t>DBDataSource</a:t>
            </a:r>
            <a:endParaRPr lang="en-US" altLang="ko-KR" sz="1400" b="0" dirty="0">
              <a:cs typeface="Arial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de-DE" sz="1400" b="0" dirty="0">
                <a:cs typeface="Arial" charset="0"/>
              </a:rPr>
              <a:t>DataTable</a:t>
            </a:r>
            <a:endParaRPr lang="en-US" altLang="ko-KR" sz="1400" b="0" dirty="0">
              <a:cs typeface="Arial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5000"/>
              </a:spcBef>
              <a:buClr>
                <a:srgbClr val="666666"/>
              </a:buClr>
              <a:buSzPct val="80000"/>
              <a:buFont typeface="Wingdings" pitchFamily="2" charset="2"/>
              <a:buChar char="n"/>
            </a:pPr>
            <a:r>
              <a:rPr lang="en-US" altLang="ko-KR" sz="1400" b="0" dirty="0" err="1">
                <a:cs typeface="Arial" charset="0"/>
              </a:rPr>
              <a:t>UserDataSource</a:t>
            </a:r>
            <a:endParaRPr lang="en-US" altLang="ko-KR" sz="1400" b="0" dirty="0">
              <a:cs typeface="Arial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소</a:t>
            </a:r>
            <a:r>
              <a:rPr lang="ko-KR" altLang="en-US" sz="2400" kern="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5906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사용처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19675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애드온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개발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유저폼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코어폼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수정및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콘트롤추가등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16832"/>
            <a:ext cx="5976664" cy="40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86" y="908720"/>
            <a:ext cx="7272998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AutoShape 4"/>
          <p:cNvSpPr>
            <a:spLocks/>
          </p:cNvSpPr>
          <p:nvPr/>
        </p:nvSpPr>
        <p:spPr bwMode="auto">
          <a:xfrm>
            <a:off x="3819658" y="6095082"/>
            <a:ext cx="1556411" cy="342900"/>
          </a:xfrm>
          <a:prstGeom prst="borderCallout2">
            <a:avLst>
              <a:gd name="adj1" fmla="val 33333"/>
              <a:gd name="adj2" fmla="val -5306"/>
              <a:gd name="adj3" fmla="val 33333"/>
              <a:gd name="adj4" fmla="val -46190"/>
              <a:gd name="adj5" fmla="val 44444"/>
              <a:gd name="adj6" fmla="val -71384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charset="0"/>
              </a:rPr>
              <a:t>Button</a:t>
            </a:r>
            <a:endParaRPr lang="en-US" altLang="ko-KR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1" name="AutoShape 5"/>
          <p:cNvSpPr>
            <a:spLocks/>
          </p:cNvSpPr>
          <p:nvPr/>
        </p:nvSpPr>
        <p:spPr bwMode="auto">
          <a:xfrm>
            <a:off x="7821613" y="4386932"/>
            <a:ext cx="1950244" cy="342900"/>
          </a:xfrm>
          <a:prstGeom prst="borderCallout2">
            <a:avLst>
              <a:gd name="adj1" fmla="val 42528"/>
              <a:gd name="adj2" fmla="val 1023"/>
              <a:gd name="adj3" fmla="val 33333"/>
              <a:gd name="adj4" fmla="val -62343"/>
              <a:gd name="adj5" fmla="val 237963"/>
              <a:gd name="adj6" fmla="val -137653"/>
            </a:avLst>
          </a:prstGeom>
          <a:solidFill>
            <a:schemeClr val="bg1"/>
          </a:solidFill>
          <a:ln w="19050">
            <a:solidFill>
              <a:srgbClr val="F0AB00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charset="0"/>
              </a:rPr>
              <a:t>Checkbox</a:t>
            </a:r>
            <a:endParaRPr lang="en-US" altLang="ko-KR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2" name="AutoShape 6"/>
          <p:cNvSpPr>
            <a:spLocks/>
          </p:cNvSpPr>
          <p:nvPr/>
        </p:nvSpPr>
        <p:spPr bwMode="auto">
          <a:xfrm>
            <a:off x="7821613" y="3529682"/>
            <a:ext cx="1950244" cy="342900"/>
          </a:xfrm>
          <a:prstGeom prst="borderCallout2">
            <a:avLst>
              <a:gd name="adj1" fmla="val 47125"/>
              <a:gd name="adj2" fmla="val -727"/>
              <a:gd name="adj3" fmla="val 33333"/>
              <a:gd name="adj4" fmla="val -13935"/>
              <a:gd name="adj5" fmla="val -187963"/>
              <a:gd name="adj6" fmla="val -36245"/>
            </a:avLst>
          </a:prstGeom>
          <a:solidFill>
            <a:schemeClr val="bg1"/>
          </a:solidFill>
          <a:ln w="19050">
            <a:solidFill>
              <a:srgbClr val="F0AB00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charset="0"/>
              </a:rPr>
              <a:t>Combobox</a:t>
            </a:r>
            <a:endParaRPr lang="en-US" altLang="ko-KR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3" name="AutoShape 7"/>
          <p:cNvSpPr>
            <a:spLocks/>
          </p:cNvSpPr>
          <p:nvPr/>
        </p:nvSpPr>
        <p:spPr bwMode="auto">
          <a:xfrm>
            <a:off x="144463" y="1924719"/>
            <a:ext cx="1950244" cy="342900"/>
          </a:xfrm>
          <a:prstGeom prst="borderCallout2">
            <a:avLst>
              <a:gd name="adj1" fmla="val 33333"/>
              <a:gd name="adj2" fmla="val 98977"/>
              <a:gd name="adj3" fmla="val 33333"/>
              <a:gd name="adj4" fmla="val 123458"/>
              <a:gd name="adj5" fmla="val -31481"/>
              <a:gd name="adj6" fmla="val 164287"/>
            </a:avLst>
          </a:prstGeom>
          <a:solidFill>
            <a:schemeClr val="bg1"/>
          </a:solidFill>
          <a:ln w="19050">
            <a:solidFill>
              <a:srgbClr val="F0AB00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charset="0"/>
              </a:rPr>
              <a:t>EditText</a:t>
            </a:r>
            <a:endParaRPr lang="en-US" altLang="ko-KR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144463" y="5409282"/>
            <a:ext cx="1950244" cy="342900"/>
          </a:xfrm>
          <a:prstGeom prst="borderCallout2">
            <a:avLst>
              <a:gd name="adj1" fmla="val 42528"/>
              <a:gd name="adj2" fmla="val 100727"/>
              <a:gd name="adj3" fmla="val 33333"/>
              <a:gd name="adj4" fmla="val 112787"/>
              <a:gd name="adj5" fmla="val -151389"/>
              <a:gd name="adj6" fmla="val 129986"/>
            </a:avLst>
          </a:prstGeom>
          <a:solidFill>
            <a:schemeClr val="bg1"/>
          </a:solidFill>
          <a:ln w="19050">
            <a:solidFill>
              <a:srgbClr val="F0AB00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charset="0"/>
              </a:rPr>
              <a:t>LinkedButton</a:t>
            </a:r>
            <a:endParaRPr lang="en-US" altLang="ko-KR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5" name="AutoShape 9"/>
          <p:cNvSpPr>
            <a:spLocks/>
          </p:cNvSpPr>
          <p:nvPr/>
        </p:nvSpPr>
        <p:spPr bwMode="auto">
          <a:xfrm>
            <a:off x="116946" y="4044032"/>
            <a:ext cx="1950244" cy="342900"/>
          </a:xfrm>
          <a:prstGeom prst="borderCallout2">
            <a:avLst>
              <a:gd name="adj1" fmla="val 37931"/>
              <a:gd name="adj2" fmla="val 101602"/>
              <a:gd name="adj3" fmla="val 33333"/>
              <a:gd name="adj4" fmla="val 114991"/>
              <a:gd name="adj5" fmla="val -85648"/>
              <a:gd name="adj6" fmla="val 139949"/>
            </a:avLst>
          </a:prstGeom>
          <a:solidFill>
            <a:schemeClr val="bg1"/>
          </a:solidFill>
          <a:ln w="19050">
            <a:solidFill>
              <a:srgbClr val="F0AB00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charset="0"/>
              </a:rPr>
              <a:t>Matrix</a:t>
            </a:r>
            <a:endParaRPr lang="en-US" altLang="ko-KR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>
            <a:off x="7821613" y="2096169"/>
            <a:ext cx="1950244" cy="342900"/>
          </a:xfrm>
          <a:prstGeom prst="borderCallout2">
            <a:avLst>
              <a:gd name="adj1" fmla="val 47125"/>
              <a:gd name="adj2" fmla="val 1023"/>
              <a:gd name="adj3" fmla="val 33333"/>
              <a:gd name="adj4" fmla="val -21782"/>
              <a:gd name="adj5" fmla="val -30556"/>
              <a:gd name="adj6" fmla="val -123898"/>
            </a:avLst>
          </a:prstGeom>
          <a:solidFill>
            <a:schemeClr val="bg1"/>
          </a:solidFill>
          <a:ln w="19050">
            <a:solidFill>
              <a:srgbClr val="F0AB00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charset="0"/>
              </a:rPr>
              <a:t>StaticText</a:t>
            </a:r>
            <a:endParaRPr lang="en-US" altLang="ko-KR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7" name="AutoShape 7"/>
          <p:cNvSpPr>
            <a:spLocks/>
          </p:cNvSpPr>
          <p:nvPr/>
        </p:nvSpPr>
        <p:spPr bwMode="auto">
          <a:xfrm>
            <a:off x="116946" y="2727994"/>
            <a:ext cx="1950244" cy="342900"/>
          </a:xfrm>
          <a:prstGeom prst="borderCallout2">
            <a:avLst>
              <a:gd name="adj1" fmla="val 33333"/>
              <a:gd name="adj2" fmla="val 99852"/>
              <a:gd name="adj3" fmla="val 33333"/>
              <a:gd name="adj4" fmla="val 123458"/>
              <a:gd name="adj5" fmla="val -48148"/>
              <a:gd name="adj6" fmla="val 165875"/>
            </a:avLst>
          </a:prstGeom>
          <a:solidFill>
            <a:schemeClr val="bg1"/>
          </a:solidFill>
          <a:ln w="19050">
            <a:solidFill>
              <a:srgbClr val="F0AB00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charset="0"/>
              </a:rPr>
              <a:t>Folder</a:t>
            </a:r>
            <a:endParaRPr lang="en-US" altLang="ko-KR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88" name="AutoShape 4"/>
          <p:cNvSpPr>
            <a:spLocks/>
          </p:cNvSpPr>
          <p:nvPr/>
        </p:nvSpPr>
        <p:spPr bwMode="auto">
          <a:xfrm>
            <a:off x="7553325" y="5752182"/>
            <a:ext cx="1981200" cy="342900"/>
          </a:xfrm>
          <a:prstGeom prst="borderCallout2">
            <a:avLst>
              <a:gd name="adj1" fmla="val 33333"/>
              <a:gd name="adj2" fmla="val -616"/>
              <a:gd name="adj3" fmla="val 33333"/>
              <a:gd name="adj4" fmla="val -17546"/>
              <a:gd name="adj5" fmla="val 133333"/>
              <a:gd name="adj6" fmla="val -22611"/>
            </a:avLst>
          </a:prstGeom>
          <a:solidFill>
            <a:schemeClr val="bg1"/>
          </a:solidFill>
          <a:ln w="19050">
            <a:solidFill>
              <a:srgbClr val="F0AB00"/>
            </a:solidFill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charset="0"/>
              </a:rPr>
              <a:t>ButtonCombo</a:t>
            </a:r>
            <a:endParaRPr lang="en-US" altLang="ko-KR" sz="16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</a:pPr>
            <a:r>
              <a:rPr lang="en-US" altLang="ko-KR" sz="2400" kern="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 API - UI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컨트롤 소개</a:t>
            </a:r>
            <a:endParaRPr lang="en-US" altLang="ko-KR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9945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개발툴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소개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– Screen Painter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ㆍ사용조건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: SBO Screen Painter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애드온이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설치되어있어야 함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ㆍ스크린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페인터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설치 </a:t>
            </a:r>
            <a:r>
              <a:rPr lang="ko-KR" altLang="en-US" sz="1800" b="0" dirty="0" smtClean="0">
                <a:solidFill>
                  <a:srgbClr val="FF0000"/>
                </a:solidFill>
                <a:latin typeface="+mn-ea"/>
                <a:ea typeface="+mn-ea"/>
              </a:rPr>
              <a:t>실습하기</a:t>
            </a:r>
            <a:endParaRPr lang="en-US" altLang="ko-KR" sz="1800" b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3" y="2132856"/>
            <a:ext cx="7761312" cy="36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개발툴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소개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– Screen Painter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480" y="1052736"/>
            <a:ext cx="88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ko-KR" altLang="en-US" sz="1800" b="0" dirty="0" err="1">
                <a:solidFill>
                  <a:prstClr val="black"/>
                </a:solidFill>
                <a:latin typeface="맑은 고딕"/>
                <a:ea typeface="맑은 고딕"/>
              </a:rPr>
              <a:t>ㆍ스크린</a:t>
            </a:r>
            <a:r>
              <a:rPr lang="ko-KR" altLang="en-US" sz="18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800" b="0" dirty="0" err="1">
                <a:solidFill>
                  <a:prstClr val="black"/>
                </a:solidFill>
                <a:latin typeface="맑은 고딕"/>
                <a:ea typeface="맑은 고딕"/>
              </a:rPr>
              <a:t>페인터</a:t>
            </a:r>
            <a:r>
              <a:rPr lang="ko-KR" altLang="en-US" sz="18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실행해보기</a:t>
            </a:r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15805"/>
            <a:ext cx="6717382" cy="371805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96" y="2492895"/>
            <a:ext cx="5462736" cy="37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4517976" y="5805264"/>
            <a:ext cx="5184576" cy="338554"/>
          </a:xfrm>
          <a:prstGeom prst="wedgeRectCallout">
            <a:avLst>
              <a:gd name="adj1" fmla="val -21443"/>
              <a:gd name="adj2" fmla="val -64823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애드온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라이선스가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활성되어있는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유저여아함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69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개발툴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소개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– </a:t>
            </a:r>
            <a:r>
              <a:rPr lang="en-US" altLang="ko-KR" sz="2400" kern="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SAP Business One Studio (32-bit) 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ㆍ사용조건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SAP Business One Studio (32-bit)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이 설치되어있어야 함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>
                <a:solidFill>
                  <a:prstClr val="black"/>
                </a:solidFill>
                <a:latin typeface="맑은 고딕"/>
                <a:ea typeface="맑은 고딕"/>
              </a:rPr>
              <a:t>ㆍ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</a:rPr>
              <a:t>SAP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</a:rPr>
              <a:t>Business One Studio (32-bit)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설치및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실행 </a:t>
            </a:r>
            <a:r>
              <a:rPr lang="ko-KR" altLang="en-US" sz="1800" b="0" dirty="0" smtClean="0">
                <a:solidFill>
                  <a:srgbClr val="FF0000"/>
                </a:solidFill>
                <a:latin typeface="+mn-ea"/>
                <a:ea typeface="+mn-ea"/>
              </a:rPr>
              <a:t>실습하기</a:t>
            </a:r>
            <a:endParaRPr lang="en-US" altLang="ko-KR" sz="1800" b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57" y="2636912"/>
            <a:ext cx="7723443" cy="28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참조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실습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ㆍ사용조건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: SBO DI/API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가 설치되어있어야 함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/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ㆍ개발툴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예시화면은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VB.NET)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UI API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를 참조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b="0" dirty="0" smtClean="0">
                <a:solidFill>
                  <a:srgbClr val="FF0000"/>
                </a:solidFill>
                <a:latin typeface="+mn-ea"/>
                <a:ea typeface="+mn-ea"/>
              </a:rPr>
              <a:t>실습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9" y="2564904"/>
            <a:ext cx="9273480" cy="258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SBO SDK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개발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커리쿨럼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애드온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프레임워크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- </a:t>
            </a:r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애드온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프레임웍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소개 및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설치하기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-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개발 표준소스 배포 및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구동해보기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-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조회화면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개발하기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   - </a:t>
            </a:r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폼그리기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     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-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데이터 </a:t>
            </a:r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바인딩하기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     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- </a:t>
            </a:r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폼기본값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셋팅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     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- </a:t>
            </a:r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조회로직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추가하기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     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-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기타 이벤트 핸들링 해보기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-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저장화면 개발하기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   -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테이블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생성하기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  -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저장로직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추가하기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- UDO 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개발하기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   -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UDO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등록하기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  - UDO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코딩추가하기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도움말 찾기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196752"/>
            <a:ext cx="7992888" cy="49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1150938"/>
            <a:ext cx="3817938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990600" y="1577975"/>
            <a:ext cx="2333758" cy="479425"/>
          </a:xfrm>
          <a:prstGeom prst="ellipse">
            <a:avLst/>
          </a:prstGeom>
          <a:noFill/>
          <a:ln w="38100">
            <a:solidFill>
              <a:srgbClr val="844C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de-DE" sz="1600" b="1">
              <a:latin typeface="Arial" charset="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82046" y="6035676"/>
            <a:ext cx="1279525" cy="479425"/>
          </a:xfrm>
          <a:prstGeom prst="ellipse">
            <a:avLst/>
          </a:prstGeom>
          <a:noFill/>
          <a:ln w="38100">
            <a:solidFill>
              <a:srgbClr val="844C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de-DE" sz="1600" b="1">
              <a:latin typeface="Arial" charset="0"/>
            </a:endParaRPr>
          </a:p>
        </p:txBody>
      </p:sp>
      <p:pic>
        <p:nvPicPr>
          <p:cNvPr id="1946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31" y="1068389"/>
            <a:ext cx="5202369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8155253" y="3394076"/>
            <a:ext cx="1497939" cy="263525"/>
          </a:xfrm>
          <a:prstGeom prst="ellipse">
            <a:avLst/>
          </a:prstGeom>
          <a:noFill/>
          <a:ln w="38100">
            <a:solidFill>
              <a:srgbClr val="844C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/>
          <a:p>
            <a:endParaRPr lang="de-DE" sz="1600" b="1">
              <a:latin typeface="Arial" charset="0"/>
            </a:endParaRPr>
          </a:p>
        </p:txBody>
      </p:sp>
      <p:sp>
        <p:nvSpPr>
          <p:cNvPr id="19464" name="Oval 4"/>
          <p:cNvSpPr>
            <a:spLocks noChangeArrowheads="1"/>
          </p:cNvSpPr>
          <p:nvPr/>
        </p:nvSpPr>
        <p:spPr bwMode="auto">
          <a:xfrm>
            <a:off x="4182533" y="6035676"/>
            <a:ext cx="3246967" cy="479425"/>
          </a:xfrm>
          <a:prstGeom prst="ellipse">
            <a:avLst/>
          </a:prstGeom>
          <a:noFill/>
          <a:ln w="38100">
            <a:solidFill>
              <a:srgbClr val="844C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de-DE" sz="1600" b="1">
              <a:latin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</a:pPr>
            <a:r>
              <a:rPr lang="en-US" altLang="ko-KR" sz="2400" kern="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UI  API - UI </a:t>
            </a:r>
            <a:r>
              <a:rPr lang="ko-KR" altLang="en-US" sz="2400" kern="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정보 알아내기</a:t>
            </a:r>
            <a:r>
              <a:rPr lang="en-US" altLang="ko-KR" sz="2400" kern="0" dirty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en-US" altLang="ko-KR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0356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UI Event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소개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19233"/>
              </p:ext>
            </p:extLst>
          </p:nvPr>
        </p:nvGraphicFramePr>
        <p:xfrm>
          <a:off x="344488" y="1052736"/>
          <a:ext cx="9145016" cy="5184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/>
                <a:gridCol w="648072"/>
                <a:gridCol w="6480720"/>
              </a:tblGrid>
              <a:tr h="270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Member</a:t>
                      </a:r>
                      <a:endParaRPr lang="en-US" sz="1000" b="1" i="0" u="none" strike="noStrike" dirty="0">
                        <a:solidFill>
                          <a:srgbClr val="000066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66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66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0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et_ALL_EVENTS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All events, for use when filtering events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8266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et_ITEM_PRESSED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The main mouse button was clicked on one of the following: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8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42875" marR="9525" marT="9525" marB="0" anchor="ctr"/>
                </a:tc>
              </a:tr>
              <a:tr h="258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Button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42875" marR="9525" marT="9525" marB="0" anchor="ctr"/>
                </a:tc>
              </a:tr>
              <a:tr h="258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Option button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42875" marR="9525" marT="9525" marB="0" anchor="ctr"/>
                </a:tc>
              </a:tr>
              <a:tr h="258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Check box (standalone or within a cell)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42875" marR="9525" marT="9525" marB="0" anchor="ctr"/>
                </a:tc>
              </a:tr>
              <a:tr h="300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This event occurs when a mouse is released within an item, that is, mouse up.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70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et_KEY_DOWN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key was pressed.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70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et_GOT_FOCUS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 item received focus.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70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et_LOST_FOCUS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 item lost focus.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70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et_COMBO_SELECT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value was selected in a combo box.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70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et_CLICK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main mouse button was clicked on an item, that is, mouse down.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70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et_DOUBLE_CLICK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main mouse button was double-clicked on an item.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70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et_MATRIX_LINK_PRESSED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 link arrow in a matrix was pressed.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16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et_MATRIX_COLLAPSE_PRESSED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matrix list was collapsed or expanded.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70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et_VALIDATE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 item lost focus and validation is required.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826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et_MATRIX_LOAD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Data was loaded from the database into a matrix data source.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16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This event occurs for user-defined matrix objects only. If a form contains two matrix objects, the system generates two events.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UI Event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소개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17646"/>
              </p:ext>
            </p:extLst>
          </p:nvPr>
        </p:nvGraphicFramePr>
        <p:xfrm>
          <a:off x="416496" y="1052736"/>
          <a:ext cx="9073007" cy="5000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/>
                <a:gridCol w="360040"/>
                <a:gridCol w="705678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Member</a:t>
                      </a:r>
                      <a:endParaRPr lang="en-US" sz="1000" b="1" i="0" u="none" strike="noStrike" dirty="0">
                        <a:solidFill>
                          <a:srgbClr val="000066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66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66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et_DATASOURCE_LOAD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Data was loaded from the GUI into a matrix data source.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This event occurs once per matrix. If a form has two matrix objects, the system generates two events.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et_FORM_LOAD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form was opened (FormDataEvent).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et_FORM_UNLOAD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 form was closed.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et_FORM_ACTIVATE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form received focus.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et_FORM_DEACTIVATE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form lost focus.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et_FORM_CLOSE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form is about to be closed.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et_FORM_RESIZE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form has been resized.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et_FORM_KEY_DOWN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key was pressed when no form had the focus.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476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et_FORM_MENU_HILIGHT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 form is modifying the status of toolbar items, that is, enabling and disabling icons.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By default, these events are not thrown. You can activate these events by setting an event filter.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et_PRINT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print preview was requested for a report or document (PrintEvent).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7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This event lets you exit from the application print operation and use your own printing.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et_PRINT_DATA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 print preview was requested for a report (</a:t>
                      </a:r>
                      <a:r>
                        <a:rPr lang="en-US" sz="1000" u="none" strike="noStrike" dirty="0" err="1">
                          <a:effectLst/>
                        </a:rPr>
                        <a:t>ReportDataEvent</a:t>
                      </a:r>
                      <a:r>
                        <a:rPr lang="en-US" sz="1000" u="none" strike="noStrike" dirty="0">
                          <a:effectLst/>
                        </a:rPr>
                        <a:t>).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This event lets you get the report data in XML format.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et_CHOOSE_FROM_LIST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 ChooseFromList event occurred, as follows: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Before event occurs before the ChooseFromList form is displayed. If the BubbleEvent parameter is set to False, the form is not displayed.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4287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After event occurs after the user makes a selection or chooses Cancel.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4287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et_RIGHT_CLICK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right mouse button was clicked on an item (RightClickEvent).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et_MENU_CLICK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main mouse button was released on a menu item without submenus.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For future use.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UI Event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소개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20609"/>
              </p:ext>
            </p:extLst>
          </p:nvPr>
        </p:nvGraphicFramePr>
        <p:xfrm>
          <a:off x="344488" y="908720"/>
          <a:ext cx="9217024" cy="5482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/>
                <a:gridCol w="720080"/>
                <a:gridCol w="6912768"/>
              </a:tblGrid>
              <a:tr h="255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Member</a:t>
                      </a:r>
                      <a:endParaRPr lang="en-US" sz="1000" b="1" i="0" u="none" strike="noStrike" dirty="0">
                        <a:solidFill>
                          <a:srgbClr val="000066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66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66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5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et_FORM_DATA_ADD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 record in a business object was added (</a:t>
                      </a:r>
                      <a:r>
                        <a:rPr lang="en-US" sz="1000" u="none" strike="noStrike" dirty="0" err="1">
                          <a:effectLst/>
                        </a:rPr>
                        <a:t>FormDataEvent</a:t>
                      </a:r>
                      <a:r>
                        <a:rPr lang="en-US" sz="1000" u="none" strike="noStrike" dirty="0">
                          <a:effectLst/>
                        </a:rPr>
                        <a:t>).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5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et_FORM_DATA_UPDATE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record in a business object was updated (FormDataEvent).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5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et_FORM_DATA_DELETE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record in a business object was deleted (FormDataEvent).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00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 err="1">
                          <a:effectLst/>
                        </a:rPr>
                        <a:t>et_FORM_DATA_LOAD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record in a business object was loaded -- via browse, link button, or find (FormDataEvent).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4466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et_PICKER_CLICKED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 Picker event occurred, as follows: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422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The Before event occurs before the Picker form is displayed. If the </a:t>
                      </a:r>
                      <a:r>
                        <a:rPr lang="en-US" sz="1000" u="none" strike="noStrike" dirty="0" err="1">
                          <a:effectLst/>
                        </a:rPr>
                        <a:t>BubbleEvent</a:t>
                      </a:r>
                      <a:r>
                        <a:rPr lang="en-US" sz="1000" u="none" strike="noStrike" dirty="0">
                          <a:effectLst/>
                        </a:rPr>
                        <a:t> parameter is set to False, the picker is not displayed.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42875" marR="9525" marT="9525" marB="0" anchor="ctr"/>
                </a:tc>
              </a:tr>
              <a:tr h="285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The After event occurs after the user makes a selection or chooses Cancel.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42875" marR="9525" marT="9525" marB="0" anchor="ctr"/>
                </a:tc>
              </a:tr>
              <a:tr h="300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et_GRID_SORT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grid column was sorted, either by a user clicking the column title or an add-on calling the Sort method of the Grid object.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85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et_Drag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The item was dragged and dropped at the position you want it to appear.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4466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et_FORM_DRAW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form was drawn (ItemEvent).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8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 before event would raise after the FormLoadAfter event and before the form was drawn.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422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And after the form was drawn, which means all form items location/size is determined (for system form), the after form draw event would be raised.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5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et_UDO_FORM_BUILD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UDO form was built.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5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et_UDO_FORM_OPEN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UDO form was opened.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5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et_B1I_SERVICE_COMPLETE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B1i service has been completed.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00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et_FORMAT_SEARCH_COMPLETED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format search has been completed.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3002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et_PRINT_LAYOUT_KEY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 print or print preview was requested for an add-on form, and the layout needs the key of the add-on form (LayoutKeyEvent).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  <a:tr h="255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et_FORM_VISIBLE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 form was visible.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조회화면 개발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21" y="1412776"/>
            <a:ext cx="8831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화면그리기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② 개발 표준소스 구동하기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③개발 표준소스에 화면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붙히기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④데이터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바인딩및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기본 코딩 추가하기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⑤조회 쿼리 추가하기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⑥이벤트 추가하기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⑦ 결과값 조회</a:t>
            </a:r>
          </a:p>
        </p:txBody>
      </p:sp>
    </p:spTree>
    <p:extLst>
      <p:ext uri="{BB962C8B-B14F-4D97-AF65-F5344CB8AC3E}">
        <p14:creationId xmlns:p14="http://schemas.microsoft.com/office/powerpoint/2010/main" val="11928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애드온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개발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- UI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그리기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62" y="980728"/>
            <a:ext cx="80105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b="0" dirty="0">
                <a:solidFill>
                  <a:prstClr val="black"/>
                </a:solidFill>
                <a:latin typeface="맑은 고딕"/>
                <a:ea typeface="맑은 고딕"/>
              </a:rPr>
              <a:t>웅진 개발 표준 </a:t>
            </a:r>
            <a:r>
              <a:rPr lang="ko-KR" altLang="en-US" sz="24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명명규칙 </a:t>
            </a:r>
            <a:r>
              <a:rPr lang="ko-KR" altLang="en-US" sz="2400" b="0" dirty="0">
                <a:solidFill>
                  <a:prstClr val="black"/>
                </a:solidFill>
                <a:latin typeface="맑은 고딕"/>
                <a:ea typeface="맑은 고딕"/>
              </a:rPr>
              <a:t>소개</a:t>
            </a:r>
            <a:endParaRPr lang="en-US" altLang="ko-KR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980729"/>
            <a:ext cx="6440388" cy="539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8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애드온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개발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- UI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그리기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376363"/>
            <a:ext cx="86296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1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애드온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개발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- UI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그리기 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00150"/>
            <a:ext cx="8610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4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SBO SDK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개발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커리쿨럼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노티피케이션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-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노티피케이션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소개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노티피케이션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변수 설명 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노티피케이션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등록해보기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코어화면 수정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-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프레임웍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사용법 실습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 </a:t>
            </a: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구매오더에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폼컨트롤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추가해보기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9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 algn="l" latinLnBrk="1">
              <a:spcBef>
                <a:spcPct val="50000"/>
              </a:spcBef>
              <a:buClr>
                <a:srgbClr val="3399FF"/>
              </a:buClr>
            </a:pP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애드온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개발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-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프레임웍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설치</a:t>
            </a:r>
            <a:r>
              <a:rPr lang="en-US" altLang="ko-KR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kern="0" dirty="0">
              <a:solidFill>
                <a:prstClr val="black"/>
              </a:solidFill>
              <a:latin typeface="맑은 고딕"/>
              <a:ea typeface="맑은 고딕"/>
              <a:cs typeface="Arial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340768"/>
            <a:ext cx="5341590" cy="45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애드온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개발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-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프레임웍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구성설명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56792"/>
            <a:ext cx="7658100" cy="4610100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2648744" y="3284984"/>
            <a:ext cx="5904656" cy="2308324"/>
          </a:xfrm>
          <a:prstGeom prst="wedgeRectCallout">
            <a:avLst>
              <a:gd name="adj1" fmla="val -21443"/>
              <a:gd name="adj2" fmla="val -64823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1.VB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WJS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AddOn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Component :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폼추가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코어화면 갱신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l">
              <a:buNone/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l">
              <a:buNone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2. VB WJS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AddOn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Listener :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이벤트 추가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buNone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3. VB WJS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AddOn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Caption :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캡션관리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buNone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4. VB WJS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AddOn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Msg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메세지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관리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ko-KR" altLang="en-US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표준소스 구동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3" y="980728"/>
            <a:ext cx="8112005" cy="52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5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화면붙히기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srgbClr val="FF0000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en-US" altLang="ko-KR" sz="2400" b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5" y="1052736"/>
            <a:ext cx="7998977" cy="52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416496" y="3653333"/>
            <a:ext cx="3709020" cy="830997"/>
          </a:xfrm>
          <a:prstGeom prst="wedgeRectCallout">
            <a:avLst>
              <a:gd name="adj1" fmla="val -19645"/>
              <a:gd name="adj2" fmla="val -98063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CTRL + SHIFT + A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ko-KR" altLang="en-US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94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바인딩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&amp;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폼디폴트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SUB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선언 코딩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21" y="1412776"/>
            <a:ext cx="8831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Private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Sub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DataBinded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SAPbouiCOM.Form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ko-KR" altLang="en-US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</a:p>
          <a:p>
            <a:pPr algn="l"/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Private 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Sub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Form_Default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800" dirty="0" err="1" smtClean="0">
                <a:solidFill>
                  <a:schemeClr val="tx1"/>
                </a:solidFill>
                <a:latin typeface="+mn-ea"/>
                <a:ea typeface="+mn-ea"/>
              </a:rPr>
              <a:t>SAPbouiCOM.Form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</a:p>
          <a:p>
            <a:pPr algn="l"/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7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바인딩 코딩추가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188" y="980728"/>
            <a:ext cx="883153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유저데이터소스 선언</a:t>
            </a:r>
            <a:endParaRPr lang="en-US" altLang="ko-KR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solidFill>
                  <a:srgbClr val="0000FF"/>
                </a:solidFill>
              </a:rPr>
              <a:t>Call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oForm.DataSources.UserDataSources.Add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</a:rPr>
              <a:t>edtDATEF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</a:rPr>
              <a:t>BoDataType.dt_DATE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algn="l"/>
            <a:r>
              <a:rPr lang="en-US" altLang="ko-KR" sz="1200" dirty="0" smtClean="0">
                <a:solidFill>
                  <a:srgbClr val="0000FF"/>
                </a:solidFill>
              </a:rPr>
              <a:t>Call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oForm.DataSources.UserDataSources.Add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</a:rPr>
              <a:t>edtDATET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</a:rPr>
              <a:t>BoDataType.dt_DATE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algn="l"/>
            <a:r>
              <a:rPr lang="en-US" altLang="ko-KR" sz="1200" dirty="0" smtClean="0">
                <a:solidFill>
                  <a:srgbClr val="0000FF"/>
                </a:solidFill>
              </a:rPr>
              <a:t>Call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oForm.DataSources.UserDataSources.Add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</a:rPr>
              <a:t>cboACTTYPE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</a:rPr>
              <a:t>BoDataType.dt_SHORT_TEXT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</a:p>
          <a:p>
            <a:pPr algn="l"/>
            <a:endParaRPr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폼컨트롤과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데이터소스 바인딩</a:t>
            </a:r>
            <a:endParaRPr lang="en-US" altLang="ko-KR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solidFill>
                  <a:srgbClr val="0000FF"/>
                </a:solidFill>
              </a:rPr>
              <a:t>Call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oForm.Items.Item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</a:rPr>
              <a:t>edtDATEF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>
                <a:solidFill>
                  <a:prstClr val="black"/>
                </a:solidFill>
              </a:rPr>
              <a:t>).</a:t>
            </a:r>
            <a:r>
              <a:rPr lang="en-US" altLang="ko-KR" sz="1200" dirty="0" err="1">
                <a:solidFill>
                  <a:prstClr val="black"/>
                </a:solidFill>
              </a:rPr>
              <a:t>Specific.DataBind.SetBound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>
                <a:solidFill>
                  <a:srgbClr val="0000FF"/>
                </a:solidFill>
              </a:rPr>
              <a:t>True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</a:rPr>
              <a:t>""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</a:rPr>
              <a:t>edtDATEF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algn="l"/>
            <a:r>
              <a:rPr lang="en-US" altLang="ko-KR" sz="1200" dirty="0" smtClean="0">
                <a:solidFill>
                  <a:srgbClr val="0000FF"/>
                </a:solidFill>
              </a:rPr>
              <a:t>Call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oForm.Items.Item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</a:rPr>
              <a:t>edtDATET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>
                <a:solidFill>
                  <a:prstClr val="black"/>
                </a:solidFill>
              </a:rPr>
              <a:t>).</a:t>
            </a:r>
            <a:r>
              <a:rPr lang="en-US" altLang="ko-KR" sz="1200" dirty="0" err="1">
                <a:solidFill>
                  <a:prstClr val="black"/>
                </a:solidFill>
              </a:rPr>
              <a:t>Specific.DataBind.SetBound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>
                <a:solidFill>
                  <a:srgbClr val="0000FF"/>
                </a:solidFill>
              </a:rPr>
              <a:t>True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</a:rPr>
              <a:t>""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</a:rPr>
              <a:t>edtDATET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</a:p>
          <a:p>
            <a:pPr algn="l"/>
            <a:r>
              <a:rPr lang="en-US" altLang="ko-KR" sz="1200" dirty="0" smtClean="0">
                <a:solidFill>
                  <a:srgbClr val="0000FF"/>
                </a:solidFill>
              </a:rPr>
              <a:t>Call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oForm.Items.Item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</a:rPr>
              <a:t>cboACTTYPE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>
                <a:solidFill>
                  <a:prstClr val="black"/>
                </a:solidFill>
              </a:rPr>
              <a:t>).</a:t>
            </a:r>
            <a:r>
              <a:rPr lang="en-US" altLang="ko-KR" sz="1200" dirty="0" err="1">
                <a:solidFill>
                  <a:prstClr val="black"/>
                </a:solidFill>
              </a:rPr>
              <a:t>Specific.DataBind.SetBound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>
                <a:solidFill>
                  <a:srgbClr val="0000FF"/>
                </a:solidFill>
              </a:rPr>
              <a:t>True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</a:rPr>
              <a:t>""</a:t>
            </a:r>
            <a:r>
              <a:rPr lang="en-US" altLang="ko-KR" sz="1200" dirty="0">
                <a:solidFill>
                  <a:prstClr val="black"/>
                </a:solidFill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</a:rPr>
              <a:t>cboACTTYPE</a:t>
            </a:r>
            <a:r>
              <a:rPr lang="en-US" altLang="ko-KR" sz="1200" dirty="0" smtClean="0">
                <a:solidFill>
                  <a:srgbClr val="A31515"/>
                </a:solidFill>
              </a:rPr>
              <a:t>"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</a:p>
          <a:p>
            <a:pPr algn="l"/>
            <a:r>
              <a:rPr lang="en-US" altLang="ko-KR" dirty="0" smtClean="0">
                <a:solidFill>
                  <a:prstClr val="black"/>
                </a:solidFill>
                <a:latin typeface="+mn-ea"/>
                <a:ea typeface="+mn-ea"/>
              </a:rPr>
              <a:t>…</a:t>
            </a:r>
          </a:p>
          <a:p>
            <a:pPr algn="l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dirty="0" smtClean="0">
                <a:solidFill>
                  <a:prstClr val="black"/>
                </a:solidFill>
                <a:latin typeface="+mn-ea"/>
                <a:ea typeface="+mn-ea"/>
              </a:rPr>
              <a:t>옵션버튼 바인딩</a:t>
            </a:r>
            <a:endParaRPr lang="en-US" altLang="ko-KR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oOptBtn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SAPbouiCOM.OptionBtn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optLC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Specific.DataBind.SetBound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(True, "", 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optCURR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oOptBtn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optFC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oOptBtn.GroupWith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optLC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oOptBtn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optSC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oOptBtn.GroupWith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optLC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oOptBtn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Nothing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그리드바인딩</a:t>
            </a:r>
            <a:endParaRPr lang="en-US" altLang="ko-KR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oForm.DataSources.DataTables.Add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grdACCT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SAPbouiCOM.Grid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grdACCT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oGrid.DataTable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oForm.DataSources.DataTables.Item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grdACCT</a:t>
            </a:r>
            <a:r>
              <a:rPr lang="en-US" altLang="ko-KR" sz="1400" b="0" dirty="0" smtClean="0">
                <a:solidFill>
                  <a:schemeClr val="tx1"/>
                </a:solidFill>
                <a:latin typeface="+mn-ea"/>
                <a:ea typeface="+mn-ea"/>
              </a:rPr>
              <a:t>")</a:t>
            </a:r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51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날짜셋팅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&amp;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콤보박스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&amp;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옵션버튼 코딩추가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148" y="1412776"/>
            <a:ext cx="883153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날짜값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넣어주기</a:t>
            </a:r>
            <a:endParaRPr lang="en-US" altLang="ko-KR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0" dirty="0" err="1" smtClean="0">
                <a:solidFill>
                  <a:schemeClr val="tx1"/>
                </a:solidFill>
              </a:rPr>
              <a:t>oForm.Items.Item</a:t>
            </a:r>
            <a:r>
              <a:rPr lang="en-US" altLang="ko-KR" sz="1200" b="0" dirty="0">
                <a:solidFill>
                  <a:schemeClr val="tx1"/>
                </a:solidFill>
              </a:rPr>
              <a:t>("</a:t>
            </a:r>
            <a:r>
              <a:rPr lang="en-US" altLang="ko-KR" sz="1200" b="0" dirty="0" err="1">
                <a:solidFill>
                  <a:schemeClr val="tx1"/>
                </a:solidFill>
              </a:rPr>
              <a:t>edtDATEF</a:t>
            </a:r>
            <a:r>
              <a:rPr lang="en-US" altLang="ko-KR" sz="1200" b="0" dirty="0">
                <a:solidFill>
                  <a:schemeClr val="tx1"/>
                </a:solidFill>
              </a:rPr>
              <a:t>").</a:t>
            </a:r>
            <a:r>
              <a:rPr lang="en-US" altLang="ko-KR" sz="1200" b="0" dirty="0" err="1">
                <a:solidFill>
                  <a:schemeClr val="tx1"/>
                </a:solidFill>
              </a:rPr>
              <a:t>Specific.string</a:t>
            </a:r>
            <a:r>
              <a:rPr lang="en-US" altLang="ko-KR" sz="1200" b="0" dirty="0">
                <a:solidFill>
                  <a:schemeClr val="tx1"/>
                </a:solidFill>
              </a:rPr>
              <a:t> = "01"</a:t>
            </a:r>
          </a:p>
          <a:p>
            <a:pPr algn="l"/>
            <a:r>
              <a:rPr lang="en-US" altLang="ko-KR" sz="1200" b="0" dirty="0" err="1">
                <a:solidFill>
                  <a:schemeClr val="tx1"/>
                </a:solidFill>
              </a:rPr>
              <a:t>oForm.Items.Item</a:t>
            </a:r>
            <a:r>
              <a:rPr lang="en-US" altLang="ko-KR" sz="1200" b="0" dirty="0">
                <a:solidFill>
                  <a:schemeClr val="tx1"/>
                </a:solidFill>
              </a:rPr>
              <a:t>("</a:t>
            </a:r>
            <a:r>
              <a:rPr lang="en-US" altLang="ko-KR" sz="1200" b="0" dirty="0" err="1">
                <a:solidFill>
                  <a:schemeClr val="tx1"/>
                </a:solidFill>
              </a:rPr>
              <a:t>edtDATET</a:t>
            </a:r>
            <a:r>
              <a:rPr lang="en-US" altLang="ko-KR" sz="1200" b="0" dirty="0">
                <a:solidFill>
                  <a:schemeClr val="tx1"/>
                </a:solidFill>
              </a:rPr>
              <a:t>").</a:t>
            </a:r>
            <a:r>
              <a:rPr lang="en-US" altLang="ko-KR" sz="1200" b="0" dirty="0" err="1">
                <a:solidFill>
                  <a:schemeClr val="tx1"/>
                </a:solidFill>
              </a:rPr>
              <a:t>Specific.value</a:t>
            </a:r>
            <a:r>
              <a:rPr lang="en-US" altLang="ko-KR" sz="1200" b="0" dirty="0">
                <a:solidFill>
                  <a:schemeClr val="tx1"/>
                </a:solidFill>
              </a:rPr>
              <a:t> = </a:t>
            </a:r>
            <a:r>
              <a:rPr lang="en-US" altLang="ko-KR" sz="1200" b="0" dirty="0" err="1">
                <a:solidFill>
                  <a:schemeClr val="tx1"/>
                </a:solidFill>
              </a:rPr>
              <a:t>Date.Now.ToString</a:t>
            </a:r>
            <a:r>
              <a:rPr lang="en-US" altLang="ko-KR" sz="1200" b="0" dirty="0">
                <a:solidFill>
                  <a:schemeClr val="tx1"/>
                </a:solidFill>
              </a:rPr>
              <a:t>("</a:t>
            </a:r>
            <a:r>
              <a:rPr lang="en-US" altLang="ko-KR" sz="1200" b="0" dirty="0" err="1">
                <a:solidFill>
                  <a:schemeClr val="tx1"/>
                </a:solidFill>
              </a:rPr>
              <a:t>yyyyMMdd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")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콤보박스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셋팅하기</a:t>
            </a:r>
            <a:endParaRPr lang="en-US" altLang="ko-KR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oRS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SAPbobsCOM.Recordset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As Integer = 0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oComboBox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SAPbouiCOM.ComboBox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oComboBox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cboACTTYPE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oRS.DoQuery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("SELECT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GroupMask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AcctName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FROM OACT WHERE Levels = '1'")</a:t>
            </a:r>
          </a:p>
          <a:p>
            <a:pPr algn="l"/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oComboBox.ValidValues.Add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("", "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전체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For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= 0 To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oRS.RecordCount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- 1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oComboBox.ValidValues.Add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GroupMask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").Value,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AcctName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").Value)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oRS.MoveNext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</a:p>
          <a:p>
            <a:pPr algn="l"/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oComboBox.Select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(0,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BoSearchKey.psk_Index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) '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콤보리스트에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등록된 리스트의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첫번째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(0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번째 인덱스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값을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선택</a:t>
            </a:r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sz="1400" dirty="0" smtClean="0">
                <a:solidFill>
                  <a:prstClr val="black"/>
                </a:solidFill>
                <a:latin typeface="맑은 고딕"/>
                <a:ea typeface="맑은 고딕"/>
              </a:rPr>
              <a:t>옵션버튼 </a:t>
            </a:r>
            <a:r>
              <a:rPr lang="ko-KR" altLang="en-US" sz="14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값셋팅하기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200" b="0" dirty="0" err="1" smtClean="0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optCURR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").Value = "1"</a:t>
            </a:r>
            <a:endParaRPr lang="ko-KR" altLang="en-US" sz="12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39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콤보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이벤트 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908720"/>
            <a:ext cx="883153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&lt;B1Listener(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BoEventTypes.et_COMBO_SELECT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, False,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ActionType.Itm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, "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cboBPTYPE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")&gt; _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Public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Overridable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Sub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ET_cboBPTYPE_AFComboSelect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pVal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ItemEvent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B1Connections.theAppl.Forms.Item(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pVal.FormUID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oComboBox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cboBPTYPE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"),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SAPbouiCOM.Item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).Specific,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ComboBox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'ADD YOUR ACTION CODE HERE ...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SAPbobsCOM.Recordset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Try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oForm.Freeze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(True)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oComboBox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cboBPGRP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For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As Integer = 0 To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oComboBox.ValidValues.Count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- 1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oComboBox.ValidValues.Remove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(0,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BoSearchKey.psk_Index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Next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B1Connections.diCompany.GetBusinessObject(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SAPbobsCOM.BoObjectTypes.BoRecordset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oRS.DoQuery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("SELECT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GroupCode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GroupName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FROM OCRG WHERE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GroupType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'" &amp;  </a:t>
            </a:r>
            <a:r>
              <a:rPr lang="en-US" altLang="ko-KR" sz="1100" b="0" dirty="0" smtClean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cboBPTYPE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Value.Trim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&amp; "'")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oComboBox.ValidValues.Add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("", "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전체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")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		For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As Integer = 0 To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oRS.RecordCount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- 1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oComboBox.ValidValues.Add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GroupCode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").Value,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GroupName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").Value)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oRS.MoveNext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Next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oComboBox.Select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BoSearchKey.psk_ByValue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'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cboBPGRP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").Value = ""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Catch ex As Exception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Finally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oForm.Freeze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(False)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End Try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ko-KR" altLang="en-US" sz="105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36976" y="1772816"/>
            <a:ext cx="4968552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콤보값이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변경되면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하위콤보값을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삭제후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재셋팅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58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en-US" altLang="ko-KR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ChooseFromList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추가하기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148" y="1052736"/>
            <a:ext cx="88315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Private Sub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AddChooseFromList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SAPbouiCOM.Form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SAPbouiCOM.ChooseFromList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oCFLCreationParams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SAPbouiCOM.ChooseFromListCreationParams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SAPbouiCOM.Conditions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SAPbouiCOM.Condition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   '-------------------------------------------------------------------------------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'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계정시작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ChooseFromList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dirty="0" err="1">
                <a:solidFill>
                  <a:schemeClr val="tx1"/>
                </a:solidFill>
                <a:latin typeface="+mn-ea"/>
                <a:ea typeface="+mn-ea"/>
              </a:rPr>
              <a:t>셋팅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 시작</a:t>
            </a:r>
          </a:p>
          <a:p>
            <a:pPr algn="l"/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'-------------------------------------------------------------------------------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oCFLCreationParams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B1Connections.theAppl.CreateObject(SAPbouiCOM.BoCreatableObjectType.cot_ChooseFromListCreationParams)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oCFLCreationParams.ObjectType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BoLinkedObject.lf_GLAccounts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oCFLCreationParams.UniqueID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oForm.ChooseFromLists.Add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oCFLCreationParams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oCFL.GetConditions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oCons.Add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oCon.Alias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Postable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oCon.Operation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SAPbouiCOM.BoConditionOperation.co_EQUAL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oCon.CondVal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"Y"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oCFL.SetConditions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Specific.ChooseFromListUID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Specific.ChooseFromListAlias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AcctCode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'-------------------------------------------------------------------------------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'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계정시작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ChooseFromList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dirty="0" err="1">
                <a:solidFill>
                  <a:schemeClr val="tx1"/>
                </a:solidFill>
                <a:latin typeface="+mn-ea"/>
                <a:ea typeface="+mn-ea"/>
              </a:rPr>
              <a:t>셋팅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 끝</a:t>
            </a:r>
          </a:p>
          <a:p>
            <a:pPr algn="l"/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'-------------------------------------------------------------------------------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oCFLCreationParams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oCFL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oCon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ko-KR" altLang="en-US" sz="105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37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en-US" altLang="ko-KR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ChooseFromList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이벤트 추가하기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148" y="1052736"/>
            <a:ext cx="8831534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&lt;B1Listener(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BoEventTypes.et_CHOOSE_FROM_LIST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False,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ActionType.Itm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")&gt; _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Public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Overridable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Sub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ET_edtACCTCDF_AFChooseFromList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pVal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ItemEvent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B1Connections.theAppl.Forms.Item(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pVal.FormUID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oEditText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).Specific,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EditText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'ADD YOUR ACTION CODE HERE ...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oDataTable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SAPbouiCOM.DataTable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  '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데이터를 가져오기 위해 데이터테이블 추가</a:t>
            </a:r>
          </a:p>
          <a:p>
            <a:pPr algn="l"/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Try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'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데이터 테이블을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ChooseFromList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에 선택된 오브젝트에서 가져오도록 </a:t>
            </a:r>
            <a:r>
              <a:rPr lang="ko-KR" altLang="en-US" sz="1050" b="0" dirty="0" err="1">
                <a:solidFill>
                  <a:schemeClr val="tx1"/>
                </a:solidFill>
                <a:latin typeface="+mn-ea"/>
                <a:ea typeface="+mn-ea"/>
              </a:rPr>
              <a:t>세팅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oDataTable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pVal.SelectedObjects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'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사용자가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ChooseFromList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의 취소 버튼을 눌렀을 경우 에러처리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데이터 테이블의 값으로 체크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If Not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oDataTable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Is Nothing Then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oDataTable.GetValue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AcctCode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", 0).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ToString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edtACCTNMF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oDataTable.GetValue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AcctName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", 0).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ToString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End If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Catch ex As Exception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B1Connections.theAppl.StatusBar.SetText("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ET_edtSALEPCD_AFChooseFromList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Err.Description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SAPbouiCOM.BoMessageTime.bmt_Short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SAPbouiCOM.BoStatusBarMessageType.smt_Error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Finally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oDataTable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End Try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ko-KR" altLang="en-US" sz="105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08784" y="4941168"/>
            <a:ext cx="6416898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ChooseFromList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선택한값과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디스크립션값을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셋팅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74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SBO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구성도 소개</a:t>
            </a:r>
            <a:r>
              <a:rPr lang="en-US" altLang="ko-KR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endParaRPr lang="ko-KR" altLang="en-US" sz="2400" kern="0" dirty="0">
              <a:solidFill>
                <a:schemeClr val="tx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76" y="1340768"/>
            <a:ext cx="61245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5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Find SUB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추가하기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148" y="1412776"/>
            <a:ext cx="8831534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105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SAPbouiCOM.Grid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Nothing</a:t>
            </a:r>
          </a:p>
          <a:p>
            <a:pPr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0" dirty="0" err="1" smtClean="0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=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grdACCT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oGrid.DataTable.Clear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oGrid.DataTable.ExecuteQuery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("ACCTCODE").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TitleObject.Caption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ko-KR" altLang="en-US" sz="1100" b="0" dirty="0" smtClean="0">
                <a:solidFill>
                  <a:schemeClr val="tx1"/>
                </a:solidFill>
                <a:latin typeface="+mn-ea"/>
                <a:ea typeface="+mn-ea"/>
              </a:rPr>
              <a:t>계정코드</a:t>
            </a:r>
            <a:r>
              <a:rPr lang="en-US" altLang="ko-KR" sz="1100" b="0" dirty="0" smtClean="0">
                <a:solidFill>
                  <a:schemeClr val="tx1"/>
                </a:solidFill>
                <a:latin typeface="+mn-ea"/>
                <a:ea typeface="+mn-ea"/>
              </a:rPr>
              <a:t>“</a:t>
            </a:r>
          </a:p>
          <a:p>
            <a:pPr algn="l"/>
            <a:r>
              <a:rPr lang="en-US" altLang="ko-KR" sz="1100" b="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("ACCTCODE").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LinkedObjectType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+mn-ea"/>
                <a:ea typeface="+mn-ea"/>
              </a:rPr>
              <a:t>BoLinkedObject.lf_JournalPosting</a:t>
            </a:r>
            <a:endParaRPr lang="en-US" altLang="ko-KR" sz="11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smtClean="0">
                <a:solidFill>
                  <a:schemeClr val="tx1"/>
                </a:solidFill>
                <a:latin typeface="+mn-ea"/>
                <a:ea typeface="+mn-ea"/>
              </a:rPr>
              <a:t>…</a:t>
            </a:r>
          </a:p>
          <a:p>
            <a:pPr algn="l"/>
            <a:endParaRPr lang="en-US" altLang="ko-KR" sz="11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For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2 To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oGrid.Columns.Count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- 1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G_Sum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G_Sum.ColumnSetting.SumType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BoColumnSumType.bst_Auto</a:t>
            </a:r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G_Sum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  <a:r>
              <a:rPr lang="en-US" altLang="ko-KR" sz="1100" dirty="0">
                <a:latin typeface="+mn-ea"/>
                <a:ea typeface="+mn-ea"/>
              </a:rPr>
              <a:t>").</a:t>
            </a:r>
            <a:r>
              <a:rPr lang="en-US" altLang="ko-KR" sz="1100" dirty="0" err="1" smtClean="0">
                <a:latin typeface="+mn-ea"/>
                <a:ea typeface="+mn-ea"/>
              </a:rPr>
              <a:t>LinkedO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pPr algn="l"/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BoLinkedObject.lf_JournalPosting</a:t>
            </a:r>
            <a:endParaRPr lang="ko-KR" altLang="en-US" sz="11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72893" y="1052736"/>
            <a:ext cx="5040560" cy="280076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쿼리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스트링을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실행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그리드의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속성부여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컬럼타이틀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 Visible</a:t>
            </a: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 Editable</a:t>
            </a: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합계란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링크드오브젝트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오른정렬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등등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9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ITEM_PRESSED (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조회버튼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추가하기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148" y="1412776"/>
            <a:ext cx="8831534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&lt;B1Listener(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BoEventTypes.et_ITEM_PRESSED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false,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ActionType.Itm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btnFIND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")&gt;  _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Public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Overridable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Sub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ET_btnFIND_AFItemPressed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pVal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ItemEvent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B1Connections.theAppl.Forms.Item(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pVal.FormUID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oButton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btnFIND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"),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Specific,Button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'ADD YOUR ACTION CODE HERE ...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	Dim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String = ""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'-------------------------------------------------------------------------------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'</a:t>
            </a:r>
            <a:r>
              <a:rPr lang="ko-KR" altLang="en-US" sz="1050" b="0" dirty="0" err="1">
                <a:solidFill>
                  <a:schemeClr val="tx1"/>
                </a:solidFill>
                <a:latin typeface="+mn-ea"/>
                <a:ea typeface="+mn-ea"/>
              </a:rPr>
              <a:t>계정별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50" b="0" dirty="0" err="1">
                <a:solidFill>
                  <a:schemeClr val="tx1"/>
                </a:solidFill>
                <a:latin typeface="+mn-ea"/>
                <a:ea typeface="+mn-ea"/>
              </a:rPr>
              <a:t>그리드</a:t>
            </a:r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 조회 시작</a:t>
            </a:r>
          </a:p>
          <a:p>
            <a:pPr algn="l"/>
            <a:r>
              <a:rPr lang="ko-KR" altLang="en-US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'-------------------------------------------------------------------------------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""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"EXEC WJS_SP_FIF0010F '1',"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edtDATEF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edtDATET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cboACTTYPE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cboACTLVL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cboBPTYPE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cboBPGRP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edtACCTCDT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edtBPCDF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edtBPCDT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chkZEROYN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ValueEx.Trim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&amp; "'"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Find_grdACCT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ko-KR" altLang="en-US" sz="11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02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en-US" altLang="ko-KR" sz="24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Column_Visible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/>
                <a:ea typeface="맑은 고딕"/>
              </a:rPr>
              <a:t> SUB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추가하기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488" y="1484784"/>
            <a:ext cx="8831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Private Sub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Column_Visible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SAPbouiCOM.Grid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CURR_Value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String)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Select Case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CURR_Value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Case "1"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("OB_LC").Visible = True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("DEB_LC").Visible = True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("CRE_LC").Visible = True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("BAL_LC").Visible = True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("OB_FC").Visible = False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("DEB_FC").Visible = False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("CRE_FC").Visible = False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("BAL_FC").Visible = False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("OB_SC").Visible = False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("DEB_SC").Visible = False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("CRE_SC").Visible = False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oGrid.Columns.Item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("BAL_SC").Visible =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False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05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            ….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End Select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en-US" altLang="ko-KR" sz="105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16004" y="3333765"/>
            <a:ext cx="5040560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ㆍ옵션버튼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값에 따라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컬럼을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보이기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감추기 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81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ITEM_PRESSED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/>
                <a:ea typeface="맑은 고딕"/>
              </a:rPr>
              <a:t> (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/>
                <a:ea typeface="맑은 고딕"/>
              </a:rPr>
              <a:t>옵션버튼</a:t>
            </a:r>
            <a:r>
              <a:rPr lang="en-US" altLang="ko-KR" sz="2400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추가하기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325" y="1196752"/>
            <a:ext cx="8831534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&lt;B1Listener(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BoEventTypes.et_ITEM_PRESSED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False,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ActionType.Itm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optFC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")&gt; _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Public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Overridable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Sub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ET_optFC_AFItemPressed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pVal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ItemEvent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B1Connections.theAppl.Forms.Item(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pVal.FormUID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oOptionBtn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optFC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).Specific,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OptionBtn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'ADD YOUR ACTION CODE HERE ...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oForm.Freeze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(True)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Select Case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oForm.PaneLevel</a:t>
            </a:r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Case "1"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Column_Visible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grdACCT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").Specific,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optCURR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grdACCT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Specific.AutoResizeColumns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Case "2"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Dim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SAPbouiCOM.Grid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grdBP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Column_Visible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optCURR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Value.Trim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oGrid.AutoResizeColumns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End Select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50" b="0" dirty="0" err="1">
                <a:solidFill>
                  <a:schemeClr val="tx1"/>
                </a:solidFill>
                <a:latin typeface="+mn-ea"/>
                <a:ea typeface="+mn-ea"/>
              </a:rPr>
              <a:t>oForm.Freeze</a:t>
            </a:r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(False)</a:t>
            </a:r>
          </a:p>
          <a:p>
            <a:pPr algn="l"/>
            <a:endParaRPr lang="en-US" altLang="ko-KR" sz="105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50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en-US" altLang="ko-KR" sz="105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56856" y="4653136"/>
            <a:ext cx="5040560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Pane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레벨에 따라 이벤트 처리 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5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VALIDATE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이벤트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추가하기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891" y="2564904"/>
            <a:ext cx="88315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&lt;B1Listener(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BoEventTypes.et_VALIDATE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, False,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ActionType.Itm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, "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")&gt; _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Public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Overridable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Sub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ET_edtACCTCDF_AFValidate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pVal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ItemEvent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= B1Connections.theAppl.Forms.Item(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pVal.FormUID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oEditText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"),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SAPbouiCOM.Item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).Specific,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EditText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'ADD YOUR ACTION CODE HERE ...</a:t>
            </a:r>
          </a:p>
          <a:p>
            <a:pPr algn="l"/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If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pVal.ItemChanged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Then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    If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edtACCTCDF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").Value = "" Then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oForm.DataSources.UserDataSources.Item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edtACCTNMF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").Value = ""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    End If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End If</a:t>
            </a:r>
          </a:p>
          <a:p>
            <a:pPr algn="l"/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en-US" altLang="ko-KR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4568" y="1012807"/>
            <a:ext cx="5832648" cy="132343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ㆍ계정코드를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지우면 계정명도 지워지도록 이벤트 추가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Pval.ItemChanged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&gt;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콘트롤값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변경유무 확인가능 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1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DOUBLE_CLICK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이벤트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추가하기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640" y="2492896"/>
            <a:ext cx="88315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&lt;B1Listener(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BoEventTypes.et_DOUBLE_CLICK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, False,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ActionType.Itm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, "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grdBP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")&gt; _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Public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Overridable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Sub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ET_grdBP_AFDoubleClick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pVal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ItemEvent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= B1Connections.theAppl.Forms.Item(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pVal.FormUID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CType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grdBP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"),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SAPbouiCOM.Item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).Specific, Grid)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'ADD YOUR ACTION CODE HERE ...</a:t>
            </a:r>
          </a:p>
          <a:p>
            <a:pPr algn="l"/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If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pVal.Row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&lt; 0 Then Exit Sub</a:t>
            </a:r>
          </a:p>
          <a:p>
            <a:pPr algn="l"/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oGrid.SelectionMode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BoMatrixSelect.ms_Single</a:t>
            </a:r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oGrid.Rows.SelectedRows.Add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pVal.Row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en-US" altLang="ko-KR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4568" y="1259028"/>
            <a:ext cx="5832648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ㆍ그리드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더블클릭시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행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선택되로록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…</a:t>
            </a: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9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저장화면 개발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21" y="1412776"/>
            <a:ext cx="8831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에서 테이블 생성하기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② </a:t>
            </a:r>
            <a:r>
              <a:rPr lang="ko-KR" altLang="en-US" sz="1800" b="0" dirty="0" err="1">
                <a:solidFill>
                  <a:prstClr val="black"/>
                </a:solidFill>
                <a:latin typeface="맑은 고딕"/>
                <a:ea typeface="맑은 고딕"/>
              </a:rPr>
              <a:t>화면그리기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ko-KR" altLang="en-US" sz="1800" b="0" dirty="0">
                <a:solidFill>
                  <a:prstClr val="black"/>
                </a:solidFill>
                <a:latin typeface="맑은 고딕"/>
                <a:ea typeface="맑은 고딕"/>
              </a:rPr>
              <a:t>개발 표준소스에 화면 </a:t>
            </a:r>
            <a:r>
              <a:rPr lang="ko-KR" altLang="en-US" sz="1800" b="0" dirty="0" err="1">
                <a:solidFill>
                  <a:prstClr val="black"/>
                </a:solidFill>
                <a:latin typeface="맑은 고딕"/>
                <a:ea typeface="맑은 고딕"/>
              </a:rPr>
              <a:t>붙히기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④ </a:t>
            </a:r>
            <a:r>
              <a:rPr lang="ko-KR" altLang="en-US" sz="1800" b="0" dirty="0">
                <a:solidFill>
                  <a:prstClr val="black"/>
                </a:solidFill>
                <a:latin typeface="맑은 고딕"/>
                <a:ea typeface="맑은 고딕"/>
              </a:rPr>
              <a:t>데이터 </a:t>
            </a:r>
            <a:r>
              <a:rPr lang="ko-KR" altLang="en-US" sz="1800" b="0" dirty="0" err="1">
                <a:solidFill>
                  <a:prstClr val="black"/>
                </a:solidFill>
                <a:latin typeface="맑은 고딕"/>
                <a:ea typeface="맑은 고딕"/>
              </a:rPr>
              <a:t>바인딩및</a:t>
            </a:r>
            <a:r>
              <a:rPr lang="ko-KR" altLang="en-US" sz="1800" b="0" dirty="0">
                <a:solidFill>
                  <a:prstClr val="black"/>
                </a:solidFill>
                <a:latin typeface="맑은 고딕"/>
                <a:ea typeface="맑은 고딕"/>
              </a:rPr>
              <a:t> 기본 코딩 추가하기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⑤ </a:t>
            </a:r>
            <a:r>
              <a:rPr lang="ko-KR" altLang="en-US" sz="1800" b="0" dirty="0">
                <a:solidFill>
                  <a:prstClr val="black"/>
                </a:solidFill>
                <a:latin typeface="맑은 고딕"/>
                <a:ea typeface="맑은 고딕"/>
              </a:rPr>
              <a:t>조회 쿼리 추가하기</a:t>
            </a:r>
            <a:endParaRPr lang="en-US" altLang="ko-KR" sz="1800" b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⑥ </a:t>
            </a:r>
            <a:r>
              <a:rPr lang="ko-KR" altLang="en-US" sz="1800" b="0" dirty="0">
                <a:solidFill>
                  <a:prstClr val="black"/>
                </a:solidFill>
                <a:latin typeface="맑은 고딕"/>
                <a:ea typeface="맑은 고딕"/>
              </a:rPr>
              <a:t>이벤트 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추가하기</a:t>
            </a:r>
            <a:endParaRPr lang="en-US" altLang="ko-KR" sz="18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⑦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저장로직</a:t>
            </a:r>
            <a:r>
              <a:rPr lang="ko-KR" altLang="en-US" sz="1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맑은 고딕"/>
                <a:ea typeface="맑은 고딕"/>
              </a:rPr>
              <a:t>추가하기</a:t>
            </a:r>
            <a:endParaRPr lang="en-US" altLang="ko-KR" sz="1800" b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⑧ </a:t>
            </a:r>
            <a:r>
              <a:rPr lang="ko-KR" altLang="en-US" sz="1800" b="0" dirty="0">
                <a:solidFill>
                  <a:prstClr val="black"/>
                </a:solidFill>
                <a:latin typeface="맑은 고딕"/>
                <a:ea typeface="맑은 고딕"/>
              </a:rPr>
              <a:t>결과값 조회</a:t>
            </a:r>
            <a:endParaRPr lang="en-US" altLang="ko-KR" sz="1800" b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41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SBO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에서 테이블 생성하기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1" y="1107802"/>
            <a:ext cx="67722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908720"/>
            <a:ext cx="50006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7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SBO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에서 테이블 생성하기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" y="1028923"/>
            <a:ext cx="62960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6" y="2348880"/>
            <a:ext cx="53149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1028923"/>
            <a:ext cx="37623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4005064"/>
            <a:ext cx="61150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9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화면 그리기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14450"/>
            <a:ext cx="84772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4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SBO SDK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개발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커리쿨럼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ko-KR" altLang="en-US" sz="2400" kern="0" dirty="0" err="1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오버뷰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ea"/>
                <a:ea typeface="+mj-ea"/>
                <a:cs typeface="Arial" pitchFamily="34" charset="0"/>
              </a:rPr>
              <a:t> </a:t>
            </a:r>
            <a:endParaRPr lang="ko-KR" altLang="en-US" sz="2400" kern="0" dirty="0">
              <a:solidFill>
                <a:schemeClr val="tx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980728"/>
            <a:ext cx="8831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DI API</a:t>
            </a: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배치프로그램 개발 실습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UI API</a:t>
            </a: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스크린페인터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실습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- B1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스튜디오 실습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표준 소스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구동및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개발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DataBase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SP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생성 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-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테이블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컬럼생성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실습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-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노티피케이션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실습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UDO</a:t>
            </a:r>
            <a:endParaRPr lang="en-US" altLang="ko-KR" sz="18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UDO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생성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-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등록모듈 개발실습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코어화면 컨트롤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prstClr val="black"/>
                </a:solidFill>
                <a:latin typeface="+mn-ea"/>
                <a:ea typeface="+mn-ea"/>
              </a:rPr>
              <a:t>    -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구매오더화면에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컨트롤 </a:t>
            </a:r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붙히기</a:t>
            </a:r>
            <a:r>
              <a:rPr lang="ko-KR" altLang="en-US" sz="1800" b="0" dirty="0" smtClean="0">
                <a:solidFill>
                  <a:prstClr val="black"/>
                </a:solidFill>
                <a:latin typeface="+mn-ea"/>
                <a:ea typeface="+mn-ea"/>
              </a:rPr>
              <a:t> 실습</a:t>
            </a:r>
            <a:endParaRPr lang="en-US" altLang="ko-KR" sz="1800" b="0" dirty="0" smtClean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3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저장화면 기본코딩추가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21" y="1412776"/>
            <a:ext cx="883153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ko-KR" altLang="en-US" sz="2800" b="0" dirty="0">
                <a:solidFill>
                  <a:prstClr val="black"/>
                </a:solidFill>
                <a:latin typeface="맑은 고딕"/>
                <a:ea typeface="맑은 고딕"/>
              </a:rPr>
              <a:t>개발 표준소스에 화면 </a:t>
            </a:r>
            <a:r>
              <a:rPr lang="ko-KR" altLang="en-US" sz="2800" b="0" dirty="0" err="1">
                <a:solidFill>
                  <a:prstClr val="black"/>
                </a:solidFill>
                <a:latin typeface="맑은 고딕"/>
                <a:ea typeface="맑은 고딕"/>
              </a:rPr>
              <a:t>붙히기</a:t>
            </a:r>
            <a:endParaRPr lang="en-US" altLang="ko-KR" sz="2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④ </a:t>
            </a:r>
            <a:r>
              <a:rPr lang="ko-KR" altLang="en-US" sz="2800" b="0" dirty="0">
                <a:solidFill>
                  <a:prstClr val="black"/>
                </a:solidFill>
                <a:latin typeface="맑은 고딕"/>
                <a:ea typeface="맑은 고딕"/>
              </a:rPr>
              <a:t>데이터 </a:t>
            </a:r>
            <a:r>
              <a:rPr lang="ko-KR" altLang="en-US" sz="2800" b="0" dirty="0" err="1">
                <a:solidFill>
                  <a:prstClr val="black"/>
                </a:solidFill>
                <a:latin typeface="맑은 고딕"/>
                <a:ea typeface="맑은 고딕"/>
              </a:rPr>
              <a:t>바인딩및</a:t>
            </a:r>
            <a:r>
              <a:rPr lang="ko-KR" altLang="en-US" sz="2800" b="0" dirty="0">
                <a:solidFill>
                  <a:prstClr val="black"/>
                </a:solidFill>
                <a:latin typeface="맑은 고딕"/>
                <a:ea typeface="맑은 고딕"/>
              </a:rPr>
              <a:t> 기본 코딩 추가하기</a:t>
            </a:r>
            <a:endParaRPr lang="en-US" altLang="ko-KR" sz="2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⑤ </a:t>
            </a:r>
            <a:r>
              <a:rPr lang="ko-KR" altLang="en-US" sz="2800" b="0" dirty="0">
                <a:solidFill>
                  <a:prstClr val="black"/>
                </a:solidFill>
                <a:latin typeface="맑은 고딕"/>
                <a:ea typeface="맑은 고딕"/>
              </a:rPr>
              <a:t>조회 쿼리 추가하기</a:t>
            </a:r>
            <a:endParaRPr lang="en-US" altLang="ko-KR" sz="2800" b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endParaRPr lang="en-US" altLang="ko-KR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⑥ </a:t>
            </a:r>
            <a:r>
              <a:rPr lang="ko-KR" altLang="en-US" sz="2800" b="0" dirty="0">
                <a:solidFill>
                  <a:prstClr val="black"/>
                </a:solidFill>
                <a:latin typeface="맑은 고딕"/>
                <a:ea typeface="맑은 고딕"/>
              </a:rPr>
              <a:t>이벤트 </a:t>
            </a:r>
            <a:r>
              <a:rPr lang="ko-KR" altLang="en-US" sz="28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추가하기</a:t>
            </a:r>
            <a:endParaRPr lang="en-US" altLang="ko-KR" sz="28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23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메뉴셋팅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21" y="1124744"/>
            <a:ext cx="88315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Private Sub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MenuSetting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SAPbouiCOM.Form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(1292, True)   '</a:t>
            </a:r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행추가</a:t>
            </a:r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(1293, False)   '</a:t>
            </a:r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행삭제</a:t>
            </a:r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(1299, False)  '</a:t>
            </a:r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행닫기</a:t>
            </a:r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(1287, False)   '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복제</a:t>
            </a: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(1283, False)   '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제거</a:t>
            </a: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(1284, False)   '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취소</a:t>
            </a: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(1288, False) '&gt;&gt;</a:t>
            </a: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(1289, False) '&lt;&lt;</a:t>
            </a: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(1290, False) '|&lt;</a:t>
            </a: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(1291, False) '&gt;|</a:t>
            </a: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(1282, False) '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추가</a:t>
            </a: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(1281, False) '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찾기</a:t>
            </a:r>
          </a:p>
          <a:p>
            <a:pPr algn="l"/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'Call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(8961, False) '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엑셀</a:t>
            </a: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'Call </a:t>
            </a:r>
            <a:r>
              <a:rPr lang="en-US" altLang="ko-KR" sz="1800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(1294, False) '</a:t>
            </a:r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행복제</a:t>
            </a:r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17096" y="2904038"/>
            <a:ext cx="3937162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SBO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툴바의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버튼의 활성 비활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성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셋팅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저장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&amp;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갱신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로직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추가 방식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1(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379" y="1340768"/>
            <a:ext cx="883153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oUserTable.GetByKey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("CODE",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))) </a:t>
            </a:r>
            <a:r>
              <a:rPr lang="en-US" altLang="ko-KR" sz="1100" b="0" dirty="0" smtClean="0">
                <a:solidFill>
                  <a:schemeClr val="tx1"/>
                </a:solidFill>
                <a:latin typeface="+mn-ea"/>
                <a:ea typeface="+mn-ea"/>
              </a:rPr>
              <a:t>Then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oUserTable.UserFields.Fields.Item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("U_BPCODE").Value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("U_BPCODE",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oUserTable.UserFields.Fields.Item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("U_BPNAME").Value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("U_BPNAME",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	...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If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oUserTable.Update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() &lt;&gt; 0 Then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oGrid.DataTable.SetValue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("SYSMSG",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), B1Connections.diCompany.GetLastErrorDescription)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End If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smtClean="0">
                <a:solidFill>
                  <a:schemeClr val="tx1"/>
                </a:solidFill>
                <a:latin typeface="+mn-ea"/>
                <a:ea typeface="+mn-ea"/>
              </a:rPr>
              <a:t>Else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oRS.DoQuery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("SELECT ISNULL(MAX(CAST(CODE AS INT)),0) + 1 AS MAXCODE FROM [@WJS_USD99M_DEV]")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oUserTable.Code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("MAXCODE").Value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oUserTable.Name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("MAXCODE").Value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oUserTable.UserFields.Fields.Item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("U_BPCODE").Value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("U_BPCODE",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oUserTable.UserFields.Fields.Item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("U_BPNAME").Value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("U_BPNAME",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oUserTable.UserFields.Fields.Item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("U_ITEMCODE").Value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("U_ITEMCODE",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	...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If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oUserTable.Add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() &lt;&gt; 0 Then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oGrid.DataTable.SetValue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("SYSMSG",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), B1Connections.diCompany.GetLastErrorDescription)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End If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End If</a:t>
            </a:r>
            <a:endParaRPr lang="ko-KR" altLang="en-US" sz="11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64768" y="5517232"/>
            <a:ext cx="3937162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SBO DI API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객체 사용방식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13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저장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&amp;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갱신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로직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추가 방식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2(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980728"/>
            <a:ext cx="883153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("CNT").Value = 0 Then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oRS.DoQuery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("SELECT ISNULL(MAX(CAST(CODE AS INT)),0) + 1 AS MAXCODE FROM [@WJS_USD99M_DEV]")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""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"INSERT INTO [@WJS_USD99M_DEV] (Code, Name, U_BPCODE, U_BPNAME, U_ITEMCODE, U_ITEMNAME,U_PRICE, U_DATEF, U_DATET, U_REMARK, U_CDATE)"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"VALUES("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("MAXCODE").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Value.ToString.Trim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("MAXCODE").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Value.ToString.Trim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"',"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"N'"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("U_BPCODE",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"N'"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("U_BPNAME",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"N'"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("U_ITEMCODE",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"N'" &amp; Replace(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("U_ITEMNAME",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)), "'", "''") &amp; "',"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("U_PRICE",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("U_DATEF",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("U_DATET",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"N'"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("U_REMARK",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("U_CDATE",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")"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oRS.DoQuery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Else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""</a:t>
            </a: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"UPDATE [@WJS_USD99M_DEV] SET U_BPCODE = N'"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("U_BPCODE",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"U_BPNAME = 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("U_BPNAME",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"U_ITEMCODE = 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("U_ITEMCODE",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"U_ITEMNAME = 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("U_ITEMNAME",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"U_PRICE =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("U_PRICE",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",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"U_DATEF = 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("U_DATEF",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"U_DATET = 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("U_DATET",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"U_REMARK = 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("U_REMARK",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"',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"U_CDATE = 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("U_CDATE",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 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vbCrLf</a:t>
            </a:r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&amp; "WHERE Code = '" &amp;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("CODE",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)) &amp; "'"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oRS.DoQuery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xSQL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9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End If</a:t>
            </a:r>
            <a:endParaRPr lang="ko-KR" altLang="en-US" sz="9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64768" y="3645024"/>
            <a:ext cx="3937162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SBO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레코드셋을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이용한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쿼리스트링방식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34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삭제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로직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772816"/>
            <a:ext cx="88315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SAPbouiCOM.Grid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grdPRC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SAPbobsCOM.UserTable</a:t>
            </a:r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= B1Connections.diCompany.UserTables.Item("WJS_USD99M_DEV")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For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As Integer = 0 To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oGrid.DataTable.Rows.Count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- 1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If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("CHK",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)) = "Y" Then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If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("CODE",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)) &lt;&gt; "" Then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    If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oUserTable.GetByKey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oGrid.DataTable.GetValue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("CODE",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))) Then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        If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oUserTable.Remove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() &lt;&gt; 0 Then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           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oGrid.DataTable.SetValue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("SYSMSG",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oGrid.GetDataTableRowIndex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), B1Connections.diCompany.GetLastErrorDescription)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        End If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    End If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    End If</a:t>
            </a:r>
          </a:p>
          <a:p>
            <a:pPr algn="l"/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    End If</a:t>
            </a:r>
          </a:p>
          <a:p>
            <a:pPr algn="l"/>
            <a:r>
              <a:rPr lang="en-US" altLang="ko-KR" sz="1100" b="0" dirty="0" smtClean="0">
                <a:solidFill>
                  <a:schemeClr val="tx1"/>
                </a:solidFill>
                <a:latin typeface="+mn-ea"/>
                <a:ea typeface="+mn-ea"/>
              </a:rPr>
              <a:t>Next</a:t>
            </a: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1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1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XSQL = “DELETE FROM [XXX] WHERE KEY = ‘XXX’” 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방식도 가능</a:t>
            </a:r>
            <a:endParaRPr lang="ko-KR" altLang="en-US" sz="11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58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개발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21" y="1412776"/>
            <a:ext cx="88315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에서 테이블 생성하기</a:t>
            </a:r>
          </a:p>
          <a:p>
            <a:pPr algn="l"/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②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UDO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등록하기</a:t>
            </a:r>
          </a:p>
          <a:p>
            <a:pPr algn="l"/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화면그리기</a:t>
            </a:r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④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B1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스튜디오에서 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DB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데이터 소스 반영하기</a:t>
            </a:r>
          </a:p>
          <a:p>
            <a:pPr algn="l"/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⑤ 개발 표준소스에 화면 </a:t>
            </a:r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붙히기</a:t>
            </a:r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⑥ </a:t>
            </a:r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폼기본값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코딩 추가하기</a:t>
            </a:r>
          </a:p>
          <a:p>
            <a:pPr algn="l"/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⑦ 이벤트 추가하기</a:t>
            </a:r>
          </a:p>
          <a:p>
            <a:pPr algn="l"/>
            <a:endParaRPr lang="ko-KR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⑧ 저장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조회</a:t>
            </a:r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갱신 테스트</a:t>
            </a:r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3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개발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21" y="1412776"/>
            <a:ext cx="883153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ㆍ</a:t>
            </a:r>
            <a:r>
              <a:rPr lang="en-US" altLang="ko-KR" sz="2800" b="0" dirty="0" smtClean="0">
                <a:solidFill>
                  <a:schemeClr val="tx1"/>
                </a:solidFill>
                <a:latin typeface="+mn-ea"/>
                <a:ea typeface="+mn-ea"/>
              </a:rPr>
              <a:t>UDO </a:t>
            </a:r>
            <a:r>
              <a:rPr lang="ko-KR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란</a:t>
            </a:r>
            <a:r>
              <a:rPr lang="en-US" altLang="ko-KR" sz="2800" b="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 algn="l"/>
            <a:endParaRPr lang="en-US" altLang="ko-KR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- User Define Object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라 하여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에서 제공하는 개발용 객체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- SBO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판매오더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구매오더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등의 화면 구성을 가짐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별도의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코딩없이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조회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갱신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저장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로직이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지원됨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- SBO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에서 제공하는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네이게이션기능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복제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로그기록 등을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사용할수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있음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-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애드온에서는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주로 저장화면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개발시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사용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인사마스터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고정자산마스터등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테이블 만들기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052513"/>
            <a:ext cx="65246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7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테이블 만들기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700808"/>
            <a:ext cx="9417496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02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테이블 만들기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509838"/>
            <a:ext cx="6924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6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DI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소개</a:t>
            </a:r>
            <a:endParaRPr lang="ko-KR" altLang="en-US" sz="2400" kern="0" dirty="0">
              <a:solidFill>
                <a:schemeClr val="tx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2" y="1268760"/>
            <a:ext cx="7542679" cy="2808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496" y="4386039"/>
            <a:ext cx="786914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0" dirty="0" err="1" smtClean="0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SAP B1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은 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en-US" altLang="ko-KR" b="0" dirty="0" err="1" smtClean="0">
                <a:solidFill>
                  <a:schemeClr val="tx1"/>
                </a:solidFill>
                <a:latin typeface="+mn-ea"/>
                <a:ea typeface="+mn-ea"/>
              </a:rPr>
              <a:t>DataBase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직접 </a:t>
            </a:r>
            <a:r>
              <a:rPr lang="ko-KR" altLang="en-US" b="0" dirty="0" err="1" smtClean="0">
                <a:solidFill>
                  <a:schemeClr val="tx1"/>
                </a:solidFill>
                <a:latin typeface="+mn-ea"/>
                <a:ea typeface="+mn-ea"/>
              </a:rPr>
              <a:t>핸들링하는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 것을 제한함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+mn-ea"/>
                <a:ea typeface="+mn-ea"/>
              </a:rPr>
              <a:t>DataBase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에 직접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INSERT, UPDATE, DELETE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금지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  - SBO 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클라이언트 내부기능 또는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DI API</a:t>
            </a:r>
            <a:r>
              <a:rPr lang="ko-KR" altLang="en-US" sz="1200" b="0" dirty="0" smtClean="0">
                <a:solidFill>
                  <a:schemeClr val="tx1"/>
                </a:solidFill>
                <a:latin typeface="+mn-ea"/>
                <a:ea typeface="+mn-ea"/>
              </a:rPr>
              <a:t>를 통해 생성해야 함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algn="l"/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b="0" dirty="0" err="1" smtClean="0">
                <a:solidFill>
                  <a:prstClr val="black"/>
                </a:solidFill>
                <a:latin typeface="+mn-ea"/>
                <a:ea typeface="+mn-ea"/>
              </a:rPr>
              <a:t>ㆍ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DI API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는 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위에서 설명한 </a:t>
            </a:r>
            <a:r>
              <a:rPr lang="ko-KR" altLang="en-US" b="0" dirty="0" smtClean="0">
                <a:solidFill>
                  <a:prstClr val="black"/>
                </a:solidFill>
                <a:latin typeface="+mn-ea"/>
                <a:ea typeface="+mn-ea"/>
              </a:rPr>
              <a:t>문제를 </a:t>
            </a:r>
            <a:r>
              <a:rPr lang="ko-KR" altLang="en-US" b="0" dirty="0" err="1" smtClean="0">
                <a:solidFill>
                  <a:prstClr val="black"/>
                </a:solidFill>
                <a:latin typeface="+mn-ea"/>
                <a:ea typeface="+mn-ea"/>
              </a:rPr>
              <a:t>해결하기위한</a:t>
            </a:r>
            <a:r>
              <a:rPr lang="ko-KR" altLang="en-US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SBO</a:t>
            </a:r>
            <a:r>
              <a:rPr lang="ko-KR" altLang="en-US" b="0" dirty="0" smtClean="0">
                <a:solidFill>
                  <a:schemeClr val="tx1"/>
                </a:solidFill>
                <a:latin typeface="+mn-ea"/>
                <a:ea typeface="+mn-ea"/>
              </a:rPr>
              <a:t>에서 제공하는 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Data </a:t>
            </a:r>
            <a:r>
              <a:rPr lang="en-US" altLang="ko-KR" b="0" dirty="0" err="1" smtClean="0">
                <a:solidFill>
                  <a:schemeClr val="tx1"/>
                </a:solidFill>
                <a:latin typeface="+mn-ea"/>
                <a:ea typeface="+mn-ea"/>
              </a:rPr>
              <a:t>InterFace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algn="l"/>
            <a:endParaRPr lang="en-US" altLang="ko-KR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ko-KR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14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등록하기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052736"/>
            <a:ext cx="64389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2205261"/>
            <a:ext cx="52101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2708920"/>
            <a:ext cx="52101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2" y="3859535"/>
            <a:ext cx="1704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1772816"/>
            <a:ext cx="401689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1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화면 그리기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80728"/>
            <a:ext cx="9382034" cy="514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0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DB </a:t>
            </a:r>
            <a:r>
              <a:rPr lang="en-US" altLang="ko-KR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DataSource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바인딩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17" y="1196752"/>
            <a:ext cx="7867331" cy="47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0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폼기본값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셋팅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654" y="1052736"/>
            <a:ext cx="88315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oMatrix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SAPbouiCOM.Matrix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mtxDETAIL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oRS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SAPbobsCOM.Recordset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B1Connections.diCompany.GetBusinessObject(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SAPbobsCOM.BoObjectTypes.BoRecordset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oComboBox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SAPbouiCOM.ComboBox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As Integer = 0</a:t>
            </a: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oForm.Mode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BoFormMode.fm_ADD_MODE</a:t>
            </a:r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oComboBox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cboBRANCH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oRS.DoQuery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("SELECT Code, Name FROM OUBR")</a:t>
            </a: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For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1 To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oRS.RecordCount</a:t>
            </a:r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oComboBox.ValidValues.Add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("Code").Value,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oRS.Fields.Item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("Name").Value)</a:t>
            </a:r>
          </a:p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oRS.MoveNext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oForm.DataSources.DBDataSources.Item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("@WJS_UPU99T").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SetValue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("U_DOCDATE", 0, 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Now.Date.ToString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yyyyMMdd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"))</a:t>
            </a: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oForm.ActiveItem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edtREQCD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oForm.DataBrowser.BrowseBy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edtDOCENT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cboREQTP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SetAutoManagedAttribute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BoAutoManagedAttr.ama_Editable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BoAutoFormMode.afm_Add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BoModeVisualBehavior.mvb_True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cboREQTP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SetAutoManagedAttribute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BoAutoManagedAttr.ama_Editable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BoAutoFormMode.afm_Ok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BoModeVisualBehavior.mvb_False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cboREQTP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SetAutoManagedAttribute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BoAutoManagedAttr.ama_Editable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BoAutoFormMode.afm_Find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BoModeVisualBehavior.mvb_False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cboREQTP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SetAutoManagedAttribute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BoAutoManagedAttr.ama_Editable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BoAutoFormMode.afm_View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900" b="0" dirty="0" err="1">
                <a:solidFill>
                  <a:schemeClr val="tx1"/>
                </a:solidFill>
                <a:latin typeface="+mn-ea"/>
                <a:ea typeface="+mn-ea"/>
              </a:rPr>
              <a:t>BoModeVisualBehavior.mvb_False</a:t>
            </a:r>
            <a:r>
              <a:rPr lang="en-US" altLang="ko-KR" sz="9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edtREQCD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Specific.ChooseFromListUID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"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cfl_USER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edtREQCD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").</a:t>
            </a:r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Specific.ChooseFromListAlias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 = "USER_CODE"</a:t>
            </a:r>
          </a:p>
          <a:p>
            <a:pPr algn="l"/>
            <a:endParaRPr lang="en-US" altLang="ko-KR" sz="1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000" b="0" dirty="0" err="1">
                <a:solidFill>
                  <a:schemeClr val="tx1"/>
                </a:solidFill>
                <a:latin typeface="+mn-ea"/>
                <a:ea typeface="+mn-ea"/>
              </a:rPr>
              <a:t>oMatrix.AutoResizeColumns</a:t>
            </a:r>
            <a:r>
              <a:rPr lang="en-US" altLang="ko-KR" sz="10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  <a:endParaRPr lang="en-US" altLang="ko-KR" sz="1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ko-KR" altLang="en-US" sz="1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4968" y="1242340"/>
            <a:ext cx="4320480" cy="329320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기본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  <a:ea typeface="+mn-ea"/>
              </a:rPr>
              <a:t>폼모드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 설정</a:t>
            </a:r>
            <a:endParaRPr lang="en-US" altLang="ko-KR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buNone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ko-KR" altLang="en-US" dirty="0" err="1" smtClean="0">
                <a:solidFill>
                  <a:schemeClr val="bg1"/>
                </a:solidFill>
                <a:latin typeface="+mn-ea"/>
                <a:ea typeface="+mn-ea"/>
              </a:rPr>
              <a:t>콤보셋팅</a:t>
            </a:r>
            <a:endParaRPr lang="en-US" altLang="ko-KR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buNone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일자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  <a:ea typeface="+mn-ea"/>
              </a:rPr>
              <a:t>셋팅</a:t>
            </a:r>
            <a:endParaRPr lang="en-US" altLang="ko-KR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buNone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기본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  <a:ea typeface="+mn-ea"/>
              </a:rPr>
              <a:t>브라우저값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ea typeface="+mn-ea"/>
              </a:rPr>
              <a:t> 설정</a:t>
            </a:r>
            <a:endParaRPr lang="en-US" altLang="ko-KR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buNone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컨트롤 자동속정관리 설정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기본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ChooseFromList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설정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매트릭스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컬럼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자동조정 하기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37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메뉴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셋팅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340768"/>
            <a:ext cx="8831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Private Sub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MenuSetting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SAPbouiCOM.Form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(1292, True)   '</a:t>
            </a:r>
            <a:r>
              <a:rPr lang="ko-KR" altLang="en-US" b="0" dirty="0" err="1">
                <a:solidFill>
                  <a:schemeClr val="tx1"/>
                </a:solidFill>
                <a:latin typeface="+mn-ea"/>
                <a:ea typeface="+mn-ea"/>
              </a:rPr>
              <a:t>행추가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(1293, True)   '</a:t>
            </a:r>
            <a:r>
              <a:rPr lang="ko-KR" altLang="en-US" b="0" dirty="0" err="1">
                <a:solidFill>
                  <a:schemeClr val="tx1"/>
                </a:solidFill>
                <a:latin typeface="+mn-ea"/>
                <a:ea typeface="+mn-ea"/>
              </a:rPr>
              <a:t>행삭제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(1299, False)  '</a:t>
            </a:r>
            <a:r>
              <a:rPr lang="ko-KR" altLang="en-US" b="0" dirty="0" err="1">
                <a:solidFill>
                  <a:schemeClr val="tx1"/>
                </a:solidFill>
                <a:latin typeface="+mn-ea"/>
                <a:ea typeface="+mn-ea"/>
              </a:rPr>
              <a:t>행닫기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(1287, True)   '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복제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(1283, True)   '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제거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(1284, True)   '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취소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(1288, True) 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'&gt;&gt;</a:t>
            </a:r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(1289, True) </a:t>
            </a:r>
            <a:r>
              <a:rPr lang="en-US" altLang="ko-KR" b="0" dirty="0" smtClean="0">
                <a:solidFill>
                  <a:schemeClr val="tx1"/>
                </a:solidFill>
                <a:latin typeface="+mn-ea"/>
                <a:ea typeface="+mn-ea"/>
              </a:rPr>
              <a:t>'&lt;&lt;</a:t>
            </a:r>
            <a:endParaRPr lang="en-US" altLang="ko-KR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(1290, True) '|&lt;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(1291, True) '&gt;|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    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(1282, True) '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추가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(1281, True) '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찾기</a:t>
            </a:r>
          </a:p>
          <a:p>
            <a:pPr algn="l"/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(8961, True) '</a:t>
            </a:r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엑셀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b="0" dirty="0" err="1">
                <a:solidFill>
                  <a:schemeClr val="tx1"/>
                </a:solidFill>
                <a:latin typeface="+mn-ea"/>
                <a:ea typeface="+mn-ea"/>
              </a:rPr>
              <a:t>oForm.EnableMenu</a:t>
            </a:r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(1294, False) '</a:t>
            </a:r>
            <a:r>
              <a:rPr lang="ko-KR" altLang="en-US" b="0" dirty="0" err="1">
                <a:solidFill>
                  <a:schemeClr val="tx1"/>
                </a:solidFill>
                <a:latin typeface="+mn-ea"/>
                <a:ea typeface="+mn-ea"/>
              </a:rPr>
              <a:t>행복제</a:t>
            </a:r>
            <a:endParaRPr lang="ko-KR" altLang="en-US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ko-KR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6278" y="3243808"/>
            <a:ext cx="4657242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SBO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툴바의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UDO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관련 버튼의 활성 비활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성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셋팅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6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이벤트 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023" y="1052736"/>
            <a:ext cx="883153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endParaRPr lang="en-US" altLang="ko-KR" sz="2000" b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endParaRPr lang="en-US" altLang="ko-KR" sz="1100" b="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 smtClean="0">
                <a:solidFill>
                  <a:prstClr val="black"/>
                </a:solidFill>
                <a:latin typeface="+mn-ea"/>
                <a:ea typeface="+mn-ea"/>
              </a:rPr>
              <a:t>oCFLCreationParams</a:t>
            </a:r>
            <a:r>
              <a:rPr lang="en-US" altLang="ko-KR" sz="1100" b="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= B1Connections.theAppl.CreateObject(SAPbouiCOM.BoCreatableObjectType.cot_ChooseFromListCreationParams)</a:t>
            </a: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oCFLCreationParams.ObjectType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BoLinkedObject.lf_Items</a:t>
            </a:r>
            <a:endParaRPr lang="en-US" altLang="ko-KR" sz="11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oCFLCreationParams.UniqueID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"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colITEMCD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"</a:t>
            </a:r>
          </a:p>
          <a:p>
            <a:pPr algn="l"/>
            <a:endParaRPr lang="en-US" altLang="ko-KR" sz="11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oCFL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oForm.ChooseFromLists.Add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oCFLCreationParams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oCons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oCFL.GetConditions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()</a:t>
            </a:r>
          </a:p>
          <a:p>
            <a:pPr algn="l"/>
            <a:endParaRPr lang="en-US" altLang="ko-KR" sz="11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oCons.Add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oCon.Alias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"Canceled"</a:t>
            </a: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oCon.Operation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SAPbouiCOM.BoConditionOperation.co_EQUAL</a:t>
            </a:r>
            <a:endParaRPr lang="en-US" altLang="ko-KR" sz="11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oCon.CondVal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"N"</a:t>
            </a: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oCon.Relationship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BoConditionRelationship.cr_AND</a:t>
            </a:r>
            <a:endParaRPr lang="en-US" altLang="ko-KR" sz="11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oCons.Add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()</a:t>
            </a: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oCon.Alias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"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SellItem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oCon.Operation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SAPbouiCOM.BoConditionOperation.co_EQUAL</a:t>
            </a:r>
            <a:endParaRPr lang="en-US" altLang="ko-KR" sz="11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oCon.CondVal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"Y"</a:t>
            </a:r>
          </a:p>
          <a:p>
            <a:pPr algn="l"/>
            <a:endParaRPr lang="en-US" altLang="ko-KR" sz="11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oCFL.SetConditions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oCons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100" b="0" dirty="0">
              <a:solidFill>
                <a:prstClr val="black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oMatrix.Columns.Item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("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colITEMCD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").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ChooseFromListUID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"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colITEMCD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"</a:t>
            </a:r>
          </a:p>
          <a:p>
            <a:pPr algn="l"/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oMatrix.Columns.Item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("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colITEMCD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").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ChooseFromListAlias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 = "</a:t>
            </a:r>
            <a:r>
              <a:rPr lang="en-US" altLang="ko-KR" sz="1100" b="0" dirty="0" err="1">
                <a:solidFill>
                  <a:prstClr val="black"/>
                </a:solidFill>
                <a:latin typeface="+mn-ea"/>
                <a:ea typeface="+mn-ea"/>
              </a:rPr>
              <a:t>ItemCode</a:t>
            </a:r>
            <a:r>
              <a:rPr lang="en-US" altLang="ko-KR" sz="1100" b="0" dirty="0">
                <a:solidFill>
                  <a:prstClr val="black"/>
                </a:solidFill>
                <a:latin typeface="+mn-ea"/>
                <a:ea typeface="+mn-ea"/>
              </a:rPr>
              <a:t>"</a:t>
            </a:r>
            <a:endParaRPr lang="en-US" altLang="ko-KR" sz="20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03428" y="2857222"/>
            <a:ext cx="4032448" cy="10772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ChooseFromList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추가하기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사용자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사원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매트릭스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BP,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매트릭스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ITEM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2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이벤트 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27" y="2420888"/>
            <a:ext cx="88315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endParaRPr lang="en-US" altLang="ko-KR" b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If 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oComboBox.Selected.Value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 = "U" Then</a:t>
            </a:r>
          </a:p>
          <a:p>
            <a:pPr lvl="0" algn="l"/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    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edtREQCD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").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Specific.ChooseFromListUID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 = "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cfl_USER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"</a:t>
            </a:r>
          </a:p>
          <a:p>
            <a:pPr lvl="0" algn="l"/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    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edtREQCD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").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Specific.ChooseFromListAlias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 = "USER_CODE"</a:t>
            </a:r>
          </a:p>
          <a:p>
            <a:pPr lvl="0" algn="l"/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Else</a:t>
            </a:r>
          </a:p>
          <a:p>
            <a:pPr lvl="0" algn="l"/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    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edtREQCD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").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Specific.ChooseFromListUID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 = "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cfl_EMP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"</a:t>
            </a:r>
          </a:p>
          <a:p>
            <a:pPr lvl="0" algn="l"/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    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edtREQCD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").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Specific.ChooseFromListAlias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 = "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empID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"</a:t>
            </a:r>
          </a:p>
          <a:p>
            <a:pPr lvl="0" algn="l"/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End If</a:t>
            </a:r>
          </a:p>
          <a:p>
            <a:pPr lvl="0" algn="l"/>
            <a:endParaRPr lang="en-US" altLang="ko-KR" b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oForm.DataSources.DBDataSources.Item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("@WJS_UPU99T").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SetValue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("U_REQCD", 0, "")</a:t>
            </a:r>
          </a:p>
          <a:p>
            <a:pPr lvl="0" algn="l"/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oForm.DataSources.DBDataSources.Item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("@WJS_UPU99T").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SetValue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("U_REQNM", 0, "")</a:t>
            </a:r>
          </a:p>
          <a:p>
            <a:pPr lvl="0" algn="l"/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oForm.DataSources.DBDataSources.Item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("@WJS_UPU99T").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SetValue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("U_BRANCH", 0, "")</a:t>
            </a:r>
          </a:p>
          <a:p>
            <a:pPr lvl="0" algn="l"/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oForm.DataSources.DBDataSources.Item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("@WJS_UPU99T").</a:t>
            </a:r>
            <a:r>
              <a:rPr lang="en-US" altLang="ko-KR" b="0" dirty="0" err="1">
                <a:solidFill>
                  <a:prstClr val="black"/>
                </a:solidFill>
                <a:latin typeface="맑은 고딕"/>
                <a:ea typeface="맑은 고딕"/>
              </a:rPr>
              <a:t>SetValue</a:t>
            </a:r>
            <a:r>
              <a:rPr lang="en-US" altLang="ko-KR" b="0" dirty="0">
                <a:solidFill>
                  <a:prstClr val="black"/>
                </a:solidFill>
                <a:latin typeface="맑은 고딕"/>
                <a:ea typeface="맑은 고딕"/>
              </a:rPr>
              <a:t>("U_DEPART", 0, "")</a:t>
            </a:r>
            <a:endParaRPr lang="ko-KR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4528" y="1073642"/>
            <a:ext cx="5832648" cy="132343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요청자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콤보값에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의해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요청자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ChooseFromList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변경하기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-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콤보값이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유저면 유저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ChooseFromList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POPUP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-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콤보값이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사원이면 사원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ChooseFromList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POPUP</a:t>
            </a: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43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이벤트 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27" y="980728"/>
            <a:ext cx="88315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SAPbouiCOM.Matrix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SAPbouiCOM.DBDataSource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oForm.Freeze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(True)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mtxDETAIL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oForm.DataSources.DBDataSources.Item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("@WJS_UPU991")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oMatrix.AddRow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(1)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oMatrix.FlushToDataSource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oDbSrc.SetValue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("U_ITEMCODE",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"")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oDbSrc.SetValue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("U_ITEMNAME",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"")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oDbSrc.SetValue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("U_REQQTY",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0)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oDbSrc.SetValue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("U_UOM",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"")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oDbSrc.SetValue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("U_PRICE",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0)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oDbSrc.SetValue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("U_TOTAMT",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0)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oDbSrc.SetValue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("U_CARDCODE",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"")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oDbSrc.SetValue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("U_CARDNAME",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"")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oDbSrc.SetValue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("U_MEMO",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"")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oMatrix.LoadFromDataSource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Auto_Line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4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89104" y="971438"/>
            <a:ext cx="3744416" cy="1569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buNone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Matrix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행추가시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로직추가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-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행을추가한후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라인을 초기화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-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미초기화시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상위행이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복제됨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행추가후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행번호를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재설정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43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이벤트 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27" y="1628800"/>
            <a:ext cx="88315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SAPbouiCOM.Matrix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mtxDETAIL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oForm.Freeze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(True)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oMatrix.AddRow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oMatrix.DeleteRow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oMatrix.FlushToDataSource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Call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Auto_Line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oForm.Freeze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(False)</a:t>
            </a:r>
            <a:endParaRPr lang="ko-KR" altLang="en-US" sz="14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80992" y="2304114"/>
            <a:ext cx="3456384" cy="10772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Matrix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행삭제시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로직추가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-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행삭제후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행의 번호를 재설정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84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이벤트 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225" y="1052736"/>
            <a:ext cx="88315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Private Sub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Auto_Line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ByVal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SAPbouiCOM.Form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    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SAPbouiCOM.Matrix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Dim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As Integer    Try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oForm.Items.Item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mtxDETAIL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").Specific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oMatrix.FlushToDataSource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For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1 To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oMatrix.GetLineData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oForm.DataSources.DBDataSources.Item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("@WJS_UPU991").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SetValue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LineId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- 1,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oMatrix.SetLineData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Next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oMatrix.LoadFromDataSource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()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Catch ex As Exception</a:t>
            </a: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B1Connections.theAppl.StatusBar.SetText("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Auto_LineNo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" &amp;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Err.Description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SAPbouiCOM.BoMessageTime.bmt_Short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SAPbouiCOM.BoStatusBarMessageType.smt_Error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Finally</a:t>
            </a: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oMatrix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= Nothing</a:t>
            </a: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    End Try</a:t>
            </a:r>
          </a:p>
          <a:p>
            <a:pPr lvl="0" algn="l"/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End Sub</a:t>
            </a:r>
            <a:endParaRPr lang="ko-KR" altLang="en-US" sz="14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13040" y="1765505"/>
            <a:ext cx="3456384" cy="10772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Matrix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행번호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설정하기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</a:t>
            </a: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-Matrix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루프돌며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번호셋팅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06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buFont typeface="Arial" pitchFamily="34" charset="0"/>
              <a:buNone/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DI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사용처</a:t>
            </a:r>
            <a:endParaRPr lang="ko-KR" altLang="en-US" sz="2400" kern="0" dirty="0">
              <a:solidFill>
                <a:schemeClr val="tx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772816"/>
            <a:ext cx="34385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68304" y="1124744"/>
            <a:ext cx="48237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애드온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개발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ㆍ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코어 문서 생성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수정 및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취소등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폼목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거래처마스터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오더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납품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송장등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>
              <a:buAutoNum type="arabicPeriod"/>
            </a:pP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ㆍ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코어테이블 추가필드 생성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-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품목테이블에 품목특성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유저컬럼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생성등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SBO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유저 테이블 생성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불량항목 등록 테이블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생성등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배치프로그램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0" dirty="0" smtClean="0">
                <a:solidFill>
                  <a:schemeClr val="tx1"/>
                </a:solidFill>
                <a:latin typeface="+mn-ea"/>
                <a:ea typeface="+mn-ea"/>
              </a:rPr>
              <a:t>      -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웹전표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생성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배치프로그램등</a:t>
            </a:r>
            <a:endParaRPr lang="en-US" altLang="ko-KR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algn="l">
              <a:buAutoNum type="arabicPeriod"/>
            </a:pPr>
            <a:endParaRPr lang="en-US" altLang="ko-KR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800" b="0" dirty="0" err="1">
                <a:solidFill>
                  <a:schemeClr val="tx1"/>
                </a:solidFill>
                <a:latin typeface="+mn-ea"/>
                <a:ea typeface="+mn-ea"/>
              </a:rPr>
              <a:t>ㆍ</a:t>
            </a:r>
            <a:r>
              <a:rPr lang="ko-KR" altLang="en-US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타시스템간</a:t>
            </a:r>
            <a:r>
              <a:rPr lang="ko-KR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0497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이벤트 추가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 smtClean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890" y="1268760"/>
            <a:ext cx="8831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If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pVal.ItemChanged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= True Then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Select Case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pVal.ColUID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Case "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colQTY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", "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colPRICE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Dim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v_TOTAMT_d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As Double =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0</a:t>
            </a:r>
          </a:p>
          <a:p>
            <a:pPr lvl="0"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oForm.DataSources.DBDataSources.Item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("@WJS_UPU991").Offset =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pVal.Row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- 1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oMatrix.GetLineData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pVal.Row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oMatrix.SetLineData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pVal.Row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v_TOTAMT_d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=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oForm.DataSources.DBDataSources.Item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("@WJS_UPU991").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GetValue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("U_REQQTY",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pVal.Row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- 1) *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oForm.DataSources.DBDataSources.Item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("@WJS_UPU991").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GetValue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("U_PRICE",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pVal.Row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- 1)</a:t>
            </a:r>
          </a:p>
          <a:p>
            <a:pPr lvl="0"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Call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oForm.DataSources.DBDataSources.Item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("@WJS_UPU991").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SetValue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("U_TOTAMT",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pVal.Row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- 1,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v_TOTAMT_d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oMatrix.SetLineData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pVal.Row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Dim TOTAMT As Double = 0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Dim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As Integer = 0</a:t>
            </a:r>
          </a:p>
          <a:p>
            <a:pPr lvl="0"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For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= 0 To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oMatrix.VisualRowCount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- 1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    TOTAMT = TOTAMT +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oForm.DataSources.DBDataSources.Item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("@WJS_UPU991").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GetValue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("U_TOTAMT",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200" b="0" dirty="0" smtClean="0">
                <a:solidFill>
                  <a:schemeClr val="tx1"/>
                </a:solidFill>
                <a:latin typeface="+mn-ea"/>
                <a:ea typeface="+mn-ea"/>
              </a:rPr>
              <a:t>Next</a:t>
            </a:r>
          </a:p>
          <a:p>
            <a:pPr lvl="0" algn="l"/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       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oForm.DataSources.DBDataSources.Item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("@WJS_UPU99T").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SetValue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("U_TOTAMT", 0, TOTAMT)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   End Select</a:t>
            </a:r>
          </a:p>
          <a:p>
            <a:pPr lvl="0" algn="l"/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End If</a:t>
            </a:r>
            <a:endParaRPr lang="ko-KR" altLang="en-US" sz="12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00872" y="1052736"/>
            <a:ext cx="5256584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Matrix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행의 수량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단가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변동시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총액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계산로직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추가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Form Data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이벤트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소개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890" y="1124744"/>
            <a:ext cx="88315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ko-KR" altLang="en-US" dirty="0" err="1">
                <a:solidFill>
                  <a:schemeClr val="tx1"/>
                </a:solidFill>
                <a:latin typeface="맑은 고딕"/>
                <a:ea typeface="맑은 고딕"/>
              </a:rPr>
              <a:t>ㆍ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et_FORM_DATA_ADD</a:t>
            </a:r>
            <a:endParaRPr lang="en-US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    - UDO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폼 또는 </a:t>
            </a:r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UDO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스타일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코어폼이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 추가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되는순간</a:t>
            </a:r>
            <a:endParaRPr lang="en-US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    - 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추가모드에서 추가버튼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클릭시</a:t>
            </a:r>
            <a:endParaRPr lang="en-US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en-US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ㆍ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et_FORM_DATA_DELETE</a:t>
            </a:r>
            <a:endParaRPr lang="en-US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    - 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  <a:ea typeface="맑은 고딕"/>
              </a:rPr>
              <a:t>UDO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폼 또는 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  <a:ea typeface="맑은 고딕"/>
              </a:rPr>
              <a:t>UDO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스타일 </a:t>
            </a:r>
            <a:r>
              <a:rPr lang="ko-KR" altLang="en-US" sz="2000" b="0" dirty="0" err="1">
                <a:solidFill>
                  <a:prstClr val="black"/>
                </a:solidFill>
                <a:latin typeface="맑은 고딕"/>
                <a:ea typeface="맑은 고딕"/>
              </a:rPr>
              <a:t>코어폼이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삭제 </a:t>
            </a:r>
            <a:r>
              <a:rPr lang="ko-KR" altLang="en-US" sz="20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되는순간</a:t>
            </a:r>
            <a:endParaRPr lang="en-US" altLang="ko-KR" sz="20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    - 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확인모드에서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수정후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 갱신버튼을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클릭시</a:t>
            </a:r>
            <a:endParaRPr lang="en-US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en-US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ㆍ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et_FORM_DATA_UPDATE</a:t>
            </a:r>
            <a:endParaRPr lang="en-US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  <a:ea typeface="맑은 고딕"/>
              </a:rPr>
              <a:t>UDO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폼 또는 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  <a:ea typeface="맑은 고딕"/>
              </a:rPr>
              <a:t>UDO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스타일 </a:t>
            </a:r>
            <a:r>
              <a:rPr lang="ko-KR" altLang="en-US" sz="2000" b="0" dirty="0" err="1">
                <a:solidFill>
                  <a:prstClr val="black"/>
                </a:solidFill>
                <a:latin typeface="맑은 고딕"/>
                <a:ea typeface="맑은 고딕"/>
              </a:rPr>
              <a:t>코어폼이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갱신 </a:t>
            </a:r>
            <a:r>
              <a:rPr lang="ko-KR" altLang="en-US" sz="2000" b="0" dirty="0" err="1">
                <a:solidFill>
                  <a:prstClr val="black"/>
                </a:solidFill>
                <a:latin typeface="맑은 고딕"/>
                <a:ea typeface="맑은 고딕"/>
              </a:rPr>
              <a:t>되는순간</a:t>
            </a:r>
            <a:endParaRPr lang="en-US" altLang="ko-KR" sz="2000" b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    - 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마우스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우클릭후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 제거메뉴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클릭시</a:t>
            </a:r>
            <a:endParaRPr lang="en-US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en-US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ko-KR" altLang="en-US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ㆍ</a:t>
            </a:r>
            <a:r>
              <a:rPr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et_FORM_DATA_LOAD</a:t>
            </a:r>
            <a:endParaRPr lang="en-US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000" b="0" dirty="0" smtClean="0">
                <a:solidFill>
                  <a:schemeClr val="tx1"/>
                </a:solidFill>
                <a:latin typeface="+mn-ea"/>
              </a:rPr>
              <a:t>    - 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  <a:ea typeface="맑은 고딕"/>
              </a:rPr>
              <a:t>UDO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폼 또는 </a:t>
            </a:r>
            <a:r>
              <a:rPr lang="en-US" altLang="ko-KR" sz="2000" b="0" dirty="0">
                <a:solidFill>
                  <a:prstClr val="black"/>
                </a:solidFill>
                <a:latin typeface="맑은 고딕"/>
                <a:ea typeface="맑은 고딕"/>
              </a:rPr>
              <a:t>UDO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스타일 </a:t>
            </a:r>
            <a:r>
              <a:rPr lang="ko-KR" altLang="en-US" sz="2000" b="0" dirty="0" err="1">
                <a:solidFill>
                  <a:prstClr val="black"/>
                </a:solidFill>
                <a:latin typeface="맑은 고딕"/>
                <a:ea typeface="맑은 고딕"/>
              </a:rPr>
              <a:t>코어폼이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로</a:t>
            </a:r>
            <a:r>
              <a:rPr lang="ko-KR" altLang="en-US" sz="2000" b="0" dirty="0">
                <a:solidFill>
                  <a:prstClr val="black"/>
                </a:solidFill>
                <a:latin typeface="맑은 고딕"/>
                <a:ea typeface="맑은 고딕"/>
              </a:rPr>
              <a:t>드</a:t>
            </a:r>
            <a:r>
              <a:rPr lang="ko-KR" altLang="en-US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되는순간</a:t>
            </a:r>
            <a:endParaRPr lang="en-US" altLang="ko-KR" sz="20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20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  - </a:t>
            </a:r>
            <a:r>
              <a:rPr lang="ko-KR" altLang="en-US" sz="20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찾기모드에서</a:t>
            </a:r>
            <a:r>
              <a:rPr lang="ko-KR" altLang="en-US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문서번호등을</a:t>
            </a:r>
            <a:r>
              <a:rPr lang="ko-KR" altLang="en-US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입력후</a:t>
            </a:r>
            <a:r>
              <a:rPr lang="ko-KR" altLang="en-US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찾기버튼을</a:t>
            </a:r>
            <a:r>
              <a:rPr lang="ko-KR" altLang="en-US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누를시</a:t>
            </a:r>
            <a:endParaRPr lang="en-US" altLang="ko-KR" sz="20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2000" b="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  - </a:t>
            </a:r>
            <a:r>
              <a:rPr lang="ko-KR" altLang="en-US" sz="20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네이게이션</a:t>
            </a:r>
            <a:r>
              <a:rPr lang="ko-KR" altLang="en-US" sz="20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버튼으로 문서를 </a:t>
            </a:r>
            <a:r>
              <a:rPr lang="ko-KR" altLang="en-US" sz="20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조회할시</a:t>
            </a:r>
            <a:endParaRPr lang="ko-KR" altLang="en-US" sz="2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3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UDO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이벤트 소개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890" y="2632844"/>
            <a:ext cx="88315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&lt;B1Listener(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BoEventTypes.et_MENU_CLICK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, True,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ActionType.Mnu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, "1283")&gt; _</a:t>
            </a:r>
          </a:p>
          <a:p>
            <a:pPr lvl="0" algn="l"/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Public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Overridable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Function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ET_BFDataMenu_Remove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ByVal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pVal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As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MenuEvent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) As Boolean</a:t>
            </a:r>
          </a:p>
          <a:p>
            <a:pPr lvl="0" algn="l"/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맑은 고딕"/>
                <a:ea typeface="맑은 고딕"/>
              </a:rPr>
              <a:t>oForm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= B1Connections.theAppl.Forms.ActiveForm</a:t>
            </a:r>
          </a:p>
          <a:p>
            <a:pPr lvl="0" algn="l"/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   'ADD YOUR ACTION CODE HERE ...</a:t>
            </a:r>
          </a:p>
          <a:p>
            <a:pPr lvl="0" algn="l"/>
            <a:endParaRPr lang="en-US" altLang="ko-KR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If B1Connections.theAppl.MessageBox("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제거하시겠습니까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?", 1, "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예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", "</a:t>
            </a:r>
            <a:r>
              <a:rPr lang="ko-KR" altLang="en-US" dirty="0">
                <a:solidFill>
                  <a:schemeClr val="tx1"/>
                </a:solidFill>
                <a:latin typeface="맑은 고딕"/>
                <a:ea typeface="맑은 고딕"/>
              </a:rPr>
              <a:t>아니오</a:t>
            </a:r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") &lt;&gt; 1 Then</a:t>
            </a:r>
          </a:p>
          <a:p>
            <a:pPr lvl="0" algn="l"/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       Return False</a:t>
            </a:r>
          </a:p>
          <a:p>
            <a:pPr lvl="0" algn="l"/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   End If</a:t>
            </a:r>
          </a:p>
          <a:p>
            <a:pPr lvl="0" algn="l"/>
            <a:endParaRPr lang="en-US" altLang="ko-KR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endParaRPr lang="en-US" altLang="ko-KR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    Return True</a:t>
            </a:r>
          </a:p>
          <a:p>
            <a:pPr lvl="0" algn="l"/>
            <a:r>
              <a:rPr lang="en-US" altLang="ko-KR" dirty="0">
                <a:solidFill>
                  <a:schemeClr val="tx1"/>
                </a:solidFill>
                <a:latin typeface="맑은 고딕"/>
                <a:ea typeface="맑은 고딕"/>
              </a:rPr>
              <a:t>End Function</a:t>
            </a:r>
            <a:endParaRPr lang="ko-KR" altLang="en-US" sz="2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6549" y="1268760"/>
            <a:ext cx="6192688" cy="107721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제거시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제거의사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반영로직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추가하기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Before Action EVENT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사용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37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코어화면 수정하기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" y="1839020"/>
            <a:ext cx="83153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76549" y="1391870"/>
            <a:ext cx="6192688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구매오더를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띄운 상태에서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애드온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컴포넌트 호출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28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코어화면 수정하기 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066" y="1916832"/>
            <a:ext cx="883153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Dim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As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SAPbouiCOM.Item</a:t>
            </a:r>
            <a:endParaRPr lang="en-US" altLang="ko-KR" sz="14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'Dim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oButton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As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SAPbouiCOM.Button</a:t>
            </a:r>
            <a:endParaRPr lang="en-US" altLang="ko-KR" sz="14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Dim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oBtnCombo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As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SAPbouiCOM.ButtonCombo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Nothing</a:t>
            </a:r>
          </a:p>
          <a:p>
            <a:pPr lvl="0" algn="l"/>
            <a:endParaRPr lang="en-US" altLang="ko-KR" sz="14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oForm.Items.Add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("edtTEST1",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BoFormItemTypes.it_EDIT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oItem.Height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("222").Height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oItem.Top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("222").Top +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("222").Height + 1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oItem.Left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("222").Left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oItem.Width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("222").Width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oItem.RightJustified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True</a:t>
            </a:r>
          </a:p>
          <a:p>
            <a:pPr lvl="0" algn="l"/>
            <a:endParaRPr lang="en-US" altLang="ko-KR" sz="14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("edtTEST1").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Specific.DataBind.SetBound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(True, "OPOR", "U_TEST")</a:t>
            </a:r>
          </a:p>
          <a:p>
            <a:pPr lvl="0" algn="l"/>
            <a:endParaRPr lang="en-US" altLang="ko-KR" sz="14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oForm.Items.Add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("sttTEST1",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BoFormItemTypes.it_STATIC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oItem.Specific.caption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"TEST"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oItem.Height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("230").Height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oItem.Top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("edtTEST1").Top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oItem.Left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("230").Left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oItem.Width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("230").Width</a:t>
            </a:r>
          </a:p>
          <a:p>
            <a:pPr lvl="0" algn="l"/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oItem.LinkTo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"edtTEST1"</a:t>
            </a:r>
            <a:endParaRPr lang="ko-KR" altLang="en-US" sz="1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338" y="976371"/>
            <a:ext cx="6192688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ㆍ폼로드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이벤트에 컨트롤 추가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로직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추가하기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00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코어화면 수정하기 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066" y="1916832"/>
            <a:ext cx="8831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&lt;B1Listener(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BoEventTypes.et_ITEM_PRESSED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, False,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ActionType.Itm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, "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btnPRINT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")&gt; _</a:t>
            </a:r>
          </a:p>
          <a:p>
            <a:pPr lvl="0" algn="l"/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   Public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Overridable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Sub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ET_btnPRINT_AFItemPressed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ByVal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pVal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As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ItemEvent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pPr lvl="0" algn="l"/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B1Connections.theAppl.Forms.Item(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pVal.FormUID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pPr lvl="0" algn="l"/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   '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oButton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CType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CType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oForm.Items.Item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("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btnPRINT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"), </a:t>
            </a:r>
            <a:r>
              <a:rPr lang="en-US" altLang="ko-KR" sz="1400" dirty="0" err="1">
                <a:solidFill>
                  <a:schemeClr val="tx1"/>
                </a:solidFill>
                <a:latin typeface="맑은 고딕"/>
                <a:ea typeface="맑은 고딕"/>
              </a:rPr>
              <a:t>SAPbouiCOM.Item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).Specific, Button)</a:t>
            </a:r>
          </a:p>
          <a:p>
            <a:pPr lvl="0" algn="l"/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    'ADD YOUR ACTION CODE HERE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/>
                <a:ea typeface="맑은 고딕"/>
              </a:rPr>
              <a:t>...</a:t>
            </a:r>
            <a:endParaRPr lang="en-US" altLang="ko-KR" sz="14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endParaRPr lang="en-US" altLang="ko-KR" sz="1400" dirty="0" smtClean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338" y="976371"/>
            <a:ext cx="6192688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smtClean="0">
                <a:solidFill>
                  <a:schemeClr val="bg1"/>
                </a:solidFill>
                <a:latin typeface="+mn-ea"/>
              </a:rPr>
              <a:t>ㆍ새로 추가한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컨트롤 이벤트 추가하기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2581126"/>
            <a:ext cx="5904656" cy="36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6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SBO </a:t>
            </a:r>
            <a:r>
              <a:rPr lang="ko-KR" altLang="en-US" sz="2400" kern="0" dirty="0" err="1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노티피케이션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소개</a:t>
            </a:r>
            <a:endParaRPr lang="en-US" altLang="ko-KR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1" y="1854746"/>
            <a:ext cx="73914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13312" y="1944996"/>
            <a:ext cx="6064224" cy="181588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SBO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객체형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데이터 트랜잭션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컨트룰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SP</a:t>
            </a: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(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예제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 BP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마스터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등록시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외국어 이름이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공란인경우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오류발생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품목마스터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등록시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품목명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공란인경우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오류발생 등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FormData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이벤트 보다 나중에 체크됨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최종체크수단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8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노티 변수 소개</a:t>
            </a:r>
            <a:endParaRPr lang="en-US" altLang="ko-KR" sz="2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484784"/>
            <a:ext cx="88315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fr-FR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@object_type </a:t>
            </a:r>
            <a:r>
              <a:rPr lang="fr-FR" altLang="ko-KR" sz="2000" b="0" dirty="0">
                <a:solidFill>
                  <a:schemeClr val="tx1"/>
                </a:solidFill>
                <a:latin typeface="+mn-ea"/>
                <a:ea typeface="+mn-ea"/>
              </a:rPr>
              <a:t>nvarchar(25</a:t>
            </a:r>
            <a:r>
              <a:rPr lang="fr-FR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) : 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객체 번호 예</a:t>
            </a:r>
            <a:r>
              <a:rPr lang="en-US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)BP: 2 ITEM:4</a:t>
            </a:r>
            <a:endParaRPr lang="fr-FR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fr-FR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fr-FR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@transaction_type nchar(1) </a:t>
            </a:r>
            <a:r>
              <a:rPr lang="fr-FR" altLang="ko-KR" sz="2000" b="0" dirty="0">
                <a:solidFill>
                  <a:schemeClr val="tx1"/>
                </a:solidFill>
                <a:latin typeface="+mn-ea"/>
                <a:ea typeface="+mn-ea"/>
              </a:rPr>
              <a:t>: [A]dd, [U]pdate, [D]elete, [C]ancel, C[L]ose</a:t>
            </a:r>
            <a:endParaRPr lang="fr-FR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fr-FR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fr-FR" altLang="ko-KR" sz="2000" b="0" dirty="0">
                <a:solidFill>
                  <a:schemeClr val="tx1"/>
                </a:solidFill>
                <a:latin typeface="+mn-ea"/>
                <a:ea typeface="+mn-ea"/>
              </a:rPr>
              <a:t>@num_of_cols_in_key </a:t>
            </a:r>
            <a:r>
              <a:rPr lang="fr-FR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int :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키컬럼의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갯수</a:t>
            </a:r>
            <a:endParaRPr lang="fr-FR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fr-FR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fr-FR" altLang="ko-KR" sz="2000" b="0" dirty="0">
                <a:solidFill>
                  <a:schemeClr val="tx1"/>
                </a:solidFill>
                <a:latin typeface="+mn-ea"/>
                <a:ea typeface="+mn-ea"/>
              </a:rPr>
              <a:t>@list_of_key_cols_tab_del nvarchar(255</a:t>
            </a:r>
            <a:r>
              <a:rPr lang="fr-FR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) :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키컬럼명</a:t>
            </a:r>
            <a:endParaRPr lang="fr-FR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fr-FR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fr-FR" altLang="ko-KR" sz="2000" b="0" dirty="0">
                <a:solidFill>
                  <a:schemeClr val="tx1"/>
                </a:solidFill>
                <a:latin typeface="+mn-ea"/>
                <a:ea typeface="+mn-ea"/>
              </a:rPr>
              <a:t>@list_of_cols_val_tab_del nvarchar(255</a:t>
            </a:r>
            <a:r>
              <a:rPr lang="fr-FR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) :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키값</a:t>
            </a:r>
            <a:endParaRPr lang="fr-FR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fr-FR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fr-FR" altLang="ko-KR" sz="2000" b="0" dirty="0">
                <a:solidFill>
                  <a:schemeClr val="tx1"/>
                </a:solidFill>
                <a:latin typeface="+mn-ea"/>
                <a:ea typeface="+mn-ea"/>
              </a:rPr>
              <a:t>@error </a:t>
            </a:r>
            <a:r>
              <a:rPr lang="fr-FR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INT : </a:t>
            </a:r>
            <a:r>
              <a:rPr lang="ko-KR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에러번호</a:t>
            </a:r>
            <a:endParaRPr lang="fr-FR" altLang="ko-KR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endParaRPr lang="fr-FR" altLang="ko-KR" sz="20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0" algn="l"/>
            <a:r>
              <a:rPr lang="fr-FR" altLang="ko-KR" sz="2000" b="0" dirty="0">
                <a:solidFill>
                  <a:schemeClr val="tx1"/>
                </a:solidFill>
                <a:latin typeface="+mn-ea"/>
                <a:ea typeface="+mn-ea"/>
              </a:rPr>
              <a:t>@error_messageNVARCHAR (200</a:t>
            </a:r>
            <a:r>
              <a:rPr lang="fr-FR" altLang="ko-KR" sz="2000" b="0" dirty="0" smtClean="0">
                <a:solidFill>
                  <a:schemeClr val="tx1"/>
                </a:solidFill>
                <a:latin typeface="+mn-ea"/>
                <a:ea typeface="+mn-ea"/>
              </a:rPr>
              <a:t>) :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+mn-ea"/>
                <a:ea typeface="+mn-ea"/>
              </a:rPr>
              <a:t>에러메세지</a:t>
            </a:r>
            <a:endParaRPr lang="ko-KR" altLang="en-US" sz="2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74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ko-KR" altLang="en-US" sz="2400" kern="0" dirty="0" err="1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애드온</a:t>
            </a:r>
            <a:r>
              <a:rPr lang="ko-KR" altLang="en-US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개발 </a:t>
            </a:r>
            <a:r>
              <a:rPr lang="en-US" altLang="ko-KR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– </a:t>
            </a:r>
            <a:r>
              <a:rPr lang="ko-KR" altLang="en-US" sz="2400" kern="0" dirty="0" smtClean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노티 추가해보기 </a:t>
            </a:r>
            <a:r>
              <a:rPr lang="en-US" altLang="ko-KR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lang="ko-KR" altLang="en-US" sz="2400" kern="0" dirty="0">
                <a:solidFill>
                  <a:srgbClr val="FF0000"/>
                </a:solidFill>
                <a:latin typeface="맑은 고딕"/>
                <a:ea typeface="맑은 고딕"/>
                <a:cs typeface="Arial" pitchFamily="34" charset="0"/>
              </a:rPr>
              <a:t>실습</a:t>
            </a:r>
            <a:r>
              <a:rPr lang="en-US" altLang="ko-KR" sz="2400" kern="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488" y="1772816"/>
            <a:ext cx="88315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IF	@</a:t>
            </a:r>
            <a:r>
              <a:rPr lang="en-US" altLang="ko-KR" sz="1200" dirty="0" err="1">
                <a:solidFill>
                  <a:schemeClr val="tx1"/>
                </a:solidFill>
                <a:latin typeface="맑은 고딕"/>
                <a:ea typeface="맑은 고딕"/>
              </a:rPr>
              <a:t>object_type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 = '4'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BEGIN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DECLARE @CNT AS INT</a:t>
            </a:r>
          </a:p>
          <a:p>
            <a:pPr lvl="0" algn="l"/>
            <a:endParaRPr lang="en-US" altLang="ko-KR" sz="12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SET @CNT = 0</a:t>
            </a:r>
          </a:p>
          <a:p>
            <a:pPr lvl="0" algn="l"/>
            <a:endParaRPr lang="en-US" altLang="ko-KR" sz="12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IF  @</a:t>
            </a:r>
            <a:r>
              <a:rPr lang="en-US" altLang="ko-KR" sz="1200" dirty="0" err="1">
                <a:solidFill>
                  <a:schemeClr val="tx1"/>
                </a:solidFill>
                <a:latin typeface="맑은 고딕"/>
                <a:ea typeface="맑은 고딕"/>
              </a:rPr>
              <a:t>transaction_type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 = 'A'  --</a:t>
            </a:r>
            <a:r>
              <a:rPr lang="ko-KR" altLang="en-US" sz="1200" dirty="0" err="1">
                <a:solidFill>
                  <a:schemeClr val="tx1"/>
                </a:solidFill>
                <a:latin typeface="맑은 고딕"/>
                <a:ea typeface="맑은 고딕"/>
              </a:rPr>
              <a:t>입력시</a:t>
            </a: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 처리</a:t>
            </a:r>
          </a:p>
          <a:p>
            <a:pPr lvl="0" algn="l"/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	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BEGIN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SELECT @CNT = COUNT(*)  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FROM    OITM T0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WHERE   T0.ItemCode	= @</a:t>
            </a:r>
            <a:r>
              <a:rPr lang="en-US" altLang="ko-KR" sz="1200" dirty="0" err="1">
                <a:solidFill>
                  <a:schemeClr val="tx1"/>
                </a:solidFill>
                <a:latin typeface="맑은 고딕"/>
                <a:ea typeface="맑은 고딕"/>
              </a:rPr>
              <a:t>list_of_cols_val_tab_del</a:t>
            </a:r>
            <a:endParaRPr lang="en-US" altLang="ko-KR" sz="12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AND    ISNULL(T0.ItemName,'') =''</a:t>
            </a:r>
          </a:p>
          <a:p>
            <a:pPr lvl="0" algn="l"/>
            <a:endParaRPr lang="en-US" altLang="ko-KR" sz="12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IF @CNT &lt;&gt; 0 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BEGIN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	SET @error = -1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	SET @</a:t>
            </a:r>
            <a:r>
              <a:rPr lang="en-US" altLang="ko-KR" sz="1200" dirty="0" err="1">
                <a:solidFill>
                  <a:schemeClr val="tx1"/>
                </a:solidFill>
                <a:latin typeface="맑은 고딕"/>
                <a:ea typeface="맑은 고딕"/>
              </a:rPr>
              <a:t>error_message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 =  N'(</a:t>
            </a: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추가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품목명을 </a:t>
            </a:r>
            <a:r>
              <a:rPr lang="ko-KR" altLang="en-US" sz="1200" dirty="0" err="1">
                <a:solidFill>
                  <a:schemeClr val="tx1"/>
                </a:solidFill>
                <a:latin typeface="맑은 고딕"/>
                <a:ea typeface="맑은 고딕"/>
              </a:rPr>
              <a:t>넣어주십시요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.'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END</a:t>
            </a:r>
          </a:p>
          <a:p>
            <a:pPr lvl="0" algn="l"/>
            <a:endParaRPr lang="en-US" altLang="ko-KR" sz="12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	IF @error &lt;&gt; 0 GOTO ERROR	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	END</a:t>
            </a:r>
          </a:p>
          <a:p>
            <a:pPr lvl="0" algn="l"/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END</a:t>
            </a:r>
            <a:endParaRPr lang="ko-KR" altLang="en-US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12840" y="1124744"/>
            <a:ext cx="6192688" cy="1569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@</a:t>
            </a:r>
            <a:r>
              <a:rPr lang="en-US" altLang="ko-KR" dirty="0" err="1">
                <a:solidFill>
                  <a:schemeClr val="bg1"/>
                </a:solidFill>
              </a:rPr>
              <a:t>object_type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= </a:t>
            </a:r>
            <a:r>
              <a:rPr lang="en-US" altLang="ko-KR" dirty="0" smtClean="0">
                <a:solidFill>
                  <a:schemeClr val="bg1"/>
                </a:solidFill>
              </a:rPr>
              <a:t>4 </a:t>
            </a:r>
            <a:r>
              <a:rPr lang="en-US" altLang="ko-KR" dirty="0" smtClean="0">
                <a:solidFill>
                  <a:schemeClr val="bg1"/>
                </a:solidFill>
              </a:rPr>
              <a:t>: --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품목마스터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@</a:t>
            </a:r>
            <a:r>
              <a:rPr lang="en-US" altLang="ko-KR" dirty="0" err="1">
                <a:solidFill>
                  <a:schemeClr val="bg1"/>
                </a:solidFill>
              </a:rPr>
              <a:t>transaction_type</a:t>
            </a:r>
            <a:r>
              <a:rPr lang="en-US" altLang="ko-KR" dirty="0">
                <a:solidFill>
                  <a:schemeClr val="bg1"/>
                </a:solidFill>
              </a:rPr>
              <a:t> = 'A'  --</a:t>
            </a:r>
            <a:r>
              <a:rPr lang="ko-KR" altLang="en-US" dirty="0" err="1">
                <a:solidFill>
                  <a:schemeClr val="bg1"/>
                </a:solidFill>
              </a:rPr>
              <a:t>입력시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처리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0" algn="l"/>
            <a:endParaRPr lang="ko-KR" altLang="en-US" dirty="0">
              <a:solidFill>
                <a:schemeClr val="bg1"/>
              </a:solidFill>
            </a:endParaRPr>
          </a:p>
          <a:p>
            <a:pPr lvl="0" algn="l"/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ㆍ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품목마스터가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등록시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품목명값이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없으면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오류메세지후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롤백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l"/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9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504" y="2996952"/>
            <a:ext cx="8831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000" b="0" dirty="0" smtClean="0">
                <a:solidFill>
                  <a:schemeClr val="tx1"/>
                </a:solidFill>
                <a:latin typeface="+mn-ea"/>
                <a:ea typeface="+mn-ea"/>
              </a:rPr>
              <a:t>고생하셨습니다</a:t>
            </a:r>
            <a:r>
              <a:rPr lang="en-US" altLang="ko-KR" sz="4000" b="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4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6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0338" y="303362"/>
            <a:ext cx="88251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1">
              <a:spcBef>
                <a:spcPct val="50000"/>
              </a:spcBef>
              <a:buClr>
                <a:srgbClr val="3399FF"/>
              </a:buClr>
              <a:defRPr/>
            </a:pPr>
            <a:r>
              <a:rPr lang="en-US" altLang="ko-KR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DI API </a:t>
            </a:r>
            <a:r>
              <a:rPr lang="ko-KR" altLang="en-US" sz="2400" kern="0" dirty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Arial" pitchFamily="34" charset="0"/>
              </a:rPr>
              <a:t>참조</a:t>
            </a:r>
            <a:r>
              <a:rPr lang="en-US" altLang="ko-KR" sz="2400" b="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2400" b="0" dirty="0">
                <a:solidFill>
                  <a:srgbClr val="FF0000"/>
                </a:solidFill>
                <a:latin typeface="+mj-lt"/>
              </a:rPr>
              <a:t>실습하기</a:t>
            </a:r>
            <a:r>
              <a:rPr lang="en-US" altLang="ko-KR" sz="2400" b="0" dirty="0" smtClean="0">
                <a:solidFill>
                  <a:srgbClr val="FF0000"/>
                </a:solidFill>
                <a:latin typeface="+mj-lt"/>
              </a:rPr>
              <a:t>)</a:t>
            </a:r>
            <a:endParaRPr lang="en-US" altLang="ko-KR" sz="24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1124744"/>
            <a:ext cx="883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dirty="0" err="1" smtClean="0">
                <a:solidFill>
                  <a:schemeClr val="tx1"/>
                </a:solidFill>
                <a:latin typeface="+mn-lt"/>
                <a:ea typeface="+mn-ea"/>
              </a:rPr>
              <a:t>ㆍ사용조건</a:t>
            </a:r>
            <a:r>
              <a:rPr lang="ko-KR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2000" b="0" dirty="0" smtClean="0">
                <a:solidFill>
                  <a:schemeClr val="tx1"/>
                </a:solidFill>
                <a:latin typeface="+mn-lt"/>
                <a:ea typeface="+mn-ea"/>
              </a:rPr>
              <a:t>: SBO DI/API</a:t>
            </a:r>
            <a:r>
              <a:rPr lang="ko-KR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가 설치되어있어야 함</a:t>
            </a:r>
            <a:r>
              <a:rPr lang="en-US" altLang="ko-KR" sz="2000" b="0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algn="l"/>
            <a:r>
              <a:rPr lang="ko-KR" altLang="en-US" sz="2000" b="0" dirty="0" err="1" smtClean="0">
                <a:solidFill>
                  <a:schemeClr val="tx1"/>
                </a:solidFill>
                <a:latin typeface="+mn-lt"/>
                <a:ea typeface="+mn-ea"/>
              </a:rPr>
              <a:t>ㆍ개발툴</a:t>
            </a:r>
            <a:r>
              <a:rPr lang="en-US" altLang="ko-KR" sz="2000" b="0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ko-KR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예시화면은 </a:t>
            </a:r>
            <a:r>
              <a:rPr lang="en-US" altLang="ko-KR" sz="2000" b="0" dirty="0" smtClean="0">
                <a:solidFill>
                  <a:schemeClr val="tx1"/>
                </a:solidFill>
                <a:latin typeface="+mn-lt"/>
                <a:ea typeface="+mn-ea"/>
              </a:rPr>
              <a:t>VB.NET) </a:t>
            </a:r>
            <a:r>
              <a:rPr lang="ko-KR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에서 </a:t>
            </a:r>
            <a:r>
              <a:rPr lang="en-US" altLang="ko-KR" sz="2000" b="0" dirty="0" smtClean="0">
                <a:solidFill>
                  <a:schemeClr val="tx1"/>
                </a:solidFill>
                <a:latin typeface="+mn-lt"/>
                <a:ea typeface="+mn-ea"/>
              </a:rPr>
              <a:t>DI API</a:t>
            </a:r>
            <a:r>
              <a:rPr lang="ko-KR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를 참조</a:t>
            </a:r>
            <a:r>
              <a:rPr lang="en-US" altLang="ko-KR" sz="2000" b="0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ko-KR" altLang="en-US" sz="2000" b="0" dirty="0" smtClean="0">
                <a:solidFill>
                  <a:srgbClr val="FF0000"/>
                </a:solidFill>
                <a:latin typeface="+mn-lt"/>
                <a:ea typeface="+mn-ea"/>
              </a:rPr>
              <a:t>실습</a:t>
            </a:r>
            <a:r>
              <a:rPr lang="en-US" altLang="ko-KR" sz="2000" b="0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</a:p>
          <a:p>
            <a:pPr algn="l"/>
            <a:endParaRPr lang="ko-KR" altLang="en-US" sz="2000" b="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2041600"/>
            <a:ext cx="5429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TUS" val="0"/>
  <p:tag name="FILE" val="n:\sapworkdir\IWBTRAIN\AF7892B07BA74FA5831AB329A7E9E27F\42F308951CED3EE7E10000000A1553F7\s009.ppt"/>
  <p:tag name="READONLY" val="0"/>
  <p:tag name="LOIOGUID" val="CA0B19CC2B234B7CBDD8A2BDC0F2E939"/>
  <p:tag name="_SIGNATURE" val="40600"/>
  <p:tag name="_SLIDEID" val="2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TUS" val="3"/>
  <p:tag name="FILE" val="n:\sapworkdir\IWBTRAIN\AF7892B07BA74FA5831AB329A7E9E27F\470121BB04806C30E10000000A1553F7\s020.ppt"/>
  <p:tag name="READONLY" val="0"/>
  <p:tag name="LOIOGUID" val="E9A5F492E5E04B04984DB37D905AC49E"/>
  <p:tag name="_SIGNATURE" val="42132"/>
  <p:tag name="_SLIDEID" val="2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TUS" val="0"/>
  <p:tag name="FILE" val="n:\sapworkdir\IWBTRAIN\AF7892B07BA74FA5831AB329A7E9E27F\46FC465E9DA40E8CE10000000A155369\s019.ppt"/>
  <p:tag name="READONLY" val="0"/>
  <p:tag name="LOIOGUID" val="F97AB9D26783477A8AE6E77D7A5E9B84"/>
  <p:tag name="_SIGNATURE" val="39330"/>
  <p:tag name="_SLIDEID" val="27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l">
          <a:buNone/>
          <a:defRPr dirty="0" smtClean="0">
            <a:solidFill>
              <a:schemeClr val="tx1"/>
            </a:solidFill>
            <a:latin typeface="+mn-ea"/>
            <a:ea typeface="+mn-ea"/>
          </a:defRPr>
        </a:defPPr>
      </a:lstStyle>
    </a:spDef>
    <a:lnDef>
      <a:spPr>
        <a:noFill/>
        <a:ln w="9525">
          <a:solidFill>
            <a:schemeClr val="tx2"/>
          </a:solidFill>
          <a:miter lim="800000"/>
          <a:headEnd/>
          <a:tailE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b="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44373</TotalTime>
  <Words>6387</Words>
  <Application>Microsoft Office PowerPoint</Application>
  <PresentationFormat>A4 용지(210x297mm)</PresentationFormat>
  <Paragraphs>1452</Paragraphs>
  <Slides>89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0" baseType="lpstr">
      <vt:lpstr>굴림</vt:lpstr>
      <vt:lpstr>Arial</vt:lpstr>
      <vt:lpstr>Verdana</vt:lpstr>
      <vt:lpstr>Georgia</vt:lpstr>
      <vt:lpstr>Wingdings</vt:lpstr>
      <vt:lpstr>맑은 고딕</vt:lpstr>
      <vt:lpstr>HY견고딕</vt:lpstr>
      <vt:lpstr>가는각진제목체</vt:lpstr>
      <vt:lpstr>HY헤드라인M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롯데월드 정보시스템 개선 프로젝트 제안서</dc:title>
  <dc:creator>wjh</dc:creator>
  <cp:lastModifiedBy>77100247</cp:lastModifiedBy>
  <cp:revision>3280</cp:revision>
  <cp:lastPrinted>2015-02-03T01:15:27Z</cp:lastPrinted>
  <dcterms:created xsi:type="dcterms:W3CDTF">2008-10-20T23:42:40Z</dcterms:created>
  <dcterms:modified xsi:type="dcterms:W3CDTF">2016-11-21T09:04:34Z</dcterms:modified>
</cp:coreProperties>
</file>