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1"/>
  </p:sldMasterIdLst>
  <p:notesMasterIdLst>
    <p:notesMasterId r:id="rId15"/>
  </p:notesMasterIdLst>
  <p:sldIdLst>
    <p:sldId id="256" r:id="rId2"/>
    <p:sldId id="257" r:id="rId3"/>
    <p:sldId id="269" r:id="rId4"/>
    <p:sldId id="262" r:id="rId5"/>
    <p:sldId id="267" r:id="rId6"/>
    <p:sldId id="259" r:id="rId7"/>
    <p:sldId id="265" r:id="rId8"/>
    <p:sldId id="260" r:id="rId9"/>
    <p:sldId id="266" r:id="rId10"/>
    <p:sldId id="263" r:id="rId11"/>
    <p:sldId id="261" r:id="rId12"/>
    <p:sldId id="264" r:id="rId13"/>
    <p:sldId id="268" r:id="rId14"/>
  </p:sldIdLst>
  <p:sldSz cx="12192000" cy="6858000"/>
  <p:notesSz cx="6797675" cy="9926638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502" userDrawn="1">
          <p15:clr>
            <a:srgbClr val="A4A3A4"/>
          </p15:clr>
        </p15:guide>
        <p15:guide id="4" orient="horz" pos="2636" userDrawn="1">
          <p15:clr>
            <a:srgbClr val="A4A3A4"/>
          </p15:clr>
        </p15:guide>
        <p15:guide id="6" pos="2502" userDrawn="1">
          <p15:clr>
            <a:srgbClr val="A4A3A4"/>
          </p15:clr>
        </p15:guide>
        <p15:guide id="7" pos="5201" userDrawn="1">
          <p15:clr>
            <a:srgbClr val="A4A3A4"/>
          </p15:clr>
        </p15:guide>
        <p15:guide id="8" pos="5428" userDrawn="1">
          <p15:clr>
            <a:srgbClr val="A4A3A4"/>
          </p15:clr>
        </p15:guide>
        <p15:guide id="9" orient="horz" pos="640" userDrawn="1">
          <p15:clr>
            <a:srgbClr val="A4A3A4"/>
          </p15:clr>
        </p15:guide>
        <p15:guide id="10" orient="horz" pos="3317" userDrawn="1">
          <p15:clr>
            <a:srgbClr val="A4A3A4"/>
          </p15:clr>
        </p15:guide>
        <p15:guide id="11" pos="4271" userDrawn="1">
          <p15:clr>
            <a:srgbClr val="A4A3A4"/>
          </p15:clr>
        </p15:guide>
        <p15:guide id="12" orient="horz" pos="3543" userDrawn="1">
          <p15:clr>
            <a:srgbClr val="A4A3A4"/>
          </p15:clr>
        </p15:guide>
        <p15:guide id="13" pos="4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45C"/>
    <a:srgbClr val="F1F0ED"/>
    <a:srgbClr val="CEC5B3"/>
    <a:srgbClr val="DED9CC"/>
    <a:srgbClr val="7B90B6"/>
    <a:srgbClr val="8D9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4B197-13CC-254B-99AB-A43A9E1383DD}" v="22" dt="2020-11-16T17:33:10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5"/>
    <p:restoredTop sz="94910" autoAdjust="0"/>
  </p:normalViewPr>
  <p:slideViewPr>
    <p:cSldViewPr snapToGrid="0" snapToObjects="1">
      <p:cViewPr>
        <p:scale>
          <a:sx n="125" d="100"/>
          <a:sy n="125" d="100"/>
        </p:scale>
        <p:origin x="90" y="90"/>
      </p:cViewPr>
      <p:guideLst>
        <p:guide orient="horz" pos="2137"/>
        <p:guide pos="3840"/>
        <p:guide orient="horz" pos="1502"/>
        <p:guide orient="horz" pos="2636"/>
        <p:guide pos="2502"/>
        <p:guide pos="5201"/>
        <p:guide pos="5428"/>
        <p:guide orient="horz" pos="640"/>
        <p:guide orient="horz" pos="3317"/>
        <p:guide pos="4271"/>
        <p:guide orient="horz" pos="3543"/>
        <p:guide pos="49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59" tIns="47780" rIns="95559" bIns="47780" rtlCol="0"/>
          <a:lstStyle>
            <a:lvl1pPr algn="l">
              <a:defRPr sz="13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5559" tIns="47780" rIns="95559" bIns="47780" rtlCol="0"/>
          <a:lstStyle>
            <a:lvl1pPr algn="r">
              <a:defRPr sz="1300"/>
            </a:lvl1pPr>
          </a:lstStyle>
          <a:p>
            <a:fld id="{6BC6D90F-EC39-6C41-807D-340A95688FFE}" type="datetimeFigureOut">
              <a:rPr kumimoji="1" lang="x-none" altLang="en-US" smtClean="0"/>
              <a:t>2020-11-17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9" tIns="47780" rIns="95559" bIns="4778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9" tIns="47780" rIns="95559" bIns="4778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5559" tIns="47780" rIns="95559" bIns="47780" rtlCol="0" anchor="b"/>
          <a:lstStyle>
            <a:lvl1pPr algn="l">
              <a:defRPr sz="13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5559" tIns="47780" rIns="95559" bIns="47780" rtlCol="0" anchor="b"/>
          <a:lstStyle>
            <a:lvl1pPr algn="r">
              <a:defRPr sz="1300"/>
            </a:lvl1pPr>
          </a:lstStyle>
          <a:p>
            <a:fld id="{5AEDDBD4-5060-2B4D-BAAA-187812A25F20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3022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DBD4-5060-2B4D-BAAA-187812A25F20}" type="slidenum">
              <a:rPr kumimoji="1" lang="x-none" altLang="en-US" smtClean="0"/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33965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DBD4-5060-2B4D-BAAA-187812A25F20}" type="slidenum">
              <a:rPr kumimoji="1" lang="x-none" altLang="en-US" smtClean="0"/>
              <a:t>10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2743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DBD4-5060-2B4D-BAAA-187812A25F20}" type="slidenum">
              <a:rPr kumimoji="1" lang="x-none" altLang="en-US" smtClean="0"/>
              <a:t>11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28051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DBD4-5060-2B4D-BAAA-187812A25F20}" type="slidenum">
              <a:rPr kumimoji="1" lang="x-none" altLang="en-US" smtClean="0"/>
              <a:t>12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492333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DBD4-5060-2B4D-BAAA-187812A25F20}" type="slidenum">
              <a:rPr kumimoji="1" lang="x-none" altLang="en-US" smtClean="0"/>
              <a:t>13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3433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DBD4-5060-2B4D-BAAA-187812A25F20}" type="slidenum">
              <a:rPr kumimoji="1" lang="x-none" altLang="en-US" smtClean="0"/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33979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DBD4-5060-2B4D-BAAA-187812A25F20}" type="slidenum">
              <a:rPr kumimoji="1" lang="x-none" altLang="en-US" smtClean="0"/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491066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DBD4-5060-2B4D-BAAA-187812A25F20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73591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DBD4-5060-2B4D-BAAA-187812A25F20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53030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DDBD4-5060-2B4D-BAAA-187812A25F20}" type="slidenum">
              <a:rPr kumimoji="1" lang="x-none" altLang="en-US" smtClean="0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35431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DBD4-5060-2B4D-BAAA-187812A25F20}" type="slidenum">
              <a:rPr kumimoji="1" lang="x-none" altLang="en-US" smtClean="0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1275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DBD4-5060-2B4D-BAAA-187812A25F20}" type="slidenum">
              <a:rPr kumimoji="1" lang="x-none" altLang="en-US" smtClean="0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8695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DBD4-5060-2B4D-BAAA-187812A25F20}" type="slidenum">
              <a:rPr kumimoji="1" lang="x-none" altLang="en-US" smtClean="0"/>
              <a:t>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6853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Show My Internship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SMB B1D </a:t>
            </a:r>
            <a:r>
              <a:rPr lang="ko-KR" altLang="en-US" dirty="0"/>
              <a:t>인턴 이강호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64000" cy="0"/>
          </a:xfrm>
          <a:prstGeom prst="line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FB0B-5EA2-1D49-9309-BCE44C7A21CA}" type="datetime1">
              <a:rPr lang="ko-KR" altLang="en-US" smtClean="0"/>
              <a:t>2020-11-17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28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2AB2-4322-C842-AA4C-2AEF5FB64FC9}" type="datetime1">
              <a:rPr lang="ko-KR" altLang="en-US" smtClean="0"/>
              <a:t>2020-11-17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2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7B8E-3C4F-D042-A973-74C3CB82A658}" type="datetime1">
              <a:rPr lang="ko-KR" altLang="en-US" smtClean="0"/>
              <a:t>2020-11-17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5616" y="0"/>
            <a:ext cx="11476383" cy="715618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616" y="1023475"/>
            <a:ext cx="10440064" cy="48456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1658-7DC0-7A49-9C3F-3E3B60C69C4D}" type="datetime1">
              <a:rPr lang="ko-KR" altLang="en-US" smtClean="0"/>
              <a:t>2020-11-17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616" y="6446838"/>
            <a:ext cx="6818262" cy="365125"/>
          </a:xfrm>
        </p:spPr>
        <p:txBody>
          <a:bodyPr/>
          <a:lstStyle/>
          <a:p>
            <a:r>
              <a:rPr lang="en-US" dirty="0" err="1"/>
              <a:t>Woongjin</a:t>
            </a:r>
            <a:r>
              <a:rPr lang="en-US" dirty="0"/>
              <a:t> internship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="" xmlns:a16="http://schemas.microsoft.com/office/drawing/2014/main" id="{AAD376AB-C88D-AE4D-8323-84F9A26A3B47}"/>
              </a:ext>
            </a:extLst>
          </p:cNvPr>
          <p:cNvCxnSpPr>
            <a:cxnSpLocks/>
          </p:cNvCxnSpPr>
          <p:nvPr userDrawn="1"/>
        </p:nvCxnSpPr>
        <p:spPr>
          <a:xfrm>
            <a:off x="0" y="6400800"/>
            <a:ext cx="12192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ADF7AD1-20DA-9746-8C3D-D5A4907F97B1}"/>
              </a:ext>
            </a:extLst>
          </p:cNvPr>
          <p:cNvSpPr/>
          <p:nvPr userDrawn="1"/>
        </p:nvSpPr>
        <p:spPr>
          <a:xfrm>
            <a:off x="943525" y="1801523"/>
            <a:ext cx="10440062" cy="242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="" xmlns:a16="http://schemas.microsoft.com/office/drawing/2014/main" id="{7273E116-C476-1A4A-A4D3-D6A778F8F719}"/>
              </a:ext>
            </a:extLst>
          </p:cNvPr>
          <p:cNvCxnSpPr>
            <a:cxnSpLocks/>
          </p:cNvCxnSpPr>
          <p:nvPr userDrawn="1"/>
        </p:nvCxnSpPr>
        <p:spPr>
          <a:xfrm>
            <a:off x="0" y="708992"/>
            <a:ext cx="12192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3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2697-16CC-6C4D-A66C-EB4FA01DB27E}" type="datetime1">
              <a:rPr lang="ko-KR" altLang="en-US" smtClean="0"/>
              <a:t>2020-11-17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5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36C1-3436-5D40-A10D-FC16800F7A0C}" type="datetime1">
              <a:rPr lang="ko-KR" altLang="en-US" smtClean="0"/>
              <a:t>2020-11-17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6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092-DE38-764A-86C0-CE6856DC4F8A}" type="datetime1">
              <a:rPr lang="ko-KR" altLang="en-US" smtClean="0"/>
              <a:t>2020-11-17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3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0C24-4A03-ED45-87A1-539DFEA4C858}" type="datetime1">
              <a:rPr lang="ko-KR" altLang="en-US" smtClean="0"/>
              <a:t>2020-11-17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2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599A-53EF-2E40-847E-6CC1C2517C32}" type="datetime1">
              <a:rPr lang="ko-KR" altLang="en-US" smtClean="0"/>
              <a:t>2020-11-17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9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3BC58422-2885-9D4B-B08F-DACB298E6577}" type="datetime1">
              <a:rPr lang="ko-KR" altLang="en-US" smtClean="0"/>
              <a:t>2020-11-17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Woongjin internship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3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21E36C-6667-C641-B8F3-48438520D860}" type="datetime1">
              <a:rPr lang="ko-KR" altLang="en-US" smtClean="0"/>
              <a:t>2020-11-17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Woongjin internship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B61D2355-2854-2746-A8FB-EB9B0B80B4D3}" type="datetime1">
              <a:rPr lang="ko-KR" altLang="en-US" smtClean="0"/>
              <a:t>2020-11-17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Woongjin internship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fld id="{354D107D-2DB3-7F46-8B55-4FC15C4C200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7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1F2C080-ACAA-264F-98BB-C005B23D3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anchor="b">
            <a:normAutofit/>
          </a:bodyPr>
          <a:lstStyle/>
          <a:p>
            <a:pPr algn="r"/>
            <a:r>
              <a:rPr kumimoji="1" lang="en-US" altLang="ko-K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Segoe Print" panose="02000800000000000000" pitchFamily="2" charset="0"/>
              </a:rPr>
              <a:t>WoongJin</a:t>
            </a:r>
            <a:r>
              <a:rPr kumimoji="1" lang="en-US" altLang="ko-KR" dirty="0">
                <a:solidFill>
                  <a:schemeClr val="tx2">
                    <a:lumMod val="75000"/>
                    <a:lumOff val="25000"/>
                  </a:schemeClr>
                </a:solidFill>
                <a:latin typeface="Segoe Print" panose="02000800000000000000" pitchFamily="2" charset="0"/>
              </a:rPr>
              <a:t/>
            </a:r>
            <a:br>
              <a:rPr kumimoji="1" lang="en-US" altLang="ko-KR" dirty="0">
                <a:solidFill>
                  <a:schemeClr val="tx2">
                    <a:lumMod val="75000"/>
                    <a:lumOff val="25000"/>
                  </a:schemeClr>
                </a:solidFill>
                <a:latin typeface="Segoe Print" panose="02000800000000000000" pitchFamily="2" charset="0"/>
              </a:rPr>
            </a:br>
            <a:r>
              <a:rPr kumimoji="1" lang="en-US" altLang="ko-KR" sz="1200" dirty="0"/>
              <a:t/>
            </a:r>
            <a:br>
              <a:rPr kumimoji="1" lang="en-US" altLang="ko-KR" sz="1200" dirty="0"/>
            </a:br>
            <a:r>
              <a:rPr kumimoji="1" lang="en-US" altLang="ko-KR" sz="1200" dirty="0"/>
              <a:t/>
            </a:r>
            <a:br>
              <a:rPr kumimoji="1" lang="en-US" altLang="ko-KR" sz="1200" dirty="0"/>
            </a:br>
            <a:r>
              <a:rPr kumimoji="1" lang="en-US" altLang="ko-KR" sz="1200" dirty="0"/>
              <a:t/>
            </a:r>
            <a:br>
              <a:rPr kumimoji="1" lang="en-US" altLang="ko-KR" sz="1200" dirty="0"/>
            </a:br>
            <a:r>
              <a:rPr kumimoji="1" lang="en-US" altLang="ko-KR" sz="1200" dirty="0"/>
              <a:t/>
            </a:r>
            <a:br>
              <a:rPr kumimoji="1" lang="en-US" altLang="ko-KR" sz="1200" dirty="0"/>
            </a:br>
            <a:r>
              <a:rPr kumimoji="1" lang="en-US" altLang="ko-KR" sz="2800" dirty="0"/>
              <a:t>INTERNSHIP PRESENTATION</a:t>
            </a:r>
            <a:endParaRPr kumimoji="1" lang="x-none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901E597-B5D6-294B-94F0-9D81C2163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8963" y="4964208"/>
            <a:ext cx="5774108" cy="1021498"/>
          </a:xfrm>
        </p:spPr>
        <p:txBody>
          <a:bodyPr>
            <a:normAutofit/>
          </a:bodyPr>
          <a:lstStyle/>
          <a:p>
            <a:pPr algn="r"/>
            <a:r>
              <a:rPr kumimoji="1" lang="en-US" altLang="x-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SMB </a:t>
            </a:r>
            <a:r>
              <a:rPr kumimoji="1"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사업본부</a:t>
            </a:r>
            <a:endParaRPr kumimoji="1" lang="en-US" altLang="ko-KR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kumimoji="1" lang="en-US" altLang="x-none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B1D</a:t>
            </a:r>
            <a:r>
              <a:rPr kumimoji="1" lang="ko-KR" altLang="en-US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이강호</a:t>
            </a:r>
            <a:endParaRPr kumimoji="1" lang="x-none" altLang="en-US" spc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A4145E7-D235-4B89-9BA3-AA04E8C98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91" r="17793" b="-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="" xmlns:a16="http://schemas.microsoft.com/office/drawing/2014/main" id="{C90068AF-7A94-4A47-9D0F-F57DFDD8E724}"/>
              </a:ext>
            </a:extLst>
          </p:cNvPr>
          <p:cNvCxnSpPr>
            <a:cxnSpLocks/>
          </p:cNvCxnSpPr>
          <p:nvPr/>
        </p:nvCxnSpPr>
        <p:spPr>
          <a:xfrm flipV="1">
            <a:off x="4637593" y="2"/>
            <a:ext cx="0" cy="68579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="" xmlns:a16="http://schemas.microsoft.com/office/drawing/2014/main" id="{67F44E49-42E2-7649-B125-FAC9E5B4A05E}"/>
              </a:ext>
            </a:extLst>
          </p:cNvPr>
          <p:cNvCxnSpPr>
            <a:cxnSpLocks/>
          </p:cNvCxnSpPr>
          <p:nvPr/>
        </p:nvCxnSpPr>
        <p:spPr>
          <a:xfrm>
            <a:off x="4646060" y="4498925"/>
            <a:ext cx="754594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3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7053" y="0"/>
            <a:ext cx="6094946" cy="6382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0F8818-E394-794B-9867-87B47C26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b="1" dirty="0" smtClean="0"/>
              <a:t>GROWTH </a:t>
            </a:r>
            <a:r>
              <a:rPr kumimoji="1" lang="en-US" altLang="x-none" b="1" dirty="0"/>
              <a:t>STRATEGY</a:t>
            </a:r>
            <a:endParaRPr kumimoji="1" lang="x-none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673DF33-9146-B342-9818-BB6BCFD36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6" y="1023475"/>
            <a:ext cx="2312763" cy="821285"/>
          </a:xfrm>
        </p:spPr>
        <p:txBody>
          <a:bodyPr>
            <a:normAutofit/>
          </a:bodyPr>
          <a:lstStyle/>
          <a:p>
            <a:r>
              <a:rPr kumimoji="1" lang="en-US" altLang="x-none" sz="1800" dirty="0"/>
              <a:t>TO </a:t>
            </a:r>
            <a:r>
              <a:rPr kumimoji="1" lang="en-US" altLang="x-none" sz="1800" dirty="0" smtClean="0"/>
              <a:t>BE</a:t>
            </a:r>
            <a:endParaRPr kumimoji="1" lang="en-US" altLang="x-none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C78ECAB-3D41-B344-9E73-8E577309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0F00B31-9DAF-8644-B0FD-D8CAE191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5469" y="2029426"/>
            <a:ext cx="1587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</a:rPr>
              <a:t>B1D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5122" name="Picture 2" descr="보석학원에서 무엇을 배울 수 있나요(2편: 세공, CAD)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053" y="1481070"/>
            <a:ext cx="6094947" cy="3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84381" y="2339214"/>
            <a:ext cx="2537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/>
              <a:t>B1D</a:t>
            </a:r>
            <a:endParaRPr lang="ko-KR" altLang="en-US" sz="6000" b="1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6096000" y="-19050"/>
            <a:ext cx="1053" cy="64468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0108" y="2091987"/>
            <a:ext cx="2537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/>
              <a:t>“</a:t>
            </a:r>
            <a:endParaRPr lang="ko-KR" altLang="en-US" sz="6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67576" y="2898352"/>
            <a:ext cx="2537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/>
              <a:t>”</a:t>
            </a:r>
            <a:endParaRPr lang="ko-KR" altLang="en-US" sz="6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28379" y="4547981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10.0</a:t>
            </a:r>
            <a:endParaRPr lang="ko-KR" altLang="en-US" sz="1100" b="1" dirty="0"/>
          </a:p>
        </p:txBody>
      </p:sp>
      <p:pic>
        <p:nvPicPr>
          <p:cNvPr id="1028" name="Picture 4" descr="Project Icon - Free Download, PNG and Ve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68" y="4338897"/>
            <a:ext cx="94138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amework Icon Png Clipart - Full Size Clipart (#4548117) - PinClip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143" y="4338897"/>
            <a:ext cx="829015" cy="8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191934" y="4208749"/>
            <a:ext cx="573655" cy="1276802"/>
            <a:chOff x="3845945" y="4208749"/>
            <a:chExt cx="573655" cy="1276802"/>
          </a:xfrm>
        </p:grpSpPr>
        <p:pic>
          <p:nvPicPr>
            <p:cNvPr id="1032" name="Picture 8" descr="Hand Phone Icon Mobile Phone Smartphone Device Vector Illustration Royalty  Free Cliparts, Vectors, And Stock Illustration. Image 141354961.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05" r="32208"/>
            <a:stretch/>
          </p:blipFill>
          <p:spPr bwMode="auto">
            <a:xfrm>
              <a:off x="3845945" y="4208749"/>
              <a:ext cx="573655" cy="1276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3899994" y="4633706"/>
              <a:ext cx="457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Add</a:t>
              </a:r>
              <a:br>
                <a:rPr lang="en-US" altLang="ko-KR" sz="1100" b="1" dirty="0" smtClean="0"/>
              </a:br>
              <a:r>
                <a:rPr lang="en-US" altLang="ko-KR" sz="1100" b="1" dirty="0" smtClean="0"/>
                <a:t>on</a:t>
              </a:r>
              <a:endParaRPr lang="ko-KR" altLang="en-US" sz="1100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89186" y="5199826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Project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395493" y="5210901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Framework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718263" y="5218831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Mobile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81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0F8818-E394-794B-9867-87B47C26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b="1" dirty="0"/>
              <a:t>ROAD MAP  -  3 YEARS</a:t>
            </a:r>
            <a:endParaRPr kumimoji="1" lang="x-none" altLang="en-US" b="1" dirty="0"/>
          </a:p>
        </p:txBody>
      </p:sp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701552B1-0FEB-9047-90E3-87E9C48F3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233422"/>
              </p:ext>
            </p:extLst>
          </p:nvPr>
        </p:nvGraphicFramePr>
        <p:xfrm>
          <a:off x="716280" y="2152670"/>
          <a:ext cx="10439400" cy="3577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9800">
                  <a:extLst>
                    <a:ext uri="{9D8B030D-6E8A-4147-A177-3AD203B41FA5}">
                      <a16:colId xmlns="" xmlns:a16="http://schemas.microsoft.com/office/drawing/2014/main" val="1302806171"/>
                    </a:ext>
                  </a:extLst>
                </a:gridCol>
                <a:gridCol w="3479800">
                  <a:extLst>
                    <a:ext uri="{9D8B030D-6E8A-4147-A177-3AD203B41FA5}">
                      <a16:colId xmlns="" xmlns:a16="http://schemas.microsoft.com/office/drawing/2014/main" val="2650538215"/>
                    </a:ext>
                  </a:extLst>
                </a:gridCol>
                <a:gridCol w="3479800">
                  <a:extLst>
                    <a:ext uri="{9D8B030D-6E8A-4147-A177-3AD203B41FA5}">
                      <a16:colId xmlns="" xmlns:a16="http://schemas.microsoft.com/office/drawing/2014/main" val="4040930810"/>
                    </a:ext>
                  </a:extLst>
                </a:gridCol>
              </a:tblGrid>
              <a:tr h="887587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x-none" dirty="0" smtClean="0"/>
                        <a:t>SBO SDK</a:t>
                      </a:r>
                    </a:p>
                    <a:p>
                      <a:pPr lvl="1"/>
                      <a:endParaRPr lang="en-US" altLang="x-non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1"/>
                      <a:endParaRPr lang="en-US" altLang="x-none" dirty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dirty="0" smtClean="0"/>
                        <a:t>Global Project</a:t>
                      </a:r>
                      <a:endParaRPr lang="x-none" altLang="en-US" dirty="0"/>
                    </a:p>
                    <a:p>
                      <a:pPr lvl="1"/>
                      <a:endParaRPr lang="x-none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lvl="1"/>
                      <a:endParaRPr lang="en-US" altLang="x-none" dirty="0"/>
                    </a:p>
                    <a:p>
                      <a:pPr lvl="1"/>
                      <a:endParaRPr lang="en-US" altLang="x-none" dirty="0"/>
                    </a:p>
                    <a:p>
                      <a:pPr lvl="1"/>
                      <a:endParaRPr lang="en-US" altLang="x-none" dirty="0"/>
                    </a:p>
                    <a:p>
                      <a:pPr lvl="1"/>
                      <a:r>
                        <a:rPr lang="en-US" altLang="x-none" dirty="0"/>
                        <a:t>High Level Global SBO Programmer</a:t>
                      </a:r>
                    </a:p>
                    <a:p>
                      <a:pPr lvl="1"/>
                      <a:endParaRPr lang="en-US" altLang="x-none" dirty="0"/>
                    </a:p>
                    <a:p>
                      <a:pPr lvl="1"/>
                      <a:endParaRPr lang="en-US" altLang="x-none" dirty="0"/>
                    </a:p>
                    <a:p>
                      <a:pPr lvl="1"/>
                      <a:r>
                        <a:rPr lang="en-US" altLang="x-none" dirty="0"/>
                        <a:t>Contribute to make Platinum Partnership with SAP  </a:t>
                      </a:r>
                      <a:endParaRPr lang="x-none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0007722"/>
                  </a:ext>
                </a:extLst>
              </a:tr>
              <a:tr h="295862">
                <a:tc rowSpan="2">
                  <a:txBody>
                    <a:bodyPr/>
                    <a:lstStyle/>
                    <a:p>
                      <a:pPr lvl="1"/>
                      <a:endParaRPr lang="en-US" altLang="x-none" dirty="0" smtClean="0"/>
                    </a:p>
                    <a:p>
                      <a:pPr lvl="1"/>
                      <a:r>
                        <a:rPr lang="en-US" altLang="x-none" dirty="0" smtClean="0"/>
                        <a:t>Local</a:t>
                      </a:r>
                      <a:r>
                        <a:rPr lang="en-US" altLang="x-none" baseline="0" dirty="0" smtClean="0"/>
                        <a:t> Project</a:t>
                      </a:r>
                      <a:endParaRPr lang="en-US" altLang="x-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2938081"/>
                  </a:ext>
                </a:extLst>
              </a:tr>
              <a:tr h="591725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1"/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Improve own skill</a:t>
                      </a:r>
                      <a:endParaRPr lang="x-none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0550434"/>
                  </a:ext>
                </a:extLst>
              </a:tr>
              <a:tr h="591725">
                <a:tc rowSpan="2">
                  <a:txBody>
                    <a:bodyPr/>
                    <a:lstStyle/>
                    <a:p>
                      <a:pPr lvl="1"/>
                      <a:endParaRPr lang="en-US" altLang="x-none" dirty="0"/>
                    </a:p>
                    <a:p>
                      <a:pPr lvl="1"/>
                      <a:r>
                        <a:rPr lang="en-US" altLang="en-US" dirty="0" smtClean="0"/>
                        <a:t>Framework</a:t>
                      </a:r>
                      <a:r>
                        <a:rPr lang="en-US" altLang="en-US" baseline="0" dirty="0" smtClean="0"/>
                        <a:t> Develop</a:t>
                      </a:r>
                      <a:endParaRPr lang="x-none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53960918"/>
                  </a:ext>
                </a:extLst>
              </a:tr>
              <a:tr h="295862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1"/>
                      <a:r>
                        <a:rPr lang="en-US" altLang="x-none" dirty="0"/>
                        <a:t>Be a Clean Coder, </a:t>
                      </a:r>
                      <a:br>
                        <a:rPr lang="en-US" altLang="x-none" dirty="0"/>
                      </a:br>
                      <a:r>
                        <a:rPr lang="en-US" altLang="x-none" dirty="0"/>
                        <a:t>Make a Good Reference</a:t>
                      </a:r>
                      <a:endParaRPr lang="x-none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9223739"/>
                  </a:ext>
                </a:extLst>
              </a:tr>
              <a:tr h="887587">
                <a:tc>
                  <a:txBody>
                    <a:bodyPr/>
                    <a:lstStyle/>
                    <a:p>
                      <a:pPr lvl="1"/>
                      <a:endParaRPr lang="en-US" altLang="x-none" dirty="0"/>
                    </a:p>
                    <a:p>
                      <a:pPr lvl="1"/>
                      <a:r>
                        <a:rPr lang="en-US" altLang="x-none" dirty="0"/>
                        <a:t>Find 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my own skill</a:t>
                      </a:r>
                      <a:endParaRPr lang="x-none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792853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C78ECAB-3D41-B344-9E73-8E577309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0F00B31-9DAF-8644-B0FD-D8CAE191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="" xmlns:a16="http://schemas.microsoft.com/office/drawing/2014/main" id="{042EC074-B17F-2E41-AD6B-604A85F13867}"/>
              </a:ext>
            </a:extLst>
          </p:cNvPr>
          <p:cNvCxnSpPr/>
          <p:nvPr/>
        </p:nvCxnSpPr>
        <p:spPr>
          <a:xfrm>
            <a:off x="715616" y="1748719"/>
            <a:ext cx="10440064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D7A28B00-E7D4-8347-B8F5-E0169AC88C55}"/>
              </a:ext>
            </a:extLst>
          </p:cNvPr>
          <p:cNvGrpSpPr/>
          <p:nvPr/>
        </p:nvGrpSpPr>
        <p:grpSpPr>
          <a:xfrm>
            <a:off x="2056008" y="1128900"/>
            <a:ext cx="725019" cy="794135"/>
            <a:chOff x="2583221" y="1154980"/>
            <a:chExt cx="725019" cy="794135"/>
          </a:xfrm>
        </p:grpSpPr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7245DFD5-98EA-DC46-BA1F-062F2F73F428}"/>
                </a:ext>
              </a:extLst>
            </p:cNvPr>
            <p:cNvSpPr/>
            <p:nvPr/>
          </p:nvSpPr>
          <p:spPr>
            <a:xfrm>
              <a:off x="2741195" y="1540041"/>
              <a:ext cx="409073" cy="409074"/>
            </a:xfrm>
            <a:prstGeom prst="ellipse">
              <a:avLst/>
            </a:prstGeom>
            <a:solidFill>
              <a:srgbClr val="F1F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67CAED7-D8D0-ED44-AFB9-9491CAE2E620}"/>
                </a:ext>
              </a:extLst>
            </p:cNvPr>
            <p:cNvSpPr txBox="1"/>
            <p:nvPr/>
          </p:nvSpPr>
          <p:spPr>
            <a:xfrm>
              <a:off x="2583221" y="1154980"/>
              <a:ext cx="725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x-none" b="1" dirty="0"/>
                <a:t>2021</a:t>
              </a:r>
              <a:endParaRPr kumimoji="1" lang="x-none" altLang="en-US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86D24BB0-9BD2-FD47-9CF8-08E1A6C4D7FB}"/>
              </a:ext>
            </a:extLst>
          </p:cNvPr>
          <p:cNvGrpSpPr/>
          <p:nvPr/>
        </p:nvGrpSpPr>
        <p:grpSpPr>
          <a:xfrm>
            <a:off x="5573138" y="1154980"/>
            <a:ext cx="725019" cy="778406"/>
            <a:chOff x="5733489" y="1170709"/>
            <a:chExt cx="725019" cy="778406"/>
          </a:xfrm>
        </p:grpSpPr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BEC6FC2-0D5B-9948-8275-B7CEB686A4EA}"/>
                </a:ext>
              </a:extLst>
            </p:cNvPr>
            <p:cNvSpPr/>
            <p:nvPr/>
          </p:nvSpPr>
          <p:spPr>
            <a:xfrm>
              <a:off x="5891463" y="1540041"/>
              <a:ext cx="409073" cy="409074"/>
            </a:xfrm>
            <a:prstGeom prst="ellipse">
              <a:avLst/>
            </a:prstGeom>
            <a:solidFill>
              <a:srgbClr val="DED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C7D5EDA-B3C1-A140-9EFD-6E08EA4F7D9F}"/>
                </a:ext>
              </a:extLst>
            </p:cNvPr>
            <p:cNvSpPr txBox="1"/>
            <p:nvPr/>
          </p:nvSpPr>
          <p:spPr>
            <a:xfrm>
              <a:off x="5733489" y="1170709"/>
              <a:ext cx="725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x-none" b="1" dirty="0"/>
                <a:t>2022</a:t>
              </a:r>
              <a:endParaRPr kumimoji="1" lang="x-none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69583D7-0BD0-E748-A2D9-6B3FDE3D399A}"/>
              </a:ext>
            </a:extLst>
          </p:cNvPr>
          <p:cNvGrpSpPr/>
          <p:nvPr/>
        </p:nvGrpSpPr>
        <p:grpSpPr>
          <a:xfrm>
            <a:off x="9136831" y="1128900"/>
            <a:ext cx="725019" cy="794135"/>
            <a:chOff x="8883757" y="1154980"/>
            <a:chExt cx="725019" cy="794135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FFBEBD92-6421-2243-B37C-E747C8F29AA9}"/>
                </a:ext>
              </a:extLst>
            </p:cNvPr>
            <p:cNvSpPr/>
            <p:nvPr/>
          </p:nvSpPr>
          <p:spPr>
            <a:xfrm>
              <a:off x="9041731" y="1540041"/>
              <a:ext cx="409073" cy="409074"/>
            </a:xfrm>
            <a:prstGeom prst="ellipse">
              <a:avLst/>
            </a:prstGeom>
            <a:solidFill>
              <a:srgbClr val="CEC5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F833B31-F36C-544A-B36E-C0BC0AFCDFBE}"/>
                </a:ext>
              </a:extLst>
            </p:cNvPr>
            <p:cNvSpPr txBox="1"/>
            <p:nvPr/>
          </p:nvSpPr>
          <p:spPr>
            <a:xfrm>
              <a:off x="8883757" y="1154980"/>
              <a:ext cx="725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x-none" b="1" dirty="0"/>
                <a:t>2023</a:t>
              </a:r>
              <a:endParaRPr kumimoji="1" lang="x-none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780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0F8818-E394-794B-9867-87B47C26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b="1" dirty="0"/>
              <a:t>Q &amp; A</a:t>
            </a:r>
            <a:endParaRPr kumimoji="1" lang="x-none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673DF33-9146-B342-9818-BB6BCFD36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78" y="4846175"/>
            <a:ext cx="10440064" cy="4845617"/>
          </a:xfrm>
        </p:spPr>
        <p:txBody>
          <a:bodyPr/>
          <a:lstStyle/>
          <a:p>
            <a:pPr marL="0" indent="0" algn="ctr">
              <a:buNone/>
            </a:pPr>
            <a:endParaRPr kumimoji="1" lang="en-US" altLang="ko-KR" dirty="0" smtClean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dirty="0" smtClean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sz="7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C78ECAB-3D41-B344-9E73-8E577309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0F00B31-9DAF-8644-B0FD-D8CAE191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  <p:pic>
        <p:nvPicPr>
          <p:cNvPr id="1026" name="Picture 2" descr="My Topic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2794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0F8818-E394-794B-9867-87B47C26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x-none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673DF33-9146-B342-9818-BB6BCFD36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78" y="4846175"/>
            <a:ext cx="10440064" cy="4845617"/>
          </a:xfrm>
        </p:spPr>
        <p:txBody>
          <a:bodyPr/>
          <a:lstStyle/>
          <a:p>
            <a:pPr marL="0" indent="0" algn="ctr">
              <a:buNone/>
            </a:pPr>
            <a:endParaRPr kumimoji="1" lang="en-US" altLang="ko-KR" dirty="0" smtClean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dirty="0" smtClean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sz="7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C78ECAB-3D41-B344-9E73-8E577309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0F00B31-9DAF-8644-B0FD-D8CAE191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0011" y="1828800"/>
            <a:ext cx="77971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dirty="0" smtClean="0"/>
              <a:t>Thank you</a:t>
            </a:r>
            <a:endParaRPr lang="ko-KR" altLang="en-US" sz="13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8393" y="4282352"/>
            <a:ext cx="7797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Speaker</a:t>
            </a:r>
            <a:r>
              <a:rPr lang="ko-KR" altLang="en-US" sz="2000" b="1" dirty="0" smtClean="0"/>
              <a:t> 이강호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7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C8DD82D3-D002-45B0-B16A-82B3DA4EFD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C5B53E-D48B-4B43-8452-B3DB216C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t">
            <a:normAutofit/>
          </a:bodyPr>
          <a:lstStyle/>
          <a:p>
            <a:r>
              <a:rPr kumimoji="1" lang="en-US" altLang="x-none" sz="4800" b="1" dirty="0"/>
              <a:t>INDEX</a:t>
            </a:r>
            <a:endParaRPr kumimoji="1" lang="x-none" altLang="en-US" sz="4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9F09C252-16FE-4557-AD6D-BB5CA77349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C7B380-BA98-9847-B97B-205C6577D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 smtClean="0"/>
              <a:t>PILOT </a:t>
            </a:r>
            <a:r>
              <a:rPr kumimoji="1" lang="en-US" altLang="ko-KR" dirty="0"/>
              <a:t>PROJECT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 smtClean="0"/>
              <a:t>INTERNSHIP</a:t>
            </a:r>
          </a:p>
          <a:p>
            <a:pPr>
              <a:lnSpc>
                <a:spcPct val="150000"/>
              </a:lnSpc>
            </a:pPr>
            <a:r>
              <a:rPr kumimoji="1" lang="en-US" altLang="x-none" dirty="0" smtClean="0"/>
              <a:t>PROGRAMMER ATTITUDE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x-none" dirty="0" smtClean="0"/>
              <a:t>GROWTH STRATEGY</a:t>
            </a:r>
          </a:p>
          <a:p>
            <a:pPr>
              <a:lnSpc>
                <a:spcPct val="150000"/>
              </a:lnSpc>
            </a:pPr>
            <a:r>
              <a:rPr kumimoji="1" lang="en-US" altLang="x-none" dirty="0" smtClean="0"/>
              <a:t>ROAD </a:t>
            </a:r>
            <a:r>
              <a:rPr kumimoji="1" lang="en-US" altLang="x-none" dirty="0"/>
              <a:t>MAP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4552793-7DFF-4EC7-AC69-D34A75D018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CDCFA41-F887-CB46-BFB1-9E2F2A24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="" xmlns:a16="http://schemas.microsoft.com/office/drawing/2014/main" id="{8F30F027-B6C6-504B-AE8B-04040A0514BF}"/>
              </a:ext>
            </a:extLst>
          </p:cNvPr>
          <p:cNvCxnSpPr>
            <a:cxnSpLocks/>
          </p:cNvCxnSpPr>
          <p:nvPr/>
        </p:nvCxnSpPr>
        <p:spPr>
          <a:xfrm flipV="1">
            <a:off x="4042052" y="1"/>
            <a:ext cx="0" cy="64007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="" xmlns:a16="http://schemas.microsoft.com/office/drawing/2014/main" id="{B5C519BC-6CC0-E248-B726-EEA7DA08FBDE}"/>
              </a:ext>
            </a:extLst>
          </p:cNvPr>
          <p:cNvCxnSpPr>
            <a:cxnSpLocks/>
          </p:cNvCxnSpPr>
          <p:nvPr/>
        </p:nvCxnSpPr>
        <p:spPr>
          <a:xfrm>
            <a:off x="0" y="6400800"/>
            <a:ext cx="12192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바닥글 개체 틀 14">
            <a:extLst>
              <a:ext uri="{FF2B5EF4-FFF2-40B4-BE49-F238E27FC236}">
                <a16:creationId xmlns="" xmlns:a16="http://schemas.microsoft.com/office/drawing/2014/main" id="{649C2806-8782-FA4B-BA25-9B107785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905EC0-A389-5041-99F9-F766EC5B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b="1" dirty="0"/>
              <a:t>PILOT </a:t>
            </a:r>
            <a:r>
              <a:rPr kumimoji="1" lang="en-US" altLang="x-none" b="1" dirty="0" smtClean="0"/>
              <a:t>PROJECT</a:t>
            </a:r>
            <a:endParaRPr kumimoji="1" lang="x-none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D4A0D16-1484-0E44-AD06-0E5F6CD1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5995245-4B9E-B049-927D-E9A28930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34BF852-0EC9-8D45-BD61-88639803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5616" y="1031094"/>
            <a:ext cx="10440064" cy="483799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6863804" y="2081461"/>
            <a:ext cx="2064842" cy="2999534"/>
            <a:chOff x="6562033" y="1908596"/>
            <a:chExt cx="2064842" cy="2999534"/>
          </a:xfrm>
        </p:grpSpPr>
        <p:sp>
          <p:nvSpPr>
            <p:cNvPr id="11" name="내용 개체 틀 2">
              <a:extLst>
                <a:ext uri="{FF2B5EF4-FFF2-40B4-BE49-F238E27FC236}">
                  <a16:creationId xmlns="" xmlns:a16="http://schemas.microsoft.com/office/drawing/2014/main" id="{868B2134-FD30-264D-B399-7D4F42FA439B}"/>
                </a:ext>
              </a:extLst>
            </p:cNvPr>
            <p:cNvSpPr txBox="1">
              <a:spLocks/>
            </p:cNvSpPr>
            <p:nvPr/>
          </p:nvSpPr>
          <p:spPr>
            <a:xfrm>
              <a:off x="6562033" y="1908596"/>
              <a:ext cx="2064842" cy="299953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en-US" altLang="x-none" dirty="0" smtClean="0"/>
                <a:t> UDO</a:t>
              </a:r>
              <a:br>
                <a:rPr kumimoji="1" lang="en-US" altLang="x-none" dirty="0" smtClean="0"/>
              </a:br>
              <a:r>
                <a:rPr kumimoji="1" lang="en-US" altLang="x-none" dirty="0" smtClean="0"/>
                <a:t> CRUD</a:t>
              </a:r>
            </a:p>
            <a:p>
              <a:r>
                <a:rPr kumimoji="1" lang="en-US" altLang="x-none" dirty="0" smtClean="0"/>
                <a:t>UI, DI API</a:t>
              </a:r>
            </a:p>
            <a:p>
              <a:r>
                <a:rPr kumimoji="1" lang="en-US" altLang="x-none" dirty="0" smtClean="0"/>
                <a:t>MATRIX</a:t>
              </a:r>
              <a:br>
                <a:rPr kumimoji="1" lang="en-US" altLang="x-none" dirty="0" smtClean="0"/>
              </a:br>
              <a:r>
                <a:rPr kumimoji="1" lang="en-US" altLang="x-none" dirty="0" smtClean="0"/>
                <a:t>GRID</a:t>
              </a:r>
            </a:p>
            <a:p>
              <a:r>
                <a:rPr kumimoji="1" lang="en-US" altLang="x-none" dirty="0" smtClean="0"/>
                <a:t>EVENT</a:t>
              </a:r>
            </a:p>
            <a:p>
              <a:r>
                <a:rPr kumimoji="1" lang="en-US" altLang="x-none" dirty="0" smtClean="0"/>
                <a:t>SQL</a:t>
              </a:r>
              <a:endParaRPr kumimoji="1" lang="en-US" altLang="x-none" dirty="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125559" y="1924471"/>
              <a:ext cx="1255704" cy="2786230"/>
              <a:chOff x="9654363" y="1158419"/>
              <a:chExt cx="1255704" cy="4017957"/>
            </a:xfrm>
          </p:grpSpPr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30CA5143-C6C0-4647-98C5-9C43170D8AA3}"/>
                  </a:ext>
                </a:extLst>
              </p:cNvPr>
              <p:cNvSpPr txBox="1"/>
              <p:nvPr/>
            </p:nvSpPr>
            <p:spPr>
              <a:xfrm>
                <a:off x="10123258" y="2905780"/>
                <a:ext cx="7868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x-none" sz="2800" dirty="0"/>
                  <a:t>SDK</a:t>
                </a:r>
                <a:endParaRPr kumimoji="1" lang="x-none" altLang="en-US" dirty="0"/>
              </a:p>
            </p:txBody>
          </p:sp>
          <p:sp>
            <p:nvSpPr>
              <p:cNvPr id="14" name="호 7">
                <a:extLst>
                  <a:ext uri="{FF2B5EF4-FFF2-40B4-BE49-F238E27FC236}">
                    <a16:creationId xmlns="" xmlns:a16="http://schemas.microsoft.com/office/drawing/2014/main" id="{CDA09091-AAE8-1349-ADA7-0CF519915726}"/>
                  </a:ext>
                </a:extLst>
              </p:cNvPr>
              <p:cNvSpPr/>
              <p:nvPr/>
            </p:nvSpPr>
            <p:spPr>
              <a:xfrm>
                <a:off x="9654363" y="1158419"/>
                <a:ext cx="862299" cy="3328521"/>
              </a:xfrm>
              <a:prstGeom prst="arc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/>
              </a:p>
            </p:txBody>
          </p:sp>
          <p:sp>
            <p:nvSpPr>
              <p:cNvPr id="15" name="호 9">
                <a:extLst>
                  <a:ext uri="{FF2B5EF4-FFF2-40B4-BE49-F238E27FC236}">
                    <a16:creationId xmlns="" xmlns:a16="http://schemas.microsoft.com/office/drawing/2014/main" id="{1462FE67-4946-A540-8073-CA681EB1F64C}"/>
                  </a:ext>
                </a:extLst>
              </p:cNvPr>
              <p:cNvSpPr/>
              <p:nvPr/>
            </p:nvSpPr>
            <p:spPr>
              <a:xfrm rot="10800000" flipH="1">
                <a:off x="9800736" y="1847855"/>
                <a:ext cx="715926" cy="3328521"/>
              </a:xfrm>
              <a:prstGeom prst="arc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/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1860100" y="1924291"/>
            <a:ext cx="2026099" cy="3139321"/>
            <a:chOff x="1860100" y="2379766"/>
            <a:chExt cx="2026099" cy="3139321"/>
          </a:xfrm>
        </p:grpSpPr>
        <p:sp>
          <p:nvSpPr>
            <p:cNvPr id="16" name="TextBox 15"/>
            <p:cNvSpPr txBox="1"/>
            <p:nvPr/>
          </p:nvSpPr>
          <p:spPr>
            <a:xfrm>
              <a:off x="1860100" y="2379766"/>
              <a:ext cx="2026099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Employee</a:t>
              </a:r>
              <a:br>
                <a:rPr lang="en-US" altLang="ko-KR" b="1" dirty="0" smtClean="0"/>
              </a:br>
              <a:r>
                <a:rPr lang="en-US" altLang="ko-KR" b="1" dirty="0" smtClean="0"/>
                <a:t>Cost Handling</a:t>
              </a:r>
            </a:p>
            <a:p>
              <a:endParaRPr lang="en-US" altLang="ko-KR" b="1" dirty="0"/>
            </a:p>
            <a:p>
              <a:endParaRPr lang="en-US" altLang="ko-KR" b="1" dirty="0" smtClean="0"/>
            </a:p>
            <a:p>
              <a:pPr algn="ctr"/>
              <a:r>
                <a:rPr lang="en-US" altLang="ko-KR" b="1" dirty="0" smtClean="0"/>
                <a:t>Payment Request</a:t>
              </a:r>
            </a:p>
            <a:p>
              <a:pPr algn="ctr"/>
              <a:endParaRPr lang="en-US" altLang="ko-KR" b="1" dirty="0"/>
            </a:p>
            <a:p>
              <a:pPr algn="ctr"/>
              <a:endParaRPr lang="en-US" altLang="ko-KR" b="1" dirty="0" smtClean="0"/>
            </a:p>
            <a:p>
              <a:pPr algn="ctr"/>
              <a:r>
                <a:rPr lang="en-US" altLang="ko-KR" b="1" dirty="0" smtClean="0"/>
                <a:t>Apply / Reject</a:t>
              </a:r>
            </a:p>
            <a:p>
              <a:pPr algn="ctr"/>
              <a:endParaRPr lang="en-US" altLang="ko-KR" b="1" dirty="0"/>
            </a:p>
            <a:p>
              <a:pPr algn="ctr"/>
              <a:endParaRPr lang="en-US" altLang="ko-KR" b="1" dirty="0" smtClean="0"/>
            </a:p>
            <a:p>
              <a:pPr algn="ctr"/>
              <a:r>
                <a:rPr lang="en-US" altLang="ko-KR" b="1" dirty="0" smtClean="0"/>
                <a:t>Journal Entry</a:t>
              </a:r>
              <a:endParaRPr lang="ko-KR" altLang="en-US" b="1" dirty="0"/>
            </a:p>
          </p:txBody>
        </p:sp>
        <p:sp>
          <p:nvSpPr>
            <p:cNvPr id="17" name="아래쪽 화살표 16"/>
            <p:cNvSpPr/>
            <p:nvPr/>
          </p:nvSpPr>
          <p:spPr>
            <a:xfrm>
              <a:off x="2785519" y="3116008"/>
              <a:ext cx="175260" cy="2133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아래쪽 화살표 17"/>
            <p:cNvSpPr/>
            <p:nvPr/>
          </p:nvSpPr>
          <p:spPr>
            <a:xfrm>
              <a:off x="2785519" y="3951688"/>
              <a:ext cx="175260" cy="2133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아래쪽 화살표 19"/>
            <p:cNvSpPr/>
            <p:nvPr/>
          </p:nvSpPr>
          <p:spPr>
            <a:xfrm>
              <a:off x="2785519" y="4782587"/>
              <a:ext cx="175260" cy="2133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72109" y="1443371"/>
            <a:ext cx="140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7E745C"/>
                </a:solidFill>
              </a:rPr>
              <a:t>Process</a:t>
            </a:r>
            <a:endParaRPr lang="ko-KR" altLang="en-US" sz="2400" b="1" dirty="0">
              <a:solidFill>
                <a:srgbClr val="7E745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2838" y="1443371"/>
            <a:ext cx="140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7E745C"/>
                </a:solidFill>
              </a:rPr>
              <a:t>Point</a:t>
            </a:r>
            <a:endParaRPr lang="ko-KR" altLang="en-US" sz="2400" b="1" dirty="0">
              <a:solidFill>
                <a:srgbClr val="7E74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905EC0-A389-5041-99F9-F766EC5B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b="1" dirty="0"/>
              <a:t>PILOT </a:t>
            </a:r>
            <a:r>
              <a:rPr kumimoji="1" lang="en-US" altLang="x-none" b="1" dirty="0" smtClean="0"/>
              <a:t>PROJECT</a:t>
            </a:r>
            <a:endParaRPr kumimoji="1" lang="x-none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D4A0D16-1484-0E44-AD06-0E5F6CD1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5995245-4B9E-B049-927D-E9A28930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34BF852-0EC9-8D45-BD61-88639803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16950" y="1010775"/>
            <a:ext cx="3035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err="1" smtClean="0"/>
              <a:t>ComboboxColumn</a:t>
            </a:r>
            <a:r>
              <a:rPr lang="en-US" altLang="ko-KR" dirty="0" smtClean="0"/>
              <a:t> </a:t>
            </a:r>
            <a:r>
              <a:rPr lang="en-US" altLang="ko-KR" dirty="0" smtClean="0"/>
              <a:t>Control</a:t>
            </a:r>
          </a:p>
          <a:p>
            <a:endParaRPr lang="en-US" altLang="ko-KR" dirty="0"/>
          </a:p>
          <a:p>
            <a:r>
              <a:rPr lang="en-US" altLang="ko-KR" dirty="0" smtClean="0"/>
              <a:t>Matrix Item Event</a:t>
            </a:r>
          </a:p>
          <a:p>
            <a:endParaRPr lang="en-US" altLang="ko-KR" dirty="0"/>
          </a:p>
          <a:p>
            <a:r>
              <a:rPr lang="en-US" altLang="ko-KR" dirty="0" smtClean="0"/>
              <a:t>UDO </a:t>
            </a:r>
            <a:r>
              <a:rPr lang="en-US" altLang="ko-KR" dirty="0" smtClean="0"/>
              <a:t>Control – UDO FORM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6" y="1023475"/>
            <a:ext cx="7566840" cy="377712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8458200" y="1013530"/>
            <a:ext cx="3078480" cy="201923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64080" y="2065020"/>
            <a:ext cx="640080" cy="2889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905EC0-A389-5041-99F9-F766EC5B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b="1" dirty="0"/>
              <a:t>PILOT </a:t>
            </a:r>
            <a:r>
              <a:rPr kumimoji="1" lang="en-US" altLang="x-none" b="1" dirty="0" smtClean="0"/>
              <a:t>PROJECT </a:t>
            </a:r>
            <a:endParaRPr kumimoji="1" lang="x-none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D4A0D16-1484-0E44-AD06-0E5F6CD1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5995245-4B9E-B049-927D-E9A28930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34BF852-0EC9-8D45-BD61-88639803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16950" y="1013530"/>
            <a:ext cx="2257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MSSQL Sequence</a:t>
            </a:r>
          </a:p>
          <a:p>
            <a:endParaRPr lang="en-US" altLang="ko-KR" dirty="0"/>
          </a:p>
          <a:p>
            <a:r>
              <a:rPr lang="en-US" altLang="ko-KR" dirty="0" smtClean="0"/>
              <a:t>GRID Item Event</a:t>
            </a:r>
          </a:p>
          <a:p>
            <a:endParaRPr lang="en-US" altLang="ko-KR" dirty="0"/>
          </a:p>
          <a:p>
            <a:r>
              <a:rPr lang="en-US" altLang="ko-KR" dirty="0" smtClean="0"/>
              <a:t>UDO </a:t>
            </a:r>
            <a:r>
              <a:rPr lang="en-US" altLang="ko-KR" dirty="0" smtClean="0"/>
              <a:t>Update – DI API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b="1043"/>
          <a:stretch/>
        </p:blipFill>
        <p:spPr>
          <a:xfrm>
            <a:off x="715616" y="1023475"/>
            <a:ext cx="7540972" cy="374664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8458200" y="1013530"/>
            <a:ext cx="3078480" cy="201923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35380" y="1790700"/>
            <a:ext cx="640080" cy="373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33878" y="4511040"/>
            <a:ext cx="640080" cy="2590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513BC3-B6A6-EF4B-ACE3-66A0E257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b="1" dirty="0"/>
              <a:t>PILOT PROJECT</a:t>
            </a:r>
            <a:endParaRPr kumimoji="1" lang="x-none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C8D089F-BE21-5544-87FB-9160297A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89AFD71-333B-844A-8F55-11B13F25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44713" y="1041712"/>
            <a:ext cx="225742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dirty="0" smtClean="0"/>
              <a:t>@Table in </a:t>
            </a:r>
            <a:r>
              <a:rPr lang="en-US" altLang="ko-KR" dirty="0" smtClean="0"/>
              <a:t>SP</a:t>
            </a:r>
          </a:p>
          <a:p>
            <a:endParaRPr lang="en-US" altLang="ko-KR" sz="1100" dirty="0"/>
          </a:p>
          <a:p>
            <a:r>
              <a:rPr lang="en-US" altLang="ko-KR" dirty="0" smtClean="0"/>
              <a:t>GRID Selected Row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12" t="-1" b="469"/>
          <a:stretch/>
        </p:blipFill>
        <p:spPr>
          <a:xfrm>
            <a:off x="715616" y="1016001"/>
            <a:ext cx="7516678" cy="376174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8458200" y="1013531"/>
            <a:ext cx="3078480" cy="128771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0737" y="2514601"/>
            <a:ext cx="6955487" cy="48005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B5863E8-D693-D54D-ACDB-46E20A5F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 smtClean="0"/>
              <a:t>PILOT </a:t>
            </a:r>
            <a:r>
              <a:rPr kumimoji="1" lang="en-US" altLang="en-US" b="1" dirty="0" smtClean="0"/>
              <a:t>PROJECT</a:t>
            </a:r>
            <a:endParaRPr kumimoji="1" lang="x-none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08FF6E5-4890-204E-9542-847C411C0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x-none" dirty="0"/>
          </a:p>
          <a:p>
            <a:endParaRPr kumimoji="1" lang="en-US" alt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D3915A9-97E2-CF46-8D76-01B3CC98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FD28FE0-9928-9144-ACC9-6DB2A07A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03812" y="1626250"/>
            <a:ext cx="9984375" cy="2570890"/>
            <a:chOff x="2346434" y="2329778"/>
            <a:chExt cx="7510886" cy="1933988"/>
          </a:xfrm>
        </p:grpSpPr>
        <p:pic>
          <p:nvPicPr>
            <p:cNvPr id="1026" name="Picture 2" descr="Definition of a test case – Bartek Rohard Warszawsk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434" y="2358774"/>
              <a:ext cx="1625491" cy="1854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Logic Icons - Free Download, PNG and SV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7" t="13042" r="17007" b="17904"/>
            <a:stretch/>
          </p:blipFill>
          <p:spPr bwMode="auto">
            <a:xfrm>
              <a:off x="8170188" y="2329778"/>
              <a:ext cx="1687132" cy="1841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ebug Icons - Download Free Vector Icons | Noun Projec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0" y="2358766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742902" y="4188421"/>
            <a:ext cx="235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Test Case</a:t>
            </a:r>
            <a:endParaRPr lang="ko-KR" altLang="en-US" sz="3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94573" y="4171457"/>
            <a:ext cx="180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Debug</a:t>
            </a:r>
            <a:endParaRPr lang="ko-KR" altLang="en-US" sz="3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925398" y="4188422"/>
            <a:ext cx="206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Logic</a:t>
            </a:r>
            <a:endParaRPr lang="ko-KR" altLang="en-US" sz="3600" b="1" dirty="0"/>
          </a:p>
        </p:txBody>
      </p:sp>
      <p:sp>
        <p:nvSpPr>
          <p:cNvPr id="26" name="내용 개체 틀 2">
            <a:extLst>
              <a:ext uri="{FF2B5EF4-FFF2-40B4-BE49-F238E27FC236}">
                <a16:creationId xmlns="" xmlns:a16="http://schemas.microsoft.com/office/drawing/2014/main" id="{8673DF33-9146-B342-9818-BB6BCFD367EF}"/>
              </a:ext>
            </a:extLst>
          </p:cNvPr>
          <p:cNvSpPr txBox="1">
            <a:spLocks/>
          </p:cNvSpPr>
          <p:nvPr/>
        </p:nvSpPr>
        <p:spPr>
          <a:xfrm>
            <a:off x="715616" y="1023475"/>
            <a:ext cx="2312763" cy="8212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x-none" sz="1800" b="1" dirty="0" smtClean="0"/>
              <a:t>After Project</a:t>
            </a:r>
            <a:endParaRPr kumimoji="1" lang="en-US" alt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22032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097053" y="0"/>
            <a:ext cx="6094946" cy="6382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B5863E8-D693-D54D-ACDB-46E20A5F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b="1" dirty="0" smtClean="0"/>
              <a:t>INTERNSHIP  -  3 Month</a:t>
            </a:r>
            <a:endParaRPr kumimoji="1" lang="x-none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D3915A9-97E2-CF46-8D76-01B3CC98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FD28FE0-9928-9144-ACC9-6DB2A07A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  <p:pic>
        <p:nvPicPr>
          <p:cNvPr id="2050" name="Picture 2" descr="Shared Document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40" y="226208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de Review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827" y="220115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109790" y="4167089"/>
            <a:ext cx="1580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People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Synergy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98141" y="4156075"/>
            <a:ext cx="1511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Code Review</a:t>
            </a:r>
            <a:endParaRPr lang="ko-KR" altLang="en-US" sz="2400" b="1" dirty="0"/>
          </a:p>
        </p:txBody>
      </p:sp>
      <p:pic>
        <p:nvPicPr>
          <p:cNvPr id="1026" name="Picture 2" descr="Rugas Technologies offers Internship on Web &amp; Mobile App Development »  Rugas Technologi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17445"/>
            <a:ext cx="6096000" cy="406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 flipH="1">
            <a:off x="6096000" y="-19050"/>
            <a:ext cx="1053" cy="64468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8673DF33-9146-B342-9818-BB6BCFD36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6" y="1023475"/>
            <a:ext cx="2312763" cy="821285"/>
          </a:xfrm>
        </p:spPr>
        <p:txBody>
          <a:bodyPr>
            <a:normAutofit/>
          </a:bodyPr>
          <a:lstStyle/>
          <a:p>
            <a:r>
              <a:rPr kumimoji="1" lang="en-US" altLang="x-none" sz="1800" b="1" dirty="0" smtClean="0"/>
              <a:t>After </a:t>
            </a:r>
            <a:r>
              <a:rPr kumimoji="1" lang="en-US" altLang="x-none" sz="1800" b="1" dirty="0" smtClean="0"/>
              <a:t>Internship</a:t>
            </a:r>
            <a:endParaRPr kumimoji="1" lang="en-US" alt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56890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B5863E8-D693-D54D-ACDB-46E20A5F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b="1" dirty="0" smtClean="0"/>
              <a:t>PROGRAMMER ATTITUDE</a:t>
            </a:r>
            <a:endParaRPr kumimoji="1" lang="x-none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D3915A9-97E2-CF46-8D76-01B3CC98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FD28FE0-9928-9144-ACC9-6DB2A07A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Woongjin internship</a:t>
            </a:r>
            <a:endParaRPr lang="en-US" dirty="0"/>
          </a:p>
        </p:txBody>
      </p:sp>
      <p:pic>
        <p:nvPicPr>
          <p:cNvPr id="9" name="Picture 6" descr="Communication Icon - Free Download, PNG and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071" y="1825909"/>
            <a:ext cx="2374884" cy="237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89251" y="4332883"/>
            <a:ext cx="243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Communication</a:t>
            </a:r>
            <a:endParaRPr lang="ko-KR" altLang="en-US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5614" y="1660374"/>
            <a:ext cx="3284386" cy="3134174"/>
            <a:chOff x="7262263" y="1660374"/>
            <a:chExt cx="3284386" cy="3134174"/>
          </a:xfrm>
        </p:grpSpPr>
        <p:pic>
          <p:nvPicPr>
            <p:cNvPr id="3076" name="Picture 4" descr="자기 개발 책 블랙 라인 아이콘입니다 개인 기술을 향상 웹 페이지 모바일 앱 프로모션에 대한 픽토그램 Ui Ux Gui 디자인  요소입니다 편집 가능한 스트로크 개념에 대한 스톡 벡터 아트 및 기타 이미지 -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3878" y="1660374"/>
              <a:ext cx="2689812" cy="2689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262263" y="4332883"/>
              <a:ext cx="3284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Self-Improvement</a:t>
              </a:r>
              <a:endParaRPr lang="ko-KR" altLang="en-US" sz="24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405730" y="2253875"/>
            <a:ext cx="2430068" cy="2540672"/>
            <a:chOff x="2009124" y="2299248"/>
            <a:chExt cx="2430068" cy="2540672"/>
          </a:xfrm>
        </p:grpSpPr>
        <p:pic>
          <p:nvPicPr>
            <p:cNvPr id="3074" name="Picture 2" descr="Cringe, embarrassed, grit, grit teeth, reluctant, scared, uneasy icon -  Download on Iconfind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333" y="2299248"/>
              <a:ext cx="1920297" cy="178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009124" y="4378255"/>
              <a:ext cx="2430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T</a:t>
              </a:r>
              <a:r>
                <a:rPr lang="en-US" altLang="ko-KR" sz="2400" b="1" dirty="0" smtClean="0"/>
                <a:t>enacity</a:t>
              </a:r>
              <a:endParaRPr lang="ko-KR" altLang="en-US" sz="2400" b="1" dirty="0"/>
            </a:p>
          </p:txBody>
        </p:sp>
      </p:grpSp>
      <p:sp>
        <p:nvSpPr>
          <p:cNvPr id="18" name="내용 개체 틀 2">
            <a:extLst>
              <a:ext uri="{FF2B5EF4-FFF2-40B4-BE49-F238E27FC236}">
                <a16:creationId xmlns="" xmlns:a16="http://schemas.microsoft.com/office/drawing/2014/main" id="{8673DF33-9146-B342-9818-BB6BCFD36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6" y="1023475"/>
            <a:ext cx="2312763" cy="821285"/>
          </a:xfrm>
        </p:spPr>
        <p:txBody>
          <a:bodyPr>
            <a:normAutofit/>
          </a:bodyPr>
          <a:lstStyle/>
          <a:p>
            <a:r>
              <a:rPr kumimoji="1" lang="en-US" altLang="x-none" sz="1800" b="1" dirty="0" smtClean="0"/>
              <a:t>Programmer’s Virtue</a:t>
            </a:r>
            <a:endParaRPr kumimoji="1" lang="en-US" altLang="x-none" sz="1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9939" y="2221991"/>
            <a:ext cx="21431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2E4E8"/>
      </a:lt2>
      <a:accent1>
        <a:srgbClr val="AD9F80"/>
      </a:accent1>
      <a:accent2>
        <a:srgbClr val="BA8F7F"/>
      </a:accent2>
      <a:accent3>
        <a:srgbClr val="C49299"/>
      </a:accent3>
      <a:accent4>
        <a:srgbClr val="BA7FA0"/>
      </a:accent4>
      <a:accent5>
        <a:srgbClr val="C28FC1"/>
      </a:accent5>
      <a:accent6>
        <a:srgbClr val="A37FBA"/>
      </a:accent6>
      <a:hlink>
        <a:srgbClr val="697EA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191</Words>
  <Application>Microsoft Office PowerPoint</Application>
  <PresentationFormat>와이드스크린</PresentationFormat>
  <Paragraphs>141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Calibri</vt:lpstr>
      <vt:lpstr>Calibri Light</vt:lpstr>
      <vt:lpstr>Segoe Print</vt:lpstr>
      <vt:lpstr>RetrospectVTI</vt:lpstr>
      <vt:lpstr>WoongJin     INTERNSHIP PRESENTATION</vt:lpstr>
      <vt:lpstr>INDEX</vt:lpstr>
      <vt:lpstr>PILOT PROJECT</vt:lpstr>
      <vt:lpstr>PILOT PROJECT</vt:lpstr>
      <vt:lpstr>PILOT PROJECT </vt:lpstr>
      <vt:lpstr>PILOT PROJECT</vt:lpstr>
      <vt:lpstr>PILOT PROJECT</vt:lpstr>
      <vt:lpstr>INTERNSHIP  -  3 Month</vt:lpstr>
      <vt:lpstr>PROGRAMMER ATTITUDE</vt:lpstr>
      <vt:lpstr>GROWTH STRATEGY</vt:lpstr>
      <vt:lpstr>ROAD MAP  -  3 YEARS</vt:lpstr>
      <vt:lpstr>Q &amp; A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웅진 인턴 과제 수행 결과 발표 </dc:title>
  <dc:creator>이강호</dc:creator>
  <cp:lastModifiedBy>user</cp:lastModifiedBy>
  <cp:revision>87</cp:revision>
  <cp:lastPrinted>2020-11-17T09:06:06Z</cp:lastPrinted>
  <dcterms:created xsi:type="dcterms:W3CDTF">2020-11-15T11:36:53Z</dcterms:created>
  <dcterms:modified xsi:type="dcterms:W3CDTF">2020-11-18T04:00:16Z</dcterms:modified>
</cp:coreProperties>
</file>