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92" r:id="rId4"/>
    <p:sldId id="270" r:id="rId5"/>
    <p:sldId id="291" r:id="rId6"/>
    <p:sldId id="310" r:id="rId7"/>
    <p:sldId id="340" r:id="rId8"/>
    <p:sldId id="332" r:id="rId9"/>
    <p:sldId id="333" r:id="rId10"/>
    <p:sldId id="315" r:id="rId11"/>
    <p:sldId id="334" r:id="rId12"/>
    <p:sldId id="316" r:id="rId13"/>
    <p:sldId id="319" r:id="rId14"/>
    <p:sldId id="341" r:id="rId15"/>
    <p:sldId id="320" r:id="rId16"/>
    <p:sldId id="342" r:id="rId17"/>
    <p:sldId id="335" r:id="rId18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3F4F"/>
    <a:srgbClr val="FACD81"/>
    <a:srgbClr val="CF8267"/>
    <a:srgbClr val="D0CECE"/>
    <a:srgbClr val="E7E6E6"/>
    <a:srgbClr val="FEEB80"/>
    <a:srgbClr val="EF7F88"/>
    <a:srgbClr val="E0E180"/>
    <a:srgbClr val="83C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1820" autoAdjust="0"/>
  </p:normalViewPr>
  <p:slideViewPr>
    <p:cSldViewPr snapToGrid="0">
      <p:cViewPr varScale="1">
        <p:scale>
          <a:sx n="107" d="100"/>
          <a:sy n="107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4BFBE-CF6D-4F68-A2CE-D0B6081AEC11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AAE5-570F-4A0B-96DD-F5CAC56A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57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F24E-A210-4869-8FBF-9DA7262256C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9C842-1B51-46EC-A4F6-B28D0FB01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1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15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09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4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967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9C842-1B51-46EC-A4F6-B28D0FB01C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3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34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96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72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8A3D6-A7C1-43DC-A859-492AA53359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8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8A3D6-A7C1-43DC-A859-492AA53359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2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82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28A3D6-A7C1-43DC-A859-492AA53359CB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6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8A3D6-A7C1-43DC-A859-492AA53359C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0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2D033F-DC8C-4F34-9C5B-C93278A1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8761C38-B424-4D61-93DB-9F80635C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F31AF1-97A6-44EB-A202-AFDF76B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CE9A55-C0A1-472F-A0D1-05164C15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41CC92-12D0-4D66-BEA0-69D6A98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822A-373F-4587-B0C2-E468417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F07E4BA-2151-4A24-9746-AFCCDFCC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140948-537E-437F-8BBA-49A70F7F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BA8B64-9F6A-42A5-98C1-515EE0C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9386DE-8105-45A0-A65F-9644994B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3FE090A-15E6-4F2F-A75B-FDD535A6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9270FE-13FB-4718-A3DE-0B25C9C2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B1B774-45F2-42E5-A86A-916BFD73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AB0C288-2F57-4C32-800D-5D7CCB2C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EDA87E-71C5-4EC8-BC60-4432BEC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8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2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6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6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A57FC1-6881-43F4-AEE3-5A2FBEBB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D1D9205-D333-4540-B98B-7A6677BD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52E3BB0-DFA0-4FE6-994F-883FFC9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B294CB0-4913-45AA-AE23-66BCFBE9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9DBE96-5334-46AB-8DAE-BCB46F26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80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36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85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75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8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28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051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95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36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3CA8C1-99B5-4E06-B7B3-EB10CAC7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477B949-83CF-4CD8-800B-36A91888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8CA751-C0AB-4D1E-B12E-49C36B7C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AC5CE8-A2CF-40B1-B076-2EB2289C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6C3DCA-5FD1-40AC-955A-34B711D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89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3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146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0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6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02938E-85E3-4427-BD86-32A0AFD7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77D606E-71CF-4B76-AD6C-506857C29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D3D0C33-560F-453E-AF2E-C906A0C2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7FEF2E7-FBF9-4FFF-9C7F-73ABD048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428D23A-AAC0-43E5-8ACB-BD78255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2152942-5434-440C-938A-1B8F8FBB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3BA262-8626-4338-A9BA-3423650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662342-7AFF-4529-B87A-02C497C3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990A48-AC22-4486-A235-69C23C0D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80D4709-37BC-465D-A41A-33AEAFF05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F8AAA66-4EAD-4231-A0B8-AB97DF69F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AAE3B6C-9DFC-4A1A-9E06-1BC7AE97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B454F1-7DEB-446E-9B41-D9B575D8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3C9D93D-BD6A-44B5-B9F8-CFB5953E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418C63-3954-4935-9973-BF0AA336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A7525E0-F4A9-4A4E-9F4F-6BD990C5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71AD82F-AFB2-46D5-81D4-602F1514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2506288-F64F-460C-957B-C149DB51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0760881-CA95-4482-8045-FFCE66F5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E67EA6D-E362-44F7-B4E1-A1C7F51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159D04B-83E1-4257-8820-E2C42E14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7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673B44-98C0-4F8F-87EB-BE6CC1AF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4B14C-96A6-49C2-9FC1-588782DE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634D1A4-8F15-47D7-BDE9-B8ED7031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CC4AF0-2E38-457E-B048-356FD816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2FDEAE-6AA4-4760-AA1B-D3265EEB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BB2D159-9775-4D1E-B106-EA382AFB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5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06A9CD-2494-4E1A-8EB4-F868AB36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12AD09C-F4CA-46D7-984F-0597282EA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3EC873-3CDF-4797-ADBA-8057145DF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928442-60A1-4A57-9BB6-68ACADE7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8551EE4-D411-4EFA-BB59-EBD759B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20CD04-0AD1-4F66-95F1-3D209572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E6D68EE-8599-40F2-ACFD-56D8BCA0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E68DFE4-D911-4F60-A4AD-72A159FC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47A472-7C2D-425F-A949-4EACFB541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7561-C8FF-4FFB-B8A0-FFBAF15AF812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8676CE-43EB-41D6-9879-E45B56F93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E35A33-F5C5-450C-96EB-8721C4D3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CEC3-8D2E-4CED-ACD2-1D49E3037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912D9-0639-4310-A2CA-2BB78093F8BC}"/>
              </a:ext>
            </a:extLst>
          </p:cNvPr>
          <p:cNvSpPr txBox="1"/>
          <p:nvPr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46F1D6-8CD5-4BE6-821A-312BD7C5E5D6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912D9-0639-4310-A2CA-2BB78093F8BC}"/>
              </a:ext>
            </a:extLst>
          </p:cNvPr>
          <p:cNvSpPr txBox="1"/>
          <p:nvPr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162337"/>
                </a:solidFill>
              </a:rPr>
              <a:t>Copyrightⓒ. Saebyeol Yu. All Rights Reserved.</a:t>
            </a:r>
            <a:endParaRPr lang="ko-KR" altLang="en-US" sz="900" dirty="0">
              <a:solidFill>
                <a:srgbClr val="16233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46F1D6-8CD5-4BE6-821A-312BD7C5E5D6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162337"/>
                </a:solidFill>
              </a:rPr>
              <a:t>Copyrightⓒ. Saebyeol Yu. All Rights Reserved.</a:t>
            </a:r>
            <a:endParaRPr lang="ko-KR" altLang="en-US" sz="900" dirty="0">
              <a:solidFill>
                <a:srgbClr val="1623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jpe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819150" y="1195895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=""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=""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=""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=""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=""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=""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=""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=""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=""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=""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=""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=""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=""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=""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=""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=""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=""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=""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=""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=""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=""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8204662" y="5014570"/>
            <a:ext cx="266344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B1D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팀 인턴사원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진성호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B909C8C-3F5C-4F44-B422-C3C557831549}"/>
              </a:ext>
            </a:extLst>
          </p:cNvPr>
          <p:cNvSpPr txBox="1"/>
          <p:nvPr/>
        </p:nvSpPr>
        <p:spPr>
          <a:xfrm>
            <a:off x="4868020" y="4614460"/>
            <a:ext cx="166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2020. 11. 18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0C47468F-784D-4826-9E0C-B196D15E9600}"/>
              </a:ext>
            </a:extLst>
          </p:cNvPr>
          <p:cNvSpPr txBox="1"/>
          <p:nvPr/>
        </p:nvSpPr>
        <p:spPr>
          <a:xfrm>
            <a:off x="666750" y="3344797"/>
            <a:ext cx="6410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인턴 과제 결과 보고서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321E37E3-B503-41FB-B22E-B89548015409}"/>
              </a:ext>
            </a:extLst>
          </p:cNvPr>
          <p:cNvCxnSpPr>
            <a:cxnSpLocks/>
          </p:cNvCxnSpPr>
          <p:nvPr/>
        </p:nvCxnSpPr>
        <p:spPr>
          <a:xfrm>
            <a:off x="719915" y="4278686"/>
            <a:ext cx="910417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C0518D-355A-4ECA-A3BD-DEED415C8B4D}"/>
              </a:ext>
            </a:extLst>
          </p:cNvPr>
          <p:cNvSpPr txBox="1"/>
          <p:nvPr/>
        </p:nvSpPr>
        <p:spPr>
          <a:xfrm>
            <a:off x="693332" y="2759427"/>
            <a:ext cx="68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㈜ 웅진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" y="6042192"/>
            <a:ext cx="13631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742951" y="1123497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  <a:latin typeface="나눔스퀘어"/>
              </a:rPr>
              <a:t>과제 후 </a:t>
            </a:r>
            <a:r>
              <a:rPr lang="ko-KR" altLang="en-US" sz="2000" b="1" dirty="0" err="1" smtClean="0">
                <a:solidFill>
                  <a:prstClr val="black"/>
                </a:solidFill>
                <a:latin typeface="나눔스퀘어"/>
              </a:rPr>
              <a:t>느낀점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100" dirty="0" smtClean="0">
                <a:solidFill>
                  <a:prstClr val="white"/>
                </a:solidFill>
                <a:latin typeface="Arial"/>
              </a:rPr>
              <a:t>과제를 마치며</a:t>
            </a:r>
            <a:endParaRPr kumimoji="0" lang="ko-KR" altLang="en-US" sz="1800" b="1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2113888"/>
            <a:ext cx="47562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설계도 이해에 대한 중요성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추후 과제 진행 시 설계도에 대한 충분한 이해와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프로세스를 직접 그려보며 제작</a:t>
            </a:r>
            <a:endParaRPr lang="en-US" altLang="ko-KR" sz="1500" dirty="0" smtClean="0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172336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설계도 및 업무 프로세스 이해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4235118"/>
            <a:ext cx="475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초기 목표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필수 과제를 포함하여 모든 과제 완료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달성 목표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결재문서 승인까지 완료 </a:t>
            </a:r>
            <a:r>
              <a:rPr lang="en-US" altLang="ko-KR" sz="1500" dirty="0" smtClean="0"/>
              <a:t>(3/4)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목표를 달성하지 못했던 문제점에 대해 파악하여 추후 개발에 도움이 될 수 있도록 함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384459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아쉬움</a:t>
            </a:r>
            <a:endParaRPr lang="en-US" altLang="ko-KR" sz="800" b="1" dirty="0">
              <a:latin typeface="+mn-ea"/>
            </a:endParaRPr>
          </a:p>
        </p:txBody>
      </p:sp>
      <p:pic>
        <p:nvPicPr>
          <p:cNvPr id="15" name="그림 5">
            <a:extLst>
              <a:ext uri="{FF2B5EF4-FFF2-40B4-BE49-F238E27FC236}">
                <a16:creationId xmlns="" xmlns:a16="http://schemas.microsoft.com/office/drawing/2014/main" id="{7422044D-C736-4337-B9E2-D367FF85F84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24" y="1495037"/>
            <a:ext cx="237029" cy="471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6297529" y="172336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사용자의 입장에서 생각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6297529" y="2113888"/>
            <a:ext cx="48698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사용자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고객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의 입장에서 더 많이 생각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사용자 편의를 위한 기능을 정리하여 문서화 할 예정</a:t>
            </a:r>
            <a:endParaRPr lang="en-US" altLang="ko-KR" sz="1500" dirty="0" smtClean="0"/>
          </a:p>
        </p:txBody>
      </p: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6297529" y="384459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+mn-ea"/>
              </a:rPr>
              <a:t>프로젝트 인력으로 성장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6297529" y="4235118"/>
            <a:ext cx="48698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SAP B1 </a:t>
            </a:r>
            <a:r>
              <a:rPr lang="ko-KR" altLang="en-US" sz="1500" dirty="0" smtClean="0"/>
              <a:t>개발에 대한 적성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성취감을 기반으로 빠르게 성장하여 프로젝트 참여</a:t>
            </a:r>
            <a:endParaRPr lang="en-US" altLang="ko-KR" sz="1500" dirty="0" smtClean="0"/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="" xmlns:a16="http://schemas.microsoft.com/office/drawing/2014/main" id="{C6AE6A66-D238-484B-BBCE-A37A0D3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10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C45D876E-D899-4D99-BBB6-BC009004F965}"/>
              </a:ext>
            </a:extLst>
          </p:cNvPr>
          <p:cNvSpPr/>
          <p:nvPr/>
        </p:nvSpPr>
        <p:spPr>
          <a:xfrm rot="10800000" flipV="1">
            <a:off x="1843086" y="2809875"/>
            <a:ext cx="8505825" cy="404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4264280" y="396227"/>
            <a:ext cx="3640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인턴 과제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결과 보고서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3013500"/>
            <a:ext cx="470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웅진인으로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32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3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26FEB5F5-FC2A-41A9-9DBE-00932A9E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E1D8B09-686C-4DE9-B87C-DE850F395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54" y="5820566"/>
            <a:ext cx="1200000" cy="9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849448D-7ADE-43EB-AE6C-B2580C2F3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841" y="5982566"/>
            <a:ext cx="1958399" cy="57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3D1C275-F27A-437C-B1E3-80C4D1664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58" y="5820566"/>
            <a:ext cx="1556223" cy="9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52F2F38-A783-4221-AEA5-27A44EFBB3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8" y="439434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742951" y="1123497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나눔스퀘어"/>
              </a:rPr>
              <a:t>Internship </a:t>
            </a:r>
            <a:r>
              <a:rPr lang="ko-KR" altLang="en-US" sz="2000" b="1" dirty="0" smtClean="0">
                <a:solidFill>
                  <a:prstClr val="black"/>
                </a:solidFill>
                <a:latin typeface="나눔스퀘어"/>
              </a:rPr>
              <a:t>동안 이루어낸 것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94" name="슬라이드 번호 개체 틀 3">
            <a:extLst>
              <a:ext uri="{FF2B5EF4-FFF2-40B4-BE49-F238E27FC236}">
                <a16:creationId xmlns="" xmlns:a16="http://schemas.microsoft.com/office/drawing/2014/main" id="{F3E6EDBA-850B-4401-AD35-4296E0A1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웅진인으로</a:t>
            </a:r>
            <a:endParaRPr kumimoji="0" lang="ko-KR" altLang="en-US" sz="1800" b="1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8675" y="3408861"/>
            <a:ext cx="10080000" cy="720000"/>
            <a:chOff x="828675" y="3408861"/>
            <a:chExt cx="9743440" cy="720000"/>
          </a:xfrm>
        </p:grpSpPr>
        <p:sp>
          <p:nvSpPr>
            <p:cNvPr id="3" name="오른쪽 화살표 2"/>
            <p:cNvSpPr/>
            <p:nvPr/>
          </p:nvSpPr>
          <p:spPr>
            <a:xfrm>
              <a:off x="828675" y="3408861"/>
              <a:ext cx="9743440" cy="720000"/>
            </a:xfrm>
            <a:prstGeom prst="rightArrow">
              <a:avLst/>
            </a:prstGeom>
            <a:solidFill>
              <a:srgbClr val="FEE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각형 6"/>
            <p:cNvSpPr/>
            <p:nvPr/>
          </p:nvSpPr>
          <p:spPr>
            <a:xfrm>
              <a:off x="828675" y="3586174"/>
              <a:ext cx="2087880" cy="363525"/>
            </a:xfrm>
            <a:prstGeom prst="homePlate">
              <a:avLst/>
            </a:prstGeom>
            <a:solidFill>
              <a:srgbClr val="83C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738654" y="3590829"/>
              <a:ext cx="2087880" cy="358870"/>
            </a:xfrm>
            <a:prstGeom prst="chevron">
              <a:avLst/>
            </a:prstGeom>
            <a:solidFill>
              <a:srgbClr val="E0E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>
              <a:off x="4649577" y="3590829"/>
              <a:ext cx="2087880" cy="358870"/>
            </a:xfrm>
            <a:prstGeom prst="chevron">
              <a:avLst/>
            </a:prstGeom>
            <a:solidFill>
              <a:srgbClr val="EF7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565251" y="3590829"/>
              <a:ext cx="2087880" cy="358870"/>
            </a:xfrm>
            <a:prstGeom prst="chevron">
              <a:avLst/>
            </a:prstGeom>
            <a:solidFill>
              <a:srgbClr val="FAC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973715" y="1859599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입사 한 달 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ERP </a:t>
            </a:r>
            <a:r>
              <a:rPr lang="ko-KR" altLang="en-US" sz="11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물류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회계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에 대한 이해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DB SQL </a:t>
            </a:r>
            <a:r>
              <a:rPr lang="ko-KR" altLang="en-US" sz="1100" dirty="0" smtClean="0">
                <a:solidFill>
                  <a:schemeClr val="tx1"/>
                </a:solidFill>
              </a:rPr>
              <a:t>쿼리 개발 능력 성장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2388450" y="4306174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200" b="1" dirty="0" smtClean="0">
                <a:solidFill>
                  <a:prstClr val="black"/>
                </a:solidFill>
              </a:rPr>
              <a:t>회계 프로세스에 대해 개별 공부</a:t>
            </a:r>
            <a:endParaRPr lang="en-US" altLang="ko-KR" sz="1200" b="1" dirty="0">
              <a:solidFill>
                <a:prstClr val="black"/>
              </a:solidFill>
            </a:endParaRPr>
          </a:p>
          <a:p>
            <a:pPr lvl="0"/>
            <a:endParaRPr lang="en-US" altLang="ko-KR" sz="105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050" dirty="0" smtClean="0">
                <a:solidFill>
                  <a:prstClr val="black"/>
                </a:solidFill>
              </a:rPr>
              <a:t>회계 프로세스에 대한 빠른 이해 및 습득 필요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/>
            <a:r>
              <a:rPr lang="ko-KR" altLang="en-US" sz="1100" dirty="0" smtClean="0">
                <a:solidFill>
                  <a:prstClr val="black"/>
                </a:solidFill>
              </a:rPr>
              <a:t>전산회계 </a:t>
            </a:r>
            <a:r>
              <a:rPr lang="en-US" altLang="ko-KR" sz="1100" dirty="0" smtClean="0">
                <a:solidFill>
                  <a:prstClr val="black"/>
                </a:solidFill>
              </a:rPr>
              <a:t>2</a:t>
            </a:r>
            <a:r>
              <a:rPr lang="ko-KR" altLang="en-US" sz="1100" dirty="0" smtClean="0">
                <a:solidFill>
                  <a:prstClr val="black"/>
                </a:solidFill>
              </a:rPr>
              <a:t>급 공부 병행 및 자격증 취득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4487355" y="1859599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b="1" dirty="0">
                <a:solidFill>
                  <a:prstClr val="black"/>
                </a:solidFill>
              </a:rPr>
              <a:t>입사 두 달 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lvl="0"/>
            <a:endParaRPr lang="en-US" altLang="ko-KR" sz="11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SAP B1 </a:t>
            </a:r>
            <a:r>
              <a:rPr lang="ko-KR" altLang="en-US" sz="1200" dirty="0">
                <a:solidFill>
                  <a:prstClr val="black"/>
                </a:solidFill>
              </a:rPr>
              <a:t>개발 지식 </a:t>
            </a:r>
            <a:r>
              <a:rPr lang="ko-KR" altLang="en-US" sz="1200" dirty="0" smtClean="0">
                <a:solidFill>
                  <a:prstClr val="black"/>
                </a:solidFill>
              </a:rPr>
              <a:t>습득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Add-On </a:t>
            </a:r>
            <a:r>
              <a:rPr lang="ko-KR" altLang="en-US" sz="1200" dirty="0">
                <a:solidFill>
                  <a:prstClr val="black"/>
                </a:solidFill>
              </a:rPr>
              <a:t>개발 기술 </a:t>
            </a:r>
            <a:r>
              <a:rPr lang="ko-KR" altLang="en-US" sz="1200" dirty="0" smtClean="0">
                <a:solidFill>
                  <a:prstClr val="black"/>
                </a:solidFill>
              </a:rPr>
              <a:t>능력 성장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20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6431097" y="4306174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과제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주차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직접 경험을 통해 개발에 어떤 자세로 임해야 하는지 알게 되었습니다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8020047" y="1859599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과제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주차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 제작 시간 단축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짧은 시간 안에 개발 능력을 한 층 더 성장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1694381" y="3646205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4" idx="0"/>
          </p:cNvCxnSpPr>
          <p:nvPr/>
        </p:nvCxnSpPr>
        <p:spPr>
          <a:xfrm rot="5400000">
            <a:off x="1933931" y="3112421"/>
            <a:ext cx="416506" cy="651062"/>
          </a:xfrm>
          <a:prstGeom prst="bentConnector3">
            <a:avLst/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3762357" y="3646204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25" idx="4"/>
            <a:endCxn id="18" idx="0"/>
          </p:cNvCxnSpPr>
          <p:nvPr/>
        </p:nvCxnSpPr>
        <p:spPr>
          <a:xfrm flipH="1">
            <a:off x="3882450" y="3889665"/>
            <a:ext cx="2179" cy="416509"/>
          </a:xfrm>
          <a:prstGeom prst="line">
            <a:avLst/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연결자 39"/>
          <p:cNvSpPr/>
          <p:nvPr/>
        </p:nvSpPr>
        <p:spPr>
          <a:xfrm>
            <a:off x="5744692" y="3644072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7687938" y="3646204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9664868" y="3644072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1" idx="2"/>
            <a:endCxn id="51" idx="0"/>
          </p:cNvCxnSpPr>
          <p:nvPr/>
        </p:nvCxnSpPr>
        <p:spPr>
          <a:xfrm rot="16200000" flipH="1">
            <a:off x="9443407" y="3300338"/>
            <a:ext cx="414373" cy="273093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6" idx="4"/>
            <a:endCxn id="20" idx="0"/>
          </p:cNvCxnSpPr>
          <p:nvPr/>
        </p:nvCxnSpPr>
        <p:spPr>
          <a:xfrm rot="16200000" flipH="1">
            <a:off x="7659399" y="4040475"/>
            <a:ext cx="416509" cy="114887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9" idx="2"/>
            <a:endCxn id="40" idx="0"/>
          </p:cNvCxnSpPr>
          <p:nvPr/>
        </p:nvCxnSpPr>
        <p:spPr>
          <a:xfrm rot="5400000">
            <a:off x="5716974" y="3379690"/>
            <a:ext cx="414373" cy="114391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742951" y="1123497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나눔스퀘어"/>
              </a:rPr>
              <a:t>Road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Map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1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웅진인으로</a:t>
            </a:r>
            <a:endParaRPr kumimoji="0" lang="ko-KR" altLang="en-US" sz="1800" b="1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8675" y="3408861"/>
            <a:ext cx="10080000" cy="720000"/>
            <a:chOff x="828675" y="3408861"/>
            <a:chExt cx="9743440" cy="720000"/>
          </a:xfrm>
        </p:grpSpPr>
        <p:sp>
          <p:nvSpPr>
            <p:cNvPr id="3" name="오른쪽 화살표 2"/>
            <p:cNvSpPr/>
            <p:nvPr/>
          </p:nvSpPr>
          <p:spPr>
            <a:xfrm>
              <a:off x="828675" y="3408861"/>
              <a:ext cx="9743440" cy="720000"/>
            </a:xfrm>
            <a:prstGeom prst="rightArrow">
              <a:avLst/>
            </a:prstGeom>
            <a:solidFill>
              <a:srgbClr val="FEE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각형 6"/>
            <p:cNvSpPr/>
            <p:nvPr/>
          </p:nvSpPr>
          <p:spPr>
            <a:xfrm>
              <a:off x="828675" y="3586174"/>
              <a:ext cx="2087880" cy="363525"/>
            </a:xfrm>
            <a:prstGeom prst="homePlate">
              <a:avLst/>
            </a:prstGeom>
            <a:solidFill>
              <a:srgbClr val="83C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갈매기형 수장 7"/>
            <p:cNvSpPr/>
            <p:nvPr/>
          </p:nvSpPr>
          <p:spPr>
            <a:xfrm>
              <a:off x="2738654" y="3590829"/>
              <a:ext cx="2087880" cy="358870"/>
            </a:xfrm>
            <a:prstGeom prst="chevron">
              <a:avLst/>
            </a:prstGeom>
            <a:solidFill>
              <a:srgbClr val="E0E1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>
              <a:off x="4649577" y="3590829"/>
              <a:ext cx="2087880" cy="358870"/>
            </a:xfrm>
            <a:prstGeom prst="chevron">
              <a:avLst/>
            </a:prstGeom>
            <a:solidFill>
              <a:srgbClr val="EF7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6565251" y="3590829"/>
              <a:ext cx="2087880" cy="358870"/>
            </a:xfrm>
            <a:prstGeom prst="chevron">
              <a:avLst/>
            </a:prstGeom>
            <a:solidFill>
              <a:srgbClr val="FACD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973715" y="1859599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D+ 1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주어진 업무에 충실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개발 관련 자료 </a:t>
            </a:r>
            <a:r>
              <a:rPr lang="ko-KR" altLang="en-US" sz="1200" dirty="0" smtClean="0">
                <a:solidFill>
                  <a:schemeClr val="tx1"/>
                </a:solidFill>
              </a:rPr>
              <a:t>문서화</a:t>
            </a:r>
            <a:r>
              <a:rPr lang="en-US" altLang="ko-KR" sz="1200" dirty="0" smtClean="0">
                <a:solidFill>
                  <a:schemeClr val="tx1"/>
                </a:solidFill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물류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회계 프로세스 지식 </a:t>
            </a:r>
            <a:r>
              <a:rPr lang="ko-KR" altLang="en-US" sz="1200" dirty="0" smtClean="0">
                <a:solidFill>
                  <a:schemeClr val="tx1"/>
                </a:solidFill>
              </a:rPr>
              <a:t>습득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2388450" y="4306174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D+ 2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프로젝트에 직접적으로 참여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프로젝트 참여를 통해 실전 경험 축적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해외 프로젝트 출장을 목표로 자기개발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4487355" y="1859599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D+ 3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해외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프로젝트에 참여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국내</a:t>
            </a:r>
            <a:r>
              <a:rPr lang="en-US" altLang="ko-KR" sz="1200" dirty="0" smtClean="0">
                <a:solidFill>
                  <a:schemeClr val="tx1"/>
                </a:solidFill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</a:rPr>
              <a:t>외 프로젝트 경험 축적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6431097" y="4306174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D+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꾸준한 프로젝트 참여로 프로젝트 내에서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인분 이상 해내는 인력으로 성장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34">
            <a:extLst>
              <a:ext uri="{FF2B5EF4-FFF2-40B4-BE49-F238E27FC236}">
                <a16:creationId xmlns="" xmlns:a16="http://schemas.microsoft.com/office/drawing/2014/main" id="{9839C07A-EE65-4C7B-B6F7-16CE505707FC}"/>
              </a:ext>
            </a:extLst>
          </p:cNvPr>
          <p:cNvSpPr/>
          <p:nvPr/>
        </p:nvSpPr>
        <p:spPr>
          <a:xfrm>
            <a:off x="8020047" y="1859599"/>
            <a:ext cx="2988000" cy="1370100"/>
          </a:xfrm>
          <a:prstGeom prst="roundRect">
            <a:avLst>
              <a:gd name="adj" fmla="val 1599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D+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FCM</a:t>
            </a:r>
            <a:r>
              <a:rPr lang="ko-KR" altLang="en-US" sz="1100" dirty="0" smtClean="0">
                <a:solidFill>
                  <a:schemeClr val="tx1"/>
                </a:solidFill>
              </a:rPr>
              <a:t>과 </a:t>
            </a:r>
            <a:r>
              <a:rPr lang="en-US" altLang="ko-KR" sz="1100" dirty="0" smtClean="0">
                <a:solidFill>
                  <a:schemeClr val="tx1"/>
                </a:solidFill>
              </a:rPr>
              <a:t>SCM </a:t>
            </a:r>
            <a:r>
              <a:rPr lang="ko-KR" altLang="en-US" sz="1100" dirty="0" smtClean="0">
                <a:solidFill>
                  <a:schemeClr val="tx1"/>
                </a:solidFill>
              </a:rPr>
              <a:t>지식 및 개발 능력 충족</a:t>
            </a:r>
            <a:r>
              <a:rPr lang="en-US" altLang="ko-KR" sz="1100" dirty="0" smtClean="0">
                <a:solidFill>
                  <a:schemeClr val="tx1"/>
                </a:solidFill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</a:rPr>
            </a:br>
            <a:r>
              <a:rPr lang="en-US" altLang="ko-KR" sz="1100" dirty="0" smtClean="0">
                <a:solidFill>
                  <a:schemeClr val="tx1"/>
                </a:solidFill>
              </a:rPr>
              <a:t>SBO </a:t>
            </a:r>
            <a:r>
              <a:rPr lang="ko-KR" altLang="en-US" sz="1100" dirty="0" smtClean="0">
                <a:solidFill>
                  <a:schemeClr val="tx1"/>
                </a:solidFill>
              </a:rPr>
              <a:t>외적인 부분에 대한 역량 기르기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모든 분야에 투입될 수 있는 개발자</a:t>
            </a:r>
            <a:r>
              <a:rPr lang="ko-KR" altLang="en-US" sz="1100" dirty="0" smtClean="0">
                <a:solidFill>
                  <a:schemeClr val="tx1"/>
                </a:solidFill>
              </a:rPr>
              <a:t>로 성장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1694381" y="3646205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6" idx="2"/>
            <a:endCxn id="14" idx="0"/>
          </p:cNvCxnSpPr>
          <p:nvPr/>
        </p:nvCxnSpPr>
        <p:spPr>
          <a:xfrm rot="5400000">
            <a:off x="1933931" y="3112421"/>
            <a:ext cx="416506" cy="651062"/>
          </a:xfrm>
          <a:prstGeom prst="bentConnector3">
            <a:avLst/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연결자 24"/>
          <p:cNvSpPr/>
          <p:nvPr/>
        </p:nvSpPr>
        <p:spPr>
          <a:xfrm>
            <a:off x="3762357" y="3646204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25" idx="4"/>
            <a:endCxn id="18" idx="0"/>
          </p:cNvCxnSpPr>
          <p:nvPr/>
        </p:nvCxnSpPr>
        <p:spPr>
          <a:xfrm flipH="1">
            <a:off x="3882450" y="3889665"/>
            <a:ext cx="2179" cy="416509"/>
          </a:xfrm>
          <a:prstGeom prst="line">
            <a:avLst/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연결자 39"/>
          <p:cNvSpPr/>
          <p:nvPr/>
        </p:nvSpPr>
        <p:spPr>
          <a:xfrm>
            <a:off x="5744692" y="3644072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7687938" y="3646204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>
            <a:off x="9664868" y="3644072"/>
            <a:ext cx="244543" cy="243461"/>
          </a:xfrm>
          <a:prstGeom prst="flowChartConnector">
            <a:avLst/>
          </a:prstGeom>
          <a:solidFill>
            <a:srgbClr val="2E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21" idx="2"/>
            <a:endCxn id="51" idx="0"/>
          </p:cNvCxnSpPr>
          <p:nvPr/>
        </p:nvCxnSpPr>
        <p:spPr>
          <a:xfrm rot="16200000" flipH="1">
            <a:off x="9443407" y="3300338"/>
            <a:ext cx="414373" cy="273093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6" idx="4"/>
            <a:endCxn id="20" idx="0"/>
          </p:cNvCxnSpPr>
          <p:nvPr/>
        </p:nvCxnSpPr>
        <p:spPr>
          <a:xfrm rot="16200000" flipH="1">
            <a:off x="7659399" y="4040475"/>
            <a:ext cx="416509" cy="114887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9" idx="2"/>
            <a:endCxn id="40" idx="0"/>
          </p:cNvCxnSpPr>
          <p:nvPr/>
        </p:nvCxnSpPr>
        <p:spPr>
          <a:xfrm rot="5400000">
            <a:off x="5716974" y="3379690"/>
            <a:ext cx="414373" cy="114391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C6AE6A66-D238-484B-BBCE-A37A0D3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13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="" xmlns:a16="http://schemas.microsoft.com/office/drawing/2014/main" id="{FA313A13-1659-41B8-BB33-441FE485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1258810" y="1690521"/>
            <a:ext cx="3137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4400" b="1" dirty="0" smtClean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6AE6A66-D238-484B-BBCE-A37A0D3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06833" y="1693661"/>
            <a:ext cx="6981877" cy="36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SAP B1 </a:t>
            </a:r>
            <a:r>
              <a:rPr lang="ko-KR" altLang="en-US" sz="4000" b="1" dirty="0" smtClean="0"/>
              <a:t>개발을 </a:t>
            </a:r>
            <a:r>
              <a:rPr lang="en-US" altLang="ko-KR" sz="4000" b="1" dirty="0" smtClean="0"/>
              <a:t>‘</a:t>
            </a:r>
            <a:r>
              <a:rPr lang="ko-KR" altLang="en-US" sz="4000" b="1" dirty="0" smtClean="0"/>
              <a:t>업</a:t>
            </a:r>
            <a:r>
              <a:rPr lang="en-US" altLang="ko-KR" sz="4000" b="1" dirty="0" smtClean="0"/>
              <a:t>’</a:t>
            </a:r>
            <a:r>
              <a:rPr lang="ko-KR" altLang="en-US" sz="4000" b="1" dirty="0" smtClean="0"/>
              <a:t>으로 하여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웅진에 득이 되는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>
                <a:solidFill>
                  <a:srgbClr val="FFC000"/>
                </a:solidFill>
              </a:rPr>
              <a:t>웅진의 사람</a:t>
            </a:r>
            <a:r>
              <a:rPr lang="ko-KR" altLang="en-US" sz="4000" b="1" dirty="0" smtClean="0"/>
              <a:t>이 되겠습니다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8204662" y="5014570"/>
            <a:ext cx="266344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B1D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팀 인턴사원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진성호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1" y="5746356"/>
            <a:ext cx="13631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rgbClr val="2E3F4F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CONTENTS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=""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=""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=""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=""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=""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=""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=""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=""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=""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=""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=""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=""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=""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=""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6A2BBF9-839A-48AB-AA07-BED6F7381D14}"/>
              </a:ext>
            </a:extLst>
          </p:cNvPr>
          <p:cNvGrpSpPr/>
          <p:nvPr/>
        </p:nvGrpSpPr>
        <p:grpSpPr>
          <a:xfrm>
            <a:off x="767193" y="1390860"/>
            <a:ext cx="3536536" cy="523220"/>
            <a:chOff x="767193" y="1769836"/>
            <a:chExt cx="3536536" cy="523220"/>
          </a:xfrm>
        </p:grpSpPr>
        <p:sp>
          <p:nvSpPr>
            <p:cNvPr id="28" name="이등변 삼각형 27">
              <a:extLst>
                <a:ext uri="{FF2B5EF4-FFF2-40B4-BE49-F238E27FC236}">
                  <a16:creationId xmlns="" xmlns:a16="http://schemas.microsoft.com/office/drawing/2014/main" id="{A21F74C2-3314-4455-832C-468670284D94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BB9F5E2-4443-49DC-A478-E15DAFC0E624}"/>
                </a:ext>
              </a:extLst>
            </p:cNvPr>
            <p:cNvSpPr txBox="1"/>
            <p:nvPr/>
          </p:nvSpPr>
          <p:spPr>
            <a:xfrm>
              <a:off x="1265718" y="1769836"/>
              <a:ext cx="3038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01 </a:t>
              </a:r>
              <a:r>
                <a:rPr lang="ko-KR" altLang="en-US" sz="2800" b="1" dirty="0">
                  <a:solidFill>
                    <a:prstClr val="white"/>
                  </a:solidFill>
                  <a:latin typeface="Arial"/>
                </a:rPr>
                <a:t>과제 수행 결과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07769F8-19F2-4FE9-A100-113C90BC1ACE}"/>
              </a:ext>
            </a:extLst>
          </p:cNvPr>
          <p:cNvGrpSpPr/>
          <p:nvPr/>
        </p:nvGrpSpPr>
        <p:grpSpPr>
          <a:xfrm>
            <a:off x="769108" y="4010968"/>
            <a:ext cx="3398678" cy="523220"/>
            <a:chOff x="767193" y="1769836"/>
            <a:chExt cx="3398678" cy="523220"/>
          </a:xfrm>
        </p:grpSpPr>
        <p:sp>
          <p:nvSpPr>
            <p:cNvPr id="37" name="이등변 삼각형 36">
              <a:extLst>
                <a:ext uri="{FF2B5EF4-FFF2-40B4-BE49-F238E27FC236}">
                  <a16:creationId xmlns="" xmlns:a16="http://schemas.microsoft.com/office/drawing/2014/main" id="{6DE3EF07-C6F0-4B99-8DF4-48C1A71893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4C3F325-5211-4E7D-ABAA-4795A1CDD428}"/>
                </a:ext>
              </a:extLst>
            </p:cNvPr>
            <p:cNvSpPr txBox="1"/>
            <p:nvPr/>
          </p:nvSpPr>
          <p:spPr>
            <a:xfrm>
              <a:off x="1265718" y="1769836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02 </a:t>
              </a:r>
              <a:r>
                <a:rPr lang="ko-KR" altLang="en-US" sz="2800" b="1" noProof="0" dirty="0" smtClean="0">
                  <a:solidFill>
                    <a:prstClr val="white"/>
                  </a:solidFill>
                  <a:latin typeface="Arial"/>
                </a:rPr>
                <a:t>과제를 마치며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4A7EA66-F724-4DB6-8739-D2287CB4A836}"/>
              </a:ext>
            </a:extLst>
          </p:cNvPr>
          <p:cNvGrpSpPr/>
          <p:nvPr/>
        </p:nvGrpSpPr>
        <p:grpSpPr>
          <a:xfrm>
            <a:off x="6345488" y="1390860"/>
            <a:ext cx="2946631" cy="523220"/>
            <a:chOff x="767193" y="1769836"/>
            <a:chExt cx="2946631" cy="523220"/>
          </a:xfrm>
        </p:grpSpPr>
        <p:sp>
          <p:nvSpPr>
            <p:cNvPr id="40" name="이등변 삼각형 39">
              <a:extLst>
                <a:ext uri="{FF2B5EF4-FFF2-40B4-BE49-F238E27FC236}">
                  <a16:creationId xmlns="" xmlns:a16="http://schemas.microsoft.com/office/drawing/2014/main" id="{5DCF1D13-A9E0-4821-AFA8-27032E4951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BDD08B7-E0C1-428A-BFF7-08AAEF7197D5}"/>
                </a:ext>
              </a:extLst>
            </p:cNvPr>
            <p:cNvSpPr txBox="1"/>
            <p:nvPr/>
          </p:nvSpPr>
          <p:spPr>
            <a:xfrm>
              <a:off x="1265718" y="1769836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03 </a:t>
              </a:r>
              <a:r>
                <a:rPr lang="ko-KR" altLang="en-US" sz="2800" b="1" dirty="0" err="1" smtClean="0">
                  <a:solidFill>
                    <a:prstClr val="white"/>
                  </a:solidFill>
                  <a:latin typeface="Arial"/>
                </a:rPr>
                <a:t>웅진인으로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C1F3C4-7BC6-4D30-8A6C-6D79C6EE5F59}"/>
              </a:ext>
            </a:extLst>
          </p:cNvPr>
          <p:cNvSpPr txBox="1"/>
          <p:nvPr/>
        </p:nvSpPr>
        <p:spPr>
          <a:xfrm>
            <a:off x="1265718" y="1914080"/>
            <a:ext cx="3214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AS-IS &amp; TO-BE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실물증빙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비용등록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Form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결재문서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생성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Form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결재문서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승인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Form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3840276-F9C1-4B03-A86C-D1A40C21388D}"/>
              </a:ext>
            </a:extLst>
          </p:cNvPr>
          <p:cNvSpPr txBox="1"/>
          <p:nvPr/>
        </p:nvSpPr>
        <p:spPr>
          <a:xfrm>
            <a:off x="1265718" y="4470780"/>
            <a:ext cx="2929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Arial"/>
              </a:rPr>
              <a:t>보완할 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noProof="0" dirty="0" smtClean="0">
                <a:solidFill>
                  <a:prstClr val="white"/>
                </a:solidFill>
                <a:latin typeface="Arial"/>
              </a:rPr>
              <a:t>과제 후 </a:t>
            </a:r>
            <a:r>
              <a:rPr lang="ko-KR" altLang="en-US" noProof="0" dirty="0" err="1" smtClean="0">
                <a:solidFill>
                  <a:prstClr val="white"/>
                </a:solidFill>
                <a:latin typeface="Arial"/>
              </a:rPr>
              <a:t>느낀점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F78BBB9-26AD-4D20-8955-BF67D2109D98}"/>
              </a:ext>
            </a:extLst>
          </p:cNvPr>
          <p:cNvSpPr txBox="1"/>
          <p:nvPr/>
        </p:nvSpPr>
        <p:spPr>
          <a:xfrm>
            <a:off x="6844012" y="1916058"/>
            <a:ext cx="3504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b="1" dirty="0">
                <a:solidFill>
                  <a:schemeClr val="bg1"/>
                </a:solidFill>
                <a:latin typeface="나눔스퀘어"/>
              </a:rPr>
              <a:t>Internship </a:t>
            </a:r>
            <a:r>
              <a:rPr lang="ko-KR" altLang="en-US" b="1" dirty="0">
                <a:solidFill>
                  <a:schemeClr val="bg1"/>
                </a:solidFill>
                <a:latin typeface="나눔스퀘어"/>
              </a:rPr>
              <a:t>동안 이루어낸 </a:t>
            </a:r>
            <a:r>
              <a:rPr lang="ko-KR" altLang="en-US" b="1" dirty="0" smtClean="0">
                <a:solidFill>
                  <a:schemeClr val="bg1"/>
                </a:solidFill>
                <a:latin typeface="나눔스퀘어"/>
              </a:rPr>
              <a:t>것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Road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Map</a:t>
            </a:r>
          </a:p>
        </p:txBody>
      </p:sp>
      <p:sp>
        <p:nvSpPr>
          <p:cNvPr id="49" name="슬라이드 번호 개체 틀 3">
            <a:extLst>
              <a:ext uri="{FF2B5EF4-FFF2-40B4-BE49-F238E27FC236}">
                <a16:creationId xmlns="" xmlns:a16="http://schemas.microsoft.com/office/drawing/2014/main" id="{CEB6A057-D762-4364-BE05-17CA5845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21" y="5746356"/>
            <a:ext cx="13631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C45D876E-D899-4D99-BBB6-BC009004F965}"/>
              </a:ext>
            </a:extLst>
          </p:cNvPr>
          <p:cNvSpPr/>
          <p:nvPr/>
        </p:nvSpPr>
        <p:spPr>
          <a:xfrm rot="10800000" flipV="1">
            <a:off x="1843086" y="2809875"/>
            <a:ext cx="8505825" cy="404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4264280" y="396227"/>
            <a:ext cx="3640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인턴 과제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solidFill>
                  <a:prstClr val="white"/>
                </a:solidFill>
                <a:latin typeface="Arial"/>
              </a:rPr>
              <a:t>결과 보고서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3013500"/>
            <a:ext cx="470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/>
                <a:cs typeface="+mn-cs"/>
              </a:rPr>
              <a:t>과제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32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1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26FEB5F5-FC2A-41A9-9DBE-00932A9E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E1D8B09-686C-4DE9-B87C-DE850F395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54" y="5820566"/>
            <a:ext cx="1200000" cy="9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849448D-7ADE-43EB-AE6C-B2580C2F3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841" y="5982566"/>
            <a:ext cx="1958399" cy="57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3D1C275-F27A-437C-B1E3-80C4D1664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58" y="5820566"/>
            <a:ext cx="1556223" cy="90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BF6C538-1B19-49BB-A122-9AE500DFEF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62" y="439434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742951" y="1123497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AS-IS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pic>
        <p:nvPicPr>
          <p:cNvPr id="50" name="그림 5">
            <a:extLst>
              <a:ext uri="{FF2B5EF4-FFF2-40B4-BE49-F238E27FC236}">
                <a16:creationId xmlns="" xmlns:a16="http://schemas.microsoft.com/office/drawing/2014/main" id="{7422044D-C736-4337-B9E2-D367FF85F84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24" y="577970"/>
            <a:ext cx="237029" cy="628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내용 개체 틀 2">
            <a:extLst>
              <a:ext uri="{FF2B5EF4-FFF2-40B4-BE49-F238E27FC236}">
                <a16:creationId xmlns="" xmlns:a16="http://schemas.microsoft.com/office/drawing/2014/main" id="{9E9E3E02-CA16-4CAC-A9EC-F8BB1FD4E3D3}"/>
              </a:ext>
            </a:extLst>
          </p:cNvPr>
          <p:cNvSpPr txBox="1">
            <a:spLocks/>
          </p:cNvSpPr>
          <p:nvPr/>
        </p:nvSpPr>
        <p:spPr>
          <a:xfrm>
            <a:off x="6289394" y="1123496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TO-BE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B39DDAC-5484-46FB-9631-A89B8447ECA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7601408-3120-47C5-BBF7-D472E3D3F5EE}"/>
              </a:ext>
            </a:extLst>
          </p:cNvPr>
          <p:cNvSpPr txBox="1"/>
          <p:nvPr/>
        </p:nvSpPr>
        <p:spPr>
          <a:xfrm>
            <a:off x="828675" y="135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1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과제 수행 결과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80DA817C-FB08-45DB-A7AD-C93A62DC1C17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4" name="슬라이드 번호 개체 틀 3">
            <a:extLst>
              <a:ext uri="{FF2B5EF4-FFF2-40B4-BE49-F238E27FC236}">
                <a16:creationId xmlns="" xmlns:a16="http://schemas.microsoft.com/office/drawing/2014/main" id="{F3E6EDBA-850B-4401-AD35-4296E0A1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2113888"/>
            <a:ext cx="4756200" cy="74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임직원이 사용한 경비에 대해서 직접 회계전표 처리를 하기에 어려움이 있다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172336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직접 회계 전표 처리 어려움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3539208"/>
            <a:ext cx="4756200" cy="108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재무부서는 각 개인별로 사용한 경비를 직접 등록 및 요청 후 승인 관리하기를 요구</a:t>
            </a:r>
            <a:endParaRPr lang="en-US" altLang="ko-KR" sz="1500" dirty="0" smtClean="0"/>
          </a:p>
          <a:p>
            <a:pPr lvl="1">
              <a:lnSpc>
                <a:spcPct val="150000"/>
              </a:lnSpc>
            </a:pPr>
            <a:r>
              <a:rPr lang="ko-KR" altLang="en-US" sz="1500" dirty="0" smtClean="0"/>
              <a:t>→  기능의 부재로 인해 처리 불가</a:t>
            </a:r>
            <a:endParaRPr lang="en-US" altLang="ko-KR" sz="1500" dirty="0" smtClean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314868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경비전표의 등록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요청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승인 기능 부재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6297529" y="172336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일반부서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6297529" y="2113888"/>
            <a:ext cx="5245114" cy="39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개인이 사용한 경비에 대해서 등록 후 승인 요청 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6297529" y="3298728"/>
            <a:ext cx="4756200" cy="39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등록된 경비내역 확인 후 승인 및 회계전표 전기</a:t>
            </a:r>
            <a:endParaRPr lang="en-US" altLang="ko-KR" sz="1500" dirty="0" smtClean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6297530" y="290820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재무부서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31" name="사각형: 둥근 모서리 34">
            <a:extLst>
              <a:ext uri="{FF2B5EF4-FFF2-40B4-BE49-F238E27FC236}">
                <a16:creationId xmlns:a16="http://schemas.microsoft.com/office/drawing/2014/main" xmlns="" id="{9839C07A-EE65-4C7B-B6F7-16CE505707FC}"/>
              </a:ext>
            </a:extLst>
          </p:cNvPr>
          <p:cNvSpPr/>
          <p:nvPr/>
        </p:nvSpPr>
        <p:spPr>
          <a:xfrm>
            <a:off x="6849837" y="5046972"/>
            <a:ext cx="913724" cy="641522"/>
          </a:xfrm>
          <a:prstGeom prst="roundRect">
            <a:avLst>
              <a:gd name="adj" fmla="val 605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결재문서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생성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4">
            <a:extLst>
              <a:ext uri="{FF2B5EF4-FFF2-40B4-BE49-F238E27FC236}">
                <a16:creationId xmlns:a16="http://schemas.microsoft.com/office/drawing/2014/main" xmlns="" id="{9839C07A-EE65-4C7B-B6F7-16CE505707FC}"/>
              </a:ext>
            </a:extLst>
          </p:cNvPr>
          <p:cNvSpPr/>
          <p:nvPr/>
        </p:nvSpPr>
        <p:spPr>
          <a:xfrm>
            <a:off x="6849837" y="4021903"/>
            <a:ext cx="913724" cy="641522"/>
          </a:xfrm>
          <a:prstGeom prst="roundRect">
            <a:avLst>
              <a:gd name="adj" fmla="val 40928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실물증빙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비용등록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4">
            <a:extLst>
              <a:ext uri="{FF2B5EF4-FFF2-40B4-BE49-F238E27FC236}">
                <a16:creationId xmlns:a16="http://schemas.microsoft.com/office/drawing/2014/main" xmlns="" id="{9839C07A-EE65-4C7B-B6F7-16CE505707FC}"/>
              </a:ext>
            </a:extLst>
          </p:cNvPr>
          <p:cNvSpPr/>
          <p:nvPr/>
        </p:nvSpPr>
        <p:spPr>
          <a:xfrm>
            <a:off x="10544677" y="5046971"/>
            <a:ext cx="913724" cy="641522"/>
          </a:xfrm>
          <a:prstGeom prst="roundRect">
            <a:avLst>
              <a:gd name="adj" fmla="val 40928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전표확정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4">
            <a:extLst>
              <a:ext uri="{FF2B5EF4-FFF2-40B4-BE49-F238E27FC236}">
                <a16:creationId xmlns:a16="http://schemas.microsoft.com/office/drawing/2014/main" xmlns="" id="{9839C07A-EE65-4C7B-B6F7-16CE505707FC}"/>
              </a:ext>
            </a:extLst>
          </p:cNvPr>
          <p:cNvSpPr/>
          <p:nvPr/>
        </p:nvSpPr>
        <p:spPr>
          <a:xfrm>
            <a:off x="8693947" y="4016716"/>
            <a:ext cx="913724" cy="641522"/>
          </a:xfrm>
          <a:prstGeom prst="roundRect">
            <a:avLst>
              <a:gd name="adj" fmla="val 6052"/>
            </a:avLst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결재문서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요청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8403500" y="5047332"/>
            <a:ext cx="1497311" cy="640800"/>
          </a:xfrm>
          <a:prstGeom prst="flowChartDecision">
            <a:avLst/>
          </a:prstGeom>
          <a:noFill/>
          <a:ln w="38100">
            <a:solidFill>
              <a:srgbClr val="2E3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결재문서승인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32" idx="2"/>
            <a:endCxn id="31" idx="0"/>
          </p:cNvCxnSpPr>
          <p:nvPr/>
        </p:nvCxnSpPr>
        <p:spPr>
          <a:xfrm>
            <a:off x="7306699" y="4663425"/>
            <a:ext cx="0" cy="383547"/>
          </a:xfrm>
          <a:prstGeom prst="straightConnector1">
            <a:avLst/>
          </a:prstGeom>
          <a:ln w="38100">
            <a:solidFill>
              <a:srgbClr val="2E3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0" idx="3"/>
            <a:endCxn id="39" idx="3"/>
          </p:cNvCxnSpPr>
          <p:nvPr/>
        </p:nvCxnSpPr>
        <p:spPr>
          <a:xfrm flipH="1" flipV="1">
            <a:off x="9607671" y="4337477"/>
            <a:ext cx="293140" cy="1030255"/>
          </a:xfrm>
          <a:prstGeom prst="bentConnector3">
            <a:avLst>
              <a:gd name="adj1" fmla="val -77983"/>
            </a:avLst>
          </a:prstGeom>
          <a:ln w="38100">
            <a:solidFill>
              <a:srgbClr val="CF82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0" idx="2"/>
            <a:endCxn id="38" idx="1"/>
          </p:cNvCxnSpPr>
          <p:nvPr/>
        </p:nvCxnSpPr>
        <p:spPr>
          <a:xfrm rot="5400000" flipH="1" flipV="1">
            <a:off x="9688216" y="4831671"/>
            <a:ext cx="320400" cy="1392521"/>
          </a:xfrm>
          <a:prstGeom prst="bentConnector4">
            <a:avLst>
              <a:gd name="adj1" fmla="val -71348"/>
              <a:gd name="adj2" fmla="val 76881"/>
            </a:avLst>
          </a:prstGeom>
          <a:ln w="38100">
            <a:solidFill>
              <a:schemeClr val="accent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1" idx="3"/>
            <a:endCxn id="39" idx="1"/>
          </p:cNvCxnSpPr>
          <p:nvPr/>
        </p:nvCxnSpPr>
        <p:spPr>
          <a:xfrm flipV="1">
            <a:off x="7763561" y="4337477"/>
            <a:ext cx="930386" cy="1030256"/>
          </a:xfrm>
          <a:prstGeom prst="bentConnector3">
            <a:avLst>
              <a:gd name="adj1" fmla="val 50000"/>
            </a:avLst>
          </a:prstGeom>
          <a:ln w="38100">
            <a:solidFill>
              <a:srgbClr val="2E3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2"/>
            <a:endCxn id="40" idx="0"/>
          </p:cNvCxnSpPr>
          <p:nvPr/>
        </p:nvCxnSpPr>
        <p:spPr>
          <a:xfrm>
            <a:off x="9150809" y="4658238"/>
            <a:ext cx="1347" cy="389094"/>
          </a:xfrm>
          <a:prstGeom prst="straightConnector1">
            <a:avLst/>
          </a:prstGeom>
          <a:ln w="38100">
            <a:solidFill>
              <a:srgbClr val="2E3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F057D2F-906B-4EFF-A411-DA51B6B590EC}"/>
              </a:ext>
            </a:extLst>
          </p:cNvPr>
          <p:cNvSpPr txBox="1"/>
          <p:nvPr/>
        </p:nvSpPr>
        <p:spPr>
          <a:xfrm>
            <a:off x="10112895" y="4710119"/>
            <a:ext cx="48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4"/>
                </a:solidFill>
              </a:rPr>
              <a:t>반려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2DF199E-B33C-4636-AB73-BFCA27E8C5DC}"/>
              </a:ext>
            </a:extLst>
          </p:cNvPr>
          <p:cNvSpPr txBox="1"/>
          <p:nvPr/>
        </p:nvSpPr>
        <p:spPr>
          <a:xfrm>
            <a:off x="10193032" y="5688132"/>
            <a:ext cx="57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4E5C6A"/>
                </a:solidFill>
              </a:rPr>
              <a:t>승인</a:t>
            </a:r>
            <a:endParaRPr lang="ko-KR" altLang="en-US" sz="1200" b="1" dirty="0">
              <a:solidFill>
                <a:srgbClr val="4E5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 개체 틀 3">
            <a:extLst>
              <a:ext uri="{FF2B5EF4-FFF2-40B4-BE49-F238E27FC236}">
                <a16:creationId xmlns="" xmlns:a16="http://schemas.microsoft.com/office/drawing/2014/main" id="{F3E6EDBA-850B-4401-AD35-4296E0A1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10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과제 수행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14" name="Google Shape;167;p32">
            <a:extLst>
              <a:ext uri="{FF2B5EF4-FFF2-40B4-BE49-F238E27FC236}">
                <a16:creationId xmlns="" xmlns:a16="http://schemas.microsoft.com/office/drawing/2014/main" id="{CE4E2412-D748-456E-B099-35DA4AB38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673633"/>
              </p:ext>
            </p:extLst>
          </p:nvPr>
        </p:nvGraphicFramePr>
        <p:xfrm>
          <a:off x="742950" y="1775095"/>
          <a:ext cx="11210926" cy="4248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29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817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46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u="none" strike="noStrike" cap="none" dirty="0"/>
                        <a:t>Story Board</a:t>
                      </a:r>
                      <a:endParaRPr sz="1000" b="1" u="none" strike="noStrike" cap="none" dirty="0"/>
                    </a:p>
                  </a:txBody>
                  <a:tcPr marL="119677" marR="119677" marT="59839" marB="59839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Layout 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677" marR="119677" marT="59839" marB="59839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65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100" b="1" i="0" kern="1200" dirty="0" smtClean="0">
                        <a:solidFill>
                          <a:schemeClr val="dk1"/>
                        </a:solidFill>
                        <a:latin typeface="Arial"/>
                        <a:cs typeface="+mn-cs"/>
                      </a:endParaRPr>
                    </a:p>
                  </a:txBody>
                  <a:tcPr marL="119677" marR="119677" marT="59839" marB="5983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/>
                    </a:p>
                  </a:txBody>
                  <a:tcPr marL="119677" marR="119677" marT="59839" marB="59839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36AD3918-889C-4756-B958-EA3F4883B84D}"/>
              </a:ext>
            </a:extLst>
          </p:cNvPr>
          <p:cNvSpPr txBox="1">
            <a:spLocks/>
          </p:cNvSpPr>
          <p:nvPr/>
        </p:nvSpPr>
        <p:spPr>
          <a:xfrm>
            <a:off x="742950" y="659843"/>
            <a:ext cx="5029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 b="1" noProof="0" dirty="0" smtClean="0">
                <a:solidFill>
                  <a:prstClr val="black"/>
                </a:solidFill>
                <a:latin typeface="Arial"/>
              </a:rPr>
              <a:t>실물증빙 비용등록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177" y="2127181"/>
            <a:ext cx="6690126" cy="38031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675" y="1164657"/>
            <a:ext cx="110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일반부서 임직원 사용</a:t>
            </a:r>
            <a:endParaRPr lang="en-US" altLang="ko-KR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임직원이 사용한 경비에 대해서 직접 등록한다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286039" y="2576481"/>
            <a:ext cx="3345256" cy="2904525"/>
            <a:chOff x="1254285" y="2518898"/>
            <a:chExt cx="3345256" cy="2904525"/>
          </a:xfrm>
        </p:grpSpPr>
        <p:grpSp>
          <p:nvGrpSpPr>
            <p:cNvPr id="11" name="그룹 10"/>
            <p:cNvGrpSpPr/>
            <p:nvPr/>
          </p:nvGrpSpPr>
          <p:grpSpPr>
            <a:xfrm>
              <a:off x="1318587" y="2518898"/>
              <a:ext cx="682491" cy="1325974"/>
              <a:chOff x="1110028" y="2465977"/>
              <a:chExt cx="1237779" cy="2404814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270500" y="2465977"/>
                <a:ext cx="901106" cy="1596571"/>
                <a:chOff x="2541070" y="2632302"/>
                <a:chExt cx="901106" cy="1596571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43" t="66667" r="69047" b="10053"/>
                <a:stretch/>
              </p:blipFill>
              <p:spPr>
                <a:xfrm>
                  <a:off x="2556805" y="2632302"/>
                  <a:ext cx="885371" cy="1596571"/>
                </a:xfrm>
                <a:prstGeom prst="rect">
                  <a:avLst/>
                </a:prstGeom>
              </p:spPr>
            </p:pic>
            <p:sp>
              <p:nvSpPr>
                <p:cNvPr id="18" name="직사각형 17"/>
                <p:cNvSpPr/>
                <p:nvPr/>
              </p:nvSpPr>
              <p:spPr>
                <a:xfrm>
                  <a:off x="2541070" y="3022333"/>
                  <a:ext cx="68848" cy="2598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1110028" y="4200963"/>
                <a:ext cx="1237779" cy="66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[</a:t>
                </a:r>
                <a:r>
                  <a:rPr lang="ko-KR" altLang="en-US" sz="900" b="1" dirty="0" smtClean="0"/>
                  <a:t>일반부서</a:t>
                </a:r>
                <a:r>
                  <a:rPr lang="en-US" altLang="ko-KR" sz="900" b="1" dirty="0" smtClean="0"/>
                  <a:t>]</a:t>
                </a:r>
              </a:p>
              <a:p>
                <a:pPr algn="ctr"/>
                <a:r>
                  <a:rPr lang="ko-KR" altLang="en-US" sz="900" b="1" dirty="0" smtClean="0"/>
                  <a:t>임직원</a:t>
                </a:r>
                <a:endParaRPr lang="ko-KR" altLang="en-US" sz="900" b="1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427078" y="2674258"/>
              <a:ext cx="720000" cy="985948"/>
              <a:chOff x="1909168" y="2518898"/>
              <a:chExt cx="720000" cy="985948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9168" y="251889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927922" y="3274014"/>
                <a:ext cx="68249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경비 사용</a:t>
                </a:r>
                <a:endParaRPr lang="ko-KR" altLang="en-US" sz="900" b="1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591832" y="2674258"/>
              <a:ext cx="1007709" cy="1124448"/>
              <a:chOff x="3591832" y="2674258"/>
              <a:chExt cx="1007709" cy="112444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687" y="267425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591832" y="3429374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사용한 경비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내역</a:t>
                </a:r>
                <a:r>
                  <a:rPr lang="en-US" altLang="ko-KR" sz="900" b="1" dirty="0"/>
                  <a:t> </a:t>
                </a:r>
                <a:r>
                  <a:rPr lang="ko-KR" altLang="en-US" sz="900" b="1" dirty="0" smtClean="0"/>
                  <a:t>직접작성</a:t>
                </a:r>
                <a:endParaRPr lang="ko-KR" altLang="en-US" sz="900" b="1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685176" y="4244717"/>
              <a:ext cx="1007709" cy="1178706"/>
              <a:chOff x="3591832" y="4328537"/>
              <a:chExt cx="1007709" cy="117870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591832" y="5137911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추가한 경비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내역</a:t>
                </a:r>
                <a:r>
                  <a:rPr lang="en-US" altLang="ko-KR" sz="900" b="1" dirty="0"/>
                  <a:t> </a:t>
                </a:r>
                <a:r>
                  <a:rPr lang="ko-KR" altLang="en-US" sz="900" b="1" dirty="0" smtClean="0"/>
                  <a:t>조회</a:t>
                </a:r>
                <a:endParaRPr lang="ko-KR" altLang="en-US" sz="900" b="1" dirty="0"/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432" y="432853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1254285" y="4245643"/>
              <a:ext cx="1117766" cy="1177780"/>
              <a:chOff x="2228195" y="4329463"/>
              <a:chExt cx="1117766" cy="1177780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7078" y="432946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228195" y="5137911"/>
                <a:ext cx="1117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변경 사항이나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오타  발생 시 수정</a:t>
                </a:r>
                <a:endParaRPr lang="ko-KR" altLang="en-US" sz="900" b="1" dirty="0"/>
              </a:p>
            </p:txBody>
          </p:sp>
        </p:grpSp>
        <p:sp>
          <p:nvSpPr>
            <p:cNvPr id="32" name="오른쪽 화살표 31"/>
            <p:cNvSpPr/>
            <p:nvPr/>
          </p:nvSpPr>
          <p:spPr>
            <a:xfrm>
              <a:off x="2023448" y="2923414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3285216" y="2923414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 flipH="1">
              <a:off x="2351292" y="4353192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굽은 화살표 32"/>
            <p:cNvSpPr/>
            <p:nvPr/>
          </p:nvSpPr>
          <p:spPr>
            <a:xfrm rot="10800000">
              <a:off x="3673362" y="4293602"/>
              <a:ext cx="567891" cy="574212"/>
            </a:xfrm>
            <a:prstGeom prst="bentArrow">
              <a:avLst>
                <a:gd name="adj1" fmla="val 26677"/>
                <a:gd name="adj2" fmla="val 40822"/>
                <a:gd name="adj3" fmla="val 18903"/>
                <a:gd name="adj4" fmla="val 347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9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 개체 틀 3">
            <a:extLst>
              <a:ext uri="{FF2B5EF4-FFF2-40B4-BE49-F238E27FC236}">
                <a16:creationId xmlns="" xmlns:a16="http://schemas.microsoft.com/office/drawing/2014/main" id="{F3E6EDBA-850B-4401-AD35-4296E0A1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6EA0FA2C-B88F-48AF-834A-4AC442F3DFC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b="1" spc="100" dirty="0">
                <a:solidFill>
                  <a:prstClr val="white"/>
                </a:solidFill>
              </a:rPr>
              <a:t>과제 수행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2E3F4F"/>
                </a:solidFill>
              </a:rPr>
              <a:t>001</a:t>
            </a:r>
            <a:endParaRPr lang="ko-KR" altLang="en-US" b="1" dirty="0">
              <a:solidFill>
                <a:srgbClr val="2E3F4F"/>
              </a:solidFill>
            </a:endParaRPr>
          </a:p>
        </p:txBody>
      </p:sp>
      <p:graphicFrame>
        <p:nvGraphicFramePr>
          <p:cNvPr id="14" name="Google Shape;167;p32">
            <a:extLst>
              <a:ext uri="{FF2B5EF4-FFF2-40B4-BE49-F238E27FC236}">
                <a16:creationId xmlns="" xmlns:a16="http://schemas.microsoft.com/office/drawing/2014/main" id="{CE4E2412-D748-456E-B099-35DA4AB38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191139"/>
              </p:ext>
            </p:extLst>
          </p:nvPr>
        </p:nvGraphicFramePr>
        <p:xfrm>
          <a:off x="742950" y="1784720"/>
          <a:ext cx="11210926" cy="4248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29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817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46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u="none" strike="noStrike" cap="none" dirty="0"/>
                        <a:t>Story Board</a:t>
                      </a:r>
                      <a:endParaRPr sz="1000" b="1" u="none" strike="noStrike" cap="none" dirty="0"/>
                    </a:p>
                  </a:txBody>
                  <a:tcPr marL="119677" marR="119677" marT="59839" marB="59839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Layout 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677" marR="119677" marT="59839" marB="59839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65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100" b="1" i="0" kern="1200" baseline="0" dirty="0" smtClean="0">
                        <a:solidFill>
                          <a:schemeClr val="dk1"/>
                        </a:solidFill>
                        <a:latin typeface="Arial"/>
                        <a:cs typeface="+mn-cs"/>
                      </a:endParaRPr>
                    </a:p>
                  </a:txBody>
                  <a:tcPr marL="119677" marR="119677" marT="59839" marB="5983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/>
                    </a:p>
                  </a:txBody>
                  <a:tcPr marL="119677" marR="119677" marT="59839" marB="59839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36AD3918-889C-4756-B958-EA3F4883B84D}"/>
              </a:ext>
            </a:extLst>
          </p:cNvPr>
          <p:cNvSpPr txBox="1">
            <a:spLocks/>
          </p:cNvSpPr>
          <p:nvPr/>
        </p:nvSpPr>
        <p:spPr>
          <a:xfrm>
            <a:off x="742950" y="659843"/>
            <a:ext cx="5029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smtClean="0">
                <a:solidFill>
                  <a:prstClr val="black"/>
                </a:solidFill>
              </a:rPr>
              <a:t>결재문서 생성</a:t>
            </a:r>
            <a:endParaRPr lang="ko-KR" altLang="en-US" sz="1800" b="1" dirty="0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46367" y="2412071"/>
            <a:ext cx="6718936" cy="3181998"/>
            <a:chOff x="1906535" y="1703700"/>
            <a:chExt cx="9121879" cy="432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1906535" y="1703700"/>
              <a:ext cx="9121879" cy="4320000"/>
              <a:chOff x="1906535" y="1703700"/>
              <a:chExt cx="9121879" cy="4320000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6535" y="1703700"/>
                <a:ext cx="9121879" cy="4320000"/>
              </a:xfrm>
              <a:prstGeom prst="rect">
                <a:avLst/>
              </a:prstGeom>
            </p:spPr>
          </p:pic>
          <p:sp>
            <p:nvSpPr>
              <p:cNvPr id="17" name="모서리가 둥근 직사각형 16"/>
              <p:cNvSpPr/>
              <p:nvPr/>
            </p:nvSpPr>
            <p:spPr>
              <a:xfrm>
                <a:off x="9372600" y="5695950"/>
                <a:ext cx="1314450" cy="209550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019300" y="3297237"/>
                <a:ext cx="8753475" cy="150813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5489626" y="5520072"/>
                <a:ext cx="5084659" cy="166353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2009776" y="2144712"/>
              <a:ext cx="1924050" cy="15081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8675" y="1164657"/>
            <a:ext cx="110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일반부서 임직원 사용</a:t>
            </a:r>
            <a:endParaRPr lang="en-US" altLang="ko-KR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선택한 </a:t>
            </a:r>
            <a:r>
              <a:rPr lang="ko-KR" altLang="en-US" sz="1200" b="1" dirty="0" smtClean="0"/>
              <a:t>비용 전표를 </a:t>
            </a:r>
            <a:r>
              <a:rPr lang="ko-KR" altLang="en-US" sz="1200" b="1" dirty="0"/>
              <a:t>결재 </a:t>
            </a:r>
            <a:r>
              <a:rPr lang="ko-KR" altLang="en-US" sz="1200" b="1" dirty="0" smtClean="0"/>
              <a:t>요청하거나 요청된 결재 문서를 회수한다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grpSp>
        <p:nvGrpSpPr>
          <p:cNvPr id="76" name="그룹 75"/>
          <p:cNvGrpSpPr/>
          <p:nvPr/>
        </p:nvGrpSpPr>
        <p:grpSpPr>
          <a:xfrm>
            <a:off x="1337623" y="2336307"/>
            <a:ext cx="3183538" cy="3531732"/>
            <a:chOff x="1337623" y="2374407"/>
            <a:chExt cx="3183538" cy="3531732"/>
          </a:xfrm>
        </p:grpSpPr>
        <p:grpSp>
          <p:nvGrpSpPr>
            <p:cNvPr id="41" name="그룹 40"/>
            <p:cNvGrpSpPr/>
            <p:nvPr/>
          </p:nvGrpSpPr>
          <p:grpSpPr>
            <a:xfrm>
              <a:off x="1342247" y="2374407"/>
              <a:ext cx="682491" cy="1325974"/>
              <a:chOff x="1110028" y="2465977"/>
              <a:chExt cx="1237779" cy="2404814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270500" y="2465977"/>
                <a:ext cx="901106" cy="1596571"/>
                <a:chOff x="2541070" y="2632302"/>
                <a:chExt cx="901106" cy="1596571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43" t="66667" r="69047" b="10053"/>
                <a:stretch/>
              </p:blipFill>
              <p:spPr>
                <a:xfrm>
                  <a:off x="2556805" y="2632302"/>
                  <a:ext cx="885371" cy="1596571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2541070" y="3022333"/>
                  <a:ext cx="68848" cy="2598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110028" y="4200963"/>
                <a:ext cx="1237779" cy="66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[</a:t>
                </a:r>
                <a:r>
                  <a:rPr lang="ko-KR" altLang="en-US" sz="900" b="1" dirty="0" smtClean="0"/>
                  <a:t>일반부서</a:t>
                </a:r>
                <a:r>
                  <a:rPr lang="en-US" altLang="ko-KR" sz="900" b="1" dirty="0" smtClean="0"/>
                  <a:t>]</a:t>
                </a:r>
              </a:p>
              <a:p>
                <a:pPr algn="ctr"/>
                <a:r>
                  <a:rPr lang="ko-KR" altLang="en-US" sz="900" b="1" dirty="0" smtClean="0"/>
                  <a:t>임직원</a:t>
                </a:r>
                <a:endParaRPr lang="ko-KR" altLang="en-US" sz="900" b="1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2426291" y="3881063"/>
              <a:ext cx="1142323" cy="981661"/>
              <a:chOff x="1930991" y="3696913"/>
              <a:chExt cx="1142323" cy="981661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3628" y="369691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1930991" y="4447742"/>
                <a:ext cx="11423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결재 비고란 입력</a:t>
                </a:r>
                <a:endParaRPr lang="en-US" altLang="ko-KR" sz="900" b="1" dirty="0" smtClean="0"/>
              </a:p>
            </p:txBody>
          </p:sp>
        </p:grpSp>
        <p:sp>
          <p:nvSpPr>
            <p:cNvPr id="58" name="오른쪽 화살표 57"/>
            <p:cNvSpPr/>
            <p:nvPr/>
          </p:nvSpPr>
          <p:spPr>
            <a:xfrm>
              <a:off x="2047108" y="2778923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3297307" y="2778923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화살표 59"/>
            <p:cNvSpPr/>
            <p:nvPr/>
          </p:nvSpPr>
          <p:spPr>
            <a:xfrm rot="16200000" flipH="1">
              <a:off x="3673030" y="4085474"/>
              <a:ext cx="732610" cy="469576"/>
            </a:xfrm>
            <a:prstGeom prst="rightArrow">
              <a:avLst>
                <a:gd name="adj1" fmla="val 29080"/>
                <a:gd name="adj2" fmla="val 242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굽은 화살표 60"/>
            <p:cNvSpPr/>
            <p:nvPr/>
          </p:nvSpPr>
          <p:spPr>
            <a:xfrm rot="10800000">
              <a:off x="3538180" y="3953957"/>
              <a:ext cx="567891" cy="574212"/>
            </a:xfrm>
            <a:prstGeom prst="bentArrow">
              <a:avLst>
                <a:gd name="adj1" fmla="val 26677"/>
                <a:gd name="adj2" fmla="val 40822"/>
                <a:gd name="adj3" fmla="val 18903"/>
                <a:gd name="adj4" fmla="val 347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284303" y="2521675"/>
              <a:ext cx="1007709" cy="1178706"/>
              <a:chOff x="3591832" y="4328537"/>
              <a:chExt cx="1007709" cy="1178706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3591832" y="5137911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등록한 비용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전표 조회</a:t>
                </a:r>
                <a:endParaRPr lang="ko-KR" altLang="en-US" sz="900" b="1" dirty="0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432" y="432853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69" name="그룹 68"/>
            <p:cNvGrpSpPr/>
            <p:nvPr/>
          </p:nvGrpSpPr>
          <p:grpSpPr>
            <a:xfrm>
              <a:off x="3513452" y="2534729"/>
              <a:ext cx="1007709" cy="1165652"/>
              <a:chOff x="3018152" y="2350579"/>
              <a:chExt cx="1007709" cy="116565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771" y="235057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3018152" y="3146899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비용 전표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선택</a:t>
                </a:r>
                <a:endParaRPr lang="ko-KR" altLang="en-US" sz="900" b="1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3513452" y="4869828"/>
              <a:ext cx="1007709" cy="1036311"/>
              <a:chOff x="3018152" y="4685678"/>
              <a:chExt cx="1007709" cy="103631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018152" y="5352657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결재 요청 문서 회수</a:t>
                </a:r>
                <a:endParaRPr lang="ko-KR" altLang="en-US" sz="900" b="1" dirty="0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206" y="4685678"/>
                <a:ext cx="633600" cy="633600"/>
              </a:xfrm>
              <a:prstGeom prst="rect">
                <a:avLst/>
              </a:prstGeom>
            </p:spPr>
          </p:pic>
        </p:grpSp>
        <p:grpSp>
          <p:nvGrpSpPr>
            <p:cNvPr id="74" name="그룹 73"/>
            <p:cNvGrpSpPr/>
            <p:nvPr/>
          </p:nvGrpSpPr>
          <p:grpSpPr>
            <a:xfrm>
              <a:off x="1337623" y="3954702"/>
              <a:ext cx="815254" cy="915126"/>
              <a:chOff x="842323" y="3770552"/>
              <a:chExt cx="815254" cy="915126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842323" y="4454846"/>
                <a:ext cx="81525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결재 요청</a:t>
                </a:r>
                <a:endParaRPr lang="en-US" altLang="ko-KR" sz="900" b="1" dirty="0" smtClean="0"/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42" y="3770552"/>
                <a:ext cx="633402" cy="633402"/>
              </a:xfrm>
              <a:prstGeom prst="rect">
                <a:avLst/>
              </a:prstGeom>
            </p:spPr>
          </p:pic>
        </p:grpSp>
        <p:sp>
          <p:nvSpPr>
            <p:cNvPr id="77" name="오른쪽 화살표 76"/>
            <p:cNvSpPr/>
            <p:nvPr/>
          </p:nvSpPr>
          <p:spPr>
            <a:xfrm flipH="1">
              <a:off x="2161500" y="3953957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9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167;p32">
            <a:extLst>
              <a:ext uri="{FF2B5EF4-FFF2-40B4-BE49-F238E27FC236}">
                <a16:creationId xmlns="" xmlns:a16="http://schemas.microsoft.com/office/drawing/2014/main" id="{CE4E2412-D748-456E-B099-35DA4AB38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885393"/>
              </p:ext>
            </p:extLst>
          </p:nvPr>
        </p:nvGraphicFramePr>
        <p:xfrm>
          <a:off x="742950" y="1775095"/>
          <a:ext cx="11210926" cy="42486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29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817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46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u="none" strike="noStrike" cap="none" dirty="0"/>
                        <a:t>Story Board</a:t>
                      </a:r>
                      <a:endParaRPr sz="1000" b="1" u="none" strike="noStrike" cap="none" dirty="0"/>
                    </a:p>
                  </a:txBody>
                  <a:tcPr marL="119677" marR="119677" marT="59839" marB="59839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1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Layout </a:t>
                      </a: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677" marR="119677" marT="59839" marB="59839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65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100" b="1" i="0" kern="1200" dirty="0" smtClean="0">
                        <a:solidFill>
                          <a:schemeClr val="dk1"/>
                        </a:solidFill>
                        <a:latin typeface="Arial"/>
                        <a:cs typeface="+mn-cs"/>
                      </a:endParaRPr>
                    </a:p>
                  </a:txBody>
                  <a:tcPr marL="119677" marR="119677" marT="59839" marB="59839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나눔스퀘어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/>
                    </a:p>
                  </a:txBody>
                  <a:tcPr marL="119677" marR="119677" marT="59839" marB="59839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b="1" spc="100" dirty="0">
                <a:solidFill>
                  <a:prstClr val="white"/>
                </a:solidFill>
              </a:rPr>
              <a:t>과제 수행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2E3F4F"/>
                </a:solidFill>
              </a:rPr>
              <a:t>001</a:t>
            </a:r>
            <a:endParaRPr lang="ko-KR" altLang="en-US" b="1" dirty="0">
              <a:solidFill>
                <a:srgbClr val="2E3F4F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36AD3918-889C-4756-B958-EA3F4883B84D}"/>
              </a:ext>
            </a:extLst>
          </p:cNvPr>
          <p:cNvSpPr txBox="1">
            <a:spLocks/>
          </p:cNvSpPr>
          <p:nvPr/>
        </p:nvSpPr>
        <p:spPr>
          <a:xfrm>
            <a:off x="742950" y="659843"/>
            <a:ext cx="5029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결재문서 승인</a:t>
            </a:r>
            <a:endParaRPr lang="ko-KR" altLang="en-US" sz="1800" b="1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93104" y="2372629"/>
            <a:ext cx="6660895" cy="3335384"/>
            <a:chOff x="1030679" y="1566862"/>
            <a:chExt cx="6660895" cy="3335384"/>
          </a:xfrm>
        </p:grpSpPr>
        <p:grpSp>
          <p:nvGrpSpPr>
            <p:cNvPr id="29" name="그룹 28"/>
            <p:cNvGrpSpPr/>
            <p:nvPr/>
          </p:nvGrpSpPr>
          <p:grpSpPr>
            <a:xfrm>
              <a:off x="1030679" y="1566862"/>
              <a:ext cx="6660895" cy="3335384"/>
              <a:chOff x="1030679" y="1566862"/>
              <a:chExt cx="6660895" cy="3335384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030679" y="1566862"/>
                <a:ext cx="6660895" cy="3335384"/>
                <a:chOff x="1030679" y="1566862"/>
                <a:chExt cx="6660895" cy="3335384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1030679" y="1566862"/>
                  <a:ext cx="6660895" cy="3335384"/>
                  <a:chOff x="2361185" y="1703700"/>
                  <a:chExt cx="8212580" cy="4320000"/>
                </a:xfrm>
              </p:grpSpPr>
              <p:pic>
                <p:nvPicPr>
                  <p:cNvPr id="35" name="그림 3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1185" y="1703700"/>
                    <a:ext cx="8212580" cy="4320000"/>
                  </a:xfrm>
                  <a:prstGeom prst="rect">
                    <a:avLst/>
                  </a:prstGeom>
                </p:spPr>
              </p:pic>
              <p:sp>
                <p:nvSpPr>
                  <p:cNvPr id="36" name="모서리가 둥근 직사각형 35"/>
                  <p:cNvSpPr/>
                  <p:nvPr/>
                </p:nvSpPr>
                <p:spPr>
                  <a:xfrm>
                    <a:off x="2476500" y="2358925"/>
                    <a:ext cx="7888867" cy="155676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모서리가 둥근 직사각형 36"/>
                  <p:cNvSpPr/>
                  <p:nvPr/>
                </p:nvSpPr>
                <p:spPr>
                  <a:xfrm>
                    <a:off x="2476500" y="3535347"/>
                    <a:ext cx="7888865" cy="627078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2188" y="1767575"/>
                  <a:ext cx="1165600" cy="111600"/>
                </a:xfrm>
                <a:prstGeom prst="rect">
                  <a:avLst/>
                </a:prstGeom>
              </p:spPr>
            </p:pic>
          </p:grpSp>
          <p:sp>
            <p:nvSpPr>
              <p:cNvPr id="32" name="모서리가 둥근 직사각형 31"/>
              <p:cNvSpPr/>
              <p:nvPr/>
            </p:nvSpPr>
            <p:spPr>
              <a:xfrm>
                <a:off x="5512188" y="1758981"/>
                <a:ext cx="1150798" cy="12019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6744205" y="4670361"/>
              <a:ext cx="881073" cy="16178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슬라이드 번호 개체 틀 3">
            <a:extLst>
              <a:ext uri="{FF2B5EF4-FFF2-40B4-BE49-F238E27FC236}">
                <a16:creationId xmlns="" xmlns:a16="http://schemas.microsoft.com/office/drawing/2014/main" id="{26FEB5F5-FC2A-41A9-9DBE-00932A9E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7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  <a:latin typeface="Arial"/>
              </a:rPr>
              <a:t>15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8675" y="1164657"/>
            <a:ext cx="1103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재무부서 직원 사용</a:t>
            </a:r>
            <a:endParaRPr lang="en-US" altLang="ko-KR" sz="12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임직원이 요청한 결재 문서를 조회하여 승인 및 반려 처리 한다</a:t>
            </a:r>
            <a:r>
              <a:rPr lang="en-US" altLang="ko-KR" sz="1200" b="1" dirty="0" smtClean="0"/>
              <a:t>.</a:t>
            </a:r>
            <a:endParaRPr lang="en-US" altLang="ko-KR" sz="12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85825" y="2266255"/>
            <a:ext cx="4041253" cy="3593351"/>
            <a:chOff x="828675" y="2266255"/>
            <a:chExt cx="4041253" cy="3593351"/>
          </a:xfrm>
        </p:grpSpPr>
        <p:grpSp>
          <p:nvGrpSpPr>
            <p:cNvPr id="16" name="그룹 15"/>
            <p:cNvGrpSpPr/>
            <p:nvPr/>
          </p:nvGrpSpPr>
          <p:grpSpPr>
            <a:xfrm>
              <a:off x="828675" y="2266255"/>
              <a:ext cx="682491" cy="1325974"/>
              <a:chOff x="828675" y="2266255"/>
              <a:chExt cx="682491" cy="132597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28675" y="3222897"/>
                <a:ext cx="6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[</a:t>
                </a:r>
                <a:r>
                  <a:rPr lang="ko-KR" altLang="en-US" sz="900" b="1" dirty="0" smtClean="0"/>
                  <a:t>일반부서</a:t>
                </a:r>
                <a:r>
                  <a:rPr lang="en-US" altLang="ko-KR" sz="900" b="1" dirty="0" smtClean="0"/>
                  <a:t>]</a:t>
                </a:r>
              </a:p>
              <a:p>
                <a:pPr algn="ctr"/>
                <a:r>
                  <a:rPr lang="ko-KR" altLang="en-US" sz="900" b="1" dirty="0" smtClean="0"/>
                  <a:t>임직원</a:t>
                </a:r>
                <a:endParaRPr lang="ko-KR" altLang="en-US" sz="900" b="1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906783" y="2266255"/>
                <a:ext cx="507229" cy="880322"/>
                <a:chOff x="906783" y="2266255"/>
                <a:chExt cx="507229" cy="880322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43" t="66667" r="69047" b="10053"/>
                <a:stretch/>
              </p:blipFill>
              <p:spPr>
                <a:xfrm>
                  <a:off x="925833" y="2266255"/>
                  <a:ext cx="488179" cy="880322"/>
                </a:xfrm>
                <a:prstGeom prst="rect">
                  <a:avLst/>
                </a:prstGeom>
              </p:spPr>
            </p:pic>
            <p:sp>
              <p:nvSpPr>
                <p:cNvPr id="3" name="직사각형 2"/>
                <p:cNvSpPr/>
                <p:nvPr/>
              </p:nvSpPr>
              <p:spPr>
                <a:xfrm>
                  <a:off x="906783" y="2476500"/>
                  <a:ext cx="45719" cy="1641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5" name="오른쪽 화살표 24"/>
            <p:cNvSpPr/>
            <p:nvPr/>
          </p:nvSpPr>
          <p:spPr>
            <a:xfrm>
              <a:off x="1538160" y="2523026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872350" y="2439089"/>
              <a:ext cx="720000" cy="1153140"/>
              <a:chOff x="1872350" y="2439089"/>
              <a:chExt cx="720000" cy="115314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350" y="243908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892711" y="3222897"/>
                <a:ext cx="6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요청한</a:t>
                </a:r>
                <a:r>
                  <a:rPr lang="en-US" altLang="ko-KR" sz="900" b="1" dirty="0" smtClean="0"/>
                  <a:t/>
                </a:r>
                <a:br>
                  <a:rPr lang="en-US" altLang="ko-KR" sz="900" b="1" dirty="0" smtClean="0"/>
                </a:br>
                <a:r>
                  <a:rPr lang="ko-KR" altLang="en-US" sz="900" b="1" dirty="0" smtClean="0"/>
                  <a:t>결재 문서</a:t>
                </a:r>
                <a:endParaRPr lang="ko-KR" altLang="en-US" sz="900" b="1" dirty="0"/>
              </a:p>
            </p:txBody>
          </p:sp>
        </p:grpSp>
        <p:sp>
          <p:nvSpPr>
            <p:cNvPr id="40" name="오른쪽 화살표 39"/>
            <p:cNvSpPr/>
            <p:nvPr/>
          </p:nvSpPr>
          <p:spPr>
            <a:xfrm>
              <a:off x="2627180" y="2523026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942356" y="2340897"/>
              <a:ext cx="682491" cy="1251332"/>
              <a:chOff x="2942356" y="2340897"/>
              <a:chExt cx="682491" cy="1251332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8" t="36621" r="59074" b="41765"/>
              <a:stretch/>
            </p:blipFill>
            <p:spPr>
              <a:xfrm>
                <a:off x="3062134" y="2340897"/>
                <a:ext cx="446727" cy="882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942356" y="3222897"/>
                <a:ext cx="6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smtClean="0"/>
                  <a:t>[</a:t>
                </a:r>
                <a:r>
                  <a:rPr lang="ko-KR" altLang="en-US" sz="900" b="1" dirty="0" smtClean="0"/>
                  <a:t>재무부서</a:t>
                </a:r>
                <a:r>
                  <a:rPr lang="en-US" altLang="ko-KR" sz="900" b="1" dirty="0" smtClean="0"/>
                  <a:t>]</a:t>
                </a:r>
              </a:p>
              <a:p>
                <a:pPr algn="ctr"/>
                <a:r>
                  <a:rPr lang="ko-KR" altLang="en-US" sz="900" b="1" dirty="0" smtClean="0"/>
                  <a:t>직원</a:t>
                </a:r>
                <a:endParaRPr lang="ko-KR" altLang="en-US" sz="900" b="1" dirty="0"/>
              </a:p>
            </p:txBody>
          </p:sp>
        </p:grpSp>
        <p:sp>
          <p:nvSpPr>
            <p:cNvPr id="43" name="오른쪽 화살표 42"/>
            <p:cNvSpPr/>
            <p:nvPr/>
          </p:nvSpPr>
          <p:spPr>
            <a:xfrm>
              <a:off x="3673554" y="2523026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862219" y="2439089"/>
              <a:ext cx="1007709" cy="1175916"/>
              <a:chOff x="3862219" y="2439089"/>
              <a:chExt cx="1007709" cy="1175916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862219" y="3245673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결재 문서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조회</a:t>
                </a:r>
                <a:endParaRPr lang="ko-KR" altLang="en-US" sz="900" b="1" dirty="0"/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819" y="243908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3862219" y="4357181"/>
              <a:ext cx="1007709" cy="1137562"/>
              <a:chOff x="3862219" y="4357181"/>
              <a:chExt cx="1007709" cy="1137562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4169" y="435718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862219" y="5125411"/>
                <a:ext cx="1007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비용 전표</a:t>
                </a:r>
                <a:endParaRPr lang="en-US" altLang="ko-KR" sz="900" b="1" dirty="0" smtClean="0"/>
              </a:p>
              <a:p>
                <a:pPr algn="ctr"/>
                <a:r>
                  <a:rPr lang="ko-KR" altLang="en-US" sz="900" b="1" dirty="0" smtClean="0"/>
                  <a:t>상세</a:t>
                </a:r>
                <a:r>
                  <a:rPr lang="en-US" altLang="ko-KR" sz="900" b="1" dirty="0"/>
                  <a:t> </a:t>
                </a:r>
                <a:r>
                  <a:rPr lang="ko-KR" altLang="en-US" sz="900" b="1" dirty="0" smtClean="0"/>
                  <a:t>내역 확인</a:t>
                </a:r>
                <a:endParaRPr lang="ko-KR" altLang="en-US" sz="900" b="1" dirty="0"/>
              </a:p>
            </p:txBody>
          </p:sp>
        </p:grpSp>
        <p:sp>
          <p:nvSpPr>
            <p:cNvPr id="47" name="오른쪽 화살표 46"/>
            <p:cNvSpPr/>
            <p:nvPr/>
          </p:nvSpPr>
          <p:spPr>
            <a:xfrm rot="5400000">
              <a:off x="4214489" y="3710030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오른쪽 화살표 47"/>
            <p:cNvSpPr/>
            <p:nvPr/>
          </p:nvSpPr>
          <p:spPr>
            <a:xfrm rot="11700000">
              <a:off x="3416838" y="4121265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른쪽 화살표 48"/>
            <p:cNvSpPr/>
            <p:nvPr/>
          </p:nvSpPr>
          <p:spPr>
            <a:xfrm rot="9900000">
              <a:off x="3416838" y="4846450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403897" y="4964795"/>
              <a:ext cx="1007709" cy="894811"/>
              <a:chOff x="2403897" y="4964795"/>
              <a:chExt cx="1007709" cy="894811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2403897" y="5628774"/>
                <a:ext cx="10077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결재 요청 반려</a:t>
                </a:r>
                <a:endParaRPr lang="ko-KR" altLang="en-US" sz="900" b="1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5202" y="4964795"/>
                <a:ext cx="633600" cy="633600"/>
              </a:xfrm>
              <a:prstGeom prst="rect">
                <a:avLst/>
              </a:prstGeom>
            </p:spPr>
          </p:pic>
        </p:grpSp>
        <p:grpSp>
          <p:nvGrpSpPr>
            <p:cNvPr id="57" name="그룹 56"/>
            <p:cNvGrpSpPr/>
            <p:nvPr/>
          </p:nvGrpSpPr>
          <p:grpSpPr>
            <a:xfrm>
              <a:off x="2403897" y="3690599"/>
              <a:ext cx="1007709" cy="953509"/>
              <a:chOff x="2403897" y="3690599"/>
              <a:chExt cx="1007709" cy="953509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6989" y="3690599"/>
                <a:ext cx="908308" cy="720000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2403897" y="4413276"/>
                <a:ext cx="10077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smtClean="0"/>
                  <a:t>결재 요청 승인</a:t>
                </a:r>
                <a:endParaRPr lang="ko-KR" altLang="en-US" sz="900" b="1" dirty="0"/>
              </a:p>
            </p:txBody>
          </p:sp>
        </p:grpSp>
        <p:sp>
          <p:nvSpPr>
            <p:cNvPr id="52" name="오른쪽 화살표 51"/>
            <p:cNvSpPr/>
            <p:nvPr/>
          </p:nvSpPr>
          <p:spPr>
            <a:xfrm flipH="1">
              <a:off x="2009556" y="3864849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2009556" y="5046269"/>
              <a:ext cx="299360" cy="552126"/>
            </a:xfrm>
            <a:prstGeom prst="rightArrow">
              <a:avLst>
                <a:gd name="adj1" fmla="val 29080"/>
                <a:gd name="adj2" fmla="val 4035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5691" y="3986093"/>
              <a:ext cx="10341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0000FF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결재 완료</a:t>
              </a:r>
              <a:endParaRPr lang="ko-KR" altLang="en-US" sz="15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691" y="5165687"/>
              <a:ext cx="103414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결재 반려</a:t>
              </a:r>
              <a:endParaRPr lang="ko-KR" altLang="en-US" sz="15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6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2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="" xmlns:a16="http://schemas.microsoft.com/office/drawing/2014/main" id="{C45D876E-D899-4D99-BBB6-BC009004F965}"/>
              </a:ext>
            </a:extLst>
          </p:cNvPr>
          <p:cNvSpPr/>
          <p:nvPr/>
        </p:nvSpPr>
        <p:spPr>
          <a:xfrm rot="10800000" flipV="1">
            <a:off x="1843086" y="2809875"/>
            <a:ext cx="8505825" cy="404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=""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4264280" y="396227"/>
            <a:ext cx="3640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인턴 과제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결과 보고서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3013500"/>
            <a:ext cx="470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과제를 마치며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32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PART 2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E1D8B09-686C-4DE9-B87C-DE850F395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54" y="5820566"/>
            <a:ext cx="1200000" cy="9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4849448D-7ADE-43EB-AE6C-B2580C2F34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841" y="5982566"/>
            <a:ext cx="1958399" cy="576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93D1C275-F27A-437C-B1E3-80C4D1664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58" y="5820566"/>
            <a:ext cx="1556223" cy="9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7D21A0F-D4BC-4AEC-9349-8178DAE587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98" y="4394346"/>
            <a:ext cx="1080000" cy="1080000"/>
          </a:xfrm>
          <a:prstGeom prst="rect">
            <a:avLst/>
          </a:prstGeom>
        </p:spPr>
      </p:pic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C6AE6A66-D238-484B-BBCE-A37A0D3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8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742951" y="1123497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나눔스퀘어"/>
              </a:rPr>
              <a:t>보완할 점</a:t>
            </a:r>
            <a:endParaRPr lang="en-US" altLang="ko-KR" sz="1000" b="1" dirty="0">
              <a:solidFill>
                <a:prstClr val="black"/>
              </a:solidFill>
              <a:latin typeface="나눔스퀘어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16EADB-1AD8-40B9-9C66-FD17190B0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" y="6023700"/>
            <a:ext cx="1244978" cy="72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83F820-4814-454E-948B-A10903BEB723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1E0184B-DAE2-45E7-9759-0564035F5C57}"/>
              </a:ext>
            </a:extLst>
          </p:cNvPr>
          <p:cNvSpPr txBox="1"/>
          <p:nvPr/>
        </p:nvSpPr>
        <p:spPr>
          <a:xfrm>
            <a:off x="828675" y="13549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b="1" spc="100" dirty="0" smtClean="0">
                <a:solidFill>
                  <a:prstClr val="white"/>
                </a:solidFill>
              </a:rPr>
              <a:t>과제를 마치며</a:t>
            </a:r>
            <a:endParaRPr lang="ko-KR" altLang="en-US" b="1" spc="10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9CD2F1-0BF6-474D-AE5E-255C13DADEA7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2E3F4F"/>
                </a:solidFill>
              </a:rPr>
              <a:t>002</a:t>
            </a:r>
            <a:endParaRPr lang="ko-KR" altLang="en-US" b="1" dirty="0">
              <a:solidFill>
                <a:srgbClr val="2E3F4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2113888"/>
            <a:ext cx="4756200" cy="74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Update </a:t>
            </a:r>
            <a:r>
              <a:rPr lang="ko-KR" altLang="en-US" sz="1500" dirty="0" smtClean="0"/>
              <a:t>시 수정 및 갱신 불가 메시지가 가능 상태에서도 출력되는 오류 발생</a:t>
            </a:r>
            <a:endParaRPr lang="en-US" altLang="ko-KR" sz="1500" dirty="0" smtClean="0"/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172336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실물증빙 비용등록 화면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3453828"/>
            <a:ext cx="47562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디테일 유효성 체크 시 </a:t>
            </a:r>
            <a:r>
              <a:rPr lang="en-US" altLang="ko-KR" sz="1500" dirty="0" smtClean="0"/>
              <a:t>Focus </a:t>
            </a:r>
            <a:r>
              <a:rPr lang="ko-KR" altLang="en-US" sz="1500" dirty="0" smtClean="0"/>
              <a:t>이동 관련 오류 발생</a:t>
            </a:r>
            <a:endParaRPr lang="en-US" altLang="ko-KR" sz="1500" dirty="0" smtClean="0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3063303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결재문서 생성 화면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742950" y="4853550"/>
            <a:ext cx="475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Form Resize </a:t>
            </a:r>
            <a:r>
              <a:rPr lang="ko-KR" altLang="en-US" sz="1500" dirty="0" smtClean="0"/>
              <a:t>시 컨트롤의 위치가 고정되지 않는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현상 발생</a:t>
            </a:r>
            <a:endParaRPr lang="en-US" altLang="ko-KR" sz="1500" dirty="0" smtClean="0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742951" y="4463025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공통 오류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9E9E3E02-CA16-4CAC-A9EC-F8BB1FD4E3D3}"/>
              </a:ext>
            </a:extLst>
          </p:cNvPr>
          <p:cNvSpPr txBox="1">
            <a:spLocks/>
          </p:cNvSpPr>
          <p:nvPr/>
        </p:nvSpPr>
        <p:spPr>
          <a:xfrm>
            <a:off x="6289394" y="1123496"/>
            <a:ext cx="4756200" cy="390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cs typeface="+mn-cs"/>
              </a:rPr>
              <a:t>개선 사항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55907" y="2483925"/>
            <a:ext cx="336885" cy="1999588"/>
          </a:xfrm>
          <a:prstGeom prst="rightArrow">
            <a:avLst/>
          </a:prstGeom>
          <a:solidFill>
            <a:srgbClr val="FAC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6289394" y="2507713"/>
            <a:ext cx="475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작업 중 발생했던 에러 부분을 문서화 하여 추후 개발에서 놓치지 않도록 할 예정입니다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sp>
        <p:nvSpPr>
          <p:cNvPr id="26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6289395" y="2117188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발생한 에러 부분을 문서화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EE0E102-90F6-4EF7-8870-F91CA8BBB0D2}"/>
              </a:ext>
            </a:extLst>
          </p:cNvPr>
          <p:cNvSpPr txBox="1"/>
          <p:nvPr/>
        </p:nvSpPr>
        <p:spPr>
          <a:xfrm>
            <a:off x="6289394" y="3892410"/>
            <a:ext cx="475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프로그램 제작 시 마무리 작업에서 꼭 체크해야 할 사항들을 리스트로 만들어 검토하도록 할 것입니다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="" xmlns:a16="http://schemas.microsoft.com/office/drawing/2014/main" id="{48839E55-C486-4DF9-9026-EFAC30B228B6}"/>
              </a:ext>
            </a:extLst>
          </p:cNvPr>
          <p:cNvSpPr txBox="1">
            <a:spLocks/>
          </p:cNvSpPr>
          <p:nvPr/>
        </p:nvSpPr>
        <p:spPr>
          <a:xfrm>
            <a:off x="6289395" y="3501885"/>
            <a:ext cx="4756200" cy="39052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체크리스트 제작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슬라이드 번호 개체 틀 3">
            <a:extLst>
              <a:ext uri="{FF2B5EF4-FFF2-40B4-BE49-F238E27FC236}">
                <a16:creationId xmlns="" xmlns:a16="http://schemas.microsoft.com/office/drawing/2014/main" id="{C6AE6A66-D238-484B-BBCE-A37A0D35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9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15</a:t>
            </a:r>
            <a:endParaRPr lang="en-US" altLang="ko-K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테마1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3CEF7DF7-FF08-4C78-9CBB-F29A94F6914B}" vid="{46452992-B031-4B39-92F0-4EF4A75BAD31}"/>
    </a:ext>
  </a:extLst>
</a:theme>
</file>

<file path=ppt/theme/theme3.xml><?xml version="1.0" encoding="utf-8"?>
<a:theme xmlns:a="http://schemas.openxmlformats.org/drawingml/2006/main" name="1_테마1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돋움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CEF7DF7-FF08-4C78-9CBB-F29A94F6914B}" vid="{46452992-B031-4B39-92F0-4EF4A75BAD31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700</Words>
  <Application>Microsoft Office PowerPoint</Application>
  <PresentationFormat>와이드스크린</PresentationFormat>
  <Paragraphs>210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나눔스퀘어</vt:lpstr>
      <vt:lpstr>맑은 고딕</vt:lpstr>
      <vt:lpstr>Arial</vt:lpstr>
      <vt:lpstr>Wingdings</vt:lpstr>
      <vt:lpstr>Office 테마</vt:lpstr>
      <vt:lpstr>테마1</vt:lpstr>
      <vt:lpstr>1_테마1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304</cp:revision>
  <cp:lastPrinted>2020-11-17T08:44:17Z</cp:lastPrinted>
  <dcterms:created xsi:type="dcterms:W3CDTF">2020-11-08T14:00:48Z</dcterms:created>
  <dcterms:modified xsi:type="dcterms:W3CDTF">2020-11-18T02:37:35Z</dcterms:modified>
</cp:coreProperties>
</file>