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F85-A874-4F47-9454-61B68655289B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16D5-2555-48C7-8267-3728592E6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9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F85-A874-4F47-9454-61B68655289B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16D5-2555-48C7-8267-3728592E6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6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F85-A874-4F47-9454-61B68655289B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16D5-2555-48C7-8267-3728592E6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9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F85-A874-4F47-9454-61B68655289B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16D5-2555-48C7-8267-3728592E6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63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F85-A874-4F47-9454-61B68655289B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16D5-2555-48C7-8267-3728592E6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1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F85-A874-4F47-9454-61B68655289B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16D5-2555-48C7-8267-3728592E6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5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F85-A874-4F47-9454-61B68655289B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16D5-2555-48C7-8267-3728592E6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54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F85-A874-4F47-9454-61B68655289B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16D5-2555-48C7-8267-3728592E6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5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F85-A874-4F47-9454-61B68655289B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16D5-2555-48C7-8267-3728592E6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6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F85-A874-4F47-9454-61B68655289B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16D5-2555-48C7-8267-3728592E6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F85-A874-4F47-9454-61B68655289B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16D5-2555-48C7-8267-3728592E6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9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15F85-A874-4F47-9454-61B68655289B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A16D5-2555-48C7-8267-3728592E6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0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51284" y="481263"/>
            <a:ext cx="2406316" cy="786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판매 견적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251284" y="1524000"/>
            <a:ext cx="2406316" cy="786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판매 오더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251284" y="2566737"/>
            <a:ext cx="2406316" cy="786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납품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51284" y="3609474"/>
            <a:ext cx="2406316" cy="786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A/R 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송장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51284" y="4652211"/>
            <a:ext cx="2406316" cy="786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입금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51284" y="5694948"/>
            <a:ext cx="2406316" cy="786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예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금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385010" y="1267326"/>
            <a:ext cx="513348" cy="4427622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62429"/>
              </p:ext>
            </p:extLst>
          </p:nvPr>
        </p:nvGraphicFramePr>
        <p:xfrm>
          <a:off x="4149558" y="1572125"/>
          <a:ext cx="4064000" cy="391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978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차 변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대 변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978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매출 원가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재고 자산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</a:tr>
              <a:tr h="978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외상 매출금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상품 매출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</a:tr>
              <a:tr h="978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보통 예금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외상 매출금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149558" y="597295"/>
            <a:ext cx="4064000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sz="3000" b="1" dirty="0" smtClean="0">
                <a:solidFill>
                  <a:schemeClr val="tx2">
                    <a:lumMod val="75000"/>
                  </a:schemeClr>
                </a:solidFill>
              </a:rPr>
              <a:t>판매 </a:t>
            </a:r>
            <a:r>
              <a:rPr lang="en-US" altLang="ko-KR" sz="3000" b="1" dirty="0" smtClean="0">
                <a:solidFill>
                  <a:schemeClr val="tx2">
                    <a:lumMod val="75000"/>
                  </a:schemeClr>
                </a:solidFill>
              </a:rPr>
              <a:t>Process &gt;</a:t>
            </a:r>
            <a:endParaRPr lang="ko-KR" altLang="en-US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3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51284" y="481263"/>
            <a:ext cx="2406316" cy="786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구매 견적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251284" y="1524000"/>
            <a:ext cx="2406316" cy="786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구매 오더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251284" y="2566737"/>
            <a:ext cx="2406316" cy="786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입고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51284" y="3609474"/>
            <a:ext cx="2406316" cy="786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A/P 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송장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51284" y="4652211"/>
            <a:ext cx="2406316" cy="786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지급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385010" y="1267326"/>
            <a:ext cx="513348" cy="3384885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1651"/>
              </p:ext>
            </p:extLst>
          </p:nvPr>
        </p:nvGraphicFramePr>
        <p:xfrm>
          <a:off x="4149558" y="1572125"/>
          <a:ext cx="4064000" cy="391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9785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차 변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대 변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978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원자재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GR/IR-</a:t>
                      </a:r>
                      <a:r>
                        <a:rPr lang="ko-KR" altLang="en-US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원자재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</a:tr>
              <a:tr h="978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GR/IR</a:t>
                      </a:r>
                    </a:p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외상매입금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외상매입금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</a:tr>
              <a:tr h="978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외상매입금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보통예금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149558" y="597295"/>
            <a:ext cx="4064000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sz="3000" b="1" dirty="0" smtClean="0">
                <a:solidFill>
                  <a:schemeClr val="tx2">
                    <a:lumMod val="75000"/>
                  </a:schemeClr>
                </a:solidFill>
              </a:rPr>
              <a:t>구매 </a:t>
            </a:r>
            <a:r>
              <a:rPr lang="en-US" altLang="ko-KR" sz="3000" b="1" dirty="0" smtClean="0">
                <a:solidFill>
                  <a:schemeClr val="tx2">
                    <a:lumMod val="75000"/>
                  </a:schemeClr>
                </a:solidFill>
              </a:rPr>
              <a:t>Process &gt;</a:t>
            </a:r>
            <a:endParaRPr lang="ko-KR" altLang="en-US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5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51284" y="481263"/>
            <a:ext cx="2406316" cy="786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구매 견적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251284" y="1524000"/>
            <a:ext cx="2406316" cy="786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구매 오더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251284" y="2566737"/>
            <a:ext cx="2406316" cy="786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A/P 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예약송장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51284" y="3609474"/>
            <a:ext cx="2406316" cy="786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입고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51284" y="4652211"/>
            <a:ext cx="2406316" cy="786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지급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385010" y="1267326"/>
            <a:ext cx="513348" cy="3384885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18242"/>
              </p:ext>
            </p:extLst>
          </p:nvPr>
        </p:nvGraphicFramePr>
        <p:xfrm>
          <a:off x="4149558" y="1572125"/>
          <a:ext cx="4064000" cy="391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9785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차 변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대 변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978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미착품</a:t>
                      </a:r>
                      <a:endParaRPr lang="ko-KR" altLang="en-US" sz="20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외상매입금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</a:tr>
              <a:tr h="978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원자재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미착품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</a:tr>
              <a:tr h="978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외상매입금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보통예금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77368" y="597295"/>
            <a:ext cx="4208379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sz="3000" b="1" dirty="0" smtClean="0">
                <a:solidFill>
                  <a:schemeClr val="tx2">
                    <a:lumMod val="75000"/>
                  </a:schemeClr>
                </a:solidFill>
              </a:rPr>
              <a:t>해외 수입 </a:t>
            </a:r>
            <a:r>
              <a:rPr lang="en-US" altLang="ko-KR" sz="3000" b="1" dirty="0" smtClean="0">
                <a:solidFill>
                  <a:schemeClr val="tx2">
                    <a:lumMod val="75000"/>
                  </a:schemeClr>
                </a:solidFill>
              </a:rPr>
              <a:t>Process &gt;</a:t>
            </a:r>
            <a:endParaRPr lang="ko-KR" altLang="en-US" sz="3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8780" y="5694948"/>
            <a:ext cx="7154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해외 수입의 경우 재고를 가져오는 동안 추가 비용이 발생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맑은 고딕" panose="020B0503020000020004" pitchFamily="50" charset="-127"/>
              <a:buChar char="∴"/>
            </a:pP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추가 발생한 비용을 수입 부대 비용으로 처리하여 추가 채무가 발생 됨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17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51284" y="481263"/>
            <a:ext cx="2406316" cy="786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판매 견적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251284" y="1524000"/>
            <a:ext cx="2406316" cy="786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판매 오더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251284" y="2566737"/>
            <a:ext cx="2406316" cy="786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납품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51284" y="3609474"/>
            <a:ext cx="2406316" cy="786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A/R 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송장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49557" y="597295"/>
            <a:ext cx="6309895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rgbClr val="FF0000"/>
                </a:solidFill>
              </a:rPr>
              <a:t>&lt; </a:t>
            </a:r>
            <a:r>
              <a:rPr lang="ko-KR" altLang="en-US" sz="3000" b="1" dirty="0" smtClean="0">
                <a:solidFill>
                  <a:srgbClr val="FF0000"/>
                </a:solidFill>
              </a:rPr>
              <a:t>판매 </a:t>
            </a:r>
            <a:r>
              <a:rPr lang="en-US" altLang="ko-KR" sz="3000" b="1" dirty="0" smtClean="0">
                <a:solidFill>
                  <a:srgbClr val="FF0000"/>
                </a:solidFill>
              </a:rPr>
              <a:t>Process &gt; - </a:t>
            </a:r>
            <a:r>
              <a:rPr lang="ko-KR" altLang="en-US" sz="3000" b="1" dirty="0" smtClean="0">
                <a:solidFill>
                  <a:srgbClr val="FF0000"/>
                </a:solidFill>
              </a:rPr>
              <a:t>반품</a:t>
            </a:r>
            <a:r>
              <a:rPr lang="en-US" altLang="ko-KR" sz="3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3000" b="1" dirty="0" smtClean="0">
                <a:solidFill>
                  <a:srgbClr val="FF0000"/>
                </a:solidFill>
              </a:rPr>
              <a:t>대변메모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374067"/>
              </p:ext>
            </p:extLst>
          </p:nvPr>
        </p:nvGraphicFramePr>
        <p:xfrm>
          <a:off x="6769768" y="1575779"/>
          <a:ext cx="4064000" cy="2935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978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차 변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대 변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FF5050"/>
                    </a:solidFill>
                  </a:tcPr>
                </a:tc>
              </a:tr>
              <a:tr h="978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</a:rPr>
                        <a:t>재고 자산</a:t>
                      </a:r>
                    </a:p>
                  </a:txBody>
                  <a:tcPr anchor="ctr" anchorCtr="1">
                    <a:solidFill>
                      <a:srgbClr val="FF0000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</a:rPr>
                        <a:t>매출 원가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rgbClr val="FF0000">
                        <a:alpha val="14902"/>
                      </a:srgbClr>
                    </a:solidFill>
                  </a:tcPr>
                </a:tc>
              </a:tr>
              <a:tr h="978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</a:rPr>
                        <a:t>상품 매출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rgbClr val="FF00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</a:rPr>
                        <a:t>외상 매출금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rgbClr val="FF0000">
                        <a:alpha val="509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4010526" y="2566737"/>
            <a:ext cx="2406316" cy="786063"/>
          </a:xfrm>
          <a:prstGeom prst="roundRect">
            <a:avLst/>
          </a:prstGeom>
          <a:solidFill>
            <a:srgbClr val="FF0000">
              <a:alpha val="14902"/>
            </a:srgbClr>
          </a:solidFill>
          <a:ln w="38100">
            <a:solidFill>
              <a:srgbClr val="FF5050">
                <a:alpha val="69804"/>
              </a:srgb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반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품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251284" y="4652211"/>
            <a:ext cx="2406316" cy="786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입금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51284" y="5694948"/>
            <a:ext cx="2406316" cy="786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예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금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385010" y="1267326"/>
            <a:ext cx="513348" cy="4427622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10526" y="3609473"/>
            <a:ext cx="2406316" cy="786063"/>
          </a:xfrm>
          <a:prstGeom prst="roundRect">
            <a:avLst/>
          </a:prstGeom>
          <a:solidFill>
            <a:srgbClr val="FF0000">
              <a:alpha val="14902"/>
            </a:srgbClr>
          </a:solidFill>
          <a:ln w="38100">
            <a:solidFill>
              <a:srgbClr val="FF5050">
                <a:alpha val="69804"/>
              </a:srgb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A/R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대변 메모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폭발 1 25"/>
          <p:cNvSpPr/>
          <p:nvPr/>
        </p:nvSpPr>
        <p:spPr>
          <a:xfrm>
            <a:off x="160421" y="3256547"/>
            <a:ext cx="962526" cy="449179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폭발 1 26"/>
          <p:cNvSpPr/>
          <p:nvPr/>
        </p:nvSpPr>
        <p:spPr>
          <a:xfrm>
            <a:off x="160421" y="4251157"/>
            <a:ext cx="962526" cy="449179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6" idx="3"/>
            <a:endCxn id="14" idx="1"/>
          </p:cNvCxnSpPr>
          <p:nvPr/>
        </p:nvCxnSpPr>
        <p:spPr>
          <a:xfrm flipV="1">
            <a:off x="1122947" y="2959769"/>
            <a:ext cx="2887579" cy="5731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3"/>
            <a:endCxn id="23" idx="1"/>
          </p:cNvCxnSpPr>
          <p:nvPr/>
        </p:nvCxnSpPr>
        <p:spPr>
          <a:xfrm flipV="1">
            <a:off x="1122947" y="4002505"/>
            <a:ext cx="2887579" cy="5250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10526" y="4652209"/>
            <a:ext cx="7154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납품에서 취소 된 경우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=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반품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A/R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송장에서 취소 된 경우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= A/R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대변 메모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* A/R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대변 메모는 반품의 분개 정보도 함께 포함된다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75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155</Words>
  <Application>Microsoft Office PowerPoint</Application>
  <PresentationFormat>와이드스크린</PresentationFormat>
  <Paragraphs>64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2020-09-11T01:29:21Z</dcterms:created>
  <dcterms:modified xsi:type="dcterms:W3CDTF">2020-09-11T02:05:38Z</dcterms:modified>
</cp:coreProperties>
</file>