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7" r:id="rId10"/>
    <p:sldId id="279" r:id="rId11"/>
    <p:sldId id="278" r:id="rId12"/>
    <p:sldId id="266" r:id="rId13"/>
    <p:sldId id="280" r:id="rId14"/>
    <p:sldId id="267" r:id="rId15"/>
    <p:sldId id="274" r:id="rId16"/>
    <p:sldId id="275" r:id="rId17"/>
    <p:sldId id="268" r:id="rId18"/>
    <p:sldId id="276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2T22:25:08.456" idx="4">
    <p:pos x="5088" y="302"/>
    <p:text>http://ogldev.atspace.co.uk/www/tutorial37/tutorial37.html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18FD-3D14-4710-AD6B-A7757F37F6C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7A3F-DC56-4467-9336-D04A3C958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1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8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8088-D2B6-4FA7-9D72-AB0905F0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B3339-CCCD-4EA9-A717-803ED5F49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AC871-1A5E-4372-9D9A-426D564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BFA19-C3B9-4E84-945A-902D1CE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1EAAD-8AE3-4AA1-90D9-E80E51C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6187-27BF-407E-AA03-226E30D6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FFA4E-353A-405E-BE25-2D93D23B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E2B40-DA42-4285-8E8A-9C081516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0FEEC-5144-49CB-B080-3509AD2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4329-F545-4AB4-89D3-8E364D8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AB2F5-4FD7-4AA5-80BD-9CD948FEA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0309F-3301-48BE-99BB-4988275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B32B5-D876-4916-A38D-7DC9DEEF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E1497-491C-4F1F-83CA-4E066801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8F2AE-329E-453F-A7D5-55D049D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E7DC-531B-41A0-9471-982CA0D4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43157-E93A-4BCC-BCF9-37392AF3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9F3D4-941F-434F-8928-3AC6AAE6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D49E-EE3A-4BA4-A81A-6AB3156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58A0-0C25-4C0A-BD65-A0081ABA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51B8-B878-4FE0-930E-B3FF8CB4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10A02-86B8-4848-A0EE-7883202F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E616-6D17-403E-8CEB-9A531E0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8944E-890C-454E-81E4-EC4DC3F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5C73-D547-4004-A9D7-2A9EE69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B192-57E3-4FC5-B37E-259ED224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04C32-EAEB-4A2E-9EF4-C8179A96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EB066-0A24-48D6-A913-69E603BC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5B24-4CE4-4F09-9FE7-EF8E7A90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E369D-1F12-4733-93D2-EA1204ED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A296C-7764-4C5A-80C4-A5C55A3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EB49-2C52-4A30-82F9-516D878C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8DD0-1560-466B-9C4D-2A45F231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665C0-00C3-4167-94AF-FA2CE247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BE9BC-FB86-426D-92FE-D99F8DE8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31EFF-1D4A-452F-A282-3947147C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786FE-FF2B-4AC2-ADE1-043AE035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00579-8A96-44D0-AD01-7BB96A8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420B9-2DCA-4AEB-BA4E-2CB3AE5C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A11F-0015-4102-BCDC-E49A33CD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BF1F9-5F93-4D8A-8774-CD73F33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642E7C-EE91-468C-8829-65014BB3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4B4AD-912A-4FFA-A8B7-D464E51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4DB0D-CD40-40E9-8A7A-CD6E9BD1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B99913-23A0-484B-A406-A21EDBD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3F5FC-2620-40F0-A868-07D709E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0912-AC39-4D98-8C92-2784E7C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4119E-5FD0-48E4-95D7-D260C94D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71DE5-108A-4CD3-AA90-AB7FD766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3A900-2BA1-416E-B29A-FFB32C50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A9EA-439E-433C-A8D2-0639D50D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AB524-9300-43D7-BD2D-DE9A0D78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FBBE-3F8C-4FC4-AE60-922F0E5D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CC9B7-D7A6-4FD3-BF33-6215032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765D8-69A8-4033-8427-824033C4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E5A67-9E8F-4ADB-A318-0A58BF5C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EB1A3-AFD6-4738-A932-63EF86B5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8AFCB-7B09-4181-8869-99671A6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8350-5FCC-48F3-8176-42E98B7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286D-7461-426E-8327-C2D95D24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BEE2B-E1AD-4EE4-879C-BF5F11802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9D5-8828-47EF-B888-5F85DC4DEDB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BE490-FAB9-40D3-94D0-67187904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9E160-7920-4461-B7D9-48062A1CA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gldev.atspace.co.uk/www/tutorial49/tutorial49.html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vidia.com/gpugems/gpugems3/part-ii-light-and-shadows/chapter-13-volumetric-light-scattering-post-proc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014182016/My-D3D12-Framewor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1A08C73E-655A-484F-A6CE-1CA986FC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399667-1CE3-457B-A837-BE6722B28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2827-26AB-458D-9C17-6B5F54379FB5}"/>
              </a:ext>
            </a:extLst>
          </p:cNvPr>
          <p:cNvSpPr txBox="1"/>
          <p:nvPr/>
        </p:nvSpPr>
        <p:spPr>
          <a:xfrm>
            <a:off x="3190173" y="2757286"/>
            <a:ext cx="5811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Portfolio</a:t>
            </a:r>
            <a:endParaRPr lang="ko-KR" altLang="en-US" sz="60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F7E5C-1FAD-4E0C-927C-1263E76197A0}"/>
              </a:ext>
            </a:extLst>
          </p:cNvPr>
          <p:cNvSpPr txBox="1"/>
          <p:nvPr/>
        </p:nvSpPr>
        <p:spPr>
          <a:xfrm>
            <a:off x="3190173" y="3772949"/>
            <a:ext cx="581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C83E-D25B-45C2-B780-B8886A0941EF}"/>
              </a:ext>
            </a:extLst>
          </p:cNvPr>
          <p:cNvSpPr txBox="1"/>
          <p:nvPr/>
        </p:nvSpPr>
        <p:spPr>
          <a:xfrm rot="16200000">
            <a:off x="-601652" y="5675862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70" dirty="0">
                <a:ln>
                  <a:solidFill>
                    <a:schemeClr val="bg1">
                      <a:lumMod val="65000"/>
                      <a:alpha val="4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Portfolio</a:t>
            </a:r>
            <a:endParaRPr lang="ko-KR" altLang="en-US" sz="1400" spc="-70" dirty="0">
              <a:ln>
                <a:solidFill>
                  <a:schemeClr val="bg1">
                    <a:lumMod val="65000"/>
                    <a:alpha val="4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9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>
            <a:off x="1362075" y="1676400"/>
            <a:ext cx="4195346" cy="58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0x00000000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56170" y="22528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100759" y="2249691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0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>
            <a:cxnSpLocks/>
          </p:cNvCxnSpPr>
          <p:nvPr/>
        </p:nvCxnSpPr>
        <p:spPr>
          <a:xfrm>
            <a:off x="1362075" y="4839069"/>
            <a:ext cx="435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715000" y="4709951"/>
            <a:ext cx="0" cy="12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4906833" y="4839069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2507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 flipV="1">
            <a:off x="4443164" y="2263806"/>
            <a:ext cx="1114257" cy="5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35681" y="226380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099664" y="2263806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sz="2000"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/>
          <p:nvPr/>
        </p:nvCxnSpPr>
        <p:spPr>
          <a:xfrm>
            <a:off x="4332303" y="5903650"/>
            <a:ext cx="1491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823751" y="4802819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5823751" y="5503541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42070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21EDE-1845-4A94-BB30-223FCB3CA22D}"/>
              </a:ext>
            </a:extLst>
          </p:cNvPr>
          <p:cNvSpPr txBox="1"/>
          <p:nvPr/>
        </p:nvSpPr>
        <p:spPr>
          <a:xfrm>
            <a:off x="6782700" y="1318023"/>
            <a:ext cx="402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HDR, Gamma Correction, 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32D67-D9F2-49A4-94A3-E7277280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9778"/>
            <a:ext cx="5395913" cy="3791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5825D-A97C-4340-9F1B-9B712F310CB7}"/>
              </a:ext>
            </a:extLst>
          </p:cNvPr>
          <p:cNvSpPr txBox="1"/>
          <p:nvPr/>
        </p:nvSpPr>
        <p:spPr>
          <a:xfrm>
            <a:off x="1424887" y="1318023"/>
            <a:ext cx="402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HDR, Gamma Correction, 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176E9C-3CEF-4844-970C-5E7FBF90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850148"/>
            <a:ext cx="5054600" cy="3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32D67-D9F2-49A4-94A3-E7277280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44" y="1901824"/>
            <a:ext cx="3809288" cy="2676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F2B547-DA54-4F4F-AA45-015A56FC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" y="1901824"/>
            <a:ext cx="3584662" cy="2670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954A27-AB3C-4E1C-B2A2-777855792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869" y="1901824"/>
            <a:ext cx="3584662" cy="2676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39000-D40A-4389-B1EE-7440AF942B02}"/>
              </a:ext>
            </a:extLst>
          </p:cNvPr>
          <p:cNvSpPr txBox="1"/>
          <p:nvPr/>
        </p:nvSpPr>
        <p:spPr>
          <a:xfrm>
            <a:off x="888860" y="4670052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적용하여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넘는 값을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버퍼에 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72093-34C9-4BF3-8BF5-26AF43A7102E}"/>
              </a:ext>
            </a:extLst>
          </p:cNvPr>
          <p:cNvSpPr txBox="1"/>
          <p:nvPr/>
        </p:nvSpPr>
        <p:spPr>
          <a:xfrm>
            <a:off x="4761836" y="4670052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 Blur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흐리기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1E543-95F2-432E-97EA-9BDABA742BA5}"/>
              </a:ext>
            </a:extLst>
          </p:cNvPr>
          <p:cNvSpPr txBox="1"/>
          <p:nvPr/>
        </p:nvSpPr>
        <p:spPr>
          <a:xfrm>
            <a:off x="8616671" y="4670052"/>
            <a:ext cx="24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효과 주기 및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 Correction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Linear Space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상으로 변환</a:t>
            </a:r>
          </a:p>
        </p:txBody>
      </p:sp>
    </p:spTree>
    <p:extLst>
      <p:ext uri="{BB962C8B-B14F-4D97-AF65-F5344CB8AC3E}">
        <p14:creationId xmlns:p14="http://schemas.microsoft.com/office/powerpoint/2010/main" val="351331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258745" y="756110"/>
            <a:ext cx="358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Standard Shadow Map(Spot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DFECB2-3DDF-4C3F-977C-D1149E0A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86" y="3922166"/>
            <a:ext cx="2313674" cy="2240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63216-D3E7-479B-84F9-744AB130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6" y="1333341"/>
            <a:ext cx="2758048" cy="20291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0A62F3-CB9F-45E2-A5FA-4DF0451F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1" y="1620215"/>
            <a:ext cx="5532500" cy="41336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8A63CF-729F-462B-AAD3-45550FCA6131}"/>
              </a:ext>
            </a:extLst>
          </p:cNvPr>
          <p:cNvSpPr/>
          <p:nvPr/>
        </p:nvSpPr>
        <p:spPr>
          <a:xfrm>
            <a:off x="1568811" y="1399684"/>
            <a:ext cx="2689934" cy="1962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578255" y="6162205"/>
            <a:ext cx="2563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Map(Projective)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1831014" y="3486979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144027" y="5840672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52321-DB43-47C5-BD3A-C5C7553A5F92}"/>
              </a:ext>
            </a:extLst>
          </p:cNvPr>
          <p:cNvSpPr/>
          <p:nvPr/>
        </p:nvSpPr>
        <p:spPr>
          <a:xfrm>
            <a:off x="1568811" y="3974243"/>
            <a:ext cx="2689934" cy="2135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3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3973399" y="637356"/>
            <a:ext cx="4245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Map(Point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641665" y="6185242"/>
            <a:ext cx="307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806E11-1152-4C65-9D65-FD3B2490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7" y="1289320"/>
            <a:ext cx="2993404" cy="2218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EDF026-90A6-464E-9A5C-A7BC0962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0559"/>
            <a:ext cx="5327254" cy="39635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E93C4-C32E-43BD-8483-D1BD88CA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57" y="4094802"/>
            <a:ext cx="2993156" cy="2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000976" y="637356"/>
            <a:ext cx="41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Map(Directional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835736" y="6220644"/>
            <a:ext cx="2602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Maps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524D0-C394-4F5F-BEB9-99F1F374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76" y="1188378"/>
            <a:ext cx="2972183" cy="2161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5F5581-A2AE-4F3D-A485-0265F30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6" y="3910852"/>
            <a:ext cx="1847850" cy="1739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42975-0396-4A6D-AB18-E1A4DD2E2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05" y="4065015"/>
            <a:ext cx="1847850" cy="1713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793069-2E4E-49F5-BE35-76D1D042D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68" y="4115301"/>
            <a:ext cx="1588811" cy="1492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D52940-B612-43D7-B0F0-7A980BFF5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492" y="1346897"/>
            <a:ext cx="5358108" cy="4006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96006-4DF3-40A2-9D8B-7D5805D08666}"/>
              </a:ext>
            </a:extLst>
          </p:cNvPr>
          <p:cNvSpPr txBox="1"/>
          <p:nvPr/>
        </p:nvSpPr>
        <p:spPr>
          <a:xfrm>
            <a:off x="686301" y="5706566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(0~25)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F7233-9B94-45AA-BDC6-9A37EE84A5EF}"/>
              </a:ext>
            </a:extLst>
          </p:cNvPr>
          <p:cNvSpPr txBox="1"/>
          <p:nvPr/>
        </p:nvSpPr>
        <p:spPr>
          <a:xfrm>
            <a:off x="2406463" y="570656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(25~100)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F830D-3DCA-4DBC-B25B-C44C1884FB91}"/>
              </a:ext>
            </a:extLst>
          </p:cNvPr>
          <p:cNvSpPr txBox="1"/>
          <p:nvPr/>
        </p:nvSpPr>
        <p:spPr>
          <a:xfrm>
            <a:off x="4065687" y="5714295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(100~300)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6DC30-0550-4136-A1CF-0CF100F8A9E5}"/>
              </a:ext>
            </a:extLst>
          </p:cNvPr>
          <p:cNvSpPr txBox="1"/>
          <p:nvPr/>
        </p:nvSpPr>
        <p:spPr>
          <a:xfrm>
            <a:off x="4961282" y="388595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11837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Volumetric Light Scattering</a:t>
            </a:r>
            <a:endParaRPr lang="ko-KR" altLang="en-US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13AAF-2C36-4810-9727-155E882D716D}"/>
              </a:ext>
            </a:extLst>
          </p:cNvPr>
          <p:cNvSpPr txBox="1"/>
          <p:nvPr/>
        </p:nvSpPr>
        <p:spPr>
          <a:xfrm>
            <a:off x="1501022" y="1803858"/>
            <a:ext cx="1758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Directional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60CFE-C81F-4ED5-9269-E270DCEBDBA1}"/>
              </a:ext>
            </a:extLst>
          </p:cNvPr>
          <p:cNvSpPr txBox="1"/>
          <p:nvPr/>
        </p:nvSpPr>
        <p:spPr>
          <a:xfrm>
            <a:off x="5576746" y="1803858"/>
            <a:ext cx="119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Spot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CB12-5EB4-49A6-AFF4-3C64715D21E1}"/>
              </a:ext>
            </a:extLst>
          </p:cNvPr>
          <p:cNvSpPr txBox="1"/>
          <p:nvPr/>
        </p:nvSpPr>
        <p:spPr>
          <a:xfrm>
            <a:off x="9352582" y="18038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BE5846-7B1A-405D-AC1E-F49A0C04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353865"/>
            <a:ext cx="4160079" cy="31003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CF99DF-C9E7-4A0A-A8FD-C1D0FCDD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3" y="2334766"/>
            <a:ext cx="4160079" cy="3138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3B2D7D-6D7F-45C2-BA83-CA110F5D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65" y="2334766"/>
            <a:ext cx="3215049" cy="31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/>
              <a:t>Volumetric Light Scattering</a:t>
            </a:r>
            <a:endParaRPr lang="ko-KR" altLang="en-US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12CAF-B291-4D75-BF55-070C73B1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" y="885000"/>
            <a:ext cx="3053729" cy="2262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F0BE3-5B16-4F44-AF35-2E1B11F3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38" y="885000"/>
            <a:ext cx="3033675" cy="2262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D4847-FF00-4824-9018-8C56EC0B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18" y="2568886"/>
            <a:ext cx="3025337" cy="22627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F797F8-8E6A-4212-AA25-CD176C379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38" y="4072323"/>
            <a:ext cx="3053729" cy="2272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AC6961-D7B2-4050-9B93-11191A27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25" y="4065572"/>
            <a:ext cx="3053729" cy="227965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721918-8598-4A09-ADCC-B0E99B307BEF}"/>
              </a:ext>
            </a:extLst>
          </p:cNvPr>
          <p:cNvCxnSpPr/>
          <p:nvPr/>
        </p:nvCxnSpPr>
        <p:spPr>
          <a:xfrm>
            <a:off x="3571222" y="2033361"/>
            <a:ext cx="657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F5AB0D-596D-4D84-BAF7-7EE9B029E273}"/>
              </a:ext>
            </a:extLst>
          </p:cNvPr>
          <p:cNvCxnSpPr>
            <a:cxnSpLocks/>
          </p:cNvCxnSpPr>
          <p:nvPr/>
        </p:nvCxnSpPr>
        <p:spPr>
          <a:xfrm>
            <a:off x="7648575" y="2314575"/>
            <a:ext cx="865110" cy="62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89B0EF-0D32-4A46-8C3D-4F5241D4C4F7}"/>
              </a:ext>
            </a:extLst>
          </p:cNvPr>
          <p:cNvCxnSpPr>
            <a:cxnSpLocks/>
          </p:cNvCxnSpPr>
          <p:nvPr/>
        </p:nvCxnSpPr>
        <p:spPr>
          <a:xfrm flipH="1">
            <a:off x="7709158" y="4394447"/>
            <a:ext cx="804527" cy="71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A12594-85A9-4916-B17E-93B9DA127EBC}"/>
              </a:ext>
            </a:extLst>
          </p:cNvPr>
          <p:cNvCxnSpPr>
            <a:cxnSpLocks/>
          </p:cNvCxnSpPr>
          <p:nvPr/>
        </p:nvCxnSpPr>
        <p:spPr>
          <a:xfrm flipH="1">
            <a:off x="3396942" y="5205398"/>
            <a:ext cx="904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3EDE1B-3000-4ADF-8E4F-1FB9F8F21C8D}"/>
              </a:ext>
            </a:extLst>
          </p:cNvPr>
          <p:cNvSpPr txBox="1"/>
          <p:nvPr/>
        </p:nvSpPr>
        <p:spPr>
          <a:xfrm>
            <a:off x="393573" y="3228174"/>
            <a:ext cx="2985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Light Volume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Buffer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뒷면만을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4980A5-1863-4B1E-96D0-51A9723308C5}"/>
              </a:ext>
            </a:extLst>
          </p:cNvPr>
          <p:cNvSpPr txBox="1"/>
          <p:nvPr/>
        </p:nvSpPr>
        <p:spPr>
          <a:xfrm>
            <a:off x="3969175" y="3232362"/>
            <a:ext cx="3974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Volumetric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BD046-6FD5-481D-B2EE-003B4E353CCF}"/>
              </a:ext>
            </a:extLst>
          </p:cNvPr>
          <p:cNvSpPr txBox="1"/>
          <p:nvPr/>
        </p:nvSpPr>
        <p:spPr>
          <a:xfrm>
            <a:off x="9197510" y="4943077"/>
            <a:ext cx="18325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Radial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8F4E7-3420-4938-9FD8-C962D21F4C06}"/>
              </a:ext>
            </a:extLst>
          </p:cNvPr>
          <p:cNvSpPr txBox="1"/>
          <p:nvPr/>
        </p:nvSpPr>
        <p:spPr>
          <a:xfrm>
            <a:off x="4185446" y="6368525"/>
            <a:ext cx="3562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Artifact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줄이기 위해 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6D58D-3AB7-4692-81B9-5C445361D15E}"/>
              </a:ext>
            </a:extLst>
          </p:cNvPr>
          <p:cNvSpPr txBox="1"/>
          <p:nvPr/>
        </p:nvSpPr>
        <p:spPr>
          <a:xfrm>
            <a:off x="926068" y="6368525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Scene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결합한다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36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65073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D4081-30A4-4796-A4E8-8FD9F3577602}"/>
              </a:ext>
            </a:extLst>
          </p:cNvPr>
          <p:cNvSpPr txBox="1"/>
          <p:nvPr/>
        </p:nvSpPr>
        <p:spPr>
          <a:xfrm>
            <a:off x="664615" y="2607691"/>
            <a:ext cx="772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Damian </a:t>
            </a:r>
            <a:r>
              <a:rPr lang="en-US" altLang="ko-KR" dirty="0" err="1"/>
              <a:t>Trebilco</a:t>
            </a:r>
            <a:r>
              <a:rPr lang="en-US" altLang="ko-KR" dirty="0"/>
              <a:t>, “Light Indexed Deferred Rendering”,  January 2008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9ABA8-488D-4327-8F41-69F96217F1F2}"/>
              </a:ext>
            </a:extLst>
          </p:cNvPr>
          <p:cNvSpPr txBox="1"/>
          <p:nvPr/>
        </p:nvSpPr>
        <p:spPr>
          <a:xfrm>
            <a:off x="664615" y="204443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JoeyDeVries</a:t>
            </a:r>
            <a:r>
              <a:rPr lang="en-US" altLang="ko-KR" dirty="0"/>
              <a:t>, “</a:t>
            </a:r>
            <a:r>
              <a:rPr lang="en-US" altLang="ko-KR" dirty="0">
                <a:hlinkClick r:id="rId2"/>
              </a:rPr>
              <a:t>https://learnopengl.com/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00FF9-7904-4E26-BB05-2F0E92B45308}"/>
              </a:ext>
            </a:extLst>
          </p:cNvPr>
          <p:cNvSpPr txBox="1"/>
          <p:nvPr/>
        </p:nvSpPr>
        <p:spPr>
          <a:xfrm>
            <a:off x="664614" y="317175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ogldev</a:t>
            </a:r>
            <a:r>
              <a:rPr lang="en-US" altLang="ko-KR" dirty="0"/>
              <a:t>, “</a:t>
            </a:r>
            <a:r>
              <a:rPr lang="en-US" altLang="ko-KR" dirty="0">
                <a:hlinkClick r:id="rId3"/>
              </a:rPr>
              <a:t>http://ogldev.atspace.co.uk/www/tutorial49/tutorial49.html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DE59-1371-4087-9FD3-B0B9CA0A827F}"/>
              </a:ext>
            </a:extLst>
          </p:cNvPr>
          <p:cNvSpPr txBox="1"/>
          <p:nvPr/>
        </p:nvSpPr>
        <p:spPr>
          <a:xfrm>
            <a:off x="664615" y="3750998"/>
            <a:ext cx="772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Hubert</a:t>
            </a:r>
            <a:r>
              <a:rPr lang="ko-KR" altLang="en-US" dirty="0"/>
              <a:t> </a:t>
            </a:r>
            <a:r>
              <a:rPr lang="en-US" altLang="ko-KR" dirty="0"/>
              <a:t>Nguyen, </a:t>
            </a:r>
            <a:r>
              <a:rPr lang="ko-KR" altLang="en-US" dirty="0" err="1"/>
              <a:t>주혁환</a:t>
            </a:r>
            <a:r>
              <a:rPr lang="ko-KR" altLang="en-US" dirty="0"/>
              <a:t> 역</a:t>
            </a:r>
            <a:r>
              <a:rPr lang="en-US" altLang="ko-KR" dirty="0"/>
              <a:t>, </a:t>
            </a:r>
            <a:r>
              <a:rPr lang="ko-KR" altLang="en-US" dirty="0"/>
              <a:t>『</a:t>
            </a:r>
            <a:r>
              <a:rPr lang="en-US" altLang="ko-KR" dirty="0"/>
              <a:t>GPU Gems3』, </a:t>
            </a:r>
            <a:r>
              <a:rPr lang="en-US" altLang="ko-KR" dirty="0">
                <a:hlinkClick r:id="rId4"/>
              </a:rPr>
              <a:t>“https://developer.nvidia.com/</a:t>
            </a:r>
            <a:r>
              <a:rPr lang="en-US" altLang="ko-KR" dirty="0" err="1">
                <a:hlinkClick r:id="rId4"/>
              </a:rPr>
              <a:t>gpugems</a:t>
            </a:r>
            <a:r>
              <a:rPr lang="en-US" altLang="ko-KR" dirty="0">
                <a:hlinkClick r:id="rId4"/>
              </a:rPr>
              <a:t>/gpugems3/part-ii-light-and-shadows/chapter-13-volumetric-light-scattering-post-process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BE833-2C41-44F2-8EE4-410F9631E34D}"/>
              </a:ext>
            </a:extLst>
          </p:cNvPr>
          <p:cNvSpPr txBox="1"/>
          <p:nvPr/>
        </p:nvSpPr>
        <p:spPr>
          <a:xfrm>
            <a:off x="664615" y="4855839"/>
            <a:ext cx="772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Balázs</a:t>
            </a:r>
            <a:r>
              <a:rPr lang="en-US" altLang="ko-KR" dirty="0"/>
              <a:t> </a:t>
            </a:r>
            <a:r>
              <a:rPr lang="en-US" altLang="ko-KR" dirty="0" err="1"/>
              <a:t>Tóth</a:t>
            </a:r>
            <a:r>
              <a:rPr lang="en-US" altLang="ko-KR" dirty="0"/>
              <a:t> and </a:t>
            </a:r>
            <a:r>
              <a:rPr lang="en-US" altLang="ko-KR" dirty="0" err="1"/>
              <a:t>Tamás</a:t>
            </a:r>
            <a:r>
              <a:rPr lang="en-US" altLang="ko-KR" dirty="0"/>
              <a:t> </a:t>
            </a:r>
            <a:r>
              <a:rPr lang="en-US" altLang="ko-KR" dirty="0" err="1"/>
              <a:t>Umenhoffer</a:t>
            </a:r>
            <a:r>
              <a:rPr lang="en-US" altLang="ko-KR" dirty="0"/>
              <a:t>, “Real-time Volumetric Lighting in Participating Media”, Budapest University of Technology and Economics, Hungary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5186972" y="265270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인적사항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6C720-A3D4-4152-AE55-F239E15D9C1F}"/>
              </a:ext>
            </a:extLst>
          </p:cNvPr>
          <p:cNvSpPr txBox="1"/>
          <p:nvPr/>
        </p:nvSpPr>
        <p:spPr>
          <a:xfrm>
            <a:off x="6638926" y="1753710"/>
            <a:ext cx="89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ECAA3-C404-4447-9E7B-ED4FA384FA51}"/>
              </a:ext>
            </a:extLst>
          </p:cNvPr>
          <p:cNvSpPr txBox="1"/>
          <p:nvPr/>
        </p:nvSpPr>
        <p:spPr>
          <a:xfrm>
            <a:off x="6638925" y="2123042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1995. 08. 12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7A3FE-E369-45D8-8F74-3FE5B662C04A}"/>
              </a:ext>
            </a:extLst>
          </p:cNvPr>
          <p:cNvSpPr txBox="1"/>
          <p:nvPr/>
        </p:nvSpPr>
        <p:spPr>
          <a:xfrm>
            <a:off x="6638925" y="2492374"/>
            <a:ext cx="23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7A870-2D3B-44F9-8862-F7EF132069E4}"/>
              </a:ext>
            </a:extLst>
          </p:cNvPr>
          <p:cNvSpPr txBox="1"/>
          <p:nvPr/>
        </p:nvSpPr>
        <p:spPr>
          <a:xfrm>
            <a:off x="6638925" y="286170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010-2559-2661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B6652-54E4-419A-A8B5-8684B712FD4B}"/>
              </a:ext>
            </a:extLst>
          </p:cNvPr>
          <p:cNvSpPr txBox="1"/>
          <p:nvPr/>
        </p:nvSpPr>
        <p:spPr>
          <a:xfrm>
            <a:off x="6638925" y="4396345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2020. 08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한국산업기술대학교 게임공학과 졸업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6638925" y="4765677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2014. 02  | 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사우고등학교 졸업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42D5B-5770-47FB-919F-BF7E72388F92}"/>
              </a:ext>
            </a:extLst>
          </p:cNvPr>
          <p:cNvSpPr txBox="1"/>
          <p:nvPr/>
        </p:nvSpPr>
        <p:spPr>
          <a:xfrm>
            <a:off x="6638925" y="3231038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경기도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김포</a:t>
            </a:r>
          </a:p>
        </p:txBody>
      </p:sp>
    </p:spTree>
    <p:extLst>
      <p:ext uri="{BB962C8B-B14F-4D97-AF65-F5344CB8AC3E}">
        <p14:creationId xmlns:p14="http://schemas.microsoft.com/office/powerpoint/2010/main" val="60471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DAA09DBD-1D79-4CDC-9B2E-0564FB85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7941-9DD8-4D8B-ABF2-4BE407126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89782-00F0-4B9A-AFC5-C95AFF7DB1FD}"/>
              </a:ext>
            </a:extLst>
          </p:cNvPr>
          <p:cNvSpPr txBox="1"/>
          <p:nvPr/>
        </p:nvSpPr>
        <p:spPr>
          <a:xfrm>
            <a:off x="5230218" y="3167390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06C9E-5AE7-40F9-852C-C878D417E700}"/>
              </a:ext>
            </a:extLst>
          </p:cNvPr>
          <p:cNvSpPr txBox="1"/>
          <p:nvPr/>
        </p:nvSpPr>
        <p:spPr>
          <a:xfrm>
            <a:off x="10267248" y="5963699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56585-02CC-4E62-8B97-EE96C488946A}"/>
              </a:ext>
            </a:extLst>
          </p:cNvPr>
          <p:cNvSpPr txBox="1"/>
          <p:nvPr/>
        </p:nvSpPr>
        <p:spPr>
          <a:xfrm>
            <a:off x="10267248" y="6249904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z="14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1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7640956" y="6080433"/>
            <a:ext cx="39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Opengl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이용하여 렌더링 프레임워크 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C7AFA-8930-41DB-9794-0915C8C54C79}"/>
              </a:ext>
            </a:extLst>
          </p:cNvPr>
          <p:cNvSpPr txBox="1"/>
          <p:nvPr/>
        </p:nvSpPr>
        <p:spPr>
          <a:xfrm>
            <a:off x="478237" y="865286"/>
            <a:ext cx="9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주소  </a:t>
            </a:r>
            <a:r>
              <a:rPr lang="en-US" altLang="ko-KR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en-US" altLang="ko-KR" sz="1400" dirty="0">
                <a:hlinkClick r:id="rId2"/>
              </a:rPr>
              <a:t>https://github.com/2014182016/My-Opengl-Framework</a:t>
            </a:r>
            <a:endParaRPr lang="ko-KR" altLang="en-US" sz="14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DB606E-7332-4766-8F9A-4ED29198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6" y="1245070"/>
            <a:ext cx="6913439" cy="52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구조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2715F9-D75E-4821-9C8E-D9DA34B5396D}"/>
              </a:ext>
            </a:extLst>
          </p:cNvPr>
          <p:cNvGrpSpPr/>
          <p:nvPr/>
        </p:nvGrpSpPr>
        <p:grpSpPr>
          <a:xfrm>
            <a:off x="3940381" y="3373858"/>
            <a:ext cx="1610687" cy="503339"/>
            <a:chOff x="2424418" y="1844140"/>
            <a:chExt cx="1610687" cy="50333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0CF7AB-4531-4EEB-849B-8EF40FD7B538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0144D9-C3ED-4580-8C54-AD9548636292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4BC0A5-593B-4027-A103-ADF46C5B0760}"/>
              </a:ext>
            </a:extLst>
          </p:cNvPr>
          <p:cNvGrpSpPr/>
          <p:nvPr/>
        </p:nvGrpSpPr>
        <p:grpSpPr>
          <a:xfrm>
            <a:off x="6638290" y="3373858"/>
            <a:ext cx="1610687" cy="503339"/>
            <a:chOff x="5122327" y="1844140"/>
            <a:chExt cx="1610687" cy="5033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F17E75-3515-4BE9-867C-8FB12A6D8537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28BD6-A2F9-4BE4-BA51-2CE4D5CC01D4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6D0EB7-3CEF-4F54-A872-02B745C3BBF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551068" y="3625528"/>
            <a:ext cx="1087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501197-8584-40FB-B758-838D261C1AAF}"/>
              </a:ext>
            </a:extLst>
          </p:cNvPr>
          <p:cNvSpPr txBox="1"/>
          <p:nvPr/>
        </p:nvSpPr>
        <p:spPr>
          <a:xfrm>
            <a:off x="6383092" y="337930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FF5E5ABC-A744-4103-B67C-3BACF57B5697}"/>
              </a:ext>
            </a:extLst>
          </p:cNvPr>
          <p:cNvSpPr/>
          <p:nvPr/>
        </p:nvSpPr>
        <p:spPr>
          <a:xfrm flipH="1" flipV="1">
            <a:off x="9640998" y="3225276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D77C1-4E90-4CAC-B3FB-9306A8B224EE}"/>
              </a:ext>
            </a:extLst>
          </p:cNvPr>
          <p:cNvSpPr/>
          <p:nvPr/>
        </p:nvSpPr>
        <p:spPr>
          <a:xfrm>
            <a:off x="9640998" y="3443757"/>
            <a:ext cx="1975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맵에서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사용되는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StaticMesh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Texture, Light, Material, Camera, Object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들이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A788CD-B89D-4057-89DB-D98CE8A4E7E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48977" y="3613232"/>
            <a:ext cx="1392021" cy="122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48B2B17-557C-4387-907C-C578D51F4F86}"/>
              </a:ext>
            </a:extLst>
          </p:cNvPr>
          <p:cNvCxnSpPr>
            <a:cxnSpLocks/>
          </p:cNvCxnSpPr>
          <p:nvPr/>
        </p:nvCxnSpPr>
        <p:spPr>
          <a:xfrm>
            <a:off x="2659098" y="3625527"/>
            <a:ext cx="1274964" cy="42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73ECB933-A85A-4C51-A9A1-A380B43D8EC9}"/>
              </a:ext>
            </a:extLst>
          </p:cNvPr>
          <p:cNvSpPr/>
          <p:nvPr/>
        </p:nvSpPr>
        <p:spPr>
          <a:xfrm flipH="1" flipV="1">
            <a:off x="683756" y="3210202"/>
            <a:ext cx="1975342" cy="1559786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DE58E-A53A-41C2-B4FF-59247AB17D8F}"/>
              </a:ext>
            </a:extLst>
          </p:cNvPr>
          <p:cNvSpPr/>
          <p:nvPr/>
        </p:nvSpPr>
        <p:spPr>
          <a:xfrm>
            <a:off x="4054273" y="1514535"/>
            <a:ext cx="44563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 프레임워크는 크게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나누어짐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Singleton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구조로 단 하나만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맵의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개수만큼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귀속되며 초기화 및 업데이트는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수행된다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18F85B-14A8-4021-A19C-3B5E47BE76F6}"/>
              </a:ext>
            </a:extLst>
          </p:cNvPr>
          <p:cNvSpPr/>
          <p:nvPr/>
        </p:nvSpPr>
        <p:spPr>
          <a:xfrm>
            <a:off x="690075" y="3373858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프레임워크의 전체적인 흐름을 담당하여 무조건 하나의 인스턴스만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포인터를 가지고 있다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5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흐름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E73987-0AD7-46B2-9400-5849AC5F1E57}"/>
              </a:ext>
            </a:extLst>
          </p:cNvPr>
          <p:cNvCxnSpPr>
            <a:cxnSpLocks/>
          </p:cNvCxnSpPr>
          <p:nvPr/>
        </p:nvCxnSpPr>
        <p:spPr>
          <a:xfrm>
            <a:off x="4493352" y="1340315"/>
            <a:ext cx="0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F2A03AF-4D12-49C7-8028-0AC2F486A3B7}"/>
              </a:ext>
            </a:extLst>
          </p:cNvPr>
          <p:cNvCxnSpPr>
            <a:cxnSpLocks/>
          </p:cNvCxnSpPr>
          <p:nvPr/>
        </p:nvCxnSpPr>
        <p:spPr>
          <a:xfrm flipH="1">
            <a:off x="7191261" y="1340315"/>
            <a:ext cx="36826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C5684CA-D19A-4E72-97A3-F713298C1B4C}"/>
              </a:ext>
            </a:extLst>
          </p:cNvPr>
          <p:cNvGrpSpPr/>
          <p:nvPr/>
        </p:nvGrpSpPr>
        <p:grpSpPr>
          <a:xfrm>
            <a:off x="2606458" y="3615496"/>
            <a:ext cx="6499984" cy="2316908"/>
            <a:chOff x="1870745" y="1895912"/>
            <a:chExt cx="7969541" cy="447079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68021BE-2268-4F07-91B7-0BFCEC42A6F5}"/>
                </a:ext>
              </a:extLst>
            </p:cNvPr>
            <p:cNvSpPr/>
            <p:nvPr/>
          </p:nvSpPr>
          <p:spPr>
            <a:xfrm>
              <a:off x="1870745" y="1895912"/>
              <a:ext cx="7969541" cy="4470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4BC23C3-1EA2-4FEC-9075-CCA2AF1BCEF9}"/>
                </a:ext>
              </a:extLst>
            </p:cNvPr>
            <p:cNvCxnSpPr/>
            <p:nvPr/>
          </p:nvCxnSpPr>
          <p:spPr>
            <a:xfrm>
              <a:off x="1870745" y="2505125"/>
              <a:ext cx="9815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751F479-85CD-4B56-9B2A-001FF371A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8381" y="1895916"/>
              <a:ext cx="280713" cy="6092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7CB6BC-66F0-46F6-A863-252B48CC0EFB}"/>
                </a:ext>
              </a:extLst>
            </p:cNvPr>
            <p:cNvSpPr txBox="1"/>
            <p:nvPr/>
          </p:nvSpPr>
          <p:spPr>
            <a:xfrm>
              <a:off x="2106286" y="1895912"/>
              <a:ext cx="645305" cy="386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Loop</a:t>
              </a:r>
              <a:endParaRPr lang="ko-KR" altLang="en-US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39D391-156C-4A8D-B857-1841CB6992C5}"/>
              </a:ext>
            </a:extLst>
          </p:cNvPr>
          <p:cNvSpPr/>
          <p:nvPr/>
        </p:nvSpPr>
        <p:spPr>
          <a:xfrm>
            <a:off x="4438068" y="4864962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D67592-8BD9-4DAE-9BA9-56390CB30141}"/>
              </a:ext>
            </a:extLst>
          </p:cNvPr>
          <p:cNvSpPr/>
          <p:nvPr/>
        </p:nvSpPr>
        <p:spPr>
          <a:xfrm>
            <a:off x="7136893" y="4040423"/>
            <a:ext cx="108736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8EB470B-1D31-46C5-A26F-4B91042459C2}"/>
              </a:ext>
            </a:extLst>
          </p:cNvPr>
          <p:cNvCxnSpPr>
            <a:cxnSpLocks/>
          </p:cNvCxnSpPr>
          <p:nvPr/>
        </p:nvCxnSpPr>
        <p:spPr>
          <a:xfrm>
            <a:off x="4578541" y="4073462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D0491D-44ED-40DA-93B6-61178C76B2A8}"/>
              </a:ext>
            </a:extLst>
          </p:cNvPr>
          <p:cNvSpPr txBox="1"/>
          <p:nvPr/>
        </p:nvSpPr>
        <p:spPr>
          <a:xfrm>
            <a:off x="4919725" y="3708377"/>
            <a:ext cx="2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deltaTime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219E36-B5C5-462F-B675-2EE16DEC4D0D}"/>
              </a:ext>
            </a:extLst>
          </p:cNvPr>
          <p:cNvCxnSpPr>
            <a:cxnSpLocks/>
          </p:cNvCxnSpPr>
          <p:nvPr/>
        </p:nvCxnSpPr>
        <p:spPr>
          <a:xfrm flipH="1">
            <a:off x="4559384" y="4563539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A60EFD-DA99-41FA-86AD-8ED2A621BED2}"/>
              </a:ext>
            </a:extLst>
          </p:cNvPr>
          <p:cNvGrpSpPr/>
          <p:nvPr/>
        </p:nvGrpSpPr>
        <p:grpSpPr>
          <a:xfrm>
            <a:off x="3760622" y="806389"/>
            <a:ext cx="1610687" cy="503339"/>
            <a:chOff x="2424418" y="1844140"/>
            <a:chExt cx="1610687" cy="50333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A7275F-0DF2-4F33-ACB3-E4EB9E1C132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B2D7DB-03C3-486C-A00E-FA9D193B55ED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1B5F03-9EBA-4276-A103-B0AE4606AA68}"/>
              </a:ext>
            </a:extLst>
          </p:cNvPr>
          <p:cNvGrpSpPr/>
          <p:nvPr/>
        </p:nvGrpSpPr>
        <p:grpSpPr>
          <a:xfrm>
            <a:off x="6311276" y="806389"/>
            <a:ext cx="1610687" cy="503339"/>
            <a:chOff x="5122327" y="1844140"/>
            <a:chExt cx="1610687" cy="50333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C390CC-0E39-422E-968E-BBB629F48692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90B4C7-CFAB-4A2F-BC5A-B6555270219C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EDED59-BA22-401B-BDE6-C0DC960D310F}"/>
              </a:ext>
            </a:extLst>
          </p:cNvPr>
          <p:cNvSpPr/>
          <p:nvPr/>
        </p:nvSpPr>
        <p:spPr>
          <a:xfrm>
            <a:off x="4439586" y="2001444"/>
            <a:ext cx="130345" cy="101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5CBA9E-3404-46D2-8CCF-665F0FF7902F}"/>
              </a:ext>
            </a:extLst>
          </p:cNvPr>
          <p:cNvSpPr/>
          <p:nvPr/>
        </p:nvSpPr>
        <p:spPr>
          <a:xfrm>
            <a:off x="7150993" y="2246632"/>
            <a:ext cx="108737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49D2CF-E756-4142-878A-BA84AEBB9C29}"/>
              </a:ext>
            </a:extLst>
          </p:cNvPr>
          <p:cNvCxnSpPr>
            <a:cxnSpLocks/>
          </p:cNvCxnSpPr>
          <p:nvPr/>
        </p:nvCxnSpPr>
        <p:spPr>
          <a:xfrm>
            <a:off x="4573485" y="2220100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2946AA-B1FD-4D8C-A861-9C37562C9F85}"/>
              </a:ext>
            </a:extLst>
          </p:cNvPr>
          <p:cNvSpPr txBox="1"/>
          <p:nvPr/>
        </p:nvSpPr>
        <p:spPr>
          <a:xfrm>
            <a:off x="4570011" y="1632303"/>
            <a:ext cx="373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Initialize(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screenWidth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screenHeight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D15AE7D-22D7-47D8-B6AE-0B34255DD5F6}"/>
              </a:ext>
            </a:extLst>
          </p:cNvPr>
          <p:cNvCxnSpPr>
            <a:cxnSpLocks/>
          </p:cNvCxnSpPr>
          <p:nvPr/>
        </p:nvCxnSpPr>
        <p:spPr>
          <a:xfrm flipH="1">
            <a:off x="4573485" y="2732768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2791A7D-B41A-4C9C-A70F-986D342D28EC}"/>
              </a:ext>
            </a:extLst>
          </p:cNvPr>
          <p:cNvSpPr/>
          <p:nvPr/>
        </p:nvSpPr>
        <p:spPr>
          <a:xfrm>
            <a:off x="4448912" y="3838515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8B9661-F7E9-43AF-BFCE-C4A99D4F3931}"/>
              </a:ext>
            </a:extLst>
          </p:cNvPr>
          <p:cNvCxnSpPr>
            <a:cxnSpLocks/>
          </p:cNvCxnSpPr>
          <p:nvPr/>
        </p:nvCxnSpPr>
        <p:spPr>
          <a:xfrm>
            <a:off x="2339967" y="4151914"/>
            <a:ext cx="20981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2E1FDB9F-135F-482E-93CC-33923E188E40}"/>
              </a:ext>
            </a:extLst>
          </p:cNvPr>
          <p:cNvSpPr/>
          <p:nvPr/>
        </p:nvSpPr>
        <p:spPr>
          <a:xfrm flipH="1" flipV="1">
            <a:off x="386768" y="3709409"/>
            <a:ext cx="1970364" cy="115555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6E07AB-F3D4-46A8-ACDD-9D9BB13618AD}"/>
              </a:ext>
            </a:extLst>
          </p:cNvPr>
          <p:cNvSpPr/>
          <p:nvPr/>
        </p:nvSpPr>
        <p:spPr>
          <a:xfrm>
            <a:off x="370944" y="3900245"/>
            <a:ext cx="1975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 및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PostProcessConstants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</a:p>
        </p:txBody>
      </p:sp>
      <p:sp>
        <p:nvSpPr>
          <p:cNvPr id="101" name="사각형: 모서리가 접힌 도형 100">
            <a:extLst>
              <a:ext uri="{FF2B5EF4-FFF2-40B4-BE49-F238E27FC236}">
                <a16:creationId xmlns:a16="http://schemas.microsoft.com/office/drawing/2014/main" id="{EBFAF246-3483-486A-9A19-31DC5F2E5EC5}"/>
              </a:ext>
            </a:extLst>
          </p:cNvPr>
          <p:cNvSpPr/>
          <p:nvPr/>
        </p:nvSpPr>
        <p:spPr>
          <a:xfrm flipH="1" flipV="1">
            <a:off x="9585542" y="3657600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F73AE7-73FD-465C-898B-EC177DF978F2}"/>
              </a:ext>
            </a:extLst>
          </p:cNvPr>
          <p:cNvSpPr/>
          <p:nvPr/>
        </p:nvSpPr>
        <p:spPr>
          <a:xfrm>
            <a:off x="9585542" y="3777642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ShadowMap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Clear,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Actor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Camera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3381D18-6980-4BFB-B856-6851414A2684}"/>
              </a:ext>
            </a:extLst>
          </p:cNvPr>
          <p:cNvCxnSpPr>
            <a:cxnSpLocks/>
          </p:cNvCxnSpPr>
          <p:nvPr/>
        </p:nvCxnSpPr>
        <p:spPr>
          <a:xfrm flipV="1">
            <a:off x="7280841" y="4045556"/>
            <a:ext cx="2304701" cy="1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C1FA3E-B604-4191-BD1C-83C8B7EF6AAD}"/>
              </a:ext>
            </a:extLst>
          </p:cNvPr>
          <p:cNvCxnSpPr>
            <a:cxnSpLocks/>
          </p:cNvCxnSpPr>
          <p:nvPr/>
        </p:nvCxnSpPr>
        <p:spPr>
          <a:xfrm>
            <a:off x="4613753" y="5016971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2C4382-9F71-4B76-A194-3F9096388507}"/>
              </a:ext>
            </a:extLst>
          </p:cNvPr>
          <p:cNvSpPr txBox="1"/>
          <p:nvPr/>
        </p:nvSpPr>
        <p:spPr>
          <a:xfrm>
            <a:off x="4919725" y="4678417"/>
            <a:ext cx="212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RenderLayer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A5C3A1-F6BE-49D7-961C-65275E003C1B}"/>
              </a:ext>
            </a:extLst>
          </p:cNvPr>
          <p:cNvCxnSpPr>
            <a:cxnSpLocks/>
          </p:cNvCxnSpPr>
          <p:nvPr/>
        </p:nvCxnSpPr>
        <p:spPr>
          <a:xfrm>
            <a:off x="4613753" y="5578566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61C5A-7E4A-4D65-92BF-588288E9518D}"/>
              </a:ext>
            </a:extLst>
          </p:cNvPr>
          <p:cNvSpPr txBox="1"/>
          <p:nvPr/>
        </p:nvSpPr>
        <p:spPr>
          <a:xfrm>
            <a:off x="4592371" y="5224719"/>
            <a:ext cx="304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RenderLightVolume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LightType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렌더링 패스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A1DA7-23E7-4C66-951F-BAE43588B272}"/>
              </a:ext>
            </a:extLst>
          </p:cNvPr>
          <p:cNvSpPr/>
          <p:nvPr/>
        </p:nvSpPr>
        <p:spPr>
          <a:xfrm>
            <a:off x="2976239" y="1554287"/>
            <a:ext cx="139176" cy="4660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20618B-EA99-4401-B184-10FE4FA8C6DD}"/>
              </a:ext>
            </a:extLst>
          </p:cNvPr>
          <p:cNvSpPr txBox="1"/>
          <p:nvPr/>
        </p:nvSpPr>
        <p:spPr>
          <a:xfrm>
            <a:off x="2553544" y="1214193"/>
            <a:ext cx="98456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Render()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901862-8E9D-4C69-9D98-047DF1F4F796}"/>
              </a:ext>
            </a:extLst>
          </p:cNvPr>
          <p:cNvSpPr txBox="1"/>
          <p:nvPr/>
        </p:nvSpPr>
        <p:spPr>
          <a:xfrm>
            <a:off x="3309232" y="1789970"/>
            <a:ext cx="123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2029DB-62E9-469C-99F5-2AD5E5DB93AD}"/>
              </a:ext>
            </a:extLst>
          </p:cNvPr>
          <p:cNvSpPr txBox="1"/>
          <p:nvPr/>
        </p:nvSpPr>
        <p:spPr>
          <a:xfrm>
            <a:off x="3310307" y="2643203"/>
            <a:ext cx="18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38098-F91C-499C-BAAE-6ACE595931D1}"/>
              </a:ext>
            </a:extLst>
          </p:cNvPr>
          <p:cNvSpPr txBox="1"/>
          <p:nvPr/>
        </p:nvSpPr>
        <p:spPr>
          <a:xfrm>
            <a:off x="3317422" y="3473966"/>
            <a:ext cx="196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B7E924-2B76-48A8-855A-2D3389012279}"/>
              </a:ext>
            </a:extLst>
          </p:cNvPr>
          <p:cNvSpPr txBox="1"/>
          <p:nvPr/>
        </p:nvSpPr>
        <p:spPr>
          <a:xfrm>
            <a:off x="3317422" y="4329345"/>
            <a:ext cx="273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5E478-AD5A-40DB-B261-B5ED05771C0A}"/>
              </a:ext>
            </a:extLst>
          </p:cNvPr>
          <p:cNvSpPr txBox="1"/>
          <p:nvPr/>
        </p:nvSpPr>
        <p:spPr>
          <a:xfrm>
            <a:off x="3327412" y="4984947"/>
            <a:ext cx="7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8AB51-5C56-4CF6-A548-EF2BAFE91AE2}"/>
              </a:ext>
            </a:extLst>
          </p:cNvPr>
          <p:cNvSpPr txBox="1"/>
          <p:nvPr/>
        </p:nvSpPr>
        <p:spPr>
          <a:xfrm>
            <a:off x="3307736" y="5640549"/>
            <a:ext cx="1676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 Processing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5FC419FF-9C46-472D-A1E4-6FCAEAEB602D}"/>
              </a:ext>
            </a:extLst>
          </p:cNvPr>
          <p:cNvSpPr/>
          <p:nvPr/>
        </p:nvSpPr>
        <p:spPr>
          <a:xfrm flipH="1" flipV="1">
            <a:off x="6832911" y="2513604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38CD27-FA8E-452A-9215-E0CA67DEFF19}"/>
              </a:ext>
            </a:extLst>
          </p:cNvPr>
          <p:cNvCxnSpPr>
            <a:cxnSpLocks/>
          </p:cNvCxnSpPr>
          <p:nvPr/>
        </p:nvCxnSpPr>
        <p:spPr>
          <a:xfrm>
            <a:off x="5486906" y="2839868"/>
            <a:ext cx="1322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E9A3E06-C386-4580-BEBB-5B6A65A5439E}"/>
              </a:ext>
            </a:extLst>
          </p:cNvPr>
          <p:cNvSpPr/>
          <p:nvPr/>
        </p:nvSpPr>
        <p:spPr>
          <a:xfrm>
            <a:off x="6832911" y="2553238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Indexed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2" name="사각형: 모서리가 접힌 도형 101">
            <a:extLst>
              <a:ext uri="{FF2B5EF4-FFF2-40B4-BE49-F238E27FC236}">
                <a16:creationId xmlns:a16="http://schemas.microsoft.com/office/drawing/2014/main" id="{5E5689FF-AA5A-4725-BE32-3290626CD552}"/>
              </a:ext>
            </a:extLst>
          </p:cNvPr>
          <p:cNvSpPr/>
          <p:nvPr/>
        </p:nvSpPr>
        <p:spPr>
          <a:xfrm flipH="1" flipV="1">
            <a:off x="7048071" y="3315448"/>
            <a:ext cx="2510602" cy="894589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79105-0A66-4941-BDD2-9A36C3D3AB8E}"/>
              </a:ext>
            </a:extLst>
          </p:cNvPr>
          <p:cNvCxnSpPr>
            <a:cxnSpLocks/>
          </p:cNvCxnSpPr>
          <p:nvPr/>
        </p:nvCxnSpPr>
        <p:spPr>
          <a:xfrm>
            <a:off x="5698022" y="3670433"/>
            <a:ext cx="1322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D4AB34-3F6A-478C-9272-DD57BF7930D2}"/>
              </a:ext>
            </a:extLst>
          </p:cNvPr>
          <p:cNvSpPr/>
          <p:nvPr/>
        </p:nvSpPr>
        <p:spPr>
          <a:xfrm>
            <a:off x="6962906" y="3489693"/>
            <a:ext cx="268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Indexed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Deferred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수행하고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Forward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Transparent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AD6D5AD8-CE83-4DCF-ACE3-5BEC5F0427FC}"/>
              </a:ext>
            </a:extLst>
          </p:cNvPr>
          <p:cNvSpPr/>
          <p:nvPr/>
        </p:nvSpPr>
        <p:spPr>
          <a:xfrm flipH="1" flipV="1">
            <a:off x="5034041" y="1637198"/>
            <a:ext cx="1547771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C8FE9F9-27EC-48C9-A552-723AC70B5EEE}"/>
              </a:ext>
            </a:extLst>
          </p:cNvPr>
          <p:cNvCxnSpPr>
            <a:cxnSpLocks/>
          </p:cNvCxnSpPr>
          <p:nvPr/>
        </p:nvCxnSpPr>
        <p:spPr>
          <a:xfrm>
            <a:off x="4620425" y="1958132"/>
            <a:ext cx="4136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1C60B3-78FA-4E33-B084-81D97E718DB2}"/>
              </a:ext>
            </a:extLst>
          </p:cNvPr>
          <p:cNvSpPr/>
          <p:nvPr/>
        </p:nvSpPr>
        <p:spPr>
          <a:xfrm>
            <a:off x="4996729" y="1749347"/>
            <a:ext cx="1622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오브젝트의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만을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2B1313A4-9896-4E19-A2C5-DB64CEFAEA6F}"/>
              </a:ext>
            </a:extLst>
          </p:cNvPr>
          <p:cNvSpPr/>
          <p:nvPr/>
        </p:nvSpPr>
        <p:spPr>
          <a:xfrm flipH="1" flipV="1">
            <a:off x="7776983" y="4210037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1075B1C-DFE1-4276-8524-6D9C28F026D8}"/>
              </a:ext>
            </a:extLst>
          </p:cNvPr>
          <p:cNvCxnSpPr>
            <a:cxnSpLocks/>
          </p:cNvCxnSpPr>
          <p:nvPr/>
        </p:nvCxnSpPr>
        <p:spPr>
          <a:xfrm>
            <a:off x="6430978" y="4536301"/>
            <a:ext cx="1322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BE4B48-F271-4DDE-BF81-0F4B067EFC53}"/>
              </a:ext>
            </a:extLst>
          </p:cNvPr>
          <p:cNvSpPr/>
          <p:nvPr/>
        </p:nvSpPr>
        <p:spPr>
          <a:xfrm>
            <a:off x="7776983" y="4249671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위한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사각형: 모서리가 접힌 도형 60">
            <a:extLst>
              <a:ext uri="{FF2B5EF4-FFF2-40B4-BE49-F238E27FC236}">
                <a16:creationId xmlns:a16="http://schemas.microsoft.com/office/drawing/2014/main" id="{3F729AAF-9F36-42C8-8985-8733CEB67939}"/>
              </a:ext>
            </a:extLst>
          </p:cNvPr>
          <p:cNvSpPr/>
          <p:nvPr/>
        </p:nvSpPr>
        <p:spPr>
          <a:xfrm flipH="1" flipV="1">
            <a:off x="6119587" y="4913608"/>
            <a:ext cx="2224312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914C0-9140-4F00-AD29-CBBE35BE0CFF}"/>
              </a:ext>
            </a:extLst>
          </p:cNvPr>
          <p:cNvCxnSpPr>
            <a:cxnSpLocks/>
          </p:cNvCxnSpPr>
          <p:nvPr/>
        </p:nvCxnSpPr>
        <p:spPr>
          <a:xfrm>
            <a:off x="4137670" y="5239873"/>
            <a:ext cx="19579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1D2CBC-8D3C-472B-8918-4C7CA93B7B8F}"/>
              </a:ext>
            </a:extLst>
          </p:cNvPr>
          <p:cNvSpPr/>
          <p:nvPr/>
        </p:nvSpPr>
        <p:spPr>
          <a:xfrm>
            <a:off x="6119588" y="4953243"/>
            <a:ext cx="212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Voluemtric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시킨다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5ECD3-1C95-4BDD-917A-504043E098C8}"/>
              </a:ext>
            </a:extLst>
          </p:cNvPr>
          <p:cNvSpPr/>
          <p:nvPr/>
        </p:nvSpPr>
        <p:spPr>
          <a:xfrm flipH="1" flipV="1">
            <a:off x="8417788" y="5427192"/>
            <a:ext cx="2400301" cy="870632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28D376A-C33E-469E-ADBE-ACB5F557D71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283345" y="5854262"/>
            <a:ext cx="3134443" cy="8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AA4675-C05B-4DAD-BC47-31E80CECA0CB}"/>
              </a:ext>
            </a:extLst>
          </p:cNvPr>
          <p:cNvSpPr/>
          <p:nvPr/>
        </p:nvSpPr>
        <p:spPr>
          <a:xfrm>
            <a:off x="8417788" y="5539343"/>
            <a:ext cx="232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 Correction, Bloom, Volumetric Light Scattering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0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클래스 다이어그램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E5511D-0093-416E-9816-9810EBDC2989}"/>
              </a:ext>
            </a:extLst>
          </p:cNvPr>
          <p:cNvGrpSpPr/>
          <p:nvPr/>
        </p:nvGrpSpPr>
        <p:grpSpPr>
          <a:xfrm>
            <a:off x="5027448" y="1374077"/>
            <a:ext cx="1420978" cy="503339"/>
            <a:chOff x="2424418" y="1844140"/>
            <a:chExt cx="1610687" cy="50333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8295971-3D66-4344-9EF2-02174563EBEA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6BF1706-9FEE-4763-B150-3EBDED594F90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14E2A1E-C6FC-41D8-BC32-893E700CBA78}"/>
              </a:ext>
            </a:extLst>
          </p:cNvPr>
          <p:cNvGrpSpPr/>
          <p:nvPr/>
        </p:nvGrpSpPr>
        <p:grpSpPr>
          <a:xfrm>
            <a:off x="2722398" y="2843267"/>
            <a:ext cx="1420978" cy="503339"/>
            <a:chOff x="2424418" y="1844140"/>
            <a:chExt cx="1610687" cy="50333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5703CD8-FC67-4A63-B73A-3441CCFF771B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FF6530-F122-4CBF-BB34-6D434CB3D106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Actor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B047AB0-BDDF-4973-BF73-321ECE1C9495}"/>
              </a:ext>
            </a:extLst>
          </p:cNvPr>
          <p:cNvGrpSpPr/>
          <p:nvPr/>
        </p:nvGrpSpPr>
        <p:grpSpPr>
          <a:xfrm>
            <a:off x="7447546" y="2843267"/>
            <a:ext cx="1420978" cy="503339"/>
            <a:chOff x="2424418" y="1844140"/>
            <a:chExt cx="1610687" cy="50333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E8D334-338D-44DD-BC12-79FC1C72683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68920E-F8B5-4805-BA8C-C83453B8A0A1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22C9DF0-E3CF-4DC0-A254-7AA174A720BB}"/>
              </a:ext>
            </a:extLst>
          </p:cNvPr>
          <p:cNvGrpSpPr/>
          <p:nvPr/>
        </p:nvGrpSpPr>
        <p:grpSpPr>
          <a:xfrm>
            <a:off x="5522693" y="4505536"/>
            <a:ext cx="1695345" cy="475049"/>
            <a:chOff x="2424418" y="1844140"/>
            <a:chExt cx="1610687" cy="50333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138601-21EA-4572-BFBD-F4D7CF99B31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2A4823C-C34F-4060-B358-CDD271B6EAF1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Directional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59FFABC-5920-4FDB-B9E8-5D47084FDF65}"/>
              </a:ext>
            </a:extLst>
          </p:cNvPr>
          <p:cNvGrpSpPr/>
          <p:nvPr/>
        </p:nvGrpSpPr>
        <p:grpSpPr>
          <a:xfrm>
            <a:off x="9098033" y="4518414"/>
            <a:ext cx="1695345" cy="475049"/>
            <a:chOff x="2424418" y="1844140"/>
            <a:chExt cx="1610687" cy="5033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2F0AFBA-472E-4475-8FE8-831023E1A8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8A117E-B1A3-45B6-A20A-102B963C134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Point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783B83C-9F16-407C-959D-F9DE4C820CF9}"/>
              </a:ext>
            </a:extLst>
          </p:cNvPr>
          <p:cNvGrpSpPr/>
          <p:nvPr/>
        </p:nvGrpSpPr>
        <p:grpSpPr>
          <a:xfrm>
            <a:off x="7310363" y="4505535"/>
            <a:ext cx="1695345" cy="475049"/>
            <a:chOff x="2424418" y="1844140"/>
            <a:chExt cx="1610687" cy="50333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5165AF-F369-4A3C-9FF5-5E176F6961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CD1D2E-82A0-46CC-8B57-615C0692B48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Spot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9E03169-0F84-49B9-81C1-7A03DF6578D8}"/>
              </a:ext>
            </a:extLst>
          </p:cNvPr>
          <p:cNvGrpSpPr/>
          <p:nvPr/>
        </p:nvGrpSpPr>
        <p:grpSpPr>
          <a:xfrm>
            <a:off x="1238168" y="4482326"/>
            <a:ext cx="1695345" cy="475049"/>
            <a:chOff x="2424418" y="1844140"/>
            <a:chExt cx="1610687" cy="50333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3FDBB5-5871-4051-AFB1-A9FF7037FA46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6E5088-15DE-429E-A0D9-F066E40932F9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Static Mesh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5554BB9-565E-48EC-893A-47C86B2AC204}"/>
              </a:ext>
            </a:extLst>
          </p:cNvPr>
          <p:cNvGrpSpPr/>
          <p:nvPr/>
        </p:nvGrpSpPr>
        <p:grpSpPr>
          <a:xfrm>
            <a:off x="3025838" y="4482325"/>
            <a:ext cx="1695345" cy="475049"/>
            <a:chOff x="2424418" y="1844140"/>
            <a:chExt cx="1610687" cy="503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4FFA5A0-C09A-4278-825D-D32E65218E5D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0B16369-4F6B-4B30-B092-86BC266F9BA8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Material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61EBC17-BB13-47B9-85E7-2E478DA78FF6}"/>
              </a:ext>
            </a:extLst>
          </p:cNvPr>
          <p:cNvGrpSpPr/>
          <p:nvPr/>
        </p:nvGrpSpPr>
        <p:grpSpPr>
          <a:xfrm>
            <a:off x="9945706" y="1975237"/>
            <a:ext cx="1812571" cy="758437"/>
            <a:chOff x="2424418" y="1844140"/>
            <a:chExt cx="1722059" cy="80360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7C34D00-9081-468C-9B73-4E1576978C88}"/>
                </a:ext>
              </a:extLst>
            </p:cNvPr>
            <p:cNvSpPr/>
            <p:nvPr/>
          </p:nvSpPr>
          <p:spPr>
            <a:xfrm>
              <a:off x="2424418" y="1844140"/>
              <a:ext cx="1722059" cy="803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13B39AB-6D8D-4EF7-A649-35E1710736DB}"/>
                </a:ext>
              </a:extLst>
            </p:cNvPr>
            <p:cNvSpPr txBox="1"/>
            <p:nvPr/>
          </p:nvSpPr>
          <p:spPr>
            <a:xfrm>
              <a:off x="2471090" y="1920386"/>
              <a:ext cx="1675387" cy="61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UniformBuffer</a:t>
              </a:r>
              <a:endPara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</a:t>
              </a:r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LightConstants</a:t>
              </a:r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A2DFA69-2427-429C-8CDF-F868560D100F}"/>
              </a:ext>
            </a:extLst>
          </p:cNvPr>
          <p:cNvCxnSpPr>
            <a:stCxn id="95" idx="0"/>
            <a:endCxn id="89" idx="2"/>
          </p:cNvCxnSpPr>
          <p:nvPr/>
        </p:nvCxnSpPr>
        <p:spPr>
          <a:xfrm rot="16200000" flipV="1">
            <a:off x="6465061" y="1150293"/>
            <a:ext cx="965851" cy="242009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6430E4-660D-4ECA-9FDA-2050CE56A3F8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3432888" y="2362199"/>
            <a:ext cx="2313863" cy="481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1520A81-EF33-4920-B768-235CF232DC20}"/>
              </a:ext>
            </a:extLst>
          </p:cNvPr>
          <p:cNvCxnSpPr>
            <a:stCxn id="92" idx="2"/>
            <a:endCxn id="113" idx="0"/>
          </p:cNvCxnSpPr>
          <p:nvPr/>
        </p:nvCxnSpPr>
        <p:spPr>
          <a:xfrm rot="16200000" flipH="1">
            <a:off x="3085340" y="3694153"/>
            <a:ext cx="1135719" cy="440624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1B854BE-238A-4998-830A-240448970852}"/>
              </a:ext>
            </a:extLst>
          </p:cNvPr>
          <p:cNvCxnSpPr>
            <a:stCxn id="104" idx="0"/>
            <a:endCxn id="95" idx="2"/>
          </p:cNvCxnSpPr>
          <p:nvPr/>
        </p:nvCxnSpPr>
        <p:spPr>
          <a:xfrm rot="16200000" flipV="1">
            <a:off x="8465967" y="3038674"/>
            <a:ext cx="1171808" cy="178767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7B9BA-9C2C-4364-A522-2281C9362E3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58034" y="3911600"/>
            <a:ext cx="2" cy="59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4EA30D7-A289-486B-AC7E-377D6E35E7AE}"/>
              </a:ext>
            </a:extLst>
          </p:cNvPr>
          <p:cNvCxnSpPr>
            <a:cxnSpLocks/>
            <a:endCxn id="98" idx="0"/>
          </p:cNvCxnSpPr>
          <p:nvPr/>
        </p:nvCxnSpPr>
        <p:spPr>
          <a:xfrm rot="10800000" flipV="1">
            <a:off x="6370366" y="3940540"/>
            <a:ext cx="1787666" cy="5649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1E38F27-9A0E-4A49-8E46-A82028F09707}"/>
              </a:ext>
            </a:extLst>
          </p:cNvPr>
          <p:cNvCxnSpPr>
            <a:endCxn id="110" idx="0"/>
          </p:cNvCxnSpPr>
          <p:nvPr/>
        </p:nvCxnSpPr>
        <p:spPr>
          <a:xfrm rot="10800000" flipV="1">
            <a:off x="2085841" y="3911600"/>
            <a:ext cx="1347046" cy="570726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90D13B-4C3F-4EED-9E44-86E2A8A204E0}"/>
              </a:ext>
            </a:extLst>
          </p:cNvPr>
          <p:cNvCxnSpPr>
            <a:cxnSpLocks/>
            <a:stCxn id="95" idx="3"/>
            <a:endCxn id="143" idx="1"/>
          </p:cNvCxnSpPr>
          <p:nvPr/>
        </p:nvCxnSpPr>
        <p:spPr>
          <a:xfrm flipV="1">
            <a:off x="8868524" y="2354456"/>
            <a:ext cx="1077182" cy="740481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97EB2A3-BD0C-44A9-900D-2127779204CF}"/>
              </a:ext>
            </a:extLst>
          </p:cNvPr>
          <p:cNvSpPr txBox="1"/>
          <p:nvPr/>
        </p:nvSpPr>
        <p:spPr>
          <a:xfrm>
            <a:off x="2118694" y="419696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165D62-38A7-4675-AB6D-40AB937801FE}"/>
              </a:ext>
            </a:extLst>
          </p:cNvPr>
          <p:cNvSpPr txBox="1"/>
          <p:nvPr/>
        </p:nvSpPr>
        <p:spPr>
          <a:xfrm>
            <a:off x="3926741" y="422303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E77201-8A9B-4F8F-88EB-EC3F0BD77C8E}"/>
              </a:ext>
            </a:extLst>
          </p:cNvPr>
          <p:cNvSpPr txBox="1"/>
          <p:nvPr/>
        </p:nvSpPr>
        <p:spPr>
          <a:xfrm>
            <a:off x="9665946" y="203998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4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2A023C-818A-431E-9599-FAF773B0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1" y="2200825"/>
            <a:ext cx="3046228" cy="22445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566BCC-7DC4-48B4-8C34-80006951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62" y="1961105"/>
            <a:ext cx="3157997" cy="22517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1B16A2-9648-4966-989A-829FDD50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71" y="690884"/>
            <a:ext cx="3967257" cy="45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9FF0F-8969-4842-A73D-2E5BA63430D5}"/>
              </a:ext>
            </a:extLst>
          </p:cNvPr>
          <p:cNvSpPr txBox="1"/>
          <p:nvPr/>
        </p:nvSpPr>
        <p:spPr>
          <a:xfrm>
            <a:off x="1248489" y="453885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Depth Only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EA52E-E4A4-480E-8604-3D2ECB115A2D}"/>
              </a:ext>
            </a:extLst>
          </p:cNvPr>
          <p:cNvSpPr/>
          <p:nvPr/>
        </p:nvSpPr>
        <p:spPr>
          <a:xfrm>
            <a:off x="8560507" y="1961104"/>
            <a:ext cx="3046228" cy="2237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3EB58-9134-4C2E-AB38-60A637F6AB3B}"/>
              </a:ext>
            </a:extLst>
          </p:cNvPr>
          <p:cNvSpPr txBox="1"/>
          <p:nvPr/>
        </p:nvSpPr>
        <p:spPr>
          <a:xfrm>
            <a:off x="3367217" y="5444922"/>
            <a:ext cx="5457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Light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 Rendering</a:t>
            </a: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앞뒷면을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그리고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Test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안에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있다고 판단되면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D8D49-8518-40EA-ABE5-95B52E9E9020}"/>
              </a:ext>
            </a:extLst>
          </p:cNvPr>
          <p:cNvSpPr txBox="1"/>
          <p:nvPr/>
        </p:nvSpPr>
        <p:spPr>
          <a:xfrm>
            <a:off x="8424454" y="4461107"/>
            <a:ext cx="3182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그려진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5" y="1799923"/>
            <a:ext cx="4423249" cy="3103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228B9-9C6B-4380-B263-D862A31F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5" y="1799923"/>
            <a:ext cx="4163728" cy="3105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E287D-E38C-4B4E-BFCE-28BD8BFE77AA}"/>
              </a:ext>
            </a:extLst>
          </p:cNvPr>
          <p:cNvSpPr txBox="1"/>
          <p:nvPr/>
        </p:nvSpPr>
        <p:spPr>
          <a:xfrm>
            <a:off x="1985494" y="5154126"/>
            <a:ext cx="2719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Light Indexed Texture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1A362-CC30-4932-BF9B-6014FC746053}"/>
              </a:ext>
            </a:extLst>
          </p:cNvPr>
          <p:cNvSpPr txBox="1"/>
          <p:nvPr/>
        </p:nvSpPr>
        <p:spPr>
          <a:xfrm>
            <a:off x="7752313" y="5107959"/>
            <a:ext cx="271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Forward Rendering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1599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648</Words>
  <Application>Microsoft Office PowerPoint</Application>
  <PresentationFormat>와이드스크린</PresentationFormat>
  <Paragraphs>144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110</cp:revision>
  <dcterms:created xsi:type="dcterms:W3CDTF">2020-05-10T09:31:44Z</dcterms:created>
  <dcterms:modified xsi:type="dcterms:W3CDTF">2020-05-22T13:55:24Z</dcterms:modified>
</cp:coreProperties>
</file>