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77" r:id="rId10"/>
    <p:sldId id="279" r:id="rId11"/>
    <p:sldId id="278" r:id="rId12"/>
    <p:sldId id="281" r:id="rId13"/>
    <p:sldId id="280" r:id="rId14"/>
    <p:sldId id="282" r:id="rId15"/>
    <p:sldId id="267" r:id="rId16"/>
    <p:sldId id="274" r:id="rId17"/>
    <p:sldId id="275" r:id="rId18"/>
    <p:sldId id="268" r:id="rId19"/>
    <p:sldId id="276" r:id="rId20"/>
    <p:sldId id="272" r:id="rId21"/>
    <p:sldId id="27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2T22:25:08.456" idx="4">
    <p:pos x="5088" y="302"/>
    <p:text>http://ogldev.atspace.co.uk/www/tutorial37/tutorial37.html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18FD-3D14-4710-AD6B-A7757F37F6C1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57A3F-DC56-4467-9336-D04A3C958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417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57A3F-DC56-4467-9336-D04A3C95833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44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57A3F-DC56-4467-9336-D04A3C95833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235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57A3F-DC56-4467-9336-D04A3C95833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396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57A3F-DC56-4467-9336-D04A3C95833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20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58088-D2B6-4FA7-9D72-AB0905F06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DB3339-CCCD-4EA9-A717-803ED5F49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BAC871-1A5E-4372-9D9A-426D5644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9D5-8828-47EF-B888-5F85DC4DEDB6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4BFA19-C3B9-4E84-945A-902D1CE5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1EAAD-8AE3-4AA1-90D9-E80E51C8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664-22E9-431C-B67A-502EAC561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23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96187-27BF-407E-AA03-226E30D6F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BFFA4E-353A-405E-BE25-2D93D23B3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5E2B40-DA42-4285-8E8A-9C081516E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9D5-8828-47EF-B888-5F85DC4DEDB6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0FEEC-5144-49CB-B080-3509AD23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704329-F545-4AB4-89D3-8E364D8E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664-22E9-431C-B67A-502EAC561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27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8AB2F5-4FD7-4AA5-80BD-9CD948FEA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70309F-3301-48BE-99BB-498827558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FB32B5-D876-4916-A38D-7DC9DEEF8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9D5-8828-47EF-B888-5F85DC4DEDB6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0E1497-491C-4F1F-83CA-4E066801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08F2AE-329E-453F-A7D5-55D049D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664-22E9-431C-B67A-502EAC561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21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4E7DC-531B-41A0-9471-982CA0D4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43157-E93A-4BCC-BCF9-37392AF3F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09F3D4-941F-434F-8928-3AC6AAE6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9D5-8828-47EF-B888-5F85DC4DEDB6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E5D49E-EE3A-4BA4-A81A-6AB31560F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1B58A0-0C25-4C0A-BD65-A0081ABA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664-22E9-431C-B67A-502EAC561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61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351B8-B878-4FE0-930E-B3FF8CB4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10A02-86B8-4848-A0EE-7883202FC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FCE616-6D17-403E-8CEB-9A531E000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9D5-8828-47EF-B888-5F85DC4DEDB6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48944E-890C-454E-81E4-EC4DC3F8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85C73-D547-4004-A9D7-2A9EE692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664-22E9-431C-B67A-502EAC561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80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9B192-57E3-4FC5-B37E-259ED224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04C32-EAEB-4A2E-9EF4-C8179A969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CEB066-0A24-48D6-A913-69E603BC4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B45B24-4CE4-4F09-9FE7-EF8E7A90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9D5-8828-47EF-B888-5F85DC4DEDB6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BE369D-1F12-4733-93D2-EA1204ED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CA296C-7764-4C5A-80C4-A5C55A3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664-22E9-431C-B67A-502EAC561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68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6EB49-2C52-4A30-82F9-516D878C5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988DD0-1560-466B-9C4D-2A45F2311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B665C0-00C3-4167-94AF-FA2CE2478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5BE9BC-FB86-426D-92FE-D99F8DE8C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B31EFF-1D4A-452F-A282-3947147CC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E786FE-FF2B-4AC2-ADE1-043AE035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9D5-8828-47EF-B888-5F85DC4DEDB6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400579-8A96-44D0-AD01-7BB96A8C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6420B9-2DCA-4AEB-BA4E-2CB3AE5C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664-22E9-431C-B67A-502EAC561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25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9A11F-0015-4102-BCDC-E49A33CD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BBF1F9-5F93-4D8A-8774-CD73F33FE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9D5-8828-47EF-B888-5F85DC4DEDB6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642E7C-EE91-468C-8829-65014BB3B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84B4AD-912A-4FFA-A8B7-D464E513E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664-22E9-431C-B67A-502EAC561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39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74DB0D-CD40-40E9-8A7A-CD6E9BD12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9D5-8828-47EF-B888-5F85DC4DEDB6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B99913-23A0-484B-A406-A21EDBD2F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93F5FC-2620-40F0-A868-07D709E07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664-22E9-431C-B67A-502EAC561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76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30912-AC39-4D98-8C92-2784E7C0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4119E-5FD0-48E4-95D7-D260C94D1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B71DE5-108A-4CD3-AA90-AB7FD766A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53A900-2BA1-416E-B29A-FFB32C500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9D5-8828-47EF-B888-5F85DC4DEDB6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CFA9EA-439E-433C-A8D2-0639D50D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5AB524-9300-43D7-BD2D-DE9A0D78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664-22E9-431C-B67A-502EAC561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17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9FBBE-3F8C-4FC4-AE60-922F0E5D8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1CC9B7-D7A6-4FD3-BF33-621503283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8765D8-69A8-4033-8427-824033C44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5E5A67-9E8F-4ADB-A318-0A58BF5CF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9D5-8828-47EF-B888-5F85DC4DEDB6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2EB1A3-AFD6-4738-A932-63EF86B5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08AFCB-7B09-4181-8869-99671A6D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664-22E9-431C-B67A-502EAC561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98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118350-5FCC-48F3-8176-42E98B73C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DE286D-7461-426E-8327-C2D95D24B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CBEE2B-E1AD-4EE4-879C-BF5F11802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3B9D5-8828-47EF-B888-5F85DC4DEDB6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0BE490-FAB9-40D3-94D0-671879045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29E160-7920-4461-B7D9-48062A1CA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60664-22E9-431C-B67A-502EAC561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35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ogldev.atspace.co.uk/www/tutorial49/tutorial49.html" TargetMode="External"/><Relationship Id="rId2" Type="http://schemas.openxmlformats.org/officeDocument/2006/relationships/hyperlink" Target="https://learnopengl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BennyQBD/3DEngineCpp/blob/054c2dcd7c52adcf8c9da335a2baee78850504b8/res/shaders/filter-fxaa.fs" TargetMode="External"/><Relationship Id="rId5" Type="http://schemas.openxmlformats.org/officeDocument/2006/relationships/hyperlink" Target="http://blog.simonrodriguez.fr/articles/30-07-2016_implementing_fxaa.html" TargetMode="External"/><Relationship Id="rId4" Type="http://schemas.openxmlformats.org/officeDocument/2006/relationships/hyperlink" Target="https://developer.nvidia.com/gpugems/gpugems3/part-ii-light-and-shadows/chapter-13-volumetric-light-scattering-post-proces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2014182016/My-Opengl-Framework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내, 테이블, 책상, 컴퓨터이(가) 표시된 사진&#10;&#10;자동 생성된 설명">
            <a:extLst>
              <a:ext uri="{FF2B5EF4-FFF2-40B4-BE49-F238E27FC236}">
                <a16:creationId xmlns:a16="http://schemas.microsoft.com/office/drawing/2014/main" id="{1A08C73E-655A-484F-A6CE-1CA986FCD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399667-1CE3-457B-A837-BE6722B28C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42827-26AB-458D-9C17-6B5F54379FB5}"/>
              </a:ext>
            </a:extLst>
          </p:cNvPr>
          <p:cNvSpPr txBox="1"/>
          <p:nvPr/>
        </p:nvSpPr>
        <p:spPr>
          <a:xfrm>
            <a:off x="3190173" y="2757286"/>
            <a:ext cx="58116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spc="-150" dirty="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Portfolio</a:t>
            </a:r>
            <a:endParaRPr lang="ko-KR" altLang="en-US" sz="6000" spc="-150" dirty="0">
              <a:ln>
                <a:solidFill>
                  <a:schemeClr val="bg1">
                    <a:alpha val="40000"/>
                  </a:schemeClr>
                </a:solidFill>
              </a:ln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F7E5C-1FAD-4E0C-927C-1263E76197A0}"/>
              </a:ext>
            </a:extLst>
          </p:cNvPr>
          <p:cNvSpPr txBox="1"/>
          <p:nvPr/>
        </p:nvSpPr>
        <p:spPr>
          <a:xfrm>
            <a:off x="3190173" y="3772949"/>
            <a:ext cx="5811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박세준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D5C83E-D25B-45C2-B780-B8886A0941EF}"/>
              </a:ext>
            </a:extLst>
          </p:cNvPr>
          <p:cNvSpPr txBox="1"/>
          <p:nvPr/>
        </p:nvSpPr>
        <p:spPr>
          <a:xfrm rot="16200000">
            <a:off x="-601652" y="5675862"/>
            <a:ext cx="1818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70" dirty="0">
                <a:ln>
                  <a:solidFill>
                    <a:schemeClr val="bg1">
                      <a:lumMod val="65000"/>
                      <a:alpha val="4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2020 Portfolio</a:t>
            </a:r>
            <a:endParaRPr lang="ko-KR" altLang="en-US" sz="1400" spc="-70" dirty="0">
              <a:ln>
                <a:solidFill>
                  <a:schemeClr val="bg1">
                    <a:lumMod val="65000"/>
                    <a:alpha val="4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893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2223680" y="197048"/>
            <a:ext cx="759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 spc="200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spc="300" dirty="0"/>
              <a:t>Light Indexed Deferred </a:t>
            </a:r>
            <a:r>
              <a:rPr lang="en-US" altLang="ko-KR" spc="300" dirty="0" err="1"/>
              <a:t>Rednering</a:t>
            </a:r>
            <a:endParaRPr lang="ko-KR" altLang="en-US" spc="3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2D7A18-8BB6-4004-B583-B1C826D97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29" y="504826"/>
            <a:ext cx="4052153" cy="284271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A774ED6-B175-48C4-866B-B5B43E7D7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29" y="3429000"/>
            <a:ext cx="4052153" cy="302990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4A4FAC8-B27A-4D5D-8FAD-C9EFE4591045}"/>
              </a:ext>
            </a:extLst>
          </p:cNvPr>
          <p:cNvCxnSpPr>
            <a:cxnSpLocks/>
          </p:cNvCxnSpPr>
          <p:nvPr/>
        </p:nvCxnSpPr>
        <p:spPr>
          <a:xfrm>
            <a:off x="1362075" y="1676400"/>
            <a:ext cx="4195346" cy="587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C17815-EA2B-4F51-B573-61825EDF76A4}"/>
              </a:ext>
            </a:extLst>
          </p:cNvPr>
          <p:cNvSpPr txBox="1"/>
          <p:nvPr/>
        </p:nvSpPr>
        <p:spPr>
          <a:xfrm>
            <a:off x="5641911" y="2153474"/>
            <a:ext cx="2153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기록된 </a:t>
            </a:r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 Index 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</a:t>
            </a:r>
            <a:endParaRPr lang="en-US" altLang="ko-KR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0x00000000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CFED063-F5C5-48F3-895D-88B3E3370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653" y="2938241"/>
            <a:ext cx="6974057" cy="17891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7C9650-16F3-4DF5-BF87-2F0E1CE88C44}"/>
              </a:ext>
            </a:extLst>
          </p:cNvPr>
          <p:cNvSpPr txBox="1"/>
          <p:nvPr/>
        </p:nvSpPr>
        <p:spPr>
          <a:xfrm>
            <a:off x="8456170" y="2252835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FDB6CE-3E2F-49E0-8F45-6EA6A20BA54D}"/>
              </a:ext>
            </a:extLst>
          </p:cNvPr>
          <p:cNvSpPr txBox="1"/>
          <p:nvPr/>
        </p:nvSpPr>
        <p:spPr>
          <a:xfrm>
            <a:off x="7880196" y="2263806"/>
            <a:ext cx="335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&amp;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1EE4E7-0FA7-42DE-A7DB-DA8ECCB921CB}"/>
              </a:ext>
            </a:extLst>
          </p:cNvPr>
          <p:cNvSpPr txBox="1"/>
          <p:nvPr/>
        </p:nvSpPr>
        <p:spPr>
          <a:xfrm>
            <a:off x="9100759" y="2249691"/>
            <a:ext cx="2550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0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이므로 </a:t>
            </a:r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Lighting 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수행 </a:t>
            </a:r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3E3674E-2E96-442C-BF12-25C36B202FD3}"/>
              </a:ext>
            </a:extLst>
          </p:cNvPr>
          <p:cNvCxnSpPr>
            <a:cxnSpLocks/>
          </p:cNvCxnSpPr>
          <p:nvPr/>
        </p:nvCxnSpPr>
        <p:spPr>
          <a:xfrm>
            <a:off x="1362075" y="4839069"/>
            <a:ext cx="4352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940DB92-A443-4747-A075-2FA33F694E0C}"/>
              </a:ext>
            </a:extLst>
          </p:cNvPr>
          <p:cNvCxnSpPr>
            <a:cxnSpLocks/>
          </p:cNvCxnSpPr>
          <p:nvPr/>
        </p:nvCxnSpPr>
        <p:spPr>
          <a:xfrm flipV="1">
            <a:off x="5715000" y="4709951"/>
            <a:ext cx="0" cy="12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A10D23-2A8E-4AD9-A596-43A6CEC341E9}"/>
              </a:ext>
            </a:extLst>
          </p:cNvPr>
          <p:cNvSpPr txBox="1"/>
          <p:nvPr/>
        </p:nvSpPr>
        <p:spPr>
          <a:xfrm>
            <a:off x="4906833" y="4839069"/>
            <a:ext cx="2535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Forward Rendering 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수행</a:t>
            </a:r>
          </a:p>
        </p:txBody>
      </p:sp>
    </p:spTree>
    <p:extLst>
      <p:ext uri="{BB962C8B-B14F-4D97-AF65-F5344CB8AC3E}">
        <p14:creationId xmlns:p14="http://schemas.microsoft.com/office/powerpoint/2010/main" val="1250706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2223680" y="197048"/>
            <a:ext cx="759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 spc="200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spc="300" dirty="0"/>
              <a:t>Light Indexed Deferred </a:t>
            </a:r>
            <a:r>
              <a:rPr lang="en-US" altLang="ko-KR" spc="300" dirty="0" err="1"/>
              <a:t>Rednering</a:t>
            </a:r>
            <a:endParaRPr lang="ko-KR" altLang="en-US" spc="3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2D7A18-8BB6-4004-B583-B1C826D97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29" y="504826"/>
            <a:ext cx="4052153" cy="284271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A774ED6-B175-48C4-866B-B5B43E7D7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29" y="3429000"/>
            <a:ext cx="4052153" cy="302990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4A4FAC8-B27A-4D5D-8FAD-C9EFE4591045}"/>
              </a:ext>
            </a:extLst>
          </p:cNvPr>
          <p:cNvCxnSpPr>
            <a:cxnSpLocks/>
          </p:cNvCxnSpPr>
          <p:nvPr/>
        </p:nvCxnSpPr>
        <p:spPr>
          <a:xfrm flipV="1">
            <a:off x="4443164" y="2263806"/>
            <a:ext cx="1114257" cy="59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C17815-EA2B-4F51-B573-61825EDF76A4}"/>
              </a:ext>
            </a:extLst>
          </p:cNvPr>
          <p:cNvSpPr txBox="1"/>
          <p:nvPr/>
        </p:nvSpPr>
        <p:spPr>
          <a:xfrm>
            <a:off x="5641911" y="2153474"/>
            <a:ext cx="2153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기록된 </a:t>
            </a:r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 Index 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</a:t>
            </a:r>
            <a:endParaRPr lang="en-US" altLang="ko-KR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0x00000001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CFED063-F5C5-48F3-895D-88B3E3370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653" y="2938241"/>
            <a:ext cx="6974057" cy="17891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7C9650-16F3-4DF5-BF87-2F0E1CE88C44}"/>
              </a:ext>
            </a:extLst>
          </p:cNvPr>
          <p:cNvSpPr txBox="1"/>
          <p:nvPr/>
        </p:nvSpPr>
        <p:spPr>
          <a:xfrm>
            <a:off x="8435681" y="2263806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FDB6CE-3E2F-49E0-8F45-6EA6A20BA54D}"/>
              </a:ext>
            </a:extLst>
          </p:cNvPr>
          <p:cNvSpPr txBox="1"/>
          <p:nvPr/>
        </p:nvSpPr>
        <p:spPr>
          <a:xfrm>
            <a:off x="7880196" y="2263806"/>
            <a:ext cx="335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&amp;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1EE4E7-0FA7-42DE-A7DB-DA8ECCB921CB}"/>
              </a:ext>
            </a:extLst>
          </p:cNvPr>
          <p:cNvSpPr txBox="1"/>
          <p:nvPr/>
        </p:nvSpPr>
        <p:spPr>
          <a:xfrm>
            <a:off x="9099664" y="2263806"/>
            <a:ext cx="2395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</a:t>
            </a:r>
            <a:r>
              <a:rPr lang="en-US" altLang="ko-KR" sz="2000" spc="-15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이므로 </a:t>
            </a:r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Lighting 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수행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3E3674E-2E96-442C-BF12-25C36B202FD3}"/>
              </a:ext>
            </a:extLst>
          </p:cNvPr>
          <p:cNvCxnSpPr/>
          <p:nvPr/>
        </p:nvCxnSpPr>
        <p:spPr>
          <a:xfrm>
            <a:off x="4332303" y="5903650"/>
            <a:ext cx="1491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940DB92-A443-4747-A075-2FA33F694E0C}"/>
              </a:ext>
            </a:extLst>
          </p:cNvPr>
          <p:cNvCxnSpPr>
            <a:cxnSpLocks/>
          </p:cNvCxnSpPr>
          <p:nvPr/>
        </p:nvCxnSpPr>
        <p:spPr>
          <a:xfrm flipV="1">
            <a:off x="5823751" y="4802819"/>
            <a:ext cx="0" cy="110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A10D23-2A8E-4AD9-A596-43A6CEC341E9}"/>
              </a:ext>
            </a:extLst>
          </p:cNvPr>
          <p:cNvSpPr txBox="1"/>
          <p:nvPr/>
        </p:nvSpPr>
        <p:spPr>
          <a:xfrm>
            <a:off x="5823751" y="5503541"/>
            <a:ext cx="2535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Forward Rendering 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수행</a:t>
            </a:r>
          </a:p>
        </p:txBody>
      </p:sp>
    </p:spTree>
    <p:extLst>
      <p:ext uri="{BB962C8B-B14F-4D97-AF65-F5344CB8AC3E}">
        <p14:creationId xmlns:p14="http://schemas.microsoft.com/office/powerpoint/2010/main" val="4207090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4227513" y="272648"/>
            <a:ext cx="3736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 spc="200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spc="600" dirty="0"/>
              <a:t>Post Process</a:t>
            </a:r>
            <a:endParaRPr lang="ko-KR" altLang="en-US" spc="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2526B7B-21B1-406C-9A16-2E939CD5C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962" y="1272974"/>
            <a:ext cx="8629650" cy="1400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70FE21-1E05-4A11-B702-CD03B68C00A1}"/>
              </a:ext>
            </a:extLst>
          </p:cNvPr>
          <p:cNvSpPr txBox="1"/>
          <p:nvPr/>
        </p:nvSpPr>
        <p:spPr>
          <a:xfrm>
            <a:off x="1070962" y="781486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HDR 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적용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AECE48-6FB4-40BA-BE0C-4B74B194B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962" y="3492303"/>
            <a:ext cx="3743325" cy="933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A5C256-8DFC-40A1-BCA1-B3EC3EE2157F}"/>
              </a:ext>
            </a:extLst>
          </p:cNvPr>
          <p:cNvSpPr txBox="1"/>
          <p:nvPr/>
        </p:nvSpPr>
        <p:spPr>
          <a:xfrm>
            <a:off x="1070962" y="2965588"/>
            <a:ext cx="2055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Gamma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Correction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73852B-50F5-4AAA-A651-021AEBAAC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962" y="5244907"/>
            <a:ext cx="4600575" cy="10191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21F404-CB84-4BEC-8110-E1E7EFF260AE}"/>
              </a:ext>
            </a:extLst>
          </p:cNvPr>
          <p:cNvSpPr txBox="1"/>
          <p:nvPr/>
        </p:nvSpPr>
        <p:spPr>
          <a:xfrm>
            <a:off x="1070962" y="4715174"/>
            <a:ext cx="1586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Tone Mapping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379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4227513" y="272648"/>
            <a:ext cx="3736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 spc="200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spc="600" dirty="0"/>
              <a:t>Post Process</a:t>
            </a:r>
            <a:endParaRPr lang="ko-KR" altLang="en-US" spc="6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1B3A95C-0ECF-4059-A123-3DE5D277C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82" y="1490533"/>
            <a:ext cx="3435447" cy="255711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58E54EF-1173-4738-BDA7-EB7396439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605" y="1490533"/>
            <a:ext cx="3422034" cy="256541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2F30F0D-5874-48E0-960C-143DC002FA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1016" y="1490533"/>
            <a:ext cx="3422034" cy="25362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B2723F-89BC-4FE0-9865-9E275090B5BB}"/>
              </a:ext>
            </a:extLst>
          </p:cNvPr>
          <p:cNvSpPr txBox="1"/>
          <p:nvPr/>
        </p:nvSpPr>
        <p:spPr>
          <a:xfrm>
            <a:off x="5462491" y="882360"/>
            <a:ext cx="1267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Bloom 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효과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6EDDA-BDEE-4118-AC80-450D9292601C}"/>
              </a:ext>
            </a:extLst>
          </p:cNvPr>
          <p:cNvSpPr txBox="1"/>
          <p:nvPr/>
        </p:nvSpPr>
        <p:spPr>
          <a:xfrm>
            <a:off x="616421" y="4188507"/>
            <a:ext cx="2908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Brightness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</a:t>
            </a:r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넘는다면</a:t>
            </a:r>
            <a:endParaRPr lang="en-US" altLang="ko-KR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Bloom Buffer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그린다</a:t>
            </a:r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807BBC-483E-4D18-A4AD-45D9FE57040B}"/>
              </a:ext>
            </a:extLst>
          </p:cNvPr>
          <p:cNvSpPr txBox="1"/>
          <p:nvPr/>
        </p:nvSpPr>
        <p:spPr>
          <a:xfrm>
            <a:off x="4588208" y="4188507"/>
            <a:ext cx="2832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Gaussian Blur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적용한다</a:t>
            </a:r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6F3ED3-1A4E-4EEE-AA4F-D9CBCE8CEF3F}"/>
              </a:ext>
            </a:extLst>
          </p:cNvPr>
          <p:cNvSpPr txBox="1"/>
          <p:nvPr/>
        </p:nvSpPr>
        <p:spPr>
          <a:xfrm>
            <a:off x="8662519" y="4234674"/>
            <a:ext cx="25390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Scene Buffer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더하여</a:t>
            </a:r>
            <a:endParaRPr lang="en-US" altLang="ko-KR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Bloom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효과를 준다</a:t>
            </a:r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3318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4227513" y="272648"/>
            <a:ext cx="3736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 spc="200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spc="600" dirty="0"/>
              <a:t>Post Process</a:t>
            </a:r>
            <a:endParaRPr lang="ko-KR" altLang="en-US" spc="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B2723F-89BC-4FE0-9865-9E275090B5BB}"/>
              </a:ext>
            </a:extLst>
          </p:cNvPr>
          <p:cNvSpPr txBox="1"/>
          <p:nvPr/>
        </p:nvSpPr>
        <p:spPr>
          <a:xfrm>
            <a:off x="4157840" y="855727"/>
            <a:ext cx="3876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FXAA(Fast Approximate Anti Aliasing)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8AE4A12-B3B2-49E4-9AF2-495FFB071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880" y="1408017"/>
            <a:ext cx="5792139" cy="422929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A8A56E4-3567-44A7-9E79-4B6DFFCAC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33" y="1408016"/>
            <a:ext cx="5595688" cy="42292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DA78BC1-C2B2-4000-8E01-5BC501D110DC}"/>
              </a:ext>
            </a:extLst>
          </p:cNvPr>
          <p:cNvSpPr txBox="1"/>
          <p:nvPr/>
        </p:nvSpPr>
        <p:spPr>
          <a:xfrm>
            <a:off x="2763122" y="5780611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적용 전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7D7E2A-6B6D-48FE-881E-327113792535}"/>
              </a:ext>
            </a:extLst>
          </p:cNvPr>
          <p:cNvSpPr txBox="1"/>
          <p:nvPr/>
        </p:nvSpPr>
        <p:spPr>
          <a:xfrm>
            <a:off x="8678794" y="5780611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적용 후</a:t>
            </a:r>
          </a:p>
        </p:txBody>
      </p:sp>
    </p:spTree>
    <p:extLst>
      <p:ext uri="{BB962C8B-B14F-4D97-AF65-F5344CB8AC3E}">
        <p14:creationId xmlns:p14="http://schemas.microsoft.com/office/powerpoint/2010/main" val="4036189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2019300" y="272648"/>
            <a:ext cx="8315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 spc="200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dirty="0"/>
              <a:t>Shadow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D36B78-A72E-4076-B83F-40057EF5A34A}"/>
              </a:ext>
            </a:extLst>
          </p:cNvPr>
          <p:cNvSpPr txBox="1"/>
          <p:nvPr/>
        </p:nvSpPr>
        <p:spPr>
          <a:xfrm>
            <a:off x="4258745" y="756110"/>
            <a:ext cx="3583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Standard Shadow Map(Spot Light)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2DFECB2-3DDF-4C3F-977C-D1149E0A2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186" y="3922166"/>
            <a:ext cx="2313674" cy="224003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C563216-D3E7-479B-84F9-744AB1300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736" y="1333341"/>
            <a:ext cx="2758048" cy="20291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20A62F3-CB9F-45E2-A5FA-4DF0451F8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1" y="1620215"/>
            <a:ext cx="5532500" cy="41336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48A63CF-729F-462B-AAD3-45550FCA6131}"/>
              </a:ext>
            </a:extLst>
          </p:cNvPr>
          <p:cNvSpPr/>
          <p:nvPr/>
        </p:nvSpPr>
        <p:spPr>
          <a:xfrm>
            <a:off x="1568811" y="1399684"/>
            <a:ext cx="2689934" cy="19627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8063A9-F728-4D98-B216-9E639A053808}"/>
              </a:ext>
            </a:extLst>
          </p:cNvPr>
          <p:cNvSpPr txBox="1"/>
          <p:nvPr/>
        </p:nvSpPr>
        <p:spPr>
          <a:xfrm>
            <a:off x="1578255" y="6162205"/>
            <a:ext cx="2563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Shadow Map(Projective)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C14D73-DB61-45C1-BF56-8AF252CA8451}"/>
              </a:ext>
            </a:extLst>
          </p:cNvPr>
          <p:cNvSpPr txBox="1"/>
          <p:nvPr/>
        </p:nvSpPr>
        <p:spPr>
          <a:xfrm>
            <a:off x="1831014" y="3486979"/>
            <a:ext cx="216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Scene Depth Buffer 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72FA4A-3244-4EFB-AB25-C60D1005FDD6}"/>
              </a:ext>
            </a:extLst>
          </p:cNvPr>
          <p:cNvSpPr txBox="1"/>
          <p:nvPr/>
        </p:nvSpPr>
        <p:spPr>
          <a:xfrm>
            <a:off x="7144027" y="5840672"/>
            <a:ext cx="2293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Shadow And Lighting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552321-DB43-47C5-BD3A-C5C7553A5F92}"/>
              </a:ext>
            </a:extLst>
          </p:cNvPr>
          <p:cNvSpPr/>
          <p:nvPr/>
        </p:nvSpPr>
        <p:spPr>
          <a:xfrm>
            <a:off x="1568811" y="3974243"/>
            <a:ext cx="2689934" cy="21358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834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2019300" y="272648"/>
            <a:ext cx="8315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 spc="200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dirty="0"/>
              <a:t>Shadow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D36B78-A72E-4076-B83F-40057EF5A34A}"/>
              </a:ext>
            </a:extLst>
          </p:cNvPr>
          <p:cNvSpPr txBox="1"/>
          <p:nvPr/>
        </p:nvSpPr>
        <p:spPr>
          <a:xfrm>
            <a:off x="3973399" y="637356"/>
            <a:ext cx="4245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Omnidirectional Shadow Map(Point Light)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8063A9-F728-4D98-B216-9E639A053808}"/>
              </a:ext>
            </a:extLst>
          </p:cNvPr>
          <p:cNvSpPr txBox="1"/>
          <p:nvPr/>
        </p:nvSpPr>
        <p:spPr>
          <a:xfrm>
            <a:off x="1641665" y="6185242"/>
            <a:ext cx="3070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Omnidirectional Shadow Map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C14D73-DB61-45C1-BF56-8AF252CA8451}"/>
              </a:ext>
            </a:extLst>
          </p:cNvPr>
          <p:cNvSpPr txBox="1"/>
          <p:nvPr/>
        </p:nvSpPr>
        <p:spPr>
          <a:xfrm>
            <a:off x="2136437" y="3532748"/>
            <a:ext cx="216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Scene Depth Buffer 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72FA4A-3244-4EFB-AB25-C60D1005FDD6}"/>
              </a:ext>
            </a:extLst>
          </p:cNvPr>
          <p:cNvSpPr txBox="1"/>
          <p:nvPr/>
        </p:nvSpPr>
        <p:spPr>
          <a:xfrm>
            <a:off x="7518788" y="5524659"/>
            <a:ext cx="2293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Shadow And Lighting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C806E11-1152-4C65-9D65-FD3B24900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057" y="1289320"/>
            <a:ext cx="2993404" cy="22180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BEDF026-90A6-464E-9A5C-A7BC09624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80559"/>
            <a:ext cx="5327254" cy="396353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DEE93C4-C32E-43BD-8483-D1BD88CA2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057" y="4094802"/>
            <a:ext cx="2993156" cy="212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87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2019300" y="272648"/>
            <a:ext cx="8315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 spc="200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dirty="0"/>
              <a:t>Shadow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D36B78-A72E-4076-B83F-40057EF5A34A}"/>
              </a:ext>
            </a:extLst>
          </p:cNvPr>
          <p:cNvSpPr txBox="1"/>
          <p:nvPr/>
        </p:nvSpPr>
        <p:spPr>
          <a:xfrm>
            <a:off x="4000976" y="637356"/>
            <a:ext cx="4190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Cascaded Shadow Map(Directional Light)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8063A9-F728-4D98-B216-9E639A053808}"/>
              </a:ext>
            </a:extLst>
          </p:cNvPr>
          <p:cNvSpPr txBox="1"/>
          <p:nvPr/>
        </p:nvSpPr>
        <p:spPr>
          <a:xfrm>
            <a:off x="1835736" y="6220644"/>
            <a:ext cx="2602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Cascaded Shadow Maps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C14D73-DB61-45C1-BF56-8AF252CA8451}"/>
              </a:ext>
            </a:extLst>
          </p:cNvPr>
          <p:cNvSpPr txBox="1"/>
          <p:nvPr/>
        </p:nvSpPr>
        <p:spPr>
          <a:xfrm>
            <a:off x="2136437" y="3532748"/>
            <a:ext cx="216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Scene Depth Buffer 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72FA4A-3244-4EFB-AB25-C60D1005FDD6}"/>
              </a:ext>
            </a:extLst>
          </p:cNvPr>
          <p:cNvSpPr txBox="1"/>
          <p:nvPr/>
        </p:nvSpPr>
        <p:spPr>
          <a:xfrm>
            <a:off x="7518788" y="5524659"/>
            <a:ext cx="2293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Shadow And Lighting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0524D0-C394-4F5F-BEB9-99F1F374C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276" y="1188378"/>
            <a:ext cx="2972183" cy="21619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B5F5581-A2AE-4F3D-A485-0265F3084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96" y="3910852"/>
            <a:ext cx="1847850" cy="17391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9642975-0396-4A6D-AB18-E1A4DD2E2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905" y="4065015"/>
            <a:ext cx="1847850" cy="171329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2793069-2E4E-49F5-BE35-76D1D042D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5768" y="4115301"/>
            <a:ext cx="1588811" cy="149275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3D52940-B612-43D7-B0F0-7A980BFF5B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8492" y="1346897"/>
            <a:ext cx="5358108" cy="40068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296006-4DF3-40A2-9D8B-7D5805D08666}"/>
              </a:ext>
            </a:extLst>
          </p:cNvPr>
          <p:cNvSpPr txBox="1"/>
          <p:nvPr/>
        </p:nvSpPr>
        <p:spPr>
          <a:xfrm>
            <a:off x="686301" y="5706566"/>
            <a:ext cx="1269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Dist</a:t>
            </a:r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(0~25)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4F7233-9B94-45AA-BDC6-9A37EE84A5EF}"/>
              </a:ext>
            </a:extLst>
          </p:cNvPr>
          <p:cNvSpPr txBox="1"/>
          <p:nvPr/>
        </p:nvSpPr>
        <p:spPr>
          <a:xfrm>
            <a:off x="2406463" y="5706566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Dist</a:t>
            </a:r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(25~100)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2F830D-3DCA-4DBC-B25B-C44C1884FB91}"/>
              </a:ext>
            </a:extLst>
          </p:cNvPr>
          <p:cNvSpPr txBox="1"/>
          <p:nvPr/>
        </p:nvSpPr>
        <p:spPr>
          <a:xfrm>
            <a:off x="4065687" y="5714295"/>
            <a:ext cx="1628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Dist</a:t>
            </a:r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(100~300)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86DC30-0550-4136-A1CF-0CF100F8A9E5}"/>
              </a:ext>
            </a:extLst>
          </p:cNvPr>
          <p:cNvSpPr txBox="1"/>
          <p:nvPr/>
        </p:nvSpPr>
        <p:spPr>
          <a:xfrm>
            <a:off x="4961282" y="3885951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사용되지 않음</a:t>
            </a:r>
          </a:p>
        </p:txBody>
      </p:sp>
    </p:spTree>
    <p:extLst>
      <p:ext uri="{BB962C8B-B14F-4D97-AF65-F5344CB8AC3E}">
        <p14:creationId xmlns:p14="http://schemas.microsoft.com/office/powerpoint/2010/main" val="118377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1543050" y="272648"/>
            <a:ext cx="910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 spc="200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spc="600" dirty="0"/>
              <a:t>Volumetric Light Scattering</a:t>
            </a:r>
            <a:endParaRPr lang="ko-KR" altLang="en-US" spc="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13AAF-2C36-4810-9727-155E882D716D}"/>
              </a:ext>
            </a:extLst>
          </p:cNvPr>
          <p:cNvSpPr txBox="1"/>
          <p:nvPr/>
        </p:nvSpPr>
        <p:spPr>
          <a:xfrm>
            <a:off x="1501022" y="1803858"/>
            <a:ext cx="1758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Directional Light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60CFE-C81F-4ED5-9269-E270DCEBDBA1}"/>
              </a:ext>
            </a:extLst>
          </p:cNvPr>
          <p:cNvSpPr txBox="1"/>
          <p:nvPr/>
        </p:nvSpPr>
        <p:spPr>
          <a:xfrm>
            <a:off x="5576746" y="1803858"/>
            <a:ext cx="1198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Spot Light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7CCB12-5EB4-49A6-AFF4-3C64715D21E1}"/>
              </a:ext>
            </a:extLst>
          </p:cNvPr>
          <p:cNvSpPr txBox="1"/>
          <p:nvPr/>
        </p:nvSpPr>
        <p:spPr>
          <a:xfrm>
            <a:off x="9352582" y="1803858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Point Light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3BE5846-7B1A-405D-AC1E-F49A0C045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8" y="2353865"/>
            <a:ext cx="4160079" cy="310038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FCF99DF-C9E7-4A0A-A8FD-C1D0FCDDD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463" y="2334766"/>
            <a:ext cx="4160079" cy="313858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B3B2D7D-6D7F-45C2-BA83-CA110F5D8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8265" y="2334766"/>
            <a:ext cx="3215049" cy="312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05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1543050" y="272648"/>
            <a:ext cx="910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 spc="200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spc="600"/>
              <a:t>Volumetric Light Scattering</a:t>
            </a:r>
            <a:endParaRPr lang="ko-KR" altLang="en-US" spc="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212CAF-B291-4D75-BF55-070C73B1C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22" y="885000"/>
            <a:ext cx="3053729" cy="22627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FF0BE3-5B16-4F44-AF35-2E1B11F3B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838" y="885000"/>
            <a:ext cx="3033675" cy="22627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6DD4847-FF00-4824-9018-8C56EC0B5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118" y="2568886"/>
            <a:ext cx="3025337" cy="22627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6F797F8-8E6A-4212-AA25-CD176C379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9838" y="4072323"/>
            <a:ext cx="3053729" cy="22729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5AC6961-D7B2-4050-9B93-11191A27CF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425" y="4065572"/>
            <a:ext cx="3053729" cy="2279653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6721918-8598-4A09-ADCC-B0E99B307BEF}"/>
              </a:ext>
            </a:extLst>
          </p:cNvPr>
          <p:cNvCxnSpPr/>
          <p:nvPr/>
        </p:nvCxnSpPr>
        <p:spPr>
          <a:xfrm>
            <a:off x="3571222" y="2033361"/>
            <a:ext cx="6572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2F5AB0D-596D-4D84-BAF7-7EE9B029E273}"/>
              </a:ext>
            </a:extLst>
          </p:cNvPr>
          <p:cNvCxnSpPr>
            <a:cxnSpLocks/>
          </p:cNvCxnSpPr>
          <p:nvPr/>
        </p:nvCxnSpPr>
        <p:spPr>
          <a:xfrm>
            <a:off x="7648575" y="2314575"/>
            <a:ext cx="865110" cy="62393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289B0EF-0D32-4A46-8C3D-4F5241D4C4F7}"/>
              </a:ext>
            </a:extLst>
          </p:cNvPr>
          <p:cNvCxnSpPr>
            <a:cxnSpLocks/>
          </p:cNvCxnSpPr>
          <p:nvPr/>
        </p:nvCxnSpPr>
        <p:spPr>
          <a:xfrm flipH="1">
            <a:off x="7709158" y="4394447"/>
            <a:ext cx="804527" cy="710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AA12594-85A9-4916-B17E-93B9DA127EBC}"/>
              </a:ext>
            </a:extLst>
          </p:cNvPr>
          <p:cNvCxnSpPr>
            <a:cxnSpLocks/>
          </p:cNvCxnSpPr>
          <p:nvPr/>
        </p:nvCxnSpPr>
        <p:spPr>
          <a:xfrm flipH="1">
            <a:off x="3396942" y="5205398"/>
            <a:ext cx="904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3EDE1B-3000-4ADF-8E4F-1FB9F8F21C8D}"/>
              </a:ext>
            </a:extLst>
          </p:cNvPr>
          <p:cNvSpPr txBox="1"/>
          <p:nvPr/>
        </p:nvSpPr>
        <p:spPr>
          <a:xfrm>
            <a:off x="393573" y="3228174"/>
            <a:ext cx="29851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Light Volume</a:t>
            </a:r>
            <a:r>
              <a:rPr lang="ko-KR" altLang="en-US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</a:t>
            </a:r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Stencil</a:t>
            </a:r>
            <a:r>
              <a:rPr lang="ko-KR" altLang="en-US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Buffer</a:t>
            </a:r>
            <a:r>
              <a:rPr lang="ko-KR" altLang="en-US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그린다</a:t>
            </a:r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algn="ctr"/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</a:t>
            </a:r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뒷면만을 그린다</a:t>
            </a:r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.)</a:t>
            </a:r>
            <a:endParaRPr lang="ko-KR" altLang="en-US" sz="15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4980A5-1863-4B1E-96D0-51A9723308C5}"/>
              </a:ext>
            </a:extLst>
          </p:cNvPr>
          <p:cNvSpPr txBox="1"/>
          <p:nvPr/>
        </p:nvSpPr>
        <p:spPr>
          <a:xfrm>
            <a:off x="3969175" y="3232362"/>
            <a:ext cx="39749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Volumetric</a:t>
            </a:r>
            <a:r>
              <a:rPr lang="ko-KR" altLang="en-US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</a:t>
            </a:r>
            <a:r>
              <a:rPr lang="ko-KR" altLang="en-US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Scattering</a:t>
            </a:r>
            <a:r>
              <a:rPr lang="ko-KR" altLang="en-US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Ray Marching</a:t>
            </a:r>
            <a:r>
              <a:rPr lang="ko-KR" altLang="en-US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수행한다</a:t>
            </a:r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5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1BD046-6FD5-481D-B2EE-003B4E353CCF}"/>
              </a:ext>
            </a:extLst>
          </p:cNvPr>
          <p:cNvSpPr txBox="1"/>
          <p:nvPr/>
        </p:nvSpPr>
        <p:spPr>
          <a:xfrm>
            <a:off x="9197510" y="4943077"/>
            <a:ext cx="18325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Radial Blur</a:t>
            </a:r>
            <a:r>
              <a:rPr lang="ko-KR" altLang="en-US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수행한다</a:t>
            </a:r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5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58F4E7-3420-4938-9FD8-C962D21F4C06}"/>
              </a:ext>
            </a:extLst>
          </p:cNvPr>
          <p:cNvSpPr txBox="1"/>
          <p:nvPr/>
        </p:nvSpPr>
        <p:spPr>
          <a:xfrm>
            <a:off x="4185446" y="6368525"/>
            <a:ext cx="3562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 Artifact</a:t>
            </a:r>
            <a:r>
              <a:rPr lang="ko-KR" altLang="en-US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줄이기 위해  </a:t>
            </a:r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Gaussian Blur</a:t>
            </a:r>
            <a:r>
              <a:rPr lang="ko-KR" altLang="en-US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수행한다</a:t>
            </a:r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5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26D58D-3AB7-4692-81B9-5C445361D15E}"/>
              </a:ext>
            </a:extLst>
          </p:cNvPr>
          <p:cNvSpPr txBox="1"/>
          <p:nvPr/>
        </p:nvSpPr>
        <p:spPr>
          <a:xfrm>
            <a:off x="926068" y="6368525"/>
            <a:ext cx="155844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5. Scene</a:t>
            </a:r>
            <a:r>
              <a:rPr lang="ko-KR" altLang="en-US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결합한다</a:t>
            </a:r>
            <a:r>
              <a:rPr lang="en-US" altLang="ko-KR" sz="15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5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36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5186972" y="265270"/>
            <a:ext cx="1818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20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인적사항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66C720-A3D4-4152-AE55-F239E15D9C1F}"/>
              </a:ext>
            </a:extLst>
          </p:cNvPr>
          <p:cNvSpPr txBox="1"/>
          <p:nvPr/>
        </p:nvSpPr>
        <p:spPr>
          <a:xfrm>
            <a:off x="6638926" y="1753710"/>
            <a:ext cx="89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박세준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5ECAA3-C404-4447-9E7B-ED4FA384FA51}"/>
              </a:ext>
            </a:extLst>
          </p:cNvPr>
          <p:cNvSpPr txBox="1"/>
          <p:nvPr/>
        </p:nvSpPr>
        <p:spPr>
          <a:xfrm>
            <a:off x="6638925" y="2123042"/>
            <a:ext cx="150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1995. 08. 12</a:t>
            </a:r>
            <a:endParaRPr lang="ko-KR" altLang="en-US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7A3FE-E369-45D8-8F74-3FE5B662C04A}"/>
              </a:ext>
            </a:extLst>
          </p:cNvPr>
          <p:cNvSpPr txBox="1"/>
          <p:nvPr/>
        </p:nvSpPr>
        <p:spPr>
          <a:xfrm>
            <a:off x="6638925" y="2492374"/>
            <a:ext cx="236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qnpfrdl1@gmail.com</a:t>
            </a:r>
            <a:endParaRPr lang="ko-KR" altLang="en-US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07A870-2D3B-44F9-8862-F7EF132069E4}"/>
              </a:ext>
            </a:extLst>
          </p:cNvPr>
          <p:cNvSpPr txBox="1"/>
          <p:nvPr/>
        </p:nvSpPr>
        <p:spPr>
          <a:xfrm>
            <a:off x="6638925" y="2861706"/>
            <a:ext cx="223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010-2559-2661</a:t>
            </a:r>
            <a:endParaRPr lang="ko-KR" altLang="en-US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6B6652-54E4-419A-A8B5-8684B712FD4B}"/>
              </a:ext>
            </a:extLst>
          </p:cNvPr>
          <p:cNvSpPr txBox="1"/>
          <p:nvPr/>
        </p:nvSpPr>
        <p:spPr>
          <a:xfrm>
            <a:off x="6638925" y="4396345"/>
            <a:ext cx="567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2020. 08 </a:t>
            </a:r>
            <a:r>
              <a:rPr lang="ko-KR" altLang="en-US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|</a:t>
            </a:r>
            <a:r>
              <a:rPr lang="ko-KR" altLang="en-US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한국산업기술대학교 게임공학과 졸업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8406B5-B703-4701-AFA3-41AACCBEC350}"/>
              </a:ext>
            </a:extLst>
          </p:cNvPr>
          <p:cNvSpPr txBox="1"/>
          <p:nvPr/>
        </p:nvSpPr>
        <p:spPr>
          <a:xfrm>
            <a:off x="6638925" y="4765677"/>
            <a:ext cx="567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2014. 02  |  </a:t>
            </a:r>
            <a:r>
              <a:rPr lang="ko-KR" altLang="en-US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사우고등학교 졸업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442D5B-5770-47FB-919F-BF7E72388F92}"/>
              </a:ext>
            </a:extLst>
          </p:cNvPr>
          <p:cNvSpPr txBox="1"/>
          <p:nvPr/>
        </p:nvSpPr>
        <p:spPr>
          <a:xfrm>
            <a:off x="6638925" y="3231038"/>
            <a:ext cx="150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경기도</a:t>
            </a:r>
            <a:r>
              <a:rPr lang="en-US" altLang="ko-KR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김포</a:t>
            </a:r>
          </a:p>
        </p:txBody>
      </p:sp>
    </p:spTree>
    <p:extLst>
      <p:ext uri="{BB962C8B-B14F-4D97-AF65-F5344CB8AC3E}">
        <p14:creationId xmlns:p14="http://schemas.microsoft.com/office/powerpoint/2010/main" val="604715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1565073" y="272648"/>
            <a:ext cx="910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 spc="200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 dirty="0"/>
              <a:t>참고자료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AD4081-30A4-4796-A4E8-8FD9F3577602}"/>
              </a:ext>
            </a:extLst>
          </p:cNvPr>
          <p:cNvSpPr txBox="1"/>
          <p:nvPr/>
        </p:nvSpPr>
        <p:spPr>
          <a:xfrm>
            <a:off x="664615" y="1844211"/>
            <a:ext cx="772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dirty="0"/>
              <a:t>Damian </a:t>
            </a:r>
            <a:r>
              <a:rPr lang="en-US" altLang="ko-KR" dirty="0" err="1"/>
              <a:t>Trebilco</a:t>
            </a:r>
            <a:r>
              <a:rPr lang="en-US" altLang="ko-KR" dirty="0"/>
              <a:t>, “Light Indexed Deferred Rendering”,  January 2008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19ABA8-488D-4327-8F41-69F96217F1F2}"/>
              </a:ext>
            </a:extLst>
          </p:cNvPr>
          <p:cNvSpPr txBox="1"/>
          <p:nvPr/>
        </p:nvSpPr>
        <p:spPr>
          <a:xfrm>
            <a:off x="664615" y="1280953"/>
            <a:ext cx="912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dirty="0" err="1"/>
              <a:t>JoeyDeVries</a:t>
            </a:r>
            <a:r>
              <a:rPr lang="en-US" altLang="ko-KR" dirty="0"/>
              <a:t>, “</a:t>
            </a:r>
            <a:r>
              <a:rPr lang="en-US" altLang="ko-KR" dirty="0">
                <a:hlinkClick r:id="rId2"/>
              </a:rPr>
              <a:t>https://learnopengl.com/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400FF9-7904-4E26-BB05-2F0E92B45308}"/>
              </a:ext>
            </a:extLst>
          </p:cNvPr>
          <p:cNvSpPr txBox="1"/>
          <p:nvPr/>
        </p:nvSpPr>
        <p:spPr>
          <a:xfrm>
            <a:off x="664614" y="2408273"/>
            <a:ext cx="912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dirty="0" err="1"/>
              <a:t>ogldev</a:t>
            </a:r>
            <a:r>
              <a:rPr lang="en-US" altLang="ko-KR" dirty="0"/>
              <a:t>, “</a:t>
            </a:r>
            <a:r>
              <a:rPr lang="en-US" altLang="ko-KR" dirty="0">
                <a:hlinkClick r:id="rId3"/>
              </a:rPr>
              <a:t>http://ogldev.atspace.co.uk/www/tutorial49/tutorial49.html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25DE59-1371-4087-9FD3-B0B9CA0A827F}"/>
              </a:ext>
            </a:extLst>
          </p:cNvPr>
          <p:cNvSpPr txBox="1"/>
          <p:nvPr/>
        </p:nvSpPr>
        <p:spPr>
          <a:xfrm>
            <a:off x="664615" y="2987518"/>
            <a:ext cx="7727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dirty="0"/>
              <a:t>Hubert</a:t>
            </a:r>
            <a:r>
              <a:rPr lang="ko-KR" altLang="en-US" dirty="0"/>
              <a:t> </a:t>
            </a:r>
            <a:r>
              <a:rPr lang="en-US" altLang="ko-KR" dirty="0"/>
              <a:t>Nguyen, </a:t>
            </a:r>
            <a:r>
              <a:rPr lang="ko-KR" altLang="en-US" dirty="0" err="1"/>
              <a:t>주혁환</a:t>
            </a:r>
            <a:r>
              <a:rPr lang="ko-KR" altLang="en-US" dirty="0"/>
              <a:t> 역</a:t>
            </a:r>
            <a:r>
              <a:rPr lang="en-US" altLang="ko-KR" dirty="0"/>
              <a:t>, </a:t>
            </a:r>
            <a:r>
              <a:rPr lang="ko-KR" altLang="en-US" dirty="0"/>
              <a:t>『</a:t>
            </a:r>
            <a:r>
              <a:rPr lang="en-US" altLang="ko-KR" dirty="0"/>
              <a:t>GPU Gems3』, </a:t>
            </a:r>
            <a:r>
              <a:rPr lang="en-US" altLang="ko-KR" dirty="0">
                <a:hlinkClick r:id="rId4"/>
              </a:rPr>
              <a:t>“https://developer.nvidia.com/</a:t>
            </a:r>
            <a:r>
              <a:rPr lang="en-US" altLang="ko-KR" dirty="0" err="1">
                <a:hlinkClick r:id="rId4"/>
              </a:rPr>
              <a:t>gpugems</a:t>
            </a:r>
            <a:r>
              <a:rPr lang="en-US" altLang="ko-KR" dirty="0">
                <a:hlinkClick r:id="rId4"/>
              </a:rPr>
              <a:t>/gpugems3/part-ii-light-and-shadows/chapter-13-volumetric-light-scattering-post-process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4BE833-2C41-44F2-8EE4-410F9631E34D}"/>
              </a:ext>
            </a:extLst>
          </p:cNvPr>
          <p:cNvSpPr txBox="1"/>
          <p:nvPr/>
        </p:nvSpPr>
        <p:spPr>
          <a:xfrm>
            <a:off x="664615" y="4092359"/>
            <a:ext cx="7727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dirty="0" err="1"/>
              <a:t>Balázs</a:t>
            </a:r>
            <a:r>
              <a:rPr lang="en-US" altLang="ko-KR" dirty="0"/>
              <a:t> </a:t>
            </a:r>
            <a:r>
              <a:rPr lang="en-US" altLang="ko-KR" dirty="0" err="1"/>
              <a:t>Tóth</a:t>
            </a:r>
            <a:r>
              <a:rPr lang="en-US" altLang="ko-KR" dirty="0"/>
              <a:t> and </a:t>
            </a:r>
            <a:r>
              <a:rPr lang="en-US" altLang="ko-KR" dirty="0" err="1"/>
              <a:t>Tamás</a:t>
            </a:r>
            <a:r>
              <a:rPr lang="en-US" altLang="ko-KR" dirty="0"/>
              <a:t> </a:t>
            </a:r>
            <a:r>
              <a:rPr lang="en-US" altLang="ko-KR" dirty="0" err="1"/>
              <a:t>Umenhoffer</a:t>
            </a:r>
            <a:r>
              <a:rPr lang="en-US" altLang="ko-KR" dirty="0"/>
              <a:t>, “Real-time Volumetric Lighting in Participating Media”, Budapest University of Technology and Economics, Hungary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DF92B7-5BA1-4683-BBF9-FB6C55BBC917}"/>
              </a:ext>
            </a:extLst>
          </p:cNvPr>
          <p:cNvSpPr txBox="1"/>
          <p:nvPr/>
        </p:nvSpPr>
        <p:spPr>
          <a:xfrm>
            <a:off x="664614" y="4930716"/>
            <a:ext cx="7727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dirty="0"/>
              <a:t>Simon Rodriguez, “</a:t>
            </a:r>
            <a:r>
              <a:rPr lang="en-US" altLang="ko-KR" dirty="0">
                <a:hlinkClick r:id="rId5"/>
              </a:rPr>
              <a:t>http://blog.simonrodriguez.fr/articles/30-07-2016_implementing_fxaa.html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80FDC3-4E46-44DE-ADCC-0ED58688ACE1}"/>
              </a:ext>
            </a:extLst>
          </p:cNvPr>
          <p:cNvSpPr txBox="1"/>
          <p:nvPr/>
        </p:nvSpPr>
        <p:spPr>
          <a:xfrm>
            <a:off x="664613" y="5740793"/>
            <a:ext cx="7727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dirty="0" err="1"/>
              <a:t>thebennybox</a:t>
            </a:r>
            <a:r>
              <a:rPr lang="en-US" altLang="ko-KR"/>
              <a:t>,“</a:t>
            </a:r>
            <a:r>
              <a:rPr lang="en-US" altLang="ko-KR" dirty="0">
                <a:hlinkClick r:id="rId6"/>
              </a:rPr>
              <a:t>https://github.com/</a:t>
            </a:r>
            <a:r>
              <a:rPr lang="en-US" altLang="ko-KR" dirty="0" err="1">
                <a:hlinkClick r:id="rId6"/>
              </a:rPr>
              <a:t>BennyQBD</a:t>
            </a:r>
            <a:r>
              <a:rPr lang="en-US" altLang="ko-KR" dirty="0">
                <a:hlinkClick r:id="rId6"/>
              </a:rPr>
              <a:t>/3DEngineCpp/blob/054c2dcd7c52adcf8c9da335a2baee78850504b8/res/shaders/filter-</a:t>
            </a:r>
            <a:r>
              <a:rPr lang="en-US" altLang="ko-KR" dirty="0" err="1">
                <a:hlinkClick r:id="rId6"/>
              </a:rPr>
              <a:t>fxaa.fs</a:t>
            </a:r>
            <a:r>
              <a:rPr lang="en-US" altLang="ko-KR" dirty="0"/>
              <a:t>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184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실내, 테이블, 책상, 컴퓨터이(가) 표시된 사진&#10;&#10;자동 생성된 설명">
            <a:extLst>
              <a:ext uri="{FF2B5EF4-FFF2-40B4-BE49-F238E27FC236}">
                <a16:creationId xmlns:a16="http://schemas.microsoft.com/office/drawing/2014/main" id="{DAA09DBD-1D79-4CDC-9B2E-0564FB856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347941-9DD8-4D8B-ABF2-4BE4071265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189782-00F0-4B9A-AFC5-C95AFF7DB1FD}"/>
              </a:ext>
            </a:extLst>
          </p:cNvPr>
          <p:cNvSpPr txBox="1"/>
          <p:nvPr/>
        </p:nvSpPr>
        <p:spPr>
          <a:xfrm>
            <a:off x="5230218" y="3167390"/>
            <a:ext cx="1731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감사합니다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006C9E-5AE7-40F9-852C-C878D417E700}"/>
              </a:ext>
            </a:extLst>
          </p:cNvPr>
          <p:cNvSpPr txBox="1"/>
          <p:nvPr/>
        </p:nvSpPr>
        <p:spPr>
          <a:xfrm>
            <a:off x="10267248" y="5963699"/>
            <a:ext cx="3067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박세준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356585-02CC-4E62-8B97-EE96C488946A}"/>
              </a:ext>
            </a:extLst>
          </p:cNvPr>
          <p:cNvSpPr txBox="1"/>
          <p:nvPr/>
        </p:nvSpPr>
        <p:spPr>
          <a:xfrm>
            <a:off x="10267248" y="6249904"/>
            <a:ext cx="3067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qnpfrdl1@gmail.com</a:t>
            </a:r>
            <a:endParaRPr lang="ko-KR" altLang="en-US" sz="1400" spc="-150" dirty="0">
              <a:ln>
                <a:solidFill>
                  <a:schemeClr val="bg1">
                    <a:alpha val="40000"/>
                  </a:schemeClr>
                </a:solidFill>
              </a:ln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0817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4227513" y="272648"/>
            <a:ext cx="3736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 spc="200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 dirty="0"/>
              <a:t>프로젝트 소개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8406B5-B703-4701-AFA3-41AACCBEC350}"/>
              </a:ext>
            </a:extLst>
          </p:cNvPr>
          <p:cNvSpPr txBox="1"/>
          <p:nvPr/>
        </p:nvSpPr>
        <p:spPr>
          <a:xfrm>
            <a:off x="7640956" y="6080433"/>
            <a:ext cx="399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Opengl</a:t>
            </a:r>
            <a:r>
              <a:rPr lang="ko-KR" altLang="en-US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이용하여 렌더링 프레임워크 제작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CC7AFA-8930-41DB-9794-0915C8C54C79}"/>
              </a:ext>
            </a:extLst>
          </p:cNvPr>
          <p:cNvSpPr txBox="1"/>
          <p:nvPr/>
        </p:nvSpPr>
        <p:spPr>
          <a:xfrm>
            <a:off x="478237" y="865286"/>
            <a:ext cx="938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sz="14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주소  </a:t>
            </a:r>
            <a:r>
              <a:rPr lang="en-US" altLang="ko-KR" sz="14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| </a:t>
            </a:r>
            <a:r>
              <a:rPr lang="en-US" altLang="ko-KR" sz="1400" dirty="0">
                <a:hlinkClick r:id="rId2"/>
              </a:rPr>
              <a:t>https://github.com/2014182016/My-Opengl-Framework</a:t>
            </a:r>
            <a:endParaRPr lang="ko-KR" altLang="en-US" sz="14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0572D3-DAFF-43D2-BE89-20EEBA93B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36" y="1173064"/>
            <a:ext cx="7140121" cy="527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4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4227513" y="272648"/>
            <a:ext cx="3736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 spc="200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 dirty="0"/>
              <a:t>프레임워크 구조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F2715F9-D75E-4821-9C8E-D9DA34B5396D}"/>
              </a:ext>
            </a:extLst>
          </p:cNvPr>
          <p:cNvGrpSpPr/>
          <p:nvPr/>
        </p:nvGrpSpPr>
        <p:grpSpPr>
          <a:xfrm>
            <a:off x="3940381" y="3373858"/>
            <a:ext cx="1610687" cy="503339"/>
            <a:chOff x="2424418" y="1844140"/>
            <a:chExt cx="1610687" cy="50333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30CF7AB-4531-4EEB-849B-8EF40FD7B538}"/>
                </a:ext>
              </a:extLst>
            </p:cNvPr>
            <p:cNvSpPr/>
            <p:nvPr/>
          </p:nvSpPr>
          <p:spPr>
            <a:xfrm>
              <a:off x="2424418" y="1844140"/>
              <a:ext cx="1610687" cy="50333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0144D9-C3ED-4580-8C54-AD9548636292}"/>
                </a:ext>
              </a:extLst>
            </p:cNvPr>
            <p:cNvSpPr txBox="1"/>
            <p:nvPr/>
          </p:nvSpPr>
          <p:spPr>
            <a:xfrm>
              <a:off x="2806513" y="1914039"/>
              <a:ext cx="893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Renderer</a:t>
              </a:r>
              <a:endPara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A4BC0A5-593B-4027-A103-ADF46C5B0760}"/>
              </a:ext>
            </a:extLst>
          </p:cNvPr>
          <p:cNvGrpSpPr/>
          <p:nvPr/>
        </p:nvGrpSpPr>
        <p:grpSpPr>
          <a:xfrm>
            <a:off x="6638290" y="3373858"/>
            <a:ext cx="1610687" cy="503339"/>
            <a:chOff x="5122327" y="1844140"/>
            <a:chExt cx="1610687" cy="50333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8F17E75-3515-4BE9-867C-8FB12A6D8537}"/>
                </a:ext>
              </a:extLst>
            </p:cNvPr>
            <p:cNvSpPr/>
            <p:nvPr/>
          </p:nvSpPr>
          <p:spPr>
            <a:xfrm>
              <a:off x="5122327" y="1844140"/>
              <a:ext cx="1610687" cy="50333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28BD6-A2F9-4BE4-BA51-2CE4D5CC01D4}"/>
                </a:ext>
              </a:extLst>
            </p:cNvPr>
            <p:cNvSpPr txBox="1"/>
            <p:nvPr/>
          </p:nvSpPr>
          <p:spPr>
            <a:xfrm>
              <a:off x="5600268" y="1914039"/>
              <a:ext cx="657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Scene</a:t>
              </a:r>
              <a:endPara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D6D0EB7-3CEF-4F54-A872-02B745C3BBF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5551068" y="3625528"/>
            <a:ext cx="10872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2501197-8584-40FB-B758-838D261C1AAF}"/>
              </a:ext>
            </a:extLst>
          </p:cNvPr>
          <p:cNvSpPr txBox="1"/>
          <p:nvPr/>
        </p:nvSpPr>
        <p:spPr>
          <a:xfrm>
            <a:off x="6383092" y="3379306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8" name="사각형: 모서리가 접힌 도형 57">
            <a:extLst>
              <a:ext uri="{FF2B5EF4-FFF2-40B4-BE49-F238E27FC236}">
                <a16:creationId xmlns:a16="http://schemas.microsoft.com/office/drawing/2014/main" id="{FF5E5ABC-A744-4103-B67C-3BACF57B5697}"/>
              </a:ext>
            </a:extLst>
          </p:cNvPr>
          <p:cNvSpPr/>
          <p:nvPr/>
        </p:nvSpPr>
        <p:spPr>
          <a:xfrm flipH="1" flipV="1">
            <a:off x="9640998" y="3225276"/>
            <a:ext cx="1975344" cy="1497643"/>
          </a:xfrm>
          <a:prstGeom prst="foldedCorne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78D77C1-4E90-4CAC-B3FB-9306A8B224EE}"/>
              </a:ext>
            </a:extLst>
          </p:cNvPr>
          <p:cNvSpPr/>
          <p:nvPr/>
        </p:nvSpPr>
        <p:spPr>
          <a:xfrm>
            <a:off x="9640998" y="3443757"/>
            <a:ext cx="19753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</a:t>
            </a:r>
            <a:r>
              <a:rPr lang="ko-KR" altLang="en-US" sz="1600" spc="-15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맵에서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사용되는 </a:t>
            </a:r>
            <a:r>
              <a:rPr lang="en-US" altLang="ko-KR" sz="1600" spc="-15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StaticMesh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Texture, Light, Material, Camera, Object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들이 존재한다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6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0A788CD-B89D-4057-89DB-D98CE8A4E7EF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8248977" y="3613232"/>
            <a:ext cx="1392021" cy="122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48B2B17-557C-4387-907C-C578D51F4F86}"/>
              </a:ext>
            </a:extLst>
          </p:cNvPr>
          <p:cNvCxnSpPr>
            <a:cxnSpLocks/>
          </p:cNvCxnSpPr>
          <p:nvPr/>
        </p:nvCxnSpPr>
        <p:spPr>
          <a:xfrm>
            <a:off x="2659098" y="3625527"/>
            <a:ext cx="1274964" cy="423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사각형: 모서리가 접힌 도형 61">
            <a:extLst>
              <a:ext uri="{FF2B5EF4-FFF2-40B4-BE49-F238E27FC236}">
                <a16:creationId xmlns:a16="http://schemas.microsoft.com/office/drawing/2014/main" id="{73ECB933-A85A-4C51-A9A1-A380B43D8EC9}"/>
              </a:ext>
            </a:extLst>
          </p:cNvPr>
          <p:cNvSpPr/>
          <p:nvPr/>
        </p:nvSpPr>
        <p:spPr>
          <a:xfrm flipH="1" flipV="1">
            <a:off x="683756" y="3210202"/>
            <a:ext cx="1975342" cy="1559786"/>
          </a:xfrm>
          <a:prstGeom prst="foldedCorne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54DE58E-A53A-41C2-B4FF-59247AB17D8F}"/>
              </a:ext>
            </a:extLst>
          </p:cNvPr>
          <p:cNvSpPr/>
          <p:nvPr/>
        </p:nvSpPr>
        <p:spPr>
          <a:xfrm>
            <a:off x="4054273" y="1514535"/>
            <a:ext cx="44563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전체  프레임워크는 크게 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Renderer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Scene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나누어짐</a:t>
            </a:r>
            <a:endParaRPr lang="en-US" altLang="ko-KR" sz="16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Renderer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Singleton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구조로 단 하나만 존재하고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Scene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 </a:t>
            </a:r>
            <a:r>
              <a:rPr lang="ko-KR" altLang="en-US" sz="1600" spc="-15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맵의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개수만큼 존재한다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algn="ctr"/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Scene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 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Renderer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귀속되며 초기화 및 업데이트는 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Renderer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통해 수행된다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A18F85B-14A8-4021-A19C-3B5E47BE76F6}"/>
              </a:ext>
            </a:extLst>
          </p:cNvPr>
          <p:cNvSpPr/>
          <p:nvPr/>
        </p:nvSpPr>
        <p:spPr>
          <a:xfrm>
            <a:off x="690075" y="3373858"/>
            <a:ext cx="19753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프레임워크의 전체적인 흐름을 담당하여 무조건 하나의 인스턴스만 존재하고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하나의 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Scene 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포인터를 가지고 있다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6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058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4227513" y="272648"/>
            <a:ext cx="3736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 spc="200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 dirty="0"/>
              <a:t>프레임워크 흐름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CE73987-0AD7-46B2-9400-5849AC5F1E57}"/>
              </a:ext>
            </a:extLst>
          </p:cNvPr>
          <p:cNvCxnSpPr>
            <a:cxnSpLocks/>
          </p:cNvCxnSpPr>
          <p:nvPr/>
        </p:nvCxnSpPr>
        <p:spPr>
          <a:xfrm>
            <a:off x="4493352" y="1340315"/>
            <a:ext cx="0" cy="48656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F2A03AF-4D12-49C7-8028-0AC2F486A3B7}"/>
              </a:ext>
            </a:extLst>
          </p:cNvPr>
          <p:cNvCxnSpPr>
            <a:cxnSpLocks/>
          </p:cNvCxnSpPr>
          <p:nvPr/>
        </p:nvCxnSpPr>
        <p:spPr>
          <a:xfrm flipH="1">
            <a:off x="7191261" y="1340315"/>
            <a:ext cx="36826" cy="48656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C5684CA-D19A-4E72-97A3-F713298C1B4C}"/>
              </a:ext>
            </a:extLst>
          </p:cNvPr>
          <p:cNvGrpSpPr/>
          <p:nvPr/>
        </p:nvGrpSpPr>
        <p:grpSpPr>
          <a:xfrm>
            <a:off x="2606458" y="3615496"/>
            <a:ext cx="6499984" cy="2316908"/>
            <a:chOff x="1870745" y="1895912"/>
            <a:chExt cx="7969541" cy="447079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068021BE-2268-4F07-91B7-0BFCEC42A6F5}"/>
                </a:ext>
              </a:extLst>
            </p:cNvPr>
            <p:cNvSpPr/>
            <p:nvPr/>
          </p:nvSpPr>
          <p:spPr>
            <a:xfrm>
              <a:off x="1870745" y="1895912"/>
              <a:ext cx="7969541" cy="44707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94BC23C3-1EA2-4FEC-9075-CCA2AF1BCEF9}"/>
                </a:ext>
              </a:extLst>
            </p:cNvPr>
            <p:cNvCxnSpPr/>
            <p:nvPr/>
          </p:nvCxnSpPr>
          <p:spPr>
            <a:xfrm>
              <a:off x="1870745" y="2505125"/>
              <a:ext cx="98151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1751F479-85CD-4B56-9B2A-001FF371A4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8381" y="1895916"/>
              <a:ext cx="280713" cy="6092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E7CB6BC-66F0-46F6-A863-252B48CC0EFB}"/>
                </a:ext>
              </a:extLst>
            </p:cNvPr>
            <p:cNvSpPr txBox="1"/>
            <p:nvPr/>
          </p:nvSpPr>
          <p:spPr>
            <a:xfrm>
              <a:off x="2106286" y="1895912"/>
              <a:ext cx="645305" cy="386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Loop</a:t>
              </a:r>
              <a:endParaRPr lang="ko-KR" altLang="en-US" sz="16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639D391-156C-4A8D-B857-1841CB6992C5}"/>
              </a:ext>
            </a:extLst>
          </p:cNvPr>
          <p:cNvSpPr/>
          <p:nvPr/>
        </p:nvSpPr>
        <p:spPr>
          <a:xfrm>
            <a:off x="4438068" y="4864962"/>
            <a:ext cx="108735" cy="9098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AD67592-8BD9-4DAE-9BA9-56390CB30141}"/>
              </a:ext>
            </a:extLst>
          </p:cNvPr>
          <p:cNvSpPr/>
          <p:nvPr/>
        </p:nvSpPr>
        <p:spPr>
          <a:xfrm>
            <a:off x="7136893" y="4040423"/>
            <a:ext cx="108736" cy="5231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8EB470B-1D31-46C5-A26F-4B91042459C2}"/>
              </a:ext>
            </a:extLst>
          </p:cNvPr>
          <p:cNvCxnSpPr>
            <a:cxnSpLocks/>
          </p:cNvCxnSpPr>
          <p:nvPr/>
        </p:nvCxnSpPr>
        <p:spPr>
          <a:xfrm>
            <a:off x="4578541" y="4073462"/>
            <a:ext cx="2577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4D0491D-44ED-40DA-93B6-61178C76B2A8}"/>
              </a:ext>
            </a:extLst>
          </p:cNvPr>
          <p:cNvSpPr txBox="1"/>
          <p:nvPr/>
        </p:nvSpPr>
        <p:spPr>
          <a:xfrm>
            <a:off x="4919725" y="3708377"/>
            <a:ext cx="2352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Update(</a:t>
            </a:r>
            <a:r>
              <a:rPr lang="en-US" altLang="ko-KR" sz="160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deltaTime</a:t>
            </a:r>
            <a:r>
              <a:rPr lang="en-US" altLang="ko-KR" sz="16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60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4219E36-B5C5-462F-B675-2EE16DEC4D0D}"/>
              </a:ext>
            </a:extLst>
          </p:cNvPr>
          <p:cNvCxnSpPr>
            <a:cxnSpLocks/>
          </p:cNvCxnSpPr>
          <p:nvPr/>
        </p:nvCxnSpPr>
        <p:spPr>
          <a:xfrm flipH="1">
            <a:off x="4559384" y="4563539"/>
            <a:ext cx="2594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4A60EFD-DA99-41FA-86AD-8ED2A621BED2}"/>
              </a:ext>
            </a:extLst>
          </p:cNvPr>
          <p:cNvGrpSpPr/>
          <p:nvPr/>
        </p:nvGrpSpPr>
        <p:grpSpPr>
          <a:xfrm>
            <a:off x="3760622" y="806389"/>
            <a:ext cx="1610687" cy="503339"/>
            <a:chOff x="2424418" y="1844140"/>
            <a:chExt cx="1610687" cy="503339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4A7275F-0DF2-4F33-ACB3-E4EB9E1C132F}"/>
                </a:ext>
              </a:extLst>
            </p:cNvPr>
            <p:cNvSpPr/>
            <p:nvPr/>
          </p:nvSpPr>
          <p:spPr>
            <a:xfrm>
              <a:off x="2424418" y="1844140"/>
              <a:ext cx="1610687" cy="50333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FB2D7DB-03C3-486C-A00E-FA9D193B55ED}"/>
                </a:ext>
              </a:extLst>
            </p:cNvPr>
            <p:cNvSpPr txBox="1"/>
            <p:nvPr/>
          </p:nvSpPr>
          <p:spPr>
            <a:xfrm>
              <a:off x="2806513" y="1914039"/>
              <a:ext cx="893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Renderer</a:t>
              </a:r>
              <a:endPara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01B5F03-9EBA-4276-A103-B0AE4606AA68}"/>
              </a:ext>
            </a:extLst>
          </p:cNvPr>
          <p:cNvGrpSpPr/>
          <p:nvPr/>
        </p:nvGrpSpPr>
        <p:grpSpPr>
          <a:xfrm>
            <a:off x="6311276" y="806389"/>
            <a:ext cx="1610687" cy="503339"/>
            <a:chOff x="5122327" y="1844140"/>
            <a:chExt cx="1610687" cy="50333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C390CC-0E39-422E-968E-BBB629F48692}"/>
                </a:ext>
              </a:extLst>
            </p:cNvPr>
            <p:cNvSpPr/>
            <p:nvPr/>
          </p:nvSpPr>
          <p:spPr>
            <a:xfrm>
              <a:off x="5122327" y="1844140"/>
              <a:ext cx="1610687" cy="50333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B90B4C7-CFAB-4A2F-BC5A-B6555270219C}"/>
                </a:ext>
              </a:extLst>
            </p:cNvPr>
            <p:cNvSpPr txBox="1"/>
            <p:nvPr/>
          </p:nvSpPr>
          <p:spPr>
            <a:xfrm>
              <a:off x="5600268" y="1914039"/>
              <a:ext cx="657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Scene</a:t>
              </a:r>
              <a:endPara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6EDED59-BA22-401B-BDE6-C0DC960D310F}"/>
              </a:ext>
            </a:extLst>
          </p:cNvPr>
          <p:cNvSpPr/>
          <p:nvPr/>
        </p:nvSpPr>
        <p:spPr>
          <a:xfrm>
            <a:off x="4439586" y="2001444"/>
            <a:ext cx="130345" cy="10123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95CBA9E-3404-46D2-8CCF-665F0FF7902F}"/>
              </a:ext>
            </a:extLst>
          </p:cNvPr>
          <p:cNvSpPr/>
          <p:nvPr/>
        </p:nvSpPr>
        <p:spPr>
          <a:xfrm>
            <a:off x="7150993" y="2246632"/>
            <a:ext cx="108737" cy="5231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1449D2CF-E756-4142-878A-BA84AEBB9C29}"/>
              </a:ext>
            </a:extLst>
          </p:cNvPr>
          <p:cNvCxnSpPr>
            <a:cxnSpLocks/>
          </p:cNvCxnSpPr>
          <p:nvPr/>
        </p:nvCxnSpPr>
        <p:spPr>
          <a:xfrm>
            <a:off x="4573485" y="2220100"/>
            <a:ext cx="2577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B2946AA-B1FD-4D8C-A861-9C37562C9F85}"/>
              </a:ext>
            </a:extLst>
          </p:cNvPr>
          <p:cNvSpPr txBox="1"/>
          <p:nvPr/>
        </p:nvSpPr>
        <p:spPr>
          <a:xfrm>
            <a:off x="4570011" y="1632303"/>
            <a:ext cx="3736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Initialize(</a:t>
            </a:r>
            <a:r>
              <a:rPr lang="en-US" altLang="ko-KR" sz="160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screenWidth</a:t>
            </a:r>
            <a:r>
              <a:rPr lang="en-US" altLang="ko-KR" sz="16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160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screenHeight</a:t>
            </a:r>
            <a:r>
              <a:rPr lang="en-US" altLang="ko-KR" sz="16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60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D15AE7D-22D7-47D8-B6AE-0B34255DD5F6}"/>
              </a:ext>
            </a:extLst>
          </p:cNvPr>
          <p:cNvCxnSpPr>
            <a:cxnSpLocks/>
          </p:cNvCxnSpPr>
          <p:nvPr/>
        </p:nvCxnSpPr>
        <p:spPr>
          <a:xfrm flipH="1">
            <a:off x="4573485" y="2732768"/>
            <a:ext cx="2594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2791A7D-B41A-4C9C-A70F-986D342D28EC}"/>
              </a:ext>
            </a:extLst>
          </p:cNvPr>
          <p:cNvSpPr/>
          <p:nvPr/>
        </p:nvSpPr>
        <p:spPr>
          <a:xfrm>
            <a:off x="4448912" y="3838515"/>
            <a:ext cx="108735" cy="9098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E8B9661-F7E9-43AF-BFCE-C4A99D4F3931}"/>
              </a:ext>
            </a:extLst>
          </p:cNvPr>
          <p:cNvCxnSpPr>
            <a:cxnSpLocks/>
          </p:cNvCxnSpPr>
          <p:nvPr/>
        </p:nvCxnSpPr>
        <p:spPr>
          <a:xfrm>
            <a:off x="2339967" y="4151914"/>
            <a:ext cx="209810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사각형: 모서리가 접힌 도형 98">
            <a:extLst>
              <a:ext uri="{FF2B5EF4-FFF2-40B4-BE49-F238E27FC236}">
                <a16:creationId xmlns:a16="http://schemas.microsoft.com/office/drawing/2014/main" id="{2E1FDB9F-135F-482E-93CC-33923E188E40}"/>
              </a:ext>
            </a:extLst>
          </p:cNvPr>
          <p:cNvSpPr/>
          <p:nvPr/>
        </p:nvSpPr>
        <p:spPr>
          <a:xfrm flipH="1" flipV="1">
            <a:off x="386768" y="3709409"/>
            <a:ext cx="1970364" cy="1155553"/>
          </a:xfrm>
          <a:prstGeom prst="foldedCorne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B6E07AB-F3D4-46A8-ACDD-9D9BB13618AD}"/>
              </a:ext>
            </a:extLst>
          </p:cNvPr>
          <p:cNvSpPr/>
          <p:nvPr/>
        </p:nvSpPr>
        <p:spPr>
          <a:xfrm>
            <a:off x="370944" y="3900245"/>
            <a:ext cx="19753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Debug 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업데이트 및</a:t>
            </a:r>
            <a:endParaRPr lang="en-US" altLang="ko-KR" sz="16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600" spc="-15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PostProcessConstants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업데이트</a:t>
            </a:r>
          </a:p>
        </p:txBody>
      </p:sp>
      <p:sp>
        <p:nvSpPr>
          <p:cNvPr id="101" name="사각형: 모서리가 접힌 도형 100">
            <a:extLst>
              <a:ext uri="{FF2B5EF4-FFF2-40B4-BE49-F238E27FC236}">
                <a16:creationId xmlns:a16="http://schemas.microsoft.com/office/drawing/2014/main" id="{EBFAF246-3483-486A-9A19-31DC5F2E5EC5}"/>
              </a:ext>
            </a:extLst>
          </p:cNvPr>
          <p:cNvSpPr/>
          <p:nvPr/>
        </p:nvSpPr>
        <p:spPr>
          <a:xfrm flipH="1" flipV="1">
            <a:off x="9585542" y="3657600"/>
            <a:ext cx="1975344" cy="1497643"/>
          </a:xfrm>
          <a:prstGeom prst="foldedCorne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7F73AE7-73FD-465C-898B-EC177DF978F2}"/>
              </a:ext>
            </a:extLst>
          </p:cNvPr>
          <p:cNvSpPr/>
          <p:nvPr/>
        </p:nvSpPr>
        <p:spPr>
          <a:xfrm>
            <a:off x="9585542" y="3777642"/>
            <a:ext cx="19753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spc="-15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ShadowMap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Clear, </a:t>
            </a:r>
            <a:r>
              <a:rPr lang="en-US" altLang="ko-KR" sz="1600" spc="-15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PassConstants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업데이트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Actor 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업데이트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pPr algn="ctr"/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 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업데이트</a:t>
            </a:r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pPr algn="ctr"/>
            <a:r>
              <a: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Camera </a:t>
            </a:r>
            <a:r>
              <a: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업데이트</a:t>
            </a:r>
            <a:endParaRPr lang="en-US" altLang="ko-KR" sz="16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73381D18-6980-4BFB-B856-6851414A2684}"/>
              </a:ext>
            </a:extLst>
          </p:cNvPr>
          <p:cNvCxnSpPr>
            <a:cxnSpLocks/>
          </p:cNvCxnSpPr>
          <p:nvPr/>
        </p:nvCxnSpPr>
        <p:spPr>
          <a:xfrm flipV="1">
            <a:off x="7280841" y="4045556"/>
            <a:ext cx="2304701" cy="13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BC1FA3E-B604-4191-BD1C-83C8B7EF6AAD}"/>
              </a:ext>
            </a:extLst>
          </p:cNvPr>
          <p:cNvCxnSpPr>
            <a:cxnSpLocks/>
          </p:cNvCxnSpPr>
          <p:nvPr/>
        </p:nvCxnSpPr>
        <p:spPr>
          <a:xfrm>
            <a:off x="4613753" y="5016971"/>
            <a:ext cx="2577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12C4382-9F71-4B76-A194-3F9096388507}"/>
              </a:ext>
            </a:extLst>
          </p:cNvPr>
          <p:cNvSpPr txBox="1"/>
          <p:nvPr/>
        </p:nvSpPr>
        <p:spPr>
          <a:xfrm>
            <a:off x="4919725" y="4678417"/>
            <a:ext cx="212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Render(</a:t>
            </a:r>
            <a:r>
              <a:rPr lang="en-US" altLang="ko-KR" sz="160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RenderLayer</a:t>
            </a:r>
            <a:r>
              <a:rPr lang="en-US" altLang="ko-KR" sz="16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60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BA5C3A1-F6BE-49D7-961C-65275E003C1B}"/>
              </a:ext>
            </a:extLst>
          </p:cNvPr>
          <p:cNvCxnSpPr>
            <a:cxnSpLocks/>
          </p:cNvCxnSpPr>
          <p:nvPr/>
        </p:nvCxnSpPr>
        <p:spPr>
          <a:xfrm>
            <a:off x="4613753" y="5578566"/>
            <a:ext cx="2577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A561C5A-7E4A-4D65-92BF-588288E9518D}"/>
              </a:ext>
            </a:extLst>
          </p:cNvPr>
          <p:cNvSpPr txBox="1"/>
          <p:nvPr/>
        </p:nvSpPr>
        <p:spPr>
          <a:xfrm>
            <a:off x="4592371" y="5224719"/>
            <a:ext cx="3044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RenderLightVolume</a:t>
            </a:r>
            <a:r>
              <a:rPr lang="en-US" altLang="ko-KR" sz="16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60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LightType</a:t>
            </a:r>
            <a:r>
              <a:rPr lang="en-US" altLang="ko-KR" sz="16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60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300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4227513" y="272648"/>
            <a:ext cx="3736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 spc="200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 dirty="0"/>
              <a:t>렌더링 패스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338098-F91C-499C-BAAE-6ACE595931D1}"/>
              </a:ext>
            </a:extLst>
          </p:cNvPr>
          <p:cNvSpPr txBox="1"/>
          <p:nvPr/>
        </p:nvSpPr>
        <p:spPr>
          <a:xfrm>
            <a:off x="3039884" y="2732548"/>
            <a:ext cx="1965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Forward Rendering</a:t>
            </a:r>
            <a:endParaRPr lang="ko-KR" altLang="en-US" sz="160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B7E924-2B76-48A8-855A-2D3389012279}"/>
              </a:ext>
            </a:extLst>
          </p:cNvPr>
          <p:cNvSpPr txBox="1"/>
          <p:nvPr/>
        </p:nvSpPr>
        <p:spPr>
          <a:xfrm>
            <a:off x="2600631" y="3636332"/>
            <a:ext cx="2739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Volumetric Light Scattering</a:t>
            </a:r>
            <a:endParaRPr lang="ko-KR" altLang="en-US" sz="160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05E478-AD5A-40DB-B261-B5ED05771C0A}"/>
              </a:ext>
            </a:extLst>
          </p:cNvPr>
          <p:cNvSpPr txBox="1"/>
          <p:nvPr/>
        </p:nvSpPr>
        <p:spPr>
          <a:xfrm>
            <a:off x="3688345" y="4561331"/>
            <a:ext cx="747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Blur</a:t>
            </a:r>
            <a:endParaRPr lang="ko-KR" altLang="en-US" sz="160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08AB51-5C56-4CF6-A548-EF2BAFE91AE2}"/>
              </a:ext>
            </a:extLst>
          </p:cNvPr>
          <p:cNvSpPr txBox="1"/>
          <p:nvPr/>
        </p:nvSpPr>
        <p:spPr>
          <a:xfrm>
            <a:off x="3128793" y="5536887"/>
            <a:ext cx="1676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Post Processing</a:t>
            </a:r>
            <a:endParaRPr lang="ko-KR" altLang="en-US" sz="160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9" name="사각형: 모서리가 접힌 도형 98">
            <a:extLst>
              <a:ext uri="{FF2B5EF4-FFF2-40B4-BE49-F238E27FC236}">
                <a16:creationId xmlns:a16="http://schemas.microsoft.com/office/drawing/2014/main" id="{5FC419FF-9C46-472D-A1E4-6FCAEAEB602D}"/>
              </a:ext>
            </a:extLst>
          </p:cNvPr>
          <p:cNvSpPr/>
          <p:nvPr/>
        </p:nvSpPr>
        <p:spPr>
          <a:xfrm flipH="1" flipV="1">
            <a:off x="8159923" y="1668095"/>
            <a:ext cx="1888145" cy="685965"/>
          </a:xfrm>
          <a:prstGeom prst="foldedCorne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C38CD27-FA8E-452A-9215-E0CA67DEFF19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5079914" y="1994360"/>
            <a:ext cx="3056048" cy="271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E9A3E06-C386-4580-BEBB-5B6A65A5439E}"/>
              </a:ext>
            </a:extLst>
          </p:cNvPr>
          <p:cNvSpPr/>
          <p:nvPr/>
        </p:nvSpPr>
        <p:spPr>
          <a:xfrm>
            <a:off x="8159923" y="1707729"/>
            <a:ext cx="18881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Volume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사용하여 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 Indexed Texture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그린다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20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2" name="사각형: 모서리가 접힌 도형 101">
            <a:extLst>
              <a:ext uri="{FF2B5EF4-FFF2-40B4-BE49-F238E27FC236}">
                <a16:creationId xmlns:a16="http://schemas.microsoft.com/office/drawing/2014/main" id="{5E5689FF-AA5A-4725-BE32-3290626CD552}"/>
              </a:ext>
            </a:extLst>
          </p:cNvPr>
          <p:cNvSpPr/>
          <p:nvPr/>
        </p:nvSpPr>
        <p:spPr>
          <a:xfrm flipH="1" flipV="1">
            <a:off x="6454010" y="2563106"/>
            <a:ext cx="2510602" cy="894589"/>
          </a:xfrm>
          <a:prstGeom prst="foldedCorne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D4979105-0A66-4941-BDD2-9A36C3D3AB8E}"/>
              </a:ext>
            </a:extLst>
          </p:cNvPr>
          <p:cNvCxnSpPr>
            <a:cxnSpLocks/>
          </p:cNvCxnSpPr>
          <p:nvPr/>
        </p:nvCxnSpPr>
        <p:spPr>
          <a:xfrm>
            <a:off x="5103961" y="2918091"/>
            <a:ext cx="132204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BD4AB34-3F6A-478C-9272-DD57BF7930D2}"/>
              </a:ext>
            </a:extLst>
          </p:cNvPr>
          <p:cNvSpPr/>
          <p:nvPr/>
        </p:nvSpPr>
        <p:spPr>
          <a:xfrm>
            <a:off x="6368845" y="2737351"/>
            <a:ext cx="2680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Indexed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Deferred Rendering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수행하고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Forward Rendering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Transparent 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및 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Debug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그린다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20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7" name="사각형: 모서리가 접힌 도형 106">
            <a:extLst>
              <a:ext uri="{FF2B5EF4-FFF2-40B4-BE49-F238E27FC236}">
                <a16:creationId xmlns:a16="http://schemas.microsoft.com/office/drawing/2014/main" id="{AD6D5AD8-CE83-4DCF-ACE3-5BEC5F0427FC}"/>
              </a:ext>
            </a:extLst>
          </p:cNvPr>
          <p:cNvSpPr/>
          <p:nvPr/>
        </p:nvSpPr>
        <p:spPr>
          <a:xfrm flipH="1" flipV="1">
            <a:off x="6322239" y="818700"/>
            <a:ext cx="1547771" cy="685965"/>
          </a:xfrm>
          <a:prstGeom prst="foldedCorne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CC8FE9F9-27EC-48C9-A552-723AC70B5EEE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914309" y="1122817"/>
            <a:ext cx="1407930" cy="168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71C60B3-78FA-4E33-B084-81D97E718DB2}"/>
              </a:ext>
            </a:extLst>
          </p:cNvPr>
          <p:cNvSpPr/>
          <p:nvPr/>
        </p:nvSpPr>
        <p:spPr>
          <a:xfrm>
            <a:off x="6284927" y="930849"/>
            <a:ext cx="16223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오브젝트의 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Depth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만을 그린다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20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8" name="사각형: 모서리가 접힌 도형 57">
            <a:extLst>
              <a:ext uri="{FF2B5EF4-FFF2-40B4-BE49-F238E27FC236}">
                <a16:creationId xmlns:a16="http://schemas.microsoft.com/office/drawing/2014/main" id="{2B1313A4-9896-4E19-A2C5-DB64CEFAEA6F}"/>
              </a:ext>
            </a:extLst>
          </p:cNvPr>
          <p:cNvSpPr/>
          <p:nvPr/>
        </p:nvSpPr>
        <p:spPr>
          <a:xfrm flipH="1" flipV="1">
            <a:off x="9049777" y="3472931"/>
            <a:ext cx="1888145" cy="685965"/>
          </a:xfrm>
          <a:prstGeom prst="foldedCorne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F1075B1C-DFE1-4276-8524-6D9C28F026D8}"/>
              </a:ext>
            </a:extLst>
          </p:cNvPr>
          <p:cNvCxnSpPr>
            <a:cxnSpLocks/>
            <a:stCxn id="37" idx="3"/>
            <a:endCxn id="60" idx="1"/>
          </p:cNvCxnSpPr>
          <p:nvPr/>
        </p:nvCxnSpPr>
        <p:spPr>
          <a:xfrm>
            <a:off x="5452806" y="3818801"/>
            <a:ext cx="3596971" cy="169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9BE4B48-F271-4DDE-BF81-0F4B067EFC53}"/>
              </a:ext>
            </a:extLst>
          </p:cNvPr>
          <p:cNvSpPr/>
          <p:nvPr/>
        </p:nvSpPr>
        <p:spPr>
          <a:xfrm>
            <a:off x="9049777" y="3512565"/>
            <a:ext cx="18881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Volumetric Light Scattering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위한 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Ray Marching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수행한다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20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사각형: 모서리가 접힌 도형 60">
            <a:extLst>
              <a:ext uri="{FF2B5EF4-FFF2-40B4-BE49-F238E27FC236}">
                <a16:creationId xmlns:a16="http://schemas.microsoft.com/office/drawing/2014/main" id="{3F729AAF-9F36-42C8-8985-8733CEB67939}"/>
              </a:ext>
            </a:extLst>
          </p:cNvPr>
          <p:cNvSpPr/>
          <p:nvPr/>
        </p:nvSpPr>
        <p:spPr>
          <a:xfrm flipH="1" flipV="1">
            <a:off x="6507354" y="4407381"/>
            <a:ext cx="2224312" cy="685965"/>
          </a:xfrm>
          <a:prstGeom prst="foldedCorne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7A0914C0-9140-4F00-AD29-CBBE35BE0CFF}"/>
              </a:ext>
            </a:extLst>
          </p:cNvPr>
          <p:cNvCxnSpPr>
            <a:cxnSpLocks/>
          </p:cNvCxnSpPr>
          <p:nvPr/>
        </p:nvCxnSpPr>
        <p:spPr>
          <a:xfrm>
            <a:off x="4525437" y="4733646"/>
            <a:ext cx="195795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01D2CBC-8D3C-472B-8918-4C7CA93B7B8F}"/>
              </a:ext>
            </a:extLst>
          </p:cNvPr>
          <p:cNvSpPr/>
          <p:nvPr/>
        </p:nvSpPr>
        <p:spPr>
          <a:xfrm>
            <a:off x="6507355" y="4447016"/>
            <a:ext cx="2125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Voluemtric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Scattering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Texture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및 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Bloom Texture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Blur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시킨다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20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5" name="사각형: 모서리가 접힌 도형 64">
            <a:extLst>
              <a:ext uri="{FF2B5EF4-FFF2-40B4-BE49-F238E27FC236}">
                <a16:creationId xmlns:a16="http://schemas.microsoft.com/office/drawing/2014/main" id="{34C5ECD3-1C95-4BDD-917A-504043E098C8}"/>
              </a:ext>
            </a:extLst>
          </p:cNvPr>
          <p:cNvSpPr/>
          <p:nvPr/>
        </p:nvSpPr>
        <p:spPr>
          <a:xfrm flipH="1" flipV="1">
            <a:off x="8083872" y="5277767"/>
            <a:ext cx="2400301" cy="870632"/>
          </a:xfrm>
          <a:prstGeom prst="foldedCorne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28D376A-C33E-469E-ADBE-ACB5F557D71A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4949429" y="5704837"/>
            <a:ext cx="3134443" cy="82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5AA4675-C05B-4DAD-BC47-31E80CECA0CB}"/>
              </a:ext>
            </a:extLst>
          </p:cNvPr>
          <p:cNvSpPr/>
          <p:nvPr/>
        </p:nvSpPr>
        <p:spPr>
          <a:xfrm>
            <a:off x="8083872" y="5389918"/>
            <a:ext cx="23264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HDR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사용하여 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Gamma Correction, Bloom, Volumetric Light Scattering </a:t>
            </a:r>
            <a:r>
              <a:rPr lang="ko-KR" altLang="en-US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등을 수행한다</a:t>
            </a:r>
            <a:r>
              <a:rPr lang="en-US" altLang="ko-KR" sz="12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20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913DE0-19B8-4B1B-B230-97200EE0BDFF}"/>
              </a:ext>
            </a:extLst>
          </p:cNvPr>
          <p:cNvSpPr/>
          <p:nvPr/>
        </p:nvSpPr>
        <p:spPr>
          <a:xfrm>
            <a:off x="3032243" y="923069"/>
            <a:ext cx="1882066" cy="39949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0C32B3-F350-425B-9DC9-08BC4C73792D}"/>
              </a:ext>
            </a:extLst>
          </p:cNvPr>
          <p:cNvSpPr txBox="1"/>
          <p:nvPr/>
        </p:nvSpPr>
        <p:spPr>
          <a:xfrm>
            <a:off x="3355895" y="953539"/>
            <a:ext cx="1234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Depth Pass</a:t>
            </a:r>
            <a:endParaRPr lang="ko-KR" altLang="en-US" sz="160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D2127F1-9762-4ABD-9023-19ED31C95A85}"/>
              </a:ext>
            </a:extLst>
          </p:cNvPr>
          <p:cNvSpPr/>
          <p:nvPr/>
        </p:nvSpPr>
        <p:spPr>
          <a:xfrm>
            <a:off x="2860558" y="1821730"/>
            <a:ext cx="2219356" cy="39949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5BEACAB-6C67-41EF-B9FD-BF73E499DEFF}"/>
              </a:ext>
            </a:extLst>
          </p:cNvPr>
          <p:cNvSpPr/>
          <p:nvPr/>
        </p:nvSpPr>
        <p:spPr>
          <a:xfrm>
            <a:off x="2860559" y="2714641"/>
            <a:ext cx="2219355" cy="39949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FDE671E-0BE6-4FB5-AB42-BB4FC3CFBFE2}"/>
              </a:ext>
            </a:extLst>
          </p:cNvPr>
          <p:cNvSpPr/>
          <p:nvPr/>
        </p:nvSpPr>
        <p:spPr>
          <a:xfrm>
            <a:off x="2487666" y="3619053"/>
            <a:ext cx="2965140" cy="39949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9B7CA8C-EC49-4A5C-8046-2B9834D0F144}"/>
              </a:ext>
            </a:extLst>
          </p:cNvPr>
          <p:cNvSpPr/>
          <p:nvPr/>
        </p:nvSpPr>
        <p:spPr>
          <a:xfrm>
            <a:off x="3433751" y="4530860"/>
            <a:ext cx="1081272" cy="39949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77C66A2-1D69-4EB6-8487-29621A80B280}"/>
              </a:ext>
            </a:extLst>
          </p:cNvPr>
          <p:cNvSpPr/>
          <p:nvPr/>
        </p:nvSpPr>
        <p:spPr>
          <a:xfrm>
            <a:off x="3026163" y="5506417"/>
            <a:ext cx="1882066" cy="39949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12B0AF-4A8B-4295-87DB-E8FB66E65377}"/>
              </a:ext>
            </a:extLst>
          </p:cNvPr>
          <p:cNvSpPr txBox="1"/>
          <p:nvPr/>
        </p:nvSpPr>
        <p:spPr>
          <a:xfrm>
            <a:off x="3026163" y="1852201"/>
            <a:ext cx="1888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 Volume Pass</a:t>
            </a:r>
            <a:endParaRPr lang="ko-KR" altLang="en-US" sz="160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DF29596-6ECF-4AD7-A13C-C6FB2ADFD3D6}"/>
              </a:ext>
            </a:extLst>
          </p:cNvPr>
          <p:cNvCxnSpPr>
            <a:stCxn id="2" idx="2"/>
            <a:endCxn id="31" idx="0"/>
          </p:cNvCxnSpPr>
          <p:nvPr/>
        </p:nvCxnSpPr>
        <p:spPr>
          <a:xfrm flipH="1">
            <a:off x="3970236" y="1322564"/>
            <a:ext cx="3040" cy="49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1A76545-000F-45D2-9261-D5D2C049214C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>
            <a:off x="3970236" y="2221225"/>
            <a:ext cx="1" cy="49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047F99E-A7AE-49FF-9B5C-AB6FFD62CF7C}"/>
              </a:ext>
            </a:extLst>
          </p:cNvPr>
          <p:cNvCxnSpPr>
            <a:stCxn id="33" idx="2"/>
            <a:endCxn id="37" idx="0"/>
          </p:cNvCxnSpPr>
          <p:nvPr/>
        </p:nvCxnSpPr>
        <p:spPr>
          <a:xfrm flipH="1">
            <a:off x="3970236" y="3114136"/>
            <a:ext cx="1" cy="504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4CEA79B-1DBF-465E-B5E5-AE99272A7C9D}"/>
              </a:ext>
            </a:extLst>
          </p:cNvPr>
          <p:cNvCxnSpPr>
            <a:stCxn id="37" idx="2"/>
            <a:endCxn id="45" idx="0"/>
          </p:cNvCxnSpPr>
          <p:nvPr/>
        </p:nvCxnSpPr>
        <p:spPr>
          <a:xfrm>
            <a:off x="3970236" y="4018548"/>
            <a:ext cx="4151" cy="51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E808DF3-D75A-41A5-B653-F19FBFAB879A}"/>
              </a:ext>
            </a:extLst>
          </p:cNvPr>
          <p:cNvCxnSpPr>
            <a:stCxn id="45" idx="2"/>
            <a:endCxn id="47" idx="0"/>
          </p:cNvCxnSpPr>
          <p:nvPr/>
        </p:nvCxnSpPr>
        <p:spPr>
          <a:xfrm flipH="1">
            <a:off x="3967196" y="4930355"/>
            <a:ext cx="7191" cy="576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074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4227513" y="272648"/>
            <a:ext cx="3736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 spc="200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 dirty="0"/>
              <a:t>클래스 다이어그램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A5E5511D-0093-416E-9816-9810EBDC2989}"/>
              </a:ext>
            </a:extLst>
          </p:cNvPr>
          <p:cNvGrpSpPr/>
          <p:nvPr/>
        </p:nvGrpSpPr>
        <p:grpSpPr>
          <a:xfrm>
            <a:off x="5027448" y="1374077"/>
            <a:ext cx="1420978" cy="503339"/>
            <a:chOff x="2424418" y="1844140"/>
            <a:chExt cx="1610687" cy="503339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B8295971-3D66-4344-9EF2-02174563EBEA}"/>
                </a:ext>
              </a:extLst>
            </p:cNvPr>
            <p:cNvSpPr/>
            <p:nvPr/>
          </p:nvSpPr>
          <p:spPr>
            <a:xfrm>
              <a:off x="2424418" y="1844140"/>
              <a:ext cx="1610687" cy="50333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6BF1706-9FEE-4763-B150-3EBDED594F90}"/>
                </a:ext>
              </a:extLst>
            </p:cNvPr>
            <p:cNvSpPr txBox="1"/>
            <p:nvPr/>
          </p:nvSpPr>
          <p:spPr>
            <a:xfrm>
              <a:off x="2804407" y="1926532"/>
              <a:ext cx="8507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Object</a:t>
              </a:r>
              <a:endPara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414E2A1E-C6FC-41D8-BC32-893E700CBA78}"/>
              </a:ext>
            </a:extLst>
          </p:cNvPr>
          <p:cNvGrpSpPr/>
          <p:nvPr/>
        </p:nvGrpSpPr>
        <p:grpSpPr>
          <a:xfrm>
            <a:off x="2722398" y="2843267"/>
            <a:ext cx="1420978" cy="503339"/>
            <a:chOff x="2424418" y="1844140"/>
            <a:chExt cx="1610687" cy="503339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55703CD8-FC67-4A63-B73A-3441CCFF771B}"/>
                </a:ext>
              </a:extLst>
            </p:cNvPr>
            <p:cNvSpPr/>
            <p:nvPr/>
          </p:nvSpPr>
          <p:spPr>
            <a:xfrm>
              <a:off x="2424418" y="1844140"/>
              <a:ext cx="1610687" cy="50333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5FF6530-F122-4CBF-BB34-6D434CB3D106}"/>
                </a:ext>
              </a:extLst>
            </p:cNvPr>
            <p:cNvSpPr txBox="1"/>
            <p:nvPr/>
          </p:nvSpPr>
          <p:spPr>
            <a:xfrm>
              <a:off x="2804407" y="1926532"/>
              <a:ext cx="8507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Actor</a:t>
              </a:r>
              <a:endPara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AB047AB0-BDDF-4973-BF73-321ECE1C9495}"/>
              </a:ext>
            </a:extLst>
          </p:cNvPr>
          <p:cNvGrpSpPr/>
          <p:nvPr/>
        </p:nvGrpSpPr>
        <p:grpSpPr>
          <a:xfrm>
            <a:off x="7447546" y="2843267"/>
            <a:ext cx="1420978" cy="503339"/>
            <a:chOff x="2424418" y="1844140"/>
            <a:chExt cx="1610687" cy="503339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26E8D334-338D-44DD-BC12-79FC1C72683F}"/>
                </a:ext>
              </a:extLst>
            </p:cNvPr>
            <p:cNvSpPr/>
            <p:nvPr/>
          </p:nvSpPr>
          <p:spPr>
            <a:xfrm>
              <a:off x="2424418" y="1844140"/>
              <a:ext cx="1610687" cy="50333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F68920E-F8B5-4805-BA8C-C83453B8A0A1}"/>
                </a:ext>
              </a:extLst>
            </p:cNvPr>
            <p:cNvSpPr txBox="1"/>
            <p:nvPr/>
          </p:nvSpPr>
          <p:spPr>
            <a:xfrm>
              <a:off x="2804407" y="1926532"/>
              <a:ext cx="8507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Light</a:t>
              </a:r>
              <a:endPara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B22C9DF0-E3CF-4DC0-A254-7AA174A720BB}"/>
              </a:ext>
            </a:extLst>
          </p:cNvPr>
          <p:cNvGrpSpPr/>
          <p:nvPr/>
        </p:nvGrpSpPr>
        <p:grpSpPr>
          <a:xfrm>
            <a:off x="5522693" y="4505536"/>
            <a:ext cx="1695345" cy="475049"/>
            <a:chOff x="2424418" y="1844140"/>
            <a:chExt cx="1610687" cy="503339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4138601-21EA-4572-BFBD-F4D7CF99B31E}"/>
                </a:ext>
              </a:extLst>
            </p:cNvPr>
            <p:cNvSpPr/>
            <p:nvPr/>
          </p:nvSpPr>
          <p:spPr>
            <a:xfrm>
              <a:off x="2424418" y="1844140"/>
              <a:ext cx="1610687" cy="50333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2A4823C-C34F-4060-B358-CDD271B6EAF1}"/>
                </a:ext>
              </a:extLst>
            </p:cNvPr>
            <p:cNvSpPr txBox="1"/>
            <p:nvPr/>
          </p:nvSpPr>
          <p:spPr>
            <a:xfrm>
              <a:off x="2512133" y="1916451"/>
              <a:ext cx="1435257" cy="358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Directional Light</a:t>
              </a:r>
              <a:endPara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59FFABC-5920-4FDB-B9E8-5D47084FDF65}"/>
              </a:ext>
            </a:extLst>
          </p:cNvPr>
          <p:cNvGrpSpPr/>
          <p:nvPr/>
        </p:nvGrpSpPr>
        <p:grpSpPr>
          <a:xfrm>
            <a:off x="9098033" y="4518414"/>
            <a:ext cx="1695345" cy="475049"/>
            <a:chOff x="2424418" y="1844140"/>
            <a:chExt cx="1610687" cy="503339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42F0AFBA-472E-4475-8FE8-831023E1A8CE}"/>
                </a:ext>
              </a:extLst>
            </p:cNvPr>
            <p:cNvSpPr/>
            <p:nvPr/>
          </p:nvSpPr>
          <p:spPr>
            <a:xfrm>
              <a:off x="2424418" y="1844140"/>
              <a:ext cx="1610687" cy="50333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8A117E-B1A3-45B6-A20A-102B963C134C}"/>
                </a:ext>
              </a:extLst>
            </p:cNvPr>
            <p:cNvSpPr txBox="1"/>
            <p:nvPr/>
          </p:nvSpPr>
          <p:spPr>
            <a:xfrm>
              <a:off x="2512133" y="1916451"/>
              <a:ext cx="1435257" cy="358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Point Light</a:t>
              </a:r>
              <a:endPara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8783B83C-9F16-407C-959D-F9DE4C820CF9}"/>
              </a:ext>
            </a:extLst>
          </p:cNvPr>
          <p:cNvGrpSpPr/>
          <p:nvPr/>
        </p:nvGrpSpPr>
        <p:grpSpPr>
          <a:xfrm>
            <a:off x="7310363" y="4505535"/>
            <a:ext cx="1695345" cy="475049"/>
            <a:chOff x="2424418" y="1844140"/>
            <a:chExt cx="1610687" cy="503339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A5165AF-F369-4A3C-9FF5-5E176F6961CE}"/>
                </a:ext>
              </a:extLst>
            </p:cNvPr>
            <p:cNvSpPr/>
            <p:nvPr/>
          </p:nvSpPr>
          <p:spPr>
            <a:xfrm>
              <a:off x="2424418" y="1844140"/>
              <a:ext cx="1610687" cy="50333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1CD1D2E-82A0-46CC-8B57-615C0692B48C}"/>
                </a:ext>
              </a:extLst>
            </p:cNvPr>
            <p:cNvSpPr txBox="1"/>
            <p:nvPr/>
          </p:nvSpPr>
          <p:spPr>
            <a:xfrm>
              <a:off x="2512133" y="1916451"/>
              <a:ext cx="1435257" cy="358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Spot Light</a:t>
              </a:r>
              <a:endPara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9E03169-0F84-49B9-81C1-7A03DF6578D8}"/>
              </a:ext>
            </a:extLst>
          </p:cNvPr>
          <p:cNvGrpSpPr/>
          <p:nvPr/>
        </p:nvGrpSpPr>
        <p:grpSpPr>
          <a:xfrm>
            <a:off x="1238168" y="4482326"/>
            <a:ext cx="1695345" cy="475049"/>
            <a:chOff x="2424418" y="1844140"/>
            <a:chExt cx="1610687" cy="503339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603FDBB5-5871-4051-AFB1-A9FF7037FA46}"/>
                </a:ext>
              </a:extLst>
            </p:cNvPr>
            <p:cNvSpPr/>
            <p:nvPr/>
          </p:nvSpPr>
          <p:spPr>
            <a:xfrm>
              <a:off x="2424418" y="1844140"/>
              <a:ext cx="1610687" cy="50333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E6E5088-15DE-429E-A0D9-F066E40932F9}"/>
                </a:ext>
              </a:extLst>
            </p:cNvPr>
            <p:cNvSpPr txBox="1"/>
            <p:nvPr/>
          </p:nvSpPr>
          <p:spPr>
            <a:xfrm>
              <a:off x="2512133" y="1916451"/>
              <a:ext cx="1435257" cy="358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Static Mesh</a:t>
              </a:r>
              <a:endPara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15554BB9-565E-48EC-893A-47C86B2AC204}"/>
              </a:ext>
            </a:extLst>
          </p:cNvPr>
          <p:cNvGrpSpPr/>
          <p:nvPr/>
        </p:nvGrpSpPr>
        <p:grpSpPr>
          <a:xfrm>
            <a:off x="3025838" y="4482325"/>
            <a:ext cx="1695345" cy="475049"/>
            <a:chOff x="2424418" y="1844140"/>
            <a:chExt cx="1610687" cy="50333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4FFA5A0-C09A-4278-825D-D32E65218E5D}"/>
                </a:ext>
              </a:extLst>
            </p:cNvPr>
            <p:cNvSpPr/>
            <p:nvPr/>
          </p:nvSpPr>
          <p:spPr>
            <a:xfrm>
              <a:off x="2424418" y="1844140"/>
              <a:ext cx="1610687" cy="50333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0B16369-4F6B-4B30-B092-86BC266F9BA8}"/>
                </a:ext>
              </a:extLst>
            </p:cNvPr>
            <p:cNvSpPr txBox="1"/>
            <p:nvPr/>
          </p:nvSpPr>
          <p:spPr>
            <a:xfrm>
              <a:off x="2512133" y="1916451"/>
              <a:ext cx="1435257" cy="358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Material</a:t>
              </a:r>
              <a:endPara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861EBC17-BB13-47B9-85E7-2E478DA78FF6}"/>
              </a:ext>
            </a:extLst>
          </p:cNvPr>
          <p:cNvGrpSpPr/>
          <p:nvPr/>
        </p:nvGrpSpPr>
        <p:grpSpPr>
          <a:xfrm>
            <a:off x="9945706" y="1975237"/>
            <a:ext cx="1812571" cy="758437"/>
            <a:chOff x="2424418" y="1844140"/>
            <a:chExt cx="1722059" cy="803604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77C34D00-9081-468C-9B73-4E1576978C88}"/>
                </a:ext>
              </a:extLst>
            </p:cNvPr>
            <p:cNvSpPr/>
            <p:nvPr/>
          </p:nvSpPr>
          <p:spPr>
            <a:xfrm>
              <a:off x="2424418" y="1844140"/>
              <a:ext cx="1722059" cy="80360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A13B39AB-6D8D-4EF7-A649-35E1710736DB}"/>
                </a:ext>
              </a:extLst>
            </p:cNvPr>
            <p:cNvSpPr txBox="1"/>
            <p:nvPr/>
          </p:nvSpPr>
          <p:spPr>
            <a:xfrm>
              <a:off x="2471090" y="1920386"/>
              <a:ext cx="1675387" cy="619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 err="1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UniformBuffer</a:t>
              </a:r>
              <a:endParaRPr lang="en-US" altLang="ko-KR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r>
                <a:rPr lang="en-US" altLang="ko-KR" sz="16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&lt;</a:t>
              </a:r>
              <a:r>
                <a:rPr lang="en-US" altLang="ko-KR" sz="1600" spc="-150" dirty="0" err="1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LightConstants</a:t>
              </a:r>
              <a:r>
                <a:rPr lang="en-US" altLang="ko-KR" sz="1600" spc="-150" dirty="0">
                  <a:ln>
                    <a:solidFill>
                      <a:schemeClr val="tx1">
                        <a:alpha val="4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&gt;</a:t>
              </a:r>
              <a:endParaRPr lang="ko-KR" altLang="en-US" sz="16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8A2DFA69-2427-429C-8CDF-F868560D100F}"/>
              </a:ext>
            </a:extLst>
          </p:cNvPr>
          <p:cNvCxnSpPr>
            <a:stCxn id="95" idx="0"/>
            <a:endCxn id="89" idx="2"/>
          </p:cNvCxnSpPr>
          <p:nvPr/>
        </p:nvCxnSpPr>
        <p:spPr>
          <a:xfrm rot="16200000" flipV="1">
            <a:off x="6465061" y="1150293"/>
            <a:ext cx="965851" cy="2420098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966430E4-660D-4ECA-9FDA-2050CE56A3F8}"/>
              </a:ext>
            </a:extLst>
          </p:cNvPr>
          <p:cNvCxnSpPr>
            <a:cxnSpLocks/>
            <a:endCxn id="92" idx="0"/>
          </p:cNvCxnSpPr>
          <p:nvPr/>
        </p:nvCxnSpPr>
        <p:spPr>
          <a:xfrm rot="10800000" flipV="1">
            <a:off x="3432888" y="2362199"/>
            <a:ext cx="2313863" cy="4810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81520A81-EF33-4920-B768-235CF232DC20}"/>
              </a:ext>
            </a:extLst>
          </p:cNvPr>
          <p:cNvCxnSpPr>
            <a:stCxn id="92" idx="2"/>
            <a:endCxn id="113" idx="0"/>
          </p:cNvCxnSpPr>
          <p:nvPr/>
        </p:nvCxnSpPr>
        <p:spPr>
          <a:xfrm rot="16200000" flipH="1">
            <a:off x="3085340" y="3694153"/>
            <a:ext cx="1135719" cy="440624"/>
          </a:xfrm>
          <a:prstGeom prst="bentConnector3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1B854BE-238A-4998-830A-240448970852}"/>
              </a:ext>
            </a:extLst>
          </p:cNvPr>
          <p:cNvCxnSpPr>
            <a:stCxn id="104" idx="0"/>
            <a:endCxn id="95" idx="2"/>
          </p:cNvCxnSpPr>
          <p:nvPr/>
        </p:nvCxnSpPr>
        <p:spPr>
          <a:xfrm rot="16200000" flipV="1">
            <a:off x="8465967" y="3038674"/>
            <a:ext cx="1171808" cy="1787671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EE7B9BA-9C2C-4364-A522-2281C9362E3F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8158034" y="3911600"/>
            <a:ext cx="2" cy="593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4EA30D7-A289-486B-AC7E-377D6E35E7AE}"/>
              </a:ext>
            </a:extLst>
          </p:cNvPr>
          <p:cNvCxnSpPr>
            <a:cxnSpLocks/>
            <a:endCxn id="98" idx="0"/>
          </p:cNvCxnSpPr>
          <p:nvPr/>
        </p:nvCxnSpPr>
        <p:spPr>
          <a:xfrm rot="10800000" flipV="1">
            <a:off x="6370366" y="3940540"/>
            <a:ext cx="1787666" cy="5649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1E38F27-9A0E-4A49-8E46-A82028F09707}"/>
              </a:ext>
            </a:extLst>
          </p:cNvPr>
          <p:cNvCxnSpPr>
            <a:endCxn id="110" idx="0"/>
          </p:cNvCxnSpPr>
          <p:nvPr/>
        </p:nvCxnSpPr>
        <p:spPr>
          <a:xfrm rot="10800000" flipV="1">
            <a:off x="2085841" y="3911600"/>
            <a:ext cx="1347046" cy="570726"/>
          </a:xfrm>
          <a:prstGeom prst="bentConnector2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6B90D13B-4C3F-4EED-9E44-86E2A8A204E0}"/>
              </a:ext>
            </a:extLst>
          </p:cNvPr>
          <p:cNvCxnSpPr>
            <a:cxnSpLocks/>
            <a:stCxn id="95" idx="3"/>
            <a:endCxn id="143" idx="1"/>
          </p:cNvCxnSpPr>
          <p:nvPr/>
        </p:nvCxnSpPr>
        <p:spPr>
          <a:xfrm flipV="1">
            <a:off x="8868524" y="2354456"/>
            <a:ext cx="1077182" cy="740481"/>
          </a:xfrm>
          <a:prstGeom prst="bentConnector3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397EB2A3-BD0C-44A9-900D-2127779204CF}"/>
              </a:ext>
            </a:extLst>
          </p:cNvPr>
          <p:cNvSpPr txBox="1"/>
          <p:nvPr/>
        </p:nvSpPr>
        <p:spPr>
          <a:xfrm>
            <a:off x="2118694" y="4196963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F165D62-38A7-4675-AB6D-40AB937801FE}"/>
              </a:ext>
            </a:extLst>
          </p:cNvPr>
          <p:cNvSpPr txBox="1"/>
          <p:nvPr/>
        </p:nvSpPr>
        <p:spPr>
          <a:xfrm>
            <a:off x="3926741" y="4223038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CE77201-8A9B-4F8F-88EB-EC3F0BD77C8E}"/>
              </a:ext>
            </a:extLst>
          </p:cNvPr>
          <p:cNvSpPr txBox="1"/>
          <p:nvPr/>
        </p:nvSpPr>
        <p:spPr>
          <a:xfrm>
            <a:off x="9665946" y="2039987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68407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2223680" y="197048"/>
            <a:ext cx="759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 spc="200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spc="300" dirty="0"/>
              <a:t>Light Indexed Deferred </a:t>
            </a:r>
            <a:r>
              <a:rPr lang="en-US" altLang="ko-KR" spc="300" dirty="0" err="1"/>
              <a:t>Rednering</a:t>
            </a:r>
            <a:endParaRPr lang="ko-KR" altLang="en-US" spc="3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62A023C-818A-431E-9599-FAF773B02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1" y="2200825"/>
            <a:ext cx="3046228" cy="224458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0566BCC-7DC4-48B4-8C34-800069519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462" y="1961105"/>
            <a:ext cx="3157997" cy="225175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91B16A2-9648-4966-989A-829FDD500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371" y="690884"/>
            <a:ext cx="3967257" cy="457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59FF0F-8969-4842-A73D-2E5BA63430D5}"/>
              </a:ext>
            </a:extLst>
          </p:cNvPr>
          <p:cNvSpPr txBox="1"/>
          <p:nvPr/>
        </p:nvSpPr>
        <p:spPr>
          <a:xfrm>
            <a:off x="1248489" y="4538855"/>
            <a:ext cx="1502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Depth Only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AEA52E-E4A4-480E-8604-3D2ECB115A2D}"/>
              </a:ext>
            </a:extLst>
          </p:cNvPr>
          <p:cNvSpPr/>
          <p:nvPr/>
        </p:nvSpPr>
        <p:spPr>
          <a:xfrm>
            <a:off x="8560507" y="1961104"/>
            <a:ext cx="3046228" cy="22379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13EB58-9134-4C2E-AB38-60A637F6AB3B}"/>
              </a:ext>
            </a:extLst>
          </p:cNvPr>
          <p:cNvSpPr txBox="1"/>
          <p:nvPr/>
        </p:nvSpPr>
        <p:spPr>
          <a:xfrm>
            <a:off x="3367217" y="5444922"/>
            <a:ext cx="54575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Light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Volume Rendering</a:t>
            </a:r>
          </a:p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 Volume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ko-KR" altLang="en-US" sz="2000" spc="-150" dirty="0" err="1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앞뒷면을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모두 그리고</a:t>
            </a:r>
            <a:endParaRPr lang="en-US" altLang="ko-KR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Stencil Test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통해 </a:t>
            </a:r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Scene Depth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</a:t>
            </a:r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 Volume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안에</a:t>
            </a:r>
            <a:endParaRPr lang="en-US" altLang="ko-KR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있다고 판단되면 </a:t>
            </a:r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Stencil Buffer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기록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CD8D49-8518-40EA-ABE5-95B52E9E9020}"/>
              </a:ext>
            </a:extLst>
          </p:cNvPr>
          <p:cNvSpPr txBox="1"/>
          <p:nvPr/>
        </p:nvSpPr>
        <p:spPr>
          <a:xfrm>
            <a:off x="8424454" y="4461107"/>
            <a:ext cx="3182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 Volume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사용하여 그려진</a:t>
            </a:r>
            <a:endParaRPr lang="en-US" altLang="ko-KR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Stencil Buffer</a:t>
            </a:r>
            <a:endParaRPr lang="ko-KR" altLang="en-US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1184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760CC9-FAB6-4EBA-AB43-42078D7D4C26}"/>
              </a:ext>
            </a:extLst>
          </p:cNvPr>
          <p:cNvSpPr txBox="1"/>
          <p:nvPr/>
        </p:nvSpPr>
        <p:spPr>
          <a:xfrm>
            <a:off x="2223680" y="197048"/>
            <a:ext cx="759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 spc="200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spc="300" dirty="0"/>
              <a:t>Light Indexed Deferred </a:t>
            </a:r>
            <a:r>
              <a:rPr lang="en-US" altLang="ko-KR" spc="300" dirty="0" err="1"/>
              <a:t>Rednering</a:t>
            </a:r>
            <a:endParaRPr lang="ko-KR" altLang="en-US" spc="3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2D7A18-8BB6-4004-B583-B1C826D97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65" y="1799923"/>
            <a:ext cx="4423249" cy="31030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28228B9-9C6B-4380-B263-D862A31F6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825" y="1799923"/>
            <a:ext cx="4163728" cy="31057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BE287D-E38C-4B4E-BFCE-28BD8BFE77AA}"/>
              </a:ext>
            </a:extLst>
          </p:cNvPr>
          <p:cNvSpPr txBox="1"/>
          <p:nvPr/>
        </p:nvSpPr>
        <p:spPr>
          <a:xfrm>
            <a:off x="1985494" y="5154126"/>
            <a:ext cx="27195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Light Indexed Texture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</a:t>
            </a:r>
            <a:endParaRPr lang="en-US" altLang="ko-KR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 Index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기록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C1A362-CC30-4932-BF9B-6014FC746053}"/>
              </a:ext>
            </a:extLst>
          </p:cNvPr>
          <p:cNvSpPr txBox="1"/>
          <p:nvPr/>
        </p:nvSpPr>
        <p:spPr>
          <a:xfrm>
            <a:off x="7752313" y="5107959"/>
            <a:ext cx="27138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 Forward Rendering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</a:t>
            </a:r>
            <a:endParaRPr lang="en-US" altLang="ko-KR" sz="2000" spc="-150" dirty="0">
              <a:ln>
                <a:solidFill>
                  <a:schemeClr val="tx1">
                    <a:alpha val="4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Lighting </a:t>
            </a:r>
            <a:r>
              <a:rPr lang="ko-KR" altLang="en-US" sz="2000" spc="-150" dirty="0">
                <a:ln>
                  <a:solidFill>
                    <a:schemeClr val="tx1">
                      <a:alpha val="4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수행</a:t>
            </a:r>
          </a:p>
        </p:txBody>
      </p:sp>
    </p:spTree>
    <p:extLst>
      <p:ext uri="{BB962C8B-B14F-4D97-AF65-F5344CB8AC3E}">
        <p14:creationId xmlns:p14="http://schemas.microsoft.com/office/powerpoint/2010/main" val="3159980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703</Words>
  <Application>Microsoft Office PowerPoint</Application>
  <PresentationFormat>와이드스크린</PresentationFormat>
  <Paragraphs>150</Paragraphs>
  <Slides>21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나눔스퀘어_ac</vt:lpstr>
      <vt:lpstr>나눔스퀘어_ac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127</cp:revision>
  <dcterms:created xsi:type="dcterms:W3CDTF">2020-05-10T09:31:44Z</dcterms:created>
  <dcterms:modified xsi:type="dcterms:W3CDTF">2020-05-29T12:34:52Z</dcterms:modified>
</cp:coreProperties>
</file>