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87" r:id="rId2"/>
    <p:sldId id="320" r:id="rId3"/>
    <p:sldId id="322" r:id="rId4"/>
    <p:sldId id="323" r:id="rId5"/>
    <p:sldId id="335" r:id="rId6"/>
    <p:sldId id="328" r:id="rId7"/>
    <p:sldId id="329" r:id="rId8"/>
    <p:sldId id="336" r:id="rId9"/>
    <p:sldId id="331" r:id="rId10"/>
    <p:sldId id="337" r:id="rId11"/>
    <p:sldId id="338" r:id="rId12"/>
    <p:sldId id="339" r:id="rId13"/>
    <p:sldId id="340" r:id="rId14"/>
    <p:sldId id="341" r:id="rId15"/>
    <p:sldId id="319" r:id="rId16"/>
  </p:sldIdLst>
  <p:sldSz cx="9906000" cy="6858000" type="A4"/>
  <p:notesSz cx="6858000" cy="9144000"/>
  <p:embeddedFontLst>
    <p:embeddedFont>
      <p:font typeface="나눔스퀘어 Bold" panose="020B0600000101010101" pitchFamily="50" charset="-127"/>
      <p:bold r:id="rId17"/>
    </p:embeddedFont>
    <p:embeddedFont>
      <p:font typeface="아리따-돋움(TTF)-Bold" panose="02020603020101020101" pitchFamily="18" charset="-127"/>
      <p:regular r:id="rId18"/>
    </p:embeddedFont>
    <p:embeddedFont>
      <p:font typeface="아리따-돋움(TTF)-Medium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나눔스퀘어 ExtraBold" panose="020B0600000101010101" pitchFamily="50" charset="-127"/>
      <p:bold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휴먼편지체" panose="02030504000101010101" pitchFamily="18" charset="-127"/>
      <p:regular r:id="rId29"/>
    </p:embeddedFont>
    <p:embeddedFont>
      <p:font typeface="나눔고딕 ExtraBold" panose="020D0904000000000000" pitchFamily="50" charset="-127"/>
      <p:bold r:id="rId30"/>
    </p:embeddedFont>
    <p:embeddedFont>
      <p:font typeface="아리따-돋움(TTF)-SemiBold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43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1C6"/>
    <a:srgbClr val="1BADA6"/>
    <a:srgbClr val="63BDC9"/>
    <a:srgbClr val="418595"/>
    <a:srgbClr val="A8D8D7"/>
    <a:srgbClr val="62A9BA"/>
    <a:srgbClr val="82CFDE"/>
    <a:srgbClr val="82BBC8"/>
    <a:srgbClr val="52BDD2"/>
    <a:srgbClr val="F6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>
      <p:cViewPr varScale="1">
        <p:scale>
          <a:sx n="115" d="100"/>
          <a:sy n="115" d="100"/>
        </p:scale>
        <p:origin x="1200" y="102"/>
      </p:cViewPr>
      <p:guideLst>
        <p:guide orient="horz" pos="1253"/>
        <p:guide pos="43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975893" y="4775796"/>
            <a:ext cx="148662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5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2014301008</a:t>
            </a:r>
          </a:p>
          <a:p>
            <a:pPr lvl="1" algn="dist"/>
            <a:r>
              <a:rPr lang="ko-KR" altLang="en-US" sz="15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    </a:t>
            </a:r>
            <a:r>
              <a:rPr lang="ko-KR" altLang="en-US" sz="1500" spc="-1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구동근</a:t>
            </a:r>
            <a:r>
              <a:rPr lang="ko-KR" altLang="en-US" sz="15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1500" spc="-150" dirty="0" smtClean="0">
              <a:solidFill>
                <a:schemeClr val="tx1">
                  <a:lumMod val="95000"/>
                  <a:lumOff val="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6048" y="2231533"/>
            <a:ext cx="546627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4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영화의 네티즌 평점 </a:t>
            </a:r>
            <a:endParaRPr lang="en-US" altLang="ko-KR" sz="4400" spc="-150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4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예측 프로젝트</a:t>
            </a:r>
            <a:endParaRPr lang="en-US" altLang="ko-KR" sz="4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4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75" y="1373183"/>
            <a:ext cx="1371902" cy="13719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75" y="3002858"/>
            <a:ext cx="1444666" cy="14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695" y="1282797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6. </a:t>
            </a:r>
            <a:r>
              <a:rPr kumimoji="0" lang="ko-KR" altLang="en-US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결과 </a:t>
            </a:r>
            <a:r>
              <a:rPr kumimoji="0" lang="en-US" altLang="ko-KR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- 2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06" y="2078232"/>
            <a:ext cx="574819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695" y="1282797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6. </a:t>
            </a:r>
            <a:r>
              <a:rPr kumimoji="0" lang="ko-KR" altLang="en-US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결과 </a:t>
            </a:r>
            <a:r>
              <a:rPr kumimoji="0" lang="en-US" altLang="ko-KR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- 3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10" y="2101773"/>
            <a:ext cx="6237072" cy="35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07876" y="1199670"/>
            <a:ext cx="703834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7.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발생했던 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해결방안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7876" y="1907556"/>
            <a:ext cx="38795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1.Bokeh</a:t>
            </a:r>
            <a:r>
              <a:rPr lang="en-US" altLang="ko-KR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kumimoji="0" lang="en-US" altLang="ko-KR" sz="30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8474" y="2632755"/>
            <a:ext cx="46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BADA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● </a:t>
            </a:r>
            <a:r>
              <a:rPr lang="ko-KR" altLang="en-US" dirty="0" smtClean="0">
                <a:solidFill>
                  <a:srgbClr val="1BADA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dirty="0" smtClean="0"/>
              <a:t>화려해서 다가갔지만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낭패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6700" y="3521450"/>
            <a:ext cx="46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한국어로 배울 자료가 매우 적다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629296" y="3444265"/>
            <a:ext cx="914400" cy="523702"/>
          </a:xfrm>
          <a:prstGeom prst="rightArrow">
            <a:avLst/>
          </a:prstGeom>
          <a:solidFill>
            <a:srgbClr val="1BADA6"/>
          </a:solidFill>
          <a:ln>
            <a:solidFill>
              <a:srgbClr val="A8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1629296" y="4410145"/>
            <a:ext cx="914400" cy="523702"/>
          </a:xfrm>
          <a:prstGeom prst="rightArrow">
            <a:avLst/>
          </a:prstGeom>
          <a:solidFill>
            <a:srgbClr val="1BADA6"/>
          </a:solidFill>
          <a:ln>
            <a:solidFill>
              <a:srgbClr val="A8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76700" y="4487330"/>
            <a:ext cx="46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오류시에</a:t>
            </a:r>
            <a:r>
              <a:rPr lang="ko-KR" altLang="en-US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고치기가 너무 어렵다</a:t>
            </a:r>
            <a:r>
              <a:rPr lang="en-US" altLang="ko-KR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.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6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07876" y="1199670"/>
            <a:ext cx="703834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7.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어려웠던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점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&amp;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발생했던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문제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+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해결방안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7876" y="1907556"/>
            <a:ext cx="3879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</a:t>
            </a:r>
            <a:r>
              <a:rPr lang="ko-KR" altLang="en-US" sz="2400" spc="-1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크롤링</a:t>
            </a:r>
            <a:r>
              <a:rPr lang="ko-KR" altLang="en-US" sz="2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파트 </a:t>
            </a:r>
            <a:endParaRPr kumimoji="0" lang="en-US" altLang="ko-KR" sz="30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68" y="2478978"/>
            <a:ext cx="4488641" cy="11737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0391" y="3826901"/>
            <a:ext cx="7414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"/movie/</a:t>
            </a:r>
            <a:r>
              <a:rPr lang="en-US" altLang="ko-KR" sz="3200" dirty="0" err="1"/>
              <a:t>sdb</a:t>
            </a:r>
            <a:r>
              <a:rPr lang="en-US" altLang="ko-KR" sz="3200" dirty="0"/>
              <a:t>/browsing/</a:t>
            </a:r>
            <a:r>
              <a:rPr lang="en-US" altLang="ko-KR" sz="3200" dirty="0" err="1"/>
              <a:t>bmovie.nhn?grade</a:t>
            </a:r>
            <a:r>
              <a:rPr lang="en-US" altLang="ko-KR" sz="3200" dirty="0"/>
              <a:t>"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7876" y="5108497"/>
            <a:ext cx="767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"/</a:t>
            </a:r>
            <a:r>
              <a:rPr lang="en-US" altLang="ko-KR" sz="3200" dirty="0" smtClean="0"/>
              <a:t>movie/</a:t>
            </a:r>
            <a:r>
              <a:rPr lang="en-US" altLang="ko-KR" sz="3200" dirty="0" err="1" smtClean="0"/>
              <a:t>sdb</a:t>
            </a:r>
            <a:r>
              <a:rPr lang="en-US" altLang="ko-KR" sz="3200" dirty="0" smtClean="0"/>
              <a:t>/browsing/</a:t>
            </a:r>
            <a:r>
              <a:rPr lang="en-US" altLang="ko-KR" sz="3200" dirty="0" err="1" smtClean="0"/>
              <a:t>bmovie.nhn</a:t>
            </a:r>
            <a:r>
              <a:rPr lang="en-US" altLang="ko-KR" sz="3200" dirty="0" smtClean="0"/>
              <a:t>\?grade</a:t>
            </a:r>
            <a:r>
              <a:rPr lang="en-US" altLang="ko-KR" sz="3200" dirty="0"/>
              <a:t>"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284849" y="4585845"/>
            <a:ext cx="372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\</a:t>
            </a:r>
            <a:r>
              <a:rPr lang="ko-KR" altLang="en-US" dirty="0" smtClean="0"/>
              <a:t>를 중간에 넣으니 해결이 </a:t>
            </a:r>
            <a:r>
              <a:rPr lang="ko-KR" altLang="en-US" dirty="0" err="1" smtClean="0"/>
              <a:t>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5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07876" y="1199670"/>
            <a:ext cx="703834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7.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어려웠던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점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&amp;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발생했던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문제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+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해결방안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7876" y="1907556"/>
            <a:ext cx="3879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2. </a:t>
            </a:r>
            <a:r>
              <a:rPr kumimoji="0" lang="ko-KR" altLang="en-US" sz="2400" b="0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크롤링</a:t>
            </a: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 파트 </a:t>
            </a:r>
            <a:endParaRPr kumimoji="0" lang="en-US" altLang="ko-KR" sz="30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32" y="2684250"/>
            <a:ext cx="7259063" cy="990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32" y="3990017"/>
            <a:ext cx="5799433" cy="1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49879" y="1491443"/>
            <a:ext cx="6176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봐주셔서 감사합니다</a:t>
            </a:r>
            <a:endParaRPr lang="en-US" altLang="ko-KR" sz="5000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63" y="3011448"/>
            <a:ext cx="2678601" cy="26786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39" y="3011447"/>
            <a:ext cx="2678601" cy="26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94273" y="1075074"/>
            <a:ext cx="46122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목차       </a:t>
            </a:r>
            <a:r>
              <a:rPr lang="en-US" altLang="ko-KR" sz="36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Contents</a:t>
            </a:r>
            <a:endParaRPr lang="ko-KR" altLang="en-US" sz="36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30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4273" y="1902940"/>
            <a:ext cx="72442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 선정 이유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수행을 위해 학습한 내용 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 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준비 및 탐색 작업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모델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프로젝트를 진행하는 동안 어려웠던 점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발생했던 문제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해결방안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302586" y="1103233"/>
            <a:ext cx="48238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</a:t>
            </a:r>
            <a:r>
              <a:rPr lang="ko-KR" altLang="en-US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프로젝트 목표</a:t>
            </a:r>
            <a:r>
              <a:rPr lang="en-US" altLang="ko-KR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28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선정이유</a:t>
            </a:r>
            <a:endParaRPr lang="en-US" altLang="ko-KR" sz="2800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010" y="2311771"/>
            <a:ext cx="4598378" cy="902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1021C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무슨 이유 일까</a:t>
            </a:r>
            <a:r>
              <a:rPr lang="en-US" altLang="ko-KR" sz="4000" dirty="0" smtClean="0">
                <a:solidFill>
                  <a:srgbClr val="1021C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?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02586" y="1935034"/>
            <a:ext cx="48238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나는 </a:t>
            </a:r>
            <a:r>
              <a:rPr lang="ko-KR" alt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재밌게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봤는데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평론가 평점은 낮은 경우가 많네</a:t>
            </a:r>
            <a:endParaRPr lang="en-US" altLang="ko-KR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2625" y="3732577"/>
            <a:ext cx="443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BADA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● 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대체적으로 평론가들 평점이 더 낮은데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</a:t>
            </a:r>
            <a:endParaRPr lang="ko-KR" altLang="en-US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2625" y="4652957"/>
            <a:ext cx="543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1BADA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● 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그럼 차이의 비율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영향을 주는 걸 찾아보자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!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endParaRPr lang="ko-KR" altLang="en-US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04" y="1737359"/>
            <a:ext cx="1595614" cy="1363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63" y="3494934"/>
            <a:ext cx="894186" cy="89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302586" y="1103233"/>
            <a:ext cx="63709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 </a:t>
            </a:r>
            <a:r>
              <a:rPr lang="ko-KR" altLang="en-US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프로젝트 수행을 위해 학습한 내용 </a:t>
            </a:r>
            <a:endParaRPr lang="en-US" altLang="ko-KR" sz="3000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5835" y="2063177"/>
            <a:ext cx="3784803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1BADA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1.)</a:t>
            </a:r>
            <a:r>
              <a:rPr lang="ko-KR" altLang="en-US" sz="2000" dirty="0" smtClean="0">
                <a:solidFill>
                  <a:srgbClr val="1BADA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 err="1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Bokeh</a:t>
            </a:r>
            <a:r>
              <a:rPr lang="en-US" altLang="ko-KR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(</a:t>
            </a:r>
            <a:r>
              <a:rPr lang="ko-KR" altLang="en-US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시각화 툴</a:t>
            </a:r>
            <a:r>
              <a:rPr lang="en-US" altLang="ko-KR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2000" dirty="0" smtClean="0">
                <a:solidFill>
                  <a:srgbClr val="1BADA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2000" dirty="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5835" y="3724918"/>
            <a:ext cx="6370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BADA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r>
              <a:rPr lang="en-US" altLang="ko-KR" sz="2000" dirty="0" smtClean="0">
                <a:solidFill>
                  <a:srgbClr val="1BADA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.) </a:t>
            </a:r>
            <a:r>
              <a:rPr lang="ko-KR" altLang="en-US" sz="2000" dirty="0" smtClean="0">
                <a:solidFill>
                  <a:srgbClr val="1BADA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[</a:t>
            </a:r>
            <a:r>
              <a:rPr lang="ko-KR" altLang="en-US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복습</a:t>
            </a:r>
            <a:r>
              <a:rPr lang="en-US" altLang="ko-KR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]</a:t>
            </a:r>
            <a:r>
              <a:rPr lang="ko-KR" altLang="en-US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네이버 영화 홈페이지 구조</a:t>
            </a:r>
            <a:r>
              <a:rPr lang="en-US" altLang="ko-KR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             </a:t>
            </a:r>
            <a:r>
              <a:rPr lang="ko-KR" altLang="en-US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선형회귀모델</a:t>
            </a:r>
            <a:r>
              <a:rPr lang="en-US" altLang="ko-KR" sz="2000" dirty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0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등등 </a:t>
            </a:r>
            <a:endParaRPr lang="en-US" altLang="ko-KR" sz="2000" dirty="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8736" y="2821464"/>
            <a:ext cx="4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상호작용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대화하는 시각화 라이브러리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98" y="2144705"/>
            <a:ext cx="2540375" cy="11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302586" y="1103233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3. </a:t>
            </a:r>
            <a:r>
              <a:rPr kumimoji="0" lang="ko-KR" altLang="en-US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데이터 수집 </a:t>
            </a:r>
            <a:r>
              <a:rPr lang="en-US" altLang="ko-KR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- 1</a:t>
            </a:r>
            <a:endParaRPr kumimoji="0" lang="en-US" altLang="ko-KR" sz="30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377" y="2266298"/>
            <a:ext cx="3784803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20" y="2134505"/>
            <a:ext cx="2742049" cy="15371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18093" y="2134505"/>
            <a:ext cx="548640" cy="2161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4678" y="3193887"/>
            <a:ext cx="631767" cy="3075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8990" y="2405146"/>
            <a:ext cx="32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영화마다 고유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ID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가 존재해서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0927" y="3075862"/>
            <a:ext cx="417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영화 정보를 고유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ID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페이지가 가지고 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5420" y="4148903"/>
            <a:ext cx="600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고유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통해서 모든 영화 페이지에 접근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정보도 쉽게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가능 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78" y="3786466"/>
            <a:ext cx="1249506" cy="12495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45" y="4545230"/>
            <a:ext cx="981484" cy="9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302586" y="1103233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r>
              <a:rPr kumimoji="0" lang="en-US" altLang="ko-KR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. </a:t>
            </a:r>
            <a:r>
              <a:rPr kumimoji="0" lang="ko-KR" altLang="en-US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데이터 수집 </a:t>
            </a:r>
            <a:r>
              <a:rPr kumimoji="0" lang="en-US" altLang="ko-KR" sz="30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- 2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2377" y="2266298"/>
            <a:ext cx="3784803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79" y="1862986"/>
            <a:ext cx="6449325" cy="148610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79" y="3658581"/>
            <a:ext cx="6726900" cy="19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302586" y="1103233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4. </a:t>
            </a:r>
            <a:r>
              <a:rPr lang="ko-KR" altLang="en-US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 준비</a:t>
            </a:r>
            <a:endParaRPr kumimoji="0" lang="en-US" altLang="ko-KR" sz="30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2666" y="1890322"/>
            <a:ext cx="458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>
                <a:solidFill>
                  <a:srgbClr val="1BADA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● </a:t>
            </a:r>
            <a:r>
              <a:rPr lang="en-US" altLang="ko-KR" dirty="0" smtClean="0">
                <a:solidFill>
                  <a:srgbClr val="1BADA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손수 영화의 고유 </a:t>
            </a:r>
            <a:r>
              <a:rPr lang="en-US" altLang="ko-KR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ID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</a:t>
            </a:r>
            <a:r>
              <a:rPr lang="ko-KR" altLang="en-US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찾다보니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endParaRPr lang="ko-KR" altLang="en-US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2413" y="39901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1704106" y="2464269"/>
            <a:ext cx="914400" cy="523702"/>
          </a:xfrm>
          <a:prstGeom prst="rightArrow">
            <a:avLst/>
          </a:prstGeom>
          <a:solidFill>
            <a:srgbClr val="1BADA6"/>
          </a:solidFill>
          <a:ln>
            <a:solidFill>
              <a:srgbClr val="A8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44395" y="2492745"/>
            <a:ext cx="563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영화 등급에 따라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전문가와 네티즌 평점 간의 차이가 다르다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86" y="3445225"/>
            <a:ext cx="5015097" cy="20079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30331" y="4603904"/>
            <a:ext cx="239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위 </a:t>
            </a:r>
            <a:r>
              <a:rPr lang="en-US" altLang="ko-KR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</a:t>
            </a:r>
            <a:r>
              <a:rPr lang="ko-KR" altLang="en-US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네티즌 평점 </a:t>
            </a:r>
            <a:endParaRPr lang="en-US" altLang="ko-KR" dirty="0" smtClean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아래 </a:t>
            </a:r>
            <a:r>
              <a:rPr lang="en-US" altLang="ko-KR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</a:t>
            </a:r>
            <a:r>
              <a:rPr lang="ko-KR" altLang="en-US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전문가 평점 </a:t>
            </a:r>
            <a:endParaRPr lang="ko-KR" altLang="en-US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45" y="3524189"/>
            <a:ext cx="4536275" cy="7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302586" y="1103233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5. </a:t>
            </a:r>
            <a:r>
              <a:rPr lang="ko-KR" altLang="en-US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분석 모델 </a:t>
            </a:r>
            <a:endParaRPr kumimoji="0" lang="en-US" altLang="ko-KR" sz="30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2413" y="39901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2666" y="1773776"/>
            <a:ext cx="458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>
                <a:solidFill>
                  <a:srgbClr val="1BADA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● </a:t>
            </a:r>
            <a:r>
              <a:rPr lang="en-US" altLang="ko-KR" dirty="0" smtClean="0">
                <a:solidFill>
                  <a:srgbClr val="1BADA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dirty="0">
                <a:solidFill>
                  <a:srgbClr val="1BADA6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간단한 선형 회귀 모델 </a:t>
            </a:r>
            <a:endParaRPr lang="ko-KR" altLang="en-US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0" y="2259654"/>
            <a:ext cx="5029902" cy="25149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16440" y="4891151"/>
            <a:ext cx="603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Rformula</a:t>
            </a:r>
            <a:r>
              <a:rPr lang="ko-KR" altLang="en-US" b="1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b="1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회귀식</a:t>
            </a:r>
            <a:r>
              <a:rPr lang="en-US" altLang="ko-KR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‘</a:t>
            </a:r>
            <a:r>
              <a:rPr lang="ko-KR" altLang="ko-KR" b="1" dirty="0">
                <a:solidFill>
                  <a:srgbClr val="0000FF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종속변수 </a:t>
            </a:r>
            <a:r>
              <a:rPr lang="en-US" altLang="ko-KR" b="1" dirty="0">
                <a:solidFill>
                  <a:srgbClr val="0000FF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~ </a:t>
            </a:r>
            <a:r>
              <a:rPr lang="ko-KR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독립변수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 </a:t>
            </a:r>
            <a:r>
              <a:rPr lang="en-US" altLang="ko-KR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+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+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… </a:t>
            </a:r>
            <a:r>
              <a:rPr lang="en-US" altLang="ko-KR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+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독립변수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n</a:t>
            </a:r>
            <a:endParaRPr lang="ko-KR" altLang="en-US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6440" y="5260483"/>
            <a:ext cx="603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err="1">
                <a:solidFill>
                  <a:srgbClr val="0000FF"/>
                </a:solidFill>
                <a:latin typeface="+mn-ea"/>
              </a:rPr>
              <a:t>regression_result</a:t>
            </a:r>
            <a:r>
              <a:rPr lang="en-US" altLang="ko-KR" b="1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회귀모델</a:t>
            </a:r>
            <a:r>
              <a:rPr lang="ko-KR" altLang="en-US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실행 </a:t>
            </a:r>
            <a:endParaRPr lang="ko-KR" altLang="en-US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8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15695" y="1282797"/>
            <a:ext cx="3979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-150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6. </a:t>
            </a:r>
            <a:r>
              <a:rPr lang="ko-KR" altLang="en-US" sz="3000" spc="-150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결과 </a:t>
            </a:r>
            <a:r>
              <a:rPr lang="en-US" altLang="ko-KR" sz="30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- 1</a:t>
            </a:r>
            <a:endParaRPr kumimoji="0" lang="en-US" altLang="ko-KR" sz="30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80" y="1971408"/>
            <a:ext cx="5241488" cy="35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2778</TotalTime>
  <Words>300</Words>
  <Application>Microsoft Office PowerPoint</Application>
  <PresentationFormat>A4 용지(210x297mm)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나눔스퀘어 Bold</vt:lpstr>
      <vt:lpstr>아리따-돋움(TTF)-Bold</vt:lpstr>
      <vt:lpstr>아리따-돋움(TTF)-Medium</vt:lpstr>
      <vt:lpstr>맑은 고딕</vt:lpstr>
      <vt:lpstr>Calibri</vt:lpstr>
      <vt:lpstr>나눔스퀘어 ExtraBold</vt:lpstr>
      <vt:lpstr>Calibri Light</vt:lpstr>
      <vt:lpstr>Arial</vt:lpstr>
      <vt:lpstr>휴먼편지체</vt:lpstr>
      <vt:lpstr>나눔고딕 ExtraBold</vt:lpstr>
      <vt:lpstr>아리따-돋움(TTF)-SemiBold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Windows10</cp:lastModifiedBy>
  <cp:revision>496</cp:revision>
  <dcterms:created xsi:type="dcterms:W3CDTF">2017-09-07T10:48:07Z</dcterms:created>
  <dcterms:modified xsi:type="dcterms:W3CDTF">2019-12-17T23:05:15Z</dcterms:modified>
</cp:coreProperties>
</file>