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84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8" r:id="rId12"/>
    <p:sldId id="549" r:id="rId13"/>
    <p:sldId id="550" r:id="rId14"/>
    <p:sldId id="551" r:id="rId15"/>
    <p:sldId id="552" r:id="rId16"/>
    <p:sldId id="553" r:id="rId17"/>
    <p:sldId id="554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4" r:id="rId27"/>
    <p:sldId id="565" r:id="rId28"/>
    <p:sldId id="566" r:id="rId29"/>
    <p:sldId id="567" r:id="rId30"/>
    <p:sldId id="568" r:id="rId31"/>
    <p:sldId id="569" r:id="rId32"/>
    <p:sldId id="570" r:id="rId33"/>
    <p:sldId id="571" r:id="rId34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9999FF"/>
    <a:srgbClr val="FF3300"/>
    <a:srgbClr val="00CCFF"/>
    <a:srgbClr val="00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0" autoAdjust="0"/>
    <p:restoredTop sz="93115" autoAdjust="0"/>
  </p:normalViewPr>
  <p:slideViewPr>
    <p:cSldViewPr snapToGrid="0">
      <p:cViewPr varScale="1">
        <p:scale>
          <a:sx n="116" d="100"/>
          <a:sy n="11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>
                <a:ea typeface="굴림" charset="-127"/>
              </a:defRPr>
            </a:lvl1pPr>
          </a:lstStyle>
          <a:p>
            <a:pPr>
              <a:defRPr/>
            </a:pPr>
            <a:fld id="{932C8745-6734-455D-990C-35C50A12C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0891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ea typeface="굴림" charset="-127"/>
              </a:defRPr>
            </a:lvl1pPr>
          </a:lstStyle>
          <a:p>
            <a:pPr>
              <a:defRPr/>
            </a:pPr>
            <a:fld id="{8497BD50-0194-42E7-9A62-719CF45248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7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72934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779B6-17E3-48F1-93A3-9D82DF725F7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5327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3832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49772" y="6400800"/>
            <a:ext cx="78150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00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smtClean="0"/>
              <a:t>Intro &amp; Chapter 1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0B4F5ECF-E880-4FF9-999C-B41A3E24752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C0305D0-9817-4B2C-841D-88262E0E6C87}" type="slidenum">
              <a:rPr kumimoji="0" lang="en-US" altLang="ko-KR" smtClean="0"/>
              <a:pPr eaLnBrk="1" hangingPunct="1"/>
              <a:t>1</a:t>
            </a:fld>
            <a:endParaRPr kumimoji="0" lang="en-US" altLang="ko-KR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dirty="0" smtClean="0"/>
              <a:t>Data Structure</a:t>
            </a:r>
            <a:endParaRPr lang="ko-KR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Instructor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Sanghwan</a:t>
            </a:r>
            <a:r>
              <a:rPr lang="en-US" altLang="ko-KR" sz="2000" dirty="0"/>
              <a:t> Lee</a:t>
            </a: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Office</a:t>
            </a:r>
            <a:r>
              <a:rPr lang="ko-KR" altLang="en-US" sz="2000" dirty="0"/>
              <a:t> </a:t>
            </a:r>
            <a:r>
              <a:rPr lang="en-US" altLang="ko-KR" sz="2000" dirty="0"/>
              <a:t>: Building # 7, Room 618</a:t>
            </a:r>
            <a:endParaRPr lang="ko-KR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E-mail : sanghwan@kookmin.ac.kr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/>
              <a:t>Homepage: http://netapp.cs.kookmin.ac.kr</a:t>
            </a:r>
          </a:p>
          <a:p>
            <a:pPr>
              <a:lnSpc>
                <a:spcPct val="90000"/>
              </a:lnSpc>
            </a:pPr>
            <a:r>
              <a:rPr lang="en-US" altLang="ko-KR" sz="2000" dirty="0"/>
              <a:t>Office Hour : Tue, Thu 13:30-15:00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Office : 02-910-4805</a:t>
            </a:r>
          </a:p>
          <a:p>
            <a:pPr>
              <a:lnSpc>
                <a:spcPct val="80000"/>
              </a:lnSpc>
            </a:pPr>
            <a:r>
              <a:rPr lang="en-US" altLang="ko-KR" sz="2000" dirty="0">
                <a:ea typeface="굴림" pitchFamily="50" charset="-127"/>
              </a:rPr>
              <a:t>Cell : </a:t>
            </a:r>
            <a:r>
              <a:rPr lang="en-US" altLang="ko-KR" sz="2000" dirty="0" smtClean="0">
                <a:ea typeface="굴림" pitchFamily="50" charset="-127"/>
              </a:rPr>
              <a:t>010-2261-7038</a:t>
            </a:r>
            <a:endParaRPr lang="en-US" altLang="ko-KR" sz="2000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05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/>
              <a:t>Permutation Generator (</a:t>
            </a:r>
            <a:r>
              <a:rPr lang="ko-KR" altLang="en-US" sz="3600" smtClean="0"/>
              <a:t>순열 생성기</a:t>
            </a:r>
            <a:r>
              <a:rPr lang="en-US" altLang="ko-KR" sz="3600" smtClean="0"/>
              <a:t>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perm(a, b, c, d);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1) a + perm(b, c,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2) b + perm(a, c,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3) c + perm(a, b,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4) d + perm(a, b,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perm(b, c,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1) b + perm(c,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2) c + perm(b,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3) d + perm(b,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perm(c, 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1) c + perm(d)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smtClean="0"/>
              <a:t>2) d + perm(c)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100" smtClean="0"/>
              <a:t>perm(a, 0, n) → a[0], a[1], ⋯, a[n-1]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84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Performance Analysis and Measurement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Develop skills for making </a:t>
            </a:r>
            <a:r>
              <a:rPr lang="en-US" altLang="ko-KR" sz="1800" smtClean="0">
                <a:solidFill>
                  <a:srgbClr val="0070C0"/>
                </a:solidFill>
              </a:rPr>
              <a:t>evaluative judgments </a:t>
            </a:r>
            <a:r>
              <a:rPr lang="en-US" altLang="ko-KR" sz="1800" smtClean="0"/>
              <a:t>about programs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Criteria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⑴ Does it do what we want it to do?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⑵ Does it work correctly according to the original specifications of the task?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⑶ Is there documentation that describes how to use it and how it works?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⑷ Are functions created in such a way that they perform logical subfunctions?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⑸ Is the code readable?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⑹ space complexity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smtClean="0"/>
              <a:t>the amount of memory it needs to run to completion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smtClean="0"/>
              <a:t>⑺ time complexity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 smtClean="0"/>
              <a:t>the amount of computer time it needs to run to completion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/>
              <a:t>Performance Evaluation (</a:t>
            </a:r>
            <a:r>
              <a:rPr lang="ko-KR" altLang="en-US" sz="1800" smtClean="0"/>
              <a:t>성능 평가</a:t>
            </a:r>
            <a:r>
              <a:rPr lang="en-US" altLang="ko-KR" sz="18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priori estimates (</a:t>
            </a:r>
            <a:r>
              <a:rPr lang="ko-KR" altLang="en-US" sz="1800" smtClean="0"/>
              <a:t>사전 예측</a:t>
            </a:r>
            <a:r>
              <a:rPr lang="en-US" altLang="ko-KR" sz="1800" smtClean="0"/>
              <a:t>) : Performance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smtClean="0"/>
              <a:t>Posteriori testing (</a:t>
            </a:r>
            <a:r>
              <a:rPr lang="ko-KR" altLang="en-US" sz="1800" smtClean="0"/>
              <a:t>사후 검사</a:t>
            </a:r>
            <a:r>
              <a:rPr lang="en-US" altLang="ko-KR" sz="1800" smtClean="0"/>
              <a:t>) : Performance Measurement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65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Performance Analysis (</a:t>
            </a:r>
            <a:r>
              <a:rPr lang="ko-KR" altLang="en-US" sz="3800" b="1" smtClean="0"/>
              <a:t>성능 분석</a:t>
            </a:r>
            <a:r>
              <a:rPr lang="en-US" altLang="ko-KR" sz="3800" b="1" smtClean="0"/>
              <a:t>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100" smtClean="0"/>
              <a:t>1) Space Complexity (</a:t>
            </a:r>
            <a:r>
              <a:rPr lang="ko-KR" altLang="en-US" sz="2100" smtClean="0"/>
              <a:t>공간 복잡도</a:t>
            </a:r>
            <a:r>
              <a:rPr lang="en-US" altLang="ko-KR" sz="21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프로그램을 완전히 실행하는데 필요한 메모리 양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고정 부분 </a:t>
            </a:r>
            <a:r>
              <a:rPr lang="en-US" altLang="ko-KR" sz="1800" smtClean="0"/>
              <a:t>: </a:t>
            </a:r>
            <a:r>
              <a:rPr lang="ko-KR" altLang="en-US" sz="1800" smtClean="0"/>
              <a:t>코드</a:t>
            </a:r>
            <a:r>
              <a:rPr lang="en-US" altLang="ko-KR" sz="1800" smtClean="0"/>
              <a:t>, </a:t>
            </a:r>
            <a:r>
              <a:rPr lang="ko-KR" altLang="en-US" sz="1800" smtClean="0"/>
              <a:t>변수</a:t>
            </a:r>
            <a:r>
              <a:rPr lang="en-US" altLang="ko-KR" sz="1800" smtClean="0"/>
              <a:t>(</a:t>
            </a:r>
            <a:r>
              <a:rPr lang="ko-KR" altLang="en-US" sz="1800" smtClean="0"/>
              <a:t>단순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집단</a:t>
            </a:r>
            <a:r>
              <a:rPr lang="en-US" altLang="ko-KR" sz="1800" smtClean="0"/>
              <a:t>), </a:t>
            </a:r>
            <a:r>
              <a:rPr lang="ko-KR" altLang="en-US" sz="1800" smtClean="0"/>
              <a:t>상수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가변 부분 </a:t>
            </a:r>
            <a:r>
              <a:rPr lang="en-US" altLang="ko-KR" sz="1800" smtClean="0"/>
              <a:t>: </a:t>
            </a:r>
            <a:r>
              <a:rPr lang="ko-KR" altLang="en-US" sz="1800" smtClean="0"/>
              <a:t>가변집단변수</a:t>
            </a:r>
            <a:r>
              <a:rPr lang="en-US" altLang="ko-KR" sz="1800" smtClean="0"/>
              <a:t>, </a:t>
            </a:r>
            <a:r>
              <a:rPr lang="ko-KR" altLang="en-US" sz="1800" smtClean="0"/>
              <a:t>참조변수</a:t>
            </a:r>
            <a:r>
              <a:rPr lang="en-US" altLang="ko-KR" sz="1800" smtClean="0"/>
              <a:t>, </a:t>
            </a:r>
            <a:r>
              <a:rPr lang="ko-KR" altLang="en-US" sz="1800" smtClean="0"/>
              <a:t>순환 스택공간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인스턴스 특성에 의존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000" smtClean="0"/>
              <a:t>인스턴스 </a:t>
            </a:r>
            <a:r>
              <a:rPr lang="en-US" altLang="ko-KR" sz="2000" smtClean="0"/>
              <a:t>- </a:t>
            </a:r>
            <a:r>
              <a:rPr lang="ko-KR" altLang="en-US" sz="2000" smtClean="0"/>
              <a:t>입</a:t>
            </a:r>
            <a:r>
              <a:rPr lang="en-US" altLang="ko-KR" sz="2000" smtClean="0"/>
              <a:t>/</a:t>
            </a:r>
            <a:r>
              <a:rPr lang="ko-KR" altLang="en-US" sz="2000" smtClean="0"/>
              <a:t>출력의 수</a:t>
            </a:r>
            <a:r>
              <a:rPr lang="en-US" altLang="ko-KR" sz="2000" smtClean="0"/>
              <a:t>, </a:t>
            </a:r>
            <a:r>
              <a:rPr lang="ko-KR" altLang="en-US" sz="2000" smtClean="0"/>
              <a:t>크기</a:t>
            </a:r>
            <a:r>
              <a:rPr lang="en-US" altLang="ko-KR" sz="2000" smtClean="0"/>
              <a:t>, </a:t>
            </a:r>
            <a:r>
              <a:rPr lang="ko-KR" altLang="en-US" sz="2000" smtClean="0"/>
              <a:t>값 등 </a:t>
            </a:r>
          </a:p>
          <a:p>
            <a:pPr eaLnBrk="1" hangingPunct="1">
              <a:lnSpc>
                <a:spcPct val="80000"/>
              </a:lnSpc>
            </a:pPr>
            <a:endParaRPr lang="ko-KR" altLang="en-US" sz="21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00" smtClean="0">
                <a:latin typeface="Arial" pitchFamily="34" charset="0"/>
              </a:rPr>
              <a:t>      </a:t>
            </a:r>
            <a:r>
              <a:rPr lang="en-US" altLang="ko-KR" sz="2100" smtClean="0"/>
              <a:t>S(P) = c + S</a:t>
            </a:r>
            <a:r>
              <a:rPr lang="en-US" altLang="ko-KR" sz="2100" baseline="-25000" smtClean="0"/>
              <a:t>P</a:t>
            </a:r>
            <a:r>
              <a:rPr lang="en-US" altLang="ko-KR" sz="210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ko-KR" sz="21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100" smtClean="0">
                <a:latin typeface="Arial" pitchFamily="34" charset="0"/>
              </a:rPr>
              <a:t>      </a:t>
            </a:r>
            <a:r>
              <a:rPr lang="en-US" altLang="ko-KR" sz="2100" smtClean="0"/>
              <a:t>S(P) : </a:t>
            </a:r>
            <a:r>
              <a:rPr lang="ko-KR" altLang="en-US" sz="2100" smtClean="0"/>
              <a:t>프로그램 </a:t>
            </a:r>
            <a:r>
              <a:rPr lang="en-US" altLang="ko-KR" sz="2100" smtClean="0"/>
              <a:t>P</a:t>
            </a:r>
            <a:r>
              <a:rPr lang="ko-KR" altLang="en-US" sz="2100" smtClean="0"/>
              <a:t>에 대한 공간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00" smtClean="0">
                <a:latin typeface="Arial" pitchFamily="34" charset="0"/>
              </a:rPr>
              <a:t>      </a:t>
            </a:r>
            <a:r>
              <a:rPr lang="en-US" altLang="ko-KR" sz="2100" smtClean="0"/>
              <a:t>c : </a:t>
            </a:r>
            <a:r>
              <a:rPr lang="ko-KR" altLang="en-US" sz="2100" smtClean="0"/>
              <a:t>상수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100" smtClean="0">
                <a:latin typeface="Arial" pitchFamily="34" charset="0"/>
              </a:rPr>
              <a:t>      </a:t>
            </a:r>
            <a:r>
              <a:rPr lang="en-US" altLang="ko-KR" sz="2100" smtClean="0"/>
              <a:t>S</a:t>
            </a:r>
            <a:r>
              <a:rPr lang="en-US" altLang="ko-KR" sz="2100" baseline="-25000" smtClean="0"/>
              <a:t>P</a:t>
            </a:r>
            <a:r>
              <a:rPr lang="en-US" altLang="ko-KR" sz="2100" smtClean="0"/>
              <a:t> : </a:t>
            </a:r>
            <a:r>
              <a:rPr lang="ko-KR" altLang="en-US" sz="2100" smtClean="0"/>
              <a:t>인스턴스</a:t>
            </a:r>
            <a:r>
              <a:rPr lang="en-US" altLang="ko-KR" sz="2100" smtClean="0"/>
              <a:t>(</a:t>
            </a:r>
            <a:r>
              <a:rPr lang="ko-KR" altLang="en-US" sz="2100" smtClean="0"/>
              <a:t>경우</a:t>
            </a:r>
            <a:r>
              <a:rPr lang="en-US" altLang="ko-KR" sz="2100" smtClean="0"/>
              <a:t>) </a:t>
            </a:r>
            <a:r>
              <a:rPr lang="ko-KR" altLang="en-US" sz="2100" smtClean="0"/>
              <a:t>특성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문제에 의존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1800" smtClean="0"/>
              <a:t>인스턴스로 인해 필요로 하는 공간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869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Performance Analysis (</a:t>
            </a:r>
            <a:r>
              <a:rPr lang="ko-KR" altLang="en-US" sz="3800" b="1" smtClean="0"/>
              <a:t>성능 분석</a:t>
            </a:r>
            <a:r>
              <a:rPr lang="en-US" altLang="ko-KR" sz="3800" b="1" smtClean="0"/>
              <a:t>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600" smtClean="0"/>
              <a:t>2) Time Complexity (</a:t>
            </a:r>
            <a:r>
              <a:rPr lang="ko-KR" altLang="en-US" sz="2600" smtClean="0"/>
              <a:t>시간 복잡도</a:t>
            </a:r>
            <a:r>
              <a:rPr lang="en-US" altLang="ko-KR" sz="26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 smtClean="0"/>
              <a:t>프로그램을 완전히 실행시키는데 필요한 시간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 smtClean="0"/>
              <a:t>컴파일 시간 </a:t>
            </a:r>
            <a:r>
              <a:rPr lang="en-US" altLang="ko-KR" sz="2200" smtClean="0"/>
              <a:t>: </a:t>
            </a:r>
            <a:r>
              <a:rPr lang="ko-KR" altLang="en-US" sz="2200" smtClean="0"/>
              <a:t>고정</a:t>
            </a:r>
            <a:r>
              <a:rPr lang="en-US" altLang="ko-KR" sz="2200" smtClean="0"/>
              <a:t>, c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2200" smtClean="0"/>
              <a:t>실행 시간 </a:t>
            </a:r>
            <a:r>
              <a:rPr lang="en-US" altLang="ko-KR" sz="2200" smtClean="0"/>
              <a:t>: </a:t>
            </a:r>
            <a:r>
              <a:rPr lang="ko-KR" altLang="en-US" sz="2200" smtClean="0"/>
              <a:t>가변</a:t>
            </a:r>
            <a:r>
              <a:rPr lang="en-US" altLang="ko-KR" sz="2200" smtClean="0"/>
              <a:t>, t</a:t>
            </a:r>
            <a:r>
              <a:rPr lang="en-US" altLang="ko-KR" sz="2200" baseline="-25000" smtClean="0"/>
              <a:t>P</a:t>
            </a:r>
            <a:r>
              <a:rPr lang="en-US" altLang="ko-KR" sz="220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ko-KR" altLang="en-US" sz="2000" smtClean="0"/>
              <a:t>인스턴스 특성에 의존 </a:t>
            </a:r>
          </a:p>
          <a:p>
            <a:pPr eaLnBrk="1" hangingPunct="1">
              <a:lnSpc>
                <a:spcPct val="80000"/>
              </a:lnSpc>
            </a:pPr>
            <a:endParaRPr lang="ko-KR" altLang="en-US" sz="260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/>
              <a:t>T(P) = c + t</a:t>
            </a:r>
            <a:r>
              <a:rPr lang="en-US" altLang="ko-KR" sz="2200" baseline="-25000" smtClean="0"/>
              <a:t>P</a:t>
            </a:r>
            <a:r>
              <a:rPr lang="en-US" altLang="ko-KR" sz="22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/>
              <a:t>t</a:t>
            </a:r>
            <a:r>
              <a:rPr lang="en-US" altLang="ko-KR" sz="2200" baseline="-25000" smtClean="0"/>
              <a:t>P</a:t>
            </a:r>
            <a:r>
              <a:rPr lang="en-US" altLang="ko-KR" sz="2200" smtClean="0"/>
              <a:t>(n) = C</a:t>
            </a:r>
            <a:r>
              <a:rPr lang="en-US" altLang="ko-KR" sz="2200" baseline="-25000" smtClean="0"/>
              <a:t>a</a:t>
            </a:r>
            <a:r>
              <a:rPr lang="en-US" altLang="ko-KR" sz="2200" smtClean="0"/>
              <a:t>ADD(n) + C</a:t>
            </a:r>
            <a:r>
              <a:rPr lang="en-US" altLang="ko-KR" sz="2200" baseline="-25000" smtClean="0"/>
              <a:t>s</a:t>
            </a:r>
            <a:r>
              <a:rPr lang="en-US" altLang="ko-KR" sz="2200" smtClean="0"/>
              <a:t>SUB(n) + C</a:t>
            </a:r>
            <a:r>
              <a:rPr lang="en-US" altLang="ko-KR" sz="2200" baseline="-25000" smtClean="0"/>
              <a:t>m</a:t>
            </a:r>
            <a:r>
              <a:rPr lang="en-US" altLang="ko-KR" sz="2200" smtClean="0"/>
              <a:t>MUL(n) + C</a:t>
            </a:r>
            <a:r>
              <a:rPr lang="en-US" altLang="ko-KR" sz="2200" baseline="-25000" smtClean="0"/>
              <a:t>d</a:t>
            </a:r>
            <a:r>
              <a:rPr lang="en-US" altLang="ko-KR" sz="2200" smtClean="0"/>
              <a:t>DIV(n) + ...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>
                <a:latin typeface="Arial" pitchFamily="34" charset="0"/>
              </a:rPr>
              <a:t> </a:t>
            </a:r>
            <a:r>
              <a:rPr lang="en-US" altLang="ko-KR" sz="2200" smtClean="0"/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/>
              <a:t>- n : </a:t>
            </a:r>
            <a:r>
              <a:rPr lang="ko-KR" altLang="en-US" sz="2200" smtClean="0"/>
              <a:t>인스턴스 특성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/>
              <a:t>- C</a:t>
            </a:r>
            <a:r>
              <a:rPr lang="en-US" altLang="ko-KR" sz="2200" baseline="-25000" smtClean="0"/>
              <a:t>a</a:t>
            </a:r>
            <a:r>
              <a:rPr lang="en-US" altLang="ko-KR" sz="2200" smtClean="0"/>
              <a:t>, C</a:t>
            </a:r>
            <a:r>
              <a:rPr lang="en-US" altLang="ko-KR" sz="2200" baseline="-25000" smtClean="0"/>
              <a:t>s</a:t>
            </a:r>
            <a:r>
              <a:rPr lang="en-US" altLang="ko-KR" sz="2200" smtClean="0"/>
              <a:t>, C</a:t>
            </a:r>
            <a:r>
              <a:rPr lang="en-US" altLang="ko-KR" sz="2200" baseline="-25000" smtClean="0"/>
              <a:t>m</a:t>
            </a:r>
            <a:r>
              <a:rPr lang="en-US" altLang="ko-KR" sz="2200" smtClean="0"/>
              <a:t>, C</a:t>
            </a:r>
            <a:r>
              <a:rPr lang="en-US" altLang="ko-KR" sz="2200" baseline="-25000" smtClean="0"/>
              <a:t>d</a:t>
            </a:r>
            <a:r>
              <a:rPr lang="en-US" altLang="ko-KR" sz="2200" smtClean="0"/>
              <a:t> : +, -, x, / </a:t>
            </a:r>
            <a:r>
              <a:rPr lang="ko-KR" altLang="en-US" sz="2200" smtClean="0"/>
              <a:t>연산을 위한 상수 시간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200" smtClean="0"/>
              <a:t>- ADD, SUB, MUL, DIV : </a:t>
            </a:r>
            <a:r>
              <a:rPr lang="ko-KR" altLang="en-US" sz="2200" smtClean="0"/>
              <a:t>인스턴스 특성 </a:t>
            </a:r>
            <a:r>
              <a:rPr lang="en-US" altLang="ko-KR" sz="2200" smtClean="0"/>
              <a:t>n</a:t>
            </a:r>
            <a:r>
              <a:rPr lang="ko-KR" altLang="en-US" sz="2200" smtClean="0"/>
              <a:t>에 대한 연산 실행 횟수 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59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프로그램 단계 </a:t>
            </a:r>
            <a:r>
              <a:rPr lang="en-US" altLang="ko-KR" smtClean="0"/>
              <a:t>(Program Step)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600" smtClean="0"/>
              <a:t>정의 </a:t>
            </a:r>
            <a:r>
              <a:rPr lang="en-US" altLang="ko-KR" sz="2600" smtClean="0"/>
              <a:t>: </a:t>
            </a:r>
            <a:r>
              <a:rPr lang="ko-KR" altLang="en-US" sz="2600" smtClean="0"/>
              <a:t>실행시간이 인스턴스 특성에 무관한 프로그램 세그먼트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Comments :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Declarative statements :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Expression and assignment statement :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Iteration statements : number of iterations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Switch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If-else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Function invocation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Memory management statements : constructor, destructor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Function statements : 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200" smtClean="0"/>
              <a:t>Jump statements : 1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9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</a:t>
            </a:r>
            <a:r>
              <a:rPr lang="en-US" altLang="ko-KR" smtClean="0">
                <a:solidFill>
                  <a:schemeClr val="tx1"/>
                </a:solidFill>
              </a:rPr>
              <a:t>: Iterative function for sum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b="1" dirty="0" smtClean="0">
                <a:latin typeface="Courier New" pitchFamily="49" charset="0"/>
              </a:rPr>
              <a:t>line</a:t>
            </a:r>
            <a:r>
              <a:rPr lang="en-US" altLang="ko-KR" sz="2000" dirty="0" smtClean="0">
                <a:latin typeface="Courier New" pitchFamily="49" charset="0"/>
              </a:rPr>
              <a:t> 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sum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[]  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, </a:t>
            </a:r>
            <a:r>
              <a:rPr lang="en-US" altLang="ko-KR" sz="2000" b="1" dirty="0" smtClean="0">
                <a:latin typeface="Courier New" pitchFamily="49" charset="0"/>
              </a:rPr>
              <a:t>final </a:t>
            </a: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1 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2    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3    </a:t>
            </a:r>
            <a:r>
              <a:rPr lang="en-US" altLang="ko-KR" sz="2000" b="1" dirty="0" smtClean="0">
                <a:latin typeface="Courier New" pitchFamily="49" charset="0"/>
              </a:rPr>
              <a:t>for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= 0;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&lt;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;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4       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 += 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[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5    </a:t>
            </a:r>
            <a:r>
              <a:rPr lang="en-US" altLang="ko-KR" sz="2000" b="1" dirty="0" smtClean="0">
                <a:latin typeface="Courier New" pitchFamily="49" charset="0"/>
              </a:rPr>
              <a:t>return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6  }</a:t>
            </a: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932363" y="3172508"/>
            <a:ext cx="3671887" cy="2573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Arial" pitchFamily="34" charset="0"/>
              </a:rPr>
              <a:t> </a:t>
            </a:r>
            <a:r>
              <a:rPr lang="ko-KR" altLang="en-US" sz="1800" dirty="0" err="1"/>
              <a:t>행번호</a:t>
            </a:r>
            <a:r>
              <a:rPr lang="ko-KR" altLang="en-US" sz="1800" dirty="0">
                <a:latin typeface="Arial" pitchFamily="34" charset="0"/>
              </a:rPr>
              <a:t>  </a:t>
            </a:r>
            <a:r>
              <a:rPr lang="ko-KR" altLang="en-US" sz="1800" dirty="0"/>
              <a:t> </a:t>
            </a:r>
            <a:r>
              <a:rPr lang="en-US" altLang="ko-KR" sz="1800" dirty="0"/>
              <a:t>s/e</a:t>
            </a:r>
            <a:r>
              <a:rPr lang="en-US" altLang="ko-KR" sz="1800" dirty="0">
                <a:latin typeface="Arial" pitchFamily="34" charset="0"/>
              </a:rPr>
              <a:t>   </a:t>
            </a:r>
            <a:r>
              <a:rPr lang="en-US" altLang="ko-KR" sz="1800" dirty="0"/>
              <a:t> </a:t>
            </a:r>
            <a:r>
              <a:rPr lang="ko-KR" altLang="en-US" sz="1800" dirty="0"/>
              <a:t>빈도수</a:t>
            </a:r>
            <a:r>
              <a:rPr lang="ko-KR" altLang="en-US" sz="1800" dirty="0">
                <a:latin typeface="Arial" pitchFamily="34" charset="0"/>
              </a:rPr>
              <a:t>  </a:t>
            </a:r>
            <a:r>
              <a:rPr lang="ko-KR" altLang="en-US" sz="1800" dirty="0"/>
              <a:t> 총 </a:t>
            </a:r>
            <a:r>
              <a:rPr lang="ko-KR" altLang="en-US" sz="1800" dirty="0" err="1"/>
              <a:t>단계수</a:t>
            </a:r>
            <a:endParaRPr lang="ko-KR" altLang="en-US" sz="1800" dirty="0"/>
          </a:p>
          <a:p>
            <a:pPr eaLnBrk="1" hangingPunct="1"/>
            <a:r>
              <a:rPr lang="ko-KR" altLang="en-US" sz="1800" dirty="0"/>
              <a:t>    </a:t>
            </a:r>
            <a:r>
              <a:rPr lang="en-US" altLang="ko-KR" sz="1800" dirty="0"/>
              <a:t>1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0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      </a:t>
            </a:r>
            <a:r>
              <a:rPr lang="en-US" altLang="ko-KR" sz="1800" dirty="0"/>
              <a:t>   0</a:t>
            </a:r>
            <a:r>
              <a:rPr lang="en-US" altLang="ko-KR" sz="1800" dirty="0">
                <a:latin typeface="Arial" pitchFamily="34" charset="0"/>
              </a:rPr>
              <a:t>  </a:t>
            </a:r>
            <a:r>
              <a:rPr lang="en-US" altLang="ko-KR" sz="1800" dirty="0"/>
              <a:t> </a:t>
            </a:r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2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1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</a:t>
            </a:r>
            <a:r>
              <a:rPr lang="en-US" altLang="ko-KR" sz="1800" dirty="0"/>
              <a:t> </a:t>
            </a:r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3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1</a:t>
            </a:r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   n+1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</a:t>
            </a:r>
            <a:r>
              <a:rPr lang="en-US" altLang="ko-KR" sz="1800" dirty="0" err="1"/>
              <a:t>n+1</a:t>
            </a:r>
            <a:endParaRPr lang="en-US" altLang="ko-KR" sz="1800" dirty="0"/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4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1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 n</a:t>
            </a:r>
            <a:r>
              <a:rPr lang="en-US" altLang="ko-KR" sz="1800" dirty="0">
                <a:latin typeface="Arial" pitchFamily="34" charset="0"/>
              </a:rPr>
              <a:t>        </a:t>
            </a:r>
            <a:r>
              <a:rPr lang="en-US" altLang="ko-KR" sz="1800" dirty="0"/>
              <a:t>   </a:t>
            </a:r>
            <a:r>
              <a:rPr lang="en-US" altLang="ko-KR" sz="1800" dirty="0" err="1"/>
              <a:t>n</a:t>
            </a:r>
            <a:r>
              <a:rPr lang="en-US" altLang="ko-KR" sz="1800" dirty="0">
                <a:latin typeface="Arial" pitchFamily="34" charset="0"/>
              </a:rPr>
              <a:t>  </a:t>
            </a:r>
            <a:r>
              <a:rPr lang="en-US" altLang="ko-KR" sz="1800" dirty="0"/>
              <a:t> </a:t>
            </a:r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5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1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</a:t>
            </a:r>
            <a:r>
              <a:rPr lang="en-US" altLang="ko-KR" sz="1800" dirty="0"/>
              <a:t> </a:t>
            </a:r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</a:t>
            </a:r>
            <a:r>
              <a:rPr lang="en-US" altLang="ko-KR" sz="1800" dirty="0"/>
              <a:t>6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0</a:t>
            </a:r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en-US" altLang="ko-KR" sz="1800" dirty="0"/>
              <a:t>   1</a:t>
            </a:r>
            <a:r>
              <a:rPr lang="en-US" altLang="ko-KR" sz="1800" dirty="0">
                <a:latin typeface="Arial" pitchFamily="34" charset="0"/>
              </a:rPr>
              <a:t>        </a:t>
            </a:r>
            <a:r>
              <a:rPr lang="en-US" altLang="ko-KR" sz="1800" dirty="0"/>
              <a:t>   0 </a:t>
            </a:r>
          </a:p>
          <a:p>
            <a:pPr eaLnBrk="1" hangingPunct="1"/>
            <a:endParaRPr lang="en-US" altLang="ko-KR" sz="1800" dirty="0"/>
          </a:p>
          <a:p>
            <a:pPr eaLnBrk="1" hangingPunct="1"/>
            <a:r>
              <a:rPr lang="en-US" altLang="ko-KR" sz="1800" dirty="0">
                <a:latin typeface="Arial" pitchFamily="34" charset="0"/>
              </a:rPr>
              <a:t>      </a:t>
            </a:r>
            <a:r>
              <a:rPr lang="ko-KR" altLang="en-US" sz="1800" dirty="0"/>
              <a:t>합</a:t>
            </a:r>
            <a:r>
              <a:rPr lang="ko-KR" altLang="en-US" sz="1800" dirty="0">
                <a:latin typeface="Arial" pitchFamily="34" charset="0"/>
              </a:rPr>
              <a:t> </a:t>
            </a:r>
            <a:r>
              <a:rPr lang="ko-KR" altLang="en-US" sz="1800" dirty="0"/>
              <a:t> 계</a:t>
            </a:r>
            <a:r>
              <a:rPr lang="ko-KR" altLang="en-US" sz="1800" dirty="0">
                <a:latin typeface="Arial" pitchFamily="34" charset="0"/>
              </a:rPr>
              <a:t>       </a:t>
            </a:r>
            <a:r>
              <a:rPr lang="ko-KR" altLang="en-US" sz="1800" dirty="0"/>
              <a:t>              </a:t>
            </a:r>
            <a:r>
              <a:rPr lang="en-US" altLang="ko-KR" sz="1800" dirty="0"/>
              <a:t>2n+3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>
            <a:off x="5148263" y="523081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>
            <a:off x="5148263" y="3502025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429125" y="5734050"/>
            <a:ext cx="446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Table 1.1: Step table for Program 1.17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684213" y="4221163"/>
            <a:ext cx="3527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dirty="0"/>
              <a:t>Program </a:t>
            </a:r>
            <a:r>
              <a:rPr lang="en-US" altLang="ko-KR" dirty="0" smtClean="0"/>
              <a:t>: </a:t>
            </a:r>
            <a:r>
              <a:rPr lang="en-US" altLang="ko-KR" dirty="0"/>
              <a:t>Iterative function for sum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89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Rsum  : </a:t>
            </a:r>
            <a:r>
              <a:rPr lang="en-US" altLang="ko-KR" sz="3800" smtClean="0">
                <a:solidFill>
                  <a:schemeClr val="tx1"/>
                </a:solidFill>
              </a:rPr>
              <a:t>Recursive function for sum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b="1" dirty="0" smtClean="0">
                <a:latin typeface="Courier New" pitchFamily="49" charset="0"/>
              </a:rPr>
              <a:t>line</a:t>
            </a:r>
            <a:r>
              <a:rPr lang="en-US" altLang="ko-KR" sz="2000" dirty="0" smtClean="0">
                <a:latin typeface="Courier New" pitchFamily="49" charset="0"/>
              </a:rPr>
              <a:t> 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err="1" smtClean="0">
                <a:latin typeface="Courier New" pitchFamily="49" charset="0"/>
              </a:rPr>
              <a:t>rsum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[] 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, </a:t>
            </a:r>
            <a:r>
              <a:rPr lang="en-US" altLang="ko-KR" sz="2000" b="1" dirty="0" smtClean="0">
                <a:latin typeface="Courier New" pitchFamily="49" charset="0"/>
              </a:rPr>
              <a:t>final </a:t>
            </a: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1 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2    </a:t>
            </a:r>
            <a:r>
              <a:rPr lang="en-US" altLang="ko-KR" sz="2000" b="1" dirty="0" smtClean="0">
                <a:latin typeface="Courier New" pitchFamily="49" charset="0"/>
              </a:rPr>
              <a:t>if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 &lt;= 0) </a:t>
            </a:r>
            <a:r>
              <a:rPr lang="en-US" altLang="ko-KR" sz="2000" b="1" dirty="0" smtClean="0">
                <a:latin typeface="Courier New" pitchFamily="49" charset="0"/>
              </a:rPr>
              <a:t>return </a:t>
            </a:r>
            <a:r>
              <a:rPr lang="en-US" altLang="ko-KR" sz="2000" dirty="0" smtClean="0">
                <a:latin typeface="Courier New" pitchFamily="49" charset="0"/>
              </a:rPr>
              <a:t>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3    </a:t>
            </a:r>
            <a:r>
              <a:rPr lang="en-US" altLang="ko-KR" sz="2000" b="1" dirty="0" smtClean="0">
                <a:latin typeface="Courier New" pitchFamily="49" charset="0"/>
              </a:rPr>
              <a:t>else return 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i="1" dirty="0" err="1" smtClean="0">
                <a:latin typeface="Courier New" pitchFamily="49" charset="0"/>
              </a:rPr>
              <a:t>rsum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,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-1)+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[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-1]);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4  }</a:t>
            </a:r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611188" y="3573463"/>
            <a:ext cx="4176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Program 1.18 : Recursive function for sum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364163" y="3429000"/>
          <a:ext cx="33401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701720" imgH="1371600" progId="Equation.3">
                  <p:embed/>
                </p:oleObj>
              </mc:Choice>
              <mc:Fallback>
                <p:oleObj name="Equation" r:id="rId3" imgW="170172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29000"/>
                        <a:ext cx="33401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00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Count statements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Sum</a:t>
            </a:r>
            <a:r>
              <a:rPr lang="en-US" altLang="ko-KR" sz="2000" dirty="0" smtClean="0">
                <a:latin typeface="Courier New" pitchFamily="49" charset="0"/>
              </a:rPr>
              <a:t>(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[] 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, </a:t>
            </a:r>
            <a:r>
              <a:rPr lang="en-US" altLang="ko-KR" sz="2000" b="1" dirty="0" smtClean="0">
                <a:latin typeface="Courier New" pitchFamily="49" charset="0"/>
              </a:rPr>
              <a:t>final </a:t>
            </a: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b="1" dirty="0" smtClean="0">
                <a:latin typeface="Courier New" pitchFamily="49" charset="0"/>
              </a:rPr>
              <a:t>float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 = 0;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++;     // 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 is global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b="1" dirty="0" smtClean="0">
                <a:latin typeface="Courier New" pitchFamily="49" charset="0"/>
              </a:rPr>
              <a:t>for</a:t>
            </a:r>
            <a:r>
              <a:rPr lang="en-US" altLang="ko-KR" sz="2000" dirty="0" smtClean="0">
                <a:latin typeface="Courier New" pitchFamily="49" charset="0"/>
              </a:rPr>
              <a:t> (</a:t>
            </a:r>
            <a:r>
              <a:rPr lang="en-US" altLang="ko-KR" sz="2000" b="1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= 0;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&lt; </a:t>
            </a:r>
            <a:r>
              <a:rPr lang="en-US" altLang="ko-KR" sz="2000" i="1" dirty="0" smtClean="0">
                <a:latin typeface="Courier New" pitchFamily="49" charset="0"/>
              </a:rPr>
              <a:t>n</a:t>
            </a:r>
            <a:r>
              <a:rPr lang="en-US" altLang="ko-KR" sz="2000" dirty="0" smtClean="0">
                <a:latin typeface="Courier New" pitchFamily="49" charset="0"/>
              </a:rPr>
              <a:t>; 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++) 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   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++;  // for </a:t>
            </a:r>
            <a:r>
              <a:rPr lang="en-US" altLang="ko-KR" sz="2000" b="1" dirty="0" err="1" smtClean="0">
                <a:latin typeface="Courier New" pitchFamily="49" charset="0"/>
              </a:rPr>
              <a:t>for</a:t>
            </a:r>
            <a:r>
              <a:rPr lang="en-US" altLang="ko-KR" sz="2000" dirty="0" smtClean="0">
                <a:latin typeface="Courier New" pitchFamily="49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   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 += </a:t>
            </a:r>
            <a:r>
              <a:rPr lang="en-US" altLang="ko-KR" sz="2000" i="1" dirty="0" smtClean="0">
                <a:latin typeface="Courier New" pitchFamily="49" charset="0"/>
              </a:rPr>
              <a:t>a</a:t>
            </a:r>
            <a:r>
              <a:rPr lang="en-US" altLang="ko-KR" sz="2000" dirty="0" smtClean="0">
                <a:latin typeface="Courier New" pitchFamily="49" charset="0"/>
              </a:rPr>
              <a:t>[</a:t>
            </a:r>
            <a:r>
              <a:rPr lang="en-US" altLang="ko-KR" sz="2000" i="1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   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++;  // for assignment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++;     // for last time of </a:t>
            </a:r>
            <a:r>
              <a:rPr lang="en-US" altLang="ko-KR" sz="2000" b="1" dirty="0" smtClean="0">
                <a:latin typeface="Courier New" pitchFamily="49" charset="0"/>
              </a:rPr>
              <a:t>for</a:t>
            </a:r>
            <a:r>
              <a:rPr lang="en-US" altLang="ko-KR" sz="2000" dirty="0" smtClean="0">
                <a:latin typeface="Courier New" pitchFamily="49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i="1" dirty="0" smtClean="0">
                <a:latin typeface="Courier New" pitchFamily="49" charset="0"/>
              </a:rPr>
              <a:t>count</a:t>
            </a:r>
            <a:r>
              <a:rPr lang="en-US" altLang="ko-KR" sz="2000" dirty="0" smtClean="0">
                <a:latin typeface="Courier New" pitchFamily="49" charset="0"/>
              </a:rPr>
              <a:t>++;     // for </a:t>
            </a:r>
            <a:r>
              <a:rPr lang="en-US" altLang="ko-KR" sz="2000" b="1" dirty="0" smtClean="0">
                <a:latin typeface="Courier New" pitchFamily="49" charset="0"/>
              </a:rPr>
              <a:t>return</a:t>
            </a:r>
            <a:r>
              <a:rPr lang="en-US" altLang="ko-KR" sz="2000" dirty="0" smtClean="0">
                <a:latin typeface="Courier New" pitchFamily="49" charset="0"/>
              </a:rPr>
              <a:t> 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  </a:t>
            </a:r>
            <a:r>
              <a:rPr lang="en-US" altLang="ko-KR" sz="2000" b="1" dirty="0" smtClean="0">
                <a:latin typeface="Courier New" pitchFamily="49" charset="0"/>
              </a:rPr>
              <a:t>return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i="1" dirty="0" smtClean="0">
                <a:latin typeface="Courier New" pitchFamily="49" charset="0"/>
              </a:rPr>
              <a:t>s</a:t>
            </a:r>
            <a:r>
              <a:rPr lang="en-US" altLang="ko-KR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Program 1.19: Program 1.17 with count statements added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86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Simplified version of count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b="1" dirty="0" smtClean="0">
                <a:latin typeface="Courier New" pitchFamily="49" charset="0"/>
              </a:rPr>
              <a:t>float</a:t>
            </a:r>
            <a:r>
              <a:rPr lang="en-US" altLang="ko-KR" dirty="0" smtClean="0">
                <a:latin typeface="Courier New" pitchFamily="49" charset="0"/>
              </a:rPr>
              <a:t> </a:t>
            </a:r>
            <a:r>
              <a:rPr lang="en-US" altLang="ko-KR" i="1" dirty="0" smtClean="0">
                <a:latin typeface="Courier New" pitchFamily="49" charset="0"/>
              </a:rPr>
              <a:t>Sum</a:t>
            </a:r>
            <a:r>
              <a:rPr lang="en-US" altLang="ko-KR" dirty="0" smtClean="0">
                <a:latin typeface="Courier New" pitchFamily="49" charset="0"/>
              </a:rPr>
              <a:t>(</a:t>
            </a:r>
            <a:r>
              <a:rPr lang="en-US" altLang="ko-KR" b="1" dirty="0" smtClean="0">
                <a:latin typeface="Courier New" pitchFamily="49" charset="0"/>
              </a:rPr>
              <a:t>float</a:t>
            </a:r>
            <a:r>
              <a:rPr lang="en-US" altLang="ko-KR" dirty="0" smtClean="0">
                <a:latin typeface="Courier New" pitchFamily="49" charset="0"/>
              </a:rPr>
              <a:t>[] </a:t>
            </a:r>
            <a:r>
              <a:rPr lang="en-US" altLang="ko-KR" i="1" dirty="0" smtClean="0">
                <a:latin typeface="Courier New" pitchFamily="49" charset="0"/>
              </a:rPr>
              <a:t>a</a:t>
            </a:r>
            <a:r>
              <a:rPr lang="en-US" altLang="ko-KR" dirty="0" smtClean="0">
                <a:latin typeface="Courier New" pitchFamily="49" charset="0"/>
              </a:rPr>
              <a:t>, </a:t>
            </a:r>
            <a:r>
              <a:rPr lang="en-US" altLang="ko-KR" b="1" dirty="0" err="1" smtClean="0">
                <a:latin typeface="Courier New" pitchFamily="49" charset="0"/>
              </a:rPr>
              <a:t>finl</a:t>
            </a:r>
            <a:r>
              <a:rPr lang="en-US" altLang="ko-KR" b="1" dirty="0" smtClean="0">
                <a:latin typeface="Courier New" pitchFamily="49" charset="0"/>
              </a:rPr>
              <a:t> </a:t>
            </a:r>
            <a:r>
              <a:rPr lang="en-US" altLang="ko-KR" b="1" dirty="0" err="1" smtClean="0">
                <a:latin typeface="Courier New" pitchFamily="49" charset="0"/>
              </a:rPr>
              <a:t>int</a:t>
            </a:r>
            <a:r>
              <a:rPr lang="en-US" altLang="ko-KR" dirty="0" smtClean="0">
                <a:latin typeface="Courier New" pitchFamily="49" charset="0"/>
              </a:rPr>
              <a:t> </a:t>
            </a:r>
            <a:r>
              <a:rPr lang="en-US" altLang="ko-KR" i="1" dirty="0" smtClean="0">
                <a:latin typeface="Courier New" pitchFamily="49" charset="0"/>
              </a:rPr>
              <a:t>n</a:t>
            </a:r>
            <a:r>
              <a:rPr lang="en-US" altLang="ko-KR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   </a:t>
            </a:r>
            <a:r>
              <a:rPr lang="en-US" altLang="ko-KR" b="1" dirty="0" smtClean="0">
                <a:latin typeface="Courier New" pitchFamily="49" charset="0"/>
              </a:rPr>
              <a:t>for</a:t>
            </a:r>
            <a:r>
              <a:rPr lang="en-US" altLang="ko-KR" dirty="0" smtClean="0">
                <a:latin typeface="Courier New" pitchFamily="49" charset="0"/>
              </a:rPr>
              <a:t> (</a:t>
            </a:r>
            <a:r>
              <a:rPr lang="en-US" altLang="ko-KR" b="1" dirty="0" err="1" smtClean="0">
                <a:latin typeface="Courier New" pitchFamily="49" charset="0"/>
              </a:rPr>
              <a:t>int</a:t>
            </a:r>
            <a:r>
              <a:rPr lang="en-US" altLang="ko-KR" dirty="0" smtClean="0">
                <a:latin typeface="Courier New" pitchFamily="49" charset="0"/>
              </a:rPr>
              <a:t> </a:t>
            </a:r>
            <a:r>
              <a:rPr lang="en-US" altLang="ko-KR" i="1" dirty="0" err="1" smtClean="0">
                <a:latin typeface="Courier New" pitchFamily="49" charset="0"/>
              </a:rPr>
              <a:t>i</a:t>
            </a:r>
            <a:r>
              <a:rPr lang="en-US" altLang="ko-KR" dirty="0" smtClean="0">
                <a:latin typeface="Courier New" pitchFamily="49" charset="0"/>
              </a:rPr>
              <a:t> = 0; </a:t>
            </a:r>
            <a:r>
              <a:rPr lang="en-US" altLang="ko-KR" i="1" dirty="0" err="1" smtClean="0">
                <a:latin typeface="Courier New" pitchFamily="49" charset="0"/>
              </a:rPr>
              <a:t>i</a:t>
            </a:r>
            <a:r>
              <a:rPr lang="en-US" altLang="ko-KR" dirty="0" smtClean="0">
                <a:latin typeface="Courier New" pitchFamily="49" charset="0"/>
              </a:rPr>
              <a:t> &lt; </a:t>
            </a:r>
            <a:r>
              <a:rPr lang="en-US" altLang="ko-KR" i="1" dirty="0" smtClean="0">
                <a:latin typeface="Courier New" pitchFamily="49" charset="0"/>
              </a:rPr>
              <a:t>n</a:t>
            </a:r>
            <a:r>
              <a:rPr lang="en-US" altLang="ko-KR" dirty="0" smtClean="0">
                <a:latin typeface="Courier New" pitchFamily="49" charset="0"/>
              </a:rPr>
              <a:t>; </a:t>
            </a:r>
            <a:r>
              <a:rPr lang="en-US" altLang="ko-KR" i="1" dirty="0" err="1" smtClean="0">
                <a:latin typeface="Courier New" pitchFamily="49" charset="0"/>
              </a:rPr>
              <a:t>i</a:t>
            </a:r>
            <a:r>
              <a:rPr lang="en-US" altLang="ko-KR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      </a:t>
            </a:r>
            <a:r>
              <a:rPr lang="en-US" altLang="ko-KR" i="1" dirty="0" smtClean="0">
                <a:latin typeface="Courier New" pitchFamily="49" charset="0"/>
              </a:rPr>
              <a:t>count</a:t>
            </a:r>
            <a:r>
              <a:rPr lang="en-US" altLang="ko-KR" dirty="0" smtClean="0">
                <a:latin typeface="Courier New" pitchFamily="49" charset="0"/>
              </a:rPr>
              <a:t> +=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   </a:t>
            </a:r>
            <a:r>
              <a:rPr lang="en-US" altLang="ko-KR" i="1" dirty="0" smtClean="0">
                <a:latin typeface="Courier New" pitchFamily="49" charset="0"/>
              </a:rPr>
              <a:t>count</a:t>
            </a:r>
            <a:r>
              <a:rPr lang="en-US" altLang="ko-KR" dirty="0" smtClean="0">
                <a:latin typeface="Courier New" pitchFamily="49" charset="0"/>
              </a:rPr>
              <a:t> +=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Courier New" pitchFamily="49" charset="0"/>
              </a:rPr>
              <a:t>Program 1.20 : Simplified version of Program 1.19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9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Fibonnaci numbers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en-US" altLang="ko-KR" sz="2600" smtClean="0"/>
              <a:t>0, 1, 1, 2, 3, 5, 8, 13, 21, 34, 55, ...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276475"/>
          <a:ext cx="4038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3" imgW="1460160" imgH="228600" progId="Equation.3">
                  <p:embed/>
                </p:oleObj>
              </mc:Choice>
              <mc:Fallback>
                <p:oleObj name="Equation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4038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2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Algorithm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95300" indent="-495300" eaLnBrk="1" hangingPunct="1">
              <a:lnSpc>
                <a:spcPct val="80000"/>
              </a:lnSpc>
              <a:defRPr/>
            </a:pPr>
            <a:r>
              <a:rPr lang="en-US" altLang="ko-KR" sz="2600" dirty="0" smtClean="0">
                <a:solidFill>
                  <a:srgbClr val="0070C0"/>
                </a:solidFill>
              </a:rPr>
              <a:t>Finite set of instructions </a:t>
            </a:r>
            <a:r>
              <a:rPr lang="en-US" altLang="ko-KR" sz="2600" dirty="0" smtClean="0"/>
              <a:t>that accomplishes a particular task</a:t>
            </a:r>
            <a:endParaRPr lang="ko-KR" altLang="en-US" sz="2600" dirty="0" smtClean="0"/>
          </a:p>
          <a:p>
            <a:pPr marL="495300" indent="-495300" eaLnBrk="1" hangingPunct="1">
              <a:lnSpc>
                <a:spcPct val="80000"/>
              </a:lnSpc>
              <a:defRPr/>
            </a:pPr>
            <a:r>
              <a:rPr lang="en-US" altLang="ko-KR" sz="2600" dirty="0" smtClean="0"/>
              <a:t>Need to satisfy the following criteria</a:t>
            </a:r>
          </a:p>
          <a:p>
            <a:pPr marL="763588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2200" dirty="0" smtClean="0"/>
              <a:t>Input : </a:t>
            </a:r>
            <a:r>
              <a:rPr lang="en-US" altLang="ko-KR" sz="2200" dirty="0" smtClean="0">
                <a:solidFill>
                  <a:srgbClr val="0070C0"/>
                </a:solidFill>
              </a:rPr>
              <a:t>Zero or more </a:t>
            </a:r>
            <a:r>
              <a:rPr lang="en-US" altLang="ko-KR" sz="2200" dirty="0" smtClean="0"/>
              <a:t>quantities are externally supplied</a:t>
            </a:r>
          </a:p>
          <a:p>
            <a:pPr marL="763588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2200" dirty="0" smtClean="0"/>
              <a:t>Output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: </a:t>
            </a:r>
            <a:r>
              <a:rPr lang="en-US" altLang="ko-KR" sz="2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 least one </a:t>
            </a:r>
            <a:r>
              <a:rPr lang="en-US" altLang="ko-KR" sz="2200" dirty="0" smtClean="0"/>
              <a:t>quantity is produced</a:t>
            </a:r>
          </a:p>
          <a:p>
            <a:pPr marL="763588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2200" dirty="0" smtClean="0"/>
              <a:t>Definiteness : clear and unambiguous</a:t>
            </a:r>
            <a:endParaRPr lang="ko-KR" altLang="en-US" sz="2200" dirty="0" smtClean="0"/>
          </a:p>
          <a:p>
            <a:pPr marL="763588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2200" dirty="0" smtClean="0"/>
              <a:t>Finiteness : terminates after a </a:t>
            </a:r>
            <a:r>
              <a:rPr lang="en-US" altLang="ko-KR" sz="2200" i="1" dirty="0" smtClean="0"/>
              <a:t>finite</a:t>
            </a:r>
            <a:r>
              <a:rPr lang="en-US" altLang="ko-KR" sz="2200" dirty="0" smtClean="0"/>
              <a:t> number of steps</a:t>
            </a:r>
            <a:endParaRPr lang="ko-KR" altLang="en-US" sz="2200" dirty="0" smtClean="0"/>
          </a:p>
          <a:p>
            <a:pPr marL="763588" lvl="1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2200" dirty="0" smtClean="0"/>
              <a:t>Effectiveness : </a:t>
            </a:r>
          </a:p>
          <a:p>
            <a:pPr marL="1116013" lvl="2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1800" dirty="0" smtClean="0"/>
              <a:t>Every instruction to be </a:t>
            </a:r>
            <a:r>
              <a:rPr lang="en-US" altLang="ko-KR" sz="1800" i="1" dirty="0" smtClean="0">
                <a:solidFill>
                  <a:srgbClr val="0070C0"/>
                </a:solidFill>
              </a:rPr>
              <a:t>basic</a:t>
            </a:r>
            <a:r>
              <a:rPr lang="en-US" altLang="ko-KR" sz="1800" dirty="0" smtClean="0"/>
              <a:t> (enough to be carried out by a person using only pencil and paper )</a:t>
            </a:r>
          </a:p>
          <a:p>
            <a:pPr marL="1116013" lvl="2" indent="-419100" eaLnBrk="1" hangingPunct="1">
              <a:lnSpc>
                <a:spcPct val="80000"/>
              </a:lnSpc>
              <a:buSzTx/>
              <a:buFont typeface="Wingdings" pitchFamily="2" charset="2"/>
              <a:buAutoNum type="arabicParenR"/>
              <a:defRPr/>
            </a:pPr>
            <a:r>
              <a:rPr lang="en-US" altLang="ko-KR" sz="1800" i="1" dirty="0" smtClean="0">
                <a:solidFill>
                  <a:srgbClr val="0070C0"/>
                </a:solidFill>
              </a:rPr>
              <a:t>Feasible</a:t>
            </a:r>
            <a:endParaRPr lang="ko-KR" altLang="en-US" sz="1800" i="1" dirty="0" smtClean="0">
              <a:solidFill>
                <a:srgbClr val="0070C0"/>
              </a:solidFill>
            </a:endParaRPr>
          </a:p>
          <a:p>
            <a:pPr marL="495300" indent="-495300" eaLnBrk="1" hangingPunct="1">
              <a:lnSpc>
                <a:spcPct val="80000"/>
              </a:lnSpc>
              <a:defRPr/>
            </a:pPr>
            <a:r>
              <a:rPr lang="en-US" altLang="ko-KR" sz="2600" dirty="0" smtClean="0"/>
              <a:t>ex)</a:t>
            </a:r>
          </a:p>
          <a:p>
            <a:pPr marL="763588" lvl="1" indent="-419100" eaLnBrk="1" hangingPunct="1">
              <a:lnSpc>
                <a:spcPct val="80000"/>
              </a:lnSpc>
              <a:defRPr/>
            </a:pPr>
            <a:r>
              <a:rPr lang="en-US" altLang="ko-KR" sz="2200" dirty="0" smtClean="0"/>
              <a:t>program ≡ algorithm</a:t>
            </a:r>
          </a:p>
          <a:p>
            <a:pPr marL="763588" lvl="1" indent="-419100" eaLnBrk="1" hangingPunct="1">
              <a:lnSpc>
                <a:spcPct val="80000"/>
              </a:lnSpc>
              <a:defRPr/>
            </a:pPr>
            <a:r>
              <a:rPr lang="en-US" altLang="ko-KR" sz="2200" dirty="0" smtClean="0"/>
              <a:t>flowchart ≢ algorithm  </a:t>
            </a:r>
            <a:r>
              <a:rPr lang="en-US" altLang="ko-KR" sz="2000" dirty="0" smtClean="0"/>
              <a:t>(Not have Definiteness)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48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Fibonacci numbers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1  </a:t>
            </a:r>
            <a:r>
              <a:rPr lang="en-US" altLang="ko-KR" sz="1800" b="1" dirty="0" smtClean="0">
                <a:latin typeface="Courier New" pitchFamily="49" charset="0"/>
              </a:rPr>
              <a:t>void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fibonacci</a:t>
            </a:r>
            <a:r>
              <a:rPr lang="en-US" altLang="ko-KR" sz="1800" dirty="0" smtClean="0">
                <a:latin typeface="Courier New" pitchFamily="49" charset="0"/>
              </a:rPr>
              <a:t>(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smtClean="0">
                <a:latin typeface="Courier New" pitchFamily="49" charset="0"/>
              </a:rPr>
              <a:t>n</a:t>
            </a:r>
            <a:r>
              <a:rPr lang="en-US" altLang="ko-KR" sz="18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2  { // compute the Fibonacci number </a:t>
            </a:r>
            <a:r>
              <a:rPr lang="en-US" altLang="ko-KR" sz="1800" dirty="0" err="1" smtClean="0">
                <a:latin typeface="Courier New" pitchFamily="49" charset="0"/>
              </a:rPr>
              <a:t>Fn</a:t>
            </a:r>
            <a:endParaRPr lang="en-US" altLang="ko-KR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3      </a:t>
            </a:r>
            <a:r>
              <a:rPr lang="en-US" altLang="ko-KR" sz="1800" b="1" dirty="0" smtClean="0">
                <a:latin typeface="Courier New" pitchFamily="49" charset="0"/>
              </a:rPr>
              <a:t>if</a:t>
            </a:r>
            <a:r>
              <a:rPr lang="en-US" altLang="ko-KR" sz="1800" dirty="0" smtClean="0">
                <a:latin typeface="Courier New" pitchFamily="49" charset="0"/>
              </a:rPr>
              <a:t>(</a:t>
            </a:r>
            <a:r>
              <a:rPr lang="en-US" altLang="ko-KR" sz="1800" i="1" dirty="0" smtClean="0">
                <a:latin typeface="Courier New" pitchFamily="49" charset="0"/>
              </a:rPr>
              <a:t>n</a:t>
            </a:r>
            <a:r>
              <a:rPr lang="en-US" altLang="ko-KR" sz="1800" dirty="0" smtClean="0">
                <a:latin typeface="Courier New" pitchFamily="49" charset="0"/>
              </a:rPr>
              <a:t> &lt;= 1) </a:t>
            </a:r>
            <a:r>
              <a:rPr lang="en-US" altLang="ko-KR" sz="1800" b="1" dirty="0" err="1" smtClean="0">
                <a:latin typeface="Courier New" pitchFamily="49" charset="0"/>
              </a:rPr>
              <a:t>System.out.println</a:t>
            </a:r>
            <a:r>
              <a:rPr lang="en-US" altLang="ko-KR" sz="1800" b="1" dirty="0" smtClean="0">
                <a:latin typeface="Courier New" pitchFamily="49" charset="0"/>
              </a:rPr>
              <a:t>(</a:t>
            </a:r>
            <a:r>
              <a:rPr lang="en-US" altLang="ko-KR" sz="1800" i="1" dirty="0" smtClean="0">
                <a:latin typeface="Courier New" pitchFamily="49" charset="0"/>
              </a:rPr>
              <a:t>n)</a:t>
            </a:r>
            <a:r>
              <a:rPr lang="en-US" altLang="ko-KR" sz="1800" dirty="0" smtClean="0">
                <a:latin typeface="Courier New" pitchFamily="49" charset="0"/>
              </a:rPr>
              <a:t>; //F0 = 0 and F1 =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4      </a:t>
            </a:r>
            <a:r>
              <a:rPr lang="en-US" altLang="ko-KR" sz="1800" b="1" dirty="0" smtClean="0">
                <a:latin typeface="Courier New" pitchFamily="49" charset="0"/>
              </a:rPr>
              <a:t>else</a:t>
            </a:r>
            <a:r>
              <a:rPr lang="en-US" altLang="ko-KR" sz="1800" dirty="0" smtClean="0">
                <a:latin typeface="Courier New" pitchFamily="49" charset="0"/>
              </a:rPr>
              <a:t> {  // compute </a:t>
            </a:r>
            <a:r>
              <a:rPr lang="en-US" altLang="ko-KR" sz="1800" dirty="0" err="1" smtClean="0">
                <a:latin typeface="Courier New" pitchFamily="49" charset="0"/>
              </a:rPr>
              <a:t>Fn</a:t>
            </a:r>
            <a:endParaRPr lang="en-US" altLang="ko-KR" sz="18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5        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fn</a:t>
            </a:r>
            <a:r>
              <a:rPr lang="en-US" altLang="ko-KR" sz="1800" dirty="0" smtClean="0">
                <a:latin typeface="Courier New" pitchFamily="49" charset="0"/>
              </a:rPr>
              <a:t>;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smtClean="0">
                <a:latin typeface="Courier New" pitchFamily="49" charset="0"/>
              </a:rPr>
              <a:t>fnm2</a:t>
            </a:r>
            <a:r>
              <a:rPr lang="en-US" altLang="ko-KR" sz="1800" dirty="0" smtClean="0">
                <a:latin typeface="Courier New" pitchFamily="49" charset="0"/>
              </a:rPr>
              <a:t> = 0;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smtClean="0">
                <a:latin typeface="Courier New" pitchFamily="49" charset="0"/>
              </a:rPr>
              <a:t>fnm1</a:t>
            </a:r>
            <a:r>
              <a:rPr lang="en-US" altLang="ko-KR" sz="1800" dirty="0" smtClean="0">
                <a:latin typeface="Courier New" pitchFamily="49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6         </a:t>
            </a:r>
            <a:r>
              <a:rPr lang="en-US" altLang="ko-KR" sz="1800" b="1" dirty="0" smtClean="0">
                <a:latin typeface="Courier New" pitchFamily="49" charset="0"/>
              </a:rPr>
              <a:t>for</a:t>
            </a:r>
            <a:r>
              <a:rPr lang="en-US" altLang="ko-KR" sz="1800" dirty="0" smtClean="0">
                <a:latin typeface="Courier New" pitchFamily="49" charset="0"/>
              </a:rPr>
              <a:t>(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i</a:t>
            </a:r>
            <a:r>
              <a:rPr lang="en-US" altLang="ko-KR" sz="1800" dirty="0" smtClean="0">
                <a:latin typeface="Courier New" pitchFamily="49" charset="0"/>
              </a:rPr>
              <a:t> = 2; </a:t>
            </a:r>
            <a:r>
              <a:rPr lang="en-US" altLang="ko-KR" sz="1800" i="1" dirty="0" err="1" smtClean="0">
                <a:latin typeface="Courier New" pitchFamily="49" charset="0"/>
              </a:rPr>
              <a:t>i</a:t>
            </a:r>
            <a:r>
              <a:rPr lang="en-US" altLang="ko-KR" sz="1800" dirty="0" smtClean="0">
                <a:latin typeface="Courier New" pitchFamily="49" charset="0"/>
              </a:rPr>
              <a:t> &lt;= </a:t>
            </a:r>
            <a:r>
              <a:rPr lang="en-US" altLang="ko-KR" sz="1800" i="1" dirty="0" smtClean="0">
                <a:latin typeface="Courier New" pitchFamily="49" charset="0"/>
              </a:rPr>
              <a:t>n</a:t>
            </a:r>
            <a:r>
              <a:rPr lang="en-US" altLang="ko-KR" sz="1800" dirty="0" smtClean="0">
                <a:latin typeface="Courier New" pitchFamily="49" charset="0"/>
              </a:rPr>
              <a:t>; </a:t>
            </a:r>
            <a:r>
              <a:rPr lang="en-US" altLang="ko-KR" sz="1800" i="1" dirty="0" err="1" smtClean="0">
                <a:latin typeface="Courier New" pitchFamily="49" charset="0"/>
              </a:rPr>
              <a:t>i</a:t>
            </a:r>
            <a:r>
              <a:rPr lang="en-US" altLang="ko-KR" sz="1800" dirty="0" smtClean="0">
                <a:latin typeface="Courier New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7        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8             </a:t>
            </a:r>
            <a:r>
              <a:rPr lang="en-US" altLang="ko-KR" sz="1800" i="1" dirty="0" err="1" smtClean="0">
                <a:latin typeface="Courier New" pitchFamily="49" charset="0"/>
              </a:rPr>
              <a:t>fn</a:t>
            </a:r>
            <a:r>
              <a:rPr lang="en-US" altLang="ko-KR" sz="1800" dirty="0" smtClean="0">
                <a:latin typeface="Courier New" pitchFamily="49" charset="0"/>
              </a:rPr>
              <a:t> = </a:t>
            </a:r>
            <a:r>
              <a:rPr lang="en-US" altLang="ko-KR" sz="1800" i="1" dirty="0" smtClean="0">
                <a:latin typeface="Courier New" pitchFamily="49" charset="0"/>
              </a:rPr>
              <a:t>fnm1</a:t>
            </a:r>
            <a:r>
              <a:rPr lang="en-US" altLang="ko-KR" sz="1800" dirty="0" smtClean="0">
                <a:latin typeface="Courier New" pitchFamily="49" charset="0"/>
              </a:rPr>
              <a:t> + </a:t>
            </a:r>
            <a:r>
              <a:rPr lang="en-US" altLang="ko-KR" sz="1800" i="1" dirty="0" smtClean="0">
                <a:latin typeface="Courier New" pitchFamily="49" charset="0"/>
              </a:rPr>
              <a:t>fnm2</a:t>
            </a:r>
            <a:r>
              <a:rPr lang="en-US" altLang="ko-KR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9             </a:t>
            </a:r>
            <a:r>
              <a:rPr lang="en-US" altLang="ko-KR" sz="1800" i="1" dirty="0" smtClean="0">
                <a:latin typeface="Courier New" pitchFamily="49" charset="0"/>
              </a:rPr>
              <a:t>fnm2</a:t>
            </a:r>
            <a:r>
              <a:rPr lang="en-US" altLang="ko-KR" sz="1800" dirty="0" smtClean="0">
                <a:latin typeface="Courier New" pitchFamily="49" charset="0"/>
              </a:rPr>
              <a:t> = </a:t>
            </a:r>
            <a:r>
              <a:rPr lang="en-US" altLang="ko-KR" sz="1800" i="1" dirty="0" smtClean="0">
                <a:latin typeface="Courier New" pitchFamily="49" charset="0"/>
              </a:rPr>
              <a:t>fnm1</a:t>
            </a:r>
            <a:r>
              <a:rPr lang="en-US" altLang="ko-KR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10            </a:t>
            </a:r>
            <a:r>
              <a:rPr lang="en-US" altLang="ko-KR" sz="1800" i="1" dirty="0" smtClean="0">
                <a:latin typeface="Courier New" pitchFamily="49" charset="0"/>
              </a:rPr>
              <a:t>fnm1</a:t>
            </a:r>
            <a:r>
              <a:rPr lang="en-US" altLang="ko-KR" sz="1800" dirty="0" smtClean="0">
                <a:latin typeface="Courier New" pitchFamily="49" charset="0"/>
              </a:rPr>
              <a:t> = </a:t>
            </a:r>
            <a:r>
              <a:rPr lang="en-US" altLang="ko-KR" sz="1800" i="1" dirty="0" err="1" smtClean="0">
                <a:latin typeface="Courier New" pitchFamily="49" charset="0"/>
              </a:rPr>
              <a:t>fn</a:t>
            </a:r>
            <a:r>
              <a:rPr lang="en-US" altLang="ko-KR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11        }  // end of </a:t>
            </a:r>
            <a:r>
              <a:rPr lang="en-US" altLang="ko-KR" sz="1800" b="1" dirty="0" smtClean="0">
                <a:latin typeface="Courier New" pitchFamily="49" charset="0"/>
              </a:rPr>
              <a:t>for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ko-KR" sz="1800" dirty="0" smtClean="0">
                <a:latin typeface="Courier New" pitchFamily="49" charset="0"/>
              </a:rPr>
              <a:t>12        </a:t>
            </a:r>
            <a:r>
              <a:rPr lang="en-US" altLang="ko-KR" sz="1800" b="1" dirty="0" err="1" smtClean="0">
                <a:latin typeface="Courier New" pitchFamily="49" charset="0"/>
              </a:rPr>
              <a:t>System.out.println</a:t>
            </a:r>
            <a:r>
              <a:rPr lang="en-US" altLang="ko-KR" sz="1800" b="1" dirty="0" smtClean="0">
                <a:latin typeface="Courier New" pitchFamily="49" charset="0"/>
              </a:rPr>
              <a:t>(</a:t>
            </a:r>
            <a:r>
              <a:rPr lang="en-US" altLang="ko-KR" sz="1800" i="1" dirty="0" err="1" smtClean="0">
                <a:latin typeface="Courier New" pitchFamily="49" charset="0"/>
              </a:rPr>
              <a:t>fn</a:t>
            </a:r>
            <a:r>
              <a:rPr lang="en-US" altLang="ko-KR" sz="1800" i="1" dirty="0" smtClean="0">
                <a:latin typeface="Courier New" pitchFamily="49" charset="0"/>
              </a:rPr>
              <a:t>)</a:t>
            </a:r>
            <a:r>
              <a:rPr lang="en-US" altLang="ko-KR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13     }  // end of </a:t>
            </a:r>
            <a:r>
              <a:rPr lang="en-US" altLang="ko-KR" sz="1800" b="1" dirty="0" smtClean="0"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14 }</a:t>
            </a:r>
            <a:r>
              <a:rPr lang="en-US" altLang="ko-KR" sz="1500" dirty="0" smtClean="0">
                <a:latin typeface="Courier New" pitchFamily="49" charset="0"/>
              </a:rPr>
              <a:t>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Program: Fibonacci numbers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500" dirty="0" smtClean="0">
                <a:latin typeface="Courier New" pitchFamily="49" charset="0"/>
              </a:rPr>
              <a:t>The total steps for the case </a:t>
            </a:r>
            <a:r>
              <a:rPr lang="en-US" altLang="ko-KR" sz="1500" i="1" dirty="0" smtClean="0">
                <a:latin typeface="Courier New" pitchFamily="49" charset="0"/>
              </a:rPr>
              <a:t>n</a:t>
            </a:r>
            <a:r>
              <a:rPr lang="en-US" altLang="ko-KR" sz="1500" dirty="0" smtClean="0">
                <a:latin typeface="Courier New" pitchFamily="49" charset="0"/>
              </a:rPr>
              <a:t> &gt; 1 is 4</a:t>
            </a:r>
            <a:r>
              <a:rPr lang="en-US" altLang="ko-KR" sz="1500" i="1" dirty="0" smtClean="0">
                <a:latin typeface="Courier New" pitchFamily="49" charset="0"/>
              </a:rPr>
              <a:t>n</a:t>
            </a:r>
            <a:r>
              <a:rPr lang="en-US" altLang="ko-KR" sz="1500" dirty="0" smtClean="0">
                <a:latin typeface="Courier New" pitchFamily="49" charset="0"/>
              </a:rPr>
              <a:t>+1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Asymptotic Notation (</a:t>
            </a:r>
            <a:r>
              <a:rPr lang="ko-KR" altLang="en-US" sz="3800" b="1" smtClean="0"/>
              <a:t>점근 표기법 </a:t>
            </a:r>
            <a:r>
              <a:rPr lang="en-US" altLang="ko-KR" sz="3800" b="1" smtClean="0"/>
              <a:t>: Ο,Ω,Θ)</a:t>
            </a:r>
            <a:endParaRPr lang="en-US" altLang="ko-KR" sz="3800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1900" smtClean="0"/>
              <a:t>Big "oh" : 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i="1" smtClean="0"/>
              <a:t>f(n)</a:t>
            </a:r>
            <a:r>
              <a:rPr lang="en-US" altLang="ko-KR" sz="1700" smtClean="0"/>
              <a:t> = </a:t>
            </a:r>
            <a:r>
              <a:rPr lang="en-US" altLang="ko-KR" sz="1700" i="1" smtClean="0"/>
              <a:t>Ο(g(n))</a:t>
            </a:r>
            <a:r>
              <a:rPr lang="en-US" altLang="ko-KR" sz="1700" smtClean="0"/>
              <a:t> iff ∃ positive constants </a:t>
            </a:r>
            <a:r>
              <a:rPr lang="en-US" altLang="ko-KR" sz="1700" i="1" smtClean="0"/>
              <a:t>c</a:t>
            </a:r>
            <a:r>
              <a:rPr lang="en-US" altLang="ko-KR" sz="1700" smtClean="0"/>
              <a:t> and </a:t>
            </a:r>
            <a:r>
              <a:rPr lang="en-US" altLang="ko-KR" sz="1700" i="1" smtClean="0"/>
              <a:t>n</a:t>
            </a:r>
            <a:r>
              <a:rPr lang="en-US" altLang="ko-KR" sz="1700" i="1" baseline="-25000" smtClean="0"/>
              <a:t>0</a:t>
            </a:r>
            <a:r>
              <a:rPr lang="en-US" altLang="ko-KR" sz="1700" smtClean="0"/>
              <a:t> s.t. </a:t>
            </a:r>
            <a:r>
              <a:rPr lang="en-US" altLang="ko-KR" sz="1700" i="1" smtClean="0">
                <a:solidFill>
                  <a:srgbClr val="0070C0"/>
                </a:solidFill>
              </a:rPr>
              <a:t>f(n) ≤ cg(n)</a:t>
            </a:r>
            <a:r>
              <a:rPr lang="en-US" altLang="ko-KR" sz="1700" smtClean="0">
                <a:solidFill>
                  <a:srgbClr val="0070C0"/>
                </a:solidFill>
              </a:rPr>
              <a:t> </a:t>
            </a:r>
            <a:r>
              <a:rPr lang="en-US" altLang="ko-KR" sz="1700" smtClean="0"/>
              <a:t>for all 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, </a:t>
            </a:r>
            <a:r>
              <a:rPr lang="en-US" altLang="ko-KR" sz="1700" i="1" smtClean="0"/>
              <a:t>n≥n</a:t>
            </a:r>
            <a:r>
              <a:rPr lang="en-US" altLang="ko-KR" sz="1700" i="1" baseline="-25000" smtClean="0"/>
              <a:t>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900" smtClean="0"/>
              <a:t>ex) 3</a:t>
            </a:r>
            <a:r>
              <a:rPr lang="en-US" altLang="ko-KR" sz="1900" i="1" smtClean="0"/>
              <a:t>n</a:t>
            </a:r>
            <a:r>
              <a:rPr lang="en-US" altLang="ko-KR" sz="1900" smtClean="0"/>
              <a:t> + 2 = O(</a:t>
            </a:r>
            <a:r>
              <a:rPr lang="en-US" altLang="ko-KR" sz="1900" i="1" smtClean="0"/>
              <a:t>n</a:t>
            </a:r>
            <a:r>
              <a:rPr lang="en-US" altLang="ko-KR" sz="190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/>
              <a:t>3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 + 2 ≤ 4</a:t>
            </a:r>
            <a:r>
              <a:rPr lang="en-US" altLang="ko-KR" sz="1700" i="1" smtClean="0"/>
              <a:t>n</a:t>
            </a: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 for all 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 ≥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i="1" smtClean="0"/>
              <a:t>c</a:t>
            </a:r>
            <a:r>
              <a:rPr lang="en-US" altLang="ko-KR" sz="1700" smtClean="0"/>
              <a:t>=4, </a:t>
            </a:r>
            <a:r>
              <a:rPr lang="en-US" altLang="ko-KR" sz="1700" i="1" smtClean="0"/>
              <a:t>n</a:t>
            </a:r>
            <a:r>
              <a:rPr lang="en-US" altLang="ko-KR" sz="1700" i="1" baseline="-25000" smtClean="0"/>
              <a:t>0</a:t>
            </a:r>
            <a:r>
              <a:rPr lang="en-US" altLang="ko-KR" sz="1700" smtClean="0"/>
              <a:t>=2, </a:t>
            </a:r>
            <a:r>
              <a:rPr lang="en-US" altLang="ko-KR" sz="1700" i="1" smtClean="0"/>
              <a:t>g</a:t>
            </a:r>
            <a:r>
              <a:rPr lang="en-US" altLang="ko-KR" sz="1700" smtClean="0"/>
              <a:t>(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)=</a:t>
            </a:r>
            <a:r>
              <a:rPr lang="en-US" altLang="ko-KR" sz="1700" i="1" smtClean="0"/>
              <a:t>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900" smtClean="0"/>
              <a:t>order of magnitude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Ο(1)</a:t>
            </a:r>
            <a:r>
              <a:rPr lang="en-US" altLang="ko-KR" sz="1700" smtClean="0">
                <a:latin typeface="Arial" pitchFamily="34" charset="0"/>
              </a:rPr>
              <a:t>   </a:t>
            </a:r>
            <a:r>
              <a:rPr lang="en-US" altLang="ko-KR" sz="1700" smtClean="0"/>
              <a:t> : </a:t>
            </a:r>
            <a:r>
              <a:rPr lang="ko-KR" altLang="en-US" sz="1700" smtClean="0"/>
              <a:t>상수</a:t>
            </a:r>
            <a:r>
              <a:rPr lang="en-US" altLang="ko-KR" sz="1700" smtClean="0"/>
              <a:t>(constant)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Ο(loglog 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) : loglog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Ο(log 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  </a:t>
            </a:r>
            <a:r>
              <a:rPr lang="en-US" altLang="ko-KR" sz="1700" smtClean="0"/>
              <a:t> : logarithmic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  </a:t>
            </a:r>
            <a:r>
              <a:rPr lang="en-US" altLang="ko-KR" sz="1700" smtClean="0"/>
              <a:t> : </a:t>
            </a:r>
            <a:r>
              <a:rPr lang="ko-KR" altLang="en-US" sz="1700" smtClean="0"/>
              <a:t>선형</a:t>
            </a:r>
            <a:r>
              <a:rPr lang="en-US" altLang="ko-KR" sz="1700" smtClean="0"/>
              <a:t>(linear)</a:t>
            </a:r>
            <a:r>
              <a:rPr lang="en-US" altLang="ko-KR" sz="1700" smtClean="0">
                <a:latin typeface="Arial" pitchFamily="34" charset="0"/>
              </a:rPr>
              <a:t>    </a:t>
            </a:r>
            <a:r>
              <a:rPr lang="en-US" altLang="ko-KR" sz="17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log 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 </a:t>
            </a:r>
            <a:r>
              <a:rPr lang="en-US" altLang="ko-KR" sz="1700" smtClean="0"/>
              <a:t> :log linear</a:t>
            </a:r>
            <a:r>
              <a:rPr lang="en-US" altLang="ko-KR" sz="1700" smtClean="0">
                <a:latin typeface="Arial" pitchFamily="34" charset="0"/>
              </a:rPr>
              <a:t>     </a:t>
            </a:r>
            <a:r>
              <a:rPr lang="en-US" altLang="ko-KR" sz="17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</a:t>
            </a:r>
            <a:r>
              <a:rPr lang="en-US" altLang="ko-KR" sz="1700" i="1" smtClean="0"/>
              <a:t>n</a:t>
            </a:r>
            <a:r>
              <a:rPr lang="en-US" altLang="ko-KR" sz="1700" baseline="30000" smtClean="0"/>
              <a:t>2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 : </a:t>
            </a:r>
            <a:r>
              <a:rPr lang="ko-KR" altLang="en-US" sz="1700" smtClean="0"/>
              <a:t>평방형</a:t>
            </a:r>
            <a:r>
              <a:rPr lang="en-US" altLang="ko-KR" sz="1700" smtClean="0"/>
              <a:t>(quadratic)</a:t>
            </a:r>
            <a:r>
              <a:rPr lang="en-US" altLang="ko-KR" sz="1700" smtClean="0">
                <a:latin typeface="Arial" pitchFamily="34" charset="0"/>
              </a:rPr>
              <a:t>  </a:t>
            </a:r>
            <a:r>
              <a:rPr lang="en-US" altLang="ko-KR" sz="17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</a:t>
            </a:r>
            <a:r>
              <a:rPr lang="en-US" altLang="ko-KR" sz="1700" i="1" smtClean="0"/>
              <a:t>n</a:t>
            </a:r>
            <a:r>
              <a:rPr lang="en-US" altLang="ko-KR" sz="1700" baseline="30000" smtClean="0"/>
              <a:t>3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 : </a:t>
            </a:r>
            <a:r>
              <a:rPr lang="ko-KR" altLang="en-US" sz="1700" smtClean="0"/>
              <a:t>입방형</a:t>
            </a:r>
            <a:r>
              <a:rPr lang="en-US" altLang="ko-KR" sz="1700" smtClean="0"/>
              <a:t>(cubic)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Ο(2</a:t>
            </a:r>
            <a:r>
              <a:rPr lang="en-US" altLang="ko-KR" sz="1700" i="1" baseline="30000" smtClean="0"/>
              <a:t>n</a:t>
            </a:r>
            <a:r>
              <a:rPr lang="en-US" altLang="ko-KR" sz="1700" smtClean="0"/>
              <a:t>)</a:t>
            </a: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 : </a:t>
            </a:r>
            <a:r>
              <a:rPr lang="ko-KR" altLang="en-US" sz="1700" smtClean="0"/>
              <a:t>지수형</a:t>
            </a:r>
            <a:r>
              <a:rPr lang="en-US" altLang="ko-KR" sz="1700" smtClean="0"/>
              <a:t>(exponential)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Ο(</a:t>
            </a:r>
            <a:r>
              <a:rPr lang="en-US" altLang="ko-KR" sz="1700" i="1" smtClean="0"/>
              <a:t>n</a:t>
            </a:r>
            <a:r>
              <a:rPr lang="en-US" altLang="ko-KR" sz="1700" smtClean="0"/>
              <a:t>!)</a:t>
            </a:r>
            <a:r>
              <a:rPr lang="en-US" altLang="ko-KR" sz="1700" smtClean="0">
                <a:latin typeface="Arial" pitchFamily="34" charset="0"/>
              </a:rPr>
              <a:t> </a:t>
            </a:r>
            <a:r>
              <a:rPr lang="en-US" altLang="ko-KR" sz="1700" smtClean="0"/>
              <a:t> : factorial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5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Asymptotic Notation (</a:t>
            </a:r>
            <a:r>
              <a:rPr lang="ko-KR" altLang="en-US" sz="3800" b="1" smtClean="0"/>
              <a:t>점근 표기법 </a:t>
            </a:r>
            <a:r>
              <a:rPr lang="en-US" altLang="ko-KR" sz="3800" b="1" smtClean="0"/>
              <a:t>: Ο,Ω,Θ)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Omega : Ω</a:t>
            </a:r>
          </a:p>
          <a:p>
            <a:pPr lvl="1" eaLnBrk="1" hangingPunct="1"/>
            <a:r>
              <a:rPr lang="en-US" altLang="ko-KR" i="1" smtClean="0"/>
              <a:t>f(n)</a:t>
            </a:r>
            <a:r>
              <a:rPr lang="en-US" altLang="ko-KR" smtClean="0"/>
              <a:t> = </a:t>
            </a:r>
            <a:r>
              <a:rPr lang="en-US" altLang="ko-KR" i="1" smtClean="0"/>
              <a:t>Ω(g(n))</a:t>
            </a:r>
            <a:r>
              <a:rPr lang="en-US" altLang="ko-KR" smtClean="0"/>
              <a:t> iff ∃ positive constants </a:t>
            </a:r>
            <a:r>
              <a:rPr lang="en-US" altLang="ko-KR" i="1" smtClean="0"/>
              <a:t>c</a:t>
            </a:r>
            <a:r>
              <a:rPr lang="en-US" altLang="ko-KR" smtClean="0"/>
              <a:t> and </a:t>
            </a:r>
            <a:r>
              <a:rPr lang="en-US" altLang="ko-KR" i="1" smtClean="0"/>
              <a:t>n</a:t>
            </a:r>
            <a:r>
              <a:rPr lang="en-US" altLang="ko-KR" i="1" baseline="-25000" smtClean="0"/>
              <a:t>0</a:t>
            </a:r>
            <a:r>
              <a:rPr lang="en-US" altLang="ko-KR" smtClean="0"/>
              <a:t> s.t. </a:t>
            </a:r>
            <a:r>
              <a:rPr lang="en-US" altLang="ko-KR" i="1" smtClean="0">
                <a:solidFill>
                  <a:srgbClr val="0070C0"/>
                </a:solidFill>
              </a:rPr>
              <a:t>f(n)</a:t>
            </a:r>
            <a:r>
              <a:rPr lang="en-US" altLang="ko-KR" smtClean="0">
                <a:solidFill>
                  <a:srgbClr val="0070C0"/>
                </a:solidFill>
              </a:rPr>
              <a:t> ≥ </a:t>
            </a:r>
            <a:r>
              <a:rPr lang="en-US" altLang="ko-KR" i="1" smtClean="0">
                <a:solidFill>
                  <a:srgbClr val="0070C0"/>
                </a:solidFill>
              </a:rPr>
              <a:t>cg(n)</a:t>
            </a:r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for all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en-US" altLang="ko-KR" i="1" smtClean="0"/>
              <a:t>n≥n</a:t>
            </a:r>
            <a:r>
              <a:rPr lang="en-US" altLang="ko-KR" i="1" baseline="-25000" smtClean="0"/>
              <a:t>0</a:t>
            </a:r>
          </a:p>
          <a:p>
            <a:pPr eaLnBrk="1" hangingPunct="1"/>
            <a:r>
              <a:rPr lang="en-US" altLang="ko-KR" smtClean="0"/>
              <a:t>ex) 3</a:t>
            </a:r>
            <a:r>
              <a:rPr lang="en-US" altLang="ko-KR" i="1" smtClean="0"/>
              <a:t>n</a:t>
            </a:r>
            <a:r>
              <a:rPr lang="en-US" altLang="ko-KR" smtClean="0"/>
              <a:t> + 2 =Ω(</a:t>
            </a:r>
            <a:r>
              <a:rPr lang="en-US" altLang="ko-KR" i="1" smtClean="0"/>
              <a:t>n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en-US" altLang="ko-KR" smtClean="0">
                <a:latin typeface="Arial" pitchFamily="34" charset="0"/>
              </a:rPr>
              <a:t>    </a:t>
            </a:r>
            <a:r>
              <a:rPr lang="en-US" altLang="ko-KR" smtClean="0"/>
              <a:t>3</a:t>
            </a:r>
            <a:r>
              <a:rPr lang="en-US" altLang="ko-KR" i="1" smtClean="0"/>
              <a:t>n</a:t>
            </a:r>
            <a:r>
              <a:rPr lang="en-US" altLang="ko-KR" smtClean="0"/>
              <a:t> + 2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≥ 3</a:t>
            </a:r>
            <a:r>
              <a:rPr lang="en-US" altLang="ko-KR" i="1" smtClean="0"/>
              <a:t>n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for all </a:t>
            </a:r>
            <a:r>
              <a:rPr lang="en-US" altLang="ko-KR" i="1" smtClean="0"/>
              <a:t>n</a:t>
            </a:r>
            <a:r>
              <a:rPr lang="en-US" altLang="ko-KR" smtClean="0"/>
              <a:t> ≥ 1</a:t>
            </a:r>
          </a:p>
          <a:p>
            <a:pPr lvl="1" eaLnBrk="1" hangingPunct="1"/>
            <a:r>
              <a:rPr lang="en-US" altLang="ko-KR" smtClean="0">
                <a:latin typeface="Arial" pitchFamily="34" charset="0"/>
              </a:rPr>
              <a:t>    </a:t>
            </a:r>
            <a:r>
              <a:rPr lang="en-US" altLang="ko-KR" i="1" smtClean="0"/>
              <a:t>c</a:t>
            </a:r>
            <a:r>
              <a:rPr lang="en-US" altLang="ko-KR" smtClean="0"/>
              <a:t>=3, </a:t>
            </a:r>
            <a:r>
              <a:rPr lang="en-US" altLang="ko-KR" i="1" smtClean="0"/>
              <a:t>n</a:t>
            </a:r>
            <a:r>
              <a:rPr lang="en-US" altLang="ko-KR" i="1" baseline="-25000" smtClean="0"/>
              <a:t>0</a:t>
            </a:r>
            <a:r>
              <a:rPr lang="en-US" altLang="ko-KR" smtClean="0"/>
              <a:t>=1, </a:t>
            </a:r>
            <a:r>
              <a:rPr lang="en-US" altLang="ko-KR" i="1" smtClean="0"/>
              <a:t>g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)=</a:t>
            </a:r>
            <a:r>
              <a:rPr lang="en-US" altLang="ko-KR" i="1" smtClean="0"/>
              <a:t>n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23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b="1" smtClean="0"/>
              <a:t>Asymptotic Notation (</a:t>
            </a:r>
            <a:r>
              <a:rPr lang="ko-KR" altLang="en-US" sz="3800" b="1" smtClean="0"/>
              <a:t>점근 표기법 </a:t>
            </a:r>
            <a:r>
              <a:rPr lang="en-US" altLang="ko-KR" sz="3800" b="1" smtClean="0"/>
              <a:t>: Ο,Ω,Θ)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Theta : Θ</a:t>
            </a:r>
          </a:p>
          <a:p>
            <a:pPr lvl="1" eaLnBrk="1" hangingPunct="1"/>
            <a:r>
              <a:rPr lang="en-US" altLang="ko-KR" i="1" smtClean="0"/>
              <a:t>f(n)</a:t>
            </a:r>
            <a:r>
              <a:rPr lang="en-US" altLang="ko-KR" smtClean="0"/>
              <a:t> = </a:t>
            </a:r>
            <a:r>
              <a:rPr lang="en-US" altLang="ko-KR" i="1" smtClean="0"/>
              <a:t>Θ(g(n))</a:t>
            </a:r>
            <a:r>
              <a:rPr lang="en-US" altLang="ko-KR" smtClean="0"/>
              <a:t> iff ∃positive constants 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1</a:t>
            </a:r>
            <a:r>
              <a:rPr lang="en-US" altLang="ko-KR" smtClean="0"/>
              <a:t>,</a:t>
            </a:r>
            <a:r>
              <a:rPr lang="en-US" altLang="ko-KR" i="1" smtClean="0"/>
              <a:t>c</a:t>
            </a:r>
            <a:r>
              <a:rPr lang="en-US" altLang="ko-KR" i="1" baseline="-25000" smtClean="0"/>
              <a:t>2</a:t>
            </a:r>
            <a:r>
              <a:rPr lang="en-US" altLang="ko-KR" smtClean="0"/>
              <a:t> and </a:t>
            </a:r>
            <a:r>
              <a:rPr lang="en-US" altLang="ko-KR" i="1" smtClean="0"/>
              <a:t>n</a:t>
            </a:r>
            <a:r>
              <a:rPr lang="en-US" altLang="ko-KR" i="1" baseline="-25000" smtClean="0"/>
              <a:t>0</a:t>
            </a:r>
            <a:r>
              <a:rPr lang="en-US" altLang="ko-KR" smtClean="0"/>
              <a:t> s.t. </a:t>
            </a:r>
            <a:r>
              <a:rPr lang="en-US" altLang="ko-KR" i="1" smtClean="0">
                <a:solidFill>
                  <a:srgbClr val="0070C0"/>
                </a:solidFill>
              </a:rPr>
              <a:t>c</a:t>
            </a:r>
            <a:r>
              <a:rPr lang="en-US" altLang="ko-KR" i="1" baseline="-25000" smtClean="0">
                <a:solidFill>
                  <a:srgbClr val="0070C0"/>
                </a:solidFill>
              </a:rPr>
              <a:t>1</a:t>
            </a:r>
            <a:r>
              <a:rPr lang="en-US" altLang="ko-KR" i="1" smtClean="0">
                <a:solidFill>
                  <a:srgbClr val="0070C0"/>
                </a:solidFill>
              </a:rPr>
              <a:t>g(n)</a:t>
            </a:r>
            <a:r>
              <a:rPr lang="en-US" altLang="ko-KR" smtClean="0">
                <a:solidFill>
                  <a:srgbClr val="0070C0"/>
                </a:solidFill>
              </a:rPr>
              <a:t> ≤ </a:t>
            </a:r>
            <a:r>
              <a:rPr lang="en-US" altLang="ko-KR" i="1" smtClean="0">
                <a:solidFill>
                  <a:srgbClr val="0070C0"/>
                </a:solidFill>
              </a:rPr>
              <a:t>f(n)</a:t>
            </a:r>
            <a:r>
              <a:rPr lang="en-US" altLang="ko-KR" smtClean="0">
                <a:solidFill>
                  <a:srgbClr val="0070C0"/>
                </a:solidFill>
              </a:rPr>
              <a:t> ≤ </a:t>
            </a:r>
            <a:r>
              <a:rPr lang="en-US" altLang="ko-KR" i="1" smtClean="0">
                <a:solidFill>
                  <a:srgbClr val="0070C0"/>
                </a:solidFill>
              </a:rPr>
              <a:t>c</a:t>
            </a:r>
            <a:r>
              <a:rPr lang="en-US" altLang="ko-KR" i="1" baseline="-25000" smtClean="0">
                <a:solidFill>
                  <a:srgbClr val="0070C0"/>
                </a:solidFill>
              </a:rPr>
              <a:t>2</a:t>
            </a:r>
            <a:r>
              <a:rPr lang="en-US" altLang="ko-KR" i="1" smtClean="0">
                <a:solidFill>
                  <a:srgbClr val="0070C0"/>
                </a:solidFill>
              </a:rPr>
              <a:t>g(n)</a:t>
            </a:r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en-US" altLang="ko-KR" smtClean="0"/>
              <a:t>for all </a:t>
            </a:r>
            <a:r>
              <a:rPr lang="en-US" altLang="ko-KR" i="1" smtClean="0"/>
              <a:t>n</a:t>
            </a:r>
            <a:r>
              <a:rPr lang="en-US" altLang="ko-KR" smtClean="0"/>
              <a:t>, </a:t>
            </a:r>
            <a:r>
              <a:rPr lang="en-US" altLang="ko-KR" i="1" smtClean="0"/>
              <a:t>n</a:t>
            </a:r>
            <a:r>
              <a:rPr lang="en-US" altLang="ko-KR" smtClean="0"/>
              <a:t>≥</a:t>
            </a:r>
            <a:r>
              <a:rPr lang="en-US" altLang="ko-KR" i="1" smtClean="0"/>
              <a:t>n</a:t>
            </a:r>
            <a:r>
              <a:rPr lang="en-US" altLang="ko-KR" i="1" baseline="-25000" smtClean="0"/>
              <a:t>0</a:t>
            </a:r>
          </a:p>
          <a:p>
            <a:pPr eaLnBrk="1" hangingPunct="1"/>
            <a:r>
              <a:rPr lang="en-US" altLang="ko-KR" smtClean="0"/>
              <a:t>ex) 3</a:t>
            </a:r>
            <a:r>
              <a:rPr lang="en-US" altLang="ko-KR" i="1" smtClean="0"/>
              <a:t>n</a:t>
            </a:r>
            <a:r>
              <a:rPr lang="en-US" altLang="ko-KR" smtClean="0"/>
              <a:t> + 2 = Θ(n)</a:t>
            </a:r>
          </a:p>
          <a:p>
            <a:pPr lvl="1" eaLnBrk="1" hangingPunct="1"/>
            <a:r>
              <a:rPr lang="en-US" altLang="ko-KR" smtClean="0">
                <a:latin typeface="Arial" pitchFamily="34" charset="0"/>
              </a:rPr>
              <a:t>    </a:t>
            </a:r>
            <a:r>
              <a:rPr lang="en-US" altLang="ko-KR" smtClean="0"/>
              <a:t>3</a:t>
            </a:r>
            <a:r>
              <a:rPr lang="en-US" altLang="ko-KR" i="1" smtClean="0"/>
              <a:t>n</a:t>
            </a:r>
            <a:r>
              <a:rPr lang="en-US" altLang="ko-KR" smtClean="0"/>
              <a:t> + 2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≥ 3</a:t>
            </a:r>
            <a:r>
              <a:rPr lang="en-US" altLang="ko-KR" i="1" smtClean="0"/>
              <a:t>n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for all </a:t>
            </a:r>
            <a:r>
              <a:rPr lang="en-US" altLang="ko-KR" i="1" smtClean="0"/>
              <a:t>n</a:t>
            </a:r>
            <a:r>
              <a:rPr lang="en-US" altLang="ko-KR" smtClean="0"/>
              <a:t> ≥ 2</a:t>
            </a:r>
          </a:p>
          <a:p>
            <a:pPr lvl="1" eaLnBrk="1" hangingPunct="1"/>
            <a:r>
              <a:rPr lang="en-US" altLang="ko-KR" smtClean="0">
                <a:latin typeface="Arial" pitchFamily="34" charset="0"/>
              </a:rPr>
              <a:t>    </a:t>
            </a:r>
            <a:r>
              <a:rPr lang="en-US" altLang="ko-KR" smtClean="0"/>
              <a:t>3</a:t>
            </a:r>
            <a:r>
              <a:rPr lang="en-US" altLang="ko-KR" i="1" smtClean="0"/>
              <a:t>n</a:t>
            </a:r>
            <a:r>
              <a:rPr lang="en-US" altLang="ko-KR" smtClean="0"/>
              <a:t> + 2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≤ 4</a:t>
            </a:r>
            <a:r>
              <a:rPr lang="en-US" altLang="ko-KR" i="1" smtClean="0"/>
              <a:t>n</a:t>
            </a:r>
            <a:r>
              <a:rPr lang="en-US" altLang="ko-KR" smtClean="0">
                <a:latin typeface="Arial" pitchFamily="34" charset="0"/>
              </a:rPr>
              <a:t> </a:t>
            </a:r>
            <a:r>
              <a:rPr lang="en-US" altLang="ko-KR" smtClean="0"/>
              <a:t> for all </a:t>
            </a:r>
            <a:r>
              <a:rPr lang="en-US" altLang="ko-KR" i="1" smtClean="0"/>
              <a:t>n</a:t>
            </a:r>
            <a:r>
              <a:rPr lang="en-US" altLang="ko-KR" smtClean="0"/>
              <a:t> ≥ 2</a:t>
            </a:r>
          </a:p>
          <a:p>
            <a:pPr lvl="1" eaLnBrk="1" hangingPunct="1"/>
            <a:r>
              <a:rPr lang="en-US" altLang="ko-KR" smtClean="0">
                <a:latin typeface="Arial" pitchFamily="34" charset="0"/>
              </a:rPr>
              <a:t>   </a:t>
            </a:r>
            <a:r>
              <a:rPr lang="en-US" altLang="ko-KR" smtClean="0"/>
              <a:t> </a:t>
            </a:r>
            <a:r>
              <a:rPr lang="en-US" altLang="ko-KR" i="1" smtClean="0"/>
              <a:t>c</a:t>
            </a:r>
            <a:r>
              <a:rPr lang="en-US" altLang="ko-KR" baseline="-25000" smtClean="0"/>
              <a:t>1</a:t>
            </a:r>
            <a:r>
              <a:rPr lang="en-US" altLang="ko-KR" smtClean="0"/>
              <a:t>=3, </a:t>
            </a:r>
            <a:r>
              <a:rPr lang="en-US" altLang="ko-KR" i="1" smtClean="0"/>
              <a:t>c</a:t>
            </a:r>
            <a:r>
              <a:rPr lang="en-US" altLang="ko-KR" baseline="-25000" smtClean="0"/>
              <a:t>2</a:t>
            </a:r>
            <a:r>
              <a:rPr lang="en-US" altLang="ko-KR" smtClean="0"/>
              <a:t>=4, </a:t>
            </a:r>
            <a:r>
              <a:rPr lang="en-US" altLang="ko-KR" i="1" smtClean="0"/>
              <a:t>n</a:t>
            </a:r>
            <a:r>
              <a:rPr lang="en-US" altLang="ko-KR" baseline="-25000" smtClean="0"/>
              <a:t>0</a:t>
            </a:r>
            <a:r>
              <a:rPr lang="en-US" altLang="ko-KR" smtClean="0"/>
              <a:t>=2, </a:t>
            </a:r>
            <a:r>
              <a:rPr lang="en-US" altLang="ko-KR" i="1" smtClean="0"/>
              <a:t>g</a:t>
            </a:r>
            <a:r>
              <a:rPr lang="en-US" altLang="ko-KR" smtClean="0"/>
              <a:t>(</a:t>
            </a:r>
            <a:r>
              <a:rPr lang="en-US" altLang="ko-KR" i="1" smtClean="0"/>
              <a:t>n</a:t>
            </a:r>
            <a:r>
              <a:rPr lang="en-US" altLang="ko-KR" smtClean="0"/>
              <a:t>)=</a:t>
            </a:r>
            <a:r>
              <a:rPr lang="en-US" altLang="ko-KR" i="1" smtClean="0"/>
              <a:t>n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69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Applications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11188" y="1557338"/>
          <a:ext cx="60960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3" imgW="2374560" imgH="228600" progId="Equation.3">
                  <p:embed/>
                </p:oleObj>
              </mc:Choice>
              <mc:Fallback>
                <p:oleObj name="Equation" r:id="rId3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60960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6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Plot of function values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476375" y="1484313"/>
          <a:ext cx="6119813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프레젠테이션" r:id="rId3" imgW="4578693" imgH="3424959" progId="PowerPoint.Show.8">
                  <p:embed/>
                </p:oleObj>
              </mc:Choice>
              <mc:Fallback>
                <p:oleObj name="프레젠테이션" r:id="rId3" imgW="4578693" imgH="3424959" progId="PowerPoint.Show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6119813" cy="457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21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Performance Analysis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Paper and pencil.</a:t>
            </a:r>
          </a:p>
          <a:p>
            <a:pPr eaLnBrk="1" hangingPunct="1"/>
            <a:r>
              <a:rPr lang="en-US" altLang="ko-KR" smtClean="0"/>
              <a:t>Don</a:t>
            </a:r>
            <a:r>
              <a:rPr lang="en-US" altLang="ko-KR" smtClean="0">
                <a:latin typeface="Arial" pitchFamily="34" charset="0"/>
              </a:rPr>
              <a:t>’</a:t>
            </a:r>
            <a:r>
              <a:rPr lang="en-US" altLang="ko-KR" smtClean="0"/>
              <a:t>t need a working computer program or even a computer.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98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Some Uses Of Performance Analysis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determine practicality of algorithm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predict run time on large instance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compare 2 algorithms that have different  asymptotic complexity</a:t>
            </a:r>
          </a:p>
          <a:p>
            <a:pPr lvl="1" eaLnBrk="1" hangingPunct="1">
              <a:buClr>
                <a:schemeClr val="accent1"/>
              </a:buClr>
              <a:buSzTx/>
              <a:buFont typeface="Wingdings" pitchFamily="2" charset="2"/>
              <a:buChar char="§"/>
            </a:pPr>
            <a:r>
              <a:rPr lang="en-US" altLang="ko-KR" smtClean="0"/>
              <a:t>e.g.,</a:t>
            </a:r>
            <a:r>
              <a:rPr lang="en-US" altLang="ko-KR" smtClean="0">
                <a:solidFill>
                  <a:schemeClr val="accent2"/>
                </a:solidFill>
              </a:rPr>
              <a:t> </a:t>
            </a:r>
            <a:r>
              <a:rPr lang="en-US" altLang="ko-KR" smtClean="0">
                <a:solidFill>
                  <a:schemeClr val="tx2"/>
                </a:solidFill>
              </a:rPr>
              <a:t>O(n) and O(n</a:t>
            </a:r>
            <a:r>
              <a:rPr lang="en-US" altLang="ko-KR" baseline="30000" smtClean="0">
                <a:solidFill>
                  <a:schemeClr val="tx2"/>
                </a:solidFill>
              </a:rPr>
              <a:t>2</a:t>
            </a:r>
            <a:r>
              <a:rPr lang="en-US" altLang="ko-KR" smtClean="0">
                <a:solidFill>
                  <a:schemeClr val="tx2"/>
                </a:solidFill>
              </a:rPr>
              <a:t>)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ko-KR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20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Limitations of Analysis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Doesn</a:t>
            </a:r>
            <a:r>
              <a:rPr lang="en-US" altLang="ko-KR" smtClean="0">
                <a:latin typeface="Arial" pitchFamily="34" charset="0"/>
              </a:rPr>
              <a:t>’</a:t>
            </a:r>
            <a:r>
              <a:rPr lang="en-US" altLang="ko-KR" smtClean="0"/>
              <a:t>t account for constant factors.</a:t>
            </a:r>
          </a:p>
          <a:p>
            <a:pPr eaLnBrk="1" hangingPunct="1"/>
            <a:r>
              <a:rPr lang="en-US" altLang="ko-KR" smtClean="0"/>
              <a:t>but constant factor may dominate</a:t>
            </a:r>
          </a:p>
          <a:p>
            <a:pPr lvl="1" eaLnBrk="1" hangingPunct="1"/>
            <a:r>
              <a:rPr lang="en-US" altLang="ko-KR" smtClean="0">
                <a:solidFill>
                  <a:schemeClr val="tx2"/>
                </a:solidFill>
              </a:rPr>
              <a:t>1000n      vs  n</a:t>
            </a:r>
            <a:r>
              <a:rPr lang="en-US" altLang="ko-KR" baseline="30000" smtClean="0">
                <a:solidFill>
                  <a:schemeClr val="tx2"/>
                </a:solidFill>
              </a:rPr>
              <a:t>2</a:t>
            </a:r>
          </a:p>
          <a:p>
            <a:pPr eaLnBrk="1" hangingPunct="1"/>
            <a:r>
              <a:rPr lang="en-US" altLang="ko-KR" smtClean="0"/>
              <a:t>and we are interested only in</a:t>
            </a:r>
          </a:p>
          <a:p>
            <a:pPr lvl="1" eaLnBrk="1" hangingPunct="1"/>
            <a:r>
              <a:rPr lang="en-US" altLang="ko-KR" smtClean="0">
                <a:solidFill>
                  <a:schemeClr val="tx2"/>
                </a:solidFill>
              </a:rPr>
              <a:t>n &lt; 1000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87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Limitations of Analysis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Modern computers have a hierarchical memory organization with </a:t>
            </a:r>
            <a:r>
              <a:rPr lang="en-US" altLang="ko-KR" smtClean="0">
                <a:solidFill>
                  <a:srgbClr val="0070C0"/>
                </a:solidFill>
              </a:rPr>
              <a:t>different access time </a:t>
            </a:r>
            <a:r>
              <a:rPr lang="en-US" altLang="ko-KR" smtClean="0"/>
              <a:t>for memory at different levels of the hierarchy.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10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Description of algorithms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600" dirty="0" smtClean="0"/>
              <a:t>In many ways : </a:t>
            </a:r>
            <a:r>
              <a:rPr lang="en-US" altLang="ko-KR" sz="2600" b="1" dirty="0" smtClean="0"/>
              <a:t>English, Graphic representation</a:t>
            </a:r>
            <a:r>
              <a:rPr lang="en-US" altLang="ko-KR" sz="2600" dirty="0" smtClean="0"/>
              <a:t>, etc</a:t>
            </a:r>
          </a:p>
          <a:p>
            <a:pPr eaLnBrk="1" hangingPunct="1">
              <a:defRPr/>
            </a:pPr>
            <a:r>
              <a:rPr lang="en-US" altLang="ko-KR" sz="2600" dirty="0" smtClean="0"/>
              <a:t>[Selection Sort] : Sort a collection of n ≥ 1 integers</a:t>
            </a:r>
            <a:endParaRPr lang="ko-KR" altLang="en-US" sz="26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ko-KR" altLang="en-US" sz="2600" dirty="0" smtClean="0"/>
              <a:t>	</a:t>
            </a:r>
            <a:r>
              <a:rPr lang="ko-KR" altLang="en-US" sz="2600" dirty="0" smtClean="0">
                <a:latin typeface="Arial" pitchFamily="34" charset="0"/>
              </a:rPr>
              <a:t>“</a:t>
            </a:r>
            <a:r>
              <a:rPr lang="en-US" altLang="ko-KR" sz="2600" i="1" dirty="0" smtClean="0"/>
              <a:t>From those integers that are currently unsorted, find the smallest and place it next in the sorted list</a:t>
            </a:r>
            <a:r>
              <a:rPr lang="ko-KR" altLang="en-US" sz="2600" dirty="0" smtClean="0">
                <a:latin typeface="Arial" pitchFamily="34" charset="0"/>
              </a:rPr>
              <a:t>”</a:t>
            </a:r>
            <a:endParaRPr lang="ko-KR" altLang="en-US" sz="26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ko-KR" altLang="en-US" sz="2600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</a:rPr>
              <a:t>for (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= 0;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&lt; n;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++)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</a:rPr>
              <a:t>  Examine a[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 to a[n-1] and suppose the smallest 	integer is at a[j];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</a:rPr>
              <a:t>	Interchange a[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 and a[j];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ko-KR" sz="2000" dirty="0" smtClean="0">
                <a:latin typeface="Courier New" pitchFamily="49" charset="0"/>
              </a:rPr>
              <a:t>Program : Selection sort algorithm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9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Memory Hierarchy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1530350" y="4502150"/>
            <a:ext cx="7493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749550" y="4883150"/>
            <a:ext cx="3683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400">
                <a:solidFill>
                  <a:schemeClr val="tx2"/>
                </a:solidFill>
                <a:latin typeface="Arial" pitchFamily="34" charset="0"/>
              </a:rPr>
              <a:t>R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3892550" y="4502150"/>
            <a:ext cx="7493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400">
                <a:solidFill>
                  <a:schemeClr val="tx2"/>
                </a:solidFill>
                <a:latin typeface="Arial" pitchFamily="34" charset="0"/>
              </a:rPr>
              <a:t>L1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5340350" y="3511550"/>
            <a:ext cx="596900" cy="173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400">
                <a:solidFill>
                  <a:schemeClr val="tx2"/>
                </a:solidFill>
                <a:latin typeface="Arial" pitchFamily="34" charset="0"/>
              </a:rPr>
              <a:t>L2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7169150" y="2444750"/>
            <a:ext cx="673100" cy="2806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latinLnBrk="0" hangingPunct="0"/>
            <a:r>
              <a:rPr kumimoji="0" lang="en-US" altLang="ko-KR" sz="2400">
                <a:solidFill>
                  <a:schemeClr val="tx2"/>
                </a:solidFill>
                <a:latin typeface="Arial" pitchFamily="34" charset="0"/>
              </a:rPr>
              <a:t>MAIN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508125" y="4860925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latinLnBrk="0" hangingPunct="0"/>
            <a:r>
              <a:rPr kumimoji="0" lang="en-US" altLang="ko-KR" sz="2400">
                <a:solidFill>
                  <a:schemeClr val="tx2"/>
                </a:solidFill>
                <a:latin typeface="Arial" pitchFamily="34" charset="0"/>
              </a:rPr>
              <a:t>ALU</a:t>
            </a: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2286000" y="5105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124200" y="5105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4648200" y="5105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5943600" y="5105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74925" y="5318125"/>
            <a:ext cx="5570538" cy="457200"/>
            <a:chOff x="1622" y="3350"/>
            <a:chExt cx="3509" cy="288"/>
          </a:xfrm>
        </p:grpSpPr>
        <p:sp>
          <p:nvSpPr>
            <p:cNvPr id="71701" name="Rectangle 15"/>
            <p:cNvSpPr>
              <a:spLocks noChangeArrowheads="1"/>
            </p:cNvSpPr>
            <p:nvPr/>
          </p:nvSpPr>
          <p:spPr bwMode="auto">
            <a:xfrm>
              <a:off x="1622" y="3350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8-32</a:t>
              </a:r>
            </a:p>
          </p:txBody>
        </p:sp>
        <p:sp>
          <p:nvSpPr>
            <p:cNvPr id="71702" name="Rectangle 16"/>
            <p:cNvSpPr>
              <a:spLocks noChangeArrowheads="1"/>
            </p:cNvSpPr>
            <p:nvPr/>
          </p:nvSpPr>
          <p:spPr bwMode="auto">
            <a:xfrm>
              <a:off x="2390" y="3350"/>
              <a:ext cx="5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32KB</a:t>
              </a:r>
            </a:p>
          </p:txBody>
        </p:sp>
        <p:sp>
          <p:nvSpPr>
            <p:cNvPr id="71703" name="Rectangle 17"/>
            <p:cNvSpPr>
              <a:spLocks noChangeArrowheads="1"/>
            </p:cNvSpPr>
            <p:nvPr/>
          </p:nvSpPr>
          <p:spPr bwMode="auto">
            <a:xfrm>
              <a:off x="3254" y="3350"/>
              <a:ext cx="6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512KB</a:t>
              </a:r>
            </a:p>
          </p:txBody>
        </p:sp>
        <p:sp>
          <p:nvSpPr>
            <p:cNvPr id="71704" name="Rectangle 18"/>
            <p:cNvSpPr>
              <a:spLocks noChangeArrowheads="1"/>
            </p:cNvSpPr>
            <p:nvPr/>
          </p:nvSpPr>
          <p:spPr bwMode="auto">
            <a:xfrm>
              <a:off x="4406" y="3350"/>
              <a:ext cx="7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512MB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590800" y="5715000"/>
            <a:ext cx="5484813" cy="822325"/>
            <a:chOff x="1622" y="3350"/>
            <a:chExt cx="3455" cy="518"/>
          </a:xfrm>
        </p:grpSpPr>
        <p:sp>
          <p:nvSpPr>
            <p:cNvPr id="71696" name="Rectangle 20"/>
            <p:cNvSpPr>
              <a:spLocks noChangeArrowheads="1"/>
            </p:cNvSpPr>
            <p:nvPr/>
          </p:nvSpPr>
          <p:spPr bwMode="auto">
            <a:xfrm>
              <a:off x="1622" y="3350"/>
              <a:ext cx="11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endParaRPr kumimoji="0" lang="en-US" altLang="ko-KR" sz="2400">
                <a:latin typeface="Arial" pitchFamily="34" charset="0"/>
              </a:endParaRPr>
            </a:p>
            <a:p>
              <a:pPr eaLnBrk="0" latinLnBrk="0" hangingPunct="0"/>
              <a:endParaRPr kumimoji="0" lang="en-US" altLang="ko-KR" sz="2400">
                <a:latin typeface="Arial" pitchFamily="34" charset="0"/>
              </a:endParaRPr>
            </a:p>
          </p:txBody>
        </p:sp>
        <p:sp>
          <p:nvSpPr>
            <p:cNvPr id="71697" name="Rectangle 21"/>
            <p:cNvSpPr>
              <a:spLocks noChangeArrowheads="1"/>
            </p:cNvSpPr>
            <p:nvPr/>
          </p:nvSpPr>
          <p:spPr bwMode="auto">
            <a:xfrm>
              <a:off x="1670" y="335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1C</a:t>
              </a:r>
            </a:p>
          </p:txBody>
        </p:sp>
        <p:sp>
          <p:nvSpPr>
            <p:cNvPr id="71698" name="Rectangle 22"/>
            <p:cNvSpPr>
              <a:spLocks noChangeArrowheads="1"/>
            </p:cNvSpPr>
            <p:nvPr/>
          </p:nvSpPr>
          <p:spPr bwMode="auto">
            <a:xfrm>
              <a:off x="2534" y="3350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2C</a:t>
              </a:r>
            </a:p>
          </p:txBody>
        </p:sp>
        <p:sp>
          <p:nvSpPr>
            <p:cNvPr id="71699" name="Rectangle 23"/>
            <p:cNvSpPr>
              <a:spLocks noChangeArrowheads="1"/>
            </p:cNvSpPr>
            <p:nvPr/>
          </p:nvSpPr>
          <p:spPr bwMode="auto">
            <a:xfrm>
              <a:off x="3350" y="3350"/>
              <a:ext cx="4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10C</a:t>
              </a:r>
            </a:p>
          </p:txBody>
        </p:sp>
        <p:sp>
          <p:nvSpPr>
            <p:cNvPr id="71700" name="Rectangle 24"/>
            <p:cNvSpPr>
              <a:spLocks noChangeArrowheads="1"/>
            </p:cNvSpPr>
            <p:nvPr/>
          </p:nvSpPr>
          <p:spPr bwMode="auto">
            <a:xfrm>
              <a:off x="4502" y="3350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latinLnBrk="0" hangingPunct="0"/>
              <a:r>
                <a:rPr kumimoji="0" lang="en-US" altLang="ko-KR" sz="2400">
                  <a:latin typeface="Arial" pitchFamily="34" charset="0"/>
                </a:rPr>
                <a:t>100C</a:t>
              </a:r>
            </a:p>
          </p:txBody>
        </p:sp>
      </p:grp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3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Limitations of Analysis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Our analysis doesn</a:t>
            </a:r>
            <a:r>
              <a:rPr lang="en-US" altLang="ko-KR" smtClean="0">
                <a:latin typeface="Arial" pitchFamily="34" charset="0"/>
              </a:rPr>
              <a:t>’</a:t>
            </a:r>
            <a:r>
              <a:rPr lang="en-US" altLang="ko-KR" smtClean="0"/>
              <a:t>t account for this difference in memory access times.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Programs that do more work may take less time than those that do less work.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427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Performance Measurement </a:t>
            </a:r>
            <a:r>
              <a:rPr lang="en-US" altLang="ko-KR" sz="3200" smtClean="0"/>
              <a:t>(</a:t>
            </a:r>
            <a:r>
              <a:rPr lang="ko-KR" altLang="en-US" sz="3200" smtClean="0"/>
              <a:t>성능 측정</a:t>
            </a:r>
            <a:r>
              <a:rPr lang="en-US" altLang="ko-KR" sz="3200" smtClean="0"/>
              <a:t>)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Measure actual time on an actual computer.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What do we need?</a:t>
            </a:r>
          </a:p>
          <a:p>
            <a:pPr eaLnBrk="1" hangingPunct="1"/>
            <a:endParaRPr lang="en-US" altLang="ko-KR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74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Performance Measurement Needs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programming language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working program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computer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r>
              <a:rPr lang="en-US" altLang="ko-KR" smtClean="0"/>
              <a:t>compiler and options to use</a:t>
            </a:r>
          </a:p>
          <a:p>
            <a:pPr eaLnBrk="1" hangingPunct="1">
              <a:buSzTx/>
              <a:buFont typeface="Wingdings" pitchFamily="2" charset="2"/>
              <a:buChar char="§"/>
            </a:pPr>
            <a:endParaRPr lang="en-US" altLang="ko-KR" smtClean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76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Selection Sort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1 void sort(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[] a, final 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2 { // Sort the n integers a[0] to a[n-1] into </a:t>
            </a:r>
            <a:r>
              <a:rPr lang="en-US" altLang="ko-KR" sz="2000" dirty="0" err="1" smtClean="0">
                <a:latin typeface="Courier New" pitchFamily="49" charset="0"/>
              </a:rPr>
              <a:t>nondecreasing</a:t>
            </a:r>
            <a:r>
              <a:rPr lang="en-US" altLang="ko-KR" sz="2000" dirty="0" smtClean="0">
                <a:latin typeface="Courier New" pitchFamily="49" charset="0"/>
              </a:rPr>
              <a:t> order.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3    for (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= 0;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&lt; n;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++)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4    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5       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j =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6       // find smallest integer in a[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 to a[n-1]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7       for (</a:t>
            </a:r>
            <a:r>
              <a:rPr lang="en-US" altLang="ko-KR" sz="2000" dirty="0" err="1" smtClean="0">
                <a:latin typeface="Courier New" pitchFamily="49" charset="0"/>
              </a:rPr>
              <a:t>int</a:t>
            </a:r>
            <a:r>
              <a:rPr lang="en-US" altLang="ko-KR" sz="2000" dirty="0" smtClean="0">
                <a:latin typeface="Courier New" pitchFamily="49" charset="0"/>
              </a:rPr>
              <a:t> k = 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 + 1; k &lt; n; k++)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 8          if (a[k] &lt; a[j]) j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 9       swap(a[</a:t>
            </a:r>
            <a:r>
              <a:rPr lang="en-US" altLang="ko-KR" sz="2000" dirty="0" err="1" smtClean="0">
                <a:latin typeface="Courier New" pitchFamily="49" charset="0"/>
              </a:rPr>
              <a:t>i</a:t>
            </a:r>
            <a:r>
              <a:rPr lang="en-US" altLang="ko-KR" sz="2000" dirty="0" smtClean="0">
                <a:latin typeface="Courier New" pitchFamily="49" charset="0"/>
              </a:rPr>
              <a:t>], a[j]);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10    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11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000" dirty="0" smtClean="0">
                <a:latin typeface="Courier New" pitchFamily="49" charset="0"/>
              </a:rPr>
              <a:t>Program : Selection Sort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21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Search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600" smtClean="0"/>
              <a:t>[</a:t>
            </a:r>
            <a:r>
              <a:rPr lang="ko-KR" altLang="en-US" sz="2600" smtClean="0"/>
              <a:t>이진 탐색</a:t>
            </a:r>
            <a:r>
              <a:rPr lang="en-US" altLang="ko-KR" sz="2600" smtClean="0"/>
              <a:t>] : x = a[j]</a:t>
            </a:r>
            <a:r>
              <a:rPr lang="ko-KR" altLang="en-US" sz="2600" smtClean="0"/>
              <a:t>인 </a:t>
            </a:r>
            <a:r>
              <a:rPr lang="en-US" altLang="ko-KR" sz="2600" smtClean="0"/>
              <a:t>j</a:t>
            </a:r>
            <a:r>
              <a:rPr lang="ko-KR" altLang="en-US" sz="2600" smtClean="0"/>
              <a:t>를 탐색</a:t>
            </a:r>
          </a:p>
          <a:p>
            <a:pPr lvl="1" eaLnBrk="1" hangingPunct="1"/>
            <a:r>
              <a:rPr lang="ko-KR" altLang="en-US" sz="2200" smtClean="0">
                <a:latin typeface="Arial" pitchFamily="34" charset="0"/>
              </a:rPr>
              <a:t> </a:t>
            </a:r>
            <a:r>
              <a:rPr lang="en-US" altLang="ko-KR" sz="2200" smtClean="0"/>
              <a:t>left, right: </a:t>
            </a:r>
            <a:r>
              <a:rPr lang="ko-KR" altLang="en-US" sz="2200" smtClean="0"/>
              <a:t>배열</a:t>
            </a:r>
            <a:r>
              <a:rPr lang="en-US" altLang="ko-KR" sz="2200" smtClean="0"/>
              <a:t>(a[0], a[1], ⋯, a[n-1])</a:t>
            </a:r>
            <a:r>
              <a:rPr lang="ko-KR" altLang="en-US" sz="2200" smtClean="0"/>
              <a:t>의 왼쪽</a:t>
            </a:r>
            <a:r>
              <a:rPr lang="en-US" altLang="ko-KR" sz="2200" smtClean="0"/>
              <a:t>, </a:t>
            </a:r>
            <a:r>
              <a:rPr lang="ko-KR" altLang="en-US" sz="2200" smtClean="0"/>
              <a:t>오른쪽 끝 지점</a:t>
            </a:r>
          </a:p>
          <a:p>
            <a:pPr lvl="1" eaLnBrk="1" hangingPunct="1"/>
            <a:r>
              <a:rPr lang="ko-KR" altLang="en-US" sz="2200" smtClean="0">
                <a:latin typeface="Arial" pitchFamily="34" charset="0"/>
              </a:rPr>
              <a:t> </a:t>
            </a:r>
            <a:r>
              <a:rPr lang="ko-KR" altLang="en-US" sz="2200" smtClean="0"/>
              <a:t>초기 값으로 </a:t>
            </a:r>
            <a:r>
              <a:rPr lang="en-US" altLang="ko-KR" sz="2200" smtClean="0"/>
              <a:t>left = 0, right = n-1</a:t>
            </a:r>
          </a:p>
          <a:p>
            <a:pPr lvl="1" eaLnBrk="1" hangingPunct="1"/>
            <a:r>
              <a:rPr lang="en-US" altLang="ko-KR" sz="2200" smtClean="0">
                <a:latin typeface="Arial" pitchFamily="34" charset="0"/>
              </a:rPr>
              <a:t> </a:t>
            </a:r>
            <a:r>
              <a:rPr lang="en-US" altLang="ko-KR" sz="2200" smtClean="0"/>
              <a:t>list</a:t>
            </a:r>
            <a:r>
              <a:rPr lang="ko-KR" altLang="en-US" sz="2200" smtClean="0"/>
              <a:t>의 중간 위치 </a:t>
            </a:r>
            <a:r>
              <a:rPr lang="en-US" altLang="ko-KR" sz="2200" smtClean="0"/>
              <a:t>middle = (left + right) / 2</a:t>
            </a:r>
            <a:r>
              <a:rPr lang="ko-KR" altLang="en-US" sz="2200" smtClean="0"/>
              <a:t>로 설정</a:t>
            </a:r>
          </a:p>
          <a:p>
            <a:pPr eaLnBrk="1" hangingPunct="1"/>
            <a:r>
              <a:rPr lang="ko-KR" altLang="en-US" sz="2600" smtClean="0">
                <a:latin typeface="Arial" pitchFamily="34" charset="0"/>
              </a:rPr>
              <a:t> </a:t>
            </a:r>
            <a:r>
              <a:rPr lang="en-US" altLang="ko-KR" sz="2600" smtClean="0"/>
              <a:t>a[middle]</a:t>
            </a:r>
            <a:r>
              <a:rPr lang="ko-KR" altLang="en-US" sz="2600" smtClean="0"/>
              <a:t>과 </a:t>
            </a:r>
            <a:r>
              <a:rPr lang="en-US" altLang="ko-KR" sz="2600" smtClean="0"/>
              <a:t>x</a:t>
            </a:r>
            <a:r>
              <a:rPr lang="ko-KR" altLang="en-US" sz="2600" smtClean="0"/>
              <a:t>를</a:t>
            </a:r>
            <a:r>
              <a:rPr lang="ko-KR" altLang="en-US" sz="2600" smtClean="0">
                <a:latin typeface="Arial" pitchFamily="34" charset="0"/>
              </a:rPr>
              <a:t> </a:t>
            </a:r>
            <a:r>
              <a:rPr lang="ko-KR" altLang="en-US" sz="2600" smtClean="0"/>
              <a:t> 비교할 경우 </a:t>
            </a:r>
            <a:r>
              <a:rPr lang="en-US" altLang="ko-KR" sz="2600" smtClean="0"/>
              <a:t>3</a:t>
            </a:r>
            <a:r>
              <a:rPr lang="ko-KR" altLang="en-US" sz="2600" smtClean="0"/>
              <a:t>가지 경우 중에 하나를 고려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200" smtClean="0"/>
              <a:t>⑴ </a:t>
            </a:r>
            <a:r>
              <a:rPr lang="en-US" altLang="ko-KR" sz="2200" smtClean="0"/>
              <a:t>x &gt; a[middle]: left</a:t>
            </a:r>
            <a:r>
              <a:rPr lang="ko-KR" altLang="en-US" sz="2200" smtClean="0"/>
              <a:t>를 </a:t>
            </a:r>
            <a:r>
              <a:rPr lang="en-US" altLang="ko-KR" sz="2200" smtClean="0"/>
              <a:t>middle+1</a:t>
            </a:r>
            <a:r>
              <a:rPr lang="ko-KR" altLang="en-US" sz="2200" smtClean="0"/>
              <a:t>로 설정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200" smtClean="0"/>
              <a:t>⑵ </a:t>
            </a:r>
            <a:r>
              <a:rPr lang="en-US" altLang="ko-KR" sz="2200" smtClean="0"/>
              <a:t>x &lt; a[middle]: right</a:t>
            </a:r>
            <a:r>
              <a:rPr lang="ko-KR" altLang="en-US" sz="2200" smtClean="0"/>
              <a:t>를 </a:t>
            </a:r>
            <a:r>
              <a:rPr lang="en-US" altLang="ko-KR" sz="2200" smtClean="0"/>
              <a:t>middle-1</a:t>
            </a:r>
            <a:r>
              <a:rPr lang="ko-KR" altLang="en-US" sz="2200" smtClean="0"/>
              <a:t>로 설정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ko-KR" altLang="en-US" sz="2200" smtClean="0"/>
              <a:t>⑶ </a:t>
            </a:r>
            <a:r>
              <a:rPr lang="en-US" altLang="ko-KR" sz="2200" smtClean="0"/>
              <a:t>x = a[middle]: middle</a:t>
            </a:r>
            <a:r>
              <a:rPr lang="ko-KR" altLang="en-US" sz="2200" smtClean="0"/>
              <a:t>을 반환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335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Search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BinarySearch</a:t>
            </a:r>
            <a:r>
              <a:rPr lang="en-US" altLang="ko-KR" sz="1800" dirty="0" smtClean="0">
                <a:latin typeface="Courier New" pitchFamily="49" charset="0"/>
              </a:rPr>
              <a:t> (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[] a, 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x, 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{// Search the sorted array a[0], ..., a[n-1] for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Initialize </a:t>
            </a:r>
            <a:r>
              <a:rPr lang="en-US" altLang="ko-KR" sz="1800" i="1" dirty="0" smtClean="0">
                <a:latin typeface="Courier New" pitchFamily="49" charset="0"/>
              </a:rPr>
              <a:t>left</a:t>
            </a:r>
            <a:r>
              <a:rPr lang="en-US" altLang="ko-KR" sz="1800" dirty="0" smtClean="0">
                <a:latin typeface="Courier New" pitchFamily="49" charset="0"/>
              </a:rPr>
              <a:t> and </a:t>
            </a:r>
            <a:r>
              <a:rPr lang="en-US" altLang="ko-KR" sz="1800" i="1" dirty="0" smtClean="0">
                <a:latin typeface="Courier New" pitchFamily="49" charset="0"/>
              </a:rPr>
              <a:t>right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while(there are more elements)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	Let 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 be the middle element;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	if (x &lt; a[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]) set </a:t>
            </a:r>
            <a:r>
              <a:rPr lang="en-US" altLang="ko-KR" sz="1800" i="1" dirty="0" smtClean="0">
                <a:latin typeface="Courier New" pitchFamily="49" charset="0"/>
              </a:rPr>
              <a:t>right</a:t>
            </a:r>
            <a:r>
              <a:rPr lang="en-US" altLang="ko-KR" sz="1800" dirty="0" smtClean="0">
                <a:latin typeface="Courier New" pitchFamily="49" charset="0"/>
              </a:rPr>
              <a:t> to 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 –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	else if (x &gt; a[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]) set </a:t>
            </a:r>
            <a:r>
              <a:rPr lang="en-US" altLang="ko-KR" sz="1800" i="1" dirty="0" smtClean="0">
                <a:latin typeface="Courier New" pitchFamily="49" charset="0"/>
              </a:rPr>
              <a:t>left</a:t>
            </a:r>
            <a:r>
              <a:rPr lang="en-US" altLang="ko-KR" sz="1800" dirty="0" smtClean="0">
                <a:latin typeface="Courier New" pitchFamily="49" charset="0"/>
              </a:rPr>
              <a:t> to 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	else return </a:t>
            </a:r>
            <a:r>
              <a:rPr lang="en-US" altLang="ko-KR" sz="1800" i="1" dirty="0" smtClean="0">
                <a:latin typeface="Courier New" pitchFamily="49" charset="0"/>
              </a:rPr>
              <a:t>middle</a:t>
            </a:r>
            <a:r>
              <a:rPr lang="en-US" altLang="ko-KR" sz="18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	Not Found;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Program : Algorithm for binary search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23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Binary Search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BinarySearch</a:t>
            </a:r>
            <a:r>
              <a:rPr lang="en-US" altLang="ko-KR" sz="1800" i="1" dirty="0" smtClean="0">
                <a:latin typeface="Courier New" pitchFamily="49" charset="0"/>
              </a:rPr>
              <a:t> (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[] a, 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x, 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{// </a:t>
            </a:r>
            <a:r>
              <a:rPr lang="en-US" altLang="ko-KR" sz="1800" dirty="0" smtClean="0">
                <a:latin typeface="Courier New" pitchFamily="49" charset="0"/>
              </a:rPr>
              <a:t>Search the sorted array</a:t>
            </a:r>
            <a:r>
              <a:rPr lang="en-US" altLang="ko-KR" sz="1800" i="1" dirty="0" smtClean="0">
                <a:latin typeface="Courier New" pitchFamily="49" charset="0"/>
              </a:rPr>
              <a:t> a[0], ..., a[n-1] </a:t>
            </a:r>
            <a:r>
              <a:rPr lang="en-US" altLang="ko-KR" sz="1800" dirty="0" smtClean="0">
                <a:latin typeface="Courier New" pitchFamily="49" charset="0"/>
              </a:rPr>
              <a:t>for</a:t>
            </a:r>
            <a:r>
              <a:rPr lang="en-US" altLang="ko-KR" sz="1800" i="1" dirty="0" smtClean="0">
                <a:latin typeface="Courier New" pitchFamily="49" charset="0"/>
              </a:rPr>
              <a:t>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left=0, right=n-1;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</a:t>
            </a:r>
            <a:r>
              <a:rPr lang="en-US" altLang="ko-KR" sz="1800" dirty="0" smtClean="0">
                <a:latin typeface="Courier New" pitchFamily="49" charset="0"/>
              </a:rPr>
              <a:t>while</a:t>
            </a:r>
            <a:r>
              <a:rPr lang="en-US" altLang="ko-KR" sz="1800" i="1" dirty="0" smtClean="0">
                <a:latin typeface="Courier New" pitchFamily="49" charset="0"/>
              </a:rPr>
              <a:t>(left &lt;= right)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{// there are more elements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middle = (left + right) /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dirty="0" smtClean="0">
                <a:latin typeface="Courier New" pitchFamily="49" charset="0"/>
              </a:rPr>
              <a:t>if</a:t>
            </a:r>
            <a:r>
              <a:rPr lang="en-US" altLang="ko-KR" sz="1800" i="1" dirty="0" smtClean="0">
                <a:latin typeface="Courier New" pitchFamily="49" charset="0"/>
              </a:rPr>
              <a:t> (x &lt; a[middle]) right = middle –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dirty="0" smtClean="0">
                <a:latin typeface="Courier New" pitchFamily="49" charset="0"/>
              </a:rPr>
              <a:t>else if</a:t>
            </a:r>
            <a:r>
              <a:rPr lang="en-US" altLang="ko-KR" sz="1800" i="1" dirty="0" smtClean="0">
                <a:latin typeface="Courier New" pitchFamily="49" charset="0"/>
              </a:rPr>
              <a:t> (x &gt; a[middle]) left = middle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dirty="0" smtClean="0">
                <a:latin typeface="Courier New" pitchFamily="49" charset="0"/>
              </a:rPr>
              <a:t>else return</a:t>
            </a:r>
            <a:r>
              <a:rPr lang="en-US" altLang="ko-KR" sz="1800" i="1" dirty="0" smtClean="0">
                <a:latin typeface="Courier New" pitchFamily="49" charset="0"/>
              </a:rPr>
              <a:t> middle;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} // end of while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</a:t>
            </a:r>
            <a:r>
              <a:rPr lang="en-US" altLang="ko-KR" sz="1800" dirty="0" smtClean="0">
                <a:latin typeface="Courier New" pitchFamily="49" charset="0"/>
              </a:rPr>
              <a:t>return</a:t>
            </a:r>
            <a:r>
              <a:rPr lang="en-US" altLang="ko-KR" sz="1800" i="1" dirty="0" smtClean="0">
                <a:latin typeface="Courier New" pitchFamily="49" charset="0"/>
              </a:rPr>
              <a:t> -1;	// not found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i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Program : Java function for binary search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21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smtClean="0"/>
              <a:t>Recursive Algorithms</a:t>
            </a:r>
            <a:endParaRPr lang="en-US" altLang="ko-KR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ko-KR" altLang="en-US" sz="2600" smtClean="0"/>
              <a:t>자기 자신을 다시 호출하는 프로시져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600" smtClean="0"/>
              <a:t>	</a:t>
            </a:r>
            <a:r>
              <a:rPr lang="ko-KR" altLang="en-US" sz="2600" smtClean="0">
                <a:latin typeface="Arial" pitchFamily="34" charset="0"/>
              </a:rPr>
              <a:t>   </a:t>
            </a:r>
            <a:r>
              <a:rPr lang="en-US" altLang="ko-KR" sz="2600" smtClean="0"/>
              <a:t>(</a:t>
            </a:r>
            <a:r>
              <a:rPr lang="ko-KR" altLang="en-US" sz="2600" smtClean="0"/>
              <a:t>직접</a:t>
            </a:r>
            <a:r>
              <a:rPr lang="en-US" altLang="ko-KR" sz="2600" smtClean="0"/>
              <a:t>, </a:t>
            </a:r>
            <a:r>
              <a:rPr lang="ko-KR" altLang="en-US" sz="2600" smtClean="0"/>
              <a:t>간접</a:t>
            </a:r>
            <a:r>
              <a:rPr lang="en-US" altLang="ko-KR" sz="2600" smtClean="0"/>
              <a:t>) : </a:t>
            </a:r>
            <a:r>
              <a:rPr lang="ko-KR" altLang="en-US" sz="2600" smtClean="0"/>
              <a:t>호출 순서</a:t>
            </a:r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endParaRPr lang="ko-KR" altLang="en-US" sz="2600" smtClean="0"/>
          </a:p>
          <a:p>
            <a:pPr eaLnBrk="1" hangingPunct="1"/>
            <a:r>
              <a:rPr lang="ko-KR" altLang="en-US" sz="2600" smtClean="0"/>
              <a:t>실행 과정의 효율적 기술</a:t>
            </a:r>
            <a:r>
              <a:rPr lang="en-US" altLang="ko-KR" sz="2600" smtClean="0"/>
              <a:t>:</a:t>
            </a:r>
          </a:p>
          <a:p>
            <a:pPr lvl="1" eaLnBrk="1" hangingPunct="1"/>
            <a:r>
              <a:rPr lang="ko-KR" altLang="en-US" sz="2200" smtClean="0"/>
              <a:t>순환적으로 정의된 자료구조</a:t>
            </a:r>
          </a:p>
          <a:p>
            <a:pPr eaLnBrk="1" hangingPunct="1"/>
            <a:r>
              <a:rPr lang="ko-KR" altLang="en-US" sz="2600" smtClean="0"/>
              <a:t>실행 효율 저하</a:t>
            </a:r>
          </a:p>
          <a:p>
            <a:pPr lvl="1" eaLnBrk="1" hangingPunct="1"/>
            <a:r>
              <a:rPr lang="ko-KR" altLang="en-US" sz="2200" smtClean="0"/>
              <a:t>실행 시간에 순환을 위한 준비 설정이 필요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708275"/>
          <a:ext cx="24447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3" imgW="1091880" imgH="457200" progId="Equation.3">
                  <p:embed/>
                </p:oleObj>
              </mc:Choice>
              <mc:Fallback>
                <p:oleObj name="Equation" r:id="rId3" imgW="1091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244475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932363" y="2708275"/>
          <a:ext cx="31829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5" imgW="1422360" imgH="457200" progId="Equation.3">
                  <p:embed/>
                </p:oleObj>
              </mc:Choice>
              <mc:Fallback>
                <p:oleObj name="Equation" r:id="rId5" imgW="1422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08275"/>
                        <a:ext cx="318293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98DE3-4BE4-4035-8F21-E6AAEA21DEA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9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800" smtClean="0"/>
              <a:t>Recursive Implementation of Binary Search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BinarySearch</a:t>
            </a:r>
            <a:r>
              <a:rPr lang="en-US" altLang="ko-KR" sz="1800" i="1" dirty="0" smtClean="0">
                <a:latin typeface="Courier New" pitchFamily="49" charset="0"/>
              </a:rPr>
              <a:t> (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[] a, </a:t>
            </a:r>
            <a:r>
              <a:rPr lang="en-US" altLang="ko-KR" sz="1800" b="1" dirty="0" smtClean="0">
                <a:latin typeface="Courier New" pitchFamily="49" charset="0"/>
              </a:rPr>
              <a:t>final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x, </a:t>
            </a:r>
            <a:r>
              <a:rPr lang="en-US" altLang="ko-KR" sz="1800" b="1" dirty="0" smtClean="0">
                <a:latin typeface="Courier New" pitchFamily="49" charset="0"/>
              </a:rPr>
              <a:t>final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smtClean="0">
                <a:latin typeface="Courier New" pitchFamily="49" charset="0"/>
              </a:rPr>
              <a:t>left</a:t>
            </a:r>
            <a:r>
              <a:rPr lang="en-US" altLang="ko-KR" sz="1800" dirty="0" smtClean="0">
                <a:latin typeface="Courier New" pitchFamily="49" charset="0"/>
              </a:rPr>
              <a:t>, </a:t>
            </a:r>
            <a:r>
              <a:rPr lang="en-US" altLang="ko-KR" sz="1800" b="1" dirty="0" smtClean="0">
                <a:latin typeface="Courier New" pitchFamily="49" charset="0"/>
              </a:rPr>
              <a:t>final 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dirty="0" smtClean="0">
                <a:latin typeface="Courier New" pitchFamily="49" charset="0"/>
              </a:rPr>
              <a:t> </a:t>
            </a:r>
            <a:r>
              <a:rPr lang="en-US" altLang="ko-KR" sz="1800" i="1" dirty="0" smtClean="0">
                <a:latin typeface="Courier New" pitchFamily="49" charset="0"/>
              </a:rPr>
              <a:t>right)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{// </a:t>
            </a:r>
            <a:r>
              <a:rPr lang="en-US" altLang="ko-KR" sz="1800" dirty="0" smtClean="0">
                <a:latin typeface="Courier New" pitchFamily="49" charset="0"/>
              </a:rPr>
              <a:t>Search the sorted array</a:t>
            </a:r>
            <a:r>
              <a:rPr lang="en-US" altLang="ko-KR" sz="1800" i="1" dirty="0" smtClean="0">
                <a:latin typeface="Courier New" pitchFamily="49" charset="0"/>
              </a:rPr>
              <a:t> a[left], ..., a[right] </a:t>
            </a:r>
            <a:r>
              <a:rPr lang="en-US" altLang="ko-KR" sz="1800" dirty="0" smtClean="0">
                <a:latin typeface="Courier New" pitchFamily="49" charset="0"/>
              </a:rPr>
              <a:t>for</a:t>
            </a:r>
            <a:r>
              <a:rPr lang="en-US" altLang="ko-KR" sz="1800" i="1" dirty="0" smtClean="0">
                <a:latin typeface="Courier New" pitchFamily="49" charset="0"/>
              </a:rPr>
              <a:t>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 	</a:t>
            </a:r>
            <a:r>
              <a:rPr lang="en-US" altLang="ko-KR" sz="1800" b="1" dirty="0" smtClean="0">
                <a:latin typeface="Courier New" pitchFamily="49" charset="0"/>
              </a:rPr>
              <a:t>if</a:t>
            </a:r>
            <a:r>
              <a:rPr lang="en-US" altLang="ko-KR" sz="1800" i="1" dirty="0" smtClean="0">
                <a:latin typeface="Courier New" pitchFamily="49" charset="0"/>
              </a:rPr>
              <a:t>(left &lt;= right)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b="1" dirty="0" err="1" smtClean="0">
                <a:latin typeface="Courier New" pitchFamily="49" charset="0"/>
              </a:rPr>
              <a:t>int</a:t>
            </a:r>
            <a:r>
              <a:rPr lang="en-US" altLang="ko-KR" sz="1800" i="1" dirty="0" smtClean="0">
                <a:latin typeface="Courier New" pitchFamily="49" charset="0"/>
              </a:rPr>
              <a:t> middle = (left + right) / 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b="1" dirty="0" smtClean="0">
                <a:latin typeface="Courier New" pitchFamily="49" charset="0"/>
              </a:rPr>
              <a:t>if</a:t>
            </a:r>
            <a:r>
              <a:rPr lang="en-US" altLang="ko-KR" sz="1800" i="1" dirty="0" smtClean="0">
                <a:latin typeface="Courier New" pitchFamily="49" charset="0"/>
              </a:rPr>
              <a:t> (x &lt; a[middle]) </a:t>
            </a:r>
            <a:r>
              <a:rPr lang="en-US" altLang="ko-KR" sz="1800" b="1" i="1" dirty="0" smtClean="0">
                <a:latin typeface="Courier New" pitchFamily="49" charset="0"/>
              </a:rPr>
              <a:t>return</a:t>
            </a:r>
            <a:r>
              <a:rPr lang="en-US" altLang="ko-KR" sz="1800" i="1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BinarySearch</a:t>
            </a:r>
            <a:r>
              <a:rPr lang="en-US" altLang="ko-KR" sz="1800" i="1" dirty="0" smtClean="0">
                <a:latin typeface="Courier New" pitchFamily="49" charset="0"/>
              </a:rPr>
              <a:t>(a, x, left, middle – 1);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b="1" dirty="0" smtClean="0">
                <a:latin typeface="Courier New" pitchFamily="49" charset="0"/>
              </a:rPr>
              <a:t>else if</a:t>
            </a:r>
            <a:r>
              <a:rPr lang="en-US" altLang="ko-KR" sz="1800" i="1" dirty="0" smtClean="0">
                <a:latin typeface="Courier New" pitchFamily="49" charset="0"/>
              </a:rPr>
              <a:t> (x &gt; a[middle]) </a:t>
            </a:r>
            <a:r>
              <a:rPr lang="en-US" altLang="ko-KR" sz="1800" b="1" i="1" dirty="0" smtClean="0">
                <a:latin typeface="Courier New" pitchFamily="49" charset="0"/>
              </a:rPr>
              <a:t>return</a:t>
            </a:r>
            <a:r>
              <a:rPr lang="en-US" altLang="ko-KR" sz="1800" i="1" dirty="0" smtClean="0">
                <a:latin typeface="Courier New" pitchFamily="49" charset="0"/>
              </a:rPr>
              <a:t> </a:t>
            </a:r>
            <a:r>
              <a:rPr lang="en-US" altLang="ko-KR" sz="1800" i="1" dirty="0" err="1" smtClean="0">
                <a:latin typeface="Courier New" pitchFamily="49" charset="0"/>
              </a:rPr>
              <a:t>BinarySearch</a:t>
            </a:r>
            <a:r>
              <a:rPr lang="en-US" altLang="ko-KR" sz="1800" i="1" dirty="0" smtClean="0">
                <a:latin typeface="Courier New" pitchFamily="49" charset="0"/>
              </a:rPr>
              <a:t>(a, x, middle + 1, right);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	</a:t>
            </a:r>
            <a:r>
              <a:rPr lang="en-US" altLang="ko-KR" sz="1800" b="1" dirty="0" smtClean="0">
                <a:latin typeface="Courier New" pitchFamily="49" charset="0"/>
              </a:rPr>
              <a:t>return</a:t>
            </a:r>
            <a:r>
              <a:rPr lang="en-US" altLang="ko-KR" sz="1800" i="1" dirty="0" smtClean="0">
                <a:latin typeface="Courier New" pitchFamily="49" charset="0"/>
              </a:rPr>
              <a:t> middle;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} // end of if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	</a:t>
            </a:r>
            <a:r>
              <a:rPr lang="en-US" altLang="ko-KR" sz="1800" b="1" dirty="0" smtClean="0">
                <a:latin typeface="Courier New" pitchFamily="49" charset="0"/>
              </a:rPr>
              <a:t>return</a:t>
            </a:r>
            <a:r>
              <a:rPr lang="en-US" altLang="ko-KR" sz="1800" i="1" dirty="0" smtClean="0">
                <a:latin typeface="Courier New" pitchFamily="49" charset="0"/>
              </a:rPr>
              <a:t> -1;	// not found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i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ko-KR" sz="1800" i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smtClean="0">
                <a:latin typeface="Courier New" pitchFamily="49" charset="0"/>
              </a:rPr>
              <a:t>Program 1.11 : Recursive implementation of binary search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Intro &amp; Chapter 1</a:t>
            </a:r>
            <a:endParaRPr lang="en-US" altLang="ko-KR" dirty="0">
              <a:latin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AA4C-C2B1-4487-847B-8592F82A7C91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63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8129</TotalTime>
  <Words>1238</Words>
  <Application>Microsoft Office PowerPoint</Application>
  <PresentationFormat>화면 슬라이드 쇼(4:3)</PresentationFormat>
  <Paragraphs>385</Paragraphs>
  <Slides>33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Default Design</vt:lpstr>
      <vt:lpstr>Equation</vt:lpstr>
      <vt:lpstr>프레젠테이션</vt:lpstr>
      <vt:lpstr>Data Structure</vt:lpstr>
      <vt:lpstr>Algorithm</vt:lpstr>
      <vt:lpstr>Description of algorithms</vt:lpstr>
      <vt:lpstr>Selection Sort</vt:lpstr>
      <vt:lpstr>Binary Search</vt:lpstr>
      <vt:lpstr>Binary Search</vt:lpstr>
      <vt:lpstr>Binary Search</vt:lpstr>
      <vt:lpstr>Recursive Algorithms</vt:lpstr>
      <vt:lpstr>Recursive Implementation of Binary Search</vt:lpstr>
      <vt:lpstr>Permutation Generator (순열 생성기)</vt:lpstr>
      <vt:lpstr>Performance Analysis and Measurement</vt:lpstr>
      <vt:lpstr>Performance Analysis (성능 분석)</vt:lpstr>
      <vt:lpstr>Performance Analysis (성능 분석)</vt:lpstr>
      <vt:lpstr>프로그램 단계 (Program Step)</vt:lpstr>
      <vt:lpstr>Sum: Iterative function for sum</vt:lpstr>
      <vt:lpstr>Rsum  : Recursive function for sum</vt:lpstr>
      <vt:lpstr>Count statements</vt:lpstr>
      <vt:lpstr>Simplified version of count</vt:lpstr>
      <vt:lpstr>Fibonnaci numbers</vt:lpstr>
      <vt:lpstr>Fibonacci numbers</vt:lpstr>
      <vt:lpstr>Asymptotic Notation (점근 표기법 : Ο,Ω,Θ)</vt:lpstr>
      <vt:lpstr>Asymptotic Notation (점근 표기법 : Ο,Ω,Θ)</vt:lpstr>
      <vt:lpstr>Asymptotic Notation (점근 표기법 : Ο,Ω,Θ)</vt:lpstr>
      <vt:lpstr>Applications</vt:lpstr>
      <vt:lpstr>Plot of function values</vt:lpstr>
      <vt:lpstr>Performance Analysis</vt:lpstr>
      <vt:lpstr>Some Uses Of Performance Analysis</vt:lpstr>
      <vt:lpstr>Limitations of Analysis</vt:lpstr>
      <vt:lpstr>Limitations of Analysis</vt:lpstr>
      <vt:lpstr>Memory Hierarchy</vt:lpstr>
      <vt:lpstr>Limitations of Analysis</vt:lpstr>
      <vt:lpstr>Performance Measurement (성능 측정)</vt:lpstr>
      <vt:lpstr>Performance Measurement Needs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</dc:title>
  <dc:creator>Sanghwan Lee</dc:creator>
  <cp:lastModifiedBy>Sanghwan</cp:lastModifiedBy>
  <cp:revision>226</cp:revision>
  <dcterms:created xsi:type="dcterms:W3CDTF">1999-10-08T19:08:27Z</dcterms:created>
  <dcterms:modified xsi:type="dcterms:W3CDTF">2017-03-07T07:09:24Z</dcterms:modified>
</cp:coreProperties>
</file>