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502" r:id="rId2"/>
    <p:sldId id="437" r:id="rId3"/>
    <p:sldId id="438" r:id="rId4"/>
    <p:sldId id="439" r:id="rId5"/>
    <p:sldId id="440" r:id="rId6"/>
    <p:sldId id="441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501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60" r:id="rId27"/>
    <p:sldId id="461" r:id="rId28"/>
    <p:sldId id="462" r:id="rId29"/>
    <p:sldId id="463" r:id="rId30"/>
    <p:sldId id="464" r:id="rId31"/>
    <p:sldId id="465" r:id="rId32"/>
    <p:sldId id="466" r:id="rId33"/>
    <p:sldId id="467" r:id="rId34"/>
    <p:sldId id="468" r:id="rId35"/>
    <p:sldId id="469" r:id="rId36"/>
    <p:sldId id="470" r:id="rId37"/>
    <p:sldId id="471" r:id="rId38"/>
    <p:sldId id="472" r:id="rId39"/>
    <p:sldId id="473" r:id="rId40"/>
    <p:sldId id="500" r:id="rId41"/>
    <p:sldId id="474" r:id="rId42"/>
    <p:sldId id="475" r:id="rId43"/>
    <p:sldId id="476" r:id="rId44"/>
    <p:sldId id="477" r:id="rId45"/>
    <p:sldId id="478" r:id="rId46"/>
    <p:sldId id="503" r:id="rId47"/>
    <p:sldId id="504" r:id="rId48"/>
    <p:sldId id="505" r:id="rId49"/>
    <p:sldId id="482" r:id="rId50"/>
    <p:sldId id="483" r:id="rId51"/>
    <p:sldId id="484" r:id="rId52"/>
    <p:sldId id="485" r:id="rId53"/>
    <p:sldId id="486" r:id="rId54"/>
    <p:sldId id="487" r:id="rId55"/>
    <p:sldId id="488" r:id="rId56"/>
    <p:sldId id="489" r:id="rId57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DDDDDD"/>
    <a:srgbClr val="FFCCFF"/>
    <a:srgbClr val="9999FF"/>
    <a:srgbClr val="FF3300"/>
    <a:srgbClr val="00CC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22" autoAdjust="0"/>
    <p:restoredTop sz="93115" autoAdjust="0"/>
  </p:normalViewPr>
  <p:slideViewPr>
    <p:cSldViewPr snapToGrid="0"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8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7.wmf"/><Relationship Id="rId5" Type="http://schemas.openxmlformats.org/officeDocument/2006/relationships/image" Target="../media/image36.wmf"/><Relationship Id="rId4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5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>
                <a:ea typeface="굴림" charset="-127"/>
              </a:defRPr>
            </a:lvl1pPr>
          </a:lstStyle>
          <a:p>
            <a:pPr>
              <a:defRPr/>
            </a:pPr>
            <a:fld id="{932C8745-6734-455D-990C-35C50A12C2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0891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ea typeface="굴림" charset="-127"/>
              </a:defRPr>
            </a:lvl1pPr>
          </a:lstStyle>
          <a:p>
            <a:pPr>
              <a:defRPr/>
            </a:pPr>
            <a:fld id="{8497BD50-0194-42E7-9A62-719CF45248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789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779B6-17E3-48F1-93A3-9D82DF725F7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532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383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Array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49772" y="6400800"/>
            <a:ext cx="781504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98DE3-4BE4-4035-8F21-E6AAEA21DEAA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003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smtClean="0"/>
              <a:t>Array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0B4F5ECF-E880-4FF9-999C-B41A3E24752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cs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q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6.wmf"/><Relationship Id="rId26" Type="http://schemas.openxmlformats.org/officeDocument/2006/relationships/image" Target="../media/image30.w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29" Type="http://schemas.openxmlformats.org/officeDocument/2006/relationships/oleObject" Target="../embeddings/oleObject32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29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28" Type="http://schemas.openxmlformats.org/officeDocument/2006/relationships/image" Target="../media/image31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31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39.wmf"/><Relationship Id="rId26" Type="http://schemas.openxmlformats.org/officeDocument/2006/relationships/image" Target="../media/image42.w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5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7.bin"/><Relationship Id="rId24" Type="http://schemas.openxmlformats.org/officeDocument/2006/relationships/oleObject" Target="../embeddings/oleObject44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7.wmf"/><Relationship Id="rId22" Type="http://schemas.openxmlformats.org/officeDocument/2006/relationships/image" Target="../media/image41.wmf"/><Relationship Id="rId27" Type="http://schemas.openxmlformats.org/officeDocument/2006/relationships/oleObject" Target="../embeddings/oleObject46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47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3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5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C0305D0-9817-4B2C-841D-88262E0E6C87}" type="slidenum">
              <a:rPr kumimoji="0" lang="en-US" altLang="ko-KR" smtClean="0"/>
              <a:pPr eaLnBrk="1" hangingPunct="1"/>
              <a:t>1</a:t>
            </a:fld>
            <a:endParaRPr kumimoji="0" lang="en-US" altLang="ko-KR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>Data Structure</a:t>
            </a:r>
            <a:endParaRPr lang="ko-KR" altLang="en-US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000" dirty="0"/>
              <a:t>Instructor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Sanghwan</a:t>
            </a:r>
            <a:r>
              <a:rPr lang="en-US" altLang="ko-KR" sz="2000" dirty="0"/>
              <a:t> Lee</a:t>
            </a:r>
            <a:endParaRPr lang="ko-KR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/>
              <a:t>Office</a:t>
            </a:r>
            <a:r>
              <a:rPr lang="ko-KR" altLang="en-US" sz="2000" dirty="0"/>
              <a:t> </a:t>
            </a:r>
            <a:r>
              <a:rPr lang="en-US" altLang="ko-KR" sz="2000" dirty="0"/>
              <a:t>: Building # 7, Room 618</a:t>
            </a:r>
            <a:endParaRPr lang="ko-KR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/>
              <a:t>E-mail : sanghwan@kookmin.ac.kr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/>
              <a:t>Homepage: http://netapp.cs.kookmin.ac.kr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Office Hour : </a:t>
            </a:r>
            <a:r>
              <a:rPr lang="en-US" altLang="ko-KR" sz="2000" dirty="0" smtClean="0"/>
              <a:t>Tue 15:00-16:30, </a:t>
            </a:r>
            <a:r>
              <a:rPr lang="en-US" altLang="ko-KR" sz="2000" dirty="0"/>
              <a:t>Thu 13:30-15:00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ea typeface="굴림" pitchFamily="50" charset="-127"/>
              </a:rPr>
              <a:t>Office : 02-910-4805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ea typeface="굴림" pitchFamily="50" charset="-127"/>
              </a:rPr>
              <a:t>Cell : 010-2261-7038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408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Polynomial Representation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1900" b="1" dirty="0" smtClean="0"/>
              <a:t>[</a:t>
            </a:r>
            <a:r>
              <a:rPr lang="ko-KR" altLang="en-US" sz="1900" b="1" dirty="0" smtClean="0"/>
              <a:t>표현 </a:t>
            </a:r>
            <a:r>
              <a:rPr lang="en-US" altLang="ko-KR" sz="1900" b="1" dirty="0" smtClean="0"/>
              <a:t>2]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모든 차수에 대한 계수만 저장</a:t>
            </a:r>
            <a:r>
              <a:rPr lang="en-US" altLang="ko-KR" sz="1900" dirty="0" smtClean="0"/>
              <a:t>, </a:t>
            </a:r>
            <a:r>
              <a:rPr lang="en-US" altLang="ko-KR" sz="1900" dirty="0" smtClean="0">
                <a:latin typeface="Arial" charset="0"/>
              </a:rPr>
              <a:t> </a:t>
            </a:r>
            <a:r>
              <a:rPr lang="ko-KR" altLang="en-US" sz="1900" dirty="0" smtClean="0"/>
              <a:t>계수 배열 크기는 실제 차수 크기로</a:t>
            </a:r>
          </a:p>
          <a:p>
            <a:pPr lvl="1" eaLnBrk="1" hangingPunct="1"/>
            <a:r>
              <a:rPr lang="en-US" altLang="ko-KR" sz="1700" i="1" dirty="0" smtClean="0">
                <a:latin typeface="Courier New" pitchFamily="49" charset="0"/>
              </a:rPr>
              <a:t>Polynomial</a:t>
            </a:r>
            <a:r>
              <a:rPr lang="ko-KR" altLang="en-US" sz="1700" dirty="0" smtClean="0"/>
              <a:t>의 전용 데이터 멤버 선언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500" dirty="0" smtClean="0">
                <a:latin typeface="Courier New" pitchFamily="49" charset="0"/>
              </a:rPr>
              <a:t>    </a:t>
            </a:r>
            <a:r>
              <a:rPr lang="en-US" altLang="ko-KR" sz="1500" b="1" dirty="0" smtClean="0">
                <a:latin typeface="Courier New" pitchFamily="49" charset="0"/>
              </a:rPr>
              <a:t>private</a:t>
            </a:r>
            <a:r>
              <a:rPr lang="en-US" altLang="ko-KR" sz="1500" dirty="0" smtClean="0">
                <a:latin typeface="Courier New" pitchFamily="49" charset="0"/>
              </a:rPr>
              <a:t> </a:t>
            </a:r>
            <a:r>
              <a:rPr lang="en-US" altLang="ko-KR" sz="1500" b="1" dirty="0" err="1" smtClean="0">
                <a:latin typeface="Courier New" pitchFamily="49" charset="0"/>
              </a:rPr>
              <a:t>int</a:t>
            </a:r>
            <a:r>
              <a:rPr lang="en-US" altLang="ko-KR" sz="1500" dirty="0" smtClean="0">
                <a:latin typeface="Courier New" pitchFamily="49" charset="0"/>
              </a:rPr>
              <a:t> </a:t>
            </a:r>
            <a:r>
              <a:rPr lang="en-US" altLang="ko-KR" sz="1500" i="1" dirty="0" smtClean="0">
                <a:latin typeface="Courier New" pitchFamily="49" charset="0"/>
              </a:rPr>
              <a:t>degree</a:t>
            </a:r>
            <a:r>
              <a:rPr lang="en-US" altLang="ko-KR" sz="1500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500" dirty="0" smtClean="0">
                <a:latin typeface="Courier New" pitchFamily="49" charset="0"/>
              </a:rPr>
              <a:t>    </a:t>
            </a:r>
            <a:r>
              <a:rPr lang="en-US" altLang="ko-KR" sz="1500" b="1" dirty="0" smtClean="0">
                <a:latin typeface="Courier New" pitchFamily="49" charset="0"/>
              </a:rPr>
              <a:t>private</a:t>
            </a:r>
            <a:r>
              <a:rPr lang="en-US" altLang="ko-KR" sz="1500" dirty="0" smtClean="0">
                <a:latin typeface="Courier New" pitchFamily="49" charset="0"/>
              </a:rPr>
              <a:t> </a:t>
            </a:r>
            <a:r>
              <a:rPr lang="en-US" altLang="ko-KR" sz="1500" b="1" dirty="0" smtClean="0">
                <a:latin typeface="Courier New" pitchFamily="49" charset="0"/>
              </a:rPr>
              <a:t>float[]</a:t>
            </a:r>
            <a:r>
              <a:rPr lang="en-US" altLang="ko-KR" sz="1500" dirty="0" smtClean="0">
                <a:latin typeface="Courier New" pitchFamily="49" charset="0"/>
              </a:rPr>
              <a:t> </a:t>
            </a:r>
            <a:r>
              <a:rPr lang="en-US" altLang="ko-KR" sz="1500" i="1" dirty="0" err="1" smtClean="0">
                <a:latin typeface="Courier New" pitchFamily="49" charset="0"/>
              </a:rPr>
              <a:t>coef</a:t>
            </a:r>
            <a:r>
              <a:rPr lang="en-US" altLang="ko-KR" sz="1500" dirty="0" smtClean="0">
                <a:latin typeface="Courier New" pitchFamily="49" charset="0"/>
              </a:rPr>
              <a:t>;</a:t>
            </a:r>
          </a:p>
          <a:p>
            <a:pPr lvl="1" eaLnBrk="1" hangingPunct="1"/>
            <a:r>
              <a:rPr lang="ko-KR" altLang="en-US" sz="1700" dirty="0" err="1" smtClean="0"/>
              <a:t>생성자를</a:t>
            </a:r>
            <a:r>
              <a:rPr lang="ko-KR" altLang="en-US" sz="1700" dirty="0" smtClean="0"/>
              <a:t> </a:t>
            </a:r>
            <a:r>
              <a:rPr lang="en-US" altLang="ko-KR" sz="1700" i="1" dirty="0" smtClean="0">
                <a:latin typeface="Courier New" pitchFamily="49" charset="0"/>
              </a:rPr>
              <a:t>Polynomial</a:t>
            </a:r>
            <a:r>
              <a:rPr lang="ko-KR" altLang="en-US" sz="1700" dirty="0" smtClean="0"/>
              <a:t>에 추가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500" i="1" dirty="0" smtClean="0">
                <a:latin typeface="Courier New" pitchFamily="49" charset="0"/>
              </a:rPr>
              <a:t>Polynomial</a:t>
            </a:r>
            <a:r>
              <a:rPr lang="en-US" altLang="ko-KR" sz="1500" dirty="0" smtClean="0">
                <a:latin typeface="Courier New" pitchFamily="49" charset="0"/>
              </a:rPr>
              <a:t>::</a:t>
            </a:r>
            <a:r>
              <a:rPr lang="en-US" altLang="ko-KR" sz="1500" i="1" dirty="0" smtClean="0">
                <a:latin typeface="Courier New" pitchFamily="49" charset="0"/>
              </a:rPr>
              <a:t>Polynomial</a:t>
            </a:r>
            <a:r>
              <a:rPr lang="en-US" altLang="ko-KR" sz="1500" dirty="0" smtClean="0">
                <a:latin typeface="Courier New" pitchFamily="49" charset="0"/>
              </a:rPr>
              <a:t>(</a:t>
            </a:r>
            <a:r>
              <a:rPr lang="en-US" altLang="ko-KR" sz="1500" b="1" dirty="0" err="1" smtClean="0">
                <a:latin typeface="Courier New" pitchFamily="49" charset="0"/>
              </a:rPr>
              <a:t>int</a:t>
            </a:r>
            <a:r>
              <a:rPr lang="en-US" altLang="ko-KR" sz="1500" dirty="0" smtClean="0">
                <a:latin typeface="Courier New" pitchFamily="49" charset="0"/>
              </a:rPr>
              <a:t> </a:t>
            </a:r>
            <a:r>
              <a:rPr lang="en-US" altLang="ko-KR" sz="1500" i="1" dirty="0" smtClean="0">
                <a:latin typeface="Courier New" pitchFamily="49" charset="0"/>
              </a:rPr>
              <a:t>d</a:t>
            </a:r>
            <a:r>
              <a:rPr lang="en-US" altLang="ko-KR" sz="1500" dirty="0" smtClean="0">
                <a:latin typeface="Courier New" pitchFamily="49" charset="0"/>
              </a:rPr>
              <a:t>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500" dirty="0" smtClean="0">
                <a:latin typeface="Courier New" pitchFamily="49" charset="0"/>
              </a:rPr>
              <a:t>{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500" dirty="0" smtClean="0">
                <a:latin typeface="Courier New" pitchFamily="49" charset="0"/>
              </a:rPr>
              <a:t>    </a:t>
            </a:r>
            <a:r>
              <a:rPr lang="en-US" altLang="ko-KR" sz="1500" i="1" dirty="0" smtClean="0">
                <a:latin typeface="Courier New" pitchFamily="49" charset="0"/>
              </a:rPr>
              <a:t>degree</a:t>
            </a:r>
            <a:r>
              <a:rPr lang="en-US" altLang="ko-KR" sz="1500" dirty="0" smtClean="0">
                <a:latin typeface="Courier New" pitchFamily="49" charset="0"/>
              </a:rPr>
              <a:t>=</a:t>
            </a:r>
            <a:r>
              <a:rPr lang="en-US" altLang="ko-KR" sz="1500" i="1" dirty="0" smtClean="0">
                <a:latin typeface="Courier New" pitchFamily="49" charset="0"/>
              </a:rPr>
              <a:t>d</a:t>
            </a:r>
            <a:r>
              <a:rPr lang="en-US" altLang="ko-KR" sz="1500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500" dirty="0" smtClean="0">
                <a:latin typeface="Courier New" pitchFamily="49" charset="0"/>
              </a:rPr>
              <a:t>    </a:t>
            </a:r>
            <a:r>
              <a:rPr lang="en-US" altLang="ko-KR" sz="1500" i="1" dirty="0" err="1" smtClean="0">
                <a:latin typeface="Courier New" pitchFamily="49" charset="0"/>
              </a:rPr>
              <a:t>coef</a:t>
            </a:r>
            <a:r>
              <a:rPr lang="en-US" altLang="ko-KR" sz="1500" dirty="0" smtClean="0">
                <a:latin typeface="Courier New" pitchFamily="49" charset="0"/>
              </a:rPr>
              <a:t>=</a:t>
            </a:r>
            <a:r>
              <a:rPr lang="en-US" altLang="ko-KR" sz="1500" b="1" dirty="0" smtClean="0">
                <a:latin typeface="Courier New" pitchFamily="49" charset="0"/>
              </a:rPr>
              <a:t>new</a:t>
            </a:r>
            <a:r>
              <a:rPr lang="en-US" altLang="ko-KR" sz="1500" dirty="0" smtClean="0">
                <a:latin typeface="Courier New" pitchFamily="49" charset="0"/>
              </a:rPr>
              <a:t> </a:t>
            </a:r>
            <a:r>
              <a:rPr lang="en-US" altLang="ko-KR" sz="1500" b="1" dirty="0" smtClean="0">
                <a:latin typeface="Courier New" pitchFamily="49" charset="0"/>
              </a:rPr>
              <a:t>float</a:t>
            </a:r>
            <a:r>
              <a:rPr lang="en-US" altLang="ko-KR" sz="1500" dirty="0" smtClean="0">
                <a:latin typeface="Courier New" pitchFamily="49" charset="0"/>
              </a:rPr>
              <a:t>[</a:t>
            </a:r>
            <a:r>
              <a:rPr lang="en-US" altLang="ko-KR" sz="1500" i="1" dirty="0" smtClean="0">
                <a:latin typeface="Courier New" pitchFamily="49" charset="0"/>
              </a:rPr>
              <a:t>degree</a:t>
            </a:r>
            <a:r>
              <a:rPr lang="en-US" altLang="ko-KR" sz="1500" dirty="0" smtClean="0">
                <a:latin typeface="Courier New" pitchFamily="49" charset="0"/>
              </a:rPr>
              <a:t>+1];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500" dirty="0" smtClean="0">
                <a:latin typeface="Courier New" pitchFamily="49" charset="0"/>
              </a:rPr>
              <a:t>}</a:t>
            </a:r>
          </a:p>
          <a:p>
            <a:pPr lvl="1" eaLnBrk="1" hangingPunct="1"/>
            <a:r>
              <a:rPr lang="ko-KR" altLang="en-US" sz="1700" dirty="0" smtClean="0"/>
              <a:t>단점</a:t>
            </a:r>
            <a:r>
              <a:rPr lang="en-US" altLang="ko-KR" sz="1700" dirty="0" smtClean="0"/>
              <a:t>: </a:t>
            </a:r>
            <a:r>
              <a:rPr lang="ko-KR" altLang="en-US" sz="1700" dirty="0" smtClean="0"/>
              <a:t>희소 다항식에서 기억 공간 낭비</a:t>
            </a:r>
          </a:p>
          <a:p>
            <a:pPr lvl="2" eaLnBrk="1" hangingPunct="1"/>
            <a:r>
              <a:rPr lang="en-US" altLang="ko-KR" sz="1500" dirty="0" smtClean="0"/>
              <a:t>(</a:t>
            </a:r>
            <a:r>
              <a:rPr lang="ko-KR" altLang="en-US" sz="1500" dirty="0" smtClean="0"/>
              <a:t>예</a:t>
            </a:r>
            <a:r>
              <a:rPr lang="en-US" altLang="ko-KR" sz="1500" dirty="0" smtClean="0"/>
              <a:t>) </a:t>
            </a:r>
            <a:r>
              <a:rPr lang="ko-KR" altLang="en-US" sz="1500" dirty="0" smtClean="0"/>
              <a:t>다항식 </a:t>
            </a:r>
            <a:r>
              <a:rPr lang="en-US" altLang="ko-KR" sz="1500" dirty="0" smtClean="0"/>
              <a:t>x</a:t>
            </a:r>
            <a:r>
              <a:rPr lang="en-US" altLang="ko-KR" sz="1500" baseline="30000" dirty="0" smtClean="0"/>
              <a:t>1000</a:t>
            </a:r>
            <a:r>
              <a:rPr lang="en-US" altLang="ko-KR" sz="1500" dirty="0" smtClean="0"/>
              <a:t>+1 -&gt; </a:t>
            </a:r>
            <a:r>
              <a:rPr lang="en-US" altLang="ko-KR" sz="1500" i="1" dirty="0" err="1" smtClean="0"/>
              <a:t>coef</a:t>
            </a:r>
            <a:r>
              <a:rPr lang="ko-KR" altLang="en-US" sz="1500" dirty="0" smtClean="0"/>
              <a:t>에서 </a:t>
            </a:r>
            <a:r>
              <a:rPr lang="en-US" altLang="ko-KR" sz="1500" dirty="0" smtClean="0"/>
              <a:t>999</a:t>
            </a:r>
            <a:r>
              <a:rPr lang="ko-KR" altLang="en-US" sz="1500" dirty="0" smtClean="0"/>
              <a:t>개의 항목은 </a:t>
            </a:r>
            <a:r>
              <a:rPr lang="en-US" altLang="ko-KR" sz="1500" dirty="0" smtClean="0"/>
              <a:t>0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902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Polynomial Representation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1900" b="1" dirty="0" smtClean="0"/>
              <a:t>[</a:t>
            </a:r>
            <a:r>
              <a:rPr lang="ko-KR" altLang="en-US" sz="1900" b="1" dirty="0" smtClean="0"/>
              <a:t>표현 </a:t>
            </a:r>
            <a:r>
              <a:rPr lang="en-US" altLang="ko-KR" sz="1900" b="1" dirty="0" smtClean="0"/>
              <a:t>3] </a:t>
            </a:r>
            <a:r>
              <a:rPr lang="en-US" altLang="ko-KR" sz="1900" dirty="0" smtClean="0"/>
              <a:t>0</a:t>
            </a:r>
            <a:r>
              <a:rPr lang="ko-KR" altLang="en-US" sz="1900" dirty="0" smtClean="0"/>
              <a:t>이 아닌 계수</a:t>
            </a:r>
            <a:r>
              <a:rPr lang="en-US" altLang="ko-KR" sz="1900" dirty="0" smtClean="0"/>
              <a:t>-</a:t>
            </a:r>
            <a:r>
              <a:rPr lang="ko-KR" altLang="en-US" sz="1900" dirty="0" smtClean="0"/>
              <a:t>지수 쌍만 저장 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a</a:t>
            </a:r>
            <a:r>
              <a:rPr lang="en-US" altLang="ko-KR" sz="1900" baseline="-25000" dirty="0" err="1" smtClean="0"/>
              <a:t>i</a:t>
            </a:r>
            <a:r>
              <a:rPr lang="en-US" altLang="ko-KR" sz="1900" dirty="0" smtClean="0"/>
              <a:t>, </a:t>
            </a:r>
            <a:r>
              <a:rPr lang="en-US" altLang="ko-KR" sz="1900" dirty="0" err="1" smtClean="0"/>
              <a:t>e</a:t>
            </a:r>
            <a:r>
              <a:rPr lang="en-US" altLang="ko-KR" sz="1900" baseline="-25000" dirty="0" err="1" smtClean="0"/>
              <a:t>i</a:t>
            </a:r>
            <a:r>
              <a:rPr lang="en-US" altLang="ko-KR" sz="1900" dirty="0" smtClean="0"/>
              <a:t>)</a:t>
            </a:r>
          </a:p>
          <a:p>
            <a:pPr lvl="1" eaLnBrk="1" hangingPunct="1"/>
            <a:r>
              <a:rPr lang="ko-KR" altLang="en-US" sz="1700" dirty="0" smtClean="0"/>
              <a:t>모든 다항식은 배열</a:t>
            </a:r>
            <a:r>
              <a:rPr lang="ko-KR" altLang="en-US" sz="1700" dirty="0" smtClean="0">
                <a:latin typeface="Courier New" pitchFamily="49" charset="0"/>
              </a:rPr>
              <a:t> </a:t>
            </a:r>
            <a:r>
              <a:rPr lang="en-US" altLang="ko-KR" sz="1700" i="1" dirty="0" err="1" smtClean="0">
                <a:latin typeface="Courier New" pitchFamily="49" charset="0"/>
              </a:rPr>
              <a:t>termArray</a:t>
            </a:r>
            <a:r>
              <a:rPr lang="ko-KR" altLang="en-US" sz="1700" dirty="0" smtClean="0"/>
              <a:t>를 이용해 표현</a:t>
            </a:r>
          </a:p>
          <a:p>
            <a:pPr lvl="2" eaLnBrk="1" hangingPunct="1"/>
            <a:r>
              <a:rPr lang="en-US" altLang="ko-KR" sz="1500" i="1" dirty="0" err="1" smtClean="0">
                <a:latin typeface="Courier New" pitchFamily="49" charset="0"/>
              </a:rPr>
              <a:t>termArray</a:t>
            </a:r>
            <a:r>
              <a:rPr lang="ko-KR" altLang="en-US" sz="1500" dirty="0" smtClean="0"/>
              <a:t>의 각 원소는</a:t>
            </a:r>
            <a:r>
              <a:rPr lang="ko-KR" altLang="en-US" sz="1500" dirty="0" smtClean="0">
                <a:latin typeface="Courier New" pitchFamily="49" charset="0"/>
              </a:rPr>
              <a:t> </a:t>
            </a:r>
            <a:r>
              <a:rPr lang="en-US" altLang="ko-KR" sz="1500" i="1" dirty="0" smtClean="0">
                <a:latin typeface="Courier New" pitchFamily="49" charset="0"/>
              </a:rPr>
              <a:t>Term</a:t>
            </a:r>
            <a:r>
              <a:rPr lang="en-US" altLang="ko-KR" sz="1500" dirty="0" smtClean="0">
                <a:latin typeface="Courier New" pitchFamily="49" charset="0"/>
              </a:rPr>
              <a:t> </a:t>
            </a:r>
            <a:r>
              <a:rPr lang="ko-KR" altLang="en-US" sz="1500" dirty="0" smtClean="0"/>
              <a:t>타입</a:t>
            </a:r>
          </a:p>
          <a:p>
            <a:pPr lvl="2" eaLnBrk="1" hangingPunct="1"/>
            <a:r>
              <a:rPr lang="en-US" altLang="ko-KR" sz="1500" i="1" dirty="0" smtClean="0">
                <a:latin typeface="Courier New" pitchFamily="49" charset="0"/>
              </a:rPr>
              <a:t>Polynomial</a:t>
            </a:r>
            <a:r>
              <a:rPr lang="ko-KR" altLang="en-US" sz="1500" dirty="0" smtClean="0"/>
              <a:t>의 정적 클래스데이터멤버로 선언 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ko-KR" sz="1400" b="1" dirty="0" smtClean="0">
                <a:latin typeface="Courier New" pitchFamily="49" charset="0"/>
              </a:rPr>
              <a:t>class</a:t>
            </a:r>
            <a:r>
              <a:rPr lang="en-US" altLang="ko-KR" sz="1400" dirty="0" smtClean="0">
                <a:latin typeface="Courier New" pitchFamily="49" charset="0"/>
              </a:rPr>
              <a:t> </a:t>
            </a:r>
            <a:r>
              <a:rPr lang="en-US" altLang="ko-KR" sz="1400" i="1" dirty="0" smtClean="0">
                <a:latin typeface="Courier New" pitchFamily="49" charset="0"/>
              </a:rPr>
              <a:t>Polynomial</a:t>
            </a:r>
            <a:r>
              <a:rPr lang="en-US" altLang="ko-KR" sz="1400" dirty="0">
                <a:latin typeface="Courier New" pitchFamily="49" charset="0"/>
              </a:rPr>
              <a:t> </a:t>
            </a:r>
            <a:r>
              <a:rPr lang="en-US" altLang="ko-KR" sz="1400" dirty="0" smtClean="0">
                <a:latin typeface="Courier New" pitchFamily="49" charset="0"/>
              </a:rPr>
              <a:t>{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ko-KR" sz="1400" b="1" dirty="0" smtClean="0">
                <a:latin typeface="Courier New" pitchFamily="49" charset="0"/>
              </a:rPr>
              <a:t>  class</a:t>
            </a:r>
            <a:r>
              <a:rPr lang="en-US" altLang="ko-KR" sz="1400" dirty="0" smtClean="0">
                <a:latin typeface="Courier New" pitchFamily="49" charset="0"/>
              </a:rPr>
              <a:t> </a:t>
            </a:r>
            <a:r>
              <a:rPr lang="en-US" altLang="ko-KR" sz="1400" i="1" dirty="0" smtClean="0">
                <a:latin typeface="Courier New" pitchFamily="49" charset="0"/>
              </a:rPr>
              <a:t>Term </a:t>
            </a:r>
            <a:r>
              <a:rPr lang="en-US" altLang="ko-KR" sz="1400" dirty="0" smtClean="0">
                <a:latin typeface="Courier New" pitchFamily="49" charset="0"/>
              </a:rPr>
              <a:t>{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ko-KR" sz="1400" dirty="0" smtClean="0">
                <a:latin typeface="Courier New" pitchFamily="49" charset="0"/>
              </a:rPr>
              <a:t>		 </a:t>
            </a:r>
            <a:r>
              <a:rPr lang="en-US" altLang="ko-KR" sz="1400" b="1" dirty="0" smtClean="0">
                <a:latin typeface="Courier New" pitchFamily="49" charset="0"/>
              </a:rPr>
              <a:t>float</a:t>
            </a:r>
            <a:r>
              <a:rPr lang="en-US" altLang="ko-KR" sz="1400" dirty="0" smtClean="0">
                <a:latin typeface="Courier New" pitchFamily="49" charset="0"/>
              </a:rPr>
              <a:t> </a:t>
            </a:r>
            <a:r>
              <a:rPr lang="en-US" altLang="ko-KR" sz="1400" i="1" dirty="0" err="1" smtClean="0">
                <a:latin typeface="Courier New" pitchFamily="49" charset="0"/>
              </a:rPr>
              <a:t>coef</a:t>
            </a:r>
            <a:r>
              <a:rPr lang="en-US" altLang="ko-KR" sz="1400" dirty="0" smtClean="0">
                <a:latin typeface="Courier New" pitchFamily="49" charset="0"/>
              </a:rPr>
              <a:t>;   // </a:t>
            </a:r>
            <a:r>
              <a:rPr lang="ko-KR" altLang="en-US" sz="1400" dirty="0" smtClean="0">
                <a:latin typeface="Courier New" pitchFamily="49" charset="0"/>
              </a:rPr>
              <a:t>계수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ko-KR" altLang="en-US" sz="1400" dirty="0" smtClean="0">
                <a:latin typeface="Courier New" pitchFamily="49" charset="0"/>
              </a:rPr>
              <a:t>      </a:t>
            </a:r>
            <a:r>
              <a:rPr lang="en-US" altLang="ko-KR" sz="1400" b="1" dirty="0" err="1" smtClean="0">
                <a:latin typeface="Courier New" pitchFamily="49" charset="0"/>
              </a:rPr>
              <a:t>int</a:t>
            </a:r>
            <a:r>
              <a:rPr lang="en-US" altLang="ko-KR" sz="1400" dirty="0" smtClean="0">
                <a:latin typeface="Courier New" pitchFamily="49" charset="0"/>
              </a:rPr>
              <a:t> </a:t>
            </a:r>
            <a:r>
              <a:rPr lang="en-US" altLang="ko-KR" sz="1400" i="1" dirty="0" err="1" smtClean="0">
                <a:latin typeface="Courier New" pitchFamily="49" charset="0"/>
              </a:rPr>
              <a:t>exp</a:t>
            </a:r>
            <a:r>
              <a:rPr lang="en-US" altLang="ko-KR" sz="1400" dirty="0" smtClean="0">
                <a:latin typeface="Courier New" pitchFamily="49" charset="0"/>
              </a:rPr>
              <a:t>;     // </a:t>
            </a:r>
            <a:r>
              <a:rPr lang="ko-KR" altLang="en-US" sz="1400" dirty="0" smtClean="0">
                <a:latin typeface="Courier New" pitchFamily="49" charset="0"/>
              </a:rPr>
              <a:t>지수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ko-KR" sz="1400" dirty="0" smtClean="0">
                <a:latin typeface="Courier New" pitchFamily="49" charset="0"/>
              </a:rPr>
              <a:t>  };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ko-KR" sz="1400" dirty="0" smtClean="0">
                <a:latin typeface="Courier New" pitchFamily="49" charset="0"/>
              </a:rPr>
              <a:t>};</a:t>
            </a:r>
          </a:p>
          <a:p>
            <a:pPr lvl="1" eaLnBrk="1" hangingPunct="1"/>
            <a:r>
              <a:rPr lang="en-US" altLang="ko-KR" sz="1700" dirty="0" smtClean="0"/>
              <a:t>Polynomial</a:t>
            </a:r>
            <a:r>
              <a:rPr lang="ko-KR" altLang="en-US" sz="1700" dirty="0" smtClean="0"/>
              <a:t>의 전용 데이터 멤버 선언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ko-KR" altLang="en-US" sz="1500" dirty="0">
                <a:latin typeface="Courier New" pitchFamily="49" charset="0"/>
              </a:rPr>
              <a:t> </a:t>
            </a:r>
            <a:r>
              <a:rPr lang="en-US" altLang="ko-KR" sz="1500" b="1" dirty="0" smtClean="0">
                <a:latin typeface="Courier New" pitchFamily="49" charset="0"/>
              </a:rPr>
              <a:t>private </a:t>
            </a:r>
            <a:r>
              <a:rPr lang="en-US" altLang="ko-KR" sz="1500" i="1" dirty="0" smtClean="0">
                <a:latin typeface="Courier New" pitchFamily="49" charset="0"/>
              </a:rPr>
              <a:t>Term</a:t>
            </a:r>
            <a:r>
              <a:rPr lang="en-US" altLang="ko-KR" sz="1500" dirty="0" smtClean="0">
                <a:latin typeface="Courier New" pitchFamily="49" charset="0"/>
              </a:rPr>
              <a:t>[] </a:t>
            </a:r>
            <a:r>
              <a:rPr lang="en-US" altLang="ko-KR" sz="1500" i="1" dirty="0" err="1" smtClean="0">
                <a:latin typeface="Courier New" pitchFamily="49" charset="0"/>
              </a:rPr>
              <a:t>termArray</a:t>
            </a:r>
            <a:r>
              <a:rPr lang="en-US" altLang="ko-KR" sz="1500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ko-KR" altLang="en-US" sz="1500" dirty="0">
                <a:latin typeface="Courier New" pitchFamily="49" charset="0"/>
              </a:rPr>
              <a:t> </a:t>
            </a:r>
            <a:r>
              <a:rPr lang="en-US" altLang="ko-KR" sz="1500" b="1" dirty="0" smtClean="0">
                <a:latin typeface="Courier New" pitchFamily="49" charset="0"/>
              </a:rPr>
              <a:t>private </a:t>
            </a:r>
            <a:r>
              <a:rPr lang="en-US" altLang="ko-KR" sz="1500" b="1" dirty="0" err="1" smtClean="0">
                <a:latin typeface="Courier New" pitchFamily="49" charset="0"/>
              </a:rPr>
              <a:t>int</a:t>
            </a:r>
            <a:r>
              <a:rPr lang="en-US" altLang="ko-KR" sz="1500" dirty="0" smtClean="0">
                <a:latin typeface="Courier New" pitchFamily="49" charset="0"/>
              </a:rPr>
              <a:t> </a:t>
            </a:r>
            <a:r>
              <a:rPr lang="en-US" altLang="ko-KR" sz="1500" i="1" dirty="0" smtClean="0">
                <a:latin typeface="Courier New" pitchFamily="49" charset="0"/>
              </a:rPr>
              <a:t>capacity</a:t>
            </a:r>
            <a:r>
              <a:rPr lang="en-US" altLang="ko-KR" sz="1500" dirty="0" smtClean="0">
                <a:latin typeface="Courier New" pitchFamily="49" charset="0"/>
              </a:rPr>
              <a:t>;		// size of </a:t>
            </a:r>
            <a:r>
              <a:rPr lang="en-US" altLang="ko-KR" sz="1500" i="1" dirty="0" err="1" smtClean="0">
                <a:latin typeface="Courier New" pitchFamily="49" charset="0"/>
              </a:rPr>
              <a:t>termArray</a:t>
            </a:r>
            <a:endParaRPr lang="en-US" altLang="ko-KR" sz="1500" i="1" dirty="0" smtClean="0">
              <a:latin typeface="Courier New" pitchFamily="49" charset="0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500" dirty="0" smtClean="0">
                <a:latin typeface="Courier New" pitchFamily="49" charset="0"/>
              </a:rPr>
              <a:t> </a:t>
            </a:r>
            <a:r>
              <a:rPr lang="en-US" altLang="ko-KR" sz="1500" b="1" dirty="0" smtClean="0">
                <a:latin typeface="Courier New" pitchFamily="49" charset="0"/>
              </a:rPr>
              <a:t>private </a:t>
            </a:r>
            <a:r>
              <a:rPr lang="en-US" altLang="ko-KR" sz="1500" b="1" dirty="0" err="1" smtClean="0">
                <a:latin typeface="Courier New" pitchFamily="49" charset="0"/>
              </a:rPr>
              <a:t>int</a:t>
            </a:r>
            <a:r>
              <a:rPr lang="en-US" altLang="ko-KR" sz="1500" dirty="0" smtClean="0">
                <a:latin typeface="Courier New" pitchFamily="49" charset="0"/>
              </a:rPr>
              <a:t> </a:t>
            </a:r>
            <a:r>
              <a:rPr lang="en-US" altLang="ko-KR" sz="1500" i="1" dirty="0" smtClean="0">
                <a:latin typeface="Courier New" pitchFamily="49" charset="0"/>
              </a:rPr>
              <a:t>terms</a:t>
            </a:r>
            <a:r>
              <a:rPr lang="en-US" altLang="ko-KR" sz="1500" dirty="0" smtClean="0">
                <a:latin typeface="Courier New" pitchFamily="49" charset="0"/>
              </a:rPr>
              <a:t>;		// number of nonzero terms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0531" y="2807703"/>
            <a:ext cx="3384376" cy="1563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1450081" y="4683513"/>
            <a:ext cx="3298046" cy="894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276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Polynomial Addition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C=A+B</a:t>
            </a:r>
            <a:r>
              <a:rPr lang="ko-KR" altLang="en-US" smtClean="0"/>
              <a:t>를 구하는 </a:t>
            </a:r>
            <a:r>
              <a:rPr lang="en-US" altLang="ko-KR" smtClean="0"/>
              <a:t>C++ </a:t>
            </a:r>
            <a:r>
              <a:rPr lang="ko-KR" altLang="en-US" smtClean="0"/>
              <a:t>함수</a:t>
            </a:r>
          </a:p>
          <a:p>
            <a:pPr eaLnBrk="1" hangingPunct="1"/>
            <a:r>
              <a:rPr lang="ko-KR" altLang="en-US" smtClean="0"/>
              <a:t>함수 </a:t>
            </a:r>
            <a:r>
              <a:rPr lang="en-US" altLang="ko-KR" smtClean="0"/>
              <a:t>Add(Program 2.8): A(x)</a:t>
            </a:r>
            <a:r>
              <a:rPr lang="ko-KR" altLang="en-US" smtClean="0"/>
              <a:t>와 </a:t>
            </a:r>
            <a:r>
              <a:rPr lang="en-US" altLang="ko-KR" smtClean="0"/>
              <a:t>B(x)</a:t>
            </a:r>
            <a:r>
              <a:rPr lang="ko-KR" altLang="en-US" smtClean="0"/>
              <a:t>를 항별로 더하여 </a:t>
            </a:r>
            <a:r>
              <a:rPr lang="en-US" altLang="ko-KR" smtClean="0"/>
              <a:t>C(x)</a:t>
            </a:r>
            <a:r>
              <a:rPr lang="ko-KR" altLang="en-US" smtClean="0"/>
              <a:t>를 만드는 함수</a:t>
            </a:r>
          </a:p>
          <a:p>
            <a:pPr eaLnBrk="1" hangingPunct="1"/>
            <a:r>
              <a:rPr lang="ko-KR" altLang="en-US" smtClean="0"/>
              <a:t>다항식은 </a:t>
            </a:r>
            <a:r>
              <a:rPr lang="en-US" altLang="ko-KR" smtClean="0"/>
              <a:t>0</a:t>
            </a:r>
            <a:r>
              <a:rPr lang="ko-KR" altLang="en-US" smtClean="0"/>
              <a:t>이 아닌 항만 저장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231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dirty="0" smtClean="0"/>
              <a:t>Polynomial Addition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662" y="1132855"/>
            <a:ext cx="8229600" cy="51501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Polynomial 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Add(Polynomial b) </a:t>
            </a: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	// Return the sum of the polynomials </a:t>
            </a: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this 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and b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  Polynomial 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c = </a:t>
            </a:r>
            <a:r>
              <a:rPr lang="en-US" altLang="ko-KR" sz="1600" b="1" dirty="0"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Polynomial(128);</a:t>
            </a:r>
            <a:endParaRPr lang="en-US" altLang="ko-KR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ko-KR" sz="16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aPos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 = 0, 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bPos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 = 0</a:t>
            </a: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ko-KR" sz="1600" b="1" dirty="0" smtClean="0"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aPos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 &lt; terms) &amp;&amp; (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bPos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b.terms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ko-KR" sz="1600" b="1" dirty="0" smtClean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ko-KR" sz="1600" dirty="0" err="1" smtClean="0">
                <a:latin typeface="Courier New" charset="0"/>
                <a:ea typeface="Courier New" charset="0"/>
                <a:cs typeface="Courier New" charset="0"/>
              </a:rPr>
              <a:t>termArray</a:t>
            </a: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altLang="ko-KR" sz="1600" dirty="0" err="1" smtClean="0">
                <a:latin typeface="Courier New" charset="0"/>
                <a:ea typeface="Courier New" charset="0"/>
                <a:cs typeface="Courier New" charset="0"/>
              </a:rPr>
              <a:t>aPos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].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exp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 == 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b.termArray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bPos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].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exp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ko-KR" sz="1600" b="1" dirty="0" smtClean="0"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 t = </a:t>
            </a:r>
            <a:r>
              <a:rPr lang="en-US" altLang="ko-KR" sz="1600" dirty="0" err="1" smtClean="0">
                <a:latin typeface="Courier New" charset="0"/>
                <a:ea typeface="Courier New" charset="0"/>
                <a:cs typeface="Courier New" charset="0"/>
              </a:rPr>
              <a:t>termArray</a:t>
            </a: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altLang="ko-KR" sz="1600" dirty="0" err="1" smtClean="0">
                <a:latin typeface="Courier New" charset="0"/>
                <a:ea typeface="Courier New" charset="0"/>
                <a:cs typeface="Courier New" charset="0"/>
              </a:rPr>
              <a:t>aPos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].</a:t>
            </a:r>
            <a:r>
              <a:rPr lang="en-US" altLang="ko-KR" sz="1600" dirty="0" err="1" smtClean="0">
                <a:latin typeface="Courier New" charset="0"/>
                <a:ea typeface="Courier New" charset="0"/>
                <a:cs typeface="Courier New" charset="0"/>
              </a:rPr>
              <a:t>coef</a:t>
            </a: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altLang="ko-KR" sz="1600" dirty="0" err="1" smtClean="0">
                <a:latin typeface="Courier New" charset="0"/>
                <a:ea typeface="Courier New" charset="0"/>
                <a:cs typeface="Courier New" charset="0"/>
              </a:rPr>
              <a:t>b.termArray</a:t>
            </a: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altLang="ko-KR" sz="1600" dirty="0" err="1" smtClean="0">
                <a:latin typeface="Courier New" charset="0"/>
                <a:ea typeface="Courier New" charset="0"/>
                <a:cs typeface="Courier New" charset="0"/>
              </a:rPr>
              <a:t>bPos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].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coef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      if 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(t != 0.0) 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c.NewTerm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(t, 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termArray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aPos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].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exp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ko-KR" sz="1600" dirty="0" err="1" smtClean="0">
                <a:latin typeface="Courier New" charset="0"/>
                <a:ea typeface="Courier New" charset="0"/>
                <a:cs typeface="Courier New" charset="0"/>
              </a:rPr>
              <a:t>aPos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++; 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bPos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++;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    } </a:t>
            </a:r>
            <a:r>
              <a:rPr lang="en-US" altLang="ko-KR" sz="1600" b="1" dirty="0" smtClean="0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ko-KR" sz="1600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termArray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aPos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].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exp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b.termArray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bPos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].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exp</a:t>
            </a: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ko-KR" sz="1600" dirty="0" err="1" smtClean="0">
                <a:latin typeface="Courier New" charset="0"/>
                <a:ea typeface="Courier New" charset="0"/>
                <a:cs typeface="Courier New" charset="0"/>
              </a:rPr>
              <a:t>c.NewTerm</a:t>
            </a: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ko-KR" sz="1600" dirty="0" err="1" smtClean="0">
                <a:latin typeface="Courier New" charset="0"/>
                <a:ea typeface="Courier New" charset="0"/>
                <a:cs typeface="Courier New" charset="0"/>
              </a:rPr>
              <a:t>b.termArray</a:t>
            </a: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altLang="ko-KR" sz="1600" dirty="0" err="1" smtClean="0">
                <a:latin typeface="Courier New" charset="0"/>
                <a:ea typeface="Courier New" charset="0"/>
                <a:cs typeface="Courier New" charset="0"/>
              </a:rPr>
              <a:t>bPos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].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coef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b.termArray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bPos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].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exp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ko-KR" sz="1600" dirty="0" err="1" smtClean="0">
                <a:latin typeface="Courier New" charset="0"/>
                <a:ea typeface="Courier New" charset="0"/>
                <a:cs typeface="Courier New" charset="0"/>
              </a:rPr>
              <a:t>bPos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++;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    } </a:t>
            </a:r>
            <a:r>
              <a:rPr lang="en-US" altLang="ko-KR" sz="1600" b="1" dirty="0" smtClean="0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ko-KR" sz="1600" dirty="0" err="1" smtClean="0">
                <a:latin typeface="Courier New" charset="0"/>
                <a:ea typeface="Courier New" charset="0"/>
                <a:cs typeface="Courier New" charset="0"/>
              </a:rPr>
              <a:t>c.NewTerm</a:t>
            </a: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ko-KR" sz="1600" dirty="0" err="1" smtClean="0">
                <a:latin typeface="Courier New" charset="0"/>
                <a:ea typeface="Courier New" charset="0"/>
                <a:cs typeface="Courier New" charset="0"/>
              </a:rPr>
              <a:t>termArray</a:t>
            </a: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altLang="ko-KR" sz="1600" dirty="0" err="1" smtClean="0">
                <a:latin typeface="Courier New" charset="0"/>
                <a:ea typeface="Courier New" charset="0"/>
                <a:cs typeface="Courier New" charset="0"/>
              </a:rPr>
              <a:t>aPos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].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coef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termArray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aPos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].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exp</a:t>
            </a: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ko-KR" sz="1600" dirty="0" err="1" smtClean="0">
                <a:latin typeface="Courier New" charset="0"/>
                <a:ea typeface="Courier New" charset="0"/>
                <a:cs typeface="Courier New" charset="0"/>
              </a:rPr>
              <a:t>aPos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++;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    }</a:t>
            </a:r>
            <a:endParaRPr lang="en-US" altLang="ko-KR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ko-KR" sz="1600" b="1" dirty="0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( ; 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aPos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 &lt; terms; 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aPos</a:t>
            </a: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++)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 // add in remaining terms of  </a:t>
            </a: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this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ko-KR" sz="1600" dirty="0" err="1" smtClean="0">
                <a:latin typeface="Courier New" charset="0"/>
                <a:ea typeface="Courier New" charset="0"/>
                <a:cs typeface="Courier New" charset="0"/>
              </a:rPr>
              <a:t>c.NewTerm</a:t>
            </a: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ko-KR" sz="1600" dirty="0" err="1" smtClean="0">
                <a:latin typeface="Courier New" charset="0"/>
                <a:ea typeface="Courier New" charset="0"/>
                <a:cs typeface="Courier New" charset="0"/>
              </a:rPr>
              <a:t>termArray</a:t>
            </a: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altLang="ko-KR" sz="1600" dirty="0" err="1" smtClean="0">
                <a:latin typeface="Courier New" charset="0"/>
                <a:ea typeface="Courier New" charset="0"/>
                <a:cs typeface="Courier New" charset="0"/>
              </a:rPr>
              <a:t>aPos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].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coef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termArray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aPos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].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exp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ko-KR" sz="1600" b="1" dirty="0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( ; 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bPos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b.terms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bPos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ko-KR" sz="1600" dirty="0" err="1" smtClean="0">
                <a:latin typeface="Courier New" charset="0"/>
                <a:ea typeface="Courier New" charset="0"/>
                <a:cs typeface="Courier New" charset="0"/>
              </a:rPr>
              <a:t>c.NewTerm</a:t>
            </a: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ko-KR" sz="1600" dirty="0" err="1" smtClean="0">
                <a:latin typeface="Courier New" charset="0"/>
                <a:ea typeface="Courier New" charset="0"/>
                <a:cs typeface="Courier New" charset="0"/>
              </a:rPr>
              <a:t>b.termArray</a:t>
            </a: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altLang="ko-KR" sz="1600" dirty="0" err="1" smtClean="0">
                <a:latin typeface="Courier New" charset="0"/>
                <a:ea typeface="Courier New" charset="0"/>
                <a:cs typeface="Courier New" charset="0"/>
              </a:rPr>
              <a:t>bPos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].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coef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b.termArray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bPos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].</a:t>
            </a:r>
            <a:r>
              <a:rPr lang="en-US" altLang="ko-KR" sz="1600" dirty="0" err="1">
                <a:latin typeface="Courier New" charset="0"/>
                <a:ea typeface="Courier New" charset="0"/>
                <a:cs typeface="Courier New" charset="0"/>
              </a:rPr>
              <a:t>exp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ko-KR" sz="1600" b="1" dirty="0" smtClean="0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ko-KR" sz="1600" dirty="0">
                <a:latin typeface="Courier New" charset="0"/>
                <a:ea typeface="Courier New" charset="0"/>
                <a:cs typeface="Courier New" charset="0"/>
              </a:rPr>
              <a:t>c;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ko-KR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3400" y="2028877"/>
            <a:ext cx="8037956" cy="2732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746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293499"/>
              </p:ext>
            </p:extLst>
          </p:nvPr>
        </p:nvGraphicFramePr>
        <p:xfrm>
          <a:off x="2563818" y="3671564"/>
          <a:ext cx="4178526" cy="10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842"/>
                <a:gridCol w="1392842"/>
                <a:gridCol w="1392842"/>
              </a:tblGrid>
              <a:tr h="359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[2]</a:t>
                      </a:r>
                      <a:endParaRPr lang="ko-KR" alt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Polynomial Addition(Program 2.8)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2190977"/>
            <a:ext cx="1870301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453" tIns="32227" rIns="64453" bIns="32227"/>
          <a:lstStyle/>
          <a:p>
            <a:pPr latinLnBrk="0"/>
            <a:r>
              <a:rPr kumimoji="0" lang="en-US" altLang="ko-K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termArray</a:t>
            </a:r>
            <a:endParaRPr kumimoji="0" lang="en-US" altLang="ko-KR" sz="2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9" name="Object 1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86401806"/>
              </p:ext>
            </p:extLst>
          </p:nvPr>
        </p:nvGraphicFramePr>
        <p:xfrm>
          <a:off x="755650" y="1361399"/>
          <a:ext cx="25209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Equation" r:id="rId3" imgW="1066337" imgH="203112" progId="Equation.3">
                  <p:embed/>
                </p:oleObj>
              </mc:Choice>
              <mc:Fallback>
                <p:oleObj name="Equation" r:id="rId3" imgW="106633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61399"/>
                        <a:ext cx="252095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259688"/>
              </p:ext>
            </p:extLst>
          </p:nvPr>
        </p:nvGraphicFramePr>
        <p:xfrm>
          <a:off x="4068763" y="1361399"/>
          <a:ext cx="30924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Equation" r:id="rId5" imgW="1307532" imgH="203112" progId="Equation.3">
                  <p:embed/>
                </p:oleObj>
              </mc:Choice>
              <mc:Fallback>
                <p:oleObj name="Equation" r:id="rId5" imgW="130753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361399"/>
                        <a:ext cx="309245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400845" y="3610875"/>
            <a:ext cx="2455862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453" tIns="32227" rIns="64453" bIns="32227"/>
          <a:lstStyle/>
          <a:p>
            <a:pPr latinLnBrk="0"/>
            <a:r>
              <a:rPr kumimoji="0" lang="en-US" altLang="ko-K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ko-KR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.termArray</a:t>
            </a:r>
            <a:r>
              <a:rPr lang="en-US" altLang="ko-K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ko-K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2716446" y="4210044"/>
            <a:ext cx="411162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>
                <a:latin typeface="Courier New" pitchFamily="49" charset="0"/>
              </a:rPr>
              <a:t>8</a:t>
            </a:r>
          </a:p>
        </p:txBody>
      </p: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3127608" y="4210044"/>
            <a:ext cx="57626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>
                <a:latin typeface="Courier New" pitchFamily="49" charset="0"/>
              </a:rPr>
              <a:t>14</a:t>
            </a:r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4057769" y="4210044"/>
            <a:ext cx="5746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>
                <a:latin typeface="Courier New" pitchFamily="49" charset="0"/>
              </a:rPr>
              <a:t>-3</a:t>
            </a:r>
          </a:p>
        </p:txBody>
      </p: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4632444" y="4210044"/>
            <a:ext cx="57626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>
                <a:latin typeface="Courier New" pitchFamily="49" charset="0"/>
              </a:rPr>
              <a:t>10</a:t>
            </a:r>
          </a:p>
        </p:txBody>
      </p:sp>
      <p:sp>
        <p:nvSpPr>
          <p:cNvPr id="41" name="Text Box 35"/>
          <p:cNvSpPr txBox="1">
            <a:spLocks noChangeArrowheads="1"/>
          </p:cNvSpPr>
          <p:nvPr/>
        </p:nvSpPr>
        <p:spPr bwMode="auto">
          <a:xfrm>
            <a:off x="5455563" y="4210044"/>
            <a:ext cx="627062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 dirty="0">
                <a:latin typeface="Courier New" pitchFamily="49" charset="0"/>
              </a:rPr>
              <a:t>10</a:t>
            </a:r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6082625" y="4210044"/>
            <a:ext cx="4318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>
                <a:latin typeface="Courier New" pitchFamily="49" charset="0"/>
              </a:rPr>
              <a:t>6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020700"/>
              </p:ext>
            </p:extLst>
          </p:nvPr>
        </p:nvGraphicFramePr>
        <p:xfrm>
          <a:off x="2521177" y="2224088"/>
          <a:ext cx="4178526" cy="10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842"/>
                <a:gridCol w="1392842"/>
                <a:gridCol w="1392842"/>
              </a:tblGrid>
              <a:tr h="359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[2]</a:t>
                      </a:r>
                      <a:endParaRPr lang="ko-KR" alt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2651126" y="2714625"/>
            <a:ext cx="411162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 dirty="0" smtClean="0">
                <a:latin typeface="Courier New" pitchFamily="49" charset="0"/>
              </a:rPr>
              <a:t>3</a:t>
            </a:r>
            <a:endParaRPr lang="en-US" altLang="ko-KR" sz="2400" dirty="0">
              <a:latin typeface="Courier New" pitchFamily="49" charset="0"/>
            </a:endParaRPr>
          </a:p>
        </p:txBody>
      </p:sp>
      <p:sp>
        <p:nvSpPr>
          <p:cNvPr id="56" name="Text Box 32"/>
          <p:cNvSpPr txBox="1">
            <a:spLocks noChangeArrowheads="1"/>
          </p:cNvSpPr>
          <p:nvPr/>
        </p:nvSpPr>
        <p:spPr bwMode="auto">
          <a:xfrm>
            <a:off x="3065237" y="2715079"/>
            <a:ext cx="57626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>
                <a:latin typeface="Courier New" pitchFamily="49" charset="0"/>
              </a:rPr>
              <a:t>14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4068989" y="2714625"/>
            <a:ext cx="411162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 dirty="0" smtClean="0">
                <a:latin typeface="Courier New" pitchFamily="49" charset="0"/>
              </a:rPr>
              <a:t>2</a:t>
            </a:r>
            <a:endParaRPr lang="en-US" altLang="ko-KR" sz="2400" dirty="0">
              <a:latin typeface="Courier New" pitchFamily="49" charset="0"/>
            </a:endParaRPr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4483100" y="2715079"/>
            <a:ext cx="57626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 dirty="0" smtClean="0">
                <a:latin typeface="Courier New" pitchFamily="49" charset="0"/>
              </a:rPr>
              <a:t>8</a:t>
            </a:r>
            <a:endParaRPr lang="en-US" altLang="ko-KR" sz="2400" dirty="0">
              <a:latin typeface="Courier New" pitchFamily="49" charset="0"/>
            </a:endParaRP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5474494" y="2707821"/>
            <a:ext cx="411162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 dirty="0" smtClean="0">
                <a:latin typeface="Courier New" pitchFamily="49" charset="0"/>
              </a:rPr>
              <a:t>1</a:t>
            </a:r>
            <a:endParaRPr lang="en-US" altLang="ko-KR" sz="2400" dirty="0">
              <a:latin typeface="Courier New" pitchFamily="49" charset="0"/>
            </a:endParaRP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5888605" y="2708275"/>
            <a:ext cx="57626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 dirty="0" smtClean="0">
                <a:latin typeface="Courier New" pitchFamily="49" charset="0"/>
              </a:rPr>
              <a:t>0</a:t>
            </a:r>
            <a:endParaRPr lang="en-US" altLang="ko-KR" sz="2400" dirty="0">
              <a:latin typeface="Courier New" pitchFamily="49" charset="0"/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906719"/>
              </p:ext>
            </p:extLst>
          </p:nvPr>
        </p:nvGraphicFramePr>
        <p:xfrm>
          <a:off x="2554405" y="5050426"/>
          <a:ext cx="5921940" cy="10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388"/>
                <a:gridCol w="1184388"/>
                <a:gridCol w="1184388"/>
                <a:gridCol w="1184388"/>
                <a:gridCol w="1184388"/>
              </a:tblGrid>
              <a:tr h="359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[2]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[4]</a:t>
                      </a:r>
                      <a:endParaRPr lang="ko-KR" alt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Rectangle 21"/>
          <p:cNvSpPr>
            <a:spLocks noChangeArrowheads="1"/>
          </p:cNvSpPr>
          <p:nvPr/>
        </p:nvSpPr>
        <p:spPr bwMode="auto">
          <a:xfrm>
            <a:off x="391432" y="4989737"/>
            <a:ext cx="2455862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453" tIns="32227" rIns="64453" bIns="32227"/>
          <a:lstStyle/>
          <a:p>
            <a:pPr latinLnBrk="0"/>
            <a:r>
              <a:rPr kumimoji="0" lang="en-US" altLang="ko-K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ko-KR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.termArray</a:t>
            </a:r>
            <a:r>
              <a:rPr lang="en-US" altLang="ko-K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ko-K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2554514" y="5588906"/>
            <a:ext cx="563681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 dirty="0" smtClean="0">
                <a:latin typeface="Courier New" pitchFamily="49" charset="0"/>
              </a:rPr>
              <a:t>11</a:t>
            </a:r>
            <a:endParaRPr lang="en-US" altLang="ko-KR" sz="2400" dirty="0">
              <a:latin typeface="Courier New" pitchFamily="49" charset="0"/>
            </a:endParaRPr>
          </a:p>
        </p:txBody>
      </p: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3118195" y="5588906"/>
            <a:ext cx="57626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>
                <a:latin typeface="Courier New" pitchFamily="49" charset="0"/>
              </a:rPr>
              <a:t>14</a:t>
            </a:r>
          </a:p>
        </p:txBody>
      </p:sp>
      <p:sp>
        <p:nvSpPr>
          <p:cNvPr id="66" name="Text Box 33"/>
          <p:cNvSpPr txBox="1">
            <a:spLocks noChangeArrowheads="1"/>
          </p:cNvSpPr>
          <p:nvPr/>
        </p:nvSpPr>
        <p:spPr bwMode="auto">
          <a:xfrm>
            <a:off x="3781651" y="5588905"/>
            <a:ext cx="5746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>
                <a:latin typeface="Courier New" pitchFamily="49" charset="0"/>
              </a:rPr>
              <a:t>-3</a:t>
            </a:r>
          </a:p>
        </p:txBody>
      </p:sp>
      <p:sp>
        <p:nvSpPr>
          <p:cNvPr id="67" name="Text Box 34"/>
          <p:cNvSpPr txBox="1">
            <a:spLocks noChangeArrowheads="1"/>
          </p:cNvSpPr>
          <p:nvPr/>
        </p:nvSpPr>
        <p:spPr bwMode="auto">
          <a:xfrm>
            <a:off x="4356326" y="5588905"/>
            <a:ext cx="57626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>
                <a:latin typeface="Courier New" pitchFamily="49" charset="0"/>
              </a:rPr>
              <a:t>10</a:t>
            </a:r>
          </a:p>
        </p:txBody>
      </p:sp>
      <p:sp>
        <p:nvSpPr>
          <p:cNvPr id="68" name="Text Box 35"/>
          <p:cNvSpPr txBox="1">
            <a:spLocks noChangeArrowheads="1"/>
          </p:cNvSpPr>
          <p:nvPr/>
        </p:nvSpPr>
        <p:spPr bwMode="auto">
          <a:xfrm>
            <a:off x="5053013" y="5579378"/>
            <a:ext cx="627062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 dirty="0" smtClean="0">
                <a:latin typeface="Courier New" pitchFamily="49" charset="0"/>
              </a:rPr>
              <a:t>2</a:t>
            </a:r>
            <a:endParaRPr lang="en-US" altLang="ko-KR" sz="2400" dirty="0">
              <a:latin typeface="Courier New" pitchFamily="49" charset="0"/>
            </a:endParaRPr>
          </a:p>
        </p:txBody>
      </p:sp>
      <p:sp>
        <p:nvSpPr>
          <p:cNvPr id="69" name="Text Box 36"/>
          <p:cNvSpPr txBox="1">
            <a:spLocks noChangeArrowheads="1"/>
          </p:cNvSpPr>
          <p:nvPr/>
        </p:nvSpPr>
        <p:spPr bwMode="auto">
          <a:xfrm>
            <a:off x="5680075" y="5579378"/>
            <a:ext cx="4318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 dirty="0" smtClean="0">
                <a:latin typeface="Courier New" pitchFamily="49" charset="0"/>
              </a:rPr>
              <a:t>8</a:t>
            </a:r>
            <a:endParaRPr lang="en-US" altLang="ko-KR" sz="2400" dirty="0">
              <a:latin typeface="Courier New" pitchFamily="49" charset="0"/>
            </a:endParaRPr>
          </a:p>
        </p:txBody>
      </p:sp>
      <p:sp>
        <p:nvSpPr>
          <p:cNvPr id="70" name="Text Box 35"/>
          <p:cNvSpPr txBox="1">
            <a:spLocks noChangeArrowheads="1"/>
          </p:cNvSpPr>
          <p:nvPr/>
        </p:nvSpPr>
        <p:spPr bwMode="auto">
          <a:xfrm>
            <a:off x="6151337" y="5588905"/>
            <a:ext cx="627062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 dirty="0" smtClean="0">
                <a:latin typeface="Courier New" pitchFamily="49" charset="0"/>
              </a:rPr>
              <a:t>10</a:t>
            </a:r>
            <a:endParaRPr lang="en-US" altLang="ko-KR" sz="2400" dirty="0">
              <a:latin typeface="Courier New" pitchFamily="49" charset="0"/>
            </a:endParaRPr>
          </a:p>
        </p:txBody>
      </p:sp>
      <p:sp>
        <p:nvSpPr>
          <p:cNvPr id="71" name="Text Box 36"/>
          <p:cNvSpPr txBox="1">
            <a:spLocks noChangeArrowheads="1"/>
          </p:cNvSpPr>
          <p:nvPr/>
        </p:nvSpPr>
        <p:spPr bwMode="auto">
          <a:xfrm>
            <a:off x="6778399" y="5588905"/>
            <a:ext cx="4318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 dirty="0" smtClean="0">
                <a:latin typeface="Courier New" pitchFamily="49" charset="0"/>
              </a:rPr>
              <a:t>6</a:t>
            </a:r>
            <a:endParaRPr lang="en-US" altLang="ko-KR" sz="2400" dirty="0">
              <a:latin typeface="Courier New" pitchFamily="49" charset="0"/>
            </a:endParaRPr>
          </a:p>
        </p:txBody>
      </p:sp>
      <p:sp>
        <p:nvSpPr>
          <p:cNvPr id="72" name="Text Box 31"/>
          <p:cNvSpPr txBox="1">
            <a:spLocks noChangeArrowheads="1"/>
          </p:cNvSpPr>
          <p:nvPr/>
        </p:nvSpPr>
        <p:spPr bwMode="auto">
          <a:xfrm>
            <a:off x="7404894" y="5579378"/>
            <a:ext cx="411162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 dirty="0" smtClean="0">
                <a:latin typeface="Courier New" pitchFamily="49" charset="0"/>
              </a:rPr>
              <a:t>1</a:t>
            </a:r>
            <a:endParaRPr lang="en-US" altLang="ko-KR" sz="2400" dirty="0">
              <a:latin typeface="Courier New" pitchFamily="49" charset="0"/>
            </a:endParaRPr>
          </a:p>
        </p:txBody>
      </p:sp>
      <p:sp>
        <p:nvSpPr>
          <p:cNvPr id="73" name="Text Box 32"/>
          <p:cNvSpPr txBox="1">
            <a:spLocks noChangeArrowheads="1"/>
          </p:cNvSpPr>
          <p:nvPr/>
        </p:nvSpPr>
        <p:spPr bwMode="auto">
          <a:xfrm>
            <a:off x="7819005" y="5579832"/>
            <a:ext cx="57626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 dirty="0" smtClean="0">
                <a:latin typeface="Courier New" pitchFamily="49" charset="0"/>
              </a:rPr>
              <a:t>0</a:t>
            </a:r>
            <a:endParaRPr lang="en-US" altLang="ko-KR" sz="2400" dirty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4950" y="1836057"/>
            <a:ext cx="86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B050"/>
                </a:solidFill>
              </a:rPr>
              <a:t>aPos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56707" y="3265714"/>
            <a:ext cx="86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B050"/>
                </a:solidFill>
              </a:rPr>
              <a:t>bPos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28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6 L 0.13889 0.0023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4" y="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0.13802 -2.22222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03 -3.7037E-6 L 0.30712 0.0002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89 0.00231 L 0.29445 0.0025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8" grpId="0"/>
      <p:bldP spid="8" grpId="1"/>
      <p:bldP spid="8" grpId="2"/>
      <p:bldP spid="75" grpId="0"/>
      <p:bldP spid="75" grpId="1"/>
      <p:bldP spid="75" grpId="2"/>
      <p:bldP spid="75" grpId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Program 2.9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NewTerm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theCoeff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theExp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	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(terms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== capacity)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{//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capacity of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termArray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capacity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*=2;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Term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 temp =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Term[capacity]; // new array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System.arraycopy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termArray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0, temp, 0, terms);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termArray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temp;</a:t>
            </a:r>
          </a:p>
          <a:p>
            <a:pPr marL="0" indent="0">
              <a:buNone/>
            </a:pPr>
            <a:r>
              <a:rPr lang="ko-K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termArray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[terms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Term();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termArray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[terms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theCoeff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termArray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[terms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++].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theExp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 smtClean="0">
                <a:latin typeface="Courier New" pitchFamily="49" charset="0"/>
              </a:rPr>
              <a:t>Program : Adding a new term, doubling array size when necessary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01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Polynomial Addition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알고리즘 </a:t>
            </a:r>
            <a:r>
              <a:rPr lang="en-US" altLang="ko-KR" b="1" dirty="0" smtClean="0"/>
              <a:t>Add </a:t>
            </a:r>
            <a:r>
              <a:rPr lang="ko-KR" altLang="en-US" b="1" dirty="0" smtClean="0"/>
              <a:t>의 분석 </a:t>
            </a:r>
            <a:r>
              <a:rPr lang="en-US" altLang="ko-KR" b="1" dirty="0" smtClean="0"/>
              <a:t>: </a:t>
            </a:r>
            <a:endParaRPr lang="en-US" altLang="ko-KR" dirty="0" smtClean="0"/>
          </a:p>
          <a:p>
            <a:pPr lvl="1" eaLnBrk="1" hangingPunct="1"/>
            <a:r>
              <a:rPr lang="en-US" altLang="ko-KR" i="1" dirty="0" smtClean="0">
                <a:latin typeface="Cambria Math" pitchFamily="18" charset="0"/>
              </a:rPr>
              <a:t>m</a:t>
            </a:r>
            <a:r>
              <a:rPr lang="ko-KR" altLang="en-US" dirty="0" smtClean="0"/>
              <a:t>과 </a:t>
            </a:r>
            <a:r>
              <a:rPr lang="en-US" altLang="ko-KR" i="1" dirty="0" smtClean="0">
                <a:latin typeface="Cambria Math" pitchFamily="18" charset="0"/>
              </a:rPr>
              <a:t>n</a:t>
            </a:r>
            <a:r>
              <a:rPr lang="en-US" altLang="ko-KR" dirty="0" smtClean="0"/>
              <a:t>: 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아닌 항의 수</a:t>
            </a:r>
          </a:p>
          <a:p>
            <a:pPr lvl="1" eaLnBrk="1" hangingPunct="1"/>
            <a:r>
              <a:rPr lang="ko-KR" altLang="en-US" dirty="0" smtClean="0"/>
              <a:t>복잡도</a:t>
            </a:r>
            <a:r>
              <a:rPr lang="en-US" altLang="ko-KR" dirty="0" smtClean="0"/>
              <a:t>: </a:t>
            </a:r>
            <a:r>
              <a:rPr lang="en-US" altLang="ko-KR" dirty="0" smtClean="0">
                <a:latin typeface="Cambria Math" pitchFamily="18" charset="0"/>
              </a:rPr>
              <a:t>O</a:t>
            </a:r>
            <a:r>
              <a:rPr lang="en-US" altLang="ko-KR" dirty="0" smtClean="0"/>
              <a:t>(</a:t>
            </a:r>
            <a:r>
              <a:rPr lang="en-US" altLang="ko-KR" i="1" dirty="0" smtClean="0">
                <a:latin typeface="Cambria Math" pitchFamily="18" charset="0"/>
              </a:rPr>
              <a:t>m </a:t>
            </a:r>
            <a:r>
              <a:rPr lang="en-US" altLang="ko-KR" dirty="0" smtClean="0"/>
              <a:t>+</a:t>
            </a:r>
            <a:r>
              <a:rPr lang="en-US" altLang="ko-KR" i="1" dirty="0" smtClean="0">
                <a:latin typeface="Cambria Math" pitchFamily="18" charset="0"/>
              </a:rPr>
              <a:t>n</a:t>
            </a:r>
            <a:r>
              <a:rPr lang="en-US" altLang="ko-KR" dirty="0" smtClean="0"/>
              <a:t>)</a:t>
            </a:r>
            <a:endParaRPr lang="en-US" altLang="ko-KR" b="1" dirty="0" smtClean="0"/>
          </a:p>
          <a:p>
            <a:pPr eaLnBrk="1" hangingPunct="1"/>
            <a:r>
              <a:rPr lang="ko-KR" altLang="en-US" b="1" dirty="0" smtClean="0"/>
              <a:t>다항식을 배열로 표현하는 경우의 문제점</a:t>
            </a:r>
            <a:endParaRPr lang="ko-KR" altLang="en-US" dirty="0" smtClean="0"/>
          </a:p>
          <a:p>
            <a:pPr lvl="1" eaLnBrk="1" hangingPunct="1"/>
            <a:r>
              <a:rPr lang="ko-KR" altLang="en-US" dirty="0" smtClean="0"/>
              <a:t>공간의 비효율적 사용</a:t>
            </a:r>
          </a:p>
          <a:p>
            <a:pPr lvl="1" eaLnBrk="1" hangingPunct="1"/>
            <a:r>
              <a:rPr lang="ko-KR" altLang="en-US" dirty="0" smtClean="0"/>
              <a:t>실제 필요한 만큼의 저장공간 사용 </a:t>
            </a:r>
          </a:p>
          <a:p>
            <a:pPr lvl="2" eaLnBrk="1" hangingPunct="1"/>
            <a:r>
              <a:rPr lang="ko-KR" altLang="en-US" dirty="0" smtClean="0"/>
              <a:t>동적 메모리 할당</a:t>
            </a:r>
            <a:endParaRPr lang="en-US" altLang="ko-KR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267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Matrix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Table of values. Has rows and columns, but numbering begins at 1 rather than 0.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 smtClean="0">
                <a:latin typeface="Courier New" pitchFamily="49" charset="0"/>
              </a:rPr>
              <a:t>a b c d     row 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 smtClean="0">
                <a:latin typeface="Courier New" pitchFamily="49" charset="0"/>
              </a:rPr>
              <a:t>e f g h     row 2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 err="1" smtClean="0">
                <a:latin typeface="Courier New" pitchFamily="49" charset="0"/>
              </a:rPr>
              <a:t>i</a:t>
            </a:r>
            <a:r>
              <a:rPr lang="en-US" altLang="ko-KR" dirty="0" smtClean="0">
                <a:latin typeface="Courier New" pitchFamily="49" charset="0"/>
              </a:rPr>
              <a:t> j k l     row 3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ko-KR" dirty="0" smtClean="0"/>
              <a:t>Use notation x(</a:t>
            </a:r>
            <a:r>
              <a:rPr lang="en-US" altLang="ko-KR" dirty="0" err="1" smtClean="0"/>
              <a:t>i,j</a:t>
            </a:r>
            <a:r>
              <a:rPr lang="en-US" altLang="ko-KR" dirty="0" smtClean="0"/>
              <a:t>) rather than x[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][j].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ko-KR" dirty="0" smtClean="0"/>
              <a:t>May use a </a:t>
            </a:r>
            <a:r>
              <a:rPr lang="en-US" altLang="ko-KR" b="1" dirty="0" smtClean="0">
                <a:solidFill>
                  <a:schemeClr val="accent2"/>
                </a:solidFill>
              </a:rPr>
              <a:t>2D array </a:t>
            </a:r>
            <a:r>
              <a:rPr lang="en-US" altLang="ko-KR" dirty="0" smtClean="0"/>
              <a:t>to represent a matrix.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652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Shortcomings Of Using a 2D Array For a Matrix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ko-KR" dirty="0" smtClean="0"/>
              <a:t>Indexes are off by 1.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ko-KR" dirty="0" smtClean="0"/>
              <a:t>Java arrays do not support matrix operations such as </a:t>
            </a:r>
            <a:r>
              <a:rPr lang="en-US" altLang="ko-KR" dirty="0" smtClean="0">
                <a:solidFill>
                  <a:srgbClr val="0000FF"/>
                </a:solidFill>
              </a:rPr>
              <a:t>add, transpose, multiply</a:t>
            </a:r>
            <a:r>
              <a:rPr lang="en-US" altLang="ko-KR" dirty="0" smtClean="0"/>
              <a:t>, and  so on.</a:t>
            </a:r>
          </a:p>
          <a:p>
            <a:pPr lvl="1" eaLnBrk="1" hangingPunct="1">
              <a:buClr>
                <a:schemeClr val="hlink"/>
              </a:buClr>
            </a:pPr>
            <a:r>
              <a:rPr lang="en-US" altLang="ko-KR" dirty="0" smtClean="0"/>
              <a:t>Suppose that x and y are 2D arrays. Can</a:t>
            </a:r>
            <a:r>
              <a:rPr lang="en-US" altLang="ko-KR" dirty="0" smtClean="0">
                <a:latin typeface="Times New Roman" pitchFamily="18" charset="0"/>
              </a:rPr>
              <a:t>’</a:t>
            </a:r>
            <a:r>
              <a:rPr lang="en-US" altLang="ko-KR" dirty="0" smtClean="0"/>
              <a:t>t do </a:t>
            </a:r>
            <a:r>
              <a:rPr lang="en-US" altLang="ko-KR" dirty="0" smtClean="0">
                <a:solidFill>
                  <a:srgbClr val="0000FF"/>
                </a:solidFill>
              </a:rPr>
              <a:t>x + y, x </a:t>
            </a:r>
            <a:r>
              <a:rPr lang="en-US" altLang="ko-KR" dirty="0" smtClean="0">
                <a:solidFill>
                  <a:srgbClr val="0000FF"/>
                </a:solidFill>
                <a:latin typeface="Times New Roman" pitchFamily="18" charset="0"/>
              </a:rPr>
              <a:t>–</a:t>
            </a:r>
            <a:r>
              <a:rPr lang="en-US" altLang="ko-KR" dirty="0" smtClean="0">
                <a:solidFill>
                  <a:srgbClr val="0000FF"/>
                </a:solidFill>
              </a:rPr>
              <a:t>y, x * y</a:t>
            </a:r>
            <a:r>
              <a:rPr lang="en-US" altLang="ko-KR" dirty="0" smtClean="0"/>
              <a:t>, etc. in Java.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ko-KR" dirty="0" smtClean="0"/>
              <a:t>Develop a </a:t>
            </a:r>
            <a:r>
              <a:rPr lang="en-US" altLang="ko-KR" b="1" dirty="0" smtClean="0">
                <a:solidFill>
                  <a:srgbClr val="C00000"/>
                </a:solidFill>
              </a:rPr>
              <a:t>class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Matrix</a:t>
            </a:r>
            <a:r>
              <a:rPr lang="en-US" altLang="ko-KR" dirty="0" smtClean="0"/>
              <a:t> for object-oriented support of all matrix operations. 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42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Diagonal Matrix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An </a:t>
            </a:r>
            <a:r>
              <a:rPr lang="en-US" altLang="ko-KR" dirty="0" smtClean="0">
                <a:solidFill>
                  <a:srgbClr val="0000FF"/>
                </a:solidFill>
              </a:rPr>
              <a:t>n x n</a:t>
            </a:r>
            <a:r>
              <a:rPr lang="en-US" altLang="ko-KR" dirty="0" smtClean="0"/>
              <a:t> matrix in which </a:t>
            </a:r>
            <a:r>
              <a:rPr lang="en-US" altLang="ko-KR" dirty="0" smtClean="0">
                <a:solidFill>
                  <a:schemeClr val="accent2"/>
                </a:solidFill>
              </a:rPr>
              <a:t>all nonzero terms </a:t>
            </a:r>
            <a:r>
              <a:rPr lang="en-US" altLang="ko-KR" dirty="0" smtClean="0"/>
              <a:t>are on the </a:t>
            </a:r>
            <a:r>
              <a:rPr lang="en-US" altLang="ko-KR" dirty="0" smtClean="0">
                <a:solidFill>
                  <a:schemeClr val="accent2"/>
                </a:solidFill>
              </a:rPr>
              <a:t>diagonal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93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The Array as an Abstract Data Type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43425"/>
          </a:xfrm>
        </p:spPr>
        <p:txBody>
          <a:bodyPr/>
          <a:lstStyle/>
          <a:p>
            <a:pPr eaLnBrk="1" hangingPunct="1"/>
            <a:r>
              <a:rPr lang="en-US" altLang="ko-KR" sz="1500" dirty="0" smtClean="0"/>
              <a:t>One example </a:t>
            </a:r>
          </a:p>
          <a:p>
            <a:pPr lvl="1" eaLnBrk="1" hangingPunct="1"/>
            <a:r>
              <a:rPr lang="en-US" altLang="ko-KR" sz="1100" dirty="0" smtClean="0"/>
              <a:t>A consecutive set of memory : emphasis on implementation issues</a:t>
            </a:r>
          </a:p>
          <a:p>
            <a:pPr eaLnBrk="1" hangingPunct="1"/>
            <a:r>
              <a:rPr lang="en-US" altLang="ko-KR" sz="1500" dirty="0" smtClean="0"/>
              <a:t>Array ADT</a:t>
            </a:r>
          </a:p>
          <a:p>
            <a:pPr lvl="1" eaLnBrk="1" hangingPunct="1"/>
            <a:r>
              <a:rPr lang="en-US" altLang="ko-KR" sz="1300" dirty="0" smtClean="0"/>
              <a:t>&lt;index, value&gt;: a set of &lt;index, value&gt; pairs</a:t>
            </a:r>
          </a:p>
          <a:p>
            <a:pPr lvl="1" eaLnBrk="1" hangingPunct="1"/>
            <a:r>
              <a:rPr lang="en-US" altLang="ko-KR" sz="1300" dirty="0" smtClean="0"/>
              <a:t>index -&gt; value</a:t>
            </a:r>
            <a:r>
              <a:rPr lang="en-US" altLang="ko-KR" sz="1300" dirty="0" smtClean="0">
                <a:latin typeface="Arial" charset="0"/>
              </a:rPr>
              <a:t> </a:t>
            </a:r>
            <a:r>
              <a:rPr lang="en-US" altLang="ko-KR" sz="1300" dirty="0" smtClean="0"/>
              <a:t> : mapping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300" dirty="0" smtClean="0">
                <a:latin typeface="Arial" charset="0"/>
              </a:rPr>
              <a:t>             </a:t>
            </a:r>
            <a:r>
              <a:rPr lang="en-US" altLang="ko-KR" sz="1300" dirty="0" smtClean="0"/>
              <a:t>      </a:t>
            </a:r>
            <a:r>
              <a:rPr lang="en-US" altLang="ko-KR" sz="1300" dirty="0" smtClean="0">
                <a:latin typeface="Arial" charset="0"/>
              </a:rPr>
              <a:t>    </a:t>
            </a:r>
            <a:r>
              <a:rPr lang="en-US" altLang="ko-KR" sz="1300" dirty="0" smtClean="0"/>
              <a:t>↑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300" dirty="0" smtClean="0">
                <a:latin typeface="Arial" charset="0"/>
              </a:rPr>
              <a:t>                </a:t>
            </a:r>
            <a:r>
              <a:rPr lang="en-US" altLang="ko-KR" sz="1300" dirty="0" smtClean="0"/>
              <a:t>same data type</a:t>
            </a:r>
          </a:p>
          <a:p>
            <a:pPr lvl="1" eaLnBrk="1" hangingPunct="1"/>
            <a:r>
              <a:rPr lang="en-US" altLang="ko-KR" sz="1300" dirty="0" smtClean="0"/>
              <a:t>index: finite ordered set of </a:t>
            </a:r>
            <a:r>
              <a:rPr lang="en-US" altLang="ko-KR" sz="1300" i="1" dirty="0" smtClean="0"/>
              <a:t>j</a:t>
            </a:r>
            <a:r>
              <a:rPr lang="en-US" altLang="ko-KR" sz="1300" dirty="0" smtClean="0"/>
              <a:t>-dimensions </a:t>
            </a:r>
            <a:r>
              <a:rPr lang="en-US" altLang="ko-KR" sz="1300" dirty="0" smtClean="0">
                <a:latin typeface="Arial" charset="0"/>
              </a:rPr>
              <a:t> </a:t>
            </a:r>
            <a:r>
              <a:rPr lang="en-US" altLang="ko-KR" sz="1300" dirty="0" smtClean="0"/>
              <a:t>(</a:t>
            </a:r>
            <a:r>
              <a:rPr lang="en-US" altLang="ko-KR" sz="1300" i="1" dirty="0" smtClean="0"/>
              <a:t>j</a:t>
            </a:r>
            <a:r>
              <a:rPr lang="en-US" altLang="ko-KR" sz="1300" dirty="0" smtClean="0"/>
              <a:t>≥1)</a:t>
            </a:r>
          </a:p>
          <a:p>
            <a:pPr eaLnBrk="1" hangingPunct="1"/>
            <a:r>
              <a:rPr lang="en-US" altLang="ko-KR" sz="1500" dirty="0" smtClean="0"/>
              <a:t>Java Array</a:t>
            </a:r>
          </a:p>
          <a:p>
            <a:pPr lvl="1" eaLnBrk="1" hangingPunct="1"/>
            <a:r>
              <a:rPr lang="en-US" altLang="ko-KR" sz="1300" dirty="0" smtClean="0"/>
              <a:t>The index set is to be a set of consecutive integers starting at 0</a:t>
            </a:r>
          </a:p>
          <a:p>
            <a:pPr lvl="1" eaLnBrk="1" hangingPunct="1"/>
            <a:r>
              <a:rPr lang="en-US" altLang="ko-KR" sz="1300" b="1" dirty="0" smtClean="0">
                <a:latin typeface="Courier New" pitchFamily="49" charset="0"/>
              </a:rPr>
              <a:t>float[]</a:t>
            </a:r>
            <a:r>
              <a:rPr lang="en-US" altLang="ko-KR" sz="1300" dirty="0" smtClean="0">
                <a:latin typeface="Courier New" pitchFamily="49" charset="0"/>
              </a:rPr>
              <a:t> example = new float[</a:t>
            </a:r>
            <a:r>
              <a:rPr lang="en-US" altLang="ko-KR" sz="1300" i="1" dirty="0" smtClean="0">
                <a:latin typeface="Courier New" pitchFamily="49" charset="0"/>
              </a:rPr>
              <a:t>n</a:t>
            </a:r>
            <a:r>
              <a:rPr lang="en-US" altLang="ko-KR" sz="1300" dirty="0" smtClean="0">
                <a:latin typeface="Courier New" pitchFamily="49" charset="0"/>
              </a:rPr>
              <a:t>];</a:t>
            </a:r>
          </a:p>
          <a:p>
            <a:pPr lvl="2" eaLnBrk="1" hangingPunct="1"/>
            <a:r>
              <a:rPr lang="en-US" altLang="ko-KR" sz="1100" i="1" dirty="0" err="1" smtClean="0">
                <a:latin typeface="Courier New" pitchFamily="49" charset="0"/>
              </a:rPr>
              <a:t>i-th</a:t>
            </a:r>
            <a:r>
              <a:rPr lang="en-US" altLang="ko-KR" sz="1100" i="1" dirty="0" smtClean="0">
                <a:latin typeface="Courier New" pitchFamily="49" charset="0"/>
              </a:rPr>
              <a:t> element</a:t>
            </a:r>
            <a:r>
              <a:rPr lang="en-US" altLang="ko-KR" sz="1100" dirty="0" smtClean="0"/>
              <a:t> </a:t>
            </a:r>
            <a:r>
              <a:rPr lang="en-US" altLang="ko-KR" sz="1100" dirty="0" smtClean="0">
                <a:latin typeface="Arial" charset="0"/>
              </a:rPr>
              <a:t> </a:t>
            </a:r>
            <a:r>
              <a:rPr lang="en-US" altLang="ko-KR" sz="1100" dirty="0" smtClean="0"/>
              <a:t>-&gt;</a:t>
            </a:r>
            <a:r>
              <a:rPr lang="en-US" altLang="ko-KR" sz="1100" i="1" dirty="0" smtClean="0">
                <a:latin typeface="Courier New" pitchFamily="49" charset="0"/>
              </a:rPr>
              <a:t> example</a:t>
            </a:r>
            <a:r>
              <a:rPr lang="en-US" altLang="ko-KR" sz="1100" dirty="0" smtClean="0">
                <a:latin typeface="Courier New" pitchFamily="49" charset="0"/>
              </a:rPr>
              <a:t>[</a:t>
            </a:r>
            <a:r>
              <a:rPr lang="en-US" altLang="ko-KR" sz="1100" i="1" dirty="0" err="1" smtClean="0">
                <a:latin typeface="Courier New" pitchFamily="49" charset="0"/>
              </a:rPr>
              <a:t>i</a:t>
            </a:r>
            <a:r>
              <a:rPr lang="en-US" altLang="ko-KR" sz="1100" dirty="0">
                <a:latin typeface="Courier New" pitchFamily="49" charset="0"/>
              </a:rPr>
              <a:t>]</a:t>
            </a:r>
            <a:endParaRPr lang="en-US" altLang="ko-KR" sz="1100" dirty="0" smtClean="0">
              <a:latin typeface="Courier New" pitchFamily="49" charset="0"/>
            </a:endParaRPr>
          </a:p>
          <a:p>
            <a:pPr eaLnBrk="1" hangingPunct="1"/>
            <a:r>
              <a:rPr lang="en-US" altLang="ko-KR" sz="1500" dirty="0" smtClean="0"/>
              <a:t>Function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300" i="1" dirty="0" err="1" smtClean="0">
                <a:latin typeface="Courier New" pitchFamily="49" charset="0"/>
              </a:rPr>
              <a:t>GeneralArray</a:t>
            </a:r>
            <a:r>
              <a:rPr lang="en-US" altLang="ko-KR" sz="1300" dirty="0" smtClean="0">
                <a:latin typeface="Courier New" pitchFamily="49" charset="0"/>
              </a:rPr>
              <a:t>(j-dimension, j-range list, initial value)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300" i="1" dirty="0" smtClean="0">
                <a:latin typeface="Courier New" pitchFamily="49" charset="0"/>
              </a:rPr>
              <a:t>Retrieve</a:t>
            </a:r>
            <a:r>
              <a:rPr lang="en-US" altLang="ko-KR" sz="1300" dirty="0" smtClean="0">
                <a:latin typeface="Courier New" pitchFamily="49" charset="0"/>
              </a:rPr>
              <a:t>(</a:t>
            </a:r>
            <a:r>
              <a:rPr lang="en-US" altLang="ko-KR" sz="1300" i="1" dirty="0" smtClean="0">
                <a:latin typeface="Courier New" pitchFamily="49" charset="0"/>
              </a:rPr>
              <a:t>index</a:t>
            </a:r>
            <a:r>
              <a:rPr lang="en-US" altLang="ko-KR" sz="1300" dirty="0" smtClean="0">
                <a:latin typeface="Courier New" pitchFamily="49" charset="0"/>
              </a:rPr>
              <a:t>)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300" i="1" dirty="0" smtClean="0">
                <a:latin typeface="Courier New" pitchFamily="49" charset="0"/>
              </a:rPr>
              <a:t>Store</a:t>
            </a:r>
            <a:r>
              <a:rPr lang="en-US" altLang="ko-KR" sz="1300" dirty="0" smtClean="0">
                <a:latin typeface="Courier New" pitchFamily="49" charset="0"/>
              </a:rPr>
              <a:t>(</a:t>
            </a:r>
            <a:r>
              <a:rPr lang="en-US" altLang="ko-KR" sz="1300" i="1" dirty="0" smtClean="0">
                <a:latin typeface="Courier New" pitchFamily="49" charset="0"/>
              </a:rPr>
              <a:t>index</a:t>
            </a:r>
            <a:r>
              <a:rPr lang="en-US" altLang="ko-KR" sz="1300" dirty="0" smtClean="0">
                <a:latin typeface="Courier New" pitchFamily="49" charset="0"/>
              </a:rPr>
              <a:t>,</a:t>
            </a:r>
            <a:r>
              <a:rPr lang="en-US" altLang="ko-KR" sz="1300" i="1" dirty="0" smtClean="0">
                <a:latin typeface="Courier New" pitchFamily="49" charset="0"/>
              </a:rPr>
              <a:t> item</a:t>
            </a:r>
            <a:r>
              <a:rPr lang="en-US" altLang="ko-KR" sz="1300" dirty="0" smtClean="0">
                <a:latin typeface="Courier New" pitchFamily="49" charset="0"/>
              </a:rPr>
              <a:t>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6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Diagonal Matrix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/>
              <a:t>1 0 0 0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/>
              <a:t>0 2 0 0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/>
              <a:t>0 0 3 0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/>
              <a:t>0 0 0 4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ko-KR" i="1" smtClean="0">
                <a:latin typeface="Cambria Math" pitchFamily="18" charset="0"/>
              </a:rPr>
              <a:t>x</a:t>
            </a:r>
            <a:r>
              <a:rPr kumimoji="0" lang="en-US" altLang="ko-KR" smtClean="0"/>
              <a:t>(</a:t>
            </a:r>
            <a:r>
              <a:rPr kumimoji="0" lang="en-US" altLang="ko-KR" i="1" smtClean="0">
                <a:latin typeface="Cambria Math" pitchFamily="18" charset="0"/>
              </a:rPr>
              <a:t>i</a:t>
            </a:r>
            <a:r>
              <a:rPr kumimoji="0" lang="en-US" altLang="ko-KR" smtClean="0"/>
              <a:t>,</a:t>
            </a:r>
            <a:r>
              <a:rPr kumimoji="0" lang="en-US" altLang="ko-KR" i="1" smtClean="0">
                <a:latin typeface="Cambria Math" pitchFamily="18" charset="0"/>
              </a:rPr>
              <a:t>j</a:t>
            </a:r>
            <a:r>
              <a:rPr kumimoji="0" lang="en-US" altLang="ko-KR" smtClean="0"/>
              <a:t>) is on </a:t>
            </a:r>
            <a:r>
              <a:rPr kumimoji="0" lang="en-US" altLang="ko-KR" smtClean="0">
                <a:solidFill>
                  <a:srgbClr val="0000FF"/>
                </a:solidFill>
              </a:rPr>
              <a:t>diagonal</a:t>
            </a:r>
            <a:r>
              <a:rPr kumimoji="0" lang="en-US" altLang="ko-KR" smtClean="0"/>
              <a:t> iff </a:t>
            </a:r>
            <a:r>
              <a:rPr kumimoji="0" lang="en-US" altLang="ko-KR" i="1" smtClean="0">
                <a:latin typeface="Cambria Math" pitchFamily="18" charset="0"/>
              </a:rPr>
              <a:t>i</a:t>
            </a:r>
            <a:r>
              <a:rPr kumimoji="0" lang="en-US" altLang="ko-KR" smtClean="0"/>
              <a:t> = </a:t>
            </a:r>
            <a:r>
              <a:rPr kumimoji="0" lang="en-US" altLang="ko-KR" i="1" smtClean="0">
                <a:latin typeface="Cambria Math" pitchFamily="18" charset="0"/>
              </a:rPr>
              <a:t>j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ko-KR" smtClean="0"/>
              <a:t>number of diagonal elements in an </a:t>
            </a:r>
            <a:r>
              <a:rPr kumimoji="0" lang="en-US" altLang="ko-KR" i="1" smtClean="0">
                <a:latin typeface="Cambria Math" pitchFamily="18" charset="0"/>
              </a:rPr>
              <a:t>n</a:t>
            </a:r>
            <a:r>
              <a:rPr kumimoji="0" lang="en-US" altLang="ko-KR" smtClean="0"/>
              <a:t> x </a:t>
            </a:r>
            <a:r>
              <a:rPr kumimoji="0" lang="en-US" altLang="ko-KR" i="1" smtClean="0">
                <a:latin typeface="Cambria Math" pitchFamily="18" charset="0"/>
              </a:rPr>
              <a:t>n</a:t>
            </a:r>
            <a:r>
              <a:rPr kumimoji="0" lang="en-US" altLang="ko-KR" smtClean="0"/>
              <a:t> matrix is </a:t>
            </a:r>
            <a:r>
              <a:rPr kumimoji="0" lang="en-US" altLang="ko-KR" i="1" smtClean="0">
                <a:latin typeface="Cambria Math" pitchFamily="18" charset="0"/>
              </a:rPr>
              <a:t>n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ko-KR" smtClean="0"/>
              <a:t>non diagonal elements are </a:t>
            </a:r>
            <a:r>
              <a:rPr kumimoji="0" lang="en-US" altLang="ko-KR" smtClean="0">
                <a:solidFill>
                  <a:srgbClr val="0000FF"/>
                </a:solidFill>
              </a:rPr>
              <a:t>zero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ko-KR" smtClean="0">
                <a:solidFill>
                  <a:srgbClr val="0000FF"/>
                </a:solidFill>
              </a:rPr>
              <a:t>store diagonal </a:t>
            </a:r>
            <a:r>
              <a:rPr kumimoji="0" lang="en-US" altLang="ko-KR" smtClean="0"/>
              <a:t>only vs </a:t>
            </a:r>
            <a:r>
              <a:rPr kumimoji="0" lang="en-US" altLang="ko-KR" i="1" smtClean="0">
                <a:latin typeface="Cambria Math" pitchFamily="18" charset="0"/>
              </a:rPr>
              <a:t>n</a:t>
            </a:r>
            <a:r>
              <a:rPr kumimoji="0" lang="en-US" altLang="ko-KR" i="1" baseline="30000" smtClean="0">
                <a:latin typeface="Cambria Math" pitchFamily="18" charset="0"/>
              </a:rPr>
              <a:t>2</a:t>
            </a:r>
            <a:r>
              <a:rPr kumimoji="0" lang="en-US" altLang="ko-KR" smtClean="0"/>
              <a:t> whole</a:t>
            </a:r>
            <a:endParaRPr lang="en-US" altLang="ko-KR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397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Lower Triangular Matrix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600" smtClean="0"/>
              <a:t>An </a:t>
            </a:r>
            <a:r>
              <a:rPr lang="en-US" altLang="ko-KR" sz="2600" smtClean="0">
                <a:solidFill>
                  <a:srgbClr val="0000FF"/>
                </a:solidFill>
              </a:rPr>
              <a:t>n x n</a:t>
            </a:r>
            <a:r>
              <a:rPr lang="en-US" altLang="ko-KR" sz="2600" smtClean="0"/>
              <a:t> matrix in which all nonzero terms are either on or below the diagonal.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ko-KR" sz="2600" smtClean="0">
                <a:solidFill>
                  <a:srgbClr val="0000FF"/>
                </a:solidFill>
                <a:latin typeface="Courier New" pitchFamily="49" charset="0"/>
              </a:rPr>
              <a:t>1 0 0  0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ko-KR" sz="2600" smtClean="0">
                <a:solidFill>
                  <a:srgbClr val="0000FF"/>
                </a:solidFill>
                <a:latin typeface="Courier New" pitchFamily="49" charset="0"/>
              </a:rPr>
              <a:t>2 3 0  0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ko-KR" sz="2600" smtClean="0">
                <a:solidFill>
                  <a:srgbClr val="0000FF"/>
                </a:solidFill>
                <a:latin typeface="Courier New" pitchFamily="49" charset="0"/>
              </a:rPr>
              <a:t>4 5 6  0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ko-KR" sz="2600" smtClean="0">
                <a:solidFill>
                  <a:srgbClr val="0000FF"/>
                </a:solidFill>
                <a:latin typeface="Courier New" pitchFamily="49" charset="0"/>
              </a:rPr>
              <a:t>7 8 9 10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ko-KR" sz="2600" smtClean="0">
                <a:solidFill>
                  <a:srgbClr val="0000FF"/>
                </a:solidFill>
              </a:rPr>
              <a:t>x(i,j)</a:t>
            </a:r>
            <a:r>
              <a:rPr kumimoji="0" lang="en-US" altLang="ko-KR" sz="2600" smtClean="0"/>
              <a:t> is part of lower triangle iff  </a:t>
            </a:r>
            <a:r>
              <a:rPr kumimoji="0" lang="en-US" altLang="ko-KR" sz="2600" smtClean="0">
                <a:solidFill>
                  <a:srgbClr val="0000FF"/>
                </a:solidFill>
              </a:rPr>
              <a:t>i &gt;= j</a:t>
            </a:r>
            <a:r>
              <a:rPr kumimoji="0" lang="en-US" altLang="ko-KR" sz="26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ko-KR" sz="2600" smtClean="0"/>
              <a:t>number of elements in lower triangle is  </a:t>
            </a:r>
            <a:r>
              <a:rPr kumimoji="0" lang="en-US" altLang="ko-KR" sz="2600" smtClean="0">
                <a:solidFill>
                  <a:srgbClr val="0000FF"/>
                </a:solidFill>
              </a:rPr>
              <a:t>1 + 2 + </a:t>
            </a:r>
            <a:r>
              <a:rPr kumimoji="0" lang="en-US" altLang="ko-KR" sz="2600" smtClean="0">
                <a:solidFill>
                  <a:srgbClr val="0000FF"/>
                </a:solidFill>
                <a:latin typeface="Arial" charset="0"/>
              </a:rPr>
              <a:t>…</a:t>
            </a:r>
            <a:r>
              <a:rPr kumimoji="0" lang="en-US" altLang="ko-KR" sz="2600" smtClean="0">
                <a:solidFill>
                  <a:srgbClr val="0000FF"/>
                </a:solidFill>
              </a:rPr>
              <a:t> + n = n(n+1)/2</a:t>
            </a:r>
            <a:r>
              <a:rPr kumimoji="0" lang="en-US" altLang="ko-KR" sz="26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ko-KR" sz="2600" smtClean="0"/>
              <a:t>store only the lower triangle</a:t>
            </a:r>
            <a:endParaRPr lang="en-US" altLang="ko-KR" sz="260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05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Array Of Arrays Representation</a:t>
            </a:r>
          </a:p>
        </p:txBody>
      </p:sp>
      <p:sp>
        <p:nvSpPr>
          <p:cNvPr id="212995" name="Rectangle 3"/>
          <p:cNvSpPr>
            <a:spLocks noChangeArrowheads="1"/>
          </p:cNvSpPr>
          <p:nvPr/>
        </p:nvSpPr>
        <p:spPr bwMode="auto">
          <a:xfrm>
            <a:off x="304800" y="4508500"/>
            <a:ext cx="8839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ko-KR" sz="300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3000"/>
              <a:t>Use an irregular 2-D array </a:t>
            </a:r>
            <a:r>
              <a:rPr lang="en-US" altLang="ko-KR" sz="3000">
                <a:latin typeface="Times New Roman" pitchFamily="18" charset="0"/>
              </a:rPr>
              <a:t>…</a:t>
            </a:r>
            <a:r>
              <a:rPr lang="en-US" altLang="ko-KR" sz="3000"/>
              <a:t> length of rows is not required to be the same.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54150" y="1308100"/>
            <a:ext cx="3025775" cy="3194050"/>
            <a:chOff x="820" y="816"/>
            <a:chExt cx="1906" cy="2012"/>
          </a:xfrm>
        </p:grpSpPr>
        <p:sp>
          <p:nvSpPr>
            <p:cNvPr id="38918" name="Rectangle 5"/>
            <p:cNvSpPr>
              <a:spLocks noChangeArrowheads="1"/>
            </p:cNvSpPr>
            <p:nvPr/>
          </p:nvSpPr>
          <p:spPr bwMode="auto">
            <a:xfrm>
              <a:off x="820" y="1108"/>
              <a:ext cx="424" cy="4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19" name="Rectangle 6"/>
            <p:cNvSpPr>
              <a:spLocks noChangeArrowheads="1"/>
            </p:cNvSpPr>
            <p:nvPr/>
          </p:nvSpPr>
          <p:spPr bwMode="auto">
            <a:xfrm>
              <a:off x="820" y="1540"/>
              <a:ext cx="424" cy="4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0" name="Rectangle 7"/>
            <p:cNvSpPr>
              <a:spLocks noChangeArrowheads="1"/>
            </p:cNvSpPr>
            <p:nvPr/>
          </p:nvSpPr>
          <p:spPr bwMode="auto">
            <a:xfrm>
              <a:off x="820" y="1972"/>
              <a:ext cx="424" cy="4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1" name="Rectangle 8"/>
            <p:cNvSpPr>
              <a:spLocks noChangeArrowheads="1"/>
            </p:cNvSpPr>
            <p:nvPr/>
          </p:nvSpPr>
          <p:spPr bwMode="auto">
            <a:xfrm>
              <a:off x="1732" y="1204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2" name="Rectangle 9"/>
            <p:cNvSpPr>
              <a:spLocks noChangeArrowheads="1"/>
            </p:cNvSpPr>
            <p:nvPr/>
          </p:nvSpPr>
          <p:spPr bwMode="auto">
            <a:xfrm>
              <a:off x="1732" y="1588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3" name="Rectangle 10"/>
            <p:cNvSpPr>
              <a:spLocks noChangeArrowheads="1"/>
            </p:cNvSpPr>
            <p:nvPr/>
          </p:nvSpPr>
          <p:spPr bwMode="auto">
            <a:xfrm>
              <a:off x="1972" y="1588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4" name="Rectangle 11"/>
            <p:cNvSpPr>
              <a:spLocks noChangeArrowheads="1"/>
            </p:cNvSpPr>
            <p:nvPr/>
          </p:nvSpPr>
          <p:spPr bwMode="auto">
            <a:xfrm>
              <a:off x="1732" y="2068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5" name="Rectangle 12"/>
            <p:cNvSpPr>
              <a:spLocks noChangeArrowheads="1"/>
            </p:cNvSpPr>
            <p:nvPr/>
          </p:nvSpPr>
          <p:spPr bwMode="auto">
            <a:xfrm>
              <a:off x="1972" y="2068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6" name="Rectangle 13"/>
            <p:cNvSpPr>
              <a:spLocks noChangeArrowheads="1"/>
            </p:cNvSpPr>
            <p:nvPr/>
          </p:nvSpPr>
          <p:spPr bwMode="auto">
            <a:xfrm>
              <a:off x="2212" y="2068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7" name="Line 14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8" name="Line 15"/>
            <p:cNvSpPr>
              <a:spLocks noChangeShapeType="1"/>
            </p:cNvSpPr>
            <p:nvPr/>
          </p:nvSpPr>
          <p:spPr bwMode="auto">
            <a:xfrm>
              <a:off x="1056" y="1680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9" name="Line 16"/>
            <p:cNvSpPr>
              <a:spLocks noChangeShapeType="1"/>
            </p:cNvSpPr>
            <p:nvPr/>
          </p:nvSpPr>
          <p:spPr bwMode="auto">
            <a:xfrm>
              <a:off x="1056" y="2160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0" name="Rectangle 17"/>
            <p:cNvSpPr>
              <a:spLocks noChangeArrowheads="1"/>
            </p:cNvSpPr>
            <p:nvPr/>
          </p:nvSpPr>
          <p:spPr bwMode="auto">
            <a:xfrm>
              <a:off x="1766" y="117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8931" name="Rectangle 18"/>
            <p:cNvSpPr>
              <a:spLocks noChangeArrowheads="1"/>
            </p:cNvSpPr>
            <p:nvPr/>
          </p:nvSpPr>
          <p:spPr bwMode="auto">
            <a:xfrm>
              <a:off x="1766" y="15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8932" name="Rectangle 19"/>
            <p:cNvSpPr>
              <a:spLocks noChangeArrowheads="1"/>
            </p:cNvSpPr>
            <p:nvPr/>
          </p:nvSpPr>
          <p:spPr bwMode="auto">
            <a:xfrm>
              <a:off x="2006" y="15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8933" name="Rectangle 20"/>
            <p:cNvSpPr>
              <a:spLocks noChangeArrowheads="1"/>
            </p:cNvSpPr>
            <p:nvPr/>
          </p:nvSpPr>
          <p:spPr bwMode="auto">
            <a:xfrm>
              <a:off x="1766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8934" name="Rectangle 21"/>
            <p:cNvSpPr>
              <a:spLocks noChangeArrowheads="1"/>
            </p:cNvSpPr>
            <p:nvPr/>
          </p:nvSpPr>
          <p:spPr bwMode="auto">
            <a:xfrm>
              <a:off x="2006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8935" name="Rectangle 22"/>
            <p:cNvSpPr>
              <a:spLocks noChangeArrowheads="1"/>
            </p:cNvSpPr>
            <p:nvPr/>
          </p:nvSpPr>
          <p:spPr bwMode="auto">
            <a:xfrm>
              <a:off x="2246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8936" name="Rectangle 23"/>
            <p:cNvSpPr>
              <a:spLocks noChangeArrowheads="1"/>
            </p:cNvSpPr>
            <p:nvPr/>
          </p:nvSpPr>
          <p:spPr bwMode="auto">
            <a:xfrm>
              <a:off x="912" y="81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x[]</a:t>
              </a:r>
            </a:p>
          </p:txBody>
        </p:sp>
        <p:sp>
          <p:nvSpPr>
            <p:cNvPr id="38937" name="Rectangle 24"/>
            <p:cNvSpPr>
              <a:spLocks noChangeArrowheads="1"/>
            </p:cNvSpPr>
            <p:nvPr/>
          </p:nvSpPr>
          <p:spPr bwMode="auto">
            <a:xfrm>
              <a:off x="820" y="2404"/>
              <a:ext cx="424" cy="4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8" name="Rectangle 25"/>
            <p:cNvSpPr>
              <a:spLocks noChangeArrowheads="1"/>
            </p:cNvSpPr>
            <p:nvPr/>
          </p:nvSpPr>
          <p:spPr bwMode="auto">
            <a:xfrm>
              <a:off x="1732" y="2500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9" name="Rectangle 26"/>
            <p:cNvSpPr>
              <a:spLocks noChangeArrowheads="1"/>
            </p:cNvSpPr>
            <p:nvPr/>
          </p:nvSpPr>
          <p:spPr bwMode="auto">
            <a:xfrm>
              <a:off x="1972" y="2500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40" name="Rectangle 27"/>
            <p:cNvSpPr>
              <a:spLocks noChangeArrowheads="1"/>
            </p:cNvSpPr>
            <p:nvPr/>
          </p:nvSpPr>
          <p:spPr bwMode="auto">
            <a:xfrm>
              <a:off x="2212" y="2500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41" name="Rectangle 28"/>
            <p:cNvSpPr>
              <a:spLocks noChangeArrowheads="1"/>
            </p:cNvSpPr>
            <p:nvPr/>
          </p:nvSpPr>
          <p:spPr bwMode="auto">
            <a:xfrm>
              <a:off x="2452" y="2500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42" name="Line 29"/>
            <p:cNvSpPr>
              <a:spLocks noChangeShapeType="1"/>
            </p:cNvSpPr>
            <p:nvPr/>
          </p:nvSpPr>
          <p:spPr bwMode="auto">
            <a:xfrm>
              <a:off x="1056" y="2592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43" name="Rectangle 30"/>
            <p:cNvSpPr>
              <a:spLocks noChangeArrowheads="1"/>
            </p:cNvSpPr>
            <p:nvPr/>
          </p:nvSpPr>
          <p:spPr bwMode="auto">
            <a:xfrm>
              <a:off x="1766" y="251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8944" name="Rectangle 31"/>
            <p:cNvSpPr>
              <a:spLocks noChangeArrowheads="1"/>
            </p:cNvSpPr>
            <p:nvPr/>
          </p:nvSpPr>
          <p:spPr bwMode="auto">
            <a:xfrm>
              <a:off x="2006" y="251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8945" name="Rectangle 32"/>
            <p:cNvSpPr>
              <a:spLocks noChangeArrowheads="1"/>
            </p:cNvSpPr>
            <p:nvPr/>
          </p:nvSpPr>
          <p:spPr bwMode="auto">
            <a:xfrm>
              <a:off x="2246" y="251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8946" name="Rectangle 33"/>
            <p:cNvSpPr>
              <a:spLocks noChangeArrowheads="1"/>
            </p:cNvSpPr>
            <p:nvPr/>
          </p:nvSpPr>
          <p:spPr bwMode="auto">
            <a:xfrm>
              <a:off x="2486" y="251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l0</a:t>
              </a: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483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400" dirty="0" smtClean="0"/>
              <a:t>Map Lower Triangular Array Into A </a:t>
            </a:r>
            <a:r>
              <a:rPr lang="en-US" altLang="ko-KR" sz="3400" b="1" dirty="0" smtClean="0">
                <a:solidFill>
                  <a:srgbClr val="C00000"/>
                </a:solidFill>
              </a:rPr>
              <a:t>1D Array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600" smtClean="0"/>
              <a:t>Use row-major order, but omit terms that are not part of the lower triangle.</a:t>
            </a:r>
          </a:p>
          <a:p>
            <a:pPr eaLnBrk="1" hangingPunct="1">
              <a:lnSpc>
                <a:spcPct val="90000"/>
              </a:lnSpc>
            </a:pPr>
            <a:endParaRPr lang="en-US" altLang="ko-KR" sz="260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600" smtClean="0"/>
              <a:t>For the matrix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>
                <a:solidFill>
                  <a:srgbClr val="0000FF"/>
                </a:solidFill>
                <a:latin typeface="Courier New" pitchFamily="49" charset="0"/>
              </a:rPr>
              <a:t>1 0 0  0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>
                <a:solidFill>
                  <a:srgbClr val="0000FF"/>
                </a:solidFill>
                <a:latin typeface="Courier New" pitchFamily="49" charset="0"/>
              </a:rPr>
              <a:t>2 3 0  0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>
                <a:solidFill>
                  <a:srgbClr val="0000FF"/>
                </a:solidFill>
                <a:latin typeface="Courier New" pitchFamily="49" charset="0"/>
              </a:rPr>
              <a:t>4 5 6  0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>
                <a:solidFill>
                  <a:srgbClr val="0000FF"/>
                </a:solidFill>
                <a:latin typeface="Courier New" pitchFamily="49" charset="0"/>
              </a:rPr>
              <a:t>7 8 9 10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600" smtClean="0"/>
              <a:t>we get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solidFill>
                  <a:srgbClr val="0000FF"/>
                </a:solidFill>
              </a:rPr>
              <a:t>1, 2, 3, 4, 5, 6, 7, 8, 9, 10</a:t>
            </a:r>
            <a:endParaRPr lang="en-US" altLang="ko-KR" sz="2200" smtClean="0">
              <a:solidFill>
                <a:srgbClr val="0000FF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53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Index Of Element [i][j]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52738"/>
            <a:ext cx="8229600" cy="3278187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ko-KR" sz="2600" smtClean="0"/>
              <a:t>Order is: row </a:t>
            </a:r>
            <a:r>
              <a:rPr lang="en-US" altLang="ko-KR" sz="2600" smtClean="0">
                <a:solidFill>
                  <a:srgbClr val="0000FF"/>
                </a:solidFill>
              </a:rPr>
              <a:t>1</a:t>
            </a:r>
            <a:r>
              <a:rPr lang="en-US" altLang="ko-KR" sz="2600" smtClean="0"/>
              <a:t>, row </a:t>
            </a:r>
            <a:r>
              <a:rPr lang="en-US" altLang="ko-KR" sz="2600" smtClean="0">
                <a:solidFill>
                  <a:srgbClr val="0000FF"/>
                </a:solidFill>
              </a:rPr>
              <a:t>2</a:t>
            </a:r>
            <a:r>
              <a:rPr lang="en-US" altLang="ko-KR" sz="2600" smtClean="0"/>
              <a:t>, row </a:t>
            </a:r>
            <a:r>
              <a:rPr lang="en-US" altLang="ko-KR" sz="2600" smtClean="0">
                <a:solidFill>
                  <a:srgbClr val="0000FF"/>
                </a:solidFill>
              </a:rPr>
              <a:t>3</a:t>
            </a:r>
            <a:r>
              <a:rPr lang="en-US" altLang="ko-KR" sz="2600" smtClean="0"/>
              <a:t>, </a:t>
            </a:r>
            <a:r>
              <a:rPr lang="en-US" altLang="ko-KR" sz="2600" smtClean="0">
                <a:latin typeface="Times New Roman" pitchFamily="18" charset="0"/>
              </a:rPr>
              <a:t>…</a:t>
            </a:r>
            <a:endParaRPr lang="en-US" altLang="ko-KR" sz="2600" smtClean="0"/>
          </a:p>
          <a:p>
            <a:pPr eaLnBrk="1" hangingPunct="1">
              <a:buClr>
                <a:schemeClr val="tx2"/>
              </a:buClr>
            </a:pPr>
            <a:r>
              <a:rPr lang="en-US" altLang="ko-KR" sz="2600" smtClean="0"/>
              <a:t>Row</a:t>
            </a:r>
            <a:r>
              <a:rPr lang="en-US" altLang="ko-KR" sz="2600" smtClean="0">
                <a:solidFill>
                  <a:srgbClr val="0000FF"/>
                </a:solidFill>
              </a:rPr>
              <a:t> i</a:t>
            </a:r>
            <a:r>
              <a:rPr lang="en-US" altLang="ko-KR" sz="2600" smtClean="0"/>
              <a:t> is preceded by rows </a:t>
            </a:r>
            <a:r>
              <a:rPr lang="en-US" altLang="ko-KR" sz="2600" smtClean="0">
                <a:solidFill>
                  <a:srgbClr val="0000FF"/>
                </a:solidFill>
              </a:rPr>
              <a:t>1, 2, </a:t>
            </a:r>
            <a:r>
              <a:rPr lang="en-US" altLang="ko-KR" sz="2600" smtClean="0">
                <a:solidFill>
                  <a:srgbClr val="0000FF"/>
                </a:solidFill>
                <a:latin typeface="Times New Roman" pitchFamily="18" charset="0"/>
              </a:rPr>
              <a:t>…</a:t>
            </a:r>
            <a:r>
              <a:rPr lang="en-US" altLang="ko-KR" sz="2600" smtClean="0">
                <a:solidFill>
                  <a:srgbClr val="0000FF"/>
                </a:solidFill>
              </a:rPr>
              <a:t>, i-1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ko-KR" sz="2600" smtClean="0"/>
              <a:t>Size of row </a:t>
            </a:r>
            <a:r>
              <a:rPr lang="en-US" altLang="ko-KR" sz="2600" smtClean="0">
                <a:solidFill>
                  <a:srgbClr val="0000FF"/>
                </a:solidFill>
              </a:rPr>
              <a:t>i</a:t>
            </a:r>
            <a:r>
              <a:rPr lang="en-US" altLang="ko-KR" sz="2600" smtClean="0"/>
              <a:t> is </a:t>
            </a:r>
            <a:r>
              <a:rPr lang="en-US" altLang="ko-KR" sz="2600" smtClean="0">
                <a:solidFill>
                  <a:srgbClr val="0000FF"/>
                </a:solidFill>
              </a:rPr>
              <a:t>i</a:t>
            </a:r>
            <a:r>
              <a:rPr lang="en-US" altLang="ko-KR" sz="2600" smtClean="0"/>
              <a:t>.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ko-KR" sz="2600" smtClean="0"/>
              <a:t>Number of elements that precede row </a:t>
            </a:r>
            <a:r>
              <a:rPr lang="en-US" altLang="ko-KR" sz="2600" smtClean="0">
                <a:solidFill>
                  <a:srgbClr val="0000FF"/>
                </a:solidFill>
              </a:rPr>
              <a:t>i</a:t>
            </a:r>
            <a:r>
              <a:rPr lang="en-US" altLang="ko-KR" sz="2600" smtClean="0"/>
              <a:t> is</a:t>
            </a:r>
          </a:p>
          <a:p>
            <a:pPr lvl="1" eaLnBrk="1" hangingPunct="1"/>
            <a:r>
              <a:rPr lang="en-US" altLang="ko-KR" sz="2200" smtClean="0">
                <a:solidFill>
                  <a:srgbClr val="0000FF"/>
                </a:solidFill>
              </a:rPr>
              <a:t>1 + 2 + 3 + </a:t>
            </a:r>
            <a:r>
              <a:rPr lang="en-US" altLang="ko-KR" sz="2200" smtClean="0">
                <a:solidFill>
                  <a:srgbClr val="0000FF"/>
                </a:solidFill>
                <a:latin typeface="Times New Roman" pitchFamily="18" charset="0"/>
              </a:rPr>
              <a:t>…</a:t>
            </a:r>
            <a:r>
              <a:rPr lang="en-US" altLang="ko-KR" sz="2200" smtClean="0">
                <a:solidFill>
                  <a:srgbClr val="0000FF"/>
                </a:solidFill>
              </a:rPr>
              <a:t> + i-1 = i(i-1)/2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ko-KR" sz="2600" smtClean="0"/>
              <a:t>So element </a:t>
            </a:r>
            <a:r>
              <a:rPr lang="en-US" altLang="ko-KR" sz="2600" smtClean="0">
                <a:solidFill>
                  <a:srgbClr val="0000FF"/>
                </a:solidFill>
              </a:rPr>
              <a:t>(i,j)</a:t>
            </a:r>
            <a:r>
              <a:rPr lang="en-US" altLang="ko-KR" sz="2600" smtClean="0"/>
              <a:t> is at position </a:t>
            </a:r>
            <a:r>
              <a:rPr lang="en-US" altLang="ko-KR" sz="2600" smtClean="0">
                <a:solidFill>
                  <a:srgbClr val="0000FF"/>
                </a:solidFill>
              </a:rPr>
              <a:t>i(i-1)/2 + j -1</a:t>
            </a:r>
            <a:r>
              <a:rPr lang="en-US" altLang="ko-KR" sz="2600" smtClean="0"/>
              <a:t> of the </a:t>
            </a:r>
            <a:r>
              <a:rPr lang="en-US" altLang="ko-KR" sz="2600" smtClean="0">
                <a:solidFill>
                  <a:srgbClr val="0000FF"/>
                </a:solidFill>
              </a:rPr>
              <a:t>1D </a:t>
            </a:r>
            <a:r>
              <a:rPr lang="en-US" altLang="ko-KR" sz="2600" smtClean="0"/>
              <a:t>array.</a:t>
            </a:r>
          </a:p>
        </p:txBody>
      </p:sp>
      <p:grpSp>
        <p:nvGrpSpPr>
          <p:cNvPr id="40964" name="Group 24"/>
          <p:cNvGrpSpPr>
            <a:grpSpLocks/>
          </p:cNvGrpSpPr>
          <p:nvPr/>
        </p:nvGrpSpPr>
        <p:grpSpPr bwMode="auto">
          <a:xfrm>
            <a:off x="1187450" y="1268413"/>
            <a:ext cx="5854700" cy="792162"/>
            <a:chOff x="748" y="799"/>
            <a:chExt cx="3688" cy="499"/>
          </a:xfrm>
        </p:grpSpPr>
        <p:sp>
          <p:nvSpPr>
            <p:cNvPr id="40966" name="Rectangle 8"/>
            <p:cNvSpPr>
              <a:spLocks noChangeArrowheads="1"/>
            </p:cNvSpPr>
            <p:nvPr/>
          </p:nvSpPr>
          <p:spPr bwMode="auto">
            <a:xfrm>
              <a:off x="1084" y="1048"/>
              <a:ext cx="288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67" name="Rectangle 9"/>
            <p:cNvSpPr>
              <a:spLocks noChangeArrowheads="1"/>
            </p:cNvSpPr>
            <p:nvPr/>
          </p:nvSpPr>
          <p:spPr bwMode="auto">
            <a:xfrm>
              <a:off x="1066" y="1026"/>
              <a:ext cx="2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r2</a:t>
              </a:r>
            </a:p>
          </p:txBody>
        </p:sp>
        <p:sp>
          <p:nvSpPr>
            <p:cNvPr id="40968" name="Rectangle 10"/>
            <p:cNvSpPr>
              <a:spLocks noChangeArrowheads="1"/>
            </p:cNvSpPr>
            <p:nvPr/>
          </p:nvSpPr>
          <p:spPr bwMode="auto">
            <a:xfrm>
              <a:off x="1372" y="1048"/>
              <a:ext cx="384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69" name="Rectangle 11"/>
            <p:cNvSpPr>
              <a:spLocks noChangeArrowheads="1"/>
            </p:cNvSpPr>
            <p:nvPr/>
          </p:nvSpPr>
          <p:spPr bwMode="auto">
            <a:xfrm>
              <a:off x="1420" y="1048"/>
              <a:ext cx="2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r3</a:t>
              </a:r>
            </a:p>
          </p:txBody>
        </p:sp>
        <p:sp>
          <p:nvSpPr>
            <p:cNvPr id="40970" name="Rectangle 12"/>
            <p:cNvSpPr>
              <a:spLocks noChangeArrowheads="1"/>
            </p:cNvSpPr>
            <p:nvPr/>
          </p:nvSpPr>
          <p:spPr bwMode="auto">
            <a:xfrm>
              <a:off x="1756" y="1048"/>
              <a:ext cx="664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71" name="Rectangle 13"/>
            <p:cNvSpPr>
              <a:spLocks noChangeArrowheads="1"/>
            </p:cNvSpPr>
            <p:nvPr/>
          </p:nvSpPr>
          <p:spPr bwMode="auto">
            <a:xfrm>
              <a:off x="1944" y="1044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0972" name="Rectangle 14"/>
            <p:cNvSpPr>
              <a:spLocks noChangeArrowheads="1"/>
            </p:cNvSpPr>
            <p:nvPr/>
          </p:nvSpPr>
          <p:spPr bwMode="auto">
            <a:xfrm>
              <a:off x="2428" y="1048"/>
              <a:ext cx="664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73" name="Rectangle 15"/>
            <p:cNvSpPr>
              <a:spLocks noChangeArrowheads="1"/>
            </p:cNvSpPr>
            <p:nvPr/>
          </p:nvSpPr>
          <p:spPr bwMode="auto">
            <a:xfrm>
              <a:off x="2520" y="1044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row i</a:t>
              </a:r>
            </a:p>
          </p:txBody>
        </p:sp>
        <p:sp>
          <p:nvSpPr>
            <p:cNvPr id="40974" name="Rectangle 16"/>
            <p:cNvSpPr>
              <a:spLocks noChangeArrowheads="1"/>
            </p:cNvSpPr>
            <p:nvPr/>
          </p:nvSpPr>
          <p:spPr bwMode="auto">
            <a:xfrm>
              <a:off x="3100" y="1048"/>
              <a:ext cx="664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75" name="Rectangle 17"/>
            <p:cNvSpPr>
              <a:spLocks noChangeArrowheads="1"/>
            </p:cNvSpPr>
            <p:nvPr/>
          </p:nvSpPr>
          <p:spPr bwMode="auto">
            <a:xfrm>
              <a:off x="3772" y="1048"/>
              <a:ext cx="664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76" name="Text Box 18"/>
            <p:cNvSpPr txBox="1">
              <a:spLocks noChangeArrowheads="1"/>
            </p:cNvSpPr>
            <p:nvPr/>
          </p:nvSpPr>
          <p:spPr bwMode="auto">
            <a:xfrm>
              <a:off x="748" y="8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0977" name="Text Box 19"/>
            <p:cNvSpPr txBox="1">
              <a:spLocks noChangeArrowheads="1"/>
            </p:cNvSpPr>
            <p:nvPr/>
          </p:nvSpPr>
          <p:spPr bwMode="auto">
            <a:xfrm>
              <a:off x="1020" y="799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978" name="Text Box 20"/>
            <p:cNvSpPr txBox="1">
              <a:spLocks noChangeArrowheads="1"/>
            </p:cNvSpPr>
            <p:nvPr/>
          </p:nvSpPr>
          <p:spPr bwMode="auto">
            <a:xfrm>
              <a:off x="1324" y="8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0979" name="Text Box 21"/>
            <p:cNvSpPr txBox="1">
              <a:spLocks noChangeArrowheads="1"/>
            </p:cNvSpPr>
            <p:nvPr/>
          </p:nvSpPr>
          <p:spPr bwMode="auto">
            <a:xfrm>
              <a:off x="1708" y="8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0980" name="Rectangle 22"/>
            <p:cNvSpPr>
              <a:spLocks noChangeArrowheads="1"/>
            </p:cNvSpPr>
            <p:nvPr/>
          </p:nvSpPr>
          <p:spPr bwMode="auto">
            <a:xfrm>
              <a:off x="811" y="1048"/>
              <a:ext cx="288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81" name="Rectangle 23"/>
            <p:cNvSpPr>
              <a:spLocks noChangeArrowheads="1"/>
            </p:cNvSpPr>
            <p:nvPr/>
          </p:nvSpPr>
          <p:spPr bwMode="auto">
            <a:xfrm>
              <a:off x="793" y="1026"/>
              <a:ext cx="2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r1</a:t>
              </a:r>
            </a:p>
          </p:txBody>
        </p:sp>
      </p:grp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07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희소 행렬 </a:t>
            </a:r>
            <a:r>
              <a:rPr lang="en-US" altLang="ko-KR" b="1" smtClean="0"/>
              <a:t>(Sparse Matrix)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1900" smtClean="0"/>
              <a:t>행렬 </a:t>
            </a:r>
            <a:r>
              <a:rPr lang="en-US" altLang="ko-KR" sz="1900" smtClean="0"/>
              <a:t>: </a:t>
            </a:r>
            <a:r>
              <a:rPr lang="en-US" altLang="ko-KR" sz="1900" smtClean="0">
                <a:latin typeface="Courier New" pitchFamily="49" charset="0"/>
              </a:rPr>
              <a:t>A[m][n]</a:t>
            </a:r>
          </a:p>
          <a:p>
            <a:pPr lvl="1" eaLnBrk="1" hangingPunct="1"/>
            <a:r>
              <a:rPr lang="en-US" altLang="ko-KR" sz="1700" smtClean="0">
                <a:latin typeface="Courier New" pitchFamily="49" charset="0"/>
              </a:rPr>
              <a:t>m × n</a:t>
            </a:r>
            <a:r>
              <a:rPr lang="en-US" altLang="ko-KR" sz="1700" smtClean="0"/>
              <a:t> </a:t>
            </a:r>
            <a:r>
              <a:rPr lang="ko-KR" altLang="en-US" sz="1700" smtClean="0"/>
              <a:t>행렬 </a:t>
            </a:r>
            <a:r>
              <a:rPr lang="en-US" altLang="ko-KR" sz="1700" smtClean="0">
                <a:latin typeface="Courier New" pitchFamily="49" charset="0"/>
              </a:rPr>
              <a:t>A</a:t>
            </a:r>
          </a:p>
          <a:p>
            <a:pPr lvl="1" eaLnBrk="1" hangingPunct="1"/>
            <a:r>
              <a:rPr lang="en-US" altLang="ko-KR" sz="1700" smtClean="0">
                <a:latin typeface="Courier New" pitchFamily="49" charset="0"/>
              </a:rPr>
              <a:t>m</a:t>
            </a:r>
            <a:r>
              <a:rPr lang="en-US" altLang="ko-KR" sz="1700" smtClean="0"/>
              <a:t> : </a:t>
            </a:r>
            <a:r>
              <a:rPr lang="ko-KR" altLang="en-US" sz="1700" smtClean="0"/>
              <a:t>행의 수</a:t>
            </a:r>
            <a:r>
              <a:rPr lang="en-US" altLang="ko-KR" sz="1700" smtClean="0"/>
              <a:t>, n : </a:t>
            </a:r>
            <a:r>
              <a:rPr lang="ko-KR" altLang="en-US" sz="1700" smtClean="0"/>
              <a:t>열의 수</a:t>
            </a:r>
            <a:r>
              <a:rPr lang="en-US" altLang="ko-KR" sz="1700" smtClean="0"/>
              <a:t>, m × n : </a:t>
            </a:r>
            <a:r>
              <a:rPr lang="ko-KR" altLang="en-US" sz="1700" smtClean="0"/>
              <a:t>원소의 수</a:t>
            </a:r>
          </a:p>
          <a:p>
            <a:pPr eaLnBrk="1" hangingPunct="1"/>
            <a:r>
              <a:rPr lang="en-US" altLang="ko-KR" sz="1900" smtClean="0">
                <a:latin typeface="Courier New" pitchFamily="49" charset="0"/>
              </a:rPr>
              <a:t>m = n</a:t>
            </a:r>
            <a:r>
              <a:rPr lang="en-US" altLang="ko-KR" sz="1900" smtClean="0"/>
              <a:t> : </a:t>
            </a:r>
            <a:r>
              <a:rPr lang="ko-KR" altLang="en-US" sz="1900" smtClean="0"/>
              <a:t>정방 행렬 </a:t>
            </a:r>
            <a:r>
              <a:rPr lang="en-US" altLang="ko-KR" sz="1900" smtClean="0"/>
              <a:t>(Square Matrix)</a:t>
            </a:r>
          </a:p>
          <a:p>
            <a:pPr eaLnBrk="1" hangingPunct="1"/>
            <a:r>
              <a:rPr lang="ko-KR" altLang="en-US" sz="1900" smtClean="0"/>
              <a:t>특정 원소</a:t>
            </a:r>
          </a:p>
          <a:p>
            <a:pPr lvl="1" eaLnBrk="1" hangingPunct="1"/>
            <a:r>
              <a:rPr lang="en-US" altLang="ko-KR" sz="1700" smtClean="0">
                <a:latin typeface="Courier New" pitchFamily="49" charset="0"/>
              </a:rPr>
              <a:t>A[i][j]</a:t>
            </a:r>
          </a:p>
          <a:p>
            <a:pPr eaLnBrk="1" hangingPunct="1"/>
            <a:r>
              <a:rPr lang="ko-KR" altLang="en-US" sz="1900" smtClean="0"/>
              <a:t>희소 행렬</a:t>
            </a:r>
            <a:r>
              <a:rPr lang="en-US" altLang="ko-KR" sz="1900" smtClean="0"/>
              <a:t>(sparse matrix)</a:t>
            </a:r>
          </a:p>
          <a:p>
            <a:pPr lvl="1" eaLnBrk="1" hangingPunct="1"/>
            <a:r>
              <a:rPr lang="en-US" altLang="ko-KR" sz="1700" smtClean="0"/>
              <a:t>0</a:t>
            </a:r>
            <a:r>
              <a:rPr lang="ko-KR" altLang="en-US" sz="1700" smtClean="0"/>
              <a:t>이 아닌 원소 수 </a:t>
            </a:r>
            <a:r>
              <a:rPr lang="en-US" altLang="ko-KR" sz="1700" smtClean="0"/>
              <a:t>/ </a:t>
            </a:r>
            <a:r>
              <a:rPr lang="ko-KR" altLang="en-US" sz="1700" smtClean="0"/>
              <a:t>전체 원소 수 </a:t>
            </a:r>
            <a:r>
              <a:rPr lang="en-US" altLang="ko-KR" sz="1700" smtClean="0"/>
              <a:t>&lt;&lt; small</a:t>
            </a:r>
            <a:r>
              <a:rPr lang="en-US" altLang="ko-KR" sz="1700" smtClean="0">
                <a:latin typeface="Arial" charset="0"/>
              </a:rPr>
              <a:t> </a:t>
            </a:r>
            <a:endParaRPr lang="en-US" altLang="ko-KR" sz="1700" smtClean="0"/>
          </a:p>
          <a:p>
            <a:pPr lvl="2" eaLnBrk="1" hangingPunct="1"/>
            <a:r>
              <a:rPr lang="en-US" altLang="ko-KR" sz="1500" smtClean="0"/>
              <a:t>0</a:t>
            </a:r>
            <a:r>
              <a:rPr lang="ko-KR" altLang="en-US" sz="1500" smtClean="0"/>
              <a:t>이 아닌 원소만 저장할 필요 있음</a:t>
            </a:r>
          </a:p>
          <a:p>
            <a:pPr eaLnBrk="1" hangingPunct="1"/>
            <a:r>
              <a:rPr lang="ko-KR" altLang="en-US" sz="1900" smtClean="0"/>
              <a:t>행렬에 대한 연산</a:t>
            </a:r>
          </a:p>
          <a:p>
            <a:pPr lvl="1" eaLnBrk="1" hangingPunct="1"/>
            <a:r>
              <a:rPr lang="en-US" altLang="ko-KR" sz="1700" smtClean="0"/>
              <a:t>creation</a:t>
            </a:r>
          </a:p>
          <a:p>
            <a:pPr lvl="1" eaLnBrk="1" hangingPunct="1"/>
            <a:r>
              <a:rPr lang="en-US" altLang="ko-KR" sz="1700" smtClean="0"/>
              <a:t>addition</a:t>
            </a:r>
          </a:p>
          <a:p>
            <a:pPr lvl="1" eaLnBrk="1" hangingPunct="1"/>
            <a:r>
              <a:rPr lang="en-US" altLang="ko-KR" sz="1700" smtClean="0"/>
              <a:t>multiplication</a:t>
            </a:r>
          </a:p>
          <a:p>
            <a:pPr lvl="1" eaLnBrk="1" hangingPunct="1"/>
            <a:r>
              <a:rPr lang="en-US" altLang="ko-KR" sz="1700" smtClean="0"/>
              <a:t>transpose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150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 Of Sparse Matrices</a:t>
            </a:r>
            <a:endParaRPr lang="ko-KR" alt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diagonal</a:t>
            </a:r>
          </a:p>
          <a:p>
            <a:pPr eaLnBrk="1" hangingPunct="1"/>
            <a:r>
              <a:rPr lang="en-US" altLang="ko-KR" smtClean="0"/>
              <a:t>tridiagonal</a:t>
            </a:r>
          </a:p>
          <a:p>
            <a:pPr eaLnBrk="1" hangingPunct="1"/>
            <a:r>
              <a:rPr lang="en-US" altLang="ko-KR" smtClean="0"/>
              <a:t>lower triangular (?)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>
                <a:solidFill>
                  <a:srgbClr val="FF0000"/>
                </a:solidFill>
              </a:rPr>
              <a:t>These are structured sparse matrices.</a:t>
            </a:r>
          </a:p>
          <a:p>
            <a:pPr eaLnBrk="1" hangingPunct="1"/>
            <a:r>
              <a:rPr lang="en-US" altLang="ko-KR" smtClean="0"/>
              <a:t>May be mapped into a 1D array so that a mapping function can be used to locate an element.</a:t>
            </a:r>
            <a:endParaRPr lang="ko-KR" altLang="en-US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14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Unstructured Sparse Matrices</a:t>
            </a:r>
            <a:endParaRPr lang="ko-KR" alt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Airline flight matrix.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ko-KR" smtClean="0"/>
              <a:t>airports are numbered </a:t>
            </a:r>
            <a:r>
              <a:rPr lang="en-US" altLang="ko-KR" smtClean="0">
                <a:solidFill>
                  <a:srgbClr val="FF0000"/>
                </a:solidFill>
              </a:rPr>
              <a:t>1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/>
              <a:t>through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</a:rPr>
              <a:t>n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ko-KR" smtClean="0">
                <a:solidFill>
                  <a:srgbClr val="FF0000"/>
                </a:solidFill>
              </a:rPr>
              <a:t>flight(i,j) =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/>
              <a:t>list of nonstop flights from airport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</a:rPr>
              <a:t>i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/>
              <a:t>to airport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</a:rPr>
              <a:t>j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ko-KR" smtClean="0">
                <a:solidFill>
                  <a:srgbClr val="FF0000"/>
                </a:solidFill>
              </a:rPr>
              <a:t>n = 1000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/>
              <a:t>(say)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ko-KR" smtClean="0">
                <a:solidFill>
                  <a:srgbClr val="FF0000"/>
                </a:solidFill>
              </a:rPr>
              <a:t>n x n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/>
              <a:t>array of list references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</a:rPr>
              <a:t>=&gt; 4 million bytes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ko-KR" smtClean="0"/>
              <a:t>total number of flights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</a:rPr>
              <a:t>= 20,000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/>
              <a:t>(say)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ko-KR" smtClean="0"/>
              <a:t>need at most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</a:rPr>
              <a:t>20,000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/>
              <a:t>list references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</a:rPr>
              <a:t>=&gt;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/>
              <a:t>at most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</a:rPr>
              <a:t>80,000 bytes</a:t>
            </a:r>
            <a:endParaRPr lang="ko-KR" altLang="en-US" smtClean="0">
              <a:solidFill>
                <a:srgbClr val="FF0000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090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Unstructured Sparse Matrices</a:t>
            </a:r>
            <a:endParaRPr lang="ko-KR" altLang="en-US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Web page matrix.</a:t>
            </a:r>
          </a:p>
          <a:p>
            <a:pPr lvl="1" eaLnBrk="1" hangingPunct="1"/>
            <a:r>
              <a:rPr lang="en-US" altLang="ko-KR" smtClean="0"/>
              <a:t>web pages are numbered </a:t>
            </a:r>
            <a:r>
              <a:rPr lang="en-US" altLang="ko-KR" smtClean="0">
                <a:solidFill>
                  <a:srgbClr val="FF0000"/>
                </a:solidFill>
              </a:rPr>
              <a:t>1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/>
              <a:t>through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</a:rPr>
              <a:t>n</a:t>
            </a:r>
          </a:p>
          <a:p>
            <a:pPr lvl="1" eaLnBrk="1" hangingPunct="1"/>
            <a:r>
              <a:rPr lang="en-US" altLang="ko-KR" smtClean="0">
                <a:solidFill>
                  <a:srgbClr val="FF0000"/>
                </a:solidFill>
              </a:rPr>
              <a:t>web(i,j) =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/>
              <a:t>number of links from page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</a:rPr>
              <a:t>i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/>
              <a:t>to page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</a:rPr>
              <a:t>j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Web analysis.</a:t>
            </a:r>
          </a:p>
          <a:p>
            <a:pPr lvl="1" eaLnBrk="1" hangingPunct="1"/>
            <a:r>
              <a:rPr lang="en-US" altLang="ko-KR" smtClean="0">
                <a:solidFill>
                  <a:srgbClr val="FF0000"/>
                </a:solidFill>
              </a:rPr>
              <a:t>authority page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>
                <a:latin typeface="Times New Roman" pitchFamily="18" charset="0"/>
              </a:rPr>
              <a:t>…</a:t>
            </a:r>
            <a:r>
              <a:rPr lang="en-US" altLang="ko-KR" smtClean="0"/>
              <a:t> page that has many links to it</a:t>
            </a:r>
          </a:p>
          <a:p>
            <a:pPr lvl="1" eaLnBrk="1" hangingPunct="1"/>
            <a:r>
              <a:rPr lang="en-US" altLang="ko-KR" smtClean="0">
                <a:solidFill>
                  <a:srgbClr val="FF0000"/>
                </a:solidFill>
              </a:rPr>
              <a:t>hub page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>
                <a:latin typeface="Times New Roman" pitchFamily="18" charset="0"/>
              </a:rPr>
              <a:t>…</a:t>
            </a:r>
            <a:r>
              <a:rPr lang="en-US" altLang="ko-KR" smtClean="0"/>
              <a:t> links to many authority pages</a:t>
            </a:r>
            <a:endParaRPr lang="ko-KR" altLang="en-US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161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Web Page Matrix</a:t>
            </a:r>
            <a:endParaRPr lang="ko-KR" alt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z="2500" smtClean="0">
                <a:solidFill>
                  <a:srgbClr val="FF0000"/>
                </a:solidFill>
              </a:rPr>
              <a:t>n = 2 billion</a:t>
            </a:r>
            <a:r>
              <a:rPr lang="en-US" altLang="ko-KR" sz="2500" smtClean="0">
                <a:solidFill>
                  <a:schemeClr val="hlink"/>
                </a:solidFill>
              </a:rPr>
              <a:t> </a:t>
            </a:r>
            <a:r>
              <a:rPr lang="en-US" altLang="ko-KR" sz="2500" smtClean="0"/>
              <a:t>(and growing by</a:t>
            </a:r>
            <a:r>
              <a:rPr lang="en-US" altLang="ko-KR" sz="2500" smtClean="0">
                <a:solidFill>
                  <a:schemeClr val="bg2"/>
                </a:solidFill>
              </a:rPr>
              <a:t> </a:t>
            </a:r>
            <a:r>
              <a:rPr lang="en-US" altLang="ko-KR" sz="2500" smtClean="0">
                <a:solidFill>
                  <a:srgbClr val="FF0000"/>
                </a:solidFill>
              </a:rPr>
              <a:t>1 million</a:t>
            </a:r>
            <a:r>
              <a:rPr lang="en-US" altLang="ko-KR" sz="2500" smtClean="0">
                <a:solidFill>
                  <a:schemeClr val="hlink"/>
                </a:solidFill>
              </a:rPr>
              <a:t> </a:t>
            </a:r>
            <a:r>
              <a:rPr lang="en-US" altLang="ko-KR" sz="2500" smtClean="0"/>
              <a:t>a day)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z="2500" smtClean="0">
                <a:solidFill>
                  <a:srgbClr val="FF0000"/>
                </a:solidFill>
              </a:rPr>
              <a:t>n x n</a:t>
            </a:r>
            <a:r>
              <a:rPr lang="en-US" altLang="ko-KR" sz="2500" smtClean="0">
                <a:solidFill>
                  <a:schemeClr val="hlink"/>
                </a:solidFill>
              </a:rPr>
              <a:t> </a:t>
            </a:r>
            <a:r>
              <a:rPr lang="en-US" altLang="ko-KR" sz="2500" smtClean="0"/>
              <a:t>array of</a:t>
            </a:r>
            <a:r>
              <a:rPr lang="en-US" altLang="ko-KR" sz="2500" smtClean="0">
                <a:solidFill>
                  <a:schemeClr val="bg2"/>
                </a:solidFill>
              </a:rPr>
              <a:t> </a:t>
            </a:r>
            <a:r>
              <a:rPr lang="en-US" altLang="ko-KR" sz="2500" smtClean="0">
                <a:solidFill>
                  <a:srgbClr val="336600"/>
                </a:solidFill>
              </a:rPr>
              <a:t>int</a:t>
            </a:r>
            <a:r>
              <a:rPr lang="en-US" altLang="ko-KR" sz="2500" smtClean="0"/>
              <a:t>s</a:t>
            </a:r>
            <a:r>
              <a:rPr lang="en-US" altLang="ko-KR" sz="2500" smtClean="0">
                <a:solidFill>
                  <a:schemeClr val="bg2"/>
                </a:solidFill>
              </a:rPr>
              <a:t> </a:t>
            </a:r>
            <a:r>
              <a:rPr lang="en-US" altLang="ko-KR" sz="2500" smtClean="0">
                <a:solidFill>
                  <a:srgbClr val="FF0000"/>
                </a:solidFill>
              </a:rPr>
              <a:t>=&gt; 16 * 10</a:t>
            </a:r>
            <a:r>
              <a:rPr lang="en-US" altLang="ko-KR" sz="2500" baseline="30000" smtClean="0">
                <a:solidFill>
                  <a:srgbClr val="FF0000"/>
                </a:solidFill>
              </a:rPr>
              <a:t>18</a:t>
            </a:r>
            <a:r>
              <a:rPr lang="en-US" altLang="ko-KR" sz="2500" smtClean="0">
                <a:solidFill>
                  <a:srgbClr val="FF0000"/>
                </a:solidFill>
              </a:rPr>
              <a:t> bytes (16 * 10</a:t>
            </a:r>
            <a:r>
              <a:rPr lang="en-US" altLang="ko-KR" sz="2500" baseline="30000" smtClean="0">
                <a:solidFill>
                  <a:srgbClr val="FF0000"/>
                </a:solidFill>
              </a:rPr>
              <a:t>9</a:t>
            </a:r>
            <a:r>
              <a:rPr lang="en-US" altLang="ko-KR" sz="2500" smtClean="0">
                <a:solidFill>
                  <a:srgbClr val="FF0000"/>
                </a:solidFill>
              </a:rPr>
              <a:t> GB)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z="2500" smtClean="0"/>
              <a:t>each page links to</a:t>
            </a:r>
            <a:r>
              <a:rPr lang="en-US" altLang="ko-KR" sz="2500" smtClean="0">
                <a:solidFill>
                  <a:schemeClr val="bg2"/>
                </a:solidFill>
              </a:rPr>
              <a:t> </a:t>
            </a:r>
            <a:r>
              <a:rPr lang="en-US" altLang="ko-KR" sz="2500" smtClean="0">
                <a:solidFill>
                  <a:srgbClr val="FF0000"/>
                </a:solidFill>
              </a:rPr>
              <a:t>10</a:t>
            </a:r>
            <a:r>
              <a:rPr lang="en-US" altLang="ko-KR" sz="2500" smtClean="0">
                <a:solidFill>
                  <a:schemeClr val="hlink"/>
                </a:solidFill>
              </a:rPr>
              <a:t> </a:t>
            </a:r>
            <a:r>
              <a:rPr lang="en-US" altLang="ko-KR" sz="2500" smtClean="0"/>
              <a:t>(say) other pages on average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z="2500" smtClean="0"/>
              <a:t>on average there are 10 nonzero entries per row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z="2500" smtClean="0"/>
              <a:t>space needed for nonzero elements is approximately</a:t>
            </a:r>
            <a:r>
              <a:rPr lang="en-US" altLang="ko-KR" sz="2500" smtClean="0">
                <a:solidFill>
                  <a:schemeClr val="bg2"/>
                </a:solidFill>
              </a:rPr>
              <a:t> </a:t>
            </a:r>
            <a:r>
              <a:rPr lang="en-US" altLang="ko-KR" sz="2500" smtClean="0">
                <a:solidFill>
                  <a:srgbClr val="FF0000"/>
                </a:solidFill>
              </a:rPr>
              <a:t>20 billion x 4 bytes = 80 billion bytes (80 GB)</a:t>
            </a:r>
            <a:endParaRPr lang="ko-KR" altLang="en-US" sz="2100" smtClean="0">
              <a:solidFill>
                <a:srgbClr val="FF0000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678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The Array as an Abstract Data Type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1200" b="1" dirty="0" smtClean="0">
                <a:latin typeface="Courier New" pitchFamily="49" charset="0"/>
              </a:rPr>
              <a:t>class</a:t>
            </a:r>
            <a:r>
              <a:rPr lang="en-US" altLang="ko-KR" sz="1200" dirty="0" smtClean="0">
                <a:latin typeface="Courier New" pitchFamily="49" charset="0"/>
              </a:rPr>
              <a:t> </a:t>
            </a:r>
            <a:r>
              <a:rPr lang="en-US" altLang="ko-KR" sz="1200" i="1" dirty="0" err="1" smtClean="0">
                <a:latin typeface="Courier New" pitchFamily="49" charset="0"/>
              </a:rPr>
              <a:t>GeneralArray</a:t>
            </a:r>
            <a:r>
              <a:rPr lang="en-US" altLang="ko-KR" sz="1200" dirty="0" smtClean="0">
                <a:latin typeface="Courier New" pitchFamily="49" charset="0"/>
              </a:rPr>
              <a:t>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200" dirty="0" smtClean="0">
                <a:latin typeface="Courier New" pitchFamily="49" charset="0"/>
              </a:rPr>
              <a:t>// A set of pairs &lt;index, value&gt; where for each value of index in </a:t>
            </a:r>
            <a:r>
              <a:rPr lang="en-US" altLang="ko-KR" sz="1200" i="1" dirty="0" err="1" smtClean="0">
                <a:latin typeface="Courier New" pitchFamily="49" charset="0"/>
              </a:rPr>
              <a:t>IndexSet</a:t>
            </a:r>
            <a:endParaRPr lang="en-US" altLang="ko-KR" sz="1200" i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200" dirty="0" smtClean="0">
                <a:latin typeface="Courier New" pitchFamily="49" charset="0"/>
              </a:rPr>
              <a:t>// there is a value of type float. </a:t>
            </a:r>
            <a:r>
              <a:rPr lang="en-US" altLang="ko-KR" sz="1200" i="1" dirty="0" err="1" smtClean="0">
                <a:latin typeface="Courier New" pitchFamily="49" charset="0"/>
              </a:rPr>
              <a:t>IndexSet</a:t>
            </a:r>
            <a:r>
              <a:rPr lang="en-US" altLang="ko-KR" sz="1200" dirty="0" smtClean="0">
                <a:latin typeface="Courier New" pitchFamily="49" charset="0"/>
              </a:rPr>
              <a:t> is a finite ordered set of one or more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200" dirty="0" smtClean="0">
                <a:latin typeface="Courier New" pitchFamily="49" charset="0"/>
              </a:rPr>
              <a:t>// dimensions, for example, {0, …, </a:t>
            </a:r>
            <a:r>
              <a:rPr lang="en-US" altLang="ko-KR" sz="1200" i="1" dirty="0" smtClean="0">
                <a:latin typeface="Courier New" pitchFamily="49" charset="0"/>
              </a:rPr>
              <a:t>n</a:t>
            </a:r>
            <a:r>
              <a:rPr lang="en-US" altLang="ko-KR" sz="1200" dirty="0" smtClean="0">
                <a:latin typeface="Courier New" pitchFamily="49" charset="0"/>
              </a:rPr>
              <a:t>-1} for one dimension, {(0,0)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200" dirty="0" smtClean="0">
                <a:latin typeface="Courier New" pitchFamily="49" charset="0"/>
              </a:rPr>
              <a:t>// (0,1), (0,2), (1,0), (1,1), (1,2), (2,0), (2,1), (2,2)} for two dimensions, </a:t>
            </a:r>
            <a:r>
              <a:rPr lang="en-US" altLang="ko-KR" sz="1200" dirty="0" err="1" smtClean="0">
                <a:latin typeface="Courier New" pitchFamily="49" charset="0"/>
              </a:rPr>
              <a:t>etc</a:t>
            </a:r>
            <a:endParaRPr lang="en-US" altLang="ko-KR" sz="12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200" dirty="0" smtClean="0">
                <a:latin typeface="Courier New" pitchFamily="49" charset="0"/>
              </a:rPr>
              <a:t>      </a:t>
            </a:r>
            <a:r>
              <a:rPr lang="en-US" altLang="ko-KR" sz="1200" i="1" dirty="0" err="1" smtClean="0">
                <a:latin typeface="Courier New" pitchFamily="49" charset="0"/>
              </a:rPr>
              <a:t>GeneralArray</a:t>
            </a:r>
            <a:r>
              <a:rPr lang="en-US" altLang="ko-KR" sz="1200" dirty="0" smtClean="0">
                <a:latin typeface="Courier New" pitchFamily="49" charset="0"/>
              </a:rPr>
              <a:t>(</a:t>
            </a:r>
            <a:r>
              <a:rPr lang="en-US" altLang="ko-KR" sz="1200" b="1" dirty="0" err="1" smtClean="0">
                <a:latin typeface="Courier New" pitchFamily="49" charset="0"/>
              </a:rPr>
              <a:t>int</a:t>
            </a:r>
            <a:r>
              <a:rPr lang="en-US" altLang="ko-KR" sz="1200" i="1" dirty="0" smtClean="0">
                <a:latin typeface="Courier New" pitchFamily="49" charset="0"/>
              </a:rPr>
              <a:t> j</a:t>
            </a:r>
            <a:r>
              <a:rPr lang="en-US" altLang="ko-KR" sz="1200" dirty="0" smtClean="0">
                <a:latin typeface="Courier New" pitchFamily="49" charset="0"/>
              </a:rPr>
              <a:t>, </a:t>
            </a:r>
            <a:r>
              <a:rPr lang="en-US" altLang="ko-KR" sz="1200" i="1" dirty="0" err="1" smtClean="0">
                <a:latin typeface="Courier New" pitchFamily="49" charset="0"/>
              </a:rPr>
              <a:t>RangeList</a:t>
            </a:r>
            <a:r>
              <a:rPr lang="en-US" altLang="ko-KR" sz="1200" dirty="0" smtClean="0">
                <a:latin typeface="Courier New" pitchFamily="49" charset="0"/>
              </a:rPr>
              <a:t> </a:t>
            </a:r>
            <a:r>
              <a:rPr lang="en-US" altLang="ko-KR" sz="1200" i="1" dirty="0" smtClean="0">
                <a:latin typeface="Courier New" pitchFamily="49" charset="0"/>
              </a:rPr>
              <a:t>list</a:t>
            </a:r>
            <a:r>
              <a:rPr lang="en-US" altLang="ko-KR" sz="1200" dirty="0" smtClean="0">
                <a:latin typeface="Courier New" pitchFamily="49" charset="0"/>
              </a:rPr>
              <a:t>, </a:t>
            </a:r>
            <a:r>
              <a:rPr lang="en-US" altLang="ko-KR" sz="1200" b="1" dirty="0" smtClean="0">
                <a:latin typeface="Courier New" pitchFamily="49" charset="0"/>
              </a:rPr>
              <a:t>float</a:t>
            </a:r>
            <a:r>
              <a:rPr lang="en-US" altLang="ko-KR" sz="1200" dirty="0" smtClean="0">
                <a:latin typeface="Courier New" pitchFamily="49" charset="0"/>
              </a:rPr>
              <a:t> </a:t>
            </a:r>
            <a:r>
              <a:rPr lang="en-US" altLang="ko-KR" sz="1200" i="1" dirty="0" err="1" smtClean="0">
                <a:latin typeface="Courier New" pitchFamily="49" charset="0"/>
              </a:rPr>
              <a:t>initValue</a:t>
            </a:r>
            <a:r>
              <a:rPr lang="en-US" altLang="ko-KR" sz="1200" dirty="0" smtClean="0">
                <a:latin typeface="Courier New" pitchFamily="49" charset="0"/>
              </a:rPr>
              <a:t> = </a:t>
            </a:r>
            <a:r>
              <a:rPr lang="en-US" altLang="ko-KR" sz="1200" dirty="0" err="1" smtClean="0">
                <a:latin typeface="Courier New" pitchFamily="49" charset="0"/>
              </a:rPr>
              <a:t>defaultValue</a:t>
            </a:r>
            <a:r>
              <a:rPr lang="en-US" altLang="ko-KR" sz="1200" dirty="0" smtClean="0">
                <a:latin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200" dirty="0" smtClean="0">
                <a:latin typeface="Courier New" pitchFamily="49" charset="0"/>
              </a:rPr>
              <a:t>    // This constructor creates a j dimensional array of float; the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200" dirty="0" smtClean="0">
                <a:latin typeface="Courier New" pitchFamily="49" charset="0"/>
              </a:rPr>
              <a:t>	// range of the </a:t>
            </a:r>
            <a:r>
              <a:rPr lang="en-US" altLang="ko-KR" sz="1200" dirty="0" err="1" smtClean="0">
                <a:latin typeface="Courier New" pitchFamily="49" charset="0"/>
              </a:rPr>
              <a:t>kth</a:t>
            </a:r>
            <a:r>
              <a:rPr lang="en-US" altLang="ko-KR" sz="1200" dirty="0" smtClean="0">
                <a:latin typeface="Courier New" pitchFamily="49" charset="0"/>
              </a:rPr>
              <a:t> dimension is given by the </a:t>
            </a:r>
            <a:r>
              <a:rPr lang="en-US" altLang="ko-KR" sz="1200" dirty="0" err="1" smtClean="0">
                <a:latin typeface="Courier New" pitchFamily="49" charset="0"/>
              </a:rPr>
              <a:t>kth</a:t>
            </a:r>
            <a:r>
              <a:rPr lang="en-US" altLang="ko-KR" sz="1200" dirty="0" smtClean="0">
                <a:latin typeface="Courier New" pitchFamily="49" charset="0"/>
              </a:rPr>
              <a:t> element of list. For each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200" dirty="0" smtClean="0">
                <a:latin typeface="Courier New" pitchFamily="49" charset="0"/>
              </a:rPr>
              <a:t>	// index I in the index set, insert &lt;</a:t>
            </a:r>
            <a:r>
              <a:rPr lang="en-US" altLang="ko-KR" sz="1200" dirty="0" err="1" smtClean="0">
                <a:latin typeface="Courier New" pitchFamily="49" charset="0"/>
              </a:rPr>
              <a:t>i</a:t>
            </a:r>
            <a:r>
              <a:rPr lang="en-US" altLang="ko-KR" sz="1200" dirty="0" smtClean="0">
                <a:latin typeface="Courier New" pitchFamily="49" charset="0"/>
              </a:rPr>
              <a:t>, </a:t>
            </a:r>
            <a:r>
              <a:rPr lang="en-US" altLang="ko-KR" sz="1200" dirty="0" err="1" smtClean="0">
                <a:latin typeface="Courier New" pitchFamily="49" charset="0"/>
              </a:rPr>
              <a:t>initValue</a:t>
            </a:r>
            <a:r>
              <a:rPr lang="en-US" altLang="ko-KR" sz="1200" dirty="0" smtClean="0">
                <a:latin typeface="Courier New" pitchFamily="49" charset="0"/>
              </a:rPr>
              <a:t>&gt; into the array.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12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200" dirty="0" smtClean="0">
                <a:latin typeface="Courier New" pitchFamily="49" charset="0"/>
              </a:rPr>
              <a:t>      </a:t>
            </a:r>
            <a:r>
              <a:rPr lang="en-US" altLang="ko-KR" sz="1200" b="1" dirty="0" smtClean="0">
                <a:latin typeface="Courier New" pitchFamily="49" charset="0"/>
              </a:rPr>
              <a:t>float</a:t>
            </a:r>
            <a:r>
              <a:rPr lang="en-US" altLang="ko-KR" sz="1200" dirty="0" smtClean="0">
                <a:latin typeface="Courier New" pitchFamily="49" charset="0"/>
              </a:rPr>
              <a:t> </a:t>
            </a:r>
            <a:r>
              <a:rPr lang="en-US" altLang="ko-KR" sz="1200" i="1" dirty="0" smtClean="0">
                <a:latin typeface="Courier New" pitchFamily="49" charset="0"/>
              </a:rPr>
              <a:t>Retrieve</a:t>
            </a:r>
            <a:r>
              <a:rPr lang="en-US" altLang="ko-KR" sz="1200" dirty="0" smtClean="0">
                <a:latin typeface="Courier New" pitchFamily="49" charset="0"/>
              </a:rPr>
              <a:t>(</a:t>
            </a:r>
            <a:r>
              <a:rPr lang="en-US" altLang="ko-KR" sz="1200" i="1" dirty="0" smtClean="0">
                <a:latin typeface="Courier New" pitchFamily="49" charset="0"/>
              </a:rPr>
              <a:t>index</a:t>
            </a:r>
            <a:r>
              <a:rPr lang="en-US" altLang="ko-KR" sz="1200" dirty="0" smtClean="0">
                <a:latin typeface="Courier New" pitchFamily="49" charset="0"/>
              </a:rPr>
              <a:t> </a:t>
            </a:r>
            <a:r>
              <a:rPr lang="en-US" altLang="ko-KR" sz="1200" i="1" dirty="0" err="1" smtClean="0">
                <a:latin typeface="Courier New" pitchFamily="49" charset="0"/>
              </a:rPr>
              <a:t>i</a:t>
            </a:r>
            <a:r>
              <a:rPr lang="en-US" altLang="ko-KR" sz="1200" dirty="0" smtClean="0">
                <a:latin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200" dirty="0" smtClean="0">
                <a:latin typeface="Courier New" pitchFamily="49" charset="0"/>
              </a:rPr>
              <a:t>    // if I is in the index set of the array, return the float associated with I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200" dirty="0" smtClean="0">
                <a:latin typeface="Courier New" pitchFamily="49" charset="0"/>
              </a:rPr>
              <a:t>	// in the array; otherwise throw an exception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12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200" dirty="0" smtClean="0">
                <a:latin typeface="Courier New" pitchFamily="49" charset="0"/>
              </a:rPr>
              <a:t>      </a:t>
            </a:r>
            <a:r>
              <a:rPr lang="en-US" altLang="ko-KR" sz="1200" b="1" dirty="0" smtClean="0">
                <a:latin typeface="Courier New" pitchFamily="49" charset="0"/>
              </a:rPr>
              <a:t>void</a:t>
            </a:r>
            <a:r>
              <a:rPr lang="en-US" altLang="ko-KR" sz="1200" dirty="0" smtClean="0">
                <a:latin typeface="Courier New" pitchFamily="49" charset="0"/>
              </a:rPr>
              <a:t> </a:t>
            </a:r>
            <a:r>
              <a:rPr lang="en-US" altLang="ko-KR" sz="1200" i="1" dirty="0" smtClean="0">
                <a:latin typeface="Courier New" pitchFamily="49" charset="0"/>
              </a:rPr>
              <a:t>Store</a:t>
            </a:r>
            <a:r>
              <a:rPr lang="en-US" altLang="ko-KR" sz="1200" dirty="0" smtClean="0">
                <a:latin typeface="Courier New" pitchFamily="49" charset="0"/>
              </a:rPr>
              <a:t>(</a:t>
            </a:r>
            <a:r>
              <a:rPr lang="en-US" altLang="ko-KR" sz="1200" i="1" dirty="0" smtClean="0">
                <a:latin typeface="Courier New" pitchFamily="49" charset="0"/>
              </a:rPr>
              <a:t>index </a:t>
            </a:r>
            <a:r>
              <a:rPr lang="en-US" altLang="ko-KR" sz="1200" i="1" dirty="0" err="1" smtClean="0">
                <a:latin typeface="Courier New" pitchFamily="49" charset="0"/>
              </a:rPr>
              <a:t>i</a:t>
            </a:r>
            <a:r>
              <a:rPr lang="en-US" altLang="ko-KR" sz="1200" dirty="0" smtClean="0">
                <a:latin typeface="Courier New" pitchFamily="49" charset="0"/>
              </a:rPr>
              <a:t>, </a:t>
            </a:r>
            <a:r>
              <a:rPr lang="en-US" altLang="ko-KR" sz="1200" b="1" dirty="0" smtClean="0">
                <a:latin typeface="Courier New" pitchFamily="49" charset="0"/>
              </a:rPr>
              <a:t>float</a:t>
            </a:r>
            <a:r>
              <a:rPr lang="en-US" altLang="ko-KR" sz="1200" dirty="0" smtClean="0">
                <a:latin typeface="Courier New" pitchFamily="49" charset="0"/>
              </a:rPr>
              <a:t> </a:t>
            </a:r>
            <a:r>
              <a:rPr lang="en-US" altLang="ko-KR" sz="1200" i="1" dirty="0" smtClean="0">
                <a:latin typeface="Courier New" pitchFamily="49" charset="0"/>
              </a:rPr>
              <a:t>x</a:t>
            </a:r>
            <a:r>
              <a:rPr lang="en-US" altLang="ko-KR" sz="1200" dirty="0" smtClean="0">
                <a:latin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200" dirty="0" smtClean="0">
                <a:latin typeface="Courier New" pitchFamily="49" charset="0"/>
              </a:rPr>
              <a:t>    // If </a:t>
            </a:r>
            <a:r>
              <a:rPr lang="en-US" altLang="ko-KR" sz="1200" i="1" dirty="0" err="1" smtClean="0">
                <a:latin typeface="Courier New" pitchFamily="49" charset="0"/>
              </a:rPr>
              <a:t>i</a:t>
            </a:r>
            <a:r>
              <a:rPr lang="en-US" altLang="ko-KR" sz="1200" dirty="0" smtClean="0">
                <a:latin typeface="Courier New" pitchFamily="49" charset="0"/>
              </a:rPr>
              <a:t> is in the index set of the array, replace the old value associated with </a:t>
            </a:r>
            <a:r>
              <a:rPr lang="en-US" altLang="ko-KR" sz="1200" i="1" dirty="0" err="1" smtClean="0">
                <a:latin typeface="Courier New" pitchFamily="49" charset="0"/>
              </a:rPr>
              <a:t>i</a:t>
            </a:r>
            <a:endParaRPr lang="en-US" altLang="ko-KR" sz="1200" i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200" dirty="0" smtClean="0">
                <a:latin typeface="Courier New" pitchFamily="49" charset="0"/>
              </a:rPr>
              <a:t>	// by </a:t>
            </a:r>
            <a:r>
              <a:rPr lang="en-US" altLang="ko-KR" sz="1200" i="1" dirty="0" smtClean="0">
                <a:latin typeface="Courier New" pitchFamily="49" charset="0"/>
              </a:rPr>
              <a:t>x</a:t>
            </a:r>
            <a:r>
              <a:rPr lang="en-US" altLang="ko-KR" sz="1200" dirty="0" smtClean="0">
                <a:latin typeface="Courier New" pitchFamily="49" charset="0"/>
              </a:rPr>
              <a:t>; otherwise throw an exception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200" dirty="0" smtClean="0">
                <a:latin typeface="Courier New" pitchFamily="49" charset="0"/>
              </a:rPr>
              <a:t>};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12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200" dirty="0" smtClean="0">
                <a:latin typeface="Courier New" pitchFamily="49" charset="0"/>
              </a:rPr>
              <a:t>ADT 2.2 : Abstract data type </a:t>
            </a:r>
            <a:r>
              <a:rPr lang="en-US" altLang="ko-KR" sz="1200" i="1" dirty="0" err="1" smtClean="0">
                <a:latin typeface="Courier New" pitchFamily="49" charset="0"/>
              </a:rPr>
              <a:t>GeneralArray</a:t>
            </a:r>
            <a:endParaRPr lang="en-US" altLang="ko-KR" sz="1200" i="1" dirty="0" smtClean="0">
              <a:latin typeface="Courier New" pitchFamily="49" charset="0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945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Sparse Matrices</a:t>
            </a:r>
            <a:endParaRPr lang="ko-KR" altLang="en-US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sparse </a:t>
            </a:r>
            <a:r>
              <a:rPr lang="en-US" altLang="ko-KR" smtClean="0">
                <a:latin typeface="Times New Roman" pitchFamily="18" charset="0"/>
              </a:rPr>
              <a:t>…</a:t>
            </a:r>
            <a:r>
              <a:rPr lang="en-US" altLang="ko-KR" smtClean="0"/>
              <a:t> many elements are zero</a:t>
            </a:r>
          </a:p>
          <a:p>
            <a:pPr eaLnBrk="1" hangingPunct="1"/>
            <a:r>
              <a:rPr lang="en-US" altLang="ko-KR" smtClean="0"/>
              <a:t>dense   </a:t>
            </a:r>
            <a:r>
              <a:rPr lang="en-US" altLang="ko-KR" smtClean="0">
                <a:latin typeface="Times New Roman" pitchFamily="18" charset="0"/>
              </a:rPr>
              <a:t>…</a:t>
            </a:r>
            <a:r>
              <a:rPr lang="en-US" altLang="ko-KR" smtClean="0"/>
              <a:t> few elements are zero</a:t>
            </a:r>
            <a:endParaRPr lang="ko-KR" altLang="en-US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89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희소 행렬 </a:t>
            </a:r>
            <a:r>
              <a:rPr lang="en-US" altLang="ko-KR" b="1" smtClean="0"/>
              <a:t>(Sparse Matrix)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31150" cy="4530725"/>
          </a:xfrm>
        </p:spPr>
        <p:txBody>
          <a:bodyPr/>
          <a:lstStyle/>
          <a:p>
            <a:pPr eaLnBrk="1" hangingPunct="1"/>
            <a:r>
              <a:rPr lang="ko-KR" altLang="en-US" sz="2600" smtClean="0"/>
              <a:t>밀집행렬과 희소 행렬의 예</a:t>
            </a:r>
          </a:p>
          <a:p>
            <a:pPr eaLnBrk="1" hangingPunct="1"/>
            <a:endParaRPr lang="ko-KR" altLang="en-US" sz="2600" smtClean="0"/>
          </a:p>
          <a:p>
            <a:pPr eaLnBrk="1" hangingPunct="1"/>
            <a:endParaRPr lang="ko-KR" altLang="en-US" sz="2600" smtClean="0"/>
          </a:p>
          <a:p>
            <a:pPr eaLnBrk="1" hangingPunct="1"/>
            <a:endParaRPr lang="ko-KR" altLang="en-US" sz="2600" smtClean="0"/>
          </a:p>
          <a:p>
            <a:pPr eaLnBrk="1" hangingPunct="1"/>
            <a:endParaRPr lang="ko-KR" altLang="en-US" sz="2600" smtClean="0"/>
          </a:p>
          <a:p>
            <a:pPr eaLnBrk="1" hangingPunct="1"/>
            <a:endParaRPr lang="ko-KR" altLang="en-US" sz="2600" smtClean="0"/>
          </a:p>
          <a:p>
            <a:pPr eaLnBrk="1" hangingPunct="1"/>
            <a:endParaRPr lang="ko-KR" altLang="en-US" sz="2600" smtClean="0"/>
          </a:p>
          <a:p>
            <a:pPr eaLnBrk="1" hangingPunct="1"/>
            <a:endParaRPr lang="ko-KR" altLang="en-US" sz="260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altLang="ko-KR" sz="2600" smtClean="0"/>
              <a:t>Figure 2.2 : Two matrices</a:t>
            </a:r>
          </a:p>
        </p:txBody>
      </p:sp>
      <p:graphicFrame>
        <p:nvGraphicFramePr>
          <p:cNvPr id="4813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00113" y="2492375"/>
          <a:ext cx="2492375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Equation" r:id="rId3" imgW="1270000" imgH="1371600" progId="Equation.3">
                  <p:embed/>
                </p:oleObj>
              </mc:Choice>
              <mc:Fallback>
                <p:oleObj name="Equation" r:id="rId3" imgW="12700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92375"/>
                        <a:ext cx="2492375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6"/>
          <p:cNvGraphicFramePr>
            <a:graphicFrameLocks noChangeAspect="1"/>
          </p:cNvGraphicFramePr>
          <p:nvPr/>
        </p:nvGraphicFramePr>
        <p:xfrm>
          <a:off x="4430713" y="2205038"/>
          <a:ext cx="3738562" cy="314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Equation" r:id="rId5" imgW="1905000" imgH="1600200" progId="Equation.3">
                  <p:embed/>
                </p:oleObj>
              </mc:Choice>
              <mc:Fallback>
                <p:oleObj name="Equation" r:id="rId5" imgW="1905000" imgH="160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713" y="2205038"/>
                        <a:ext cx="3738562" cy="314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98DE3-4BE4-4035-8F21-E6AAEA21DEAA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464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희소 행렬 </a:t>
            </a:r>
            <a:r>
              <a:rPr lang="en-US" altLang="ko-KR" smtClean="0"/>
              <a:t>ADT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000" b="1" smtClean="0">
                <a:latin typeface="Courier New" pitchFamily="49" charset="0"/>
              </a:rPr>
              <a:t>class</a:t>
            </a:r>
            <a:r>
              <a:rPr lang="en-US" altLang="ko-KR" sz="1000" smtClean="0">
                <a:latin typeface="Courier New" pitchFamily="49" charset="0"/>
              </a:rPr>
              <a:t> </a:t>
            </a:r>
            <a:r>
              <a:rPr lang="en-US" altLang="ko-KR" sz="1000" i="1" smtClean="0">
                <a:latin typeface="Courier New" pitchFamily="49" charset="0"/>
              </a:rPr>
              <a:t>SparseMatrix</a:t>
            </a:r>
            <a:r>
              <a:rPr lang="en-US" altLang="ko-KR" sz="1000" smtClean="0"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000" smtClean="0">
                <a:latin typeface="Courier New" pitchFamily="49" charset="0"/>
              </a:rPr>
              <a:t>// A set of triples, &lt;row, column, value&gt;,where row and column are non-negative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000" smtClean="0">
                <a:latin typeface="Courier New" pitchFamily="49" charset="0"/>
              </a:rPr>
              <a:t>// integers and form a unique combination; value is also an integer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000" b="1" smtClean="0">
                <a:latin typeface="Courier New" pitchFamily="49" charset="0"/>
              </a:rPr>
              <a:t>public</a:t>
            </a:r>
            <a:r>
              <a:rPr lang="en-US" altLang="ko-KR" sz="1000" smtClean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000" smtClean="0">
                <a:latin typeface="Courier New" pitchFamily="49" charset="0"/>
              </a:rPr>
              <a:t>	</a:t>
            </a:r>
            <a:r>
              <a:rPr lang="en-US" altLang="ko-KR" sz="1000" i="1" smtClean="0">
                <a:solidFill>
                  <a:srgbClr val="0000FF"/>
                </a:solidFill>
                <a:latin typeface="Courier New" pitchFamily="49" charset="0"/>
              </a:rPr>
              <a:t>SparseMatrix</a:t>
            </a:r>
            <a:r>
              <a:rPr lang="en-US" altLang="ko-KR" sz="1000" smtClean="0">
                <a:latin typeface="Courier New" pitchFamily="49" charset="0"/>
              </a:rPr>
              <a:t>(</a:t>
            </a:r>
            <a:r>
              <a:rPr lang="en-US" altLang="ko-KR" sz="1000" b="1" smtClean="0">
                <a:latin typeface="Courier New" pitchFamily="49" charset="0"/>
              </a:rPr>
              <a:t>int</a:t>
            </a:r>
            <a:r>
              <a:rPr lang="en-US" altLang="ko-KR" sz="1000" smtClean="0">
                <a:latin typeface="Courier New" pitchFamily="49" charset="0"/>
              </a:rPr>
              <a:t> r, </a:t>
            </a:r>
            <a:r>
              <a:rPr lang="en-US" altLang="ko-KR" sz="1000" b="1" smtClean="0">
                <a:latin typeface="Courier New" pitchFamily="49" charset="0"/>
              </a:rPr>
              <a:t>int </a:t>
            </a:r>
            <a:r>
              <a:rPr lang="en-US" altLang="ko-KR" sz="1000" smtClean="0">
                <a:latin typeface="Courier New" pitchFamily="49" charset="0"/>
              </a:rPr>
              <a:t>c,</a:t>
            </a:r>
            <a:r>
              <a:rPr lang="en-US" altLang="ko-KR" sz="1000" b="1" smtClean="0">
                <a:latin typeface="Courier New" pitchFamily="49" charset="0"/>
              </a:rPr>
              <a:t> int </a:t>
            </a:r>
            <a:r>
              <a:rPr lang="en-US" altLang="ko-KR" sz="1000" smtClean="0">
                <a:latin typeface="Courier New" pitchFamily="49" charset="0"/>
              </a:rPr>
              <a:t>t){};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000" smtClean="0">
                <a:latin typeface="Courier New" pitchFamily="49" charset="0"/>
              </a:rPr>
              <a:t>	// the constructor function creates a SparseMatrix with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000" smtClean="0">
                <a:latin typeface="Courier New" pitchFamily="49" charset="0"/>
              </a:rPr>
              <a:t>	// r rows, c columns, and a capacity of t nonzero terms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000" smtClean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000" smtClean="0">
                <a:latin typeface="Courier New" pitchFamily="49" charset="0"/>
              </a:rPr>
              <a:t>	</a:t>
            </a:r>
            <a:r>
              <a:rPr lang="en-US" altLang="ko-KR" sz="1000" i="1" smtClean="0">
                <a:latin typeface="Courier New" pitchFamily="49" charset="0"/>
              </a:rPr>
              <a:t>SparseMatrix </a:t>
            </a:r>
            <a:r>
              <a:rPr lang="en-US" altLang="ko-KR" sz="1000" i="1" smtClean="0">
                <a:solidFill>
                  <a:srgbClr val="0000FF"/>
                </a:solidFill>
                <a:latin typeface="Courier New" pitchFamily="49" charset="0"/>
              </a:rPr>
              <a:t>Transpose</a:t>
            </a:r>
            <a:r>
              <a:rPr lang="en-US" altLang="ko-KR" sz="100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000" smtClean="0">
                <a:latin typeface="Courier New" pitchFamily="49" charset="0"/>
              </a:rPr>
              <a:t>	// Returns the SparseMatrix obtained by interchanging the row and column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000" smtClean="0">
                <a:latin typeface="Courier New" pitchFamily="49" charset="0"/>
              </a:rPr>
              <a:t>	// value of every triple in * this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0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000" smtClean="0">
                <a:latin typeface="Courier New" pitchFamily="49" charset="0"/>
              </a:rPr>
              <a:t>	</a:t>
            </a:r>
            <a:r>
              <a:rPr lang="en-US" altLang="ko-KR" sz="1000" i="1" smtClean="0">
                <a:latin typeface="Courier New" pitchFamily="49" charset="0"/>
              </a:rPr>
              <a:t>SparseMatrix</a:t>
            </a:r>
            <a:r>
              <a:rPr lang="en-US" altLang="ko-KR" sz="1000" smtClean="0">
                <a:latin typeface="Courier New" pitchFamily="49" charset="0"/>
              </a:rPr>
              <a:t> </a:t>
            </a:r>
            <a:r>
              <a:rPr lang="en-US" altLang="ko-KR" sz="1000" i="1" smtClean="0">
                <a:solidFill>
                  <a:srgbClr val="0000FF"/>
                </a:solidFill>
                <a:latin typeface="Courier New" pitchFamily="49" charset="0"/>
              </a:rPr>
              <a:t>Add</a:t>
            </a:r>
            <a:r>
              <a:rPr lang="en-US" altLang="ko-KR" sz="1000" smtClean="0">
                <a:latin typeface="Courier New" pitchFamily="49" charset="0"/>
              </a:rPr>
              <a:t>(</a:t>
            </a:r>
            <a:r>
              <a:rPr lang="en-US" altLang="ko-KR" sz="1000" i="1" smtClean="0">
                <a:latin typeface="Courier New" pitchFamily="49" charset="0"/>
              </a:rPr>
              <a:t>SparseMatrix</a:t>
            </a:r>
            <a:r>
              <a:rPr lang="en-US" altLang="ko-KR" sz="1000" smtClean="0">
                <a:latin typeface="Courier New" pitchFamily="49" charset="0"/>
              </a:rPr>
              <a:t> </a:t>
            </a:r>
            <a:r>
              <a:rPr lang="en-US" altLang="ko-KR" sz="1000" i="1" smtClean="0">
                <a:latin typeface="Courier New" pitchFamily="49" charset="0"/>
              </a:rPr>
              <a:t>b</a:t>
            </a:r>
            <a:r>
              <a:rPr lang="en-US" altLang="ko-KR" sz="100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000" smtClean="0">
                <a:latin typeface="Courier New" pitchFamily="49" charset="0"/>
              </a:rPr>
              <a:t>	// If the dimensions of *this and b are the same. then the matrix produced by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000" smtClean="0">
                <a:latin typeface="Courier New" pitchFamily="49" charset="0"/>
              </a:rPr>
              <a:t>	// adding corresponding items, namely those with identical row and column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000" smtClean="0">
                <a:latin typeface="Courier New" pitchFamily="49" charset="0"/>
              </a:rPr>
              <a:t>	// values is returned; otherwise, an exception is thrown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000" smtClean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000" smtClean="0">
                <a:latin typeface="Courier New" pitchFamily="49" charset="0"/>
              </a:rPr>
              <a:t>	</a:t>
            </a:r>
            <a:r>
              <a:rPr lang="en-US" altLang="ko-KR" sz="1000" i="1" smtClean="0">
                <a:latin typeface="Courier New" pitchFamily="49" charset="0"/>
              </a:rPr>
              <a:t>SparseMatrix</a:t>
            </a:r>
            <a:r>
              <a:rPr lang="en-US" altLang="ko-KR" sz="1000" smtClean="0">
                <a:latin typeface="Courier New" pitchFamily="49" charset="0"/>
              </a:rPr>
              <a:t> </a:t>
            </a:r>
            <a:r>
              <a:rPr lang="en-US" altLang="ko-KR" sz="1000" i="1" smtClean="0">
                <a:solidFill>
                  <a:srgbClr val="0000FF"/>
                </a:solidFill>
                <a:latin typeface="Courier New" pitchFamily="49" charset="0"/>
              </a:rPr>
              <a:t>Multiply</a:t>
            </a:r>
            <a:r>
              <a:rPr lang="en-US" altLang="ko-KR" sz="1000" smtClean="0">
                <a:latin typeface="Courier New" pitchFamily="49" charset="0"/>
              </a:rPr>
              <a:t>(</a:t>
            </a:r>
            <a:r>
              <a:rPr lang="en-US" altLang="ko-KR" sz="1000" i="1" smtClean="0">
                <a:latin typeface="Courier New" pitchFamily="49" charset="0"/>
              </a:rPr>
              <a:t>SparseMatrix b</a:t>
            </a:r>
            <a:r>
              <a:rPr lang="en-US" altLang="ko-KR" sz="100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000" smtClean="0">
                <a:latin typeface="Courier New" pitchFamily="49" charset="0"/>
              </a:rPr>
              <a:t>	// If the number of columns in *this  equals number of rows in b. then the matrix d produced by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000" smtClean="0">
                <a:latin typeface="Courier New" pitchFamily="49" charset="0"/>
              </a:rPr>
              <a:t>	// multiplying *this by b according to the formula                                       where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000" smtClean="0">
                <a:latin typeface="Courier New" pitchFamily="49" charset="0"/>
              </a:rPr>
              <a:t>	// d[i][j] is the (i, j)th element, is returned. K ranges from 0 to one less than the number of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000" smtClean="0">
                <a:latin typeface="Courier New" pitchFamily="49" charset="0"/>
              </a:rPr>
              <a:t>	// columns in *this;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000" smtClean="0">
                <a:latin typeface="Courier New" pitchFamily="49" charset="0"/>
              </a:rPr>
              <a:t>	// otherwise, an exception is thrown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000" smtClean="0">
                <a:latin typeface="Courier New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000" smtClean="0">
                <a:latin typeface="Courier New" pitchFamily="49" charset="0"/>
              </a:rPr>
              <a:t>ADT 2.4: Abstract data type </a:t>
            </a:r>
            <a:r>
              <a:rPr lang="en-US" altLang="ko-KR" sz="1000" i="1" smtClean="0">
                <a:latin typeface="Courier New" pitchFamily="49" charset="0"/>
              </a:rPr>
              <a:t>SparseMatrix</a:t>
            </a:r>
          </a:p>
        </p:txBody>
      </p:sp>
      <p:graphicFrame>
        <p:nvGraphicFramePr>
          <p:cNvPr id="4915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818063" y="4754563"/>
          <a:ext cx="1841500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3" imgW="1803400" imgH="254000" progId="Equation.3">
                  <p:embed/>
                </p:oleObj>
              </mc:Choice>
              <mc:Fallback>
                <p:oleObj name="Equation" r:id="rId3" imgW="18034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063" y="4754563"/>
                        <a:ext cx="1841500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98DE3-4BE4-4035-8F21-E6AAEA21DEAA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6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 smtClean="0"/>
              <a:t>희소 행렬 </a:t>
            </a:r>
            <a:r>
              <a:rPr lang="en-US" altLang="ko-KR" sz="3800" smtClean="0"/>
              <a:t>: </a:t>
            </a:r>
            <a:r>
              <a:rPr lang="ko-KR" altLang="en-US" sz="3800" smtClean="0"/>
              <a:t>효율적인 희소 행렬 표현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1500" dirty="0" smtClean="0"/>
              <a:t>표현 방법</a:t>
            </a:r>
          </a:p>
          <a:p>
            <a:pPr lvl="1" eaLnBrk="1" hangingPunct="1"/>
            <a:r>
              <a:rPr lang="en-US" altLang="ko-KR" sz="1300" dirty="0" smtClean="0"/>
              <a:t>&lt;</a:t>
            </a:r>
            <a:r>
              <a:rPr lang="ko-KR" altLang="en-US" sz="1300" dirty="0" smtClean="0"/>
              <a:t>행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열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값</a:t>
            </a:r>
            <a:r>
              <a:rPr lang="en-US" altLang="ko-KR" sz="1300" dirty="0" smtClean="0"/>
              <a:t>&gt; 3</a:t>
            </a:r>
            <a:r>
              <a:rPr lang="ko-KR" altLang="en-US" sz="1300" dirty="0" smtClean="0"/>
              <a:t>원소 쌍</a:t>
            </a:r>
            <a:r>
              <a:rPr lang="en-US" altLang="ko-KR" sz="1300" dirty="0" smtClean="0"/>
              <a:t>(triple)</a:t>
            </a:r>
          </a:p>
          <a:p>
            <a:pPr lvl="1" eaLnBrk="1" hangingPunct="1"/>
            <a:r>
              <a:rPr lang="ko-KR" altLang="en-US" sz="1300" dirty="0" smtClean="0"/>
              <a:t>행의 수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열의 수</a:t>
            </a:r>
            <a:r>
              <a:rPr lang="en-US" altLang="ko-KR" sz="1300" dirty="0" smtClean="0"/>
              <a:t>, non-zero </a:t>
            </a:r>
            <a:r>
              <a:rPr lang="ko-KR" altLang="en-US" sz="1300" dirty="0" smtClean="0"/>
              <a:t>원소의 수</a:t>
            </a:r>
          </a:p>
          <a:p>
            <a:pPr lvl="1" eaLnBrk="1" hangingPunct="1"/>
            <a:r>
              <a:rPr lang="ko-KR" altLang="en-US" sz="1300" dirty="0" smtClean="0"/>
              <a:t>순서 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행 우선 또는 열 우선</a:t>
            </a:r>
            <a:r>
              <a:rPr lang="en-US" altLang="ko-KR" sz="1300" dirty="0" smtClean="0"/>
              <a:t>)</a:t>
            </a:r>
          </a:p>
          <a:p>
            <a:pPr lvl="2" eaLnBrk="1" hangingPunct="1"/>
            <a:r>
              <a:rPr lang="ko-KR" altLang="en-US" sz="1100" dirty="0" smtClean="0"/>
              <a:t>행 또는 열의 오름순</a:t>
            </a:r>
          </a:p>
          <a:p>
            <a:pPr eaLnBrk="1" hangingPunct="1"/>
            <a:r>
              <a:rPr lang="en-US" altLang="ko-KR" sz="1500" dirty="0" smtClean="0"/>
              <a:t>Java </a:t>
            </a:r>
            <a:r>
              <a:rPr lang="ko-KR" altLang="en-US" sz="1500" dirty="0" smtClean="0"/>
              <a:t>표현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1300" dirty="0" smtClean="0">
                <a:latin typeface="Courier New" pitchFamily="49" charset="0"/>
              </a:rPr>
              <a:t>  </a:t>
            </a:r>
            <a:r>
              <a:rPr lang="en-US" altLang="ko-KR" sz="1300" b="1" dirty="0" smtClean="0">
                <a:latin typeface="Courier New" pitchFamily="49" charset="0"/>
              </a:rPr>
              <a:t>class</a:t>
            </a:r>
            <a:r>
              <a:rPr lang="en-US" altLang="ko-KR" sz="1300" dirty="0" smtClean="0">
                <a:latin typeface="Courier New" pitchFamily="49" charset="0"/>
              </a:rPr>
              <a:t> </a:t>
            </a:r>
            <a:r>
              <a:rPr lang="en-US" altLang="ko-KR" sz="1300" i="1" dirty="0" err="1" smtClean="0">
                <a:latin typeface="Courier New" pitchFamily="49" charset="0"/>
              </a:rPr>
              <a:t>SparseMatrix</a:t>
            </a:r>
            <a:r>
              <a:rPr lang="en-US" altLang="ko-KR" sz="1300" dirty="0">
                <a:latin typeface="Courier New" pitchFamily="49" charset="0"/>
              </a:rPr>
              <a:t> </a:t>
            </a:r>
            <a:r>
              <a:rPr lang="en-US" altLang="ko-KR" sz="1300" dirty="0" smtClean="0">
                <a:latin typeface="Courier New" pitchFamily="49" charset="0"/>
              </a:rPr>
              <a:t>{           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300" dirty="0" smtClean="0">
                <a:latin typeface="Courier New" pitchFamily="49" charset="0"/>
              </a:rPr>
              <a:t>      </a:t>
            </a:r>
            <a:r>
              <a:rPr lang="en-US" altLang="ko-KR" sz="1300" b="1" dirty="0" smtClean="0">
                <a:latin typeface="Courier New" pitchFamily="49" charset="0"/>
              </a:rPr>
              <a:t>class</a:t>
            </a:r>
            <a:r>
              <a:rPr lang="en-US" altLang="ko-KR" sz="1300" dirty="0" smtClean="0">
                <a:latin typeface="Courier New" pitchFamily="49" charset="0"/>
              </a:rPr>
              <a:t> </a:t>
            </a:r>
            <a:r>
              <a:rPr lang="en-US" altLang="ko-KR" sz="1300" i="1" dirty="0" err="1" smtClean="0">
                <a:latin typeface="Courier New" pitchFamily="49" charset="0"/>
              </a:rPr>
              <a:t>MatrixTerm</a:t>
            </a:r>
            <a:r>
              <a:rPr lang="en-US" altLang="ko-KR" sz="1300" dirty="0" smtClean="0">
                <a:latin typeface="Courier New" pitchFamily="49" charset="0"/>
              </a:rPr>
              <a:t> {</a:t>
            </a:r>
          </a:p>
          <a:p>
            <a:pPr lvl="1" eaLnBrk="1" hangingPunct="1">
              <a:buNone/>
            </a:pPr>
            <a:r>
              <a:rPr lang="en-US" altLang="ko-KR" sz="1300" dirty="0" smtClean="0">
                <a:latin typeface="Courier New" pitchFamily="49" charset="0"/>
              </a:rPr>
              <a:t>          </a:t>
            </a:r>
            <a:r>
              <a:rPr lang="en-US" altLang="ko-KR" sz="1300" b="1" dirty="0" smtClean="0">
                <a:latin typeface="Courier New" pitchFamily="49" charset="0"/>
              </a:rPr>
              <a:t> </a:t>
            </a:r>
            <a:r>
              <a:rPr lang="en-US" altLang="ko-KR" sz="1300" b="1" dirty="0" err="1" smtClean="0">
                <a:latin typeface="Courier New" pitchFamily="49" charset="0"/>
              </a:rPr>
              <a:t>int</a:t>
            </a:r>
            <a:r>
              <a:rPr lang="en-US" altLang="ko-KR" sz="1300" dirty="0" smtClean="0">
                <a:latin typeface="Courier New" pitchFamily="49" charset="0"/>
              </a:rPr>
              <a:t> </a:t>
            </a:r>
            <a:r>
              <a:rPr lang="en-US" altLang="ko-KR" sz="1300" i="1" dirty="0" smtClean="0">
                <a:latin typeface="Courier New" pitchFamily="49" charset="0"/>
              </a:rPr>
              <a:t>row</a:t>
            </a:r>
            <a:r>
              <a:rPr lang="en-US" altLang="ko-KR" sz="1300" dirty="0" smtClean="0">
                <a:latin typeface="Courier New" pitchFamily="49" charset="0"/>
              </a:rPr>
              <a:t>, </a:t>
            </a:r>
            <a:r>
              <a:rPr lang="en-US" altLang="ko-KR" sz="1300" i="1" dirty="0" smtClean="0">
                <a:latin typeface="Courier New" pitchFamily="49" charset="0"/>
              </a:rPr>
              <a:t>col</a:t>
            </a:r>
            <a:r>
              <a:rPr lang="en-US" altLang="ko-KR" sz="1300" dirty="0" smtClean="0">
                <a:latin typeface="Courier New" pitchFamily="49" charset="0"/>
              </a:rPr>
              <a:t>, </a:t>
            </a:r>
            <a:r>
              <a:rPr lang="en-US" altLang="ko-KR" sz="1300" i="1" dirty="0" smtClean="0">
                <a:latin typeface="Courier New" pitchFamily="49" charset="0"/>
              </a:rPr>
              <a:t>value</a:t>
            </a:r>
            <a:r>
              <a:rPr lang="en-US" altLang="ko-KR" sz="1300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300" dirty="0" smtClean="0">
                <a:latin typeface="Courier New" pitchFamily="49" charset="0"/>
              </a:rPr>
              <a:t>      };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300" dirty="0">
                <a:latin typeface="Courier New" pitchFamily="49" charset="0"/>
              </a:rPr>
              <a:t> </a:t>
            </a:r>
            <a:r>
              <a:rPr lang="en-US" altLang="ko-KR" sz="1300" dirty="0" smtClean="0">
                <a:latin typeface="Courier New" pitchFamily="49" charset="0"/>
              </a:rPr>
              <a:t>  };</a:t>
            </a:r>
          </a:p>
          <a:p>
            <a:pPr eaLnBrk="1" hangingPunct="1"/>
            <a:r>
              <a:rPr lang="ko-KR" altLang="en-US" sz="1500" dirty="0" smtClean="0"/>
              <a:t>클래스 </a:t>
            </a:r>
            <a:r>
              <a:rPr lang="en-US" altLang="ko-KR" sz="1500" dirty="0" err="1" smtClean="0"/>
              <a:t>SparseMatrix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내부 정의 </a:t>
            </a:r>
            <a:endParaRPr lang="en-US" altLang="ko-KR" sz="1300" dirty="0" smtClean="0">
              <a:latin typeface="Courier New" pitchFamily="49" charset="0"/>
            </a:endParaRPr>
          </a:p>
          <a:p>
            <a:pPr lvl="1" eaLnBrk="1" hangingPunct="1">
              <a:buNone/>
            </a:pPr>
            <a:r>
              <a:rPr lang="en-US" altLang="ko-KR" sz="1300" dirty="0" smtClean="0">
                <a:latin typeface="Courier New" pitchFamily="49" charset="0"/>
              </a:rPr>
              <a:t> 	</a:t>
            </a:r>
            <a:r>
              <a:rPr lang="en-US" altLang="ko-KR" sz="1300" b="1" dirty="0">
                <a:latin typeface="Courier New" pitchFamily="49" charset="0"/>
              </a:rPr>
              <a:t> private </a:t>
            </a:r>
            <a:r>
              <a:rPr lang="en-US" altLang="ko-KR" sz="1300" b="1" dirty="0" err="1">
                <a:latin typeface="Courier New" pitchFamily="49" charset="0"/>
              </a:rPr>
              <a:t>int</a:t>
            </a:r>
            <a:r>
              <a:rPr lang="en-US" altLang="ko-KR" sz="1300" dirty="0" smtClean="0">
                <a:latin typeface="Courier New" pitchFamily="49" charset="0"/>
              </a:rPr>
              <a:t> </a:t>
            </a:r>
            <a:r>
              <a:rPr lang="en-US" altLang="ko-KR" sz="1300" i="1" dirty="0" smtClean="0">
                <a:latin typeface="Courier New" pitchFamily="49" charset="0"/>
              </a:rPr>
              <a:t>rows</a:t>
            </a:r>
            <a:r>
              <a:rPr lang="en-US" altLang="ko-KR" sz="1300" dirty="0" smtClean="0">
                <a:latin typeface="Courier New" pitchFamily="49" charset="0"/>
              </a:rPr>
              <a:t>, </a:t>
            </a:r>
            <a:r>
              <a:rPr lang="en-US" altLang="ko-KR" sz="1300" i="1" dirty="0" smtClean="0">
                <a:latin typeface="Courier New" pitchFamily="49" charset="0"/>
              </a:rPr>
              <a:t>cols</a:t>
            </a:r>
            <a:r>
              <a:rPr lang="en-US" altLang="ko-KR" sz="1300" dirty="0" smtClean="0">
                <a:latin typeface="Courier New" pitchFamily="49" charset="0"/>
              </a:rPr>
              <a:t>, </a:t>
            </a:r>
            <a:r>
              <a:rPr lang="en-US" altLang="ko-KR" sz="1300" i="1" dirty="0" smtClean="0">
                <a:latin typeface="Courier New" pitchFamily="49" charset="0"/>
              </a:rPr>
              <a:t>terms</a:t>
            </a:r>
            <a:r>
              <a:rPr lang="en-US" altLang="ko-KR" sz="1300" dirty="0" smtClean="0">
                <a:latin typeface="Courier New" pitchFamily="49" charset="0"/>
              </a:rPr>
              <a:t>, </a:t>
            </a:r>
            <a:r>
              <a:rPr lang="en-US" altLang="ko-KR" sz="1300" i="1" dirty="0" smtClean="0">
                <a:latin typeface="Courier New" pitchFamily="49" charset="0"/>
              </a:rPr>
              <a:t>capacity</a:t>
            </a:r>
            <a:r>
              <a:rPr lang="en-US" altLang="ko-KR" sz="1300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300" dirty="0" smtClean="0">
                <a:latin typeface="Courier New" pitchFamily="49" charset="0"/>
              </a:rPr>
              <a:t>    </a:t>
            </a:r>
            <a:r>
              <a:rPr lang="en-US" altLang="ko-KR" sz="1300" i="1" dirty="0" err="1" smtClean="0">
                <a:latin typeface="Courier New" pitchFamily="49" charset="0"/>
              </a:rPr>
              <a:t>MatrixTerm</a:t>
            </a:r>
            <a:r>
              <a:rPr lang="en-US" altLang="ko-KR" sz="1300" dirty="0" smtClean="0">
                <a:latin typeface="Courier New" pitchFamily="49" charset="0"/>
              </a:rPr>
              <a:t>[] </a:t>
            </a:r>
            <a:r>
              <a:rPr lang="en-US" altLang="ko-KR" sz="1300" i="1" dirty="0" err="1" smtClean="0">
                <a:solidFill>
                  <a:srgbClr val="0000FF"/>
                </a:solidFill>
                <a:latin typeface="Courier New" pitchFamily="49" charset="0"/>
              </a:rPr>
              <a:t>smArray</a:t>
            </a:r>
            <a:r>
              <a:rPr lang="en-US" altLang="ko-KR" sz="1300" dirty="0" smtClean="0">
                <a:latin typeface="Courier New" pitchFamily="49" charset="0"/>
              </a:rPr>
              <a:t>;</a:t>
            </a:r>
          </a:p>
          <a:p>
            <a:pPr lvl="1" eaLnBrk="1" hangingPunct="1"/>
            <a:r>
              <a:rPr lang="en-US" altLang="ko-KR" sz="1300" dirty="0" smtClean="0"/>
              <a:t>rows: </a:t>
            </a:r>
            <a:r>
              <a:rPr lang="ko-KR" altLang="en-US" sz="1300" dirty="0" smtClean="0"/>
              <a:t>행의 수</a:t>
            </a:r>
            <a:r>
              <a:rPr lang="en-US" altLang="ko-KR" sz="1300" dirty="0" smtClean="0"/>
              <a:t>, cols: </a:t>
            </a:r>
            <a:r>
              <a:rPr lang="ko-KR" altLang="en-US" sz="1300" dirty="0" smtClean="0"/>
              <a:t>열의 수</a:t>
            </a:r>
            <a:r>
              <a:rPr lang="en-US" altLang="ko-KR" sz="1300" dirty="0" smtClean="0"/>
              <a:t>, terms: 0</a:t>
            </a:r>
            <a:r>
              <a:rPr lang="ko-KR" altLang="en-US" sz="1300" dirty="0" smtClean="0"/>
              <a:t>이 아닌 항의 총 수</a:t>
            </a:r>
            <a:r>
              <a:rPr lang="en-US" altLang="ko-KR" sz="1300" dirty="0" smtClean="0"/>
              <a:t>, capacity : </a:t>
            </a:r>
            <a:r>
              <a:rPr lang="en-US" altLang="ko-KR" sz="1300" dirty="0" err="1" smtClean="0"/>
              <a:t>smArray</a:t>
            </a:r>
            <a:r>
              <a:rPr lang="ko-KR" altLang="en-US" sz="1300" dirty="0" smtClean="0"/>
              <a:t>의 크기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899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희소 행렬 </a:t>
            </a:r>
            <a:r>
              <a:rPr lang="en-US" altLang="ko-KR" smtClean="0"/>
              <a:t>: </a:t>
            </a:r>
            <a:r>
              <a:rPr lang="ko-KR" altLang="en-US" smtClean="0"/>
              <a:t>표현 예</a:t>
            </a:r>
          </a:p>
        </p:txBody>
      </p:sp>
      <p:graphicFrame>
        <p:nvGraphicFramePr>
          <p:cNvPr id="142469" name="Group 133"/>
          <p:cNvGraphicFramePr>
            <a:graphicFrameLocks noGrp="1"/>
          </p:cNvGraphicFramePr>
          <p:nvPr>
            <p:ph sz="half" idx="2"/>
          </p:nvPr>
        </p:nvGraphicFramePr>
        <p:xfrm>
          <a:off x="611188" y="1887538"/>
          <a:ext cx="3743325" cy="3636966"/>
        </p:xfrm>
        <a:graphic>
          <a:graphicData uri="http://schemas.openxmlformats.org/drawingml/2006/table">
            <a:tbl>
              <a:tblPr/>
              <a:tblGrid>
                <a:gridCol w="1630362"/>
                <a:gridCol w="665163"/>
                <a:gridCol w="603250"/>
                <a:gridCol w="844550"/>
              </a:tblGrid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row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value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6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smArray[0]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[1]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[2]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[3]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[4]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[5]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[6]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[7]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2471" name="Group 135"/>
          <p:cNvGraphicFramePr>
            <a:graphicFrameLocks noGrp="1"/>
          </p:cNvGraphicFramePr>
          <p:nvPr/>
        </p:nvGraphicFramePr>
        <p:xfrm>
          <a:off x="4786313" y="1887538"/>
          <a:ext cx="3743325" cy="3636966"/>
        </p:xfrm>
        <a:graphic>
          <a:graphicData uri="http://schemas.openxmlformats.org/drawingml/2006/table">
            <a:tbl>
              <a:tblPr/>
              <a:tblGrid>
                <a:gridCol w="1630362"/>
                <a:gridCol w="665163"/>
                <a:gridCol w="603250"/>
                <a:gridCol w="844550"/>
              </a:tblGrid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row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value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6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smArray[0]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[1]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[2]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[3]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[4]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[5]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[6]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[7]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307" name="Text Box 188"/>
          <p:cNvSpPr txBox="1">
            <a:spLocks noChangeArrowheads="1"/>
          </p:cNvSpPr>
          <p:nvPr/>
        </p:nvSpPr>
        <p:spPr bwMode="auto">
          <a:xfrm>
            <a:off x="137886" y="5755366"/>
            <a:ext cx="88537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/>
              <a:t>Figure 2.3 : Sparse Matrix and </a:t>
            </a:r>
            <a:r>
              <a:rPr lang="en-US" altLang="ko-KR" b="1" dirty="0">
                <a:solidFill>
                  <a:srgbClr val="C00000"/>
                </a:solidFill>
              </a:rPr>
              <a:t>its transpose </a:t>
            </a:r>
            <a:r>
              <a:rPr lang="en-US" altLang="ko-KR" dirty="0"/>
              <a:t>stored as triples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98DE3-4BE4-4035-8F21-E6AAEA21DEAA}" type="slidenum">
              <a:rPr lang="en-US" altLang="ko-KR" smtClean="0"/>
              <a:pPr>
                <a:defRPr/>
              </a:pPr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73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행렬의 전치 </a:t>
            </a:r>
            <a:r>
              <a:rPr lang="en-US" altLang="ko-KR" b="1" smtClean="0"/>
              <a:t>(Transpose)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600" dirty="0" smtClean="0"/>
              <a:t>원래의 행렬 각 행 </a:t>
            </a:r>
            <a:r>
              <a:rPr lang="en-US" altLang="ko-KR" sz="2600" i="1" dirty="0" err="1" smtClean="0">
                <a:latin typeface="Courier New" pitchFamily="49" charset="0"/>
              </a:rPr>
              <a:t>i</a:t>
            </a:r>
            <a:r>
              <a:rPr lang="ko-KR" altLang="en-US" sz="2600" dirty="0" smtClean="0"/>
              <a:t>에 대해서</a:t>
            </a:r>
            <a:r>
              <a:rPr lang="ko-KR" altLang="en-US" sz="2600" dirty="0" smtClean="0">
                <a:latin typeface="Arial" charset="0"/>
              </a:rPr>
              <a:t> </a:t>
            </a:r>
            <a:r>
              <a:rPr lang="ko-KR" altLang="en-US" sz="2600" dirty="0" smtClean="0"/>
              <a:t>원소 </a:t>
            </a:r>
            <a:r>
              <a:rPr lang="en-US" altLang="ko-KR" sz="2600" dirty="0" smtClean="0">
                <a:latin typeface="Courier New" pitchFamily="49" charset="0"/>
              </a:rPr>
              <a:t>&lt;</a:t>
            </a:r>
            <a:r>
              <a:rPr lang="en-US" altLang="ko-KR" sz="2600" dirty="0" err="1" smtClean="0">
                <a:latin typeface="Courier New" pitchFamily="49" charset="0"/>
              </a:rPr>
              <a:t>i</a:t>
            </a:r>
            <a:r>
              <a:rPr lang="en-US" altLang="ko-KR" sz="2600" dirty="0" smtClean="0">
                <a:latin typeface="Courier New" pitchFamily="49" charset="0"/>
              </a:rPr>
              <a:t>, j, value&gt;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을 가져와서</a:t>
            </a:r>
            <a:r>
              <a:rPr lang="ko-KR" altLang="en-US" sz="2600" dirty="0" smtClean="0">
                <a:latin typeface="Arial" charset="0"/>
              </a:rPr>
              <a:t> </a:t>
            </a:r>
            <a:r>
              <a:rPr lang="ko-KR" altLang="en-US" sz="2600" dirty="0" smtClean="0"/>
              <a:t>전치행렬의 원소 </a:t>
            </a:r>
            <a:r>
              <a:rPr lang="en-US" altLang="ko-KR" sz="2600" dirty="0" smtClean="0">
                <a:latin typeface="Courier New" pitchFamily="49" charset="0"/>
              </a:rPr>
              <a:t>&lt;j, </a:t>
            </a:r>
            <a:r>
              <a:rPr lang="en-US" altLang="ko-KR" sz="2600" dirty="0" err="1" smtClean="0">
                <a:latin typeface="Courier New" pitchFamily="49" charset="0"/>
              </a:rPr>
              <a:t>i</a:t>
            </a:r>
            <a:r>
              <a:rPr lang="en-US" altLang="ko-KR" sz="2600" dirty="0" smtClean="0">
                <a:latin typeface="Courier New" pitchFamily="49" charset="0"/>
              </a:rPr>
              <a:t>, value&gt;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으로 저장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 dirty="0" smtClean="0"/>
              <a:t>(</a:t>
            </a:r>
            <a:r>
              <a:rPr lang="ko-KR" altLang="en-US" sz="2200" dirty="0" smtClean="0"/>
              <a:t>예</a:t>
            </a:r>
            <a:r>
              <a:rPr lang="en-US" altLang="ko-KR" sz="2200" dirty="0" smtClean="0"/>
              <a:t>)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dirty="0" smtClean="0"/>
              <a:t>(0, 0,</a:t>
            </a:r>
            <a:r>
              <a:rPr lang="en-US" altLang="ko-KR" dirty="0" smtClean="0">
                <a:latin typeface="Arial" charset="0"/>
              </a:rPr>
              <a:t> </a:t>
            </a:r>
            <a:r>
              <a:rPr lang="en-US" altLang="ko-KR" dirty="0" smtClean="0"/>
              <a:t> 15) -&gt; (0, 0,</a:t>
            </a:r>
            <a:r>
              <a:rPr lang="en-US" altLang="ko-KR" dirty="0" smtClean="0">
                <a:latin typeface="Arial" charset="0"/>
              </a:rPr>
              <a:t> </a:t>
            </a:r>
            <a:r>
              <a:rPr lang="en-US" altLang="ko-KR" dirty="0" smtClean="0"/>
              <a:t> 15)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dirty="0" smtClean="0"/>
              <a:t>(0, 3,</a:t>
            </a:r>
            <a:r>
              <a:rPr lang="en-US" altLang="ko-KR" dirty="0" smtClean="0">
                <a:latin typeface="Arial" charset="0"/>
              </a:rPr>
              <a:t> </a:t>
            </a:r>
            <a:r>
              <a:rPr lang="en-US" altLang="ko-KR" dirty="0" smtClean="0"/>
              <a:t> 22) -&gt; (3, 0,</a:t>
            </a:r>
            <a:r>
              <a:rPr lang="en-US" altLang="ko-KR" dirty="0" smtClean="0">
                <a:latin typeface="Arial" charset="0"/>
              </a:rPr>
              <a:t> </a:t>
            </a:r>
            <a:r>
              <a:rPr lang="en-US" altLang="ko-KR" dirty="0" smtClean="0"/>
              <a:t> 22)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dirty="0" smtClean="0"/>
              <a:t>(0, 5, -15) -&gt; (5, 0, -15)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dirty="0" smtClean="0"/>
              <a:t>(1, 1, 11) -&gt; (1, 1, 11)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2200" dirty="0" smtClean="0"/>
              <a:t>문제점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올바른 순서 유지 위해 기존원소 이동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2600" dirty="0" smtClean="0"/>
              <a:t>알고리즘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200" dirty="0" smtClean="0"/>
              <a:t>for (all elements in column j)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200" dirty="0" smtClean="0">
                <a:latin typeface="Arial" charset="0"/>
              </a:rPr>
              <a:t>    </a:t>
            </a:r>
            <a:r>
              <a:rPr lang="en-US" altLang="ko-KR" sz="2200" dirty="0" smtClean="0"/>
              <a:t>store (</a:t>
            </a:r>
            <a:r>
              <a:rPr lang="en-US" altLang="ko-KR" sz="2200" dirty="0" err="1" smtClean="0"/>
              <a:t>i</a:t>
            </a:r>
            <a:r>
              <a:rPr lang="en-US" altLang="ko-KR" sz="2200" dirty="0" smtClean="0"/>
              <a:t>, j, value) of the original matrix as (j, </a:t>
            </a:r>
            <a:r>
              <a:rPr lang="en-US" altLang="ko-KR" sz="2200" dirty="0" err="1" smtClean="0"/>
              <a:t>i</a:t>
            </a:r>
            <a:r>
              <a:rPr lang="en-US" altLang="ko-KR" sz="2200" dirty="0" smtClean="0"/>
              <a:t>, value) of the transpose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43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전치 행렬 </a:t>
            </a:r>
            <a:r>
              <a:rPr lang="en-US" altLang="ko-KR" smtClean="0"/>
              <a:t>(Matrix Transpose)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SparseMatrix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Transpose(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 // Return the transpose of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SparseMatrix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SparseMatrix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(cols, rows, terms);	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of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b.smArray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 terms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(terms &gt; 0)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{//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nonzero matrix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CurrentB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 = 0; c &lt; cols;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// transpose by columns</a:t>
            </a:r>
          </a:p>
          <a:p>
            <a:pPr marL="0" indent="0">
              <a:buNone/>
            </a:pPr>
            <a:r>
              <a:rPr lang="nn-NO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n-NO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terms; i</a:t>
            </a:r>
            <a:r>
              <a:rPr lang="nn-NO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find elements in column c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smArray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].col == c) {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b.smArray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CurrentB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MatrixTerm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b.smArray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CurrentB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].row = c;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b.smArray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CurrentB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].col =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smArray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].row;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b.smArray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CurrentB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++].value =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smArray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].value;</a:t>
            </a:r>
          </a:p>
          <a:p>
            <a:pPr marL="0" indent="0">
              <a:buNone/>
            </a:pPr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}//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of if(terms &gt; 0)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226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전치 행렬 </a:t>
            </a:r>
            <a:r>
              <a:rPr lang="en-US" altLang="ko-KR" smtClean="0"/>
              <a:t>(Matrix Transpose)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복잡도</a:t>
            </a:r>
          </a:p>
          <a:p>
            <a:pPr lvl="1" eaLnBrk="1" hangingPunct="1"/>
            <a:r>
              <a:rPr lang="en-US" altLang="ko-KR" smtClean="0"/>
              <a:t>O(terms*columns), </a:t>
            </a:r>
          </a:p>
          <a:p>
            <a:pPr lvl="1" eaLnBrk="1" hangingPunct="1"/>
            <a:r>
              <a:rPr lang="en-US" altLang="ko-KR" smtClean="0"/>
              <a:t>O(rows*columns</a:t>
            </a:r>
            <a:r>
              <a:rPr lang="en-US" altLang="ko-KR" baseline="30000" smtClean="0"/>
              <a:t>2</a:t>
            </a:r>
            <a:r>
              <a:rPr lang="en-US" altLang="ko-KR" smtClean="0"/>
              <a:t>) if terms = rows * columns</a:t>
            </a:r>
          </a:p>
          <a:p>
            <a:pPr lvl="1" eaLnBrk="1" hangingPunct="1"/>
            <a:r>
              <a:rPr lang="ko-KR" altLang="en-US" smtClean="0"/>
              <a:t>공간 절약을 위해 시간을 희생한 결과</a:t>
            </a:r>
          </a:p>
          <a:p>
            <a:pPr eaLnBrk="1" hangingPunct="1"/>
            <a:r>
              <a:rPr lang="en-US" altLang="ko-KR" smtClean="0"/>
              <a:t>[note] </a:t>
            </a:r>
            <a:r>
              <a:rPr lang="ko-KR" altLang="en-US" smtClean="0"/>
              <a:t>단순 </a:t>
            </a:r>
            <a:r>
              <a:rPr lang="en-US" altLang="ko-KR" smtClean="0"/>
              <a:t>2</a:t>
            </a:r>
            <a:r>
              <a:rPr lang="ko-KR" altLang="en-US" smtClean="0"/>
              <a:t>차원 배열 표현 시는</a:t>
            </a:r>
          </a:p>
          <a:p>
            <a:pPr lvl="1" eaLnBrk="1" hangingPunct="1"/>
            <a:r>
              <a:rPr lang="en-US" altLang="ko-KR" smtClean="0"/>
              <a:t>O(rows*columns)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>
                <a:latin typeface="Courier New" pitchFamily="49" charset="0"/>
              </a:rPr>
              <a:t>  </a:t>
            </a:r>
            <a:r>
              <a:rPr lang="en-US" altLang="ko-KR" b="1" smtClean="0">
                <a:latin typeface="Courier New" pitchFamily="49" charset="0"/>
              </a:rPr>
              <a:t>for</a:t>
            </a:r>
            <a:r>
              <a:rPr lang="en-US" altLang="ko-KR" smtClean="0">
                <a:latin typeface="Courier New" pitchFamily="49" charset="0"/>
              </a:rPr>
              <a:t> (</a:t>
            </a:r>
            <a:r>
              <a:rPr lang="en-US" altLang="ko-KR" b="1" smtClean="0">
                <a:latin typeface="Courier New" pitchFamily="49" charset="0"/>
              </a:rPr>
              <a:t>int</a:t>
            </a:r>
            <a:r>
              <a:rPr lang="en-US" altLang="ko-KR" smtClean="0">
                <a:latin typeface="Courier New" pitchFamily="49" charset="0"/>
              </a:rPr>
              <a:t> j = 0; j &lt; columns; j++)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>
                <a:latin typeface="Courier New" pitchFamily="49" charset="0"/>
              </a:rPr>
              <a:t>    </a:t>
            </a:r>
            <a:r>
              <a:rPr lang="en-US" altLang="ko-KR" b="1" smtClean="0">
                <a:latin typeface="Courier New" pitchFamily="49" charset="0"/>
              </a:rPr>
              <a:t>for</a:t>
            </a:r>
            <a:r>
              <a:rPr lang="en-US" altLang="ko-KR" smtClean="0">
                <a:latin typeface="Courier New" pitchFamily="49" charset="0"/>
              </a:rPr>
              <a:t> (</a:t>
            </a:r>
            <a:r>
              <a:rPr lang="en-US" altLang="ko-KR" b="1" smtClean="0">
                <a:latin typeface="Courier New" pitchFamily="49" charset="0"/>
              </a:rPr>
              <a:t>int</a:t>
            </a:r>
            <a:r>
              <a:rPr lang="en-US" altLang="ko-KR" smtClean="0">
                <a:latin typeface="Courier New" pitchFamily="49" charset="0"/>
              </a:rPr>
              <a:t> i = 0; i &lt; rows; i++)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>
                <a:latin typeface="Courier New" pitchFamily="49" charset="0"/>
              </a:rPr>
              <a:t>       B[j][i] = A[i][j];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54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행렬의 전치 </a:t>
            </a:r>
            <a:r>
              <a:rPr lang="en-US" altLang="ko-KR" smtClean="0"/>
              <a:t>(Matrix Transpose)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1900" dirty="0" smtClean="0"/>
              <a:t>메모리를 조금 더 사용한 개선 알고리즘</a:t>
            </a:r>
            <a:r>
              <a:rPr lang="en-US" altLang="ko-KR" sz="1900" dirty="0" smtClean="0"/>
              <a:t>: </a:t>
            </a:r>
            <a:r>
              <a:rPr lang="en-US" altLang="ko-KR" sz="1900" dirty="0" smtClean="0">
                <a:latin typeface="Arial" charset="0"/>
              </a:rPr>
              <a:t> </a:t>
            </a:r>
            <a:r>
              <a:rPr lang="en-US" altLang="ko-KR" sz="1900" i="1" dirty="0" err="1" smtClean="0">
                <a:latin typeface="Courier New" pitchFamily="49" charset="0"/>
              </a:rPr>
              <a:t>FastTranspose</a:t>
            </a:r>
            <a:endParaRPr lang="en-US" altLang="ko-KR" sz="1900" i="1" dirty="0" smtClean="0">
              <a:latin typeface="Courier New" pitchFamily="49" charset="0"/>
            </a:endParaRPr>
          </a:p>
          <a:p>
            <a:pPr lvl="1" eaLnBrk="1" hangingPunct="1"/>
            <a:r>
              <a:rPr lang="en-US" altLang="ko-KR" sz="1700" dirty="0" smtClean="0"/>
              <a:t> </a:t>
            </a:r>
            <a:r>
              <a:rPr lang="ko-KR" altLang="en-US" sz="1700" dirty="0" smtClean="0"/>
              <a:t>먼저 </a:t>
            </a:r>
            <a:r>
              <a:rPr lang="ko-KR" altLang="en-US" sz="1700" b="1" dirty="0" smtClean="0">
                <a:solidFill>
                  <a:schemeClr val="accent2"/>
                </a:solidFill>
              </a:rPr>
              <a:t>행렬 </a:t>
            </a:r>
            <a:r>
              <a:rPr lang="en-US" altLang="ko-KR" sz="1700" b="1" dirty="0" smtClean="0">
                <a:solidFill>
                  <a:schemeClr val="accent2"/>
                </a:solidFill>
              </a:rPr>
              <a:t>a</a:t>
            </a:r>
            <a:r>
              <a:rPr lang="ko-KR" altLang="en-US" sz="1700" b="1" dirty="0" smtClean="0">
                <a:solidFill>
                  <a:schemeClr val="accent2"/>
                </a:solidFill>
              </a:rPr>
              <a:t>의 각 열</a:t>
            </a:r>
            <a:r>
              <a:rPr lang="ko-KR" altLang="en-US" sz="1700" dirty="0" smtClean="0"/>
              <a:t>에 대한 원소 수를 구함</a:t>
            </a:r>
          </a:p>
          <a:p>
            <a:pPr lvl="2" eaLnBrk="1" hangingPunct="1"/>
            <a:r>
              <a:rPr lang="ko-KR" altLang="en-US" sz="1500" dirty="0" smtClean="0"/>
              <a:t>즉</a:t>
            </a:r>
            <a:r>
              <a:rPr lang="en-US" altLang="ko-KR" sz="1500" dirty="0" smtClean="0"/>
              <a:t>, </a:t>
            </a:r>
            <a:r>
              <a:rPr lang="ko-KR" altLang="en-US" sz="1500" b="1" dirty="0" smtClean="0">
                <a:solidFill>
                  <a:schemeClr val="accent2"/>
                </a:solidFill>
              </a:rPr>
              <a:t>전치행렬 </a:t>
            </a:r>
            <a:r>
              <a:rPr lang="en-US" altLang="ko-KR" sz="1500" b="1" dirty="0" smtClean="0">
                <a:solidFill>
                  <a:schemeClr val="accent2"/>
                </a:solidFill>
              </a:rPr>
              <a:t>b</a:t>
            </a:r>
            <a:r>
              <a:rPr lang="ko-KR" altLang="en-US" sz="1500" b="1" dirty="0" smtClean="0">
                <a:solidFill>
                  <a:schemeClr val="accent2"/>
                </a:solidFill>
              </a:rPr>
              <a:t>의 각 행</a:t>
            </a:r>
            <a:r>
              <a:rPr lang="ko-KR" altLang="en-US" sz="1500" dirty="0" smtClean="0"/>
              <a:t>의 원소 수를 결정</a:t>
            </a:r>
          </a:p>
          <a:p>
            <a:pPr lvl="1" eaLnBrk="1" hangingPunct="1"/>
            <a:r>
              <a:rPr lang="ko-KR" altLang="en-US" sz="1700" dirty="0" smtClean="0"/>
              <a:t>이 정보에서 전치행렬 </a:t>
            </a:r>
            <a:r>
              <a:rPr lang="en-US" altLang="ko-KR" sz="1700" dirty="0" smtClean="0"/>
              <a:t>b</a:t>
            </a:r>
            <a:r>
              <a:rPr lang="ko-KR" altLang="en-US" sz="1700" dirty="0" smtClean="0"/>
              <a:t>의 각행의 시작위치 구함</a:t>
            </a:r>
          </a:p>
          <a:p>
            <a:pPr lvl="1" eaLnBrk="1" hangingPunct="1"/>
            <a:r>
              <a:rPr lang="ko-KR" altLang="en-US" sz="1700" dirty="0" smtClean="0"/>
              <a:t>원래 행렬 </a:t>
            </a:r>
            <a:r>
              <a:rPr lang="en-US" altLang="ko-KR" sz="1700" dirty="0" smtClean="0"/>
              <a:t>a</a:t>
            </a:r>
            <a:r>
              <a:rPr lang="ko-KR" altLang="en-US" sz="1700" dirty="0" smtClean="0"/>
              <a:t>에 있는 원소를 하나씩 </a:t>
            </a:r>
            <a:r>
              <a:rPr lang="ko-KR" altLang="en-US" sz="1700" dirty="0" smtClean="0">
                <a:latin typeface="Arial" charset="0"/>
              </a:rPr>
              <a:t> </a:t>
            </a:r>
            <a:r>
              <a:rPr lang="ko-KR" altLang="en-US" sz="1700" dirty="0" smtClean="0"/>
              <a:t>전치 행렬 </a:t>
            </a:r>
            <a:r>
              <a:rPr lang="en-US" altLang="ko-KR" sz="1700" dirty="0" smtClean="0"/>
              <a:t>b</a:t>
            </a:r>
            <a:r>
              <a:rPr lang="ko-KR" altLang="en-US" sz="1700" dirty="0" smtClean="0"/>
              <a:t>의 올바른 위치로 옮김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ko-KR" altLang="en-US" sz="1500" dirty="0" smtClean="0">
                <a:latin typeface="Courier New" pitchFamily="49" charset="0"/>
              </a:rPr>
              <a:t>    </a:t>
            </a:r>
            <a:r>
              <a:rPr lang="en-US" altLang="ko-KR" sz="1500" dirty="0" smtClean="0">
                <a:latin typeface="Courier New" pitchFamily="49" charset="0"/>
              </a:rPr>
              <a:t>ROW_SIZE        ROW_START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500" dirty="0" smtClean="0">
                <a:latin typeface="Courier New" pitchFamily="49" charset="0"/>
              </a:rPr>
              <a:t>[0]    2                  0 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500" dirty="0" smtClean="0">
                <a:latin typeface="Courier New" pitchFamily="49" charset="0"/>
              </a:rPr>
              <a:t>[1]    1                  2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500" dirty="0" smtClean="0">
                <a:latin typeface="Courier New" pitchFamily="49" charset="0"/>
              </a:rPr>
              <a:t>[2]    2                  3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500" dirty="0" smtClean="0">
                <a:latin typeface="Courier New" pitchFamily="49" charset="0"/>
              </a:rPr>
              <a:t>[3]    2                  5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500" dirty="0" smtClean="0">
                <a:latin typeface="Courier New" pitchFamily="49" charset="0"/>
              </a:rPr>
              <a:t>[4]    0                  7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500" dirty="0" smtClean="0">
                <a:latin typeface="Courier New" pitchFamily="49" charset="0"/>
              </a:rPr>
              <a:t>[5]    1                  7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500" dirty="0" smtClean="0">
                <a:latin typeface="Courier New" pitchFamily="49" charset="0"/>
              </a:rPr>
              <a:t>       ↑                  ↑     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500" dirty="0" smtClean="0">
                <a:latin typeface="Courier New" pitchFamily="49" charset="0"/>
              </a:rPr>
              <a:t>    # of terms            starting position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500" dirty="0" smtClean="0">
                <a:latin typeface="Courier New" pitchFamily="49" charset="0"/>
              </a:rPr>
              <a:t>    in b's row (a's col)      of b's row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05247" y="3717032"/>
            <a:ext cx="2520280" cy="360040"/>
            <a:chOff x="1907704" y="3717032"/>
            <a:chExt cx="2520280" cy="360040"/>
          </a:xfrm>
        </p:grpSpPr>
        <p:sp>
          <p:nvSpPr>
            <p:cNvPr id="2" name="Rectangle 1"/>
            <p:cNvSpPr/>
            <p:nvPr/>
          </p:nvSpPr>
          <p:spPr>
            <a:xfrm>
              <a:off x="1907704" y="3717032"/>
              <a:ext cx="2520280" cy="2485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Straight Arrow Connector 3"/>
            <p:cNvCxnSpPr>
              <a:stCxn id="2" idx="2"/>
            </p:cNvCxnSpPr>
            <p:nvPr/>
          </p:nvCxnSpPr>
          <p:spPr>
            <a:xfrm>
              <a:off x="3167844" y="3965575"/>
              <a:ext cx="972108" cy="11149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585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전치 행렬 </a:t>
            </a:r>
            <a:r>
              <a:rPr lang="en-US" altLang="ko-KR" smtClean="0"/>
              <a:t>(Matrix Transpose)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SparseMatrix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FastTranspose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{  </a:t>
            </a:r>
            <a:r>
              <a:rPr lang="en-US" altLang="ko-KR" sz="1800" dirty="0"/>
              <a:t>// Return the transpose of </a:t>
            </a:r>
            <a:r>
              <a:rPr lang="en-US" altLang="ko-KR" sz="1800" dirty="0" smtClean="0"/>
              <a:t>this </a:t>
            </a:r>
            <a:r>
              <a:rPr lang="en-US" altLang="ko-KR" sz="1800" dirty="0"/>
              <a:t>in O(terms + cols) time.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SparseMatrix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SparseMatrix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(cols, rows, terms);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(terms &gt; 0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 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nonzero matrix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rowSize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[cols];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rowStart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[cols];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ko-KR" sz="1800" dirty="0"/>
              <a:t>compute </a:t>
            </a:r>
            <a:r>
              <a:rPr lang="en-US" altLang="ko-KR" sz="1800" dirty="0" err="1"/>
              <a:t>rowSize</a:t>
            </a:r>
            <a:r>
              <a:rPr lang="en-US" altLang="ko-KR" sz="1800" dirty="0"/>
              <a:t>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 = number of terms in row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of b</a:t>
            </a:r>
          </a:p>
          <a:p>
            <a:pPr marL="0" indent="0">
              <a:buNone/>
            </a:pPr>
            <a:r>
              <a:rPr lang="nn-NO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 </a:t>
            </a:r>
            <a:r>
              <a:rPr lang="nn-NO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0; i &lt; cols; i++)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rowSize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ko-KR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전치 수행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ko-K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end of if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271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The Polynomial Abstract Data Type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600" smtClean="0"/>
              <a:t>Ordered list, Linear list</a:t>
            </a:r>
            <a:r>
              <a:rPr lang="en-US" altLang="ko-KR" sz="2600" smtClean="0">
                <a:latin typeface="Arial" charset="0"/>
              </a:rPr>
              <a:t>  </a:t>
            </a:r>
            <a:endParaRPr lang="en-US" altLang="ko-KR" sz="260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2600" smtClean="0"/>
              <a:t>Examples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 smtClean="0">
                <a:latin typeface="Arial" charset="0"/>
              </a:rPr>
              <a:t> </a:t>
            </a:r>
            <a:r>
              <a:rPr lang="en-US" altLang="ko-KR" sz="2200" smtClean="0"/>
              <a:t>Days of the week : (Sunday, Monday, Tuesday, </a:t>
            </a:r>
            <a:r>
              <a:rPr lang="en-US" altLang="ko-KR" sz="2200" smtClean="0">
                <a:latin typeface="Arial" charset="0"/>
              </a:rPr>
              <a:t>…</a:t>
            </a:r>
            <a:r>
              <a:rPr lang="en-US" altLang="ko-KR" sz="2200" smtClean="0"/>
              <a:t>, Saturday)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 smtClean="0"/>
              <a:t>Values in a deck of cards : (Ace, 2, 3, 4, 5, 6, 7, 8, </a:t>
            </a:r>
            <a:r>
              <a:rPr lang="en-US" altLang="ko-KR" sz="2200" smtClean="0">
                <a:latin typeface="Arial" charset="0"/>
              </a:rPr>
              <a:t> </a:t>
            </a:r>
            <a:r>
              <a:rPr lang="en-US" altLang="ko-KR" sz="2200" smtClean="0"/>
              <a:t>9, 10, Jack, Queen, King)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 smtClean="0">
                <a:latin typeface="Arial" charset="0"/>
              </a:rPr>
              <a:t> </a:t>
            </a:r>
            <a:r>
              <a:rPr lang="en-US" altLang="ko-KR" sz="2200" smtClean="0"/>
              <a:t>Floors of a building : (basement, lobby, mezzanine, first, second)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 smtClean="0">
                <a:latin typeface="Arial" charset="0"/>
              </a:rPr>
              <a:t> </a:t>
            </a:r>
            <a:r>
              <a:rPr lang="en-US" altLang="ko-KR" sz="2200" smtClean="0"/>
              <a:t>Years the United States fought in World War II: </a:t>
            </a:r>
            <a:r>
              <a:rPr lang="en-US" altLang="ko-KR" sz="2200" smtClean="0">
                <a:latin typeface="Arial" charset="0"/>
              </a:rPr>
              <a:t> </a:t>
            </a:r>
            <a:r>
              <a:rPr lang="en-US" altLang="ko-KR" sz="2200" smtClean="0"/>
              <a:t>(1941, 1942, 1943, 1944, 1945)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 smtClean="0"/>
              <a:t> Years Switzerland fought in World War II : ()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600" smtClean="0"/>
              <a:t>List form : (a</a:t>
            </a:r>
            <a:r>
              <a:rPr lang="en-US" altLang="ko-KR" sz="2600" baseline="-25000" smtClean="0"/>
              <a:t>0</a:t>
            </a:r>
            <a:r>
              <a:rPr lang="en-US" altLang="ko-KR" sz="2600" smtClean="0"/>
              <a:t>, a</a:t>
            </a:r>
            <a:r>
              <a:rPr lang="en-US" altLang="ko-KR" sz="2600" baseline="-25000" smtClean="0"/>
              <a:t>1</a:t>
            </a:r>
            <a:r>
              <a:rPr lang="en-US" altLang="ko-KR" sz="2600" smtClean="0"/>
              <a:t>, ... , a</a:t>
            </a:r>
            <a:r>
              <a:rPr lang="en-US" altLang="ko-KR" sz="2600" baseline="-25000" smtClean="0"/>
              <a:t>n-1</a:t>
            </a:r>
            <a:r>
              <a:rPr lang="en-US" altLang="ko-KR" sz="260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600" smtClean="0"/>
              <a:t>Empty list: () -&gt; no items in the list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648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전치 행렬 </a:t>
            </a:r>
            <a:r>
              <a:rPr lang="en-US" altLang="ko-KR" smtClean="0"/>
              <a:t>(Matrix Transpose)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 smtClean="0">
                <a:latin typeface="Courier New" pitchFamily="49" charset="0"/>
              </a:rPr>
              <a:t>    </a:t>
            </a:r>
            <a:r>
              <a:rPr lang="nn-NO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 </a:t>
            </a:r>
            <a:r>
              <a:rPr lang="nn-NO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0; i &lt; terms; i++)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rowSize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smArray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].col]++;</a:t>
            </a:r>
          </a:p>
          <a:p>
            <a:pPr marL="0" indent="0">
              <a:buNone/>
            </a:pPr>
            <a:r>
              <a:rPr lang="ko-KR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rowStart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= starting position of row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b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rowStart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pPr marL="0" indent="0">
              <a:buNone/>
            </a:pPr>
            <a:r>
              <a:rPr lang="nn-NO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 = 1; i &lt; cols; i++) 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rowStart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rowStart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[i-1] +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rowSize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[i-1];</a:t>
            </a:r>
          </a:p>
          <a:p>
            <a:pPr marL="0" indent="0">
              <a:buNone/>
            </a:pPr>
            <a:r>
              <a:rPr lang="nn-NO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 = 0 ; i &lt; terms; i</a:t>
            </a:r>
            <a:r>
              <a:rPr lang="nn-NO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{// </a:t>
            </a:r>
            <a:r>
              <a:rPr lang="en-US" altLang="ko-KR" sz="1800" dirty="0"/>
              <a:t>copy from </a:t>
            </a:r>
            <a:r>
              <a:rPr lang="en-US" altLang="ko-KR" sz="1800" dirty="0" smtClean="0"/>
              <a:t>this </a:t>
            </a:r>
            <a:r>
              <a:rPr lang="en-US" altLang="ko-KR" sz="1800" dirty="0"/>
              <a:t>to b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rowStart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smArray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].col];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b.smArray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MatrixTerm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b.smArray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].row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smArray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].col;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b.smArray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].col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smArray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].row;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b.smArray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].value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smArray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].value;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rowStart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smArray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].col]++;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end of for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6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행렬 곱셈</a:t>
            </a:r>
            <a:endParaRPr lang="ko-KR" alt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530725"/>
          </a:xfrm>
        </p:spPr>
        <p:txBody>
          <a:bodyPr/>
          <a:lstStyle/>
          <a:p>
            <a:pPr eaLnBrk="1" hangingPunct="1"/>
            <a:r>
              <a:rPr lang="en-US" altLang="ko-KR" sz="1700" dirty="0" smtClean="0"/>
              <a:t>Result ← A × B</a:t>
            </a:r>
          </a:p>
          <a:p>
            <a:pPr lvl="1" eaLnBrk="1" hangingPunct="1"/>
            <a:r>
              <a:rPr lang="en-US" altLang="ko-KR" sz="1500" dirty="0" err="1" smtClean="0"/>
              <a:t>Result</a:t>
            </a:r>
            <a:r>
              <a:rPr lang="en-US" altLang="ko-KR" sz="1500" baseline="-25000" dirty="0" err="1" smtClean="0"/>
              <a:t>m×p</a:t>
            </a:r>
            <a:r>
              <a:rPr lang="en-US" altLang="ko-KR" sz="1500" dirty="0" smtClean="0"/>
              <a:t> ← </a:t>
            </a:r>
            <a:r>
              <a:rPr lang="en-US" altLang="ko-KR" sz="1500" dirty="0" err="1" smtClean="0"/>
              <a:t>A</a:t>
            </a:r>
            <a:r>
              <a:rPr lang="en-US" altLang="ko-KR" sz="1500" baseline="-25000" dirty="0" err="1" smtClean="0"/>
              <a:t>m×n</a:t>
            </a:r>
            <a:r>
              <a:rPr lang="en-US" altLang="ko-KR" sz="1500" dirty="0" smtClean="0"/>
              <a:t> × </a:t>
            </a:r>
            <a:r>
              <a:rPr lang="en-US" altLang="ko-KR" sz="1500" dirty="0" err="1" smtClean="0"/>
              <a:t>B</a:t>
            </a:r>
            <a:r>
              <a:rPr lang="en-US" altLang="ko-KR" sz="1500" baseline="-25000" dirty="0" err="1" smtClean="0"/>
              <a:t>n×p</a:t>
            </a:r>
            <a:endParaRPr lang="en-US" altLang="ko-KR" sz="1500" baseline="-25000" dirty="0" smtClean="0"/>
          </a:p>
          <a:p>
            <a:pPr eaLnBrk="1" hangingPunct="1"/>
            <a:endParaRPr lang="en-US" altLang="ko-KR" sz="1700" dirty="0" smtClean="0"/>
          </a:p>
          <a:p>
            <a:pPr eaLnBrk="1" hangingPunct="1"/>
            <a:r>
              <a:rPr lang="en-US" altLang="ko-KR" sz="1700" dirty="0" smtClean="0"/>
              <a:t>The result may not be sparse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17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ko-KR" sz="17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ko-KR" sz="17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ko-KR" sz="1700" dirty="0" smtClean="0"/>
          </a:p>
          <a:p>
            <a:pPr eaLnBrk="1" hangingPunct="1"/>
            <a:r>
              <a:rPr lang="ko-KR" altLang="en-US" sz="1700" dirty="0" smtClean="0"/>
              <a:t>순서 리스트로 표현된 두 희소 행렬의 곱셈</a:t>
            </a:r>
          </a:p>
          <a:p>
            <a:pPr lvl="1" eaLnBrk="1" hangingPunct="1"/>
            <a:r>
              <a:rPr lang="en-US" altLang="ko-KR" sz="1500" dirty="0" smtClean="0"/>
              <a:t>Result</a:t>
            </a:r>
            <a:r>
              <a:rPr lang="ko-KR" altLang="en-US" sz="1500" dirty="0" smtClean="0"/>
              <a:t>의 원소를 행 별로 계산</a:t>
            </a:r>
          </a:p>
          <a:p>
            <a:pPr lvl="2" eaLnBrk="1" hangingPunct="1"/>
            <a:r>
              <a:rPr lang="ko-KR" altLang="en-US" sz="1400" dirty="0" smtClean="0"/>
              <a:t>이전 계산 원소를 이동하지 않고 저장</a:t>
            </a:r>
          </a:p>
          <a:p>
            <a:pPr lvl="1" eaLnBrk="1" hangingPunct="1"/>
            <a:r>
              <a:rPr lang="ko-KR" altLang="en-US" sz="1500" dirty="0" smtClean="0"/>
              <a:t>행렬 </a:t>
            </a:r>
            <a:r>
              <a:rPr lang="en-US" altLang="ko-KR" sz="1500" dirty="0" smtClean="0"/>
              <a:t>A</a:t>
            </a:r>
            <a:r>
              <a:rPr lang="ko-KR" altLang="en-US" sz="1500" dirty="0" smtClean="0"/>
              <a:t>에서 한 행 </a:t>
            </a:r>
            <a:r>
              <a:rPr lang="en-US" altLang="ko-KR" sz="1500" i="1" dirty="0" err="1" smtClean="0">
                <a:solidFill>
                  <a:srgbClr val="0000FF"/>
                </a:solidFill>
                <a:latin typeface="Cambria Math" pitchFamily="18" charset="0"/>
              </a:rPr>
              <a:t>i</a:t>
            </a:r>
            <a:r>
              <a:rPr lang="ko-KR" altLang="en-US" sz="1500" dirty="0" err="1" smtClean="0"/>
              <a:t>를</a:t>
            </a:r>
            <a:r>
              <a:rPr lang="ko-KR" altLang="en-US" sz="1500" dirty="0" smtClean="0"/>
              <a:t> 선택하고 </a:t>
            </a:r>
            <a:r>
              <a:rPr lang="ko-KR" altLang="en-US" sz="1500" dirty="0" smtClean="0">
                <a:latin typeface="Arial" charset="0"/>
              </a:rPr>
              <a:t> </a:t>
            </a:r>
            <a:r>
              <a:rPr lang="en-US" altLang="ko-KR" sz="1500" i="1" dirty="0" smtClean="0">
                <a:solidFill>
                  <a:srgbClr val="0000FF"/>
                </a:solidFill>
                <a:latin typeface="Cambria Math" pitchFamily="18" charset="0"/>
              </a:rPr>
              <a:t>j</a:t>
            </a:r>
            <a:r>
              <a:rPr lang="en-US" altLang="ko-KR" sz="1500" dirty="0" smtClean="0"/>
              <a:t> = 0,1,..., B.cols-1</a:t>
            </a:r>
            <a:r>
              <a:rPr lang="ko-KR" altLang="en-US" sz="1500" dirty="0" smtClean="0"/>
              <a:t>에 대해 </a:t>
            </a:r>
            <a:r>
              <a:rPr lang="en-US" altLang="ko-KR" sz="1500" dirty="0" smtClean="0"/>
              <a:t>B</a:t>
            </a:r>
            <a:r>
              <a:rPr lang="ko-KR" altLang="en-US" sz="1500" dirty="0" smtClean="0"/>
              <a:t>의 </a:t>
            </a:r>
            <a:r>
              <a:rPr lang="en-US" altLang="ko-KR" sz="1500" i="1" dirty="0" smtClean="0">
                <a:solidFill>
                  <a:srgbClr val="0000FF"/>
                </a:solidFill>
                <a:latin typeface="Cambria Math" pitchFamily="18" charset="0"/>
              </a:rPr>
              <a:t>j</a:t>
            </a:r>
            <a:r>
              <a:rPr lang="ko-KR" altLang="en-US" sz="1500" dirty="0" smtClean="0"/>
              <a:t>열에 있는 모든 원소를 찾음</a:t>
            </a:r>
          </a:p>
          <a:p>
            <a:pPr lvl="2" eaLnBrk="1" hangingPunct="1"/>
            <a:r>
              <a:rPr lang="en-US" altLang="ko-KR" sz="1100" dirty="0" smtClean="0"/>
              <a:t>B</a:t>
            </a:r>
            <a:r>
              <a:rPr lang="ko-KR" altLang="en-US" sz="1100" dirty="0" smtClean="0"/>
              <a:t>를 전치</a:t>
            </a:r>
          </a:p>
          <a:p>
            <a:pPr lvl="1" eaLnBrk="1" hangingPunct="1"/>
            <a:r>
              <a:rPr lang="en-US" altLang="ko-KR" sz="1500" dirty="0" smtClean="0"/>
              <a:t>A</a:t>
            </a:r>
            <a:r>
              <a:rPr lang="ko-KR" altLang="en-US" sz="1500" dirty="0" smtClean="0"/>
              <a:t>의 </a:t>
            </a:r>
            <a:r>
              <a:rPr lang="en-US" altLang="ko-KR" sz="1500" i="1" dirty="0" err="1" smtClean="0">
                <a:solidFill>
                  <a:srgbClr val="0000FF"/>
                </a:solidFill>
                <a:latin typeface="Cambria Math" pitchFamily="18" charset="0"/>
              </a:rPr>
              <a:t>i</a:t>
            </a:r>
            <a:r>
              <a:rPr lang="ko-KR" altLang="en-US" sz="1500" dirty="0" smtClean="0"/>
              <a:t>행과 </a:t>
            </a:r>
            <a:r>
              <a:rPr lang="en-US" altLang="ko-KR" sz="1500" dirty="0" smtClean="0"/>
              <a:t>B</a:t>
            </a:r>
            <a:r>
              <a:rPr lang="ko-KR" altLang="en-US" sz="1500" dirty="0" smtClean="0"/>
              <a:t>의 </a:t>
            </a:r>
            <a:r>
              <a:rPr lang="en-US" altLang="ko-KR" sz="1500" i="1" dirty="0" smtClean="0">
                <a:solidFill>
                  <a:srgbClr val="0000FF"/>
                </a:solidFill>
                <a:latin typeface="Cambria Math" pitchFamily="18" charset="0"/>
              </a:rPr>
              <a:t>j</a:t>
            </a:r>
            <a:r>
              <a:rPr lang="ko-KR" altLang="en-US" sz="1500" dirty="0" smtClean="0"/>
              <a:t>열의 원소들이 정해지면 </a:t>
            </a:r>
            <a:r>
              <a:rPr lang="ko-KR" altLang="en-US" sz="1500" b="1" dirty="0" smtClean="0">
                <a:solidFill>
                  <a:schemeClr val="accent2"/>
                </a:solidFill>
              </a:rPr>
              <a:t>다항식 덧셈과 유사한 합병연산 </a:t>
            </a:r>
            <a:r>
              <a:rPr lang="ko-KR" altLang="en-US" sz="1500" dirty="0" smtClean="0"/>
              <a:t>수행</a:t>
            </a:r>
          </a:p>
        </p:txBody>
      </p:sp>
      <p:graphicFrame>
        <p:nvGraphicFramePr>
          <p:cNvPr id="5734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995738" y="1628775"/>
          <a:ext cx="17287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name="Equation" r:id="rId3" imgW="837836" imgH="431613" progId="Equation.3">
                  <p:embed/>
                </p:oleObj>
              </mc:Choice>
              <mc:Fallback>
                <p:oleObj name="Equation" r:id="rId3" imgW="83783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628775"/>
                        <a:ext cx="172878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6"/>
          <p:cNvGraphicFramePr>
            <a:graphicFrameLocks noChangeAspect="1"/>
          </p:cNvGraphicFramePr>
          <p:nvPr/>
        </p:nvGraphicFramePr>
        <p:xfrm>
          <a:off x="1403350" y="2924175"/>
          <a:ext cx="2668588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Equation" r:id="rId5" imgW="2006600" imgH="711200" progId="Equation.3">
                  <p:embed/>
                </p:oleObj>
              </mc:Choice>
              <mc:Fallback>
                <p:oleObj name="Equation" r:id="rId5" imgW="20066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24175"/>
                        <a:ext cx="2668588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98DE3-4BE4-4035-8F21-E6AAEA21DEAA}" type="slidenum">
              <a:rPr lang="en-US" altLang="ko-KR" smtClean="0"/>
              <a:pPr>
                <a:defRPr/>
              </a:pPr>
              <a:t>41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021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행렬 곱셈</a:t>
            </a:r>
            <a:endParaRPr lang="ko-KR" altLang="en-US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ko-KR" sz="2000" b="1" dirty="0" smtClean="0">
                <a:latin typeface="Courier New" pitchFamily="49" charset="0"/>
              </a:rPr>
              <a:t>void</a:t>
            </a:r>
            <a:r>
              <a:rPr lang="en-US" altLang="ko-KR" sz="2000" dirty="0" smtClean="0">
                <a:latin typeface="Courier New" pitchFamily="49" charset="0"/>
              </a:rPr>
              <a:t> </a:t>
            </a:r>
            <a:r>
              <a:rPr lang="en-US" altLang="ko-KR" sz="2000" dirty="0" err="1" smtClean="0">
                <a:latin typeface="Courier New" pitchFamily="49" charset="0"/>
              </a:rPr>
              <a:t>StoreSum</a:t>
            </a:r>
            <a:r>
              <a:rPr lang="en-US" altLang="ko-KR" sz="2000" dirty="0" smtClean="0">
                <a:latin typeface="Courier New" pitchFamily="49" charset="0"/>
              </a:rPr>
              <a:t> </a:t>
            </a:r>
            <a:r>
              <a:rPr lang="en-US" altLang="ko-KR" sz="2000" dirty="0">
                <a:latin typeface="Courier New" pitchFamily="49" charset="0"/>
              </a:rPr>
              <a:t>(</a:t>
            </a:r>
            <a:r>
              <a:rPr lang="en-US" altLang="ko-KR" sz="2000" b="1" dirty="0" err="1">
                <a:latin typeface="Courier New" pitchFamily="49" charset="0"/>
              </a:rPr>
              <a:t>int</a:t>
            </a:r>
            <a:r>
              <a:rPr lang="en-US" altLang="ko-KR" sz="2000" dirty="0">
                <a:latin typeface="Courier New" pitchFamily="49" charset="0"/>
              </a:rPr>
              <a:t> sum, </a:t>
            </a:r>
            <a:r>
              <a:rPr lang="en-US" altLang="ko-KR" sz="2000" b="1" dirty="0" err="1">
                <a:latin typeface="Courier New" pitchFamily="49" charset="0"/>
              </a:rPr>
              <a:t>int</a:t>
            </a:r>
            <a:r>
              <a:rPr lang="en-US" altLang="ko-KR" sz="2000" dirty="0">
                <a:latin typeface="Courier New" pitchFamily="49" charset="0"/>
              </a:rPr>
              <a:t> r, </a:t>
            </a:r>
            <a:r>
              <a:rPr lang="en-US" altLang="ko-KR" sz="2000" b="1" dirty="0" err="1">
                <a:latin typeface="Courier New" pitchFamily="49" charset="0"/>
              </a:rPr>
              <a:t>int</a:t>
            </a:r>
            <a:r>
              <a:rPr lang="en-US" altLang="ko-KR" sz="2000" dirty="0">
                <a:latin typeface="Courier New" pitchFamily="49" charset="0"/>
              </a:rPr>
              <a:t> c</a:t>
            </a:r>
            <a:r>
              <a:rPr lang="en-US" altLang="ko-KR" sz="2000" dirty="0" smtClean="0">
                <a:latin typeface="Courier New" pitchFamily="49" charset="0"/>
              </a:rPr>
              <a:t>) {//</a:t>
            </a:r>
            <a:r>
              <a:rPr lang="en-US" altLang="ko-KR" sz="2000" dirty="0">
                <a:latin typeface="Courier New" pitchFamily="49" charset="0"/>
              </a:rPr>
              <a:t>If sum!= 0, then it along with its row and column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2000" dirty="0" smtClean="0">
                <a:latin typeface="Courier New" pitchFamily="49" charset="0"/>
              </a:rPr>
              <a:t>  //</a:t>
            </a:r>
            <a:r>
              <a:rPr lang="en-US" altLang="ko-KR" sz="2000" dirty="0">
                <a:latin typeface="Courier New" pitchFamily="49" charset="0"/>
              </a:rPr>
              <a:t>position are stored as the last term in *this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2000" dirty="0" smtClean="0">
                <a:latin typeface="Courier New" pitchFamily="49" charset="0"/>
              </a:rPr>
              <a:t>  </a:t>
            </a:r>
            <a:r>
              <a:rPr lang="en-US" altLang="ko-KR" sz="2000" b="1" dirty="0" smtClean="0">
                <a:latin typeface="Courier New" pitchFamily="49" charset="0"/>
              </a:rPr>
              <a:t>if</a:t>
            </a:r>
            <a:r>
              <a:rPr lang="en-US" altLang="ko-KR" sz="2000" dirty="0" smtClean="0">
                <a:latin typeface="Courier New" pitchFamily="49" charset="0"/>
              </a:rPr>
              <a:t> </a:t>
            </a:r>
            <a:r>
              <a:rPr lang="en-US" altLang="ko-KR" sz="2000" dirty="0">
                <a:latin typeface="Courier New" pitchFamily="49" charset="0"/>
              </a:rPr>
              <a:t>(sum != 0) {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2000" dirty="0" smtClean="0">
                <a:latin typeface="Courier New" pitchFamily="49" charset="0"/>
              </a:rPr>
              <a:t>    </a:t>
            </a:r>
            <a:r>
              <a:rPr lang="en-US" altLang="ko-KR" sz="2000" b="1" dirty="0" smtClean="0">
                <a:latin typeface="Courier New" pitchFamily="49" charset="0"/>
              </a:rPr>
              <a:t>if</a:t>
            </a:r>
            <a:r>
              <a:rPr lang="en-US" altLang="ko-KR" sz="2000" dirty="0" smtClean="0">
                <a:latin typeface="Courier New" pitchFamily="49" charset="0"/>
              </a:rPr>
              <a:t> </a:t>
            </a:r>
            <a:r>
              <a:rPr lang="en-US" altLang="ko-KR" sz="2000" dirty="0">
                <a:latin typeface="Courier New" pitchFamily="49" charset="0"/>
              </a:rPr>
              <a:t>(terms == capacity)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2000" dirty="0" smtClean="0">
                <a:latin typeface="Courier New" pitchFamily="49" charset="0"/>
              </a:rPr>
              <a:t>      ChangeSize1D </a:t>
            </a:r>
            <a:r>
              <a:rPr lang="en-US" altLang="ko-KR" sz="2000" dirty="0">
                <a:latin typeface="Courier New" pitchFamily="49" charset="0"/>
              </a:rPr>
              <a:t>(capacity * 2);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2000" dirty="0" smtClean="0">
                <a:latin typeface="Courier New" pitchFamily="49" charset="0"/>
              </a:rPr>
              <a:t>    }</a:t>
            </a:r>
            <a:endParaRPr lang="en-US" altLang="ko-KR" sz="20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2000" dirty="0" smtClean="0">
                <a:latin typeface="Courier New" pitchFamily="49" charset="0"/>
              </a:rPr>
              <a:t>    </a:t>
            </a:r>
            <a:r>
              <a:rPr lang="en-US" altLang="ko-KR" sz="2000" dirty="0" err="1" smtClean="0">
                <a:latin typeface="Courier New" pitchFamily="49" charset="0"/>
              </a:rPr>
              <a:t>smArray</a:t>
            </a:r>
            <a:r>
              <a:rPr lang="en-US" altLang="ko-KR" sz="2000" dirty="0" smtClean="0">
                <a:latin typeface="Courier New" pitchFamily="49" charset="0"/>
              </a:rPr>
              <a:t>[terms</a:t>
            </a:r>
            <a:r>
              <a:rPr lang="en-US" altLang="ko-KR" sz="2000" dirty="0">
                <a:latin typeface="Courier New" pitchFamily="49" charset="0"/>
              </a:rPr>
              <a:t>] = </a:t>
            </a:r>
            <a:r>
              <a:rPr lang="en-US" altLang="ko-KR" sz="2000" b="1" dirty="0">
                <a:latin typeface="Courier New" pitchFamily="49" charset="0"/>
              </a:rPr>
              <a:t>new</a:t>
            </a:r>
            <a:r>
              <a:rPr lang="en-US" altLang="ko-KR" sz="2000" dirty="0">
                <a:latin typeface="Courier New" pitchFamily="49" charset="0"/>
              </a:rPr>
              <a:t> </a:t>
            </a:r>
            <a:r>
              <a:rPr lang="en-US" altLang="ko-KR" sz="2000" dirty="0" err="1">
                <a:latin typeface="Courier New" pitchFamily="49" charset="0"/>
              </a:rPr>
              <a:t>MatrixTerm</a:t>
            </a:r>
            <a:r>
              <a:rPr lang="en-US" altLang="ko-KR" sz="2000" dirty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2000" dirty="0" smtClean="0">
                <a:latin typeface="Courier New" pitchFamily="49" charset="0"/>
              </a:rPr>
              <a:t>    </a:t>
            </a:r>
            <a:r>
              <a:rPr lang="en-US" altLang="ko-KR" sz="2000" dirty="0" err="1" smtClean="0">
                <a:latin typeface="Courier New" pitchFamily="49" charset="0"/>
              </a:rPr>
              <a:t>smArray</a:t>
            </a:r>
            <a:r>
              <a:rPr lang="en-US" altLang="ko-KR" sz="2000" dirty="0" smtClean="0">
                <a:latin typeface="Courier New" pitchFamily="49" charset="0"/>
              </a:rPr>
              <a:t>[terms</a:t>
            </a:r>
            <a:r>
              <a:rPr lang="en-US" altLang="ko-KR" sz="2000" dirty="0">
                <a:latin typeface="Courier New" pitchFamily="49" charset="0"/>
              </a:rPr>
              <a:t>].row = r;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2000" dirty="0" smtClean="0">
                <a:latin typeface="Courier New" pitchFamily="49" charset="0"/>
              </a:rPr>
              <a:t>    </a:t>
            </a:r>
            <a:r>
              <a:rPr lang="en-US" altLang="ko-KR" sz="2000" dirty="0" err="1" smtClean="0">
                <a:latin typeface="Courier New" pitchFamily="49" charset="0"/>
              </a:rPr>
              <a:t>smArray</a:t>
            </a:r>
            <a:r>
              <a:rPr lang="en-US" altLang="ko-KR" sz="2000" dirty="0" smtClean="0">
                <a:latin typeface="Courier New" pitchFamily="49" charset="0"/>
              </a:rPr>
              <a:t>[terms</a:t>
            </a:r>
            <a:r>
              <a:rPr lang="en-US" altLang="ko-KR" sz="2000" dirty="0">
                <a:latin typeface="Courier New" pitchFamily="49" charset="0"/>
              </a:rPr>
              <a:t>].col = c;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2000" dirty="0" smtClean="0">
                <a:latin typeface="Courier New" pitchFamily="49" charset="0"/>
              </a:rPr>
              <a:t>    </a:t>
            </a:r>
            <a:r>
              <a:rPr lang="en-US" altLang="ko-KR" sz="2000" dirty="0" err="1" smtClean="0">
                <a:latin typeface="Courier New" pitchFamily="49" charset="0"/>
              </a:rPr>
              <a:t>smArray</a:t>
            </a:r>
            <a:r>
              <a:rPr lang="en-US" altLang="ko-KR" sz="2000" dirty="0" smtClean="0">
                <a:latin typeface="Courier New" pitchFamily="49" charset="0"/>
              </a:rPr>
              <a:t>[terms</a:t>
            </a:r>
            <a:r>
              <a:rPr lang="en-US" altLang="ko-KR" sz="2000" dirty="0">
                <a:latin typeface="Courier New" pitchFamily="49" charset="0"/>
              </a:rPr>
              <a:t>++].value = sum</a:t>
            </a:r>
            <a:r>
              <a:rPr lang="en-US" altLang="ko-KR" sz="20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2000" dirty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2000" dirty="0" smtClean="0">
                <a:latin typeface="Courier New" pitchFamily="49" charset="0"/>
              </a:rPr>
              <a:t>}</a:t>
            </a:r>
            <a:endParaRPr lang="en-US" altLang="ko-KR" sz="2000" dirty="0">
              <a:latin typeface="Courier New" pitchFamily="49" charset="0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98DE3-4BE4-4035-8F21-E6AAEA21DEAA}" type="slidenum">
              <a:rPr lang="en-US" altLang="ko-KR" smtClean="0"/>
              <a:pPr>
                <a:defRPr/>
              </a:pPr>
              <a:t>42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558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행렬 곱셈</a:t>
            </a:r>
            <a:endParaRPr lang="ko-KR" altLang="en-US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ChangeSize1D (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altLang="ko-K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newSize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Exception 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{//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Change the size of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smArray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newSize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newSize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 terms) 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throw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new Exception("New size must be &gt;= number of terms");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capacity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newSize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MatrixTerm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temp = 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MatrixTerm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[capacity];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System.arraycopy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smArray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0, temp, 0, terms);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smArray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temp;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20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98DE3-4BE4-4035-8F21-E6AAEA21DEAA}" type="slidenum">
              <a:rPr lang="en-US" altLang="ko-KR" smtClean="0"/>
              <a:pPr>
                <a:defRPr/>
              </a:pPr>
              <a:t>43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31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행렬 곱셈</a:t>
            </a:r>
            <a:endParaRPr lang="ko-KR" altLang="en-US" smtClean="0"/>
          </a:p>
        </p:txBody>
      </p:sp>
      <p:sp>
        <p:nvSpPr>
          <p:cNvPr id="60419" name="Text Box 16"/>
          <p:cNvSpPr txBox="1">
            <a:spLocks noChangeArrowheads="1"/>
          </p:cNvSpPr>
          <p:nvPr/>
        </p:nvSpPr>
        <p:spPr bwMode="auto">
          <a:xfrm>
            <a:off x="755650" y="1773238"/>
            <a:ext cx="1871663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/>
              <a:t>Row </a:t>
            </a:r>
            <a:r>
              <a:rPr lang="en-US" altLang="ko-KR" dirty="0" smtClean="0"/>
              <a:t>0 </a:t>
            </a:r>
            <a:endParaRPr lang="en-US" altLang="ko-KR" dirty="0"/>
          </a:p>
        </p:txBody>
      </p:sp>
      <p:sp>
        <p:nvSpPr>
          <p:cNvPr id="60420" name="Text Box 24"/>
          <p:cNvSpPr txBox="1">
            <a:spLocks noChangeArrowheads="1"/>
          </p:cNvSpPr>
          <p:nvPr/>
        </p:nvSpPr>
        <p:spPr bwMode="auto">
          <a:xfrm>
            <a:off x="2627313" y="1773238"/>
            <a:ext cx="1766205" cy="461665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ko-KR" dirty="0"/>
          </a:p>
        </p:txBody>
      </p:sp>
      <p:sp>
        <p:nvSpPr>
          <p:cNvPr id="60421" name="Text Box 25"/>
          <p:cNvSpPr txBox="1">
            <a:spLocks noChangeArrowheads="1"/>
          </p:cNvSpPr>
          <p:nvPr/>
        </p:nvSpPr>
        <p:spPr bwMode="auto">
          <a:xfrm>
            <a:off x="4393518" y="1773533"/>
            <a:ext cx="1978707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 smtClean="0">
                <a:latin typeface="Arial" charset="0"/>
              </a:rPr>
              <a:t>… 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60422" name="Text Box 26"/>
          <p:cNvSpPr txBox="1">
            <a:spLocks noChangeArrowheads="1"/>
          </p:cNvSpPr>
          <p:nvPr/>
        </p:nvSpPr>
        <p:spPr bwMode="auto">
          <a:xfrm>
            <a:off x="6372225" y="1773238"/>
            <a:ext cx="1871663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/>
              <a:t>Row </a:t>
            </a:r>
            <a:r>
              <a:rPr lang="en-US" altLang="ko-KR" dirty="0" smtClean="0"/>
              <a:t>m-1 </a:t>
            </a:r>
            <a:endParaRPr lang="en-US" altLang="ko-KR" dirty="0"/>
          </a:p>
        </p:txBody>
      </p:sp>
      <p:sp>
        <p:nvSpPr>
          <p:cNvPr id="60423" name="Text Box 27"/>
          <p:cNvSpPr txBox="1">
            <a:spLocks noChangeArrowheads="1"/>
          </p:cNvSpPr>
          <p:nvPr/>
        </p:nvSpPr>
        <p:spPr bwMode="auto">
          <a:xfrm>
            <a:off x="755650" y="4276725"/>
            <a:ext cx="1399835" cy="46166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60424" name="Text Box 28"/>
          <p:cNvSpPr txBox="1">
            <a:spLocks noChangeArrowheads="1"/>
          </p:cNvSpPr>
          <p:nvPr/>
        </p:nvSpPr>
        <p:spPr bwMode="auto">
          <a:xfrm>
            <a:off x="2155485" y="4276725"/>
            <a:ext cx="234349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/>
              <a:t>Col </a:t>
            </a:r>
            <a:r>
              <a:rPr lang="en-US" altLang="ko-KR" dirty="0" smtClean="0"/>
              <a:t>1 </a:t>
            </a:r>
            <a:endParaRPr lang="en-US" altLang="ko-KR" dirty="0"/>
          </a:p>
        </p:txBody>
      </p:sp>
      <p:sp>
        <p:nvSpPr>
          <p:cNvPr id="60425" name="Text Box 29"/>
          <p:cNvSpPr txBox="1">
            <a:spLocks noChangeArrowheads="1"/>
          </p:cNvSpPr>
          <p:nvPr/>
        </p:nvSpPr>
        <p:spPr bwMode="auto">
          <a:xfrm>
            <a:off x="4500563" y="4276725"/>
            <a:ext cx="1871662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 smtClean="0">
                <a:latin typeface="Arial" charset="0"/>
              </a:rPr>
              <a:t>… </a:t>
            </a:r>
            <a:endParaRPr lang="en-US" altLang="ko-KR" dirty="0"/>
          </a:p>
        </p:txBody>
      </p:sp>
      <p:sp>
        <p:nvSpPr>
          <p:cNvPr id="60426" name="Text Box 30"/>
          <p:cNvSpPr txBox="1">
            <a:spLocks noChangeArrowheads="1"/>
          </p:cNvSpPr>
          <p:nvPr/>
        </p:nvSpPr>
        <p:spPr bwMode="auto">
          <a:xfrm>
            <a:off x="6372225" y="4276725"/>
            <a:ext cx="1871663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/>
              <a:t>Col </a:t>
            </a:r>
            <a:r>
              <a:rPr lang="en-US" altLang="ko-KR" dirty="0" smtClean="0"/>
              <a:t>n-1 </a:t>
            </a:r>
            <a:endParaRPr lang="en-US" altLang="ko-KR" dirty="0"/>
          </a:p>
        </p:txBody>
      </p:sp>
      <p:sp>
        <p:nvSpPr>
          <p:cNvPr id="60427" name="Text Box 31"/>
          <p:cNvSpPr txBox="1">
            <a:spLocks noChangeArrowheads="1"/>
          </p:cNvSpPr>
          <p:nvPr/>
        </p:nvSpPr>
        <p:spPr bwMode="auto">
          <a:xfrm>
            <a:off x="755650" y="3284538"/>
            <a:ext cx="1871663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/>
              <a:t>Row </a:t>
            </a:r>
            <a:r>
              <a:rPr lang="en-US" altLang="ko-KR" dirty="0" smtClean="0"/>
              <a:t>0 </a:t>
            </a:r>
            <a:endParaRPr lang="en-US" altLang="ko-KR" dirty="0"/>
          </a:p>
        </p:txBody>
      </p:sp>
      <p:sp>
        <p:nvSpPr>
          <p:cNvPr id="60428" name="Text Box 32"/>
          <p:cNvSpPr txBox="1">
            <a:spLocks noChangeArrowheads="1"/>
          </p:cNvSpPr>
          <p:nvPr/>
        </p:nvSpPr>
        <p:spPr bwMode="auto">
          <a:xfrm>
            <a:off x="2627312" y="3284538"/>
            <a:ext cx="2097087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/>
              <a:t>Row </a:t>
            </a:r>
            <a:r>
              <a:rPr lang="en-US" altLang="ko-KR" dirty="0" smtClean="0"/>
              <a:t>1 </a:t>
            </a:r>
            <a:endParaRPr lang="en-US" altLang="ko-KR" dirty="0"/>
          </a:p>
        </p:txBody>
      </p:sp>
      <p:sp>
        <p:nvSpPr>
          <p:cNvPr id="60429" name="Text Box 33"/>
          <p:cNvSpPr txBox="1">
            <a:spLocks noChangeArrowheads="1"/>
          </p:cNvSpPr>
          <p:nvPr/>
        </p:nvSpPr>
        <p:spPr bwMode="auto">
          <a:xfrm>
            <a:off x="4724399" y="3284538"/>
            <a:ext cx="14006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 smtClean="0">
                <a:latin typeface="Arial" charset="0"/>
              </a:rPr>
              <a:t>… </a:t>
            </a:r>
            <a:endParaRPr lang="en-US" altLang="ko-KR" dirty="0"/>
          </a:p>
        </p:txBody>
      </p:sp>
      <p:sp>
        <p:nvSpPr>
          <p:cNvPr id="60430" name="Text Box 34"/>
          <p:cNvSpPr txBox="1">
            <a:spLocks noChangeArrowheads="1"/>
          </p:cNvSpPr>
          <p:nvPr/>
        </p:nvSpPr>
        <p:spPr bwMode="auto">
          <a:xfrm>
            <a:off x="6125029" y="3284538"/>
            <a:ext cx="2118859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/>
              <a:t>Row </a:t>
            </a:r>
            <a:r>
              <a:rPr lang="en-US" altLang="ko-KR" dirty="0" smtClean="0"/>
              <a:t>n-1 </a:t>
            </a:r>
            <a:endParaRPr lang="en-US" altLang="ko-KR" dirty="0"/>
          </a:p>
        </p:txBody>
      </p:sp>
      <p:sp>
        <p:nvSpPr>
          <p:cNvPr id="60431" name="Text Box 35"/>
          <p:cNvSpPr txBox="1">
            <a:spLocks noChangeArrowheads="1"/>
          </p:cNvSpPr>
          <p:nvPr/>
        </p:nvSpPr>
        <p:spPr bwMode="auto">
          <a:xfrm>
            <a:off x="684213" y="1268413"/>
            <a:ext cx="1871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/>
              <a:t>Matrix a</a:t>
            </a:r>
          </a:p>
        </p:txBody>
      </p:sp>
      <p:sp>
        <p:nvSpPr>
          <p:cNvPr id="60432" name="Text Box 36"/>
          <p:cNvSpPr txBox="1">
            <a:spLocks noChangeArrowheads="1"/>
          </p:cNvSpPr>
          <p:nvPr/>
        </p:nvSpPr>
        <p:spPr bwMode="auto">
          <a:xfrm>
            <a:off x="611188" y="2852738"/>
            <a:ext cx="1871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/>
              <a:t>Matrix b</a:t>
            </a:r>
          </a:p>
        </p:txBody>
      </p:sp>
      <p:sp>
        <p:nvSpPr>
          <p:cNvPr id="60433" name="Text Box 37"/>
          <p:cNvSpPr txBox="1">
            <a:spLocks noChangeArrowheads="1"/>
          </p:cNvSpPr>
          <p:nvPr/>
        </p:nvSpPr>
        <p:spPr bwMode="auto">
          <a:xfrm>
            <a:off x="611189" y="3860800"/>
            <a:ext cx="30101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/>
              <a:t>Matrix b Transpose</a:t>
            </a:r>
          </a:p>
        </p:txBody>
      </p:sp>
      <p:sp>
        <p:nvSpPr>
          <p:cNvPr id="60434" name="Line 39"/>
          <p:cNvSpPr>
            <a:spLocks noChangeShapeType="1"/>
          </p:cNvSpPr>
          <p:nvPr/>
        </p:nvSpPr>
        <p:spPr bwMode="auto">
          <a:xfrm flipV="1">
            <a:off x="2801371" y="223490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35" name="Text Box 41"/>
          <p:cNvSpPr txBox="1">
            <a:spLocks noChangeArrowheads="1"/>
          </p:cNvSpPr>
          <p:nvPr/>
        </p:nvSpPr>
        <p:spPr bwMode="auto">
          <a:xfrm>
            <a:off x="643051" y="2456386"/>
            <a:ext cx="25506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i="1" dirty="0" err="1">
                <a:solidFill>
                  <a:srgbClr val="0000FF"/>
                </a:solidFill>
                <a:latin typeface="Courier New" pitchFamily="49" charset="0"/>
              </a:rPr>
              <a:t>currRowBegin</a:t>
            </a:r>
            <a:endParaRPr lang="en-US" altLang="ko-KR" i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60436" name="Line 42"/>
          <p:cNvSpPr>
            <a:spLocks noChangeShapeType="1"/>
          </p:cNvSpPr>
          <p:nvPr/>
        </p:nvSpPr>
        <p:spPr bwMode="auto">
          <a:xfrm flipV="1">
            <a:off x="3563938" y="223519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37" name="Text Box 43"/>
          <p:cNvSpPr txBox="1">
            <a:spLocks noChangeArrowheads="1"/>
          </p:cNvSpPr>
          <p:nvPr/>
        </p:nvSpPr>
        <p:spPr bwMode="auto">
          <a:xfrm>
            <a:off x="3203575" y="2459561"/>
            <a:ext cx="2864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i="1" dirty="0" err="1">
                <a:solidFill>
                  <a:srgbClr val="0000FF"/>
                </a:solidFill>
                <a:latin typeface="Courier New" pitchFamily="49" charset="0"/>
              </a:rPr>
              <a:t>currRowIndex</a:t>
            </a:r>
            <a:endParaRPr lang="en-US" altLang="ko-KR" i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60438" name="Line 46"/>
          <p:cNvSpPr>
            <a:spLocks noChangeShapeType="1"/>
          </p:cNvSpPr>
          <p:nvPr/>
        </p:nvSpPr>
        <p:spPr bwMode="auto">
          <a:xfrm flipV="1">
            <a:off x="1300617" y="4738388"/>
            <a:ext cx="0" cy="4176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39" name="Text Box 47"/>
          <p:cNvSpPr txBox="1">
            <a:spLocks noChangeArrowheads="1"/>
          </p:cNvSpPr>
          <p:nvPr/>
        </p:nvSpPr>
        <p:spPr bwMode="auto">
          <a:xfrm>
            <a:off x="1003640" y="5014913"/>
            <a:ext cx="29584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i="1" dirty="0" err="1">
                <a:solidFill>
                  <a:srgbClr val="0000FF"/>
                </a:solidFill>
                <a:latin typeface="Courier New" pitchFamily="49" charset="0"/>
              </a:rPr>
              <a:t>currColIndex</a:t>
            </a:r>
            <a:endParaRPr lang="en-US" altLang="ko-KR" i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60441" name="Text Box 49"/>
          <p:cNvSpPr txBox="1">
            <a:spLocks noChangeArrowheads="1"/>
          </p:cNvSpPr>
          <p:nvPr/>
        </p:nvSpPr>
        <p:spPr bwMode="auto">
          <a:xfrm>
            <a:off x="2700338" y="1268413"/>
            <a:ext cx="2493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i="1" dirty="0" err="1" smtClean="0">
                <a:solidFill>
                  <a:srgbClr val="0000FF"/>
                </a:solidFill>
                <a:latin typeface="Courier New" pitchFamily="49" charset="0"/>
              </a:rPr>
              <a:t>currRowA</a:t>
            </a:r>
            <a:r>
              <a:rPr lang="en-US" altLang="ko-KR" i="1" dirty="0" smtClean="0">
                <a:solidFill>
                  <a:srgbClr val="0000FF"/>
                </a:solidFill>
                <a:latin typeface="Courier New" pitchFamily="49" charset="0"/>
              </a:rPr>
              <a:t> : 1</a:t>
            </a:r>
            <a:endParaRPr lang="en-US" altLang="ko-KR" i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60442" name="Text Box 50"/>
          <p:cNvSpPr txBox="1">
            <a:spLocks noChangeArrowheads="1"/>
          </p:cNvSpPr>
          <p:nvPr/>
        </p:nvSpPr>
        <p:spPr bwMode="auto">
          <a:xfrm>
            <a:off x="3862500" y="5081289"/>
            <a:ext cx="2558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i="1" dirty="0" err="1" smtClean="0">
                <a:solidFill>
                  <a:srgbClr val="0000FF"/>
                </a:solidFill>
                <a:latin typeface="Courier New" pitchFamily="49" charset="0"/>
              </a:rPr>
              <a:t>currColB</a:t>
            </a:r>
            <a:r>
              <a:rPr lang="en-US" altLang="ko-KR" i="1" dirty="0" smtClean="0">
                <a:solidFill>
                  <a:srgbClr val="0000FF"/>
                </a:solidFill>
                <a:latin typeface="Courier New" pitchFamily="49" charset="0"/>
              </a:rPr>
              <a:t> : 0</a:t>
            </a:r>
            <a:endParaRPr lang="en-US" altLang="ko-KR" i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98DE3-4BE4-4035-8F21-E6AAEA21DEAA}" type="slidenum">
              <a:rPr lang="en-US" altLang="ko-KR" smtClean="0"/>
              <a:pPr>
                <a:defRPr/>
              </a:pPr>
              <a:t>44</a:t>
            </a:fld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2627313" y="1773238"/>
            <a:ext cx="348116" cy="4616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2984386" y="1773238"/>
            <a:ext cx="348116" cy="4616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3340326" y="1773533"/>
            <a:ext cx="348116" cy="46166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688442" y="1773533"/>
            <a:ext cx="348116" cy="4616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4045402" y="1773533"/>
            <a:ext cx="348116" cy="4616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763021" y="4276723"/>
            <a:ext cx="348116" cy="4616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1111137" y="4276722"/>
            <a:ext cx="348116" cy="46166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1451996" y="4277824"/>
            <a:ext cx="348116" cy="4616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1807369" y="4276721"/>
            <a:ext cx="348116" cy="4616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78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행렬 곱셈</a:t>
            </a:r>
            <a:endParaRPr lang="ko-KR" altLang="en-U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530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SparseMatrix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Multiply(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SparseMatrix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Exception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(cols !=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b.rows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Exception("Incompatible matrices");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SparseMatrix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bXpose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b.FastTranspose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SparseMatrix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SparseMatrix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(rows,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b.cols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currRowIndex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currRowBegin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currRowA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smArray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[0].row;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 boundary conditions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(terms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 capacity) ChangeSize1D(terms + 1);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bXpose.ChangeSize1D(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bXpose.terms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+ 1);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smArray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[terms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MatrixTerm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smArray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[terms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].row = rows; 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bXpose.smArray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b.terms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MatrixTerm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bXpose.smArray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b.terms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].row =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b.cols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bXpose.smArray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b.terms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].col = </a:t>
            </a:r>
            <a:r>
              <a:rPr lang="en-US" altLang="ko-K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98DE3-4BE4-4035-8F21-E6AAEA21DEAA}" type="slidenum">
              <a:rPr lang="en-US" altLang="ko-KR" smtClean="0"/>
              <a:pPr>
                <a:defRPr/>
              </a:pPr>
              <a:t>45</a:t>
            </a:fld>
            <a:endParaRPr lang="en-US" altLang="ko-KR" dirty="0"/>
          </a:p>
        </p:txBody>
      </p:sp>
      <p:grpSp>
        <p:nvGrpSpPr>
          <p:cNvPr id="25" name="그룹 24"/>
          <p:cNvGrpSpPr/>
          <p:nvPr/>
        </p:nvGrpSpPr>
        <p:grpSpPr>
          <a:xfrm>
            <a:off x="5579298" y="215841"/>
            <a:ext cx="3457234" cy="1324016"/>
            <a:chOff x="643051" y="1124306"/>
            <a:chExt cx="7600837" cy="3225103"/>
          </a:xfrm>
        </p:grpSpPr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755651" y="1773238"/>
              <a:ext cx="1871662" cy="5247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dirty="0"/>
                <a:t>Row </a:t>
              </a:r>
              <a:r>
                <a:rPr lang="en-US" altLang="ko-KR" sz="800" dirty="0" smtClean="0"/>
                <a:t>0 </a:t>
              </a:r>
              <a:endParaRPr lang="en-US" altLang="ko-KR" sz="800" dirty="0"/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2627313" y="1773238"/>
              <a:ext cx="1766205" cy="52478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ko-KR" sz="800" dirty="0"/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393519" y="1773533"/>
              <a:ext cx="1978707" cy="5247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dirty="0" smtClean="0">
                  <a:latin typeface="Arial" charset="0"/>
                </a:rPr>
                <a:t>… </a:t>
              </a:r>
              <a:r>
                <a:rPr lang="en-US" altLang="ko-KR" sz="800" dirty="0" smtClean="0"/>
                <a:t> </a:t>
              </a:r>
              <a:endParaRPr lang="en-US" altLang="ko-KR" sz="800" dirty="0"/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6372226" y="1773238"/>
              <a:ext cx="1871662" cy="5247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dirty="0"/>
                <a:t>Row </a:t>
              </a:r>
              <a:r>
                <a:rPr lang="en-US" altLang="ko-KR" sz="800" dirty="0" smtClean="0"/>
                <a:t>m-1 </a:t>
              </a:r>
              <a:endParaRPr lang="en-US" altLang="ko-KR" sz="800" dirty="0"/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651781" y="3086431"/>
              <a:ext cx="1399836" cy="52478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dirty="0" smtClean="0"/>
                <a:t> </a:t>
              </a:r>
              <a:endParaRPr lang="en-US" altLang="ko-KR" sz="800" dirty="0"/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2051617" y="3086431"/>
              <a:ext cx="2343489" cy="5247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dirty="0"/>
                <a:t>Col </a:t>
              </a:r>
              <a:r>
                <a:rPr lang="en-US" altLang="ko-KR" sz="800" dirty="0" smtClean="0"/>
                <a:t>1 </a:t>
              </a:r>
              <a:endParaRPr lang="en-US" altLang="ko-KR" sz="800" dirty="0"/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4396694" y="3086431"/>
              <a:ext cx="1871662" cy="5247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dirty="0" smtClean="0">
                  <a:latin typeface="Arial" charset="0"/>
                </a:rPr>
                <a:t>… </a:t>
              </a:r>
              <a:endParaRPr lang="en-US" altLang="ko-KR" sz="800" dirty="0"/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6268356" y="3086431"/>
              <a:ext cx="1871662" cy="5247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dirty="0"/>
                <a:t>Col </a:t>
              </a:r>
              <a:r>
                <a:rPr lang="en-US" altLang="ko-KR" sz="800" dirty="0" smtClean="0"/>
                <a:t>n-1 </a:t>
              </a:r>
              <a:endParaRPr lang="en-US" altLang="ko-KR" sz="800" dirty="0"/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 flipV="1">
              <a:off x="2801371" y="2234903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35" name="Text Box 41"/>
            <p:cNvSpPr txBox="1">
              <a:spLocks noChangeArrowheads="1"/>
            </p:cNvSpPr>
            <p:nvPr/>
          </p:nvSpPr>
          <p:spPr bwMode="auto">
            <a:xfrm>
              <a:off x="643051" y="2456387"/>
              <a:ext cx="2550659" cy="524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i="1" dirty="0" err="1">
                  <a:solidFill>
                    <a:srgbClr val="0000FF"/>
                  </a:solidFill>
                  <a:latin typeface="Courier New" pitchFamily="49" charset="0"/>
                </a:rPr>
                <a:t>currRowBegin</a:t>
              </a:r>
              <a:endParaRPr lang="en-US" altLang="ko-KR" sz="800" i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 flipV="1">
              <a:off x="3563938" y="2235198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37" name="Text Box 43"/>
            <p:cNvSpPr txBox="1">
              <a:spLocks noChangeArrowheads="1"/>
            </p:cNvSpPr>
            <p:nvPr/>
          </p:nvSpPr>
          <p:spPr bwMode="auto">
            <a:xfrm>
              <a:off x="3203575" y="2459561"/>
              <a:ext cx="2864075" cy="524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i="1" dirty="0" err="1">
                  <a:solidFill>
                    <a:srgbClr val="0000FF"/>
                  </a:solidFill>
                  <a:latin typeface="Courier New" pitchFamily="49" charset="0"/>
                </a:rPr>
                <a:t>currRowIndex</a:t>
              </a:r>
              <a:endParaRPr lang="en-US" altLang="ko-KR" sz="800" i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38" name="Line 46"/>
            <p:cNvSpPr>
              <a:spLocks noChangeShapeType="1"/>
            </p:cNvSpPr>
            <p:nvPr/>
          </p:nvSpPr>
          <p:spPr bwMode="auto">
            <a:xfrm flipV="1">
              <a:off x="1196748" y="3548094"/>
              <a:ext cx="0" cy="4176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39" name="Text Box 47"/>
            <p:cNvSpPr txBox="1">
              <a:spLocks noChangeArrowheads="1"/>
            </p:cNvSpPr>
            <p:nvPr/>
          </p:nvSpPr>
          <p:spPr bwMode="auto">
            <a:xfrm>
              <a:off x="899771" y="3824620"/>
              <a:ext cx="2958418" cy="524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i="1" dirty="0" err="1">
                  <a:solidFill>
                    <a:srgbClr val="0000FF"/>
                  </a:solidFill>
                  <a:latin typeface="Courier New" pitchFamily="49" charset="0"/>
                </a:rPr>
                <a:t>currColIndex</a:t>
              </a:r>
              <a:endParaRPr lang="en-US" altLang="ko-KR" sz="800" i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40" name="Text Box 50"/>
            <p:cNvSpPr txBox="1">
              <a:spLocks noChangeArrowheads="1"/>
            </p:cNvSpPr>
            <p:nvPr/>
          </p:nvSpPr>
          <p:spPr bwMode="auto">
            <a:xfrm>
              <a:off x="3563938" y="3661328"/>
              <a:ext cx="2558822" cy="524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i="1" dirty="0" err="1" smtClean="0">
                  <a:solidFill>
                    <a:srgbClr val="0000FF"/>
                  </a:solidFill>
                  <a:latin typeface="Courier New" pitchFamily="49" charset="0"/>
                </a:rPr>
                <a:t>currColB</a:t>
              </a:r>
              <a:r>
                <a:rPr lang="en-US" altLang="ko-KR" sz="800" i="1" dirty="0" smtClean="0">
                  <a:solidFill>
                    <a:srgbClr val="0000FF"/>
                  </a:solidFill>
                  <a:latin typeface="Courier New" pitchFamily="49" charset="0"/>
                </a:rPr>
                <a:t> : 0</a:t>
              </a:r>
              <a:endParaRPr lang="en-US" altLang="ko-KR" sz="800" i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2627313" y="1773238"/>
              <a:ext cx="348115" cy="52478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2984386" y="1773238"/>
              <a:ext cx="348115" cy="52508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3340326" y="1773533"/>
              <a:ext cx="348115" cy="524789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3688441" y="1773533"/>
              <a:ext cx="348115" cy="52478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4045401" y="1773533"/>
              <a:ext cx="348115" cy="52478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659153" y="3086429"/>
              <a:ext cx="348115" cy="52479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1007268" y="3086429"/>
              <a:ext cx="340858" cy="524791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1348127" y="3087530"/>
              <a:ext cx="343356" cy="52369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1703497" y="3086429"/>
              <a:ext cx="348120" cy="5247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2889002" y="1124306"/>
              <a:ext cx="2493282" cy="524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i="1" dirty="0" err="1" smtClean="0">
                  <a:solidFill>
                    <a:srgbClr val="0000FF"/>
                  </a:solidFill>
                  <a:latin typeface="Courier New" pitchFamily="49" charset="0"/>
                </a:rPr>
                <a:t>currRowA</a:t>
              </a:r>
              <a:r>
                <a:rPr lang="en-US" altLang="ko-KR" sz="800" i="1" dirty="0" smtClean="0">
                  <a:solidFill>
                    <a:srgbClr val="0000FF"/>
                  </a:solidFill>
                  <a:latin typeface="Courier New" pitchFamily="49" charset="0"/>
                </a:rPr>
                <a:t> : 1</a:t>
              </a:r>
              <a:endParaRPr lang="en-US" altLang="ko-KR" sz="800" i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16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행렬 곱셈</a:t>
            </a:r>
            <a:endParaRPr lang="ko-KR" altLang="en-U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66670" cy="4800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currRowIndex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terms){ // generate row </a:t>
            </a:r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currentRowA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d</a:t>
            </a:r>
          </a:p>
          <a:p>
            <a:pPr marL="0" indent="0">
              <a:buNone/>
            </a:pP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currColB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bXpose.smArray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[0].row; </a:t>
            </a:r>
          </a:p>
          <a:p>
            <a:pPr marL="0" indent="0">
              <a:buNone/>
            </a:pP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currColIndex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currColIndex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b.terms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{// multiply row </a:t>
            </a:r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currRowA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this by column </a:t>
            </a:r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currColB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b	</a:t>
            </a:r>
          </a:p>
          <a:p>
            <a:pPr marL="0" indent="0">
              <a:buNone/>
            </a:pP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smArray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currRowIndex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].row != </a:t>
            </a:r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currRowA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{// end of row </a:t>
            </a:r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currRowA</a:t>
            </a:r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9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d.StoreSum</a:t>
            </a:r>
            <a:r>
              <a:rPr lang="en-US" altLang="ko-KR" sz="19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(sum, </a:t>
            </a:r>
            <a:r>
              <a:rPr lang="en-US" altLang="ko-KR" sz="19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currRowA</a:t>
            </a:r>
            <a:r>
              <a:rPr lang="en-US" altLang="ko-KR" sz="19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9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currColB</a:t>
            </a:r>
            <a:r>
              <a:rPr lang="en-US" altLang="ko-KR" sz="19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sum = 0; // reset sum</a:t>
            </a:r>
          </a:p>
          <a:p>
            <a:pPr marL="0" indent="0">
              <a:buNone/>
            </a:pP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currRowIndex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currRowBegin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// advance to next column</a:t>
            </a:r>
          </a:p>
          <a:p>
            <a:pPr marL="0" indent="0">
              <a:buNone/>
            </a:pP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bXpose.smArray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currColIndex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].row == </a:t>
            </a:r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currColB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currColIndex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buNone/>
            </a:pP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currColB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bXpose.smArray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currColIndex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].row;</a:t>
            </a:r>
          </a:p>
          <a:p>
            <a:pPr marL="0" indent="0">
              <a:buNone/>
            </a:pP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altLang="ko-K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98DE3-4BE4-4035-8F21-E6AAEA21DEAA}" type="slidenum">
              <a:rPr lang="en-US" altLang="ko-KR" smtClean="0"/>
              <a:pPr>
                <a:defRPr/>
              </a:pPr>
              <a:t>46</a:t>
            </a:fld>
            <a:endParaRPr lang="en-US" altLang="ko-KR" dirty="0"/>
          </a:p>
        </p:txBody>
      </p:sp>
      <p:grpSp>
        <p:nvGrpSpPr>
          <p:cNvPr id="25" name="그룹 24"/>
          <p:cNvGrpSpPr/>
          <p:nvPr/>
        </p:nvGrpSpPr>
        <p:grpSpPr>
          <a:xfrm>
            <a:off x="5579298" y="215841"/>
            <a:ext cx="3457234" cy="1324016"/>
            <a:chOff x="643051" y="1124306"/>
            <a:chExt cx="7600837" cy="3225103"/>
          </a:xfrm>
        </p:grpSpPr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755651" y="1773238"/>
              <a:ext cx="1871662" cy="5247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dirty="0"/>
                <a:t>Row </a:t>
              </a:r>
              <a:r>
                <a:rPr lang="en-US" altLang="ko-KR" sz="800" dirty="0" smtClean="0"/>
                <a:t>0 </a:t>
              </a:r>
              <a:endParaRPr lang="en-US" altLang="ko-KR" sz="800" dirty="0"/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2627313" y="1773238"/>
              <a:ext cx="1766205" cy="52478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ko-KR" sz="800" dirty="0"/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393519" y="1773533"/>
              <a:ext cx="1978707" cy="5247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dirty="0" smtClean="0">
                  <a:latin typeface="Arial" charset="0"/>
                </a:rPr>
                <a:t>… </a:t>
              </a:r>
              <a:r>
                <a:rPr lang="en-US" altLang="ko-KR" sz="800" dirty="0" smtClean="0"/>
                <a:t> </a:t>
              </a:r>
              <a:endParaRPr lang="en-US" altLang="ko-KR" sz="800" dirty="0"/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6372226" y="1773238"/>
              <a:ext cx="1871662" cy="5247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dirty="0"/>
                <a:t>Row </a:t>
              </a:r>
              <a:r>
                <a:rPr lang="en-US" altLang="ko-KR" sz="800" dirty="0" smtClean="0"/>
                <a:t>m-1 </a:t>
              </a:r>
              <a:endParaRPr lang="en-US" altLang="ko-KR" sz="800" dirty="0"/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651781" y="3086431"/>
              <a:ext cx="1399836" cy="52478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dirty="0" smtClean="0"/>
                <a:t> </a:t>
              </a:r>
              <a:endParaRPr lang="en-US" altLang="ko-KR" sz="800" dirty="0"/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2051617" y="3086431"/>
              <a:ext cx="2343489" cy="5247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dirty="0"/>
                <a:t>Col </a:t>
              </a:r>
              <a:r>
                <a:rPr lang="en-US" altLang="ko-KR" sz="800" dirty="0" smtClean="0"/>
                <a:t>1 </a:t>
              </a:r>
              <a:endParaRPr lang="en-US" altLang="ko-KR" sz="800" dirty="0"/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4396694" y="3086431"/>
              <a:ext cx="1871662" cy="5247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dirty="0" smtClean="0">
                  <a:latin typeface="Arial" charset="0"/>
                </a:rPr>
                <a:t>… </a:t>
              </a:r>
              <a:endParaRPr lang="en-US" altLang="ko-KR" sz="800" dirty="0"/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6268356" y="3086431"/>
              <a:ext cx="1871662" cy="5247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dirty="0"/>
                <a:t>Col </a:t>
              </a:r>
              <a:r>
                <a:rPr lang="en-US" altLang="ko-KR" sz="800" dirty="0" smtClean="0"/>
                <a:t>n-1 </a:t>
              </a:r>
              <a:endParaRPr lang="en-US" altLang="ko-KR" sz="800" dirty="0"/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 flipV="1">
              <a:off x="2801371" y="2234903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35" name="Text Box 41"/>
            <p:cNvSpPr txBox="1">
              <a:spLocks noChangeArrowheads="1"/>
            </p:cNvSpPr>
            <p:nvPr/>
          </p:nvSpPr>
          <p:spPr bwMode="auto">
            <a:xfrm>
              <a:off x="643051" y="2456387"/>
              <a:ext cx="2550659" cy="524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i="1" dirty="0" err="1">
                  <a:solidFill>
                    <a:srgbClr val="0000FF"/>
                  </a:solidFill>
                  <a:latin typeface="Courier New" pitchFamily="49" charset="0"/>
                </a:rPr>
                <a:t>currRowBegin</a:t>
              </a:r>
              <a:endParaRPr lang="en-US" altLang="ko-KR" sz="800" i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 flipV="1">
              <a:off x="3563938" y="2235198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37" name="Text Box 43"/>
            <p:cNvSpPr txBox="1">
              <a:spLocks noChangeArrowheads="1"/>
            </p:cNvSpPr>
            <p:nvPr/>
          </p:nvSpPr>
          <p:spPr bwMode="auto">
            <a:xfrm>
              <a:off x="3203575" y="2459561"/>
              <a:ext cx="2864075" cy="524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i="1" dirty="0" err="1">
                  <a:solidFill>
                    <a:srgbClr val="0000FF"/>
                  </a:solidFill>
                  <a:latin typeface="Courier New" pitchFamily="49" charset="0"/>
                </a:rPr>
                <a:t>currRowIndex</a:t>
              </a:r>
              <a:endParaRPr lang="en-US" altLang="ko-KR" sz="800" i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38" name="Line 46"/>
            <p:cNvSpPr>
              <a:spLocks noChangeShapeType="1"/>
            </p:cNvSpPr>
            <p:nvPr/>
          </p:nvSpPr>
          <p:spPr bwMode="auto">
            <a:xfrm flipV="1">
              <a:off x="1196748" y="3548094"/>
              <a:ext cx="0" cy="4176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39" name="Text Box 47"/>
            <p:cNvSpPr txBox="1">
              <a:spLocks noChangeArrowheads="1"/>
            </p:cNvSpPr>
            <p:nvPr/>
          </p:nvSpPr>
          <p:spPr bwMode="auto">
            <a:xfrm>
              <a:off x="899771" y="3824620"/>
              <a:ext cx="2958418" cy="524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i="1" dirty="0" err="1">
                  <a:solidFill>
                    <a:srgbClr val="0000FF"/>
                  </a:solidFill>
                  <a:latin typeface="Courier New" pitchFamily="49" charset="0"/>
                </a:rPr>
                <a:t>currColIndex</a:t>
              </a:r>
              <a:endParaRPr lang="en-US" altLang="ko-KR" sz="800" i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40" name="Text Box 50"/>
            <p:cNvSpPr txBox="1">
              <a:spLocks noChangeArrowheads="1"/>
            </p:cNvSpPr>
            <p:nvPr/>
          </p:nvSpPr>
          <p:spPr bwMode="auto">
            <a:xfrm>
              <a:off x="3563938" y="3661328"/>
              <a:ext cx="2558822" cy="524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i="1" dirty="0" err="1" smtClean="0">
                  <a:solidFill>
                    <a:srgbClr val="0000FF"/>
                  </a:solidFill>
                  <a:latin typeface="Courier New" pitchFamily="49" charset="0"/>
                </a:rPr>
                <a:t>currColB</a:t>
              </a:r>
              <a:r>
                <a:rPr lang="en-US" altLang="ko-KR" sz="800" i="1" dirty="0" smtClean="0">
                  <a:solidFill>
                    <a:srgbClr val="0000FF"/>
                  </a:solidFill>
                  <a:latin typeface="Courier New" pitchFamily="49" charset="0"/>
                </a:rPr>
                <a:t> : 0</a:t>
              </a:r>
              <a:endParaRPr lang="en-US" altLang="ko-KR" sz="800" i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2627313" y="1773238"/>
              <a:ext cx="348115" cy="52478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2984386" y="1773238"/>
              <a:ext cx="348115" cy="52508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3340326" y="1773533"/>
              <a:ext cx="348115" cy="524789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3688441" y="1773533"/>
              <a:ext cx="348115" cy="52478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4045401" y="1773533"/>
              <a:ext cx="348115" cy="52478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659153" y="3086429"/>
              <a:ext cx="348115" cy="52479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1007268" y="3086429"/>
              <a:ext cx="340858" cy="524791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1348127" y="3087530"/>
              <a:ext cx="343356" cy="52369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1703497" y="3086429"/>
              <a:ext cx="348120" cy="5247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2889002" y="1124306"/>
              <a:ext cx="2493282" cy="524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i="1" dirty="0" err="1" smtClean="0">
                  <a:solidFill>
                    <a:srgbClr val="0000FF"/>
                  </a:solidFill>
                  <a:latin typeface="Courier New" pitchFamily="49" charset="0"/>
                </a:rPr>
                <a:t>currRowA</a:t>
              </a:r>
              <a:r>
                <a:rPr lang="en-US" altLang="ko-KR" sz="800" i="1" dirty="0" smtClean="0">
                  <a:solidFill>
                    <a:srgbClr val="0000FF"/>
                  </a:solidFill>
                  <a:latin typeface="Courier New" pitchFamily="49" charset="0"/>
                </a:rPr>
                <a:t> : 1</a:t>
              </a:r>
              <a:endParaRPr lang="en-US" altLang="ko-KR" sz="800" i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행렬 곱셈</a:t>
            </a:r>
            <a:endParaRPr lang="ko-KR" altLang="en-U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0771"/>
            <a:ext cx="8147050" cy="52578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ko-KR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bXpose.smArray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currColIndex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].row != </a:t>
            </a:r>
            <a:r>
              <a:rPr lang="en-US" altLang="ko-K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currColB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altLang="ko-K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{// 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end of column </a:t>
            </a:r>
            <a:r>
              <a:rPr lang="en-US" altLang="ko-K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currColB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of b</a:t>
            </a:r>
          </a:p>
          <a:p>
            <a:pPr marL="0" indent="0">
              <a:buNone/>
            </a:pPr>
            <a:r>
              <a:rPr lang="en-US" altLang="ko-KR" sz="17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7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d.StoreSum</a:t>
            </a:r>
            <a:r>
              <a:rPr lang="en-US" altLang="ko-KR" sz="17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(sum</a:t>
            </a:r>
            <a:r>
              <a:rPr lang="en-US" altLang="ko-KR" sz="17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7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currRowA</a:t>
            </a:r>
            <a:r>
              <a:rPr lang="en-US" altLang="ko-KR" sz="17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7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currColB</a:t>
            </a:r>
            <a:r>
              <a:rPr lang="en-US" altLang="ko-KR" sz="17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ko-K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sum 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 0; // reset sum</a:t>
            </a:r>
          </a:p>
          <a:p>
            <a:pPr marL="0" indent="0">
              <a:buNone/>
            </a:pPr>
            <a:r>
              <a:rPr lang="en-US" altLang="ko-K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// 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set to multiply row </a:t>
            </a:r>
            <a:r>
              <a:rPr lang="en-US" altLang="ko-K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currRowA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with next column</a:t>
            </a:r>
          </a:p>
          <a:p>
            <a:pPr marL="0" indent="0">
              <a:buNone/>
            </a:pPr>
            <a:r>
              <a:rPr lang="en-US" altLang="ko-K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currRowIndex</a:t>
            </a:r>
            <a:r>
              <a:rPr lang="en-US" altLang="ko-K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currRowBegin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currColB</a:t>
            </a:r>
            <a:r>
              <a:rPr lang="en-US" altLang="ko-K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bXpose.smArray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currColIndex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].row;</a:t>
            </a:r>
          </a:p>
          <a:p>
            <a:pPr marL="0" indent="0">
              <a:buNone/>
            </a:pPr>
            <a:r>
              <a:rPr lang="ko-KR" alt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ko-KR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altLang="ko-KR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smArray</a:t>
            </a:r>
            <a:r>
              <a:rPr lang="en-US" altLang="ko-K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currRowIndex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].col &lt; </a:t>
            </a:r>
            <a:endParaRPr lang="en-US" altLang="ko-KR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altLang="ko-KR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bXpose.smArray</a:t>
            </a:r>
            <a:r>
              <a:rPr lang="en-US" altLang="ko-K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currColIndex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].col)</a:t>
            </a:r>
          </a:p>
          <a:p>
            <a:pPr marL="0" indent="0">
              <a:buNone/>
            </a:pPr>
            <a:r>
              <a:rPr lang="en-US" altLang="ko-K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currRowIndex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++;  // advance to next term in row</a:t>
            </a:r>
          </a:p>
          <a:p>
            <a:pPr marL="0" indent="0">
              <a:buNone/>
            </a:pPr>
            <a:r>
              <a:rPr lang="en-US" altLang="ko-K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ko-KR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smArray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currRowIndex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].col </a:t>
            </a:r>
            <a:r>
              <a:rPr lang="en-US" altLang="ko-K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pPr marL="0" indent="0">
              <a:buNone/>
            </a:pP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altLang="ko-KR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bXpose.smArray</a:t>
            </a:r>
            <a:r>
              <a:rPr lang="en-US" altLang="ko-K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currColIndex</a:t>
            </a:r>
            <a:r>
              <a:rPr lang="en-US" altLang="ko-K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].col)</a:t>
            </a:r>
          </a:p>
          <a:p>
            <a:pPr marL="0" indent="0">
              <a:buNone/>
            </a:pPr>
            <a:r>
              <a:rPr lang="en-US" altLang="ko-K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{// 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add to sum</a:t>
            </a:r>
          </a:p>
          <a:p>
            <a:pPr marL="0" indent="0">
              <a:buNone/>
            </a:pPr>
            <a:r>
              <a:rPr lang="en-US" altLang="ko-K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7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altLang="ko-KR" sz="17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altLang="ko-KR" sz="17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smArray</a:t>
            </a:r>
            <a:r>
              <a:rPr lang="en-US" altLang="ko-KR" sz="17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7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currRowIndex</a:t>
            </a:r>
            <a:r>
              <a:rPr lang="en-US" altLang="ko-KR" sz="17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].value *</a:t>
            </a:r>
          </a:p>
          <a:p>
            <a:pPr marL="0" indent="0">
              <a:buNone/>
            </a:pPr>
            <a:r>
              <a:rPr lang="en-US" altLang="ko-KR" sz="17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ko-KR" sz="17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bXpose.smArray</a:t>
            </a:r>
            <a:r>
              <a:rPr lang="en-US" altLang="ko-KR" sz="17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7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currColIndex</a:t>
            </a:r>
            <a:r>
              <a:rPr lang="en-US" altLang="ko-KR" sz="17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].value;</a:t>
            </a:r>
          </a:p>
          <a:p>
            <a:pPr marL="0" indent="0">
              <a:buNone/>
            </a:pPr>
            <a:r>
              <a:rPr lang="en-US" altLang="ko-KR" sz="17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7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currRowIndex</a:t>
            </a:r>
            <a:r>
              <a:rPr lang="en-US" altLang="ko-KR" sz="17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r>
              <a:rPr lang="en-US" altLang="ko-KR" sz="17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currColIndex</a:t>
            </a:r>
            <a:r>
              <a:rPr lang="en-US" altLang="ko-KR" sz="17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ko-KR" alt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ko-KR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currColIndex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++; // next term in </a:t>
            </a:r>
            <a:r>
              <a:rPr lang="en-US" altLang="ko-K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currColB</a:t>
            </a:r>
            <a:endParaRPr lang="en-US" altLang="ko-KR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}// 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end of while(</a:t>
            </a:r>
            <a:r>
              <a:rPr lang="en-US" altLang="ko-K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currColIndex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altLang="ko-K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b.terms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98DE3-4BE4-4035-8F21-E6AAEA21DEAA}" type="slidenum">
              <a:rPr lang="en-US" altLang="ko-KR" smtClean="0"/>
              <a:pPr>
                <a:defRPr/>
              </a:pPr>
              <a:t>47</a:t>
            </a:fld>
            <a:endParaRPr lang="en-US" altLang="ko-KR" dirty="0"/>
          </a:p>
        </p:txBody>
      </p:sp>
      <p:grpSp>
        <p:nvGrpSpPr>
          <p:cNvPr id="25" name="그룹 24"/>
          <p:cNvGrpSpPr/>
          <p:nvPr/>
        </p:nvGrpSpPr>
        <p:grpSpPr>
          <a:xfrm>
            <a:off x="5579298" y="215841"/>
            <a:ext cx="3457234" cy="1324016"/>
            <a:chOff x="643051" y="1124306"/>
            <a:chExt cx="7600837" cy="3225103"/>
          </a:xfrm>
        </p:grpSpPr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755651" y="1773238"/>
              <a:ext cx="1871662" cy="5247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dirty="0"/>
                <a:t>Row </a:t>
              </a:r>
              <a:r>
                <a:rPr lang="en-US" altLang="ko-KR" sz="800" dirty="0" smtClean="0"/>
                <a:t>0 </a:t>
              </a:r>
              <a:endParaRPr lang="en-US" altLang="ko-KR" sz="800" dirty="0"/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2627313" y="1773238"/>
              <a:ext cx="1766205" cy="52478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ko-KR" sz="800" dirty="0"/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393519" y="1773533"/>
              <a:ext cx="1978707" cy="5247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dirty="0" smtClean="0">
                  <a:latin typeface="Arial" charset="0"/>
                </a:rPr>
                <a:t>… </a:t>
              </a:r>
              <a:r>
                <a:rPr lang="en-US" altLang="ko-KR" sz="800" dirty="0" smtClean="0"/>
                <a:t> </a:t>
              </a:r>
              <a:endParaRPr lang="en-US" altLang="ko-KR" sz="800" dirty="0"/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6372226" y="1773238"/>
              <a:ext cx="1871662" cy="5247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dirty="0"/>
                <a:t>Row </a:t>
              </a:r>
              <a:r>
                <a:rPr lang="en-US" altLang="ko-KR" sz="800" dirty="0" smtClean="0"/>
                <a:t>m-1 </a:t>
              </a:r>
              <a:endParaRPr lang="en-US" altLang="ko-KR" sz="800" dirty="0"/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651781" y="3086431"/>
              <a:ext cx="1399836" cy="52478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dirty="0" smtClean="0"/>
                <a:t> </a:t>
              </a:r>
              <a:endParaRPr lang="en-US" altLang="ko-KR" sz="800" dirty="0"/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2051617" y="3086431"/>
              <a:ext cx="2343489" cy="5247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dirty="0"/>
                <a:t>Col </a:t>
              </a:r>
              <a:r>
                <a:rPr lang="en-US" altLang="ko-KR" sz="800" dirty="0" smtClean="0"/>
                <a:t>1 </a:t>
              </a:r>
              <a:endParaRPr lang="en-US" altLang="ko-KR" sz="800" dirty="0"/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4396694" y="3086431"/>
              <a:ext cx="1871662" cy="5247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dirty="0" smtClean="0">
                  <a:latin typeface="Arial" charset="0"/>
                </a:rPr>
                <a:t>… </a:t>
              </a:r>
              <a:endParaRPr lang="en-US" altLang="ko-KR" sz="800" dirty="0"/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6268356" y="3086431"/>
              <a:ext cx="1871662" cy="5247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dirty="0"/>
                <a:t>Col </a:t>
              </a:r>
              <a:r>
                <a:rPr lang="en-US" altLang="ko-KR" sz="800" dirty="0" smtClean="0"/>
                <a:t>n-1 </a:t>
              </a:r>
              <a:endParaRPr lang="en-US" altLang="ko-KR" sz="800" dirty="0"/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 flipV="1">
              <a:off x="2801371" y="2234903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35" name="Text Box 41"/>
            <p:cNvSpPr txBox="1">
              <a:spLocks noChangeArrowheads="1"/>
            </p:cNvSpPr>
            <p:nvPr/>
          </p:nvSpPr>
          <p:spPr bwMode="auto">
            <a:xfrm>
              <a:off x="643051" y="2456387"/>
              <a:ext cx="2550659" cy="524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i="1" dirty="0" err="1">
                  <a:solidFill>
                    <a:srgbClr val="0000FF"/>
                  </a:solidFill>
                  <a:latin typeface="Courier New" pitchFamily="49" charset="0"/>
                </a:rPr>
                <a:t>currRowBegin</a:t>
              </a:r>
              <a:endParaRPr lang="en-US" altLang="ko-KR" sz="800" i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 flipV="1">
              <a:off x="3563938" y="2235198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37" name="Text Box 43"/>
            <p:cNvSpPr txBox="1">
              <a:spLocks noChangeArrowheads="1"/>
            </p:cNvSpPr>
            <p:nvPr/>
          </p:nvSpPr>
          <p:spPr bwMode="auto">
            <a:xfrm>
              <a:off x="3203575" y="2459561"/>
              <a:ext cx="2864075" cy="524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i="1" dirty="0" err="1">
                  <a:solidFill>
                    <a:srgbClr val="0000FF"/>
                  </a:solidFill>
                  <a:latin typeface="Courier New" pitchFamily="49" charset="0"/>
                </a:rPr>
                <a:t>currRowIndex</a:t>
              </a:r>
              <a:endParaRPr lang="en-US" altLang="ko-KR" sz="800" i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38" name="Line 46"/>
            <p:cNvSpPr>
              <a:spLocks noChangeShapeType="1"/>
            </p:cNvSpPr>
            <p:nvPr/>
          </p:nvSpPr>
          <p:spPr bwMode="auto">
            <a:xfrm flipV="1">
              <a:off x="1196748" y="3548094"/>
              <a:ext cx="0" cy="4176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39" name="Text Box 47"/>
            <p:cNvSpPr txBox="1">
              <a:spLocks noChangeArrowheads="1"/>
            </p:cNvSpPr>
            <p:nvPr/>
          </p:nvSpPr>
          <p:spPr bwMode="auto">
            <a:xfrm>
              <a:off x="899771" y="3824620"/>
              <a:ext cx="2958418" cy="524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i="1" dirty="0" err="1">
                  <a:solidFill>
                    <a:srgbClr val="0000FF"/>
                  </a:solidFill>
                  <a:latin typeface="Courier New" pitchFamily="49" charset="0"/>
                </a:rPr>
                <a:t>currColIndex</a:t>
              </a:r>
              <a:endParaRPr lang="en-US" altLang="ko-KR" sz="800" i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40" name="Text Box 50"/>
            <p:cNvSpPr txBox="1">
              <a:spLocks noChangeArrowheads="1"/>
            </p:cNvSpPr>
            <p:nvPr/>
          </p:nvSpPr>
          <p:spPr bwMode="auto">
            <a:xfrm>
              <a:off x="3563938" y="3661328"/>
              <a:ext cx="2558822" cy="524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i="1" dirty="0" err="1" smtClean="0">
                  <a:solidFill>
                    <a:srgbClr val="0000FF"/>
                  </a:solidFill>
                  <a:latin typeface="Courier New" pitchFamily="49" charset="0"/>
                </a:rPr>
                <a:t>currColB</a:t>
              </a:r>
              <a:r>
                <a:rPr lang="en-US" altLang="ko-KR" sz="800" i="1" dirty="0" smtClean="0">
                  <a:solidFill>
                    <a:srgbClr val="0000FF"/>
                  </a:solidFill>
                  <a:latin typeface="Courier New" pitchFamily="49" charset="0"/>
                </a:rPr>
                <a:t> : 0</a:t>
              </a:r>
              <a:endParaRPr lang="en-US" altLang="ko-KR" sz="800" i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2627313" y="1773238"/>
              <a:ext cx="348115" cy="52478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2984386" y="1773238"/>
              <a:ext cx="348115" cy="52508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3340326" y="1773533"/>
              <a:ext cx="348115" cy="524789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3688441" y="1773533"/>
              <a:ext cx="348115" cy="52478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4045401" y="1773533"/>
              <a:ext cx="348115" cy="52478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659153" y="3086429"/>
              <a:ext cx="348115" cy="52479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1007268" y="3086429"/>
              <a:ext cx="340858" cy="524791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1348127" y="3087530"/>
              <a:ext cx="343356" cy="52369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1703497" y="3086429"/>
              <a:ext cx="348120" cy="5247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2889002" y="1124306"/>
              <a:ext cx="2493282" cy="524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i="1" dirty="0" err="1" smtClean="0">
                  <a:solidFill>
                    <a:srgbClr val="0000FF"/>
                  </a:solidFill>
                  <a:latin typeface="Courier New" pitchFamily="49" charset="0"/>
                </a:rPr>
                <a:t>currRowA</a:t>
              </a:r>
              <a:r>
                <a:rPr lang="en-US" altLang="ko-KR" sz="800" i="1" dirty="0" smtClean="0">
                  <a:solidFill>
                    <a:srgbClr val="0000FF"/>
                  </a:solidFill>
                  <a:latin typeface="Courier New" pitchFamily="49" charset="0"/>
                </a:rPr>
                <a:t> : 1</a:t>
              </a:r>
              <a:endParaRPr lang="en-US" altLang="ko-KR" sz="800" i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083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행렬 곱셈</a:t>
            </a:r>
            <a:endParaRPr lang="ko-KR" altLang="en-U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smArray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currRowIndex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].row ==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currRowA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advance to next row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currRowIndex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currRowBegin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currRowIndex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currRowA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smArray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currRowIndex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].row;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end of while(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currRowIndex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terms)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98DE3-4BE4-4035-8F21-E6AAEA21DEAA}" type="slidenum">
              <a:rPr lang="en-US" altLang="ko-KR" smtClean="0"/>
              <a:pPr>
                <a:defRPr/>
              </a:pPr>
              <a:t>48</a:t>
            </a:fld>
            <a:endParaRPr lang="en-US" altLang="ko-KR" dirty="0"/>
          </a:p>
        </p:txBody>
      </p:sp>
      <p:grpSp>
        <p:nvGrpSpPr>
          <p:cNvPr id="25" name="그룹 24"/>
          <p:cNvGrpSpPr/>
          <p:nvPr/>
        </p:nvGrpSpPr>
        <p:grpSpPr>
          <a:xfrm>
            <a:off x="5579298" y="215841"/>
            <a:ext cx="3457234" cy="1324016"/>
            <a:chOff x="643051" y="1124306"/>
            <a:chExt cx="7600837" cy="3225103"/>
          </a:xfrm>
        </p:grpSpPr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755651" y="1773238"/>
              <a:ext cx="1871662" cy="5247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dirty="0"/>
                <a:t>Row </a:t>
              </a:r>
              <a:r>
                <a:rPr lang="en-US" altLang="ko-KR" sz="800" dirty="0" smtClean="0"/>
                <a:t>0 </a:t>
              </a:r>
              <a:endParaRPr lang="en-US" altLang="ko-KR" sz="800" dirty="0"/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2627313" y="1773238"/>
              <a:ext cx="1766205" cy="52478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ko-KR" sz="800" dirty="0"/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393519" y="1773533"/>
              <a:ext cx="1978707" cy="5247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dirty="0" smtClean="0">
                  <a:latin typeface="Arial" charset="0"/>
                </a:rPr>
                <a:t>… </a:t>
              </a:r>
              <a:r>
                <a:rPr lang="en-US" altLang="ko-KR" sz="800" dirty="0" smtClean="0"/>
                <a:t> </a:t>
              </a:r>
              <a:endParaRPr lang="en-US" altLang="ko-KR" sz="800" dirty="0"/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6372226" y="1773238"/>
              <a:ext cx="1871662" cy="5247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dirty="0"/>
                <a:t>Row </a:t>
              </a:r>
              <a:r>
                <a:rPr lang="en-US" altLang="ko-KR" sz="800" dirty="0" smtClean="0"/>
                <a:t>m-1 </a:t>
              </a:r>
              <a:endParaRPr lang="en-US" altLang="ko-KR" sz="800" dirty="0"/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651781" y="3086431"/>
              <a:ext cx="1399836" cy="52478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dirty="0" smtClean="0"/>
                <a:t> </a:t>
              </a:r>
              <a:endParaRPr lang="en-US" altLang="ko-KR" sz="800" dirty="0"/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2051617" y="3086431"/>
              <a:ext cx="2343489" cy="5247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dirty="0"/>
                <a:t>Col </a:t>
              </a:r>
              <a:r>
                <a:rPr lang="en-US" altLang="ko-KR" sz="800" dirty="0" smtClean="0"/>
                <a:t>1 </a:t>
              </a:r>
              <a:endParaRPr lang="en-US" altLang="ko-KR" sz="800" dirty="0"/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4396694" y="3086431"/>
              <a:ext cx="1871662" cy="5247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dirty="0" smtClean="0">
                  <a:latin typeface="Arial" charset="0"/>
                </a:rPr>
                <a:t>… </a:t>
              </a:r>
              <a:endParaRPr lang="en-US" altLang="ko-KR" sz="800" dirty="0"/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6268356" y="3086431"/>
              <a:ext cx="1871662" cy="5247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dirty="0"/>
                <a:t>Col </a:t>
              </a:r>
              <a:r>
                <a:rPr lang="en-US" altLang="ko-KR" sz="800" dirty="0" smtClean="0"/>
                <a:t>n-1 </a:t>
              </a:r>
              <a:endParaRPr lang="en-US" altLang="ko-KR" sz="800" dirty="0"/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 flipV="1">
              <a:off x="2801371" y="2234903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35" name="Text Box 41"/>
            <p:cNvSpPr txBox="1">
              <a:spLocks noChangeArrowheads="1"/>
            </p:cNvSpPr>
            <p:nvPr/>
          </p:nvSpPr>
          <p:spPr bwMode="auto">
            <a:xfrm>
              <a:off x="643051" y="2456387"/>
              <a:ext cx="2550659" cy="524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i="1" dirty="0" err="1">
                  <a:solidFill>
                    <a:srgbClr val="0000FF"/>
                  </a:solidFill>
                  <a:latin typeface="Courier New" pitchFamily="49" charset="0"/>
                </a:rPr>
                <a:t>currRowBegin</a:t>
              </a:r>
              <a:endParaRPr lang="en-US" altLang="ko-KR" sz="800" i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 flipV="1">
              <a:off x="3563938" y="2235198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37" name="Text Box 43"/>
            <p:cNvSpPr txBox="1">
              <a:spLocks noChangeArrowheads="1"/>
            </p:cNvSpPr>
            <p:nvPr/>
          </p:nvSpPr>
          <p:spPr bwMode="auto">
            <a:xfrm>
              <a:off x="3203575" y="2459561"/>
              <a:ext cx="2864075" cy="524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i="1" dirty="0" err="1">
                  <a:solidFill>
                    <a:srgbClr val="0000FF"/>
                  </a:solidFill>
                  <a:latin typeface="Courier New" pitchFamily="49" charset="0"/>
                </a:rPr>
                <a:t>currRowIndex</a:t>
              </a:r>
              <a:endParaRPr lang="en-US" altLang="ko-KR" sz="800" i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38" name="Line 46"/>
            <p:cNvSpPr>
              <a:spLocks noChangeShapeType="1"/>
            </p:cNvSpPr>
            <p:nvPr/>
          </p:nvSpPr>
          <p:spPr bwMode="auto">
            <a:xfrm flipV="1">
              <a:off x="1196748" y="3548094"/>
              <a:ext cx="0" cy="4176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39" name="Text Box 47"/>
            <p:cNvSpPr txBox="1">
              <a:spLocks noChangeArrowheads="1"/>
            </p:cNvSpPr>
            <p:nvPr/>
          </p:nvSpPr>
          <p:spPr bwMode="auto">
            <a:xfrm>
              <a:off x="899771" y="3824620"/>
              <a:ext cx="2958418" cy="524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i="1" dirty="0" err="1">
                  <a:solidFill>
                    <a:srgbClr val="0000FF"/>
                  </a:solidFill>
                  <a:latin typeface="Courier New" pitchFamily="49" charset="0"/>
                </a:rPr>
                <a:t>currColIndex</a:t>
              </a:r>
              <a:endParaRPr lang="en-US" altLang="ko-KR" sz="800" i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40" name="Text Box 50"/>
            <p:cNvSpPr txBox="1">
              <a:spLocks noChangeArrowheads="1"/>
            </p:cNvSpPr>
            <p:nvPr/>
          </p:nvSpPr>
          <p:spPr bwMode="auto">
            <a:xfrm>
              <a:off x="3563938" y="3661328"/>
              <a:ext cx="2558822" cy="524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i="1" dirty="0" err="1" smtClean="0">
                  <a:solidFill>
                    <a:srgbClr val="0000FF"/>
                  </a:solidFill>
                  <a:latin typeface="Courier New" pitchFamily="49" charset="0"/>
                </a:rPr>
                <a:t>currColB</a:t>
              </a:r>
              <a:r>
                <a:rPr lang="en-US" altLang="ko-KR" sz="800" i="1" dirty="0" smtClean="0">
                  <a:solidFill>
                    <a:srgbClr val="0000FF"/>
                  </a:solidFill>
                  <a:latin typeface="Courier New" pitchFamily="49" charset="0"/>
                </a:rPr>
                <a:t> : 0</a:t>
              </a:r>
              <a:endParaRPr lang="en-US" altLang="ko-KR" sz="800" i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2627313" y="1773238"/>
              <a:ext cx="348115" cy="52478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2984386" y="1773238"/>
              <a:ext cx="348115" cy="52508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3340326" y="1773533"/>
              <a:ext cx="348115" cy="524789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3688441" y="1773533"/>
              <a:ext cx="348115" cy="52478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4045401" y="1773533"/>
              <a:ext cx="348115" cy="52478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659153" y="3086429"/>
              <a:ext cx="348115" cy="52479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1007268" y="3086429"/>
              <a:ext cx="340858" cy="524791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1348127" y="3087530"/>
              <a:ext cx="343356" cy="52369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1703497" y="3086429"/>
              <a:ext cx="348120" cy="5247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2889002" y="1124306"/>
              <a:ext cx="2493282" cy="524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800" i="1" dirty="0" err="1" smtClean="0">
                  <a:solidFill>
                    <a:srgbClr val="0000FF"/>
                  </a:solidFill>
                  <a:latin typeface="Courier New" pitchFamily="49" charset="0"/>
                </a:rPr>
                <a:t>currRowA</a:t>
              </a:r>
              <a:r>
                <a:rPr lang="en-US" altLang="ko-KR" sz="800" i="1" dirty="0" smtClean="0">
                  <a:solidFill>
                    <a:srgbClr val="0000FF"/>
                  </a:solidFill>
                  <a:latin typeface="Courier New" pitchFamily="49" charset="0"/>
                </a:rPr>
                <a:t> : 1</a:t>
              </a:r>
              <a:endParaRPr lang="en-US" altLang="ko-KR" sz="800" i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97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행렬 곱셈</a:t>
            </a:r>
            <a:endParaRPr lang="ko-KR" altLang="en-US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000" smtClean="0"/>
              <a:t>복잡도</a:t>
            </a:r>
          </a:p>
          <a:p>
            <a:pPr lvl="1" eaLnBrk="1" hangingPunct="1">
              <a:lnSpc>
                <a:spcPct val="80000"/>
              </a:lnSpc>
            </a:pPr>
            <a:endParaRPr lang="ko-KR" altLang="en-US" sz="18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 smtClean="0"/>
              <a:t/>
            </a:r>
            <a:br>
              <a:rPr lang="ko-KR" altLang="en-US" sz="1800" smtClean="0"/>
            </a:br>
            <a:endParaRPr lang="ko-KR" alt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2000" smtClean="0"/>
              <a:t>[note] </a:t>
            </a:r>
            <a:r>
              <a:rPr lang="ko-KR" altLang="en-US" sz="2000" smtClean="0"/>
              <a:t>통상적인 곱셈 알고리즘</a:t>
            </a:r>
          </a:p>
          <a:p>
            <a:pPr eaLnBrk="1" hangingPunct="1">
              <a:lnSpc>
                <a:spcPct val="80000"/>
              </a:lnSpc>
            </a:pPr>
            <a:endParaRPr lang="ko-KR" altLang="en-US" sz="2000" smtClean="0"/>
          </a:p>
          <a:p>
            <a:pPr eaLnBrk="1" hangingPunct="1">
              <a:lnSpc>
                <a:spcPct val="80000"/>
              </a:lnSpc>
            </a:pPr>
            <a:endParaRPr lang="ko-KR" altLang="en-US" sz="20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 smtClean="0">
                <a:latin typeface="Courier New" pitchFamily="49" charset="0"/>
              </a:rPr>
              <a:t>for</a:t>
            </a:r>
            <a:r>
              <a:rPr lang="en-US" altLang="ko-KR" sz="1800" smtClean="0">
                <a:latin typeface="Courier New" pitchFamily="49" charset="0"/>
              </a:rPr>
              <a:t> (</a:t>
            </a:r>
            <a:r>
              <a:rPr lang="en-US" altLang="ko-KR" sz="1800" b="1" smtClean="0">
                <a:latin typeface="Courier New" pitchFamily="49" charset="0"/>
              </a:rPr>
              <a:t>int</a:t>
            </a:r>
            <a:r>
              <a:rPr lang="en-US" altLang="ko-KR" sz="1800" smtClean="0">
                <a:latin typeface="Courier New" pitchFamily="49" charset="0"/>
              </a:rPr>
              <a:t> i = 0; i &lt; a.rows; i++)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</a:rPr>
              <a:t>    </a:t>
            </a:r>
            <a:r>
              <a:rPr lang="en-US" altLang="ko-KR" sz="1800" b="1" smtClean="0">
                <a:latin typeface="Courier New" pitchFamily="49" charset="0"/>
              </a:rPr>
              <a:t>for</a:t>
            </a:r>
            <a:r>
              <a:rPr lang="en-US" altLang="ko-KR" sz="1800" smtClean="0">
                <a:latin typeface="Courier New" pitchFamily="49" charset="0"/>
              </a:rPr>
              <a:t> (</a:t>
            </a:r>
            <a:r>
              <a:rPr lang="en-US" altLang="ko-KR" sz="1800" b="1" smtClean="0">
                <a:latin typeface="Courier New" pitchFamily="49" charset="0"/>
              </a:rPr>
              <a:t>int</a:t>
            </a:r>
            <a:r>
              <a:rPr lang="en-US" altLang="ko-KR" sz="1800" smtClean="0">
                <a:latin typeface="Courier New" pitchFamily="49" charset="0"/>
              </a:rPr>
              <a:t> j = 0; j &lt; b.cols; j++)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</a:rPr>
              <a:t>   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</a:rPr>
              <a:t>        sum = 0;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</a:rPr>
              <a:t>        </a:t>
            </a:r>
            <a:r>
              <a:rPr lang="en-US" altLang="ko-KR" sz="1800" b="1" smtClean="0">
                <a:latin typeface="Courier New" pitchFamily="49" charset="0"/>
              </a:rPr>
              <a:t>for</a:t>
            </a:r>
            <a:r>
              <a:rPr lang="en-US" altLang="ko-KR" sz="1800" smtClean="0">
                <a:latin typeface="Courier New" pitchFamily="49" charset="0"/>
              </a:rPr>
              <a:t> (</a:t>
            </a:r>
            <a:r>
              <a:rPr lang="en-US" altLang="ko-KR" sz="1800" b="1" smtClean="0">
                <a:latin typeface="Courier New" pitchFamily="49" charset="0"/>
              </a:rPr>
              <a:t>int</a:t>
            </a:r>
            <a:r>
              <a:rPr lang="en-US" altLang="ko-KR" sz="1800" smtClean="0">
                <a:latin typeface="Courier New" pitchFamily="49" charset="0"/>
              </a:rPr>
              <a:t> k = 0; k &lt; a.cols; k++)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</a:rPr>
              <a:t>            sum += (a[i][k] * b[k][j]);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</a:rPr>
              <a:t>        c[i][j] = sum;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</a:rPr>
              <a:t>    }</a:t>
            </a:r>
          </a:p>
        </p:txBody>
      </p:sp>
      <p:graphicFrame>
        <p:nvGraphicFramePr>
          <p:cNvPr id="6554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58888" y="2060575"/>
          <a:ext cx="63373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Equation" r:id="rId3" imgW="3937000" imgH="342900" progId="Equation.3">
                  <p:embed/>
                </p:oleObj>
              </mc:Choice>
              <mc:Fallback>
                <p:oleObj name="Equation" r:id="rId3" imgW="39370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060575"/>
                        <a:ext cx="63373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6"/>
          <p:cNvGraphicFramePr>
            <a:graphicFrameLocks noChangeAspect="1"/>
          </p:cNvGraphicFramePr>
          <p:nvPr/>
        </p:nvGraphicFramePr>
        <p:xfrm>
          <a:off x="1331913" y="3068638"/>
          <a:ext cx="27352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Equation" r:id="rId5" imgW="1524000" imgH="203200" progId="Equation.3">
                  <p:embed/>
                </p:oleObj>
              </mc:Choice>
              <mc:Fallback>
                <p:oleObj name="Equation" r:id="rId5" imgW="1524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068638"/>
                        <a:ext cx="27352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98DE3-4BE4-4035-8F21-E6AAEA21DEAA}" type="slidenum">
              <a:rPr lang="en-US" altLang="ko-KR" smtClean="0"/>
              <a:pPr>
                <a:defRPr/>
              </a:pPr>
              <a:t>49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35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The Polynomial Abstract Data Type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600" smtClean="0"/>
              <a:t>Operations on the list</a:t>
            </a:r>
          </a:p>
          <a:p>
            <a:pPr lvl="1" eaLnBrk="1" hangingPunct="1"/>
            <a:r>
              <a:rPr lang="en-US" altLang="ko-KR" sz="2200" smtClean="0"/>
              <a:t>Find the </a:t>
            </a:r>
            <a:r>
              <a:rPr lang="en-US" altLang="ko-KR" sz="2200" smtClean="0">
                <a:solidFill>
                  <a:srgbClr val="0000FF"/>
                </a:solidFill>
              </a:rPr>
              <a:t>length</a:t>
            </a:r>
            <a:r>
              <a:rPr lang="en-US" altLang="ko-KR" sz="2200" smtClean="0"/>
              <a:t>, </a:t>
            </a:r>
            <a:r>
              <a:rPr lang="en-US" altLang="ko-KR" sz="2200" i="1" smtClean="0">
                <a:latin typeface="Courier New" pitchFamily="49" charset="0"/>
              </a:rPr>
              <a:t>n</a:t>
            </a:r>
            <a:r>
              <a:rPr lang="en-US" altLang="ko-KR" sz="2200" smtClean="0"/>
              <a:t>, of the list</a:t>
            </a:r>
          </a:p>
          <a:p>
            <a:pPr lvl="1" eaLnBrk="1" hangingPunct="1"/>
            <a:r>
              <a:rPr lang="en-US" altLang="ko-KR" sz="2200" smtClean="0">
                <a:solidFill>
                  <a:srgbClr val="0000FF"/>
                </a:solidFill>
              </a:rPr>
              <a:t>Read</a:t>
            </a:r>
            <a:r>
              <a:rPr lang="en-US" altLang="ko-KR" sz="2200" smtClean="0"/>
              <a:t> the list from left to right (or right to left)</a:t>
            </a:r>
          </a:p>
          <a:p>
            <a:pPr lvl="1" eaLnBrk="1" hangingPunct="1"/>
            <a:r>
              <a:rPr lang="en-US" altLang="ko-KR" sz="2200" smtClean="0">
                <a:solidFill>
                  <a:srgbClr val="0000FF"/>
                </a:solidFill>
              </a:rPr>
              <a:t>Retrieve</a:t>
            </a:r>
            <a:r>
              <a:rPr lang="en-US" altLang="ko-KR" sz="2200" smtClean="0"/>
              <a:t> the </a:t>
            </a:r>
            <a:r>
              <a:rPr lang="en-US" altLang="ko-KR" sz="2200" i="1" smtClean="0">
                <a:latin typeface="Courier New" pitchFamily="49" charset="0"/>
              </a:rPr>
              <a:t>i</a:t>
            </a:r>
            <a:r>
              <a:rPr lang="en-US" altLang="ko-KR" sz="2200" smtClean="0"/>
              <a:t>th element, </a:t>
            </a:r>
            <a:r>
              <a:rPr lang="en-US" altLang="ko-KR" sz="2200" i="1" smtClean="0">
                <a:latin typeface="Courier New" pitchFamily="49" charset="0"/>
              </a:rPr>
              <a:t>0≤i&lt;n</a:t>
            </a:r>
          </a:p>
          <a:p>
            <a:pPr lvl="1" eaLnBrk="1" hangingPunct="1"/>
            <a:r>
              <a:rPr lang="en-US" altLang="ko-KR" sz="2200" smtClean="0">
                <a:solidFill>
                  <a:srgbClr val="0000FF"/>
                </a:solidFill>
              </a:rPr>
              <a:t>Store</a:t>
            </a:r>
            <a:r>
              <a:rPr lang="en-US" altLang="ko-KR" sz="2200" smtClean="0"/>
              <a:t> a new value into the </a:t>
            </a:r>
            <a:r>
              <a:rPr lang="en-US" altLang="ko-KR" sz="2200" i="1" smtClean="0">
                <a:latin typeface="Courier New" pitchFamily="49" charset="0"/>
              </a:rPr>
              <a:t>i</a:t>
            </a:r>
            <a:r>
              <a:rPr lang="en-US" altLang="ko-KR" sz="2200" smtClean="0"/>
              <a:t>th position, </a:t>
            </a:r>
            <a:r>
              <a:rPr lang="en-US" altLang="ko-KR" sz="2200" i="1" smtClean="0">
                <a:latin typeface="Courier New" pitchFamily="49" charset="0"/>
              </a:rPr>
              <a:t>0≤i&lt;n</a:t>
            </a:r>
          </a:p>
          <a:p>
            <a:pPr lvl="1" eaLnBrk="1" hangingPunct="1"/>
            <a:r>
              <a:rPr lang="en-US" altLang="ko-KR" sz="2200" smtClean="0">
                <a:solidFill>
                  <a:srgbClr val="0000FF"/>
                </a:solidFill>
              </a:rPr>
              <a:t>Insert</a:t>
            </a:r>
            <a:r>
              <a:rPr lang="en-US" altLang="ko-KR" sz="2200" smtClean="0"/>
              <a:t> a new element at the position , </a:t>
            </a:r>
            <a:r>
              <a:rPr lang="en-US" altLang="ko-KR" sz="2200" i="1" smtClean="0">
                <a:latin typeface="Courier New" pitchFamily="49" charset="0"/>
              </a:rPr>
              <a:t>i</a:t>
            </a:r>
            <a:r>
              <a:rPr lang="en-US" altLang="ko-KR" sz="2200" smtClean="0">
                <a:latin typeface="Courier New" pitchFamily="49" charset="0"/>
              </a:rPr>
              <a:t>, </a:t>
            </a:r>
            <a:r>
              <a:rPr lang="en-US" altLang="ko-KR" sz="2200" i="1" smtClean="0">
                <a:latin typeface="Courier New" pitchFamily="49" charset="0"/>
              </a:rPr>
              <a:t>0≤i</a:t>
            </a:r>
            <a:r>
              <a:rPr lang="ko-KR" altLang="en-US" sz="2200" i="1" smtClean="0">
                <a:latin typeface="Courier New" pitchFamily="49" charset="0"/>
              </a:rPr>
              <a:t>＜</a:t>
            </a:r>
            <a:r>
              <a:rPr lang="en-US" altLang="ko-KR" sz="2200" i="1" smtClean="0">
                <a:latin typeface="Courier New" pitchFamily="49" charset="0"/>
              </a:rPr>
              <a:t>n</a:t>
            </a:r>
            <a:r>
              <a:rPr lang="en-US" altLang="ko-KR" sz="2200" smtClean="0"/>
              <a:t> causing elements numbered </a:t>
            </a:r>
            <a:r>
              <a:rPr lang="en-US" altLang="ko-KR" sz="2200" i="1" smtClean="0">
                <a:latin typeface="Courier New" pitchFamily="49" charset="0"/>
              </a:rPr>
              <a:t>i, i+1, …, n-1</a:t>
            </a:r>
            <a:r>
              <a:rPr lang="en-US" altLang="ko-KR" sz="2200" smtClean="0"/>
              <a:t> to become numbered </a:t>
            </a:r>
            <a:r>
              <a:rPr lang="en-US" altLang="ko-KR" sz="2200" i="1" smtClean="0">
                <a:latin typeface="Courier New" pitchFamily="49" charset="0"/>
              </a:rPr>
              <a:t>i+1, i+2, …, n</a:t>
            </a:r>
          </a:p>
          <a:p>
            <a:pPr lvl="1" eaLnBrk="1" hangingPunct="1"/>
            <a:r>
              <a:rPr lang="en-US" altLang="ko-KR" sz="2200" smtClean="0">
                <a:solidFill>
                  <a:srgbClr val="0000FF"/>
                </a:solidFill>
              </a:rPr>
              <a:t>Delete</a:t>
            </a:r>
            <a:r>
              <a:rPr lang="en-US" altLang="ko-KR" sz="2200" smtClean="0"/>
              <a:t> the element at the position , </a:t>
            </a:r>
            <a:r>
              <a:rPr lang="en-US" altLang="ko-KR" sz="2200" i="1" smtClean="0">
                <a:latin typeface="Courier New" pitchFamily="49" charset="0"/>
              </a:rPr>
              <a:t>i</a:t>
            </a:r>
            <a:r>
              <a:rPr lang="en-US" altLang="ko-KR" sz="2200" smtClean="0">
                <a:latin typeface="Courier New" pitchFamily="49" charset="0"/>
              </a:rPr>
              <a:t>, </a:t>
            </a:r>
            <a:r>
              <a:rPr lang="en-US" altLang="ko-KR" sz="2200" i="1" smtClean="0">
                <a:latin typeface="Courier New" pitchFamily="49" charset="0"/>
              </a:rPr>
              <a:t>0≤i</a:t>
            </a:r>
            <a:r>
              <a:rPr lang="ko-KR" altLang="en-US" sz="2200" i="1" smtClean="0">
                <a:latin typeface="Courier New" pitchFamily="49" charset="0"/>
              </a:rPr>
              <a:t>＜</a:t>
            </a:r>
            <a:r>
              <a:rPr lang="en-US" altLang="ko-KR" sz="2200" i="1" smtClean="0">
                <a:latin typeface="Courier New" pitchFamily="49" charset="0"/>
              </a:rPr>
              <a:t>n</a:t>
            </a:r>
            <a:r>
              <a:rPr lang="en-US" altLang="ko-KR" sz="2200" smtClean="0"/>
              <a:t> causing elements numbered </a:t>
            </a:r>
            <a:r>
              <a:rPr lang="en-US" altLang="ko-KR" sz="2200" i="1" smtClean="0">
                <a:latin typeface="Courier New" pitchFamily="49" charset="0"/>
              </a:rPr>
              <a:t>i+1, i+2, …, n-1</a:t>
            </a:r>
            <a:r>
              <a:rPr lang="en-US" altLang="ko-KR" sz="2200" smtClean="0"/>
              <a:t> to become numbered </a:t>
            </a:r>
            <a:r>
              <a:rPr lang="en-US" altLang="ko-KR" sz="2200" i="1" smtClean="0">
                <a:latin typeface="Courier New" pitchFamily="49" charset="0"/>
              </a:rPr>
              <a:t>i, i+1, …, n-2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052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 b="1" smtClean="0"/>
              <a:t>배열의 표현 </a:t>
            </a:r>
            <a:r>
              <a:rPr lang="en-US" altLang="ko-KR" sz="3800" b="1" smtClean="0"/>
              <a:t>(Representation of Arrays)</a:t>
            </a:r>
            <a:endParaRPr lang="en-US" altLang="ko-KR" sz="380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600" smtClean="0">
                <a:solidFill>
                  <a:srgbClr val="FF0000"/>
                </a:solidFill>
              </a:rPr>
              <a:t>목적 </a:t>
            </a:r>
            <a:r>
              <a:rPr lang="en-US" altLang="ko-KR" sz="2600" smtClean="0">
                <a:solidFill>
                  <a:srgbClr val="FF0000"/>
                </a:solidFill>
              </a:rPr>
              <a:t>: </a:t>
            </a:r>
            <a:r>
              <a:rPr lang="ko-KR" altLang="en-US" sz="2600" smtClean="0">
                <a:solidFill>
                  <a:srgbClr val="FF0000"/>
                </a:solidFill>
              </a:rPr>
              <a:t>다차원 배열을 </a:t>
            </a:r>
            <a:r>
              <a:rPr lang="en-US" altLang="ko-KR" sz="2600" smtClean="0">
                <a:solidFill>
                  <a:srgbClr val="FF0000"/>
                </a:solidFill>
              </a:rPr>
              <a:t>1</a:t>
            </a:r>
            <a:r>
              <a:rPr lang="ko-KR" altLang="en-US" sz="2600" smtClean="0">
                <a:solidFill>
                  <a:srgbClr val="FF0000"/>
                </a:solidFill>
              </a:rPr>
              <a:t>차원 배열로 표현한다</a:t>
            </a:r>
            <a:r>
              <a:rPr lang="en-US" altLang="ko-KR" sz="2600" smtClean="0">
                <a:solidFill>
                  <a:srgbClr val="FF0000"/>
                </a:solidFill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200" smtClean="0"/>
              <a:t>배열의 선언</a:t>
            </a:r>
          </a:p>
          <a:p>
            <a:pPr eaLnBrk="1" hangingPunct="1">
              <a:lnSpc>
                <a:spcPct val="90000"/>
              </a:lnSpc>
            </a:pPr>
            <a:endParaRPr lang="ko-KR" altLang="en-US" sz="2600" smtClean="0"/>
          </a:p>
          <a:p>
            <a:pPr lvl="2" eaLnBrk="1" hangingPunct="1">
              <a:lnSpc>
                <a:spcPct val="90000"/>
              </a:lnSpc>
            </a:pPr>
            <a:r>
              <a:rPr lang="ko-KR" altLang="en-US" sz="2000" smtClean="0"/>
              <a:t>인덱스 </a:t>
            </a:r>
            <a:r>
              <a:rPr lang="en-US" altLang="ko-KR" sz="2000" smtClean="0"/>
              <a:t>: 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200" smtClean="0"/>
              <a:t>총 원소의 수 </a:t>
            </a:r>
          </a:p>
          <a:p>
            <a:pPr lvl="1" eaLnBrk="1" hangingPunct="1">
              <a:lnSpc>
                <a:spcPct val="90000"/>
              </a:lnSpc>
            </a:pPr>
            <a:endParaRPr lang="ko-KR" altLang="en-US" sz="220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z="2200" smtClean="0"/>
              <a:t>한 특정 원소</a:t>
            </a:r>
          </a:p>
          <a:p>
            <a:pPr lvl="1" eaLnBrk="1" hangingPunct="1">
              <a:lnSpc>
                <a:spcPct val="90000"/>
              </a:lnSpc>
            </a:pPr>
            <a:endParaRPr lang="ko-KR" altLang="en-US" sz="22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200" smtClean="0"/>
              <a:t>1</a:t>
            </a:r>
            <a:r>
              <a:rPr lang="ko-KR" altLang="en-US" sz="2200" smtClean="0"/>
              <a:t>차원 배열의 시작 주소</a:t>
            </a:r>
          </a:p>
          <a:p>
            <a:pPr lvl="1" eaLnBrk="1" hangingPunct="1">
              <a:lnSpc>
                <a:spcPct val="90000"/>
              </a:lnSpc>
            </a:pPr>
            <a:endParaRPr lang="ko-KR" altLang="en-US" sz="220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z="2200" smtClean="0"/>
              <a:t>문제 </a:t>
            </a:r>
            <a:r>
              <a:rPr lang="en-US" altLang="ko-KR" sz="2200" smtClean="0"/>
              <a:t>: </a:t>
            </a:r>
            <a:r>
              <a:rPr lang="ko-KR" altLang="en-US" sz="2200" smtClean="0"/>
              <a:t>각 원소의 </a:t>
            </a:r>
            <a:r>
              <a:rPr lang="en-US" altLang="ko-KR" sz="2200" smtClean="0"/>
              <a:t>1</a:t>
            </a:r>
            <a:r>
              <a:rPr lang="ko-KR" altLang="en-US" sz="2200" smtClean="0"/>
              <a:t>차원 배열에서의 주소는</a:t>
            </a:r>
            <a:r>
              <a:rPr lang="en-US" altLang="ko-KR" sz="2200" smtClean="0"/>
              <a:t>?</a:t>
            </a:r>
          </a:p>
        </p:txBody>
      </p:sp>
      <p:graphicFrame>
        <p:nvGraphicFramePr>
          <p:cNvPr id="6656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771775" y="2205038"/>
          <a:ext cx="302418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" name="Equation" r:id="rId3" imgW="1206500" imgH="228600" progId="Equation.3">
                  <p:embed/>
                </p:oleObj>
              </mc:Choice>
              <mc:Fallback>
                <p:oleObj name="Equation" r:id="rId3" imgW="1206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205038"/>
                        <a:ext cx="3024188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8"/>
          <p:cNvGraphicFramePr>
            <a:graphicFrameLocks noChangeAspect="1"/>
          </p:cNvGraphicFramePr>
          <p:nvPr/>
        </p:nvGraphicFramePr>
        <p:xfrm>
          <a:off x="3132138" y="3141663"/>
          <a:ext cx="6762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" name="Equation" r:id="rId5" imgW="368140" imgH="431613" progId="Equation.3">
                  <p:embed/>
                </p:oleObj>
              </mc:Choice>
              <mc:Fallback>
                <p:oleObj name="Equation" r:id="rId5" imgW="36814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141663"/>
                        <a:ext cx="6762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9"/>
          <p:cNvGraphicFramePr>
            <a:graphicFrameLocks noChangeAspect="1"/>
          </p:cNvGraphicFramePr>
          <p:nvPr/>
        </p:nvGraphicFramePr>
        <p:xfrm>
          <a:off x="2987675" y="4005263"/>
          <a:ext cx="26416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" name="Equation" r:id="rId7" imgW="1054100" imgH="228600" progId="Equation.3">
                  <p:embed/>
                </p:oleObj>
              </mc:Choice>
              <mc:Fallback>
                <p:oleObj name="Equation" r:id="rId7" imgW="1054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005263"/>
                        <a:ext cx="26416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10"/>
          <p:cNvGraphicFramePr>
            <a:graphicFrameLocks noChangeAspect="1"/>
          </p:cNvGraphicFramePr>
          <p:nvPr/>
        </p:nvGraphicFramePr>
        <p:xfrm>
          <a:off x="1979613" y="5084763"/>
          <a:ext cx="382587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" name="Equation" r:id="rId9" imgW="152334" imgH="139639" progId="Equation.3">
                  <p:embed/>
                </p:oleObj>
              </mc:Choice>
              <mc:Fallback>
                <p:oleObj name="Equation" r:id="rId9" imgW="152334" imgH="139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084763"/>
                        <a:ext cx="382587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11"/>
          <p:cNvGraphicFramePr>
            <a:graphicFrameLocks noChangeAspect="1"/>
          </p:cNvGraphicFramePr>
          <p:nvPr/>
        </p:nvGraphicFramePr>
        <p:xfrm>
          <a:off x="2555875" y="2779713"/>
          <a:ext cx="14859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" name="Equation" r:id="rId11" imgW="672808" imgH="228501" progId="Equation.3">
                  <p:embed/>
                </p:oleObj>
              </mc:Choice>
              <mc:Fallback>
                <p:oleObj name="Equation" r:id="rId11" imgW="67280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779713"/>
                        <a:ext cx="14859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98DE3-4BE4-4035-8F21-E6AAEA21DEAA}" type="slidenum">
              <a:rPr lang="en-US" altLang="ko-KR" smtClean="0"/>
              <a:pPr>
                <a:defRPr/>
              </a:pPr>
              <a:t>50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82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 b="1" smtClean="0"/>
              <a:t>배열의 표현 </a:t>
            </a:r>
            <a:r>
              <a:rPr lang="en-US" altLang="ko-KR" sz="3800" b="1" smtClean="0"/>
              <a:t>(Representation of Arrays)</a:t>
            </a:r>
            <a:endParaRPr lang="en-US" altLang="ko-KR" sz="380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smtClean="0"/>
              <a:t>표현 순서</a:t>
            </a:r>
            <a:r>
              <a:rPr lang="en-US" altLang="ko-KR" sz="2200" smtClean="0"/>
              <a:t>: </a:t>
            </a:r>
            <a:r>
              <a:rPr lang="ko-KR" altLang="en-US" sz="2200" smtClean="0"/>
              <a:t>행우선</a:t>
            </a:r>
            <a:r>
              <a:rPr lang="en-US" altLang="ko-KR" sz="2200" smtClean="0"/>
              <a:t>, </a:t>
            </a:r>
            <a:r>
              <a:rPr lang="ko-KR" altLang="en-US" sz="2200" smtClean="0"/>
              <a:t>열우선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smtClean="0"/>
              <a:t>행 우선</a:t>
            </a:r>
            <a:r>
              <a:rPr lang="en-US" altLang="ko-KR" sz="2000" smtClean="0"/>
              <a:t>(row major order)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/>
              <a:t>(</a:t>
            </a:r>
            <a:r>
              <a:rPr lang="ko-KR" altLang="en-US" sz="2000" smtClean="0"/>
              <a:t>예</a:t>
            </a:r>
            <a:r>
              <a:rPr lang="en-US" altLang="ko-KR" sz="2000" smtClean="0"/>
              <a:t>) A[2][3][2][2]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smtClean="0"/>
              <a:t>총 원소 수</a:t>
            </a:r>
            <a:r>
              <a:rPr lang="en-US" altLang="ko-KR" sz="2000" smtClean="0"/>
              <a:t>: 2*3*2*2=24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smtClean="0"/>
              <a:t>저장 순서</a:t>
            </a:r>
            <a:r>
              <a:rPr lang="en-US" altLang="ko-KR" sz="2000" smtClean="0"/>
              <a:t>: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A[0][0][0][0], A[0][0][0][1], A[0][0][1][0] A[0][0][1][1]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A[0][1][0][0], A[0][1][0][1], A[0][1][1][0] A[0][1][1][1]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A[0][2][0][0], A[0][2][0][1], A[0][2][1][0] A[0][2][1][1]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A[1][0][0][0], A[1][0][0][1], A[1][0][1][0] A[1][0][1][1]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A[1][1][0][0], A[1][1][0][1], A[1][1][1][0] A[1][1][1][1]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A[1][2][0][0], A[1][2][0][1], A[1][2][1][0] A[1][2][1][1]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smtClean="0"/>
              <a:t>즉</a:t>
            </a:r>
            <a:r>
              <a:rPr lang="en-US" altLang="ko-KR" sz="2000" smtClean="0"/>
              <a:t>, 0000, 0001, 0010, 0011, </a:t>
            </a:r>
            <a:r>
              <a:rPr lang="en-US" altLang="ko-KR" sz="2000" smtClean="0">
                <a:latin typeface="Arial" charset="0"/>
              </a:rPr>
              <a:t>…</a:t>
            </a:r>
            <a:r>
              <a:rPr lang="en-US" altLang="ko-KR" sz="2000" smtClean="0"/>
              <a:t> 1210, 1211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smtClean="0"/>
              <a:t>사전순서 </a:t>
            </a:r>
            <a:r>
              <a:rPr lang="en-US" altLang="ko-KR" sz="2000" smtClean="0"/>
              <a:t>(lexicographic order)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98DE3-4BE4-4035-8F21-E6AAEA21DEAA}" type="slidenum">
              <a:rPr lang="en-US" altLang="ko-KR" smtClean="0"/>
              <a:pPr>
                <a:defRPr/>
              </a:pPr>
              <a:t>51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979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 b="1" smtClean="0"/>
              <a:t>배열의 표현 </a:t>
            </a:r>
            <a:r>
              <a:rPr lang="en-US" altLang="ko-KR" sz="3800" b="1" smtClean="0"/>
              <a:t>(Representation of Arrays)</a:t>
            </a:r>
            <a:endParaRPr lang="en-US" altLang="ko-KR" sz="3800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30725"/>
          </a:xfrm>
        </p:spPr>
        <p:txBody>
          <a:bodyPr/>
          <a:lstStyle/>
          <a:p>
            <a:pPr eaLnBrk="1" hangingPunct="1"/>
            <a:r>
              <a:rPr lang="en-US" altLang="ko-KR" sz="2600" smtClean="0"/>
              <a:t>1</a:t>
            </a:r>
            <a:r>
              <a:rPr lang="ko-KR" altLang="en-US" sz="2600" smtClean="0"/>
              <a:t>차원 배열</a:t>
            </a:r>
          </a:p>
          <a:p>
            <a:pPr eaLnBrk="1" hangingPunct="1"/>
            <a:endParaRPr lang="ko-KR" altLang="en-US" sz="2600" smtClean="0"/>
          </a:p>
          <a:p>
            <a:pPr lvl="1" eaLnBrk="1" hangingPunct="1"/>
            <a:r>
              <a:rPr lang="ko-KR" altLang="en-US" sz="2200" smtClean="0"/>
              <a:t>다음 원소의 주소 </a:t>
            </a:r>
          </a:p>
        </p:txBody>
      </p:sp>
      <p:graphicFrame>
        <p:nvGraphicFramePr>
          <p:cNvPr id="68612" name="Object 6"/>
          <p:cNvGraphicFramePr>
            <a:graphicFrameLocks noChangeAspect="1"/>
          </p:cNvGraphicFramePr>
          <p:nvPr/>
        </p:nvGraphicFramePr>
        <p:xfrm>
          <a:off x="1524000" y="2940050"/>
          <a:ext cx="66833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7" name="Equation" r:id="rId3" imgW="266469" imgH="203024" progId="Equation.3">
                  <p:embed/>
                </p:oleObj>
              </mc:Choice>
              <mc:Fallback>
                <p:oleObj name="Equation" r:id="rId3" imgW="266469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40050"/>
                        <a:ext cx="66833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7"/>
          <p:cNvGraphicFramePr>
            <a:graphicFrameLocks noChangeAspect="1"/>
          </p:cNvGraphicFramePr>
          <p:nvPr/>
        </p:nvGraphicFramePr>
        <p:xfrm>
          <a:off x="3090863" y="2987675"/>
          <a:ext cx="8286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8" name="Equation" r:id="rId5" imgW="330057" imgH="165028" progId="Equation.3">
                  <p:embed/>
                </p:oleObj>
              </mc:Choice>
              <mc:Fallback>
                <p:oleObj name="Equation" r:id="rId5" imgW="330057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2987675"/>
                        <a:ext cx="8286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8"/>
          <p:cNvGraphicFramePr>
            <a:graphicFrameLocks noChangeAspect="1"/>
          </p:cNvGraphicFramePr>
          <p:nvPr/>
        </p:nvGraphicFramePr>
        <p:xfrm>
          <a:off x="1403350" y="2060575"/>
          <a:ext cx="8604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9" name="Equation" r:id="rId7" imgW="342603" imgH="215713" progId="Equation.3">
                  <p:embed/>
                </p:oleObj>
              </mc:Choice>
              <mc:Fallback>
                <p:oleObj name="Equation" r:id="rId7" imgW="342603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060575"/>
                        <a:ext cx="8604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5" name="Line 10"/>
          <p:cNvSpPr>
            <a:spLocks noChangeShapeType="1"/>
          </p:cNvSpPr>
          <p:nvPr/>
        </p:nvSpPr>
        <p:spPr bwMode="auto">
          <a:xfrm>
            <a:off x="2339975" y="32131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16" name="Text Box 11"/>
          <p:cNvSpPr txBox="1">
            <a:spLocks noChangeArrowheads="1"/>
          </p:cNvSpPr>
          <p:nvPr/>
        </p:nvSpPr>
        <p:spPr bwMode="auto">
          <a:xfrm>
            <a:off x="426598" y="3573463"/>
            <a:ext cx="23383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/>
              <a:t>Array element:</a:t>
            </a:r>
          </a:p>
        </p:txBody>
      </p:sp>
      <p:sp>
        <p:nvSpPr>
          <p:cNvPr id="68617" name="Text Box 12"/>
          <p:cNvSpPr txBox="1">
            <a:spLocks noChangeArrowheads="1"/>
          </p:cNvSpPr>
          <p:nvPr/>
        </p:nvSpPr>
        <p:spPr bwMode="auto">
          <a:xfrm>
            <a:off x="1116013" y="4005263"/>
            <a:ext cx="172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/>
              <a:t>Address :</a:t>
            </a:r>
          </a:p>
        </p:txBody>
      </p:sp>
      <p:graphicFrame>
        <p:nvGraphicFramePr>
          <p:cNvPr id="68618" name="Object 13"/>
          <p:cNvGraphicFramePr>
            <a:graphicFrameLocks noChangeAspect="1"/>
          </p:cNvGraphicFramePr>
          <p:nvPr/>
        </p:nvGraphicFramePr>
        <p:xfrm>
          <a:off x="2843213" y="3573463"/>
          <a:ext cx="5683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0" name="Equation" r:id="rId9" imgW="291973" imgH="203112" progId="Equation.3">
                  <p:embed/>
                </p:oleObj>
              </mc:Choice>
              <mc:Fallback>
                <p:oleObj name="Equation" r:id="rId9" imgW="29197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573463"/>
                        <a:ext cx="5683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9" name="Object 14"/>
          <p:cNvGraphicFramePr>
            <a:graphicFrameLocks noChangeAspect="1"/>
          </p:cNvGraphicFramePr>
          <p:nvPr/>
        </p:nvGraphicFramePr>
        <p:xfrm>
          <a:off x="3702050" y="3573463"/>
          <a:ext cx="51911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1" name="Equation" r:id="rId11" imgW="266469" imgH="203024" progId="Equation.3">
                  <p:embed/>
                </p:oleObj>
              </mc:Choice>
              <mc:Fallback>
                <p:oleObj name="Equation" r:id="rId11" imgW="266469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050" y="3573463"/>
                        <a:ext cx="51911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0" name="Object 15"/>
          <p:cNvGraphicFramePr>
            <a:graphicFrameLocks noChangeAspect="1"/>
          </p:cNvGraphicFramePr>
          <p:nvPr/>
        </p:nvGraphicFramePr>
        <p:xfrm>
          <a:off x="4518025" y="3573463"/>
          <a:ext cx="5683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2" name="Equation" r:id="rId13" imgW="291973" imgH="203112" progId="Equation.3">
                  <p:embed/>
                </p:oleObj>
              </mc:Choice>
              <mc:Fallback>
                <p:oleObj name="Equation" r:id="rId13" imgW="29197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025" y="3573463"/>
                        <a:ext cx="5683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1" name="Object 16"/>
          <p:cNvGraphicFramePr>
            <a:graphicFrameLocks noChangeAspect="1"/>
          </p:cNvGraphicFramePr>
          <p:nvPr/>
        </p:nvGraphicFramePr>
        <p:xfrm>
          <a:off x="5830888" y="3538538"/>
          <a:ext cx="51911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3" name="Equation" r:id="rId15" imgW="266469" imgH="203024" progId="Equation.3">
                  <p:embed/>
                </p:oleObj>
              </mc:Choice>
              <mc:Fallback>
                <p:oleObj name="Equation" r:id="rId15" imgW="266469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0888" y="3538538"/>
                        <a:ext cx="519112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2" name="Object 17"/>
          <p:cNvGraphicFramePr>
            <a:graphicFrameLocks noChangeAspect="1"/>
          </p:cNvGraphicFramePr>
          <p:nvPr/>
        </p:nvGraphicFramePr>
        <p:xfrm>
          <a:off x="7169150" y="3514725"/>
          <a:ext cx="10128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4" name="Equation" r:id="rId17" imgW="520474" imgH="215806" progId="Equation.3">
                  <p:embed/>
                </p:oleObj>
              </mc:Choice>
              <mc:Fallback>
                <p:oleObj name="Equation" r:id="rId17" imgW="52047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150" y="3514725"/>
                        <a:ext cx="10128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3" name="Object 18"/>
          <p:cNvGraphicFramePr>
            <a:graphicFrameLocks noChangeAspect="1"/>
          </p:cNvGraphicFramePr>
          <p:nvPr/>
        </p:nvGraphicFramePr>
        <p:xfrm>
          <a:off x="2978150" y="4067175"/>
          <a:ext cx="29686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5" name="Equation" r:id="rId19" imgW="152334" imgH="139639" progId="Equation.3">
                  <p:embed/>
                </p:oleObj>
              </mc:Choice>
              <mc:Fallback>
                <p:oleObj name="Equation" r:id="rId19" imgW="152334" imgH="139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4067175"/>
                        <a:ext cx="296863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4" name="Object 19"/>
          <p:cNvGraphicFramePr>
            <a:graphicFrameLocks noChangeAspect="1"/>
          </p:cNvGraphicFramePr>
          <p:nvPr/>
        </p:nvGraphicFramePr>
        <p:xfrm>
          <a:off x="3641725" y="4005263"/>
          <a:ext cx="6429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" name="Equation" r:id="rId21" imgW="329914" imgH="177646" progId="Equation.3">
                  <p:embed/>
                </p:oleObj>
              </mc:Choice>
              <mc:Fallback>
                <p:oleObj name="Equation" r:id="rId21" imgW="329914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4005263"/>
                        <a:ext cx="6429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5" name="Object 20"/>
          <p:cNvGraphicFramePr>
            <a:graphicFrameLocks noChangeAspect="1"/>
          </p:cNvGraphicFramePr>
          <p:nvPr/>
        </p:nvGraphicFramePr>
        <p:xfrm>
          <a:off x="4456113" y="4005263"/>
          <a:ext cx="6921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" name="Equation" r:id="rId23" imgW="355138" imgH="177569" progId="Equation.3">
                  <p:embed/>
                </p:oleObj>
              </mc:Choice>
              <mc:Fallback>
                <p:oleObj name="Equation" r:id="rId23" imgW="355138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4005263"/>
                        <a:ext cx="6921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6" name="Object 21"/>
          <p:cNvGraphicFramePr>
            <a:graphicFrameLocks noChangeAspect="1"/>
          </p:cNvGraphicFramePr>
          <p:nvPr/>
        </p:nvGraphicFramePr>
        <p:xfrm>
          <a:off x="5770563" y="4044950"/>
          <a:ext cx="64293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" name="Equation" r:id="rId25" imgW="330057" imgH="165028" progId="Equation.3">
                  <p:embed/>
                </p:oleObj>
              </mc:Choice>
              <mc:Fallback>
                <p:oleObj name="Equation" r:id="rId25" imgW="330057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0563" y="4044950"/>
                        <a:ext cx="642937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7" name="Object 22"/>
          <p:cNvGraphicFramePr>
            <a:graphicFrameLocks noChangeAspect="1"/>
          </p:cNvGraphicFramePr>
          <p:nvPr/>
        </p:nvGraphicFramePr>
        <p:xfrm>
          <a:off x="7107238" y="3946525"/>
          <a:ext cx="11366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" name="Equation" r:id="rId27" imgW="583693" imgH="215713" progId="Equation.3">
                  <p:embed/>
                </p:oleObj>
              </mc:Choice>
              <mc:Fallback>
                <p:oleObj name="Equation" r:id="rId27" imgW="583693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238" y="3946525"/>
                        <a:ext cx="11366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8" name="Line 23"/>
          <p:cNvSpPr>
            <a:spLocks noChangeShapeType="1"/>
          </p:cNvSpPr>
          <p:nvPr/>
        </p:nvSpPr>
        <p:spPr bwMode="auto">
          <a:xfrm>
            <a:off x="1116013" y="3573463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29" name="Line 24"/>
          <p:cNvSpPr>
            <a:spLocks noChangeShapeType="1"/>
          </p:cNvSpPr>
          <p:nvPr/>
        </p:nvSpPr>
        <p:spPr bwMode="auto">
          <a:xfrm>
            <a:off x="1116013" y="4365625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30" name="Text Box 25"/>
          <p:cNvSpPr txBox="1">
            <a:spLocks noChangeArrowheads="1"/>
          </p:cNvSpPr>
          <p:nvPr/>
        </p:nvSpPr>
        <p:spPr bwMode="auto">
          <a:xfrm>
            <a:off x="827088" y="4581525"/>
            <a:ext cx="6894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/>
              <a:t>Figure 2.5 : Sequential representation of </a:t>
            </a:r>
          </a:p>
        </p:txBody>
      </p:sp>
      <p:graphicFrame>
        <p:nvGraphicFramePr>
          <p:cNvPr id="6863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24860"/>
              </p:ext>
            </p:extLst>
          </p:nvPr>
        </p:nvGraphicFramePr>
        <p:xfrm>
          <a:off x="6804025" y="4608363"/>
          <a:ext cx="6477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" name="Equation" r:id="rId29" imgW="342603" imgH="215713" progId="Equation.3">
                  <p:embed/>
                </p:oleObj>
              </mc:Choice>
              <mc:Fallback>
                <p:oleObj name="Equation" r:id="rId29" imgW="342603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608363"/>
                        <a:ext cx="6477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2" name="Text Box 28"/>
          <p:cNvSpPr txBox="1">
            <a:spLocks noChangeArrowheads="1"/>
          </p:cNvSpPr>
          <p:nvPr/>
        </p:nvSpPr>
        <p:spPr bwMode="auto">
          <a:xfrm>
            <a:off x="5292725" y="350043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latin typeface="Arial" charset="0"/>
              </a:rPr>
              <a:t>…</a:t>
            </a:r>
            <a:r>
              <a:rPr lang="en-US" altLang="ko-KR"/>
              <a:t> </a:t>
            </a:r>
          </a:p>
        </p:txBody>
      </p:sp>
      <p:sp>
        <p:nvSpPr>
          <p:cNvPr id="68633" name="Text Box 29"/>
          <p:cNvSpPr txBox="1">
            <a:spLocks noChangeArrowheads="1"/>
          </p:cNvSpPr>
          <p:nvPr/>
        </p:nvSpPr>
        <p:spPr bwMode="auto">
          <a:xfrm>
            <a:off x="5292725" y="393382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>
                <a:latin typeface="Arial" charset="0"/>
              </a:rPr>
              <a:t>…</a:t>
            </a:r>
            <a:r>
              <a:rPr lang="en-US" altLang="ko-KR" dirty="0"/>
              <a:t> </a:t>
            </a:r>
          </a:p>
        </p:txBody>
      </p:sp>
      <p:sp>
        <p:nvSpPr>
          <p:cNvPr id="68634" name="Text Box 30"/>
          <p:cNvSpPr txBox="1">
            <a:spLocks noChangeArrowheads="1"/>
          </p:cNvSpPr>
          <p:nvPr/>
        </p:nvSpPr>
        <p:spPr bwMode="auto">
          <a:xfrm>
            <a:off x="6588125" y="350043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latin typeface="Arial" charset="0"/>
              </a:rPr>
              <a:t>…</a:t>
            </a:r>
            <a:r>
              <a:rPr lang="en-US" altLang="ko-KR"/>
              <a:t> </a:t>
            </a:r>
          </a:p>
        </p:txBody>
      </p:sp>
      <p:sp>
        <p:nvSpPr>
          <p:cNvPr id="68635" name="Text Box 31"/>
          <p:cNvSpPr txBox="1">
            <a:spLocks noChangeArrowheads="1"/>
          </p:cNvSpPr>
          <p:nvPr/>
        </p:nvSpPr>
        <p:spPr bwMode="auto">
          <a:xfrm>
            <a:off x="6588125" y="393382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latin typeface="Arial" charset="0"/>
              </a:rPr>
              <a:t>…</a:t>
            </a:r>
            <a:r>
              <a:rPr lang="en-US" altLang="ko-KR"/>
              <a:t> 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98DE3-4BE4-4035-8F21-E6AAEA21DEAA}" type="slidenum">
              <a:rPr lang="en-US" altLang="ko-KR" smtClean="0"/>
              <a:pPr>
                <a:defRPr/>
              </a:pPr>
              <a:t>52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523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 b="1" smtClean="0"/>
              <a:t>배열의 표현 </a:t>
            </a:r>
            <a:r>
              <a:rPr lang="en-US" altLang="ko-KR" sz="3800" b="1" smtClean="0"/>
              <a:t>(Representation of Arrays)</a:t>
            </a:r>
            <a:endParaRPr lang="en-US" altLang="ko-KR" sz="380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30725"/>
          </a:xfrm>
        </p:spPr>
        <p:txBody>
          <a:bodyPr/>
          <a:lstStyle/>
          <a:p>
            <a:pPr eaLnBrk="1" hangingPunct="1"/>
            <a:r>
              <a:rPr lang="en-US" altLang="ko-KR" sz="2600" smtClean="0"/>
              <a:t>2</a:t>
            </a:r>
            <a:r>
              <a:rPr lang="ko-KR" altLang="en-US" sz="2600" smtClean="0"/>
              <a:t>차원 배열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600" smtClean="0"/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611188" y="2636838"/>
          <a:ext cx="11144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1" name="Equation" r:id="rId3" imgW="444307" imgH="203112" progId="Equation.3">
                  <p:embed/>
                </p:oleObj>
              </mc:Choice>
              <mc:Fallback>
                <p:oleObj name="Equation" r:id="rId3" imgW="44430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636838"/>
                        <a:ext cx="111442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2787650" y="2620963"/>
          <a:ext cx="130651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2" name="Equation" r:id="rId5" imgW="520474" imgH="215806" progId="Equation.3">
                  <p:embed/>
                </p:oleObj>
              </mc:Choice>
              <mc:Fallback>
                <p:oleObj name="Equation" r:id="rId5" imgW="52047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2620963"/>
                        <a:ext cx="1306513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2627313" y="1557338"/>
          <a:ext cx="146526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3" name="Equation" r:id="rId7" imgW="583693" imgH="215713" progId="Equation.3">
                  <p:embed/>
                </p:oleObj>
              </mc:Choice>
              <mc:Fallback>
                <p:oleObj name="Equation" r:id="rId7" imgW="583693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557338"/>
                        <a:ext cx="1465262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1900238" y="29098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69640" name="Object 28"/>
          <p:cNvGraphicFramePr>
            <a:graphicFrameLocks noChangeAspect="1"/>
          </p:cNvGraphicFramePr>
          <p:nvPr/>
        </p:nvGraphicFramePr>
        <p:xfrm>
          <a:off x="611188" y="2205038"/>
          <a:ext cx="11779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4" name="Equation" r:id="rId9" imgW="469696" imgH="203112" progId="Equation.3">
                  <p:embed/>
                </p:oleObj>
              </mc:Choice>
              <mc:Fallback>
                <p:oleObj name="Equation" r:id="rId9" imgW="46969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05038"/>
                        <a:ext cx="117792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29"/>
          <p:cNvGraphicFramePr>
            <a:graphicFrameLocks noChangeAspect="1"/>
          </p:cNvGraphicFramePr>
          <p:nvPr/>
        </p:nvGraphicFramePr>
        <p:xfrm>
          <a:off x="2771775" y="2284413"/>
          <a:ext cx="3825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5" name="Equation" r:id="rId11" imgW="152334" imgH="139639" progId="Equation.3">
                  <p:embed/>
                </p:oleObj>
              </mc:Choice>
              <mc:Fallback>
                <p:oleObj name="Equation" r:id="rId11" imgW="152334" imgH="139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284413"/>
                        <a:ext cx="38258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2" name="Line 30"/>
          <p:cNvSpPr>
            <a:spLocks noChangeShapeType="1"/>
          </p:cNvSpPr>
          <p:nvPr/>
        </p:nvSpPr>
        <p:spPr bwMode="auto">
          <a:xfrm>
            <a:off x="1908175" y="24780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69643" name="Object 31"/>
          <p:cNvGraphicFramePr>
            <a:graphicFrameLocks noChangeAspect="1"/>
          </p:cNvGraphicFramePr>
          <p:nvPr/>
        </p:nvGraphicFramePr>
        <p:xfrm>
          <a:off x="611188" y="3125788"/>
          <a:ext cx="11144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6" name="Equation" r:id="rId13" imgW="444307" imgH="203112" progId="Equation.3">
                  <p:embed/>
                </p:oleObj>
              </mc:Choice>
              <mc:Fallback>
                <p:oleObj name="Equation" r:id="rId13" imgW="44430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125788"/>
                        <a:ext cx="111442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32"/>
          <p:cNvGraphicFramePr>
            <a:graphicFrameLocks noChangeAspect="1"/>
          </p:cNvGraphicFramePr>
          <p:nvPr/>
        </p:nvGraphicFramePr>
        <p:xfrm>
          <a:off x="2765425" y="3109913"/>
          <a:ext cx="18796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7" name="Equation" r:id="rId15" imgW="748975" imgH="215806" progId="Equation.3">
                  <p:embed/>
                </p:oleObj>
              </mc:Choice>
              <mc:Fallback>
                <p:oleObj name="Equation" r:id="rId15" imgW="74897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3109913"/>
                        <a:ext cx="18796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5" name="Line 33"/>
          <p:cNvSpPr>
            <a:spLocks noChangeShapeType="1"/>
          </p:cNvSpPr>
          <p:nvPr/>
        </p:nvSpPr>
        <p:spPr bwMode="auto">
          <a:xfrm>
            <a:off x="1900238" y="33988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69646" name="Object 35"/>
          <p:cNvGraphicFramePr>
            <a:graphicFrameLocks noChangeAspect="1"/>
          </p:cNvGraphicFramePr>
          <p:nvPr/>
        </p:nvGraphicFramePr>
        <p:xfrm>
          <a:off x="5076825" y="1341438"/>
          <a:ext cx="3489325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8" name="Equation" r:id="rId17" imgW="1866900" imgH="1397000" progId="Equation.3">
                  <p:embed/>
                </p:oleObj>
              </mc:Choice>
              <mc:Fallback>
                <p:oleObj name="Equation" r:id="rId17" imgW="1866900" imgH="139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341438"/>
                        <a:ext cx="3489325" cy="260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7" name="Text Box 37"/>
          <p:cNvSpPr txBox="1">
            <a:spLocks noChangeArrowheads="1"/>
          </p:cNvSpPr>
          <p:nvPr/>
        </p:nvSpPr>
        <p:spPr bwMode="auto">
          <a:xfrm>
            <a:off x="1187450" y="4797425"/>
            <a:ext cx="10810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/>
              <a:t>Row 0</a:t>
            </a:r>
          </a:p>
        </p:txBody>
      </p:sp>
      <p:sp>
        <p:nvSpPr>
          <p:cNvPr id="69648" name="Text Box 38"/>
          <p:cNvSpPr txBox="1">
            <a:spLocks noChangeArrowheads="1"/>
          </p:cNvSpPr>
          <p:nvPr/>
        </p:nvSpPr>
        <p:spPr bwMode="auto">
          <a:xfrm>
            <a:off x="2268538" y="4797425"/>
            <a:ext cx="108108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/>
              <a:t>Row 1</a:t>
            </a:r>
          </a:p>
        </p:txBody>
      </p:sp>
      <p:sp>
        <p:nvSpPr>
          <p:cNvPr id="69649" name="Text Box 39"/>
          <p:cNvSpPr txBox="1">
            <a:spLocks noChangeArrowheads="1"/>
          </p:cNvSpPr>
          <p:nvPr/>
        </p:nvSpPr>
        <p:spPr bwMode="auto">
          <a:xfrm>
            <a:off x="3348038" y="4797425"/>
            <a:ext cx="1081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latin typeface="Arial" charset="0"/>
              </a:rPr>
              <a:t>…</a:t>
            </a:r>
            <a:endParaRPr lang="en-US" altLang="ko-KR"/>
          </a:p>
        </p:txBody>
      </p:sp>
      <p:sp>
        <p:nvSpPr>
          <p:cNvPr id="69650" name="Text Box 40"/>
          <p:cNvSpPr txBox="1">
            <a:spLocks noChangeArrowheads="1"/>
          </p:cNvSpPr>
          <p:nvPr/>
        </p:nvSpPr>
        <p:spPr bwMode="auto">
          <a:xfrm>
            <a:off x="4427538" y="4797425"/>
            <a:ext cx="108108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/>
              <a:t>Row i</a:t>
            </a:r>
          </a:p>
        </p:txBody>
      </p:sp>
      <p:sp>
        <p:nvSpPr>
          <p:cNvPr id="69651" name="Text Box 41"/>
          <p:cNvSpPr txBox="1">
            <a:spLocks noChangeArrowheads="1"/>
          </p:cNvSpPr>
          <p:nvPr/>
        </p:nvSpPr>
        <p:spPr bwMode="auto">
          <a:xfrm>
            <a:off x="5508625" y="4797425"/>
            <a:ext cx="1081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latin typeface="Arial" charset="0"/>
              </a:rPr>
              <a:t>…</a:t>
            </a:r>
            <a:endParaRPr lang="en-US" altLang="ko-KR"/>
          </a:p>
        </p:txBody>
      </p:sp>
      <p:sp>
        <p:nvSpPr>
          <p:cNvPr id="69652" name="Text Box 42"/>
          <p:cNvSpPr txBox="1">
            <a:spLocks noChangeArrowheads="1"/>
          </p:cNvSpPr>
          <p:nvPr/>
        </p:nvSpPr>
        <p:spPr bwMode="auto">
          <a:xfrm>
            <a:off x="6588125" y="4797425"/>
            <a:ext cx="10810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/>
              <a:t>Row</a:t>
            </a:r>
          </a:p>
        </p:txBody>
      </p:sp>
      <p:graphicFrame>
        <p:nvGraphicFramePr>
          <p:cNvPr id="69653" name="Object 43"/>
          <p:cNvGraphicFramePr>
            <a:graphicFrameLocks noChangeAspect="1"/>
          </p:cNvGraphicFramePr>
          <p:nvPr/>
        </p:nvGraphicFramePr>
        <p:xfrm>
          <a:off x="1258888" y="4076700"/>
          <a:ext cx="9556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9" name="Equation" r:id="rId19" imgW="583947" imgH="406224" progId="Equation.3">
                  <p:embed/>
                </p:oleObj>
              </mc:Choice>
              <mc:Fallback>
                <p:oleObj name="Equation" r:id="rId19" imgW="58394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076700"/>
                        <a:ext cx="9556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4" name="Object 44"/>
          <p:cNvGraphicFramePr>
            <a:graphicFrameLocks noChangeAspect="1"/>
          </p:cNvGraphicFramePr>
          <p:nvPr/>
        </p:nvGraphicFramePr>
        <p:xfrm>
          <a:off x="2339975" y="4076700"/>
          <a:ext cx="9556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" name="Equation" r:id="rId21" imgW="583947" imgH="406224" progId="Equation.3">
                  <p:embed/>
                </p:oleObj>
              </mc:Choice>
              <mc:Fallback>
                <p:oleObj name="Equation" r:id="rId21" imgW="58394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076700"/>
                        <a:ext cx="9556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5" name="Object 45"/>
          <p:cNvGraphicFramePr>
            <a:graphicFrameLocks noChangeAspect="1"/>
          </p:cNvGraphicFramePr>
          <p:nvPr/>
        </p:nvGraphicFramePr>
        <p:xfrm>
          <a:off x="4427538" y="4076700"/>
          <a:ext cx="9556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" name="Equation" r:id="rId23" imgW="583947" imgH="406224" progId="Equation.3">
                  <p:embed/>
                </p:oleObj>
              </mc:Choice>
              <mc:Fallback>
                <p:oleObj name="Equation" r:id="rId23" imgW="58394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076700"/>
                        <a:ext cx="9556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6" name="Object 46"/>
          <p:cNvGraphicFramePr>
            <a:graphicFrameLocks noChangeAspect="1"/>
          </p:cNvGraphicFramePr>
          <p:nvPr/>
        </p:nvGraphicFramePr>
        <p:xfrm>
          <a:off x="6588125" y="4076700"/>
          <a:ext cx="9556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" name="Equation" r:id="rId24" imgW="583947" imgH="406224" progId="Equation.3">
                  <p:embed/>
                </p:oleObj>
              </mc:Choice>
              <mc:Fallback>
                <p:oleObj name="Equation" r:id="rId24" imgW="58394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4076700"/>
                        <a:ext cx="9556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7" name="Line 47"/>
          <p:cNvSpPr>
            <a:spLocks noChangeShapeType="1"/>
          </p:cNvSpPr>
          <p:nvPr/>
        </p:nvSpPr>
        <p:spPr bwMode="auto">
          <a:xfrm>
            <a:off x="1187450" y="4292600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58" name="Line 48"/>
          <p:cNvSpPr>
            <a:spLocks noChangeShapeType="1"/>
          </p:cNvSpPr>
          <p:nvPr/>
        </p:nvSpPr>
        <p:spPr bwMode="auto">
          <a:xfrm>
            <a:off x="4427538" y="4292600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59" name="Line 49"/>
          <p:cNvSpPr>
            <a:spLocks noChangeShapeType="1"/>
          </p:cNvSpPr>
          <p:nvPr/>
        </p:nvSpPr>
        <p:spPr bwMode="auto">
          <a:xfrm>
            <a:off x="2268538" y="42926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60" name="Line 50"/>
          <p:cNvSpPr>
            <a:spLocks noChangeShapeType="1"/>
          </p:cNvSpPr>
          <p:nvPr/>
        </p:nvSpPr>
        <p:spPr bwMode="auto">
          <a:xfrm>
            <a:off x="3348038" y="43656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61" name="Line 51"/>
          <p:cNvSpPr>
            <a:spLocks noChangeShapeType="1"/>
          </p:cNvSpPr>
          <p:nvPr/>
        </p:nvSpPr>
        <p:spPr bwMode="auto">
          <a:xfrm>
            <a:off x="5508625" y="43656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62" name="Line 52"/>
          <p:cNvSpPr>
            <a:spLocks noChangeShapeType="1"/>
          </p:cNvSpPr>
          <p:nvPr/>
        </p:nvSpPr>
        <p:spPr bwMode="auto">
          <a:xfrm>
            <a:off x="6588125" y="43656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63" name="Line 53"/>
          <p:cNvSpPr>
            <a:spLocks noChangeShapeType="1"/>
          </p:cNvSpPr>
          <p:nvPr/>
        </p:nvSpPr>
        <p:spPr bwMode="auto">
          <a:xfrm>
            <a:off x="7667625" y="43656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69664" name="Object 54"/>
          <p:cNvGraphicFramePr>
            <a:graphicFrameLocks noChangeAspect="1"/>
          </p:cNvGraphicFramePr>
          <p:nvPr/>
        </p:nvGraphicFramePr>
        <p:xfrm>
          <a:off x="1979613" y="5229225"/>
          <a:ext cx="14970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" name="Equation" r:id="rId25" imgW="914003" imgH="215806" progId="Equation.3">
                  <p:embed/>
                </p:oleObj>
              </mc:Choice>
              <mc:Fallback>
                <p:oleObj name="Equation" r:id="rId25" imgW="91400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229225"/>
                        <a:ext cx="1497012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65" name="Line 55"/>
          <p:cNvSpPr>
            <a:spLocks noChangeShapeType="1"/>
          </p:cNvSpPr>
          <p:nvPr/>
        </p:nvSpPr>
        <p:spPr bwMode="auto">
          <a:xfrm flipH="1">
            <a:off x="1187450" y="53736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66" name="Line 56"/>
          <p:cNvSpPr>
            <a:spLocks noChangeShapeType="1"/>
          </p:cNvSpPr>
          <p:nvPr/>
        </p:nvSpPr>
        <p:spPr bwMode="auto">
          <a:xfrm>
            <a:off x="3563938" y="53736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67" name="Text Box 57"/>
          <p:cNvSpPr txBox="1">
            <a:spLocks noChangeArrowheads="1"/>
          </p:cNvSpPr>
          <p:nvPr/>
        </p:nvSpPr>
        <p:spPr bwMode="auto">
          <a:xfrm>
            <a:off x="554260" y="5632448"/>
            <a:ext cx="67028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/>
              <a:t>Figure 2.6: Sequential representation of </a:t>
            </a:r>
          </a:p>
        </p:txBody>
      </p:sp>
      <p:graphicFrame>
        <p:nvGraphicFramePr>
          <p:cNvPr id="69668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877390"/>
              </p:ext>
            </p:extLst>
          </p:nvPr>
        </p:nvGraphicFramePr>
        <p:xfrm>
          <a:off x="6397172" y="5661479"/>
          <a:ext cx="10810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" name="Equation" r:id="rId27" imgW="583693" imgH="215713" progId="Equation.3">
                  <p:embed/>
                </p:oleObj>
              </mc:Choice>
              <mc:Fallback>
                <p:oleObj name="Equation" r:id="rId27" imgW="583693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172" y="5661479"/>
                        <a:ext cx="108108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98DE3-4BE4-4035-8F21-E6AAEA21DEAA}" type="slidenum">
              <a:rPr lang="en-US" altLang="ko-KR" smtClean="0"/>
              <a:pPr>
                <a:defRPr/>
              </a:pPr>
              <a:t>53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474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 b="1" smtClean="0"/>
              <a:t>배열의 표현 </a:t>
            </a:r>
            <a:r>
              <a:rPr lang="en-US" altLang="ko-KR" sz="3800" b="1" smtClean="0"/>
              <a:t>(Representation of Arrays)</a:t>
            </a:r>
            <a:endParaRPr lang="en-US" altLang="ko-KR" sz="3800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30725"/>
          </a:xfrm>
        </p:spPr>
        <p:txBody>
          <a:bodyPr/>
          <a:lstStyle/>
          <a:p>
            <a:pPr eaLnBrk="1" hangingPunct="1"/>
            <a:r>
              <a:rPr lang="en-US" altLang="ko-KR" sz="2600" smtClean="0"/>
              <a:t>3</a:t>
            </a:r>
            <a:r>
              <a:rPr lang="ko-KR" altLang="en-US" sz="2600" smtClean="0"/>
              <a:t>차원 배열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600" smtClean="0"/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962025" y="2636838"/>
          <a:ext cx="156051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4" name="Equation" r:id="rId3" imgW="622030" imgH="203112" progId="Equation.3">
                  <p:embed/>
                </p:oleObj>
              </mc:Choice>
              <mc:Fallback>
                <p:oleObj name="Equation" r:id="rId3" imgW="62203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2636838"/>
                        <a:ext cx="156051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3170238" y="2605088"/>
          <a:ext cx="18478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5" name="Equation" r:id="rId5" imgW="736600" imgH="228600" progId="Equation.3">
                  <p:embed/>
                </p:oleObj>
              </mc:Choice>
              <mc:Fallback>
                <p:oleObj name="Equation" r:id="rId5" imgW="736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8" y="2605088"/>
                        <a:ext cx="184785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2605088" y="1557338"/>
          <a:ext cx="20383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6" name="Equation" r:id="rId7" imgW="812447" imgH="228501" progId="Equation.3">
                  <p:embed/>
                </p:oleObj>
              </mc:Choice>
              <mc:Fallback>
                <p:oleObj name="Equation" r:id="rId7" imgW="81244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1557338"/>
                        <a:ext cx="203835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8"/>
          <p:cNvGraphicFramePr>
            <a:graphicFrameLocks noChangeAspect="1"/>
          </p:cNvGraphicFramePr>
          <p:nvPr/>
        </p:nvGraphicFramePr>
        <p:xfrm>
          <a:off x="900113" y="2205038"/>
          <a:ext cx="16224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" name="Equation" r:id="rId9" imgW="647419" imgH="203112" progId="Equation.3">
                  <p:embed/>
                </p:oleObj>
              </mc:Choice>
              <mc:Fallback>
                <p:oleObj name="Equation" r:id="rId9" imgW="64741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05038"/>
                        <a:ext cx="162242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9"/>
          <p:cNvGraphicFramePr>
            <a:graphicFrameLocks noChangeAspect="1"/>
          </p:cNvGraphicFramePr>
          <p:nvPr/>
        </p:nvGraphicFramePr>
        <p:xfrm>
          <a:off x="3170238" y="2284413"/>
          <a:ext cx="3825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" name="Equation" r:id="rId11" imgW="152334" imgH="139639" progId="Equation.3">
                  <p:embed/>
                </p:oleObj>
              </mc:Choice>
              <mc:Fallback>
                <p:oleObj name="Equation" r:id="rId11" imgW="152334" imgH="139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8" y="2284413"/>
                        <a:ext cx="382587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5" name="Line 10"/>
          <p:cNvSpPr>
            <a:spLocks noChangeShapeType="1"/>
          </p:cNvSpPr>
          <p:nvPr/>
        </p:nvSpPr>
        <p:spPr bwMode="auto">
          <a:xfrm>
            <a:off x="2667000" y="2492375"/>
            <a:ext cx="430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0666" name="Object 11"/>
          <p:cNvGraphicFramePr>
            <a:graphicFrameLocks noChangeAspect="1"/>
          </p:cNvGraphicFramePr>
          <p:nvPr/>
        </p:nvGraphicFramePr>
        <p:xfrm>
          <a:off x="938213" y="3125788"/>
          <a:ext cx="1592262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" name="Equation" r:id="rId13" imgW="634725" imgH="203112" progId="Equation.3">
                  <p:embed/>
                </p:oleObj>
              </mc:Choice>
              <mc:Fallback>
                <p:oleObj name="Equation" r:id="rId13" imgW="63472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3125788"/>
                        <a:ext cx="1592262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7" name="Object 12"/>
          <p:cNvGraphicFramePr>
            <a:graphicFrameLocks noChangeAspect="1"/>
          </p:cNvGraphicFramePr>
          <p:nvPr/>
        </p:nvGraphicFramePr>
        <p:xfrm>
          <a:off x="3225800" y="3094038"/>
          <a:ext cx="34734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" name="Equation" r:id="rId15" imgW="1384300" imgH="228600" progId="Equation.3">
                  <p:embed/>
                </p:oleObj>
              </mc:Choice>
              <mc:Fallback>
                <p:oleObj name="Equation" r:id="rId15" imgW="1384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3094038"/>
                        <a:ext cx="347345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8" name="Line 37"/>
          <p:cNvSpPr>
            <a:spLocks noChangeShapeType="1"/>
          </p:cNvSpPr>
          <p:nvPr/>
        </p:nvSpPr>
        <p:spPr bwMode="auto">
          <a:xfrm>
            <a:off x="2667000" y="2924175"/>
            <a:ext cx="430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669" name="Line 38"/>
          <p:cNvSpPr>
            <a:spLocks noChangeShapeType="1"/>
          </p:cNvSpPr>
          <p:nvPr/>
        </p:nvSpPr>
        <p:spPr bwMode="auto">
          <a:xfrm>
            <a:off x="2667000" y="3429000"/>
            <a:ext cx="430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98DE3-4BE4-4035-8F21-E6AAEA21DEAA}" type="slidenum">
              <a:rPr lang="en-US" altLang="ko-KR" smtClean="0"/>
              <a:pPr>
                <a:defRPr/>
              </a:pPr>
              <a:t>54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223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 b="1" smtClean="0"/>
              <a:t>배열의 표현 </a:t>
            </a:r>
            <a:r>
              <a:rPr lang="en-US" altLang="ko-KR" sz="3800" b="1" smtClean="0"/>
              <a:t>(Representation of Arrays)</a:t>
            </a:r>
            <a:endParaRPr lang="en-US" altLang="ko-KR" sz="3800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30725"/>
          </a:xfrm>
        </p:spPr>
        <p:txBody>
          <a:bodyPr/>
          <a:lstStyle/>
          <a:p>
            <a:pPr eaLnBrk="1" hangingPunct="1"/>
            <a:r>
              <a:rPr lang="en-US" altLang="ko-KR" sz="2600" smtClean="0"/>
              <a:t>3</a:t>
            </a:r>
            <a:r>
              <a:rPr lang="ko-KR" altLang="en-US" sz="2600" smtClean="0"/>
              <a:t>차원 배열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600" smtClean="0"/>
          </a:p>
        </p:txBody>
      </p:sp>
      <p:graphicFrame>
        <p:nvGraphicFramePr>
          <p:cNvPr id="71684" name="Object 6"/>
          <p:cNvGraphicFramePr>
            <a:graphicFrameLocks noChangeAspect="1"/>
          </p:cNvGraphicFramePr>
          <p:nvPr/>
        </p:nvGraphicFramePr>
        <p:xfrm>
          <a:off x="2605088" y="1557338"/>
          <a:ext cx="20383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4" name="Equation" r:id="rId3" imgW="812447" imgH="228501" progId="Equation.3">
                  <p:embed/>
                </p:oleObj>
              </mc:Choice>
              <mc:Fallback>
                <p:oleObj name="Equation" r:id="rId3" imgW="81244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1557338"/>
                        <a:ext cx="203835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Rectangle 14"/>
          <p:cNvSpPr>
            <a:spLocks noChangeArrowheads="1"/>
          </p:cNvSpPr>
          <p:nvPr/>
        </p:nvSpPr>
        <p:spPr bwMode="auto">
          <a:xfrm>
            <a:off x="2124075" y="3068638"/>
            <a:ext cx="719138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86" name="Rectangle 15"/>
          <p:cNvSpPr>
            <a:spLocks noChangeArrowheads="1"/>
          </p:cNvSpPr>
          <p:nvPr/>
        </p:nvSpPr>
        <p:spPr bwMode="auto">
          <a:xfrm>
            <a:off x="3995738" y="2565400"/>
            <a:ext cx="719137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87" name="Rectangle 16"/>
          <p:cNvSpPr>
            <a:spLocks noChangeArrowheads="1"/>
          </p:cNvSpPr>
          <p:nvPr/>
        </p:nvSpPr>
        <p:spPr bwMode="auto">
          <a:xfrm>
            <a:off x="5651500" y="2133600"/>
            <a:ext cx="719138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88" name="Line 17"/>
          <p:cNvSpPr>
            <a:spLocks noChangeShapeType="1"/>
          </p:cNvSpPr>
          <p:nvPr/>
        </p:nvSpPr>
        <p:spPr bwMode="auto">
          <a:xfrm flipV="1">
            <a:off x="2124075" y="2133600"/>
            <a:ext cx="3527425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689" name="Line 18"/>
          <p:cNvSpPr>
            <a:spLocks noChangeShapeType="1"/>
          </p:cNvSpPr>
          <p:nvPr/>
        </p:nvSpPr>
        <p:spPr bwMode="auto">
          <a:xfrm flipV="1">
            <a:off x="2843213" y="2133600"/>
            <a:ext cx="3527425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690" name="Line 19"/>
          <p:cNvSpPr>
            <a:spLocks noChangeShapeType="1"/>
          </p:cNvSpPr>
          <p:nvPr/>
        </p:nvSpPr>
        <p:spPr bwMode="auto">
          <a:xfrm flipV="1">
            <a:off x="2843213" y="2852738"/>
            <a:ext cx="3527425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691" name="Line 20"/>
          <p:cNvSpPr>
            <a:spLocks noChangeShapeType="1"/>
          </p:cNvSpPr>
          <p:nvPr/>
        </p:nvSpPr>
        <p:spPr bwMode="auto">
          <a:xfrm flipV="1">
            <a:off x="2124075" y="2852738"/>
            <a:ext cx="3527425" cy="9350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692" name="Line 21"/>
          <p:cNvSpPr>
            <a:spLocks noChangeShapeType="1"/>
          </p:cNvSpPr>
          <p:nvPr/>
        </p:nvSpPr>
        <p:spPr bwMode="auto">
          <a:xfrm>
            <a:off x="1692275" y="30686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693" name="Line 22"/>
          <p:cNvSpPr>
            <a:spLocks noChangeShapeType="1"/>
          </p:cNvSpPr>
          <p:nvPr/>
        </p:nvSpPr>
        <p:spPr bwMode="auto">
          <a:xfrm>
            <a:off x="1692275" y="37893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694" name="Line 23"/>
          <p:cNvSpPr>
            <a:spLocks noChangeShapeType="1"/>
          </p:cNvSpPr>
          <p:nvPr/>
        </p:nvSpPr>
        <p:spPr bwMode="auto">
          <a:xfrm flipV="1">
            <a:off x="1835150" y="30686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695" name="Line 24"/>
          <p:cNvSpPr>
            <a:spLocks noChangeShapeType="1"/>
          </p:cNvSpPr>
          <p:nvPr/>
        </p:nvSpPr>
        <p:spPr bwMode="auto">
          <a:xfrm>
            <a:off x="1835150" y="36449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1696" name="Object 25"/>
          <p:cNvGraphicFramePr>
            <a:graphicFrameLocks noChangeAspect="1"/>
          </p:cNvGraphicFramePr>
          <p:nvPr/>
        </p:nvGraphicFramePr>
        <p:xfrm>
          <a:off x="1692275" y="3284538"/>
          <a:ext cx="26193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5" name="Equation" r:id="rId5" imgW="164885" imgH="215619" progId="Equation.3">
                  <p:embed/>
                </p:oleObj>
              </mc:Choice>
              <mc:Fallback>
                <p:oleObj name="Equation" r:id="rId5" imgW="164885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84538"/>
                        <a:ext cx="261938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7" name="Line 26"/>
          <p:cNvSpPr>
            <a:spLocks noChangeShapeType="1"/>
          </p:cNvSpPr>
          <p:nvPr/>
        </p:nvSpPr>
        <p:spPr bwMode="auto">
          <a:xfrm>
            <a:off x="2124075" y="37893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698" name="Line 27"/>
          <p:cNvSpPr>
            <a:spLocks noChangeShapeType="1"/>
          </p:cNvSpPr>
          <p:nvPr/>
        </p:nvSpPr>
        <p:spPr bwMode="auto">
          <a:xfrm>
            <a:off x="2843213" y="37893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699" name="Line 28"/>
          <p:cNvSpPr>
            <a:spLocks noChangeShapeType="1"/>
          </p:cNvSpPr>
          <p:nvPr/>
        </p:nvSpPr>
        <p:spPr bwMode="auto">
          <a:xfrm>
            <a:off x="2700338" y="393382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00" name="Line 29"/>
          <p:cNvSpPr>
            <a:spLocks noChangeShapeType="1"/>
          </p:cNvSpPr>
          <p:nvPr/>
        </p:nvSpPr>
        <p:spPr bwMode="auto">
          <a:xfrm flipH="1">
            <a:off x="2124075" y="3933825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1701" name="Object 30"/>
          <p:cNvGraphicFramePr>
            <a:graphicFrameLocks noChangeAspect="1"/>
          </p:cNvGraphicFramePr>
          <p:nvPr/>
        </p:nvGraphicFramePr>
        <p:xfrm>
          <a:off x="2339975" y="3779838"/>
          <a:ext cx="2619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6" name="Equation" r:id="rId7" imgW="165028" imgH="228501" progId="Equation.3">
                  <p:embed/>
                </p:oleObj>
              </mc:Choice>
              <mc:Fallback>
                <p:oleObj name="Equation" r:id="rId7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779838"/>
                        <a:ext cx="2619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2" name="Line 31"/>
          <p:cNvSpPr>
            <a:spLocks noChangeShapeType="1"/>
          </p:cNvSpPr>
          <p:nvPr/>
        </p:nvSpPr>
        <p:spPr bwMode="auto">
          <a:xfrm>
            <a:off x="6372225" y="28527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03" name="Line 32"/>
          <p:cNvSpPr>
            <a:spLocks noChangeShapeType="1"/>
          </p:cNvSpPr>
          <p:nvPr/>
        </p:nvSpPr>
        <p:spPr bwMode="auto">
          <a:xfrm flipH="1">
            <a:off x="2843213" y="3573463"/>
            <a:ext cx="13684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04" name="Line 33"/>
          <p:cNvSpPr>
            <a:spLocks noChangeShapeType="1"/>
          </p:cNvSpPr>
          <p:nvPr/>
        </p:nvSpPr>
        <p:spPr bwMode="auto">
          <a:xfrm flipV="1">
            <a:off x="4859338" y="2997200"/>
            <a:ext cx="15128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1705" name="Object 34"/>
          <p:cNvGraphicFramePr>
            <a:graphicFrameLocks noChangeAspect="1"/>
          </p:cNvGraphicFramePr>
          <p:nvPr/>
        </p:nvGraphicFramePr>
        <p:xfrm>
          <a:off x="4437063" y="3367088"/>
          <a:ext cx="2428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7" name="Equation" r:id="rId9" imgW="152268" imgH="215713" progId="Equation.3">
                  <p:embed/>
                </p:oleObj>
              </mc:Choice>
              <mc:Fallback>
                <p:oleObj name="Equation" r:id="rId9" imgW="15226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063" y="3367088"/>
                        <a:ext cx="242887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6" name="Rectangle 35"/>
          <p:cNvSpPr>
            <a:spLocks noChangeArrowheads="1"/>
          </p:cNvSpPr>
          <p:nvPr/>
        </p:nvSpPr>
        <p:spPr bwMode="auto">
          <a:xfrm>
            <a:off x="1042988" y="4868863"/>
            <a:ext cx="719137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07" name="Rectangle 37"/>
          <p:cNvSpPr>
            <a:spLocks noChangeArrowheads="1"/>
          </p:cNvSpPr>
          <p:nvPr/>
        </p:nvSpPr>
        <p:spPr bwMode="auto">
          <a:xfrm>
            <a:off x="2195513" y="4868863"/>
            <a:ext cx="719137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08" name="Rectangle 39"/>
          <p:cNvSpPr>
            <a:spLocks noChangeArrowheads="1"/>
          </p:cNvSpPr>
          <p:nvPr/>
        </p:nvSpPr>
        <p:spPr bwMode="auto">
          <a:xfrm>
            <a:off x="4500563" y="4868863"/>
            <a:ext cx="719137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09" name="Rectangle 41"/>
          <p:cNvSpPr>
            <a:spLocks noChangeArrowheads="1"/>
          </p:cNvSpPr>
          <p:nvPr/>
        </p:nvSpPr>
        <p:spPr bwMode="auto">
          <a:xfrm>
            <a:off x="6877050" y="4868863"/>
            <a:ext cx="719138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71710" name="Object 42"/>
          <p:cNvGraphicFramePr>
            <a:graphicFrameLocks noChangeAspect="1"/>
          </p:cNvGraphicFramePr>
          <p:nvPr/>
        </p:nvGraphicFramePr>
        <p:xfrm>
          <a:off x="827088" y="5589588"/>
          <a:ext cx="11525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8" name="Equation" r:id="rId11" imgW="711200" imgH="228600" progId="Equation.3">
                  <p:embed/>
                </p:oleObj>
              </mc:Choice>
              <mc:Fallback>
                <p:oleObj name="Equation" r:id="rId11" imgW="71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589588"/>
                        <a:ext cx="1152525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1" name="Object 43"/>
          <p:cNvGraphicFramePr>
            <a:graphicFrameLocks noChangeAspect="1"/>
          </p:cNvGraphicFramePr>
          <p:nvPr/>
        </p:nvGraphicFramePr>
        <p:xfrm>
          <a:off x="2071688" y="5589588"/>
          <a:ext cx="11112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9" name="Equation" r:id="rId13" imgW="685800" imgH="228600" progId="Equation.3">
                  <p:embed/>
                </p:oleObj>
              </mc:Choice>
              <mc:Fallback>
                <p:oleObj name="Equation" r:id="rId13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5589588"/>
                        <a:ext cx="11112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2" name="Object 44"/>
          <p:cNvGraphicFramePr>
            <a:graphicFrameLocks noChangeAspect="1"/>
          </p:cNvGraphicFramePr>
          <p:nvPr/>
        </p:nvGraphicFramePr>
        <p:xfrm>
          <a:off x="4437063" y="5589588"/>
          <a:ext cx="109061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0" name="Equation" r:id="rId15" imgW="672808" imgH="228501" progId="Equation.3">
                  <p:embed/>
                </p:oleObj>
              </mc:Choice>
              <mc:Fallback>
                <p:oleObj name="Equation" r:id="rId15" imgW="67280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063" y="5589588"/>
                        <a:ext cx="1090612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3" name="Object 45"/>
          <p:cNvGraphicFramePr>
            <a:graphicFrameLocks noChangeAspect="1"/>
          </p:cNvGraphicFramePr>
          <p:nvPr/>
        </p:nvGraphicFramePr>
        <p:xfrm>
          <a:off x="6659563" y="5589588"/>
          <a:ext cx="15240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1" name="Equation" r:id="rId17" imgW="939800" imgH="228600" progId="Equation.3">
                  <p:embed/>
                </p:oleObj>
              </mc:Choice>
              <mc:Fallback>
                <p:oleObj name="Equation" r:id="rId17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5589588"/>
                        <a:ext cx="15240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4" name="Line 46"/>
          <p:cNvSpPr>
            <a:spLocks noChangeShapeType="1"/>
          </p:cNvSpPr>
          <p:nvPr/>
        </p:nvSpPr>
        <p:spPr bwMode="auto">
          <a:xfrm flipH="1">
            <a:off x="1042988" y="465296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15" name="Line 47"/>
          <p:cNvSpPr>
            <a:spLocks noChangeShapeType="1"/>
          </p:cNvSpPr>
          <p:nvPr/>
        </p:nvSpPr>
        <p:spPr bwMode="auto">
          <a:xfrm>
            <a:off x="3708400" y="4652963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1716" name="Object 48"/>
          <p:cNvGraphicFramePr>
            <a:graphicFrameLocks noChangeAspect="1"/>
          </p:cNvGraphicFramePr>
          <p:nvPr/>
        </p:nvGraphicFramePr>
        <p:xfrm>
          <a:off x="2124075" y="4437063"/>
          <a:ext cx="1450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2" name="Equation" r:id="rId19" imgW="914400" imgH="228600" progId="Equation.3">
                  <p:embed/>
                </p:oleObj>
              </mc:Choice>
              <mc:Fallback>
                <p:oleObj name="Equation" r:id="rId19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437063"/>
                        <a:ext cx="14509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7" name="Text Box 49"/>
          <p:cNvSpPr txBox="1">
            <a:spLocks noChangeArrowheads="1"/>
          </p:cNvSpPr>
          <p:nvPr/>
        </p:nvSpPr>
        <p:spPr bwMode="auto">
          <a:xfrm>
            <a:off x="3348038" y="5013325"/>
            <a:ext cx="936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latin typeface="Arial" charset="0"/>
              </a:rPr>
              <a:t>…</a:t>
            </a:r>
            <a:endParaRPr lang="en-US" altLang="ko-KR"/>
          </a:p>
        </p:txBody>
      </p:sp>
      <p:sp>
        <p:nvSpPr>
          <p:cNvPr id="71718" name="Text Box 50"/>
          <p:cNvSpPr txBox="1">
            <a:spLocks noChangeArrowheads="1"/>
          </p:cNvSpPr>
          <p:nvPr/>
        </p:nvSpPr>
        <p:spPr bwMode="auto">
          <a:xfrm>
            <a:off x="5724525" y="5013325"/>
            <a:ext cx="936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latin typeface="Arial" charset="0"/>
              </a:rPr>
              <a:t>…</a:t>
            </a:r>
            <a:endParaRPr lang="en-US" altLang="ko-KR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98DE3-4BE4-4035-8F21-E6AAEA21DEAA}" type="slidenum">
              <a:rPr lang="en-US" altLang="ko-KR" smtClean="0"/>
              <a:pPr>
                <a:defRPr/>
              </a:pPr>
              <a:t>55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60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 b="1" smtClean="0"/>
              <a:t>배열의 표현 </a:t>
            </a:r>
            <a:r>
              <a:rPr lang="en-US" altLang="ko-KR" sz="3800" b="1" smtClean="0"/>
              <a:t>(Representation of Arrays)</a:t>
            </a:r>
            <a:endParaRPr lang="en-US" altLang="ko-KR" sz="3800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30725"/>
          </a:xfrm>
        </p:spPr>
        <p:txBody>
          <a:bodyPr/>
          <a:lstStyle/>
          <a:p>
            <a:pPr eaLnBrk="1" hangingPunct="1"/>
            <a:r>
              <a:rPr lang="en-US" altLang="ko-KR" sz="2600" smtClean="0"/>
              <a:t>n</a:t>
            </a:r>
            <a:r>
              <a:rPr lang="ko-KR" altLang="en-US" sz="2600" smtClean="0"/>
              <a:t>차원 배열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600" smtClean="0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2555875" y="1557338"/>
          <a:ext cx="302577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0" name="Equation" r:id="rId3" imgW="1206500" imgH="228600" progId="Equation.3">
                  <p:embed/>
                </p:oleObj>
              </mc:Choice>
              <mc:Fallback>
                <p:oleObj name="Equation" r:id="rId3" imgW="1206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557338"/>
                        <a:ext cx="3025775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39"/>
          <p:cNvGraphicFramePr>
            <a:graphicFrameLocks noChangeAspect="1"/>
          </p:cNvGraphicFramePr>
          <p:nvPr/>
        </p:nvGraphicFramePr>
        <p:xfrm>
          <a:off x="755650" y="2133600"/>
          <a:ext cx="264318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" name="Equation" r:id="rId5" imgW="1054100" imgH="228600" progId="Equation.3">
                  <p:embed/>
                </p:oleObj>
              </mc:Choice>
              <mc:Fallback>
                <p:oleObj name="Equation" r:id="rId5" imgW="1054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133600"/>
                        <a:ext cx="2643188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Line 40"/>
          <p:cNvSpPr>
            <a:spLocks noChangeShapeType="1"/>
          </p:cNvSpPr>
          <p:nvPr/>
        </p:nvSpPr>
        <p:spPr bwMode="auto">
          <a:xfrm>
            <a:off x="3492500" y="242093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2711" name="Object 41"/>
          <p:cNvGraphicFramePr>
            <a:graphicFrameLocks noChangeAspect="1"/>
          </p:cNvGraphicFramePr>
          <p:nvPr/>
        </p:nvGraphicFramePr>
        <p:xfrm>
          <a:off x="3924300" y="2205038"/>
          <a:ext cx="4752975" cy="345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" name="Equation" r:id="rId7" imgW="2895600" imgH="2108200" progId="Equation.3">
                  <p:embed/>
                </p:oleObj>
              </mc:Choice>
              <mc:Fallback>
                <p:oleObj name="Equation" r:id="rId7" imgW="2895600" imgH="210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205038"/>
                        <a:ext cx="4752975" cy="345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98DE3-4BE4-4035-8F21-E6AAEA21DEAA}" type="slidenum">
              <a:rPr lang="en-US" altLang="ko-KR" smtClean="0"/>
              <a:pPr>
                <a:defRPr/>
              </a:pPr>
              <a:t>56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503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The Polynomial Abstract Data Type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The most common way to represent an ordered list</a:t>
            </a:r>
          </a:p>
          <a:p>
            <a:pPr lvl="1" eaLnBrk="1" hangingPunct="1"/>
            <a:r>
              <a:rPr lang="en-US" altLang="ko-KR" smtClean="0"/>
              <a:t>Using array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2100" smtClean="0">
                <a:latin typeface="Arial" charset="0"/>
              </a:rPr>
              <a:t>    </a:t>
            </a:r>
            <a:r>
              <a:rPr lang="en-US" altLang="ko-KR" sz="2100" smtClean="0"/>
              <a:t>Index</a:t>
            </a:r>
            <a:r>
              <a:rPr lang="en-US" altLang="ko-KR" sz="2100" i="1" smtClean="0">
                <a:latin typeface="Courier New" pitchFamily="49" charset="0"/>
              </a:rPr>
              <a:t> i </a:t>
            </a:r>
            <a:r>
              <a:rPr lang="en-US" altLang="ko-KR" sz="2100" smtClean="0"/>
              <a:t>→ </a:t>
            </a:r>
            <a:r>
              <a:rPr lang="en-US" altLang="ko-KR" sz="2100" i="1" smtClean="0">
                <a:latin typeface="Courier New" pitchFamily="49" charset="0"/>
              </a:rPr>
              <a:t>a</a:t>
            </a:r>
            <a:r>
              <a:rPr lang="en-US" altLang="ko-KR" sz="2100" i="1" baseline="-25000" smtClean="0">
                <a:latin typeface="Courier New" pitchFamily="49" charset="0"/>
              </a:rPr>
              <a:t>i</a:t>
            </a:r>
            <a:r>
              <a:rPr lang="en-US" altLang="ko-KR" sz="2100" smtClean="0"/>
              <a:t>, </a:t>
            </a:r>
            <a:r>
              <a:rPr lang="en-US" altLang="ko-KR" sz="2100" i="1" smtClean="0">
                <a:latin typeface="Courier New" pitchFamily="49" charset="0"/>
              </a:rPr>
              <a:t>0≤i&lt;n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2100" smtClean="0">
                <a:latin typeface="Arial" charset="0"/>
              </a:rPr>
              <a:t>    </a:t>
            </a:r>
            <a:r>
              <a:rPr lang="en-US" altLang="ko-KR" sz="2100" smtClean="0"/>
              <a:t>...</a:t>
            </a:r>
            <a:r>
              <a:rPr lang="en-US" altLang="ko-KR" sz="2100" smtClean="0">
                <a:latin typeface="Arial" charset="0"/>
              </a:rPr>
              <a:t> </a:t>
            </a:r>
            <a:r>
              <a:rPr lang="en-US" altLang="ko-KR" sz="2100" smtClean="0"/>
              <a:t> </a:t>
            </a:r>
            <a:r>
              <a:rPr lang="en-US" altLang="ko-KR" sz="2100" i="1" smtClean="0">
                <a:latin typeface="Courier New" pitchFamily="49" charset="0"/>
              </a:rPr>
              <a:t>i,   i+1</a:t>
            </a:r>
            <a:r>
              <a:rPr lang="en-US" altLang="ko-KR" sz="2100" smtClean="0"/>
              <a:t>, ...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2100" smtClean="0">
                <a:latin typeface="Arial" charset="0"/>
              </a:rPr>
              <a:t>    </a:t>
            </a:r>
            <a:r>
              <a:rPr lang="en-US" altLang="ko-KR" sz="2100" smtClean="0"/>
              <a:t>...</a:t>
            </a:r>
            <a:r>
              <a:rPr lang="en-US" altLang="ko-KR" sz="2100" smtClean="0">
                <a:latin typeface="Arial" charset="0"/>
              </a:rPr>
              <a:t> </a:t>
            </a:r>
            <a:r>
              <a:rPr lang="en-US" altLang="ko-KR" sz="2100" smtClean="0"/>
              <a:t> </a:t>
            </a:r>
            <a:r>
              <a:rPr lang="en-US" altLang="ko-KR" sz="2100" i="1" smtClean="0">
                <a:latin typeface="Courier New" pitchFamily="49" charset="0"/>
              </a:rPr>
              <a:t>a</a:t>
            </a:r>
            <a:r>
              <a:rPr lang="en-US" altLang="ko-KR" sz="2100" i="1" baseline="-25000" smtClean="0">
                <a:latin typeface="Courier New" pitchFamily="49" charset="0"/>
              </a:rPr>
              <a:t>i</a:t>
            </a:r>
            <a:r>
              <a:rPr lang="en-US" altLang="ko-KR" sz="2100" i="1" smtClean="0">
                <a:latin typeface="Courier New" pitchFamily="49" charset="0"/>
              </a:rPr>
              <a:t>,  a</a:t>
            </a:r>
            <a:r>
              <a:rPr lang="en-US" altLang="ko-KR" sz="2100" i="1" baseline="-25000" smtClean="0">
                <a:latin typeface="Courier New" pitchFamily="49" charset="0"/>
              </a:rPr>
              <a:t>i+1</a:t>
            </a:r>
            <a:r>
              <a:rPr lang="en-US" altLang="ko-KR" sz="2100" smtClean="0"/>
              <a:t>, ...</a:t>
            </a:r>
          </a:p>
          <a:p>
            <a:pPr lvl="1" eaLnBrk="1" hangingPunct="1"/>
            <a:r>
              <a:rPr lang="en-US" altLang="ko-KR" smtClean="0"/>
              <a:t>Sequential Mapping</a:t>
            </a:r>
          </a:p>
          <a:p>
            <a:pPr lvl="1" eaLnBrk="1" hangingPunct="1"/>
            <a:r>
              <a:rPr lang="en-US" altLang="ko-KR" smtClean="0"/>
              <a:t>Problem : Overhead in insertion and deletion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78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Polynomial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Degree : The largest exponent</a:t>
            </a:r>
          </a:p>
          <a:p>
            <a:pPr eaLnBrk="1" hangingPunct="1"/>
            <a:r>
              <a:rPr lang="en-US" altLang="ko-KR" smtClean="0"/>
              <a:t>The sum and product of polynomials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971550" y="1341438"/>
          <a:ext cx="223202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Equation" r:id="rId3" imgW="952087" imgH="253890" progId="Equation.3">
                  <p:embed/>
                </p:oleObj>
              </mc:Choice>
              <mc:Fallback>
                <p:oleObj name="Equation" r:id="rId3" imgW="95208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41438"/>
                        <a:ext cx="223202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971550" y="1916113"/>
          <a:ext cx="360045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Equation" r:id="rId5" imgW="1536700" imgH="482600" progId="Equation.3">
                  <p:embed/>
                </p:oleObj>
              </mc:Choice>
              <mc:Fallback>
                <p:oleObj name="Equation" r:id="rId5" imgW="1536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16113"/>
                        <a:ext cx="360045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787775" y="4370388"/>
          <a:ext cx="4449763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Equation" r:id="rId7" imgW="2032000" imgH="787400" progId="Equation.3">
                  <p:embed/>
                </p:oleObj>
              </mc:Choice>
              <mc:Fallback>
                <p:oleObj name="Equation" r:id="rId7" imgW="20320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5" y="4370388"/>
                        <a:ext cx="4449763" cy="172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859338" y="1341438"/>
            <a:ext cx="4105275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/>
              <a:t>Exponent : </a:t>
            </a:r>
            <a:r>
              <a:rPr lang="ko-KR" altLang="en-US"/>
              <a:t>지수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/>
              <a:t>Coefficient : </a:t>
            </a:r>
            <a:r>
              <a:rPr lang="ko-KR" altLang="en-US"/>
              <a:t>계수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71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The Polynomial Abstract Data Type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 b="1" dirty="0" smtClean="0">
                <a:latin typeface="Courier New" pitchFamily="49" charset="0"/>
              </a:rPr>
              <a:t>class </a:t>
            </a:r>
            <a:r>
              <a:rPr lang="en-US" altLang="ko-KR" sz="1500" i="1" dirty="0" smtClean="0">
                <a:latin typeface="Courier New" pitchFamily="49" charset="0"/>
              </a:rPr>
              <a:t>Polynomial</a:t>
            </a:r>
            <a:r>
              <a:rPr lang="en-US" altLang="ko-KR" sz="1500" b="1" dirty="0" smtClean="0">
                <a:latin typeface="Courier New" pitchFamily="49" charset="0"/>
              </a:rPr>
              <a:t> {</a:t>
            </a:r>
            <a:endParaRPr lang="en-US" altLang="ko-KR" sz="15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 dirty="0" smtClean="0">
                <a:latin typeface="Courier New" pitchFamily="49" charset="0"/>
              </a:rPr>
              <a:t>//                    ; a set of ordered pairs of &lt;</a:t>
            </a:r>
            <a:r>
              <a:rPr lang="en-US" altLang="ko-KR" sz="1500" dirty="0" err="1" smtClean="0">
                <a:latin typeface="Courier New" pitchFamily="49" charset="0"/>
              </a:rPr>
              <a:t>e</a:t>
            </a:r>
            <a:r>
              <a:rPr lang="en-US" altLang="ko-KR" sz="1500" baseline="-25000" dirty="0" err="1" smtClean="0">
                <a:latin typeface="Courier New" pitchFamily="49" charset="0"/>
              </a:rPr>
              <a:t>i</a:t>
            </a:r>
            <a:r>
              <a:rPr lang="en-US" altLang="ko-KR" sz="1500" dirty="0" smtClean="0">
                <a:latin typeface="Courier New" pitchFamily="49" charset="0"/>
              </a:rPr>
              <a:t>, </a:t>
            </a:r>
            <a:r>
              <a:rPr lang="en-US" altLang="ko-KR" sz="1500" dirty="0" err="1" smtClean="0">
                <a:latin typeface="Courier New" pitchFamily="49" charset="0"/>
              </a:rPr>
              <a:t>a</a:t>
            </a:r>
            <a:r>
              <a:rPr lang="en-US" altLang="ko-KR" sz="1500" baseline="-25000" dirty="0" err="1" smtClean="0">
                <a:latin typeface="Courier New" pitchFamily="49" charset="0"/>
              </a:rPr>
              <a:t>i</a:t>
            </a:r>
            <a:r>
              <a:rPr lang="en-US" altLang="ko-KR" sz="1500" dirty="0" smtClean="0">
                <a:latin typeface="Courier New" pitchFamily="49" charset="0"/>
              </a:rPr>
              <a:t>&gt;,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 dirty="0" smtClean="0">
                <a:latin typeface="Courier New" pitchFamily="49" charset="0"/>
              </a:rPr>
              <a:t>// where </a:t>
            </a:r>
            <a:r>
              <a:rPr lang="en-US" altLang="ko-KR" sz="1500" dirty="0" err="1" smtClean="0">
                <a:latin typeface="Courier New" pitchFamily="49" charset="0"/>
              </a:rPr>
              <a:t>a</a:t>
            </a:r>
            <a:r>
              <a:rPr lang="en-US" altLang="ko-KR" sz="1500" baseline="-25000" dirty="0" err="1" smtClean="0">
                <a:latin typeface="Courier New" pitchFamily="49" charset="0"/>
              </a:rPr>
              <a:t>i</a:t>
            </a:r>
            <a:r>
              <a:rPr lang="en-US" altLang="ko-KR" sz="1500" dirty="0" smtClean="0">
                <a:latin typeface="Courier New" pitchFamily="49" charset="0"/>
              </a:rPr>
              <a:t> is a nonzero float coefficient and </a:t>
            </a:r>
            <a:r>
              <a:rPr lang="en-US" altLang="ko-KR" sz="1500" dirty="0" err="1" smtClean="0">
                <a:latin typeface="Courier New" pitchFamily="49" charset="0"/>
              </a:rPr>
              <a:t>e</a:t>
            </a:r>
            <a:r>
              <a:rPr lang="en-US" altLang="ko-KR" sz="1500" baseline="-25000" dirty="0" err="1" smtClean="0">
                <a:latin typeface="Courier New" pitchFamily="49" charset="0"/>
              </a:rPr>
              <a:t>i</a:t>
            </a:r>
            <a:r>
              <a:rPr lang="en-US" altLang="ko-KR" sz="1500" dirty="0" smtClean="0">
                <a:latin typeface="Courier New" pitchFamily="49" charset="0"/>
              </a:rPr>
              <a:t> is a non-negative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 dirty="0" smtClean="0">
                <a:latin typeface="Courier New" pitchFamily="49" charset="0"/>
              </a:rPr>
              <a:t>// integer exponent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 dirty="0" smtClean="0">
                <a:latin typeface="Courier New" pitchFamily="49" charset="0"/>
              </a:rPr>
              <a:t>      </a:t>
            </a:r>
            <a:r>
              <a:rPr lang="en-US" altLang="ko-KR" sz="1500" i="1" dirty="0" smtClean="0">
                <a:latin typeface="Courier New" pitchFamily="49" charset="0"/>
              </a:rPr>
              <a:t>Polynomial</a:t>
            </a:r>
            <a:r>
              <a:rPr lang="en-US" altLang="ko-KR" sz="1500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 dirty="0" smtClean="0">
                <a:latin typeface="Courier New" pitchFamily="49" charset="0"/>
              </a:rPr>
              <a:t>      // construct the polynomial </a:t>
            </a:r>
            <a:r>
              <a:rPr lang="en-US" altLang="ko-KR" sz="1500" i="1" dirty="0" smtClean="0">
                <a:latin typeface="Courier New" pitchFamily="49" charset="0"/>
              </a:rPr>
              <a:t>p</a:t>
            </a:r>
            <a:r>
              <a:rPr lang="en-US" altLang="ko-KR" sz="1500" dirty="0" smtClean="0">
                <a:latin typeface="Courier New" pitchFamily="49" charset="0"/>
              </a:rPr>
              <a:t>(</a:t>
            </a:r>
            <a:r>
              <a:rPr lang="en-US" altLang="ko-KR" sz="1500" i="1" dirty="0" smtClean="0">
                <a:latin typeface="Courier New" pitchFamily="49" charset="0"/>
              </a:rPr>
              <a:t>x</a:t>
            </a:r>
            <a:r>
              <a:rPr lang="en-US" altLang="ko-KR" sz="1500" dirty="0" smtClean="0">
                <a:latin typeface="Courier New" pitchFamily="49" charset="0"/>
              </a:rPr>
              <a:t>)=0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5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 dirty="0" smtClean="0">
                <a:latin typeface="Courier New" pitchFamily="49" charset="0"/>
              </a:rPr>
              <a:t>      </a:t>
            </a:r>
            <a:r>
              <a:rPr lang="en-US" altLang="ko-KR" sz="1500" i="1" dirty="0" smtClean="0">
                <a:latin typeface="Courier New" pitchFamily="49" charset="0"/>
              </a:rPr>
              <a:t>Polynomial</a:t>
            </a:r>
            <a:r>
              <a:rPr lang="en-US" altLang="ko-KR" sz="1500" dirty="0" smtClean="0">
                <a:latin typeface="Courier New" pitchFamily="49" charset="0"/>
              </a:rPr>
              <a:t> </a:t>
            </a:r>
            <a:r>
              <a:rPr lang="en-US" altLang="ko-KR" sz="1500" i="1" dirty="0" smtClean="0">
                <a:latin typeface="Courier New" pitchFamily="49" charset="0"/>
              </a:rPr>
              <a:t>Add</a:t>
            </a:r>
            <a:r>
              <a:rPr lang="en-US" altLang="ko-KR" sz="1500" dirty="0" smtClean="0">
                <a:latin typeface="Courier New" pitchFamily="49" charset="0"/>
              </a:rPr>
              <a:t>(</a:t>
            </a:r>
            <a:r>
              <a:rPr lang="en-US" altLang="ko-KR" sz="1500" i="1" dirty="0" smtClean="0">
                <a:latin typeface="Courier New" pitchFamily="49" charset="0"/>
              </a:rPr>
              <a:t>Polynomial</a:t>
            </a:r>
            <a:r>
              <a:rPr lang="en-US" altLang="ko-KR" sz="1500" dirty="0" smtClean="0">
                <a:latin typeface="Courier New" pitchFamily="49" charset="0"/>
              </a:rPr>
              <a:t> </a:t>
            </a:r>
            <a:r>
              <a:rPr lang="en-US" altLang="ko-KR" sz="1500" i="1" dirty="0" smtClean="0">
                <a:latin typeface="Courier New" pitchFamily="49" charset="0"/>
              </a:rPr>
              <a:t>poly</a:t>
            </a:r>
            <a:r>
              <a:rPr lang="en-US" altLang="ko-KR" sz="1500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 dirty="0" smtClean="0">
                <a:latin typeface="Courier New" pitchFamily="49" charset="0"/>
              </a:rPr>
              <a:t>     // Return the sum of the polynomials *this and poly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5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 dirty="0" smtClean="0">
                <a:latin typeface="Courier New" pitchFamily="49" charset="0"/>
              </a:rPr>
              <a:t>      </a:t>
            </a:r>
            <a:r>
              <a:rPr lang="en-US" altLang="ko-KR" sz="1500" i="1" dirty="0" smtClean="0">
                <a:latin typeface="Courier New" pitchFamily="49" charset="0"/>
              </a:rPr>
              <a:t>Polynomial</a:t>
            </a:r>
            <a:r>
              <a:rPr lang="en-US" altLang="ko-KR" sz="1500" dirty="0" smtClean="0">
                <a:latin typeface="Courier New" pitchFamily="49" charset="0"/>
              </a:rPr>
              <a:t> </a:t>
            </a:r>
            <a:r>
              <a:rPr lang="en-US" altLang="ko-KR" sz="1500" i="1" dirty="0" err="1" smtClean="0">
                <a:latin typeface="Courier New" pitchFamily="49" charset="0"/>
              </a:rPr>
              <a:t>Mult</a:t>
            </a:r>
            <a:r>
              <a:rPr lang="en-US" altLang="ko-KR" sz="1500" dirty="0" smtClean="0">
                <a:latin typeface="Courier New" pitchFamily="49" charset="0"/>
              </a:rPr>
              <a:t>(</a:t>
            </a:r>
            <a:r>
              <a:rPr lang="en-US" altLang="ko-KR" sz="1500" i="1" dirty="0" smtClean="0">
                <a:latin typeface="Courier New" pitchFamily="49" charset="0"/>
              </a:rPr>
              <a:t>Polynomial</a:t>
            </a:r>
            <a:r>
              <a:rPr lang="en-US" altLang="ko-KR" sz="1500" dirty="0" smtClean="0">
                <a:latin typeface="Courier New" pitchFamily="49" charset="0"/>
              </a:rPr>
              <a:t> </a:t>
            </a:r>
            <a:r>
              <a:rPr lang="en-US" altLang="ko-KR" sz="1500" i="1" dirty="0" smtClean="0">
                <a:latin typeface="Courier New" pitchFamily="49" charset="0"/>
              </a:rPr>
              <a:t>poly</a:t>
            </a:r>
            <a:r>
              <a:rPr lang="en-US" altLang="ko-KR" sz="1500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 dirty="0" smtClean="0">
                <a:latin typeface="Courier New" pitchFamily="49" charset="0"/>
              </a:rPr>
              <a:t>     // Return the product of the polynomials *this and poly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5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 dirty="0" smtClean="0">
                <a:latin typeface="Courier New" pitchFamily="49" charset="0"/>
              </a:rPr>
              <a:t>      </a:t>
            </a:r>
            <a:r>
              <a:rPr lang="en-US" altLang="ko-KR" sz="1500" b="1" dirty="0" smtClean="0">
                <a:latin typeface="Courier New" pitchFamily="49" charset="0"/>
              </a:rPr>
              <a:t>float</a:t>
            </a:r>
            <a:r>
              <a:rPr lang="en-US" altLang="ko-KR" sz="1500" dirty="0" smtClean="0">
                <a:latin typeface="Courier New" pitchFamily="49" charset="0"/>
              </a:rPr>
              <a:t> </a:t>
            </a:r>
            <a:r>
              <a:rPr lang="en-US" altLang="ko-KR" sz="1500" i="1" dirty="0" err="1" smtClean="0">
                <a:latin typeface="Courier New" pitchFamily="49" charset="0"/>
              </a:rPr>
              <a:t>Eval</a:t>
            </a:r>
            <a:r>
              <a:rPr lang="en-US" altLang="ko-KR" sz="1500" dirty="0" smtClean="0">
                <a:latin typeface="Courier New" pitchFamily="49" charset="0"/>
              </a:rPr>
              <a:t>(</a:t>
            </a:r>
            <a:r>
              <a:rPr lang="en-US" altLang="ko-KR" sz="1500" b="1" dirty="0" smtClean="0">
                <a:latin typeface="Courier New" pitchFamily="49" charset="0"/>
              </a:rPr>
              <a:t>float</a:t>
            </a:r>
            <a:r>
              <a:rPr lang="en-US" altLang="ko-KR" sz="1500" dirty="0" smtClean="0">
                <a:latin typeface="Courier New" pitchFamily="49" charset="0"/>
              </a:rPr>
              <a:t> </a:t>
            </a:r>
            <a:r>
              <a:rPr lang="en-US" altLang="ko-KR" sz="1500" i="1" dirty="0" smtClean="0">
                <a:latin typeface="Courier New" pitchFamily="49" charset="0"/>
              </a:rPr>
              <a:t>f</a:t>
            </a:r>
            <a:r>
              <a:rPr lang="en-US" altLang="ko-KR" sz="1500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 dirty="0" smtClean="0">
                <a:latin typeface="Courier New" pitchFamily="49" charset="0"/>
              </a:rPr>
              <a:t>        // evaluate the polynomial </a:t>
            </a:r>
            <a:r>
              <a:rPr lang="en-US" altLang="ko-KR" sz="1500" b="1" dirty="0" smtClean="0">
                <a:latin typeface="Courier New" pitchFamily="49" charset="0"/>
              </a:rPr>
              <a:t>this</a:t>
            </a:r>
            <a:r>
              <a:rPr lang="en-US" altLang="ko-KR" sz="1500" dirty="0" smtClean="0">
                <a:latin typeface="Courier New" pitchFamily="49" charset="0"/>
              </a:rPr>
              <a:t> at </a:t>
            </a:r>
            <a:r>
              <a:rPr lang="en-US" altLang="ko-KR" sz="1500" i="1" dirty="0" smtClean="0">
                <a:latin typeface="Courier New" pitchFamily="49" charset="0"/>
              </a:rPr>
              <a:t>f</a:t>
            </a:r>
            <a:r>
              <a:rPr lang="en-US" altLang="ko-KR" sz="1500" dirty="0" smtClean="0">
                <a:latin typeface="Courier New" pitchFamily="49" charset="0"/>
              </a:rPr>
              <a:t> and return the result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 dirty="0" smtClean="0">
                <a:latin typeface="Courier New" pitchFamily="49" charset="0"/>
              </a:rPr>
              <a:t>};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 dirty="0" smtClean="0">
                <a:latin typeface="Courier New" pitchFamily="49" charset="0"/>
              </a:rPr>
              <a:t>ADT 2.3 : Abstract data type </a:t>
            </a:r>
            <a:r>
              <a:rPr lang="en-US" altLang="ko-KR" sz="1500" i="1" dirty="0" smtClean="0">
                <a:latin typeface="Courier New" pitchFamily="49" charset="0"/>
              </a:rPr>
              <a:t>Polynomial</a:t>
            </a:r>
          </a:p>
        </p:txBody>
      </p:sp>
      <p:graphicFrame>
        <p:nvGraphicFramePr>
          <p:cNvPr id="25604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827088" y="1773238"/>
          <a:ext cx="216058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3" imgW="1459866" imgH="241195" progId="Equation.3">
                  <p:embed/>
                </p:oleObj>
              </mc:Choice>
              <mc:Fallback>
                <p:oleObj name="Equation" r:id="rId3" imgW="145986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73238"/>
                        <a:ext cx="216058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98DE3-4BE4-4035-8F21-E6AAEA21DEAA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228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Polynomial Representation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sz="1900" dirty="0" smtClean="0"/>
              <a:t>가정</a:t>
            </a:r>
            <a:r>
              <a:rPr lang="en-US" altLang="ko-KR" sz="1900" dirty="0" smtClean="0"/>
              <a:t>: </a:t>
            </a:r>
            <a:r>
              <a:rPr lang="ko-KR" altLang="en-US" sz="1900" dirty="0" smtClean="0"/>
              <a:t>서로 다른 지수들은 내림차순으로 정돈</a:t>
            </a:r>
            <a:endParaRPr lang="ko-KR" altLang="en-US" sz="1900" b="1" dirty="0" smtClean="0"/>
          </a:p>
          <a:p>
            <a:pPr eaLnBrk="1" hangingPunct="1"/>
            <a:r>
              <a:rPr lang="en-US" altLang="ko-KR" sz="1900" b="1" dirty="0" smtClean="0"/>
              <a:t>[</a:t>
            </a:r>
            <a:r>
              <a:rPr lang="ko-KR" altLang="en-US" sz="1900" b="1" dirty="0" smtClean="0"/>
              <a:t>표현 </a:t>
            </a:r>
            <a:r>
              <a:rPr lang="en-US" altLang="ko-KR" sz="1900" b="1" dirty="0" smtClean="0"/>
              <a:t>1]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모든 차수에 대한 계수만 저장</a:t>
            </a:r>
            <a:r>
              <a:rPr lang="en-US" altLang="ko-KR" sz="1900" dirty="0" smtClean="0"/>
              <a:t>, </a:t>
            </a:r>
            <a:r>
              <a:rPr lang="en-US" altLang="ko-KR" sz="1900" dirty="0" smtClean="0">
                <a:latin typeface="Arial" charset="0"/>
              </a:rPr>
              <a:t> </a:t>
            </a:r>
            <a:r>
              <a:rPr lang="ko-KR" altLang="en-US" sz="1900" dirty="0" smtClean="0"/>
              <a:t>계수 배열 크기는 최대로</a:t>
            </a:r>
          </a:p>
          <a:p>
            <a:pPr lvl="1" eaLnBrk="1" hangingPunct="1"/>
            <a:r>
              <a:rPr lang="en-US" altLang="ko-KR" sz="1700" i="1" dirty="0" smtClean="0">
                <a:latin typeface="Courier New" pitchFamily="49" charset="0"/>
              </a:rPr>
              <a:t>Polynomial</a:t>
            </a:r>
            <a:r>
              <a:rPr lang="ko-KR" altLang="en-US" sz="1700" dirty="0" smtClean="0"/>
              <a:t>의 전용 데이터 멤버 선언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500" b="1" dirty="0" smtClean="0">
                <a:latin typeface="Courier New" pitchFamily="49" charset="0"/>
              </a:rPr>
              <a:t>private </a:t>
            </a:r>
            <a:r>
              <a:rPr lang="en-US" altLang="ko-KR" sz="1500" b="1" dirty="0" err="1" smtClean="0">
                <a:latin typeface="Courier New" pitchFamily="49" charset="0"/>
              </a:rPr>
              <a:t>int</a:t>
            </a:r>
            <a:r>
              <a:rPr lang="en-US" altLang="ko-KR" sz="1500" dirty="0" smtClean="0">
                <a:latin typeface="Courier New" pitchFamily="49" charset="0"/>
              </a:rPr>
              <a:t> </a:t>
            </a:r>
            <a:r>
              <a:rPr lang="en-US" altLang="ko-KR" sz="1500" i="1" dirty="0" smtClean="0">
                <a:latin typeface="Courier New" pitchFamily="49" charset="0"/>
              </a:rPr>
              <a:t>degree</a:t>
            </a:r>
            <a:r>
              <a:rPr lang="en-US" altLang="ko-KR" sz="1500" dirty="0" smtClean="0">
                <a:latin typeface="Courier New" pitchFamily="49" charset="0"/>
              </a:rPr>
              <a:t>; //</a:t>
            </a:r>
            <a:r>
              <a:rPr lang="en-US" altLang="ko-KR" sz="1500" i="1" dirty="0" smtClean="0">
                <a:latin typeface="Courier New" pitchFamily="49" charset="0"/>
              </a:rPr>
              <a:t>degree</a:t>
            </a:r>
            <a:r>
              <a:rPr lang="en-US" altLang="ko-KR" sz="1500" dirty="0" smtClean="0">
                <a:latin typeface="Courier New" pitchFamily="49" charset="0"/>
              </a:rPr>
              <a:t> ≤ </a:t>
            </a:r>
            <a:r>
              <a:rPr lang="en-US" altLang="ko-KR" sz="1500" dirty="0" err="1" smtClean="0">
                <a:latin typeface="Courier New" pitchFamily="49" charset="0"/>
              </a:rPr>
              <a:t>MaxDegree</a:t>
            </a:r>
            <a:endParaRPr lang="en-US" altLang="ko-KR" sz="1500" dirty="0" smtClean="0">
              <a:latin typeface="Courier New" pitchFamily="49" charset="0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500" b="1" dirty="0" smtClean="0">
                <a:latin typeface="Courier New" pitchFamily="49" charset="0"/>
              </a:rPr>
              <a:t>private float[]</a:t>
            </a:r>
            <a:r>
              <a:rPr lang="en-US" altLang="ko-KR" sz="1500" dirty="0" smtClean="0">
                <a:latin typeface="Courier New" pitchFamily="49" charset="0"/>
              </a:rPr>
              <a:t> </a:t>
            </a:r>
            <a:r>
              <a:rPr lang="en-US" altLang="ko-KR" sz="1500" i="1" dirty="0" err="1" smtClean="0">
                <a:latin typeface="Courier New" pitchFamily="49" charset="0"/>
              </a:rPr>
              <a:t>coef</a:t>
            </a:r>
            <a:r>
              <a:rPr lang="en-US" altLang="ko-KR" sz="1500" dirty="0" smtClean="0">
                <a:latin typeface="Courier New" pitchFamily="49" charset="0"/>
              </a:rPr>
              <a:t>;</a:t>
            </a:r>
            <a:endParaRPr lang="en-US" altLang="ko-KR" sz="1500" dirty="0" smtClean="0"/>
          </a:p>
          <a:p>
            <a:pPr lvl="1" eaLnBrk="1" hangingPunct="1"/>
            <a:r>
              <a:rPr lang="ko-KR" altLang="en-US" sz="1700" dirty="0" err="1" smtClean="0"/>
              <a:t>생성자를</a:t>
            </a:r>
            <a:r>
              <a:rPr lang="ko-KR" altLang="en-US" sz="1700" dirty="0" smtClean="0"/>
              <a:t> </a:t>
            </a:r>
            <a:r>
              <a:rPr lang="en-US" altLang="ko-KR" sz="1700" i="1" dirty="0">
                <a:latin typeface="Courier New" pitchFamily="49" charset="0"/>
              </a:rPr>
              <a:t>Polynomial</a:t>
            </a:r>
            <a:r>
              <a:rPr lang="ko-KR" altLang="en-US" sz="1700" dirty="0"/>
              <a:t>에 추가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500" i="1" dirty="0">
                <a:latin typeface="Courier New" pitchFamily="49" charset="0"/>
              </a:rPr>
              <a:t>Polynomial</a:t>
            </a:r>
            <a:r>
              <a:rPr lang="en-US" altLang="ko-KR" sz="1500" dirty="0">
                <a:latin typeface="Courier New" pitchFamily="49" charset="0"/>
              </a:rPr>
              <a:t>::</a:t>
            </a:r>
            <a:r>
              <a:rPr lang="en-US" altLang="ko-KR" sz="1500" i="1" dirty="0" smtClean="0">
                <a:latin typeface="Courier New" pitchFamily="49" charset="0"/>
              </a:rPr>
              <a:t>Polynomial</a:t>
            </a:r>
            <a:r>
              <a:rPr lang="en-US" altLang="ko-KR" sz="1500" dirty="0" smtClean="0">
                <a:latin typeface="Courier New" pitchFamily="49" charset="0"/>
              </a:rPr>
              <a:t>(){</a:t>
            </a:r>
            <a:endParaRPr lang="en-US" altLang="ko-KR" sz="1500" dirty="0">
              <a:latin typeface="Courier New" pitchFamily="49" charset="0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500" dirty="0">
                <a:latin typeface="Courier New" pitchFamily="49" charset="0"/>
              </a:rPr>
              <a:t>    </a:t>
            </a:r>
            <a:r>
              <a:rPr lang="en-US" altLang="ko-KR" sz="1500" i="1" dirty="0">
                <a:latin typeface="Courier New" pitchFamily="49" charset="0"/>
              </a:rPr>
              <a:t>degree</a:t>
            </a:r>
            <a:r>
              <a:rPr lang="en-US" altLang="ko-KR" sz="1500" dirty="0">
                <a:latin typeface="Courier New" pitchFamily="49" charset="0"/>
              </a:rPr>
              <a:t>=</a:t>
            </a:r>
            <a:r>
              <a:rPr lang="en-US" altLang="ko-KR" sz="1500" i="1" dirty="0">
                <a:latin typeface="Courier New" pitchFamily="49" charset="0"/>
              </a:rPr>
              <a:t>d</a:t>
            </a:r>
            <a:r>
              <a:rPr lang="en-US" altLang="ko-KR" sz="1500" dirty="0">
                <a:latin typeface="Courier New" pitchFamily="49" charset="0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1500" dirty="0">
                <a:latin typeface="Courier New" pitchFamily="49" charset="0"/>
              </a:rPr>
              <a:t>    </a:t>
            </a:r>
            <a:r>
              <a:rPr lang="en-US" altLang="ko-KR" sz="1600" i="1" dirty="0" err="1">
                <a:latin typeface="Courier New" pitchFamily="49" charset="0"/>
              </a:rPr>
              <a:t>coef</a:t>
            </a:r>
            <a:r>
              <a:rPr lang="en-US" altLang="ko-KR" sz="1600" i="1" dirty="0">
                <a:latin typeface="Courier New" pitchFamily="49" charset="0"/>
              </a:rPr>
              <a:t> = new float</a:t>
            </a:r>
            <a:r>
              <a:rPr lang="en-US" altLang="ko-KR" sz="1600" dirty="0">
                <a:latin typeface="Courier New" pitchFamily="49" charset="0"/>
              </a:rPr>
              <a:t>[</a:t>
            </a:r>
            <a:r>
              <a:rPr lang="en-US" altLang="ko-KR" sz="1600" dirty="0" err="1">
                <a:latin typeface="Courier New" pitchFamily="49" charset="0"/>
              </a:rPr>
              <a:t>MaxDegree</a:t>
            </a:r>
            <a:r>
              <a:rPr lang="en-US" altLang="ko-KR" sz="1600" dirty="0">
                <a:latin typeface="Courier New" pitchFamily="49" charset="0"/>
              </a:rPr>
              <a:t> + 1];</a:t>
            </a:r>
            <a:endParaRPr lang="en-US" altLang="ko-KR" sz="1600" i="1" dirty="0"/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500" dirty="0" smtClean="0">
                <a:latin typeface="Courier New" pitchFamily="49" charset="0"/>
              </a:rPr>
              <a:t>}</a:t>
            </a:r>
            <a:endParaRPr lang="en-US" altLang="ko-KR" sz="1800" dirty="0" smtClean="0">
              <a:latin typeface="Courier New" pitchFamily="49" charset="0"/>
            </a:endParaRPr>
          </a:p>
          <a:p>
            <a:pPr lvl="1" eaLnBrk="1" hangingPunct="1"/>
            <a:r>
              <a:rPr lang="en-US" altLang="ko-KR" sz="1700" i="1" dirty="0" smtClean="0"/>
              <a:t>a</a:t>
            </a:r>
            <a:r>
              <a:rPr lang="ko-KR" altLang="en-US" sz="1700" dirty="0" smtClean="0"/>
              <a:t>가 </a:t>
            </a:r>
            <a:r>
              <a:rPr lang="en-US" altLang="ko-KR" sz="1700" i="1" dirty="0" smtClean="0">
                <a:latin typeface="Courier New" pitchFamily="49" charset="0"/>
              </a:rPr>
              <a:t>Polynomial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클래스 객체</a:t>
            </a:r>
            <a:r>
              <a:rPr lang="en-US" altLang="ko-KR" sz="1700" dirty="0" smtClean="0"/>
              <a:t>, </a:t>
            </a:r>
            <a:r>
              <a:rPr lang="en-US" altLang="ko-KR" sz="1700" i="1" dirty="0" smtClean="0">
                <a:latin typeface="Courier New" pitchFamily="49" charset="0"/>
              </a:rPr>
              <a:t>n</a:t>
            </a:r>
            <a:r>
              <a:rPr lang="en-US" altLang="ko-KR" sz="1700" dirty="0" smtClean="0">
                <a:latin typeface="Courier New" pitchFamily="49" charset="0"/>
              </a:rPr>
              <a:t> ≤ </a:t>
            </a:r>
            <a:r>
              <a:rPr lang="en-US" altLang="ko-KR" sz="1700" dirty="0" err="1" smtClean="0">
                <a:latin typeface="Courier New" pitchFamily="49" charset="0"/>
              </a:rPr>
              <a:t>MaxDegree</a:t>
            </a:r>
            <a:r>
              <a:rPr lang="en-US" altLang="ko-KR" sz="1700" dirty="0" smtClean="0"/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700" dirty="0" smtClean="0">
                <a:latin typeface="Courier New" pitchFamily="49" charset="0"/>
              </a:rPr>
              <a:t>   </a:t>
            </a:r>
            <a:r>
              <a:rPr lang="en-US" altLang="ko-KR" sz="1700" i="1" dirty="0" err="1" smtClean="0">
                <a:latin typeface="Courier New" pitchFamily="49" charset="0"/>
              </a:rPr>
              <a:t>a</a:t>
            </a:r>
            <a:r>
              <a:rPr lang="en-US" altLang="ko-KR" sz="1700" dirty="0" err="1" smtClean="0">
                <a:latin typeface="Courier New" pitchFamily="49" charset="0"/>
              </a:rPr>
              <a:t>.</a:t>
            </a:r>
            <a:r>
              <a:rPr lang="en-US" altLang="ko-KR" sz="1700" i="1" dirty="0" err="1" smtClean="0">
                <a:latin typeface="Courier New" pitchFamily="49" charset="0"/>
              </a:rPr>
              <a:t>degree</a:t>
            </a:r>
            <a:r>
              <a:rPr lang="en-US" altLang="ko-KR" sz="1700" dirty="0" smtClean="0">
                <a:latin typeface="Courier New" pitchFamily="49" charset="0"/>
              </a:rPr>
              <a:t> = </a:t>
            </a:r>
            <a:r>
              <a:rPr lang="en-US" altLang="ko-KR" sz="1700" i="1" dirty="0" smtClean="0">
                <a:latin typeface="Courier New" pitchFamily="49" charset="0"/>
              </a:rPr>
              <a:t>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700" dirty="0" smtClean="0">
                <a:latin typeface="Courier New" pitchFamily="49" charset="0"/>
              </a:rPr>
              <a:t>   </a:t>
            </a:r>
            <a:r>
              <a:rPr lang="en-US" altLang="ko-KR" sz="1700" i="1" dirty="0" err="1" smtClean="0">
                <a:latin typeface="Courier New" pitchFamily="49" charset="0"/>
              </a:rPr>
              <a:t>a</a:t>
            </a:r>
            <a:r>
              <a:rPr lang="en-US" altLang="ko-KR" sz="1700" dirty="0" err="1" smtClean="0">
                <a:latin typeface="Courier New" pitchFamily="49" charset="0"/>
              </a:rPr>
              <a:t>.</a:t>
            </a:r>
            <a:r>
              <a:rPr lang="en-US" altLang="ko-KR" sz="1700" i="1" dirty="0" err="1" smtClean="0">
                <a:latin typeface="Courier New" pitchFamily="49" charset="0"/>
              </a:rPr>
              <a:t>coef</a:t>
            </a:r>
            <a:r>
              <a:rPr lang="en-US" altLang="ko-KR" sz="1700" dirty="0" smtClean="0">
                <a:latin typeface="Courier New" pitchFamily="49" charset="0"/>
              </a:rPr>
              <a:t>[</a:t>
            </a:r>
            <a:r>
              <a:rPr lang="en-US" altLang="ko-KR" sz="1700" i="1" dirty="0" err="1" smtClean="0">
                <a:latin typeface="Courier New" pitchFamily="49" charset="0"/>
              </a:rPr>
              <a:t>i</a:t>
            </a:r>
            <a:r>
              <a:rPr lang="en-US" altLang="ko-KR" sz="1700" dirty="0" smtClean="0">
                <a:latin typeface="Courier New" pitchFamily="49" charset="0"/>
              </a:rPr>
              <a:t>] = </a:t>
            </a:r>
            <a:r>
              <a:rPr lang="en-US" altLang="ko-KR" sz="1700" i="1" dirty="0" smtClean="0">
                <a:latin typeface="Courier New" pitchFamily="49" charset="0"/>
              </a:rPr>
              <a:t>a</a:t>
            </a:r>
            <a:r>
              <a:rPr lang="en-US" altLang="ko-KR" sz="1700" i="1" baseline="-25000" dirty="0" smtClean="0">
                <a:latin typeface="Courier New" pitchFamily="49" charset="0"/>
              </a:rPr>
              <a:t>n-</a:t>
            </a:r>
            <a:r>
              <a:rPr lang="en-US" altLang="ko-KR" sz="1700" i="1" baseline="-25000" dirty="0" err="1" smtClean="0">
                <a:latin typeface="Courier New" pitchFamily="49" charset="0"/>
              </a:rPr>
              <a:t>i</a:t>
            </a:r>
            <a:r>
              <a:rPr lang="en-US" altLang="ko-KR" sz="1700" dirty="0" smtClean="0">
                <a:latin typeface="Courier New" pitchFamily="49" charset="0"/>
              </a:rPr>
              <a:t>, 0 ≤ </a:t>
            </a:r>
            <a:r>
              <a:rPr lang="en-US" altLang="ko-KR" sz="1700" i="1" dirty="0" err="1" smtClean="0">
                <a:latin typeface="Courier New" pitchFamily="49" charset="0"/>
              </a:rPr>
              <a:t>i</a:t>
            </a:r>
            <a:r>
              <a:rPr lang="en-US" altLang="ko-KR" sz="1700" dirty="0" smtClean="0">
                <a:latin typeface="Courier New" pitchFamily="49" charset="0"/>
              </a:rPr>
              <a:t> ≤ </a:t>
            </a:r>
            <a:r>
              <a:rPr lang="en-US" altLang="ko-KR" sz="1700" i="1" dirty="0" smtClean="0">
                <a:latin typeface="Courier New" pitchFamily="49" charset="0"/>
              </a:rPr>
              <a:t>n</a:t>
            </a:r>
          </a:p>
          <a:p>
            <a:pPr lvl="1" eaLnBrk="1" hangingPunct="1"/>
            <a:r>
              <a:rPr lang="en-US" altLang="ko-KR" sz="1700" i="1" dirty="0" err="1" smtClean="0">
                <a:latin typeface="Courier New" pitchFamily="49" charset="0"/>
              </a:rPr>
              <a:t>a.coef</a:t>
            </a:r>
            <a:r>
              <a:rPr lang="en-US" altLang="ko-KR" sz="1700" i="1" dirty="0" smtClean="0">
                <a:latin typeface="Courier New" pitchFamily="49" charset="0"/>
              </a:rPr>
              <a:t>[</a:t>
            </a:r>
            <a:r>
              <a:rPr lang="en-US" altLang="ko-KR" sz="1700" i="1" dirty="0" err="1" smtClean="0">
                <a:latin typeface="Courier New" pitchFamily="49" charset="0"/>
              </a:rPr>
              <a:t>i</a:t>
            </a:r>
            <a:r>
              <a:rPr lang="en-US" altLang="ko-KR" sz="1700" dirty="0" smtClean="0">
                <a:latin typeface="Courier New" pitchFamily="49" charset="0"/>
              </a:rPr>
              <a:t>]</a:t>
            </a:r>
            <a:r>
              <a:rPr lang="ko-KR" altLang="en-US" sz="1700" dirty="0" smtClean="0"/>
              <a:t>는 지수 </a:t>
            </a:r>
            <a:r>
              <a:rPr lang="en-US" altLang="ko-KR" sz="1700" i="1" dirty="0" smtClean="0">
                <a:latin typeface="Courier New" pitchFamily="49" charset="0"/>
              </a:rPr>
              <a:t>n-</a:t>
            </a:r>
            <a:r>
              <a:rPr lang="en-US" altLang="ko-KR" sz="1700" i="1" dirty="0" err="1" smtClean="0">
                <a:latin typeface="Courier New" pitchFamily="49" charset="0"/>
              </a:rPr>
              <a:t>i</a:t>
            </a:r>
            <a:r>
              <a:rPr lang="ko-KR" altLang="en-US" sz="1700" dirty="0" smtClean="0"/>
              <a:t>의 계수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각 계수는 지수의 내림차순으로 저장</a:t>
            </a:r>
          </a:p>
          <a:p>
            <a:pPr lvl="1" eaLnBrk="1" hangingPunct="1"/>
            <a:r>
              <a:rPr lang="ko-KR" altLang="en-US" sz="1700" dirty="0" smtClean="0"/>
              <a:t>장점</a:t>
            </a:r>
            <a:r>
              <a:rPr lang="en-US" altLang="ko-KR" sz="1700" dirty="0" smtClean="0"/>
              <a:t>: </a:t>
            </a:r>
            <a:r>
              <a:rPr lang="ko-KR" altLang="en-US" sz="1700" dirty="0" smtClean="0"/>
              <a:t>다항식에 대한 연산 알고리즘이 간단</a:t>
            </a:r>
          </a:p>
          <a:p>
            <a:pPr lvl="1" eaLnBrk="1" hangingPunct="1"/>
            <a:r>
              <a:rPr lang="ko-KR" altLang="en-US" sz="1700" dirty="0" smtClean="0"/>
              <a:t>단점</a:t>
            </a:r>
            <a:r>
              <a:rPr lang="en-US" altLang="ko-KR" sz="1700" dirty="0" smtClean="0"/>
              <a:t>: </a:t>
            </a:r>
            <a:r>
              <a:rPr lang="ko-KR" altLang="en-US" sz="1700" dirty="0" smtClean="0"/>
              <a:t>저장 공간 낭비 </a:t>
            </a:r>
          </a:p>
          <a:p>
            <a:pPr lvl="2" eaLnBrk="1" hangingPunct="1"/>
            <a:r>
              <a:rPr lang="en-US" altLang="ko-KR" sz="1500" i="1" dirty="0" err="1" smtClean="0">
                <a:latin typeface="Courier New" pitchFamily="49" charset="0"/>
              </a:rPr>
              <a:t>a</a:t>
            </a:r>
            <a:r>
              <a:rPr lang="en-US" altLang="ko-KR" sz="1500" dirty="0" err="1" smtClean="0">
                <a:latin typeface="Courier New" pitchFamily="49" charset="0"/>
              </a:rPr>
              <a:t>.</a:t>
            </a:r>
            <a:r>
              <a:rPr lang="en-US" altLang="ko-KR" sz="1500" i="1" dirty="0" err="1" smtClean="0">
                <a:latin typeface="Courier New" pitchFamily="49" charset="0"/>
              </a:rPr>
              <a:t>degree</a:t>
            </a:r>
            <a:r>
              <a:rPr lang="ko-KR" altLang="en-US" sz="1500" dirty="0" smtClean="0"/>
              <a:t>가 </a:t>
            </a:r>
            <a:r>
              <a:rPr lang="en-US" altLang="ko-KR" sz="1500" dirty="0" err="1" smtClean="0">
                <a:latin typeface="Courier New" pitchFamily="49" charset="0"/>
              </a:rPr>
              <a:t>MaxDegree</a:t>
            </a:r>
            <a:r>
              <a:rPr lang="ko-KR" altLang="en-US" sz="1500" dirty="0" smtClean="0"/>
              <a:t>보다 아주 작을 때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Array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71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8582</TotalTime>
  <Words>2991</Words>
  <Application>Microsoft Office PowerPoint</Application>
  <PresentationFormat>화면 슬라이드 쇼(4:3)</PresentationFormat>
  <Paragraphs>909</Paragraphs>
  <Slides>56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8" baseType="lpstr">
      <vt:lpstr>Default Design</vt:lpstr>
      <vt:lpstr>Equation</vt:lpstr>
      <vt:lpstr>Data Structure</vt:lpstr>
      <vt:lpstr>The Array as an Abstract Data Type</vt:lpstr>
      <vt:lpstr>The Array as an Abstract Data Type</vt:lpstr>
      <vt:lpstr>The Polynomial Abstract Data Type</vt:lpstr>
      <vt:lpstr>The Polynomial Abstract Data Type</vt:lpstr>
      <vt:lpstr>The Polynomial Abstract Data Type</vt:lpstr>
      <vt:lpstr>Polynomial</vt:lpstr>
      <vt:lpstr>The Polynomial Abstract Data Type</vt:lpstr>
      <vt:lpstr>Polynomial Representation</vt:lpstr>
      <vt:lpstr>Polynomial Representation</vt:lpstr>
      <vt:lpstr>Polynomial Representation</vt:lpstr>
      <vt:lpstr>Polynomial Addition</vt:lpstr>
      <vt:lpstr>Polynomial Addition</vt:lpstr>
      <vt:lpstr>Polynomial Addition(Program 2.8)</vt:lpstr>
      <vt:lpstr>Program 2.9</vt:lpstr>
      <vt:lpstr>Polynomial Addition</vt:lpstr>
      <vt:lpstr>Matrix</vt:lpstr>
      <vt:lpstr>Shortcomings Of Using a 2D Array For a Matrix</vt:lpstr>
      <vt:lpstr>Diagonal Matrix</vt:lpstr>
      <vt:lpstr>Diagonal Matrix</vt:lpstr>
      <vt:lpstr>Lower Triangular Matrix</vt:lpstr>
      <vt:lpstr>Array Of Arrays Representation</vt:lpstr>
      <vt:lpstr>Map Lower Triangular Array Into A 1D Array</vt:lpstr>
      <vt:lpstr>Index Of Element [i][j]</vt:lpstr>
      <vt:lpstr>희소 행렬 (Sparse Matrix)</vt:lpstr>
      <vt:lpstr>Example Of Sparse Matrices</vt:lpstr>
      <vt:lpstr>Unstructured Sparse Matrices</vt:lpstr>
      <vt:lpstr>Unstructured Sparse Matrices</vt:lpstr>
      <vt:lpstr>Web Page Matrix</vt:lpstr>
      <vt:lpstr>Sparse Matrices</vt:lpstr>
      <vt:lpstr>희소 행렬 (Sparse Matrix)</vt:lpstr>
      <vt:lpstr>희소 행렬 ADT</vt:lpstr>
      <vt:lpstr>희소 행렬 : 효율적인 희소 행렬 표현</vt:lpstr>
      <vt:lpstr>희소 행렬 : 표현 예</vt:lpstr>
      <vt:lpstr>행렬의 전치 (Transpose)</vt:lpstr>
      <vt:lpstr>전치 행렬 (Matrix Transpose)</vt:lpstr>
      <vt:lpstr>전치 행렬 (Matrix Transpose)</vt:lpstr>
      <vt:lpstr>행렬의 전치 (Matrix Transpose)</vt:lpstr>
      <vt:lpstr>전치 행렬 (Matrix Transpose)</vt:lpstr>
      <vt:lpstr>전치 행렬 (Matrix Transpose)</vt:lpstr>
      <vt:lpstr>행렬 곱셈</vt:lpstr>
      <vt:lpstr>행렬 곱셈</vt:lpstr>
      <vt:lpstr>행렬 곱셈</vt:lpstr>
      <vt:lpstr>행렬 곱셈</vt:lpstr>
      <vt:lpstr>행렬 곱셈</vt:lpstr>
      <vt:lpstr>행렬 곱셈</vt:lpstr>
      <vt:lpstr>행렬 곱셈</vt:lpstr>
      <vt:lpstr>행렬 곱셈</vt:lpstr>
      <vt:lpstr>행렬 곱셈</vt:lpstr>
      <vt:lpstr>배열의 표현 (Representation of Arrays)</vt:lpstr>
      <vt:lpstr>배열의 표현 (Representation of Arrays)</vt:lpstr>
      <vt:lpstr>배열의 표현 (Representation of Arrays)</vt:lpstr>
      <vt:lpstr>배열의 표현 (Representation of Arrays)</vt:lpstr>
      <vt:lpstr>배열의 표현 (Representation of Arrays)</vt:lpstr>
      <vt:lpstr>배열의 표현 (Representation of Arrays)</vt:lpstr>
      <vt:lpstr>배열의 표현 (Representation of Arrays)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Lab</dc:title>
  <dc:creator>Sanghwan Lee</dc:creator>
  <cp:lastModifiedBy>Sanghwan</cp:lastModifiedBy>
  <cp:revision>234</cp:revision>
  <dcterms:created xsi:type="dcterms:W3CDTF">1999-10-08T19:08:27Z</dcterms:created>
  <dcterms:modified xsi:type="dcterms:W3CDTF">2017-03-15T01:31:39Z</dcterms:modified>
</cp:coreProperties>
</file>