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420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48" r:id="rId29"/>
    <p:sldId id="449" r:id="rId30"/>
    <p:sldId id="450" r:id="rId31"/>
    <p:sldId id="451" r:id="rId32"/>
    <p:sldId id="452" r:id="rId33"/>
    <p:sldId id="453" r:id="rId34"/>
    <p:sldId id="454" r:id="rId35"/>
    <p:sldId id="514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  <p:sldId id="469" r:id="rId51"/>
    <p:sldId id="470" r:id="rId52"/>
    <p:sldId id="471" r:id="rId53"/>
    <p:sldId id="472" r:id="rId54"/>
    <p:sldId id="473" r:id="rId55"/>
    <p:sldId id="474" r:id="rId56"/>
    <p:sldId id="475" r:id="rId57"/>
    <p:sldId id="476" r:id="rId58"/>
    <p:sldId id="477" r:id="rId59"/>
    <p:sldId id="478" r:id="rId60"/>
    <p:sldId id="479" r:id="rId61"/>
    <p:sldId id="480" r:id="rId62"/>
    <p:sldId id="481" r:id="rId63"/>
    <p:sldId id="482" r:id="rId64"/>
    <p:sldId id="483" r:id="rId65"/>
    <p:sldId id="484" r:id="rId66"/>
    <p:sldId id="485" r:id="rId67"/>
    <p:sldId id="486" r:id="rId68"/>
    <p:sldId id="487" r:id="rId69"/>
    <p:sldId id="488" r:id="rId70"/>
    <p:sldId id="489" r:id="rId71"/>
    <p:sldId id="490" r:id="rId72"/>
    <p:sldId id="491" r:id="rId73"/>
    <p:sldId id="492" r:id="rId74"/>
    <p:sldId id="493" r:id="rId75"/>
    <p:sldId id="494" r:id="rId76"/>
    <p:sldId id="495" r:id="rId77"/>
    <p:sldId id="496" r:id="rId78"/>
    <p:sldId id="497" r:id="rId79"/>
    <p:sldId id="498" r:id="rId80"/>
    <p:sldId id="499" r:id="rId81"/>
    <p:sldId id="500" r:id="rId82"/>
    <p:sldId id="501" r:id="rId83"/>
    <p:sldId id="502" r:id="rId84"/>
    <p:sldId id="503" r:id="rId85"/>
    <p:sldId id="504" r:id="rId86"/>
    <p:sldId id="505" r:id="rId87"/>
    <p:sldId id="506" r:id="rId88"/>
    <p:sldId id="507" r:id="rId89"/>
    <p:sldId id="508" r:id="rId90"/>
    <p:sldId id="509" r:id="rId91"/>
    <p:sldId id="510" r:id="rId92"/>
    <p:sldId id="511" r:id="rId93"/>
    <p:sldId id="512" r:id="rId94"/>
    <p:sldId id="513" r:id="rId95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9999FF"/>
    <a:srgbClr val="FF3300"/>
    <a:srgbClr val="00CCFF"/>
    <a:srgbClr val="0000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7" autoAdjust="0"/>
    <p:restoredTop sz="93115" autoAdjust="0"/>
  </p:normalViewPr>
  <p:slideViewPr>
    <p:cSldViewPr snapToGrid="0">
      <p:cViewPr varScale="1">
        <p:scale>
          <a:sx n="89" d="100"/>
          <a:sy n="89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>
                <a:ea typeface="굴림" charset="-127"/>
              </a:defRPr>
            </a:lvl1pPr>
          </a:lstStyle>
          <a:p>
            <a:pPr>
              <a:defRPr/>
            </a:pPr>
            <a:fld id="{932C8745-6734-455D-990C-35C50A12C2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0891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ea typeface="굴림" charset="-127"/>
              </a:defRPr>
            </a:lvl1pPr>
          </a:lstStyle>
          <a:p>
            <a:pPr>
              <a:defRPr/>
            </a:pPr>
            <a:fld id="{8497BD50-0194-42E7-9A62-719CF45248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789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97BD50-0194-42E7-9A62-719CF4524872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0833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8AC6D529-7D91-47AA-8A15-83F5E46AEFD2}" type="slidenum">
              <a:rPr kumimoji="0" lang="ko-KR" altLang="en-US" smtClean="0">
                <a:latin typeface="Times New Roman" pitchFamily="18" charset="0"/>
              </a:rPr>
              <a:pPr/>
              <a:t>53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27562" cy="3471862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1390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773D7D24-DD35-4C68-9EC8-F18B91F63CDC}" type="slidenum">
              <a:rPr kumimoji="0" lang="ko-KR" altLang="en-US" smtClean="0">
                <a:latin typeface="Times New Roman" pitchFamily="18" charset="0"/>
              </a:rPr>
              <a:pPr/>
              <a:t>18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27562" cy="3471862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77502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03D97EA8-EE08-42CA-B8E9-2BDF0FEB0737}" type="slidenum">
              <a:rPr kumimoji="0" lang="ko-KR" altLang="en-US" smtClean="0">
                <a:latin typeface="Times New Roman" pitchFamily="18" charset="0"/>
              </a:rPr>
              <a:pPr/>
              <a:t>33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27562" cy="3471862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90147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4101795D-89D0-4AE4-BD8C-F8BFB11B778B}" type="slidenum">
              <a:rPr kumimoji="0" lang="ko-KR" altLang="en-US" smtClean="0">
                <a:latin typeface="Times New Roman" pitchFamily="18" charset="0"/>
              </a:rPr>
              <a:pPr/>
              <a:t>34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27562" cy="3471862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5477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4101795D-89D0-4AE4-BD8C-F8BFB11B778B}" type="slidenum">
              <a:rPr kumimoji="0" lang="ko-KR" altLang="en-US" smtClean="0">
                <a:latin typeface="Times New Roman" pitchFamily="18" charset="0"/>
              </a:rPr>
              <a:pPr/>
              <a:t>35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27562" cy="3471862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5477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ECA4D822-9C58-4D36-9E55-6BDA3D5688F2}" type="slidenum">
              <a:rPr kumimoji="0" lang="ko-KR" altLang="en-US" smtClean="0">
                <a:latin typeface="Times New Roman" pitchFamily="18" charset="0"/>
              </a:rPr>
              <a:pPr/>
              <a:t>40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27562" cy="3471862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83831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6C7077AA-883C-462A-926F-40FC43205595}" type="slidenum">
              <a:rPr kumimoji="0" lang="ko-KR" altLang="en-US" smtClean="0">
                <a:latin typeface="Times New Roman" pitchFamily="18" charset="0"/>
              </a:rPr>
              <a:pPr/>
              <a:t>42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27562" cy="3471862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6614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CB957478-6A44-44F6-957B-6E50A83C37A2}" type="slidenum">
              <a:rPr kumimoji="0" lang="ko-KR" altLang="en-US" smtClean="0">
                <a:latin typeface="Times New Roman" pitchFamily="18" charset="0"/>
              </a:rPr>
              <a:pPr/>
              <a:t>44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27562" cy="3471862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22081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DB2E760E-FB7F-448C-9DD9-DCC011023785}" type="slidenum">
              <a:rPr kumimoji="0" lang="ko-KR" altLang="en-US" smtClean="0">
                <a:latin typeface="Times New Roman" pitchFamily="18" charset="0"/>
              </a:rPr>
              <a:pPr/>
              <a:t>49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27562" cy="3471862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2294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779B6-17E3-48F1-93A3-9D82DF725F7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532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383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smtClean="0"/>
              <a:t>Tree-part 1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0B4F5ECF-E880-4FF9-999C-B41A3E24752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6613" y="892175"/>
            <a:ext cx="7772400" cy="1470025"/>
          </a:xfrm>
        </p:spPr>
        <p:txBody>
          <a:bodyPr/>
          <a:lstStyle/>
          <a:p>
            <a:pPr algn="ctr"/>
            <a:r>
              <a:rPr lang="en-US" altLang="ko-KR" dirty="0" smtClean="0"/>
              <a:t>Tree </a:t>
            </a:r>
            <a:r>
              <a:rPr lang="en-US" altLang="ko-KR" dirty="0">
                <a:latin typeface="Arial" charset="0"/>
              </a:rPr>
              <a:t>–</a:t>
            </a:r>
            <a:r>
              <a:rPr lang="en-US" altLang="ko-KR" dirty="0"/>
              <a:t> Part 1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54325"/>
            <a:ext cx="6400800" cy="2784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Instructor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Sanghwan</a:t>
            </a:r>
            <a:r>
              <a:rPr lang="en-US" altLang="ko-KR" sz="2400" dirty="0"/>
              <a:t> Lee</a:t>
            </a:r>
            <a:endParaRPr lang="ko-K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Office</a:t>
            </a:r>
            <a:r>
              <a:rPr lang="ko-KR" altLang="en-US" sz="2400" dirty="0"/>
              <a:t> </a:t>
            </a:r>
            <a:r>
              <a:rPr lang="en-US" altLang="ko-KR" sz="2400" dirty="0"/>
              <a:t>: Building # 7, Room 618</a:t>
            </a:r>
            <a:endParaRPr lang="ko-K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E-mail : sanghwan@kookmin.ac.kr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Homepage: http://netapp.cs.kookmin.ac.kr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Office Hour : Tue 15:00-16:30, Thu 13:30-15:00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굴림" pitchFamily="50" charset="-127"/>
              </a:rPr>
              <a:t>Office : 02-910-4805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굴림" pitchFamily="50" charset="-127"/>
              </a:rPr>
              <a:t>Cell : 010-2261-7038</a:t>
            </a:r>
            <a:endParaRPr lang="en-US" altLang="ko-KR" sz="2400" dirty="0">
              <a:ea typeface="굴림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779B6-17E3-48F1-93A3-9D82DF725F7B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Caution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ko-KR" smtClean="0"/>
              <a:t>Some texts start level numbers at 0 rather than at </a:t>
            </a:r>
            <a:r>
              <a:rPr lang="en-US" altLang="ko-KR" smtClean="0">
                <a:solidFill>
                  <a:srgbClr val="FF0000"/>
                </a:solidFill>
              </a:rPr>
              <a:t>1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en-US" altLang="ko-KR" smtClean="0"/>
              <a:t>Root is at level </a:t>
            </a:r>
            <a:r>
              <a:rPr lang="en-US" altLang="ko-KR" smtClean="0">
                <a:solidFill>
                  <a:srgbClr val="FF0000"/>
                </a:solidFill>
              </a:rPr>
              <a:t>0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en-US" altLang="ko-KR" smtClean="0"/>
              <a:t>Its children are at level </a:t>
            </a:r>
            <a:r>
              <a:rPr lang="en-US" altLang="ko-KR" smtClean="0">
                <a:solidFill>
                  <a:srgbClr val="FF0000"/>
                </a:solidFill>
              </a:rPr>
              <a:t>1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en-US" altLang="ko-KR" smtClean="0"/>
              <a:t>The grand children of the root are at level </a:t>
            </a:r>
            <a:r>
              <a:rPr lang="en-US" altLang="ko-KR" smtClean="0">
                <a:solidFill>
                  <a:srgbClr val="FF0000"/>
                </a:solidFill>
              </a:rPr>
              <a:t>2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en-US" altLang="ko-KR" smtClean="0"/>
              <a:t>And so on.</a:t>
            </a:r>
          </a:p>
          <a:p>
            <a:pPr eaLnBrk="1" hangingPunct="1"/>
            <a:r>
              <a:rPr lang="en-US" altLang="ko-KR" smtClean="0">
                <a:solidFill>
                  <a:srgbClr val="FF0000"/>
                </a:solidFill>
              </a:rPr>
              <a:t>We shall number levels with the root at level 1.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285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height (= depth) = number of levels</a:t>
            </a:r>
            <a:endParaRPr lang="ko-KR" altLang="en-US" sz="380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55875" y="5589588"/>
            <a:ext cx="4913313" cy="1295400"/>
            <a:chOff x="672" y="3504"/>
            <a:chExt cx="4752" cy="816"/>
          </a:xfrm>
        </p:grpSpPr>
        <p:sp>
          <p:nvSpPr>
            <p:cNvPr id="13344" name="Text Box 4"/>
            <p:cNvSpPr txBox="1">
              <a:spLocks noChangeArrowheads="1"/>
            </p:cNvSpPr>
            <p:nvPr/>
          </p:nvSpPr>
          <p:spPr bwMode="auto">
            <a:xfrm>
              <a:off x="3264" y="3984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Level 4</a:t>
              </a:r>
            </a:p>
          </p:txBody>
        </p:sp>
        <p:sp>
          <p:nvSpPr>
            <p:cNvPr id="13345" name="Rectangle 5"/>
            <p:cNvSpPr>
              <a:spLocks noChangeArrowheads="1"/>
            </p:cNvSpPr>
            <p:nvPr/>
          </p:nvSpPr>
          <p:spPr bwMode="auto">
            <a:xfrm>
              <a:off x="672" y="3504"/>
              <a:ext cx="460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23850" y="4105275"/>
            <a:ext cx="8280400" cy="1295400"/>
            <a:chOff x="144" y="2352"/>
            <a:chExt cx="5616" cy="816"/>
          </a:xfrm>
        </p:grpSpPr>
        <p:sp>
          <p:nvSpPr>
            <p:cNvPr id="13342" name="Text Box 7"/>
            <p:cNvSpPr txBox="1">
              <a:spLocks noChangeArrowheads="1"/>
            </p:cNvSpPr>
            <p:nvPr/>
          </p:nvSpPr>
          <p:spPr bwMode="auto">
            <a:xfrm>
              <a:off x="3888" y="2880"/>
              <a:ext cx="18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Level 3</a:t>
              </a:r>
            </a:p>
          </p:txBody>
        </p:sp>
        <p:sp>
          <p:nvSpPr>
            <p:cNvPr id="13343" name="Rectangle 8"/>
            <p:cNvSpPr>
              <a:spLocks noChangeArrowheads="1"/>
            </p:cNvSpPr>
            <p:nvPr/>
          </p:nvSpPr>
          <p:spPr bwMode="auto">
            <a:xfrm>
              <a:off x="144" y="2352"/>
              <a:ext cx="5616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704850" y="2047875"/>
            <a:ext cx="7754938" cy="1371600"/>
            <a:chOff x="240" y="2304"/>
            <a:chExt cx="5520" cy="864"/>
          </a:xfrm>
        </p:grpSpPr>
        <p:sp>
          <p:nvSpPr>
            <p:cNvPr id="13340" name="Text Box 10"/>
            <p:cNvSpPr txBox="1">
              <a:spLocks noChangeArrowheads="1"/>
            </p:cNvSpPr>
            <p:nvPr/>
          </p:nvSpPr>
          <p:spPr bwMode="auto">
            <a:xfrm>
              <a:off x="4320" y="2304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Level 2</a:t>
              </a:r>
            </a:p>
          </p:txBody>
        </p:sp>
        <p:sp>
          <p:nvSpPr>
            <p:cNvPr id="13341" name="Rectangle 11"/>
            <p:cNvSpPr>
              <a:spLocks noChangeArrowheads="1"/>
            </p:cNvSpPr>
            <p:nvPr/>
          </p:nvSpPr>
          <p:spPr bwMode="auto">
            <a:xfrm>
              <a:off x="240" y="2352"/>
              <a:ext cx="5376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3319" name="Group 12"/>
          <p:cNvGrpSpPr>
            <a:grpSpLocks/>
          </p:cNvGrpSpPr>
          <p:nvPr/>
        </p:nvGrpSpPr>
        <p:grpSpPr bwMode="auto">
          <a:xfrm>
            <a:off x="400050" y="1285875"/>
            <a:ext cx="8077200" cy="5181600"/>
            <a:chOff x="48" y="720"/>
            <a:chExt cx="5088" cy="3264"/>
          </a:xfrm>
        </p:grpSpPr>
        <p:sp>
          <p:nvSpPr>
            <p:cNvPr id="13323" name="Rectangle 13"/>
            <p:cNvSpPr>
              <a:spLocks noChangeArrowheads="1"/>
            </p:cNvSpPr>
            <p:nvPr/>
          </p:nvSpPr>
          <p:spPr bwMode="auto">
            <a:xfrm>
              <a:off x="2112" y="720"/>
              <a:ext cx="912" cy="384"/>
            </a:xfrm>
            <a:prstGeom prst="rect">
              <a:avLst/>
            </a:prstGeom>
            <a:solidFill>
              <a:srgbClr val="9966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President</a:t>
              </a:r>
            </a:p>
          </p:txBody>
        </p:sp>
        <p:sp>
          <p:nvSpPr>
            <p:cNvPr id="13324" name="Rectangle 14"/>
            <p:cNvSpPr>
              <a:spLocks noChangeArrowheads="1"/>
            </p:cNvSpPr>
            <p:nvPr/>
          </p:nvSpPr>
          <p:spPr bwMode="auto">
            <a:xfrm>
              <a:off x="576" y="1536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VP1</a:t>
              </a:r>
            </a:p>
          </p:txBody>
        </p:sp>
        <p:sp>
          <p:nvSpPr>
            <p:cNvPr id="13325" name="Rectangle 15"/>
            <p:cNvSpPr>
              <a:spLocks noChangeArrowheads="1"/>
            </p:cNvSpPr>
            <p:nvPr/>
          </p:nvSpPr>
          <p:spPr bwMode="auto">
            <a:xfrm>
              <a:off x="2160" y="1536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VP2</a:t>
              </a:r>
            </a:p>
          </p:txBody>
        </p:sp>
        <p:sp>
          <p:nvSpPr>
            <p:cNvPr id="13326" name="Rectangle 16"/>
            <p:cNvSpPr>
              <a:spLocks noChangeArrowheads="1"/>
            </p:cNvSpPr>
            <p:nvPr/>
          </p:nvSpPr>
          <p:spPr bwMode="auto">
            <a:xfrm>
              <a:off x="3792" y="1488"/>
              <a:ext cx="1104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VP3</a:t>
              </a:r>
            </a:p>
          </p:txBody>
        </p:sp>
        <p:sp>
          <p:nvSpPr>
            <p:cNvPr id="13327" name="Rectangle 17"/>
            <p:cNvSpPr>
              <a:spLocks noChangeArrowheads="1"/>
            </p:cNvSpPr>
            <p:nvPr/>
          </p:nvSpPr>
          <p:spPr bwMode="auto">
            <a:xfrm>
              <a:off x="48" y="2736"/>
              <a:ext cx="91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Manager1</a:t>
              </a:r>
            </a:p>
          </p:txBody>
        </p:sp>
        <p:sp>
          <p:nvSpPr>
            <p:cNvPr id="13328" name="Rectangle 18"/>
            <p:cNvSpPr>
              <a:spLocks noChangeArrowheads="1"/>
            </p:cNvSpPr>
            <p:nvPr/>
          </p:nvSpPr>
          <p:spPr bwMode="auto">
            <a:xfrm>
              <a:off x="1056" y="2736"/>
              <a:ext cx="91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Manager2</a:t>
              </a:r>
            </a:p>
          </p:txBody>
        </p:sp>
        <p:sp>
          <p:nvSpPr>
            <p:cNvPr id="13329" name="Rectangle 19"/>
            <p:cNvSpPr>
              <a:spLocks noChangeArrowheads="1"/>
            </p:cNvSpPr>
            <p:nvPr/>
          </p:nvSpPr>
          <p:spPr bwMode="auto">
            <a:xfrm>
              <a:off x="2160" y="2736"/>
              <a:ext cx="91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Manager</a:t>
              </a:r>
            </a:p>
          </p:txBody>
        </p:sp>
        <p:sp>
          <p:nvSpPr>
            <p:cNvPr id="13330" name="Rectangle 20"/>
            <p:cNvSpPr>
              <a:spLocks noChangeArrowheads="1"/>
            </p:cNvSpPr>
            <p:nvPr/>
          </p:nvSpPr>
          <p:spPr bwMode="auto">
            <a:xfrm>
              <a:off x="3648" y="2688"/>
              <a:ext cx="1488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Manager</a:t>
              </a:r>
            </a:p>
          </p:txBody>
        </p:sp>
        <p:sp>
          <p:nvSpPr>
            <p:cNvPr id="13331" name="Rectangle 21"/>
            <p:cNvSpPr>
              <a:spLocks noChangeArrowheads="1"/>
            </p:cNvSpPr>
            <p:nvPr/>
          </p:nvSpPr>
          <p:spPr bwMode="auto">
            <a:xfrm>
              <a:off x="1968" y="3600"/>
              <a:ext cx="1488" cy="3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Worker Bee</a:t>
              </a:r>
            </a:p>
          </p:txBody>
        </p:sp>
        <p:sp>
          <p:nvSpPr>
            <p:cNvPr id="13332" name="Line 22"/>
            <p:cNvSpPr>
              <a:spLocks noChangeShapeType="1"/>
            </p:cNvSpPr>
            <p:nvPr/>
          </p:nvSpPr>
          <p:spPr bwMode="auto">
            <a:xfrm>
              <a:off x="2544" y="110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3" name="Line 23"/>
            <p:cNvSpPr>
              <a:spLocks noChangeShapeType="1"/>
            </p:cNvSpPr>
            <p:nvPr/>
          </p:nvSpPr>
          <p:spPr bwMode="auto">
            <a:xfrm flipH="1">
              <a:off x="1488" y="1104"/>
              <a:ext cx="62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4" name="Line 24"/>
            <p:cNvSpPr>
              <a:spLocks noChangeShapeType="1"/>
            </p:cNvSpPr>
            <p:nvPr/>
          </p:nvSpPr>
          <p:spPr bwMode="auto">
            <a:xfrm>
              <a:off x="3024" y="1104"/>
              <a:ext cx="76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5" name="Line 25"/>
            <p:cNvSpPr>
              <a:spLocks noChangeShapeType="1"/>
            </p:cNvSpPr>
            <p:nvPr/>
          </p:nvSpPr>
          <p:spPr bwMode="auto">
            <a:xfrm flipH="1">
              <a:off x="336" y="1920"/>
              <a:ext cx="48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6" name="Line 26"/>
            <p:cNvSpPr>
              <a:spLocks noChangeShapeType="1"/>
            </p:cNvSpPr>
            <p:nvPr/>
          </p:nvSpPr>
          <p:spPr bwMode="auto">
            <a:xfrm>
              <a:off x="1200" y="1920"/>
              <a:ext cx="288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7" name="Line 27"/>
            <p:cNvSpPr>
              <a:spLocks noChangeShapeType="1"/>
            </p:cNvSpPr>
            <p:nvPr/>
          </p:nvSpPr>
          <p:spPr bwMode="auto">
            <a:xfrm>
              <a:off x="2544" y="192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8" name="Line 28"/>
            <p:cNvSpPr>
              <a:spLocks noChangeShapeType="1"/>
            </p:cNvSpPr>
            <p:nvPr/>
          </p:nvSpPr>
          <p:spPr bwMode="auto">
            <a:xfrm>
              <a:off x="4320" y="187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9" name="Line 29"/>
            <p:cNvSpPr>
              <a:spLocks noChangeShapeType="1"/>
            </p:cNvSpPr>
            <p:nvPr/>
          </p:nvSpPr>
          <p:spPr bwMode="auto">
            <a:xfrm>
              <a:off x="2544" y="312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868613" y="981075"/>
            <a:ext cx="3792537" cy="1066800"/>
            <a:chOff x="3168" y="192"/>
            <a:chExt cx="2304" cy="672"/>
          </a:xfrm>
        </p:grpSpPr>
        <p:sp>
          <p:nvSpPr>
            <p:cNvPr id="13321" name="Text Box 31"/>
            <p:cNvSpPr txBox="1">
              <a:spLocks noChangeArrowheads="1"/>
            </p:cNvSpPr>
            <p:nvPr/>
          </p:nvSpPr>
          <p:spPr bwMode="auto">
            <a:xfrm>
              <a:off x="4704" y="528"/>
              <a:ext cx="7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Level 1</a:t>
              </a:r>
            </a:p>
          </p:txBody>
        </p:sp>
        <p:sp>
          <p:nvSpPr>
            <p:cNvPr id="13322" name="Rectangle 32"/>
            <p:cNvSpPr>
              <a:spLocks noChangeArrowheads="1"/>
            </p:cNvSpPr>
            <p:nvPr/>
          </p:nvSpPr>
          <p:spPr bwMode="auto">
            <a:xfrm>
              <a:off x="3168" y="192"/>
              <a:ext cx="2304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243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Node Degree = Number Of Children</a:t>
            </a:r>
            <a:endParaRPr lang="ko-KR" altLang="en-US" sz="36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9750" y="1343025"/>
            <a:ext cx="8077200" cy="4533900"/>
            <a:chOff x="48" y="720"/>
            <a:chExt cx="5088" cy="3264"/>
          </a:xfrm>
        </p:grpSpPr>
        <p:sp>
          <p:nvSpPr>
            <p:cNvPr id="14350" name="Rectangle 5"/>
            <p:cNvSpPr>
              <a:spLocks noChangeArrowheads="1"/>
            </p:cNvSpPr>
            <p:nvPr/>
          </p:nvSpPr>
          <p:spPr bwMode="auto">
            <a:xfrm>
              <a:off x="2112" y="720"/>
              <a:ext cx="912" cy="384"/>
            </a:xfrm>
            <a:prstGeom prst="rect">
              <a:avLst/>
            </a:prstGeom>
            <a:solidFill>
              <a:srgbClr val="9966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President</a:t>
              </a:r>
            </a:p>
          </p:txBody>
        </p:sp>
        <p:sp>
          <p:nvSpPr>
            <p:cNvPr id="14351" name="Rectangle 6"/>
            <p:cNvSpPr>
              <a:spLocks noChangeArrowheads="1"/>
            </p:cNvSpPr>
            <p:nvPr/>
          </p:nvSpPr>
          <p:spPr bwMode="auto">
            <a:xfrm>
              <a:off x="576" y="1536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VP1</a:t>
              </a:r>
            </a:p>
          </p:txBody>
        </p:sp>
        <p:sp>
          <p:nvSpPr>
            <p:cNvPr id="14352" name="Rectangle 7"/>
            <p:cNvSpPr>
              <a:spLocks noChangeArrowheads="1"/>
            </p:cNvSpPr>
            <p:nvPr/>
          </p:nvSpPr>
          <p:spPr bwMode="auto">
            <a:xfrm>
              <a:off x="2160" y="1536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VP2</a:t>
              </a:r>
            </a:p>
          </p:txBody>
        </p:sp>
        <p:sp>
          <p:nvSpPr>
            <p:cNvPr id="14353" name="Rectangle 8"/>
            <p:cNvSpPr>
              <a:spLocks noChangeArrowheads="1"/>
            </p:cNvSpPr>
            <p:nvPr/>
          </p:nvSpPr>
          <p:spPr bwMode="auto">
            <a:xfrm>
              <a:off x="3792" y="1488"/>
              <a:ext cx="1104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VP3</a:t>
              </a:r>
            </a:p>
          </p:txBody>
        </p:sp>
        <p:sp>
          <p:nvSpPr>
            <p:cNvPr id="14354" name="Rectangle 9"/>
            <p:cNvSpPr>
              <a:spLocks noChangeArrowheads="1"/>
            </p:cNvSpPr>
            <p:nvPr/>
          </p:nvSpPr>
          <p:spPr bwMode="auto">
            <a:xfrm>
              <a:off x="48" y="2736"/>
              <a:ext cx="91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Manager1</a:t>
              </a:r>
            </a:p>
          </p:txBody>
        </p:sp>
        <p:sp>
          <p:nvSpPr>
            <p:cNvPr id="14355" name="Rectangle 10"/>
            <p:cNvSpPr>
              <a:spLocks noChangeArrowheads="1"/>
            </p:cNvSpPr>
            <p:nvPr/>
          </p:nvSpPr>
          <p:spPr bwMode="auto">
            <a:xfrm>
              <a:off x="1056" y="2736"/>
              <a:ext cx="91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Manager2</a:t>
              </a:r>
            </a:p>
          </p:txBody>
        </p:sp>
        <p:sp>
          <p:nvSpPr>
            <p:cNvPr id="14356" name="Rectangle 11"/>
            <p:cNvSpPr>
              <a:spLocks noChangeArrowheads="1"/>
            </p:cNvSpPr>
            <p:nvPr/>
          </p:nvSpPr>
          <p:spPr bwMode="auto">
            <a:xfrm>
              <a:off x="2160" y="2736"/>
              <a:ext cx="91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Manager</a:t>
              </a:r>
            </a:p>
          </p:txBody>
        </p:sp>
        <p:sp>
          <p:nvSpPr>
            <p:cNvPr id="14357" name="Rectangle 12"/>
            <p:cNvSpPr>
              <a:spLocks noChangeArrowheads="1"/>
            </p:cNvSpPr>
            <p:nvPr/>
          </p:nvSpPr>
          <p:spPr bwMode="auto">
            <a:xfrm>
              <a:off x="3648" y="2688"/>
              <a:ext cx="1488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Manager</a:t>
              </a:r>
            </a:p>
          </p:txBody>
        </p:sp>
        <p:sp>
          <p:nvSpPr>
            <p:cNvPr id="14358" name="Rectangle 13"/>
            <p:cNvSpPr>
              <a:spLocks noChangeArrowheads="1"/>
            </p:cNvSpPr>
            <p:nvPr/>
          </p:nvSpPr>
          <p:spPr bwMode="auto">
            <a:xfrm>
              <a:off x="1968" y="3600"/>
              <a:ext cx="1488" cy="3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Worker Bee</a:t>
              </a:r>
            </a:p>
          </p:txBody>
        </p:sp>
        <p:sp>
          <p:nvSpPr>
            <p:cNvPr id="14359" name="Line 14"/>
            <p:cNvSpPr>
              <a:spLocks noChangeShapeType="1"/>
            </p:cNvSpPr>
            <p:nvPr/>
          </p:nvSpPr>
          <p:spPr bwMode="auto">
            <a:xfrm>
              <a:off x="2544" y="1104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0" name="Line 15"/>
            <p:cNvSpPr>
              <a:spLocks noChangeShapeType="1"/>
            </p:cNvSpPr>
            <p:nvPr/>
          </p:nvSpPr>
          <p:spPr bwMode="auto">
            <a:xfrm flipH="1">
              <a:off x="1488" y="1104"/>
              <a:ext cx="62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1" name="Line 16"/>
            <p:cNvSpPr>
              <a:spLocks noChangeShapeType="1"/>
            </p:cNvSpPr>
            <p:nvPr/>
          </p:nvSpPr>
          <p:spPr bwMode="auto">
            <a:xfrm>
              <a:off x="3024" y="1104"/>
              <a:ext cx="768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2" name="Line 17"/>
            <p:cNvSpPr>
              <a:spLocks noChangeShapeType="1"/>
            </p:cNvSpPr>
            <p:nvPr/>
          </p:nvSpPr>
          <p:spPr bwMode="auto">
            <a:xfrm flipH="1">
              <a:off x="336" y="1920"/>
              <a:ext cx="48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3" name="Line 18"/>
            <p:cNvSpPr>
              <a:spLocks noChangeShapeType="1"/>
            </p:cNvSpPr>
            <p:nvPr/>
          </p:nvSpPr>
          <p:spPr bwMode="auto">
            <a:xfrm>
              <a:off x="1200" y="1920"/>
              <a:ext cx="288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4" name="Line 19"/>
            <p:cNvSpPr>
              <a:spLocks noChangeShapeType="1"/>
            </p:cNvSpPr>
            <p:nvPr/>
          </p:nvSpPr>
          <p:spPr bwMode="auto">
            <a:xfrm>
              <a:off x="2544" y="1920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5" name="Line 20"/>
            <p:cNvSpPr>
              <a:spLocks noChangeShapeType="1"/>
            </p:cNvSpPr>
            <p:nvPr/>
          </p:nvSpPr>
          <p:spPr bwMode="auto">
            <a:xfrm>
              <a:off x="4320" y="1872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6" name="Line 21"/>
            <p:cNvSpPr>
              <a:spLocks noChangeShapeType="1"/>
            </p:cNvSpPr>
            <p:nvPr/>
          </p:nvSpPr>
          <p:spPr bwMode="auto">
            <a:xfrm>
              <a:off x="2544" y="3120"/>
              <a:ext cx="0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49558" name="Text Box 22"/>
          <p:cNvSpPr txBox="1">
            <a:spLocks noChangeArrowheads="1"/>
          </p:cNvSpPr>
          <p:nvPr/>
        </p:nvSpPr>
        <p:spPr bwMode="auto">
          <a:xfrm>
            <a:off x="5292725" y="13414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49559" name="Text Box 23"/>
          <p:cNvSpPr txBox="1">
            <a:spLocks noChangeArrowheads="1"/>
          </p:cNvSpPr>
          <p:nvPr/>
        </p:nvSpPr>
        <p:spPr bwMode="auto">
          <a:xfrm>
            <a:off x="920750" y="2638425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49560" name="Text Box 24"/>
          <p:cNvSpPr txBox="1">
            <a:spLocks noChangeArrowheads="1"/>
          </p:cNvSpPr>
          <p:nvPr/>
        </p:nvSpPr>
        <p:spPr bwMode="auto">
          <a:xfrm>
            <a:off x="3435350" y="2638425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49561" name="Text Box 25"/>
          <p:cNvSpPr txBox="1">
            <a:spLocks noChangeArrowheads="1"/>
          </p:cNvSpPr>
          <p:nvPr/>
        </p:nvSpPr>
        <p:spPr bwMode="auto">
          <a:xfrm>
            <a:off x="6102350" y="2638425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49562" name="Text Box 26"/>
          <p:cNvSpPr txBox="1">
            <a:spLocks noChangeArrowheads="1"/>
          </p:cNvSpPr>
          <p:nvPr/>
        </p:nvSpPr>
        <p:spPr bwMode="auto">
          <a:xfrm>
            <a:off x="611188" y="3644900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49563" name="Text Box 27"/>
          <p:cNvSpPr txBox="1">
            <a:spLocks noChangeArrowheads="1"/>
          </p:cNvSpPr>
          <p:nvPr/>
        </p:nvSpPr>
        <p:spPr bwMode="auto">
          <a:xfrm>
            <a:off x="2843213" y="3573463"/>
            <a:ext cx="45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49564" name="Text Box 28"/>
          <p:cNvSpPr txBox="1">
            <a:spLocks noChangeArrowheads="1"/>
          </p:cNvSpPr>
          <p:nvPr/>
        </p:nvSpPr>
        <p:spPr bwMode="auto">
          <a:xfrm>
            <a:off x="4572000" y="3573463"/>
            <a:ext cx="45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49565" name="Text Box 29"/>
          <p:cNvSpPr txBox="1">
            <a:spLocks noChangeArrowheads="1"/>
          </p:cNvSpPr>
          <p:nvPr/>
        </p:nvSpPr>
        <p:spPr bwMode="auto">
          <a:xfrm>
            <a:off x="7451725" y="3573463"/>
            <a:ext cx="45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49566" name="Text Box 30"/>
          <p:cNvSpPr txBox="1">
            <a:spLocks noChangeArrowheads="1"/>
          </p:cNvSpPr>
          <p:nvPr/>
        </p:nvSpPr>
        <p:spPr bwMode="auto">
          <a:xfrm>
            <a:off x="6084888" y="5373688"/>
            <a:ext cx="45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58" grpId="0" autoUpdateAnimBg="0"/>
      <p:bldP spid="449559" grpId="0" autoUpdateAnimBg="0"/>
      <p:bldP spid="449560" grpId="0" autoUpdateAnimBg="0"/>
      <p:bldP spid="449561" grpId="0" autoUpdateAnimBg="0"/>
      <p:bldP spid="449562" grpId="0" autoUpdateAnimBg="0"/>
      <p:bldP spid="449563" grpId="0" autoUpdateAnimBg="0"/>
      <p:bldP spid="449564" grpId="0" autoUpdateAnimBg="0"/>
      <p:bldP spid="449565" grpId="0" autoUpdateAnimBg="0"/>
      <p:bldP spid="44956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Tree Degree = Max Node Degree</a:t>
            </a:r>
            <a:endParaRPr lang="ko-KR" altLang="en-US" sz="3800" smtClean="0"/>
          </a:p>
        </p:txBody>
      </p:sp>
      <p:sp>
        <p:nvSpPr>
          <p:cNvPr id="450564" name="Text Box 4"/>
          <p:cNvSpPr txBox="1">
            <a:spLocks noChangeArrowheads="1"/>
          </p:cNvSpPr>
          <p:nvPr/>
        </p:nvSpPr>
        <p:spPr bwMode="auto">
          <a:xfrm>
            <a:off x="323850" y="5445125"/>
            <a:ext cx="358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Degree of tree = 3.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4213" y="1557338"/>
            <a:ext cx="8077200" cy="4205287"/>
            <a:chOff x="336" y="480"/>
            <a:chExt cx="5088" cy="3341"/>
          </a:xfrm>
        </p:grpSpPr>
        <p:grpSp>
          <p:nvGrpSpPr>
            <p:cNvPr id="15366" name="Group 6"/>
            <p:cNvGrpSpPr>
              <a:grpSpLocks/>
            </p:cNvGrpSpPr>
            <p:nvPr/>
          </p:nvGrpSpPr>
          <p:grpSpPr bwMode="auto">
            <a:xfrm>
              <a:off x="336" y="480"/>
              <a:ext cx="5088" cy="3264"/>
              <a:chOff x="48" y="720"/>
              <a:chExt cx="5088" cy="3264"/>
            </a:xfrm>
          </p:grpSpPr>
          <p:sp>
            <p:nvSpPr>
              <p:cNvPr id="15376" name="Rectangle 7"/>
              <p:cNvSpPr>
                <a:spLocks noChangeArrowheads="1"/>
              </p:cNvSpPr>
              <p:nvPr/>
            </p:nvSpPr>
            <p:spPr bwMode="auto">
              <a:xfrm>
                <a:off x="2112" y="720"/>
                <a:ext cx="912" cy="384"/>
              </a:xfrm>
              <a:prstGeom prst="rect">
                <a:avLst/>
              </a:prstGeom>
              <a:solidFill>
                <a:srgbClr val="9966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latinLnBrk="0" hangingPunct="0"/>
                <a:r>
                  <a:rPr kumimoji="0" lang="en-US" altLang="ko-KR" sz="2400">
                    <a:latin typeface="Times New Roman" pitchFamily="18" charset="0"/>
                  </a:rPr>
                  <a:t>President</a:t>
                </a:r>
              </a:p>
            </p:txBody>
          </p:sp>
          <p:sp>
            <p:nvSpPr>
              <p:cNvPr id="15377" name="Rectangle 8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912" cy="3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latinLnBrk="0" hangingPunct="0"/>
                <a:r>
                  <a:rPr kumimoji="0" lang="en-US" altLang="ko-KR" sz="2400">
                    <a:latin typeface="Times New Roman" pitchFamily="18" charset="0"/>
                  </a:rPr>
                  <a:t>VP1</a:t>
                </a:r>
              </a:p>
            </p:txBody>
          </p:sp>
          <p:sp>
            <p:nvSpPr>
              <p:cNvPr id="15378" name="Rectangle 9"/>
              <p:cNvSpPr>
                <a:spLocks noChangeArrowheads="1"/>
              </p:cNvSpPr>
              <p:nvPr/>
            </p:nvSpPr>
            <p:spPr bwMode="auto">
              <a:xfrm>
                <a:off x="2160" y="1536"/>
                <a:ext cx="912" cy="3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latinLnBrk="0" hangingPunct="0"/>
                <a:r>
                  <a:rPr kumimoji="0" lang="en-US" altLang="ko-KR" sz="2400">
                    <a:latin typeface="Times New Roman" pitchFamily="18" charset="0"/>
                  </a:rPr>
                  <a:t>VP2</a:t>
                </a:r>
              </a:p>
            </p:txBody>
          </p:sp>
          <p:sp>
            <p:nvSpPr>
              <p:cNvPr id="15379" name="Rectangle 10"/>
              <p:cNvSpPr>
                <a:spLocks noChangeArrowheads="1"/>
              </p:cNvSpPr>
              <p:nvPr/>
            </p:nvSpPr>
            <p:spPr bwMode="auto">
              <a:xfrm>
                <a:off x="3792" y="1488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latinLnBrk="0" hangingPunct="0"/>
                <a:r>
                  <a:rPr kumimoji="0" lang="en-US" altLang="ko-KR" sz="2400">
                    <a:latin typeface="Times New Roman" pitchFamily="18" charset="0"/>
                  </a:rPr>
                  <a:t>VP3</a:t>
                </a:r>
              </a:p>
            </p:txBody>
          </p:sp>
          <p:sp>
            <p:nvSpPr>
              <p:cNvPr id="15380" name="Rectangle 11"/>
              <p:cNvSpPr>
                <a:spLocks noChangeArrowheads="1"/>
              </p:cNvSpPr>
              <p:nvPr/>
            </p:nvSpPr>
            <p:spPr bwMode="auto">
              <a:xfrm>
                <a:off x="48" y="2736"/>
                <a:ext cx="912" cy="3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latinLnBrk="0" hangingPunct="0"/>
                <a:r>
                  <a:rPr kumimoji="0" lang="en-US" altLang="ko-KR" sz="2400">
                    <a:latin typeface="Times New Roman" pitchFamily="18" charset="0"/>
                  </a:rPr>
                  <a:t>Manager1</a:t>
                </a:r>
              </a:p>
            </p:txBody>
          </p:sp>
          <p:sp>
            <p:nvSpPr>
              <p:cNvPr id="15381" name="Rectangle 12"/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912" cy="3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latinLnBrk="0" hangingPunct="0"/>
                <a:r>
                  <a:rPr kumimoji="0" lang="en-US" altLang="ko-KR" sz="2400">
                    <a:latin typeface="Times New Roman" pitchFamily="18" charset="0"/>
                  </a:rPr>
                  <a:t>Manager2</a:t>
                </a:r>
              </a:p>
            </p:txBody>
          </p:sp>
          <p:sp>
            <p:nvSpPr>
              <p:cNvPr id="15382" name="Rectangle 13"/>
              <p:cNvSpPr>
                <a:spLocks noChangeArrowheads="1"/>
              </p:cNvSpPr>
              <p:nvPr/>
            </p:nvSpPr>
            <p:spPr bwMode="auto">
              <a:xfrm>
                <a:off x="2160" y="2736"/>
                <a:ext cx="912" cy="3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latinLnBrk="0" hangingPunct="0"/>
                <a:r>
                  <a:rPr kumimoji="0" lang="en-US" altLang="ko-KR" sz="2400">
                    <a:latin typeface="Times New Roman" pitchFamily="18" charset="0"/>
                  </a:rPr>
                  <a:t>Manager</a:t>
                </a:r>
              </a:p>
            </p:txBody>
          </p:sp>
          <p:sp>
            <p:nvSpPr>
              <p:cNvPr id="15383" name="Rectangle 14"/>
              <p:cNvSpPr>
                <a:spLocks noChangeArrowheads="1"/>
              </p:cNvSpPr>
              <p:nvPr/>
            </p:nvSpPr>
            <p:spPr bwMode="auto">
              <a:xfrm>
                <a:off x="3648" y="2688"/>
                <a:ext cx="1488" cy="3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latinLnBrk="0" hangingPunct="0"/>
                <a:r>
                  <a:rPr kumimoji="0" lang="en-US" altLang="ko-KR" sz="2400">
                    <a:latin typeface="Times New Roman" pitchFamily="18" charset="0"/>
                  </a:rPr>
                  <a:t>Manager</a:t>
                </a:r>
              </a:p>
            </p:txBody>
          </p:sp>
          <p:sp>
            <p:nvSpPr>
              <p:cNvPr id="15384" name="Rectangle 15"/>
              <p:cNvSpPr>
                <a:spLocks noChangeArrowheads="1"/>
              </p:cNvSpPr>
              <p:nvPr/>
            </p:nvSpPr>
            <p:spPr bwMode="auto">
              <a:xfrm>
                <a:off x="1968" y="3600"/>
                <a:ext cx="1488" cy="384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latinLnBrk="0" hangingPunct="0"/>
                <a:r>
                  <a:rPr kumimoji="0" lang="en-US" altLang="ko-KR" sz="2400">
                    <a:latin typeface="Times New Roman" pitchFamily="18" charset="0"/>
                  </a:rPr>
                  <a:t>Worker Bee</a:t>
                </a:r>
              </a:p>
            </p:txBody>
          </p:sp>
          <p:sp>
            <p:nvSpPr>
              <p:cNvPr id="15385" name="Line 16"/>
              <p:cNvSpPr>
                <a:spLocks noChangeShapeType="1"/>
              </p:cNvSpPr>
              <p:nvPr/>
            </p:nvSpPr>
            <p:spPr bwMode="auto">
              <a:xfrm>
                <a:off x="2544" y="110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6" name="Line 17"/>
              <p:cNvSpPr>
                <a:spLocks noChangeShapeType="1"/>
              </p:cNvSpPr>
              <p:nvPr/>
            </p:nvSpPr>
            <p:spPr bwMode="auto">
              <a:xfrm flipH="1">
                <a:off x="1488" y="1104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7" name="Line 18"/>
              <p:cNvSpPr>
                <a:spLocks noChangeShapeType="1"/>
              </p:cNvSpPr>
              <p:nvPr/>
            </p:nvSpPr>
            <p:spPr bwMode="auto">
              <a:xfrm>
                <a:off x="3024" y="1104"/>
                <a:ext cx="768" cy="38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8" name="Line 19"/>
              <p:cNvSpPr>
                <a:spLocks noChangeShapeType="1"/>
              </p:cNvSpPr>
              <p:nvPr/>
            </p:nvSpPr>
            <p:spPr bwMode="auto">
              <a:xfrm flipH="1">
                <a:off x="336" y="1920"/>
                <a:ext cx="480" cy="81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9" name="Line 20"/>
              <p:cNvSpPr>
                <a:spLocks noChangeShapeType="1"/>
              </p:cNvSpPr>
              <p:nvPr/>
            </p:nvSpPr>
            <p:spPr bwMode="auto">
              <a:xfrm>
                <a:off x="1200" y="1920"/>
                <a:ext cx="288" cy="81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90" name="Line 21"/>
              <p:cNvSpPr>
                <a:spLocks noChangeShapeType="1"/>
              </p:cNvSpPr>
              <p:nvPr/>
            </p:nvSpPr>
            <p:spPr bwMode="auto">
              <a:xfrm>
                <a:off x="2544" y="1920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91" name="Line 22"/>
              <p:cNvSpPr>
                <a:spLocks noChangeShapeType="1"/>
              </p:cNvSpPr>
              <p:nvPr/>
            </p:nvSpPr>
            <p:spPr bwMode="auto">
              <a:xfrm>
                <a:off x="4320" y="1872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92" name="Line 23"/>
              <p:cNvSpPr>
                <a:spLocks noChangeShapeType="1"/>
              </p:cNvSpPr>
              <p:nvPr/>
            </p:nvSpPr>
            <p:spPr bwMode="auto">
              <a:xfrm>
                <a:off x="2544" y="3120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5367" name="Text Box 24"/>
            <p:cNvSpPr txBox="1">
              <a:spLocks noChangeArrowheads="1"/>
            </p:cNvSpPr>
            <p:nvPr/>
          </p:nvSpPr>
          <p:spPr bwMode="auto">
            <a:xfrm>
              <a:off x="3456" y="480"/>
              <a:ext cx="38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5368" name="Text Box 25"/>
            <p:cNvSpPr txBox="1">
              <a:spLocks noChangeArrowheads="1"/>
            </p:cNvSpPr>
            <p:nvPr/>
          </p:nvSpPr>
          <p:spPr bwMode="auto">
            <a:xfrm>
              <a:off x="576" y="1296"/>
              <a:ext cx="288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369" name="Text Box 26"/>
            <p:cNvSpPr txBox="1">
              <a:spLocks noChangeArrowheads="1"/>
            </p:cNvSpPr>
            <p:nvPr/>
          </p:nvSpPr>
          <p:spPr bwMode="auto">
            <a:xfrm>
              <a:off x="2160" y="1296"/>
              <a:ext cx="288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370" name="Text Box 27"/>
            <p:cNvSpPr txBox="1">
              <a:spLocks noChangeArrowheads="1"/>
            </p:cNvSpPr>
            <p:nvPr/>
          </p:nvSpPr>
          <p:spPr bwMode="auto">
            <a:xfrm>
              <a:off x="3840" y="1296"/>
              <a:ext cx="288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371" name="Text Box 28"/>
            <p:cNvSpPr txBox="1">
              <a:spLocks noChangeArrowheads="1"/>
            </p:cNvSpPr>
            <p:nvPr/>
          </p:nvSpPr>
          <p:spPr bwMode="auto">
            <a:xfrm>
              <a:off x="384" y="2064"/>
              <a:ext cx="288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372" name="Text Box 29"/>
            <p:cNvSpPr txBox="1">
              <a:spLocks noChangeArrowheads="1"/>
            </p:cNvSpPr>
            <p:nvPr/>
          </p:nvSpPr>
          <p:spPr bwMode="auto">
            <a:xfrm>
              <a:off x="1824" y="2064"/>
              <a:ext cx="288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373" name="Text Box 30"/>
            <p:cNvSpPr txBox="1">
              <a:spLocks noChangeArrowheads="1"/>
            </p:cNvSpPr>
            <p:nvPr/>
          </p:nvSpPr>
          <p:spPr bwMode="auto">
            <a:xfrm>
              <a:off x="2928" y="2064"/>
              <a:ext cx="288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374" name="Text Box 31"/>
            <p:cNvSpPr txBox="1">
              <a:spLocks noChangeArrowheads="1"/>
            </p:cNvSpPr>
            <p:nvPr/>
          </p:nvSpPr>
          <p:spPr bwMode="auto">
            <a:xfrm>
              <a:off x="4752" y="2064"/>
              <a:ext cx="288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375" name="Text Box 32"/>
            <p:cNvSpPr txBox="1">
              <a:spLocks noChangeArrowheads="1"/>
            </p:cNvSpPr>
            <p:nvPr/>
          </p:nvSpPr>
          <p:spPr bwMode="auto">
            <a:xfrm>
              <a:off x="3840" y="3361"/>
              <a:ext cx="288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176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Binary Tree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ko-KR" smtClean="0"/>
              <a:t>Finite (</a:t>
            </a:r>
            <a:r>
              <a:rPr lang="en-US" altLang="ko-KR" smtClean="0">
                <a:solidFill>
                  <a:srgbClr val="3333FF"/>
                </a:solidFill>
              </a:rPr>
              <a:t>possibly empty</a:t>
            </a:r>
            <a:r>
              <a:rPr lang="en-US" altLang="ko-KR" smtClean="0"/>
              <a:t>) collection of elements.</a:t>
            </a:r>
          </a:p>
          <a:p>
            <a:pPr eaLnBrk="1" hangingPunct="1"/>
            <a:r>
              <a:rPr lang="en-US" altLang="ko-KR" smtClean="0"/>
              <a:t>A </a:t>
            </a:r>
            <a:r>
              <a:rPr lang="en-US" altLang="ko-KR" smtClean="0">
                <a:solidFill>
                  <a:srgbClr val="FF0000"/>
                </a:solidFill>
              </a:rPr>
              <a:t>nonempty</a:t>
            </a:r>
            <a:r>
              <a:rPr lang="en-US" altLang="ko-KR" smtClean="0"/>
              <a:t> binary tree has a </a:t>
            </a:r>
            <a:r>
              <a:rPr lang="en-US" altLang="ko-KR" smtClean="0">
                <a:solidFill>
                  <a:srgbClr val="FF0000"/>
                </a:solidFill>
              </a:rPr>
              <a:t>root</a:t>
            </a:r>
            <a:r>
              <a:rPr lang="en-US" altLang="ko-KR" smtClean="0"/>
              <a:t> element.</a:t>
            </a:r>
          </a:p>
          <a:p>
            <a:pPr eaLnBrk="1" hangingPunct="1"/>
            <a:r>
              <a:rPr lang="en-US" altLang="ko-KR" smtClean="0"/>
              <a:t>The remaining elements (if any) are partitioned into </a:t>
            </a:r>
            <a:r>
              <a:rPr lang="en-US" altLang="ko-KR" smtClean="0">
                <a:solidFill>
                  <a:srgbClr val="FF0000"/>
                </a:solidFill>
              </a:rPr>
              <a:t>two</a:t>
            </a:r>
            <a:r>
              <a:rPr lang="en-US" altLang="ko-KR" smtClean="0"/>
              <a:t> binary trees.</a:t>
            </a:r>
          </a:p>
          <a:p>
            <a:pPr eaLnBrk="1" hangingPunct="1"/>
            <a:r>
              <a:rPr lang="en-US" altLang="ko-KR" smtClean="0"/>
              <a:t>These are called the </a:t>
            </a:r>
            <a:r>
              <a:rPr lang="en-US" altLang="ko-KR" smtClean="0">
                <a:solidFill>
                  <a:srgbClr val="FF0000"/>
                </a:solidFill>
              </a:rPr>
              <a:t>left</a:t>
            </a:r>
            <a:r>
              <a:rPr lang="en-US" altLang="ko-KR" smtClean="0"/>
              <a:t> and </a:t>
            </a:r>
            <a:r>
              <a:rPr lang="en-US" altLang="ko-KR" smtClean="0">
                <a:solidFill>
                  <a:srgbClr val="FF0000"/>
                </a:solidFill>
              </a:rPr>
              <a:t>right</a:t>
            </a:r>
            <a:r>
              <a:rPr lang="en-US" altLang="ko-KR" smtClean="0"/>
              <a:t> subtrees of the binary tree.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306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Differences Between A Tree &amp; A Binary Tree</a:t>
            </a:r>
            <a:endParaRPr lang="ko-KR" altLang="en-US" sz="2800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152400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3000"/>
              <a:t>The subtrees of a </a:t>
            </a:r>
            <a:r>
              <a:rPr lang="en-US" altLang="ko-KR" sz="3000">
                <a:solidFill>
                  <a:srgbClr val="FF0000"/>
                </a:solidFill>
              </a:rPr>
              <a:t>binary</a:t>
            </a:r>
            <a:r>
              <a:rPr lang="en-US" altLang="ko-KR" sz="3000"/>
              <a:t> </a:t>
            </a:r>
            <a:r>
              <a:rPr lang="en-US" altLang="ko-KR" sz="3000">
                <a:solidFill>
                  <a:srgbClr val="FF0000"/>
                </a:solidFill>
              </a:rPr>
              <a:t>tree</a:t>
            </a:r>
            <a:r>
              <a:rPr lang="en-US" altLang="ko-KR" sz="3000"/>
              <a:t> are ordered; 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3000"/>
              <a:t>those of a </a:t>
            </a:r>
            <a:r>
              <a:rPr lang="en-US" altLang="ko-KR" sz="3000">
                <a:solidFill>
                  <a:srgbClr val="FF0000"/>
                </a:solidFill>
              </a:rPr>
              <a:t>tree</a:t>
            </a:r>
            <a:r>
              <a:rPr lang="en-US" altLang="ko-KR" sz="3000"/>
              <a:t> are</a:t>
            </a:r>
            <a:r>
              <a:rPr lang="en-US" altLang="ko-KR" sz="3000">
                <a:solidFill>
                  <a:srgbClr val="FF0000"/>
                </a:solidFill>
              </a:rPr>
              <a:t> not </a:t>
            </a:r>
            <a:r>
              <a:rPr lang="en-US" altLang="ko-KR" sz="3000"/>
              <a:t>ordered.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00200" y="3271838"/>
            <a:ext cx="3733800" cy="1371600"/>
            <a:chOff x="1008" y="1872"/>
            <a:chExt cx="2352" cy="864"/>
          </a:xfrm>
        </p:grpSpPr>
        <p:sp>
          <p:nvSpPr>
            <p:cNvPr id="17415" name="Oval 6"/>
            <p:cNvSpPr>
              <a:spLocks noChangeArrowheads="1"/>
            </p:cNvSpPr>
            <p:nvPr/>
          </p:nvSpPr>
          <p:spPr bwMode="auto">
            <a:xfrm>
              <a:off x="1296" y="192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6" name="Oval 7"/>
            <p:cNvSpPr>
              <a:spLocks noChangeArrowheads="1"/>
            </p:cNvSpPr>
            <p:nvPr/>
          </p:nvSpPr>
          <p:spPr bwMode="auto">
            <a:xfrm>
              <a:off x="1008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7" name="Line 8"/>
            <p:cNvSpPr>
              <a:spLocks noChangeShapeType="1"/>
            </p:cNvSpPr>
            <p:nvPr/>
          </p:nvSpPr>
          <p:spPr bwMode="auto">
            <a:xfrm flipH="1">
              <a:off x="1200" y="2112"/>
              <a:ext cx="14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18" name="Text Box 9"/>
            <p:cNvSpPr txBox="1">
              <a:spLocks noChangeArrowheads="1"/>
            </p:cNvSpPr>
            <p:nvPr/>
          </p:nvSpPr>
          <p:spPr bwMode="auto">
            <a:xfrm>
              <a:off x="1296" y="187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419" name="Text Box 10"/>
            <p:cNvSpPr txBox="1">
              <a:spLocks noChangeArrowheads="1"/>
            </p:cNvSpPr>
            <p:nvPr/>
          </p:nvSpPr>
          <p:spPr bwMode="auto">
            <a:xfrm>
              <a:off x="1008" y="24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20" name="Oval 11"/>
            <p:cNvSpPr>
              <a:spLocks noChangeArrowheads="1"/>
            </p:cNvSpPr>
            <p:nvPr/>
          </p:nvSpPr>
          <p:spPr bwMode="auto">
            <a:xfrm>
              <a:off x="2640" y="1968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1" name="Oval 12"/>
            <p:cNvSpPr>
              <a:spLocks noChangeArrowheads="1"/>
            </p:cNvSpPr>
            <p:nvPr/>
          </p:nvSpPr>
          <p:spPr bwMode="auto">
            <a:xfrm>
              <a:off x="3120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2" name="Text Box 13"/>
            <p:cNvSpPr txBox="1">
              <a:spLocks noChangeArrowheads="1"/>
            </p:cNvSpPr>
            <p:nvPr/>
          </p:nvSpPr>
          <p:spPr bwMode="auto">
            <a:xfrm>
              <a:off x="2640" y="192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423" name="Text Box 14"/>
            <p:cNvSpPr txBox="1">
              <a:spLocks noChangeArrowheads="1"/>
            </p:cNvSpPr>
            <p:nvPr/>
          </p:nvSpPr>
          <p:spPr bwMode="auto">
            <a:xfrm>
              <a:off x="3120" y="24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2832" y="2160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51600" name="Rectangle 16"/>
          <p:cNvSpPr>
            <a:spLocks noChangeArrowheads="1"/>
          </p:cNvSpPr>
          <p:nvPr/>
        </p:nvSpPr>
        <p:spPr bwMode="auto">
          <a:xfrm>
            <a:off x="762000" y="495300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kumimoji="0" lang="en-US" altLang="ko-KR" sz="3200">
                <a:latin typeface="Times New Roman" pitchFamily="18" charset="0"/>
              </a:rPr>
              <a:t>Are different when viewed as binary trees.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kumimoji="0" lang="en-US" altLang="ko-KR" sz="3200">
                <a:latin typeface="Times New Roman" pitchFamily="18" charset="0"/>
              </a:rPr>
              <a:t>Are the same when viewed as trees.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97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0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Arithmetic Expressions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3200400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FF0000"/>
                </a:solidFill>
              </a:rPr>
              <a:t>(a + b) * (c + d) + e </a:t>
            </a:r>
            <a:r>
              <a:rPr lang="en-US" altLang="ko-KR" smtClean="0">
                <a:solidFill>
                  <a:srgbClr val="FF0000"/>
                </a:solidFill>
                <a:latin typeface="Times New Roman" pitchFamily="18" charset="0"/>
              </a:rPr>
              <a:t>–</a:t>
            </a:r>
            <a:r>
              <a:rPr lang="en-US" altLang="ko-KR" smtClean="0">
                <a:solidFill>
                  <a:srgbClr val="FF0000"/>
                </a:solidFill>
              </a:rPr>
              <a:t> f/g*h + 3.25</a:t>
            </a:r>
          </a:p>
          <a:p>
            <a:pPr eaLnBrk="1" hangingPunct="1"/>
            <a:r>
              <a:rPr lang="en-US" altLang="ko-KR" smtClean="0"/>
              <a:t>Expressions comprise three kinds of entities.</a:t>
            </a:r>
          </a:p>
          <a:p>
            <a:pPr lvl="1" eaLnBrk="1" hangingPunct="1"/>
            <a:r>
              <a:rPr lang="en-US" altLang="ko-KR" smtClean="0"/>
              <a:t>Operators (</a:t>
            </a:r>
            <a:r>
              <a:rPr lang="en-US" altLang="ko-KR" smtClean="0">
                <a:solidFill>
                  <a:srgbClr val="FF0000"/>
                </a:solidFill>
              </a:rPr>
              <a:t>+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-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/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*</a:t>
            </a:r>
            <a:r>
              <a:rPr lang="en-US" altLang="ko-KR" smtClean="0"/>
              <a:t>).</a:t>
            </a:r>
          </a:p>
          <a:p>
            <a:pPr lvl="1" eaLnBrk="1" hangingPunct="1"/>
            <a:r>
              <a:rPr lang="en-US" altLang="ko-KR" smtClean="0"/>
              <a:t>Operands (</a:t>
            </a:r>
            <a:r>
              <a:rPr lang="en-US" altLang="ko-KR" smtClean="0">
                <a:solidFill>
                  <a:srgbClr val="FF0000"/>
                </a:solidFill>
              </a:rPr>
              <a:t>a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b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c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d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e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f</a:t>
            </a:r>
            <a:r>
              <a:rPr lang="en-US" altLang="ko-KR" smtClean="0"/>
              <a:t>,</a:t>
            </a:r>
            <a:r>
              <a:rPr lang="en-US" altLang="ko-KR" smtClean="0">
                <a:solidFill>
                  <a:srgbClr val="FF0000"/>
                </a:solidFill>
              </a:rPr>
              <a:t> g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h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3.25</a:t>
            </a:r>
            <a:r>
              <a:rPr lang="en-US" altLang="ko-KR" smtClean="0"/>
              <a:t>,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(a + b)</a:t>
            </a:r>
            <a:r>
              <a:rPr lang="en-US" altLang="ko-KR" smtClean="0"/>
              <a:t>,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(c +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d)</a:t>
            </a:r>
            <a:r>
              <a:rPr lang="en-US" altLang="ko-KR" smtClean="0"/>
              <a:t>,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etc.).</a:t>
            </a:r>
          </a:p>
          <a:p>
            <a:pPr lvl="1" eaLnBrk="1" hangingPunct="1"/>
            <a:r>
              <a:rPr lang="en-US" altLang="ko-KR" smtClean="0"/>
              <a:t>Delimiters (</a:t>
            </a:r>
            <a:r>
              <a:rPr lang="en-US" altLang="ko-KR" smtClean="0">
                <a:solidFill>
                  <a:srgbClr val="FF0000"/>
                </a:solidFill>
              </a:rPr>
              <a:t>(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  <a:r>
              <a:rPr lang="en-US" altLang="ko-KR" smtClean="0"/>
              <a:t>).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92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Binary Tree Form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6172200" cy="685800"/>
          </a:xfrm>
        </p:spPr>
        <p:txBody>
          <a:bodyPr/>
          <a:lstStyle/>
          <a:p>
            <a:pPr eaLnBrk="1" hangingPunct="1"/>
            <a:r>
              <a:rPr lang="en-US" altLang="ko-KR" sz="3400" smtClean="0"/>
              <a:t>(a + b) * (c </a:t>
            </a:r>
            <a:r>
              <a:rPr lang="en-US" altLang="ko-KR" sz="3400" smtClean="0">
                <a:latin typeface="Times New Roman" pitchFamily="18" charset="0"/>
              </a:rPr>
              <a:t>–</a:t>
            </a:r>
            <a:r>
              <a:rPr lang="en-US" altLang="ko-KR" sz="3400" smtClean="0"/>
              <a:t> d) / (e + f)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2057400"/>
            <a:ext cx="5715000" cy="3475038"/>
            <a:chOff x="480" y="1296"/>
            <a:chExt cx="3600" cy="2189"/>
          </a:xfrm>
        </p:grpSpPr>
        <p:sp>
          <p:nvSpPr>
            <p:cNvPr id="19462" name="Text Box 5"/>
            <p:cNvSpPr txBox="1">
              <a:spLocks noChangeArrowheads="1"/>
            </p:cNvSpPr>
            <p:nvPr/>
          </p:nvSpPr>
          <p:spPr bwMode="auto">
            <a:xfrm>
              <a:off x="2544" y="134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19463" name="Oval 6"/>
            <p:cNvSpPr>
              <a:spLocks noChangeArrowheads="1"/>
            </p:cNvSpPr>
            <p:nvPr/>
          </p:nvSpPr>
          <p:spPr bwMode="auto">
            <a:xfrm>
              <a:off x="76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768" y="2640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9465" name="Oval 8"/>
            <p:cNvSpPr>
              <a:spLocks noChangeArrowheads="1"/>
            </p:cNvSpPr>
            <p:nvPr/>
          </p:nvSpPr>
          <p:spPr bwMode="auto">
            <a:xfrm>
              <a:off x="480" y="312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6" name="Text Box 9"/>
            <p:cNvSpPr txBox="1">
              <a:spLocks noChangeArrowheads="1"/>
            </p:cNvSpPr>
            <p:nvPr/>
          </p:nvSpPr>
          <p:spPr bwMode="auto">
            <a:xfrm>
              <a:off x="480" y="302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467" name="Oval 10"/>
            <p:cNvSpPr>
              <a:spLocks noChangeArrowheads="1"/>
            </p:cNvSpPr>
            <p:nvPr/>
          </p:nvSpPr>
          <p:spPr bwMode="auto">
            <a:xfrm>
              <a:off x="1104" y="312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8" name="Text Box 11"/>
            <p:cNvSpPr txBox="1">
              <a:spLocks noChangeArrowheads="1"/>
            </p:cNvSpPr>
            <p:nvPr/>
          </p:nvSpPr>
          <p:spPr bwMode="auto">
            <a:xfrm>
              <a:off x="1104" y="307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469" name="Line 12"/>
            <p:cNvSpPr>
              <a:spLocks noChangeShapeType="1"/>
            </p:cNvSpPr>
            <p:nvPr/>
          </p:nvSpPr>
          <p:spPr bwMode="auto">
            <a:xfrm flipH="1">
              <a:off x="672" y="288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0" name="Line 13"/>
            <p:cNvSpPr>
              <a:spLocks noChangeShapeType="1"/>
            </p:cNvSpPr>
            <p:nvPr/>
          </p:nvSpPr>
          <p:spPr bwMode="auto">
            <a:xfrm>
              <a:off x="1008" y="283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1" name="Oval 14"/>
            <p:cNvSpPr>
              <a:spLocks noChangeArrowheads="1"/>
            </p:cNvSpPr>
            <p:nvPr/>
          </p:nvSpPr>
          <p:spPr bwMode="auto">
            <a:xfrm>
              <a:off x="2064" y="273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2" name="Text Box 15"/>
            <p:cNvSpPr txBox="1">
              <a:spLocks noChangeArrowheads="1"/>
            </p:cNvSpPr>
            <p:nvPr/>
          </p:nvSpPr>
          <p:spPr bwMode="auto">
            <a:xfrm>
              <a:off x="2064" y="2640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473" name="Oval 16"/>
            <p:cNvSpPr>
              <a:spLocks noChangeArrowheads="1"/>
            </p:cNvSpPr>
            <p:nvPr/>
          </p:nvSpPr>
          <p:spPr bwMode="auto">
            <a:xfrm>
              <a:off x="1776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4" name="Text Box 17"/>
            <p:cNvSpPr txBox="1">
              <a:spLocks noChangeArrowheads="1"/>
            </p:cNvSpPr>
            <p:nvPr/>
          </p:nvSpPr>
          <p:spPr bwMode="auto">
            <a:xfrm>
              <a:off x="1776" y="307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9475" name="Oval 18"/>
            <p:cNvSpPr>
              <a:spLocks noChangeArrowheads="1"/>
            </p:cNvSpPr>
            <p:nvPr/>
          </p:nvSpPr>
          <p:spPr bwMode="auto">
            <a:xfrm>
              <a:off x="2400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6" name="Text Box 19"/>
            <p:cNvSpPr txBox="1">
              <a:spLocks noChangeArrowheads="1"/>
            </p:cNvSpPr>
            <p:nvPr/>
          </p:nvSpPr>
          <p:spPr bwMode="auto">
            <a:xfrm>
              <a:off x="2400" y="3120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9477" name="Line 20"/>
            <p:cNvSpPr>
              <a:spLocks noChangeShapeType="1"/>
            </p:cNvSpPr>
            <p:nvPr/>
          </p:nvSpPr>
          <p:spPr bwMode="auto">
            <a:xfrm flipH="1">
              <a:off x="1968" y="2928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8" name="Line 21"/>
            <p:cNvSpPr>
              <a:spLocks noChangeShapeType="1"/>
            </p:cNvSpPr>
            <p:nvPr/>
          </p:nvSpPr>
          <p:spPr bwMode="auto">
            <a:xfrm>
              <a:off x="2304" y="2880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9" name="Oval 22"/>
            <p:cNvSpPr>
              <a:spLocks noChangeArrowheads="1"/>
            </p:cNvSpPr>
            <p:nvPr/>
          </p:nvSpPr>
          <p:spPr bwMode="auto">
            <a:xfrm>
              <a:off x="3504" y="206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80" name="Text Box 23"/>
            <p:cNvSpPr txBox="1">
              <a:spLocks noChangeArrowheads="1"/>
            </p:cNvSpPr>
            <p:nvPr/>
          </p:nvSpPr>
          <p:spPr bwMode="auto">
            <a:xfrm>
              <a:off x="3504" y="201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9481" name="Oval 24"/>
            <p:cNvSpPr>
              <a:spLocks noChangeArrowheads="1"/>
            </p:cNvSpPr>
            <p:nvPr/>
          </p:nvSpPr>
          <p:spPr bwMode="auto">
            <a:xfrm>
              <a:off x="3216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82" name="Text Box 25"/>
            <p:cNvSpPr txBox="1">
              <a:spLocks noChangeArrowheads="1"/>
            </p:cNvSpPr>
            <p:nvPr/>
          </p:nvSpPr>
          <p:spPr bwMode="auto">
            <a:xfrm>
              <a:off x="3216" y="2400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9483" name="Oval 26"/>
            <p:cNvSpPr>
              <a:spLocks noChangeArrowheads="1"/>
            </p:cNvSpPr>
            <p:nvPr/>
          </p:nvSpPr>
          <p:spPr bwMode="auto">
            <a:xfrm>
              <a:off x="3840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84" name="Text Box 27"/>
            <p:cNvSpPr txBox="1">
              <a:spLocks noChangeArrowheads="1"/>
            </p:cNvSpPr>
            <p:nvPr/>
          </p:nvSpPr>
          <p:spPr bwMode="auto">
            <a:xfrm>
              <a:off x="3840" y="2448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9485" name="Line 28"/>
            <p:cNvSpPr>
              <a:spLocks noChangeShapeType="1"/>
            </p:cNvSpPr>
            <p:nvPr/>
          </p:nvSpPr>
          <p:spPr bwMode="auto">
            <a:xfrm flipH="1">
              <a:off x="3408" y="2256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6" name="Line 29"/>
            <p:cNvSpPr>
              <a:spLocks noChangeShapeType="1"/>
            </p:cNvSpPr>
            <p:nvPr/>
          </p:nvSpPr>
          <p:spPr bwMode="auto">
            <a:xfrm>
              <a:off x="3744" y="2208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7" name="Oval 30"/>
            <p:cNvSpPr>
              <a:spLocks noChangeArrowheads="1"/>
            </p:cNvSpPr>
            <p:nvPr/>
          </p:nvSpPr>
          <p:spPr bwMode="auto">
            <a:xfrm>
              <a:off x="1488" y="206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88" name="Text Box 31"/>
            <p:cNvSpPr txBox="1">
              <a:spLocks noChangeArrowheads="1"/>
            </p:cNvSpPr>
            <p:nvPr/>
          </p:nvSpPr>
          <p:spPr bwMode="auto">
            <a:xfrm>
              <a:off x="1488" y="201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ko-KR" altLang="en-US" sz="32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9489" name="Line 32"/>
            <p:cNvSpPr>
              <a:spLocks noChangeShapeType="1"/>
            </p:cNvSpPr>
            <p:nvPr/>
          </p:nvSpPr>
          <p:spPr bwMode="auto">
            <a:xfrm flipH="1">
              <a:off x="960" y="220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0" name="Line 33"/>
            <p:cNvSpPr>
              <a:spLocks noChangeShapeType="1"/>
            </p:cNvSpPr>
            <p:nvPr/>
          </p:nvSpPr>
          <p:spPr bwMode="auto">
            <a:xfrm>
              <a:off x="1728" y="2208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1" name="Oval 34"/>
            <p:cNvSpPr>
              <a:spLocks noChangeArrowheads="1"/>
            </p:cNvSpPr>
            <p:nvPr/>
          </p:nvSpPr>
          <p:spPr bwMode="auto">
            <a:xfrm>
              <a:off x="2544" y="139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92" name="Line 35"/>
            <p:cNvSpPr>
              <a:spLocks noChangeShapeType="1"/>
            </p:cNvSpPr>
            <p:nvPr/>
          </p:nvSpPr>
          <p:spPr bwMode="auto">
            <a:xfrm flipH="1">
              <a:off x="1680" y="153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3" name="Line 36"/>
            <p:cNvSpPr>
              <a:spLocks noChangeShapeType="1"/>
            </p:cNvSpPr>
            <p:nvPr/>
          </p:nvSpPr>
          <p:spPr bwMode="auto">
            <a:xfrm>
              <a:off x="2736" y="158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4" name="Text Box 37"/>
            <p:cNvSpPr txBox="1">
              <a:spLocks noChangeArrowheads="1"/>
            </p:cNvSpPr>
            <p:nvPr/>
          </p:nvSpPr>
          <p:spPr bwMode="auto">
            <a:xfrm>
              <a:off x="2592" y="129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/</a:t>
              </a: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7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Merits Of Binary Tree Form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286000"/>
          </a:xfrm>
        </p:spPr>
        <p:txBody>
          <a:bodyPr/>
          <a:lstStyle/>
          <a:p>
            <a:pPr eaLnBrk="1" hangingPunct="1"/>
            <a:r>
              <a:rPr lang="en-US" altLang="ko-KR" smtClean="0"/>
              <a:t>Left and right operands are easy to visualize.</a:t>
            </a:r>
          </a:p>
          <a:p>
            <a:pPr eaLnBrk="1" hangingPunct="1"/>
            <a:r>
              <a:rPr lang="en-US" altLang="ko-KR" smtClean="0"/>
              <a:t>Code optimization algorithms work with the binary tree form of an expression.</a:t>
            </a:r>
          </a:p>
          <a:p>
            <a:pPr eaLnBrk="1" hangingPunct="1"/>
            <a:r>
              <a:rPr lang="en-US" altLang="ko-KR" smtClean="0"/>
              <a:t>Simple recursive evaluation of expression.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71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/>
              <a:t>Binary Tree Properties &amp; Representation</a:t>
            </a:r>
            <a:endParaRPr lang="ko-KR" altLang="en-US" sz="3200" smtClean="0"/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1692275" y="2060575"/>
            <a:ext cx="5181600" cy="3398838"/>
            <a:chOff x="816" y="1680"/>
            <a:chExt cx="3264" cy="2141"/>
          </a:xfrm>
        </p:grpSpPr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1104" y="2976"/>
              <a:ext cx="240" cy="365"/>
              <a:chOff x="4176" y="1104"/>
              <a:chExt cx="240" cy="365"/>
            </a:xfrm>
          </p:grpSpPr>
          <p:sp>
            <p:nvSpPr>
              <p:cNvPr id="21542" name="Oval 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43" name="Text Box 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1510" name="Group 8"/>
            <p:cNvGrpSpPr>
              <a:grpSpLocks/>
            </p:cNvGrpSpPr>
            <p:nvPr/>
          </p:nvGrpSpPr>
          <p:grpSpPr bwMode="auto">
            <a:xfrm>
              <a:off x="816" y="3408"/>
              <a:ext cx="240" cy="365"/>
              <a:chOff x="4176" y="1104"/>
              <a:chExt cx="240" cy="365"/>
            </a:xfrm>
          </p:grpSpPr>
          <p:sp>
            <p:nvSpPr>
              <p:cNvPr id="21540" name="Oval 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41" name="Text Box 1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1511" name="Group 11"/>
            <p:cNvGrpSpPr>
              <a:grpSpLocks/>
            </p:cNvGrpSpPr>
            <p:nvPr/>
          </p:nvGrpSpPr>
          <p:grpSpPr bwMode="auto">
            <a:xfrm>
              <a:off x="1440" y="3408"/>
              <a:ext cx="240" cy="365"/>
              <a:chOff x="4176" y="1104"/>
              <a:chExt cx="240" cy="365"/>
            </a:xfrm>
          </p:grpSpPr>
          <p:sp>
            <p:nvSpPr>
              <p:cNvPr id="21538" name="Oval 12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39" name="Text Box 13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1512" name="Line 14"/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3" name="Line 15"/>
            <p:cNvSpPr>
              <a:spLocks noChangeShapeType="1"/>
            </p:cNvSpPr>
            <p:nvPr/>
          </p:nvSpPr>
          <p:spPr bwMode="auto">
            <a:xfrm>
              <a:off x="1344" y="3168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1514" name="Group 16"/>
            <p:cNvGrpSpPr>
              <a:grpSpLocks/>
            </p:cNvGrpSpPr>
            <p:nvPr/>
          </p:nvGrpSpPr>
          <p:grpSpPr bwMode="auto">
            <a:xfrm>
              <a:off x="2400" y="3024"/>
              <a:ext cx="240" cy="365"/>
              <a:chOff x="4176" y="1104"/>
              <a:chExt cx="240" cy="365"/>
            </a:xfrm>
          </p:grpSpPr>
          <p:sp>
            <p:nvSpPr>
              <p:cNvPr id="21536" name="Oval 17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37" name="Text Box 18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1515" name="Group 19"/>
            <p:cNvGrpSpPr>
              <a:grpSpLocks/>
            </p:cNvGrpSpPr>
            <p:nvPr/>
          </p:nvGrpSpPr>
          <p:grpSpPr bwMode="auto">
            <a:xfrm>
              <a:off x="2736" y="3456"/>
              <a:ext cx="240" cy="365"/>
              <a:chOff x="4176" y="1104"/>
              <a:chExt cx="240" cy="365"/>
            </a:xfrm>
          </p:grpSpPr>
          <p:sp>
            <p:nvSpPr>
              <p:cNvPr id="21534" name="Oval 2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35" name="Text Box 2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1516" name="Line 22"/>
            <p:cNvSpPr>
              <a:spLocks noChangeShapeType="1"/>
            </p:cNvSpPr>
            <p:nvPr/>
          </p:nvSpPr>
          <p:spPr bwMode="auto">
            <a:xfrm>
              <a:off x="2640" y="321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1517" name="Group 23"/>
            <p:cNvGrpSpPr>
              <a:grpSpLocks/>
            </p:cNvGrpSpPr>
            <p:nvPr/>
          </p:nvGrpSpPr>
          <p:grpSpPr bwMode="auto">
            <a:xfrm>
              <a:off x="3840" y="2352"/>
              <a:ext cx="240" cy="365"/>
              <a:chOff x="4176" y="1104"/>
              <a:chExt cx="240" cy="365"/>
            </a:xfrm>
          </p:grpSpPr>
          <p:sp>
            <p:nvSpPr>
              <p:cNvPr id="21532" name="Oval 24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33" name="Text Box 25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1518" name="Group 26"/>
            <p:cNvGrpSpPr>
              <a:grpSpLocks/>
            </p:cNvGrpSpPr>
            <p:nvPr/>
          </p:nvGrpSpPr>
          <p:grpSpPr bwMode="auto">
            <a:xfrm>
              <a:off x="3552" y="2784"/>
              <a:ext cx="240" cy="365"/>
              <a:chOff x="4176" y="1104"/>
              <a:chExt cx="240" cy="365"/>
            </a:xfrm>
          </p:grpSpPr>
          <p:sp>
            <p:nvSpPr>
              <p:cNvPr id="21530" name="Oval 27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31" name="Text Box 28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1519" name="Line 29"/>
            <p:cNvSpPr>
              <a:spLocks noChangeShapeType="1"/>
            </p:cNvSpPr>
            <p:nvPr/>
          </p:nvSpPr>
          <p:spPr bwMode="auto">
            <a:xfrm flipH="1">
              <a:off x="3744" y="2592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1520" name="Group 30"/>
            <p:cNvGrpSpPr>
              <a:grpSpLocks/>
            </p:cNvGrpSpPr>
            <p:nvPr/>
          </p:nvGrpSpPr>
          <p:grpSpPr bwMode="auto">
            <a:xfrm>
              <a:off x="1824" y="2352"/>
              <a:ext cx="240" cy="365"/>
              <a:chOff x="4176" y="1104"/>
              <a:chExt cx="240" cy="365"/>
            </a:xfrm>
          </p:grpSpPr>
          <p:sp>
            <p:nvSpPr>
              <p:cNvPr id="21528" name="Oval 3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9" name="Text Box 3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1521" name="Line 33"/>
            <p:cNvSpPr>
              <a:spLocks noChangeShapeType="1"/>
            </p:cNvSpPr>
            <p:nvPr/>
          </p:nvSpPr>
          <p:spPr bwMode="auto">
            <a:xfrm flipH="1">
              <a:off x="1296" y="2544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2" name="Line 34"/>
            <p:cNvSpPr>
              <a:spLocks noChangeShapeType="1"/>
            </p:cNvSpPr>
            <p:nvPr/>
          </p:nvSpPr>
          <p:spPr bwMode="auto">
            <a:xfrm>
              <a:off x="2064" y="2544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1523" name="Group 35"/>
            <p:cNvGrpSpPr>
              <a:grpSpLocks/>
            </p:cNvGrpSpPr>
            <p:nvPr/>
          </p:nvGrpSpPr>
          <p:grpSpPr bwMode="auto">
            <a:xfrm>
              <a:off x="2880" y="1680"/>
              <a:ext cx="240" cy="365"/>
              <a:chOff x="4176" y="1104"/>
              <a:chExt cx="240" cy="365"/>
            </a:xfrm>
          </p:grpSpPr>
          <p:sp>
            <p:nvSpPr>
              <p:cNvPr id="21526" name="Oval 3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7" name="Text Box 3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1524" name="Line 38"/>
            <p:cNvSpPr>
              <a:spLocks noChangeShapeType="1"/>
            </p:cNvSpPr>
            <p:nvPr/>
          </p:nvSpPr>
          <p:spPr bwMode="auto">
            <a:xfrm flipH="1">
              <a:off x="2016" y="1872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5" name="Line 39"/>
            <p:cNvSpPr>
              <a:spLocks noChangeShapeType="1"/>
            </p:cNvSpPr>
            <p:nvPr/>
          </p:nvSpPr>
          <p:spPr bwMode="auto">
            <a:xfrm>
              <a:off x="3072" y="1920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95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Tree : Nature vs Computer Science</a:t>
            </a:r>
          </a:p>
        </p:txBody>
      </p:sp>
      <p:pic>
        <p:nvPicPr>
          <p:cNvPr id="4100" name="Picture 4" descr="TREE_S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852738"/>
            <a:ext cx="1749425" cy="17494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708275"/>
            <a:ext cx="2046288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Line 6"/>
          <p:cNvSpPr>
            <a:spLocks noChangeShapeType="1"/>
          </p:cNvSpPr>
          <p:nvPr/>
        </p:nvSpPr>
        <p:spPr bwMode="auto">
          <a:xfrm flipH="1" flipV="1">
            <a:off x="2339975" y="4221163"/>
            <a:ext cx="863600" cy="1584325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76600" y="5589588"/>
            <a:ext cx="143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solidFill>
                  <a:srgbClr val="3333FF"/>
                </a:solidFill>
              </a:rPr>
              <a:t>root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H="1">
            <a:off x="6156325" y="2060575"/>
            <a:ext cx="360363" cy="10810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6227763" y="1628775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solidFill>
                  <a:srgbClr val="3333FF"/>
                </a:solidFill>
              </a:rPr>
              <a:t>root</a:t>
            </a: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V="1">
            <a:off x="5364163" y="3716338"/>
            <a:ext cx="719137" cy="1584325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4787900" y="5300663"/>
            <a:ext cx="143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solidFill>
                  <a:srgbClr val="3333FF"/>
                </a:solidFill>
              </a:rPr>
              <a:t>node</a:t>
            </a: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V="1">
            <a:off x="5435600" y="4292600"/>
            <a:ext cx="647700" cy="10810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 flipH="1" flipV="1">
            <a:off x="6732588" y="4076700"/>
            <a:ext cx="215900" cy="10810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6443663" y="5157788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solidFill>
                  <a:srgbClr val="3333FF"/>
                </a:solidFill>
              </a:rPr>
              <a:t>leaves</a:t>
            </a:r>
          </a:p>
        </p:txBody>
      </p:sp>
      <p:sp>
        <p:nvSpPr>
          <p:cNvPr id="4111" name="Line 17"/>
          <p:cNvSpPr>
            <a:spLocks noChangeShapeType="1"/>
          </p:cNvSpPr>
          <p:nvPr/>
        </p:nvSpPr>
        <p:spPr bwMode="auto">
          <a:xfrm flipH="1">
            <a:off x="6443663" y="2420938"/>
            <a:ext cx="865187" cy="1152525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2" name="Text Box 18"/>
          <p:cNvSpPr txBox="1">
            <a:spLocks noChangeArrowheads="1"/>
          </p:cNvSpPr>
          <p:nvPr/>
        </p:nvSpPr>
        <p:spPr bwMode="auto">
          <a:xfrm>
            <a:off x="7092950" y="1989138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solidFill>
                  <a:srgbClr val="3333FF"/>
                </a:solidFill>
              </a:rPr>
              <a:t>branches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07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Minimum Number Of Nodes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Minimum number of nodes in a binary tree whose height is </a:t>
            </a:r>
            <a:r>
              <a:rPr lang="en-US" altLang="ko-KR" smtClean="0">
                <a:solidFill>
                  <a:srgbClr val="FF0000"/>
                </a:solidFill>
              </a:rPr>
              <a:t>h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At least one node at each of first </a:t>
            </a:r>
            <a:r>
              <a:rPr lang="en-US" altLang="ko-KR" smtClean="0">
                <a:solidFill>
                  <a:srgbClr val="FF0000"/>
                </a:solidFill>
              </a:rPr>
              <a:t>h</a:t>
            </a:r>
            <a:r>
              <a:rPr lang="en-US" altLang="ko-KR" smtClean="0"/>
              <a:t> levels.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03350" y="2852738"/>
            <a:ext cx="3657600" cy="3322637"/>
            <a:chOff x="816" y="1680"/>
            <a:chExt cx="2304" cy="2093"/>
          </a:xfrm>
        </p:grpSpPr>
        <p:grpSp>
          <p:nvGrpSpPr>
            <p:cNvPr id="22535" name="Group 5"/>
            <p:cNvGrpSpPr>
              <a:grpSpLocks/>
            </p:cNvGrpSpPr>
            <p:nvPr/>
          </p:nvGrpSpPr>
          <p:grpSpPr bwMode="auto">
            <a:xfrm>
              <a:off x="1104" y="2976"/>
              <a:ext cx="240" cy="365"/>
              <a:chOff x="4176" y="1104"/>
              <a:chExt cx="240" cy="365"/>
            </a:xfrm>
          </p:grpSpPr>
          <p:sp>
            <p:nvSpPr>
              <p:cNvPr id="22548" name="Oval 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49" name="Text Box 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2536" name="Group 8"/>
            <p:cNvGrpSpPr>
              <a:grpSpLocks/>
            </p:cNvGrpSpPr>
            <p:nvPr/>
          </p:nvGrpSpPr>
          <p:grpSpPr bwMode="auto">
            <a:xfrm>
              <a:off x="816" y="3408"/>
              <a:ext cx="240" cy="365"/>
              <a:chOff x="4176" y="1104"/>
              <a:chExt cx="240" cy="365"/>
            </a:xfrm>
          </p:grpSpPr>
          <p:sp>
            <p:nvSpPr>
              <p:cNvPr id="22546" name="Oval 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47" name="Text Box 1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2537" name="Line 11"/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2538" name="Group 12"/>
            <p:cNvGrpSpPr>
              <a:grpSpLocks/>
            </p:cNvGrpSpPr>
            <p:nvPr/>
          </p:nvGrpSpPr>
          <p:grpSpPr bwMode="auto">
            <a:xfrm>
              <a:off x="1824" y="2352"/>
              <a:ext cx="240" cy="365"/>
              <a:chOff x="4176" y="1104"/>
              <a:chExt cx="240" cy="365"/>
            </a:xfrm>
          </p:grpSpPr>
          <p:sp>
            <p:nvSpPr>
              <p:cNvPr id="22544" name="Oval 1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45" name="Text Box 1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2539" name="Line 15"/>
            <p:cNvSpPr>
              <a:spLocks noChangeShapeType="1"/>
            </p:cNvSpPr>
            <p:nvPr/>
          </p:nvSpPr>
          <p:spPr bwMode="auto">
            <a:xfrm flipH="1">
              <a:off x="1296" y="2544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2540" name="Group 16"/>
            <p:cNvGrpSpPr>
              <a:grpSpLocks/>
            </p:cNvGrpSpPr>
            <p:nvPr/>
          </p:nvGrpSpPr>
          <p:grpSpPr bwMode="auto">
            <a:xfrm>
              <a:off x="2880" y="1680"/>
              <a:ext cx="240" cy="365"/>
              <a:chOff x="4176" y="1104"/>
              <a:chExt cx="240" cy="365"/>
            </a:xfrm>
          </p:grpSpPr>
          <p:sp>
            <p:nvSpPr>
              <p:cNvPr id="22542" name="Oval 17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43" name="Text Box 18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2541" name="Line 19"/>
            <p:cNvSpPr>
              <a:spLocks noChangeShapeType="1"/>
            </p:cNvSpPr>
            <p:nvPr/>
          </p:nvSpPr>
          <p:spPr bwMode="auto">
            <a:xfrm flipH="1">
              <a:off x="2016" y="1872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23252" name="Text Box 20"/>
          <p:cNvSpPr txBox="1">
            <a:spLocks noChangeArrowheads="1"/>
          </p:cNvSpPr>
          <p:nvPr/>
        </p:nvSpPr>
        <p:spPr bwMode="auto">
          <a:xfrm>
            <a:off x="5257800" y="3429000"/>
            <a:ext cx="358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minimum number of nodes is</a:t>
            </a:r>
            <a:r>
              <a:rPr kumimoji="0" lang="en-US" altLang="ko-KR" sz="32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FF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013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  <p:bldP spid="22325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ko-KR" smtClean="0"/>
              <a:t>Maximum Number Of Nodes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ko-KR" smtClean="0"/>
              <a:t>All possible nodes at first </a:t>
            </a:r>
            <a:r>
              <a:rPr lang="en-US" altLang="ko-KR" smtClean="0">
                <a:solidFill>
                  <a:srgbClr val="3333FF"/>
                </a:solidFill>
              </a:rPr>
              <a:t>h</a:t>
            </a:r>
            <a:r>
              <a:rPr lang="en-US" altLang="ko-KR" smtClean="0"/>
              <a:t> levels are present.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36625" y="4210050"/>
            <a:ext cx="5486400" cy="1219200"/>
            <a:chOff x="768" y="2208"/>
            <a:chExt cx="3456" cy="768"/>
          </a:xfrm>
        </p:grpSpPr>
        <p:sp>
          <p:nvSpPr>
            <p:cNvPr id="23604" name="Oval 5"/>
            <p:cNvSpPr>
              <a:spLocks noChangeArrowheads="1"/>
            </p:cNvSpPr>
            <p:nvPr/>
          </p:nvSpPr>
          <p:spPr bwMode="auto">
            <a:xfrm>
              <a:off x="76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5" name="Oval 6"/>
            <p:cNvSpPr>
              <a:spLocks noChangeArrowheads="1"/>
            </p:cNvSpPr>
            <p:nvPr/>
          </p:nvSpPr>
          <p:spPr bwMode="auto">
            <a:xfrm>
              <a:off x="2064" y="273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6" name="Oval 7"/>
            <p:cNvSpPr>
              <a:spLocks noChangeArrowheads="1"/>
            </p:cNvSpPr>
            <p:nvPr/>
          </p:nvSpPr>
          <p:spPr bwMode="auto">
            <a:xfrm>
              <a:off x="316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7" name="Oval 8"/>
            <p:cNvSpPr>
              <a:spLocks noChangeArrowheads="1"/>
            </p:cNvSpPr>
            <p:nvPr/>
          </p:nvSpPr>
          <p:spPr bwMode="auto">
            <a:xfrm>
              <a:off x="3984" y="273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8" name="Line 9"/>
            <p:cNvSpPr>
              <a:spLocks noChangeShapeType="1"/>
            </p:cNvSpPr>
            <p:nvPr/>
          </p:nvSpPr>
          <p:spPr bwMode="auto">
            <a:xfrm flipH="1">
              <a:off x="3312" y="2256"/>
              <a:ext cx="24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9" name="Line 10"/>
            <p:cNvSpPr>
              <a:spLocks noChangeShapeType="1"/>
            </p:cNvSpPr>
            <p:nvPr/>
          </p:nvSpPr>
          <p:spPr bwMode="auto">
            <a:xfrm>
              <a:off x="3744" y="2208"/>
              <a:ext cx="33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0" name="Line 11"/>
            <p:cNvSpPr>
              <a:spLocks noChangeShapeType="1"/>
            </p:cNvSpPr>
            <p:nvPr/>
          </p:nvSpPr>
          <p:spPr bwMode="auto">
            <a:xfrm flipH="1">
              <a:off x="960" y="220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1" name="Line 12"/>
            <p:cNvSpPr>
              <a:spLocks noChangeShapeType="1"/>
            </p:cNvSpPr>
            <p:nvPr/>
          </p:nvSpPr>
          <p:spPr bwMode="auto">
            <a:xfrm>
              <a:off x="1728" y="2208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756025" y="2838450"/>
            <a:ext cx="381000" cy="579438"/>
            <a:chOff x="4176" y="1104"/>
            <a:chExt cx="240" cy="365"/>
          </a:xfrm>
        </p:grpSpPr>
        <p:sp>
          <p:nvSpPr>
            <p:cNvPr id="23602" name="Oval 14"/>
            <p:cNvSpPr>
              <a:spLocks noChangeArrowheads="1"/>
            </p:cNvSpPr>
            <p:nvPr/>
          </p:nvSpPr>
          <p:spPr bwMode="auto">
            <a:xfrm>
              <a:off x="4176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03" name="Text Box 15"/>
            <p:cNvSpPr txBox="1">
              <a:spLocks noChangeArrowheads="1"/>
            </p:cNvSpPr>
            <p:nvPr/>
          </p:nvSpPr>
          <p:spPr bwMode="auto">
            <a:xfrm>
              <a:off x="4176" y="110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endParaRPr kumimoji="0" lang="ko-KR" altLang="en-US" sz="32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079625" y="3143250"/>
            <a:ext cx="3581400" cy="1341438"/>
            <a:chOff x="1488" y="1536"/>
            <a:chExt cx="2256" cy="845"/>
          </a:xfrm>
        </p:grpSpPr>
        <p:grpSp>
          <p:nvGrpSpPr>
            <p:cNvPr id="23594" name="Group 17"/>
            <p:cNvGrpSpPr>
              <a:grpSpLocks/>
            </p:cNvGrpSpPr>
            <p:nvPr/>
          </p:nvGrpSpPr>
          <p:grpSpPr bwMode="auto">
            <a:xfrm>
              <a:off x="3504" y="2016"/>
              <a:ext cx="240" cy="365"/>
              <a:chOff x="4176" y="1104"/>
              <a:chExt cx="240" cy="365"/>
            </a:xfrm>
          </p:grpSpPr>
          <p:sp>
            <p:nvSpPr>
              <p:cNvPr id="23600" name="Oval 1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01" name="Text Box 1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3595" name="Group 20"/>
            <p:cNvGrpSpPr>
              <a:grpSpLocks/>
            </p:cNvGrpSpPr>
            <p:nvPr/>
          </p:nvGrpSpPr>
          <p:grpSpPr bwMode="auto">
            <a:xfrm>
              <a:off x="1488" y="2016"/>
              <a:ext cx="240" cy="365"/>
              <a:chOff x="4176" y="1104"/>
              <a:chExt cx="240" cy="365"/>
            </a:xfrm>
          </p:grpSpPr>
          <p:sp>
            <p:nvSpPr>
              <p:cNvPr id="23598" name="Oval 2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99" name="Text Box 2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3596" name="Line 23"/>
            <p:cNvSpPr>
              <a:spLocks noChangeShapeType="1"/>
            </p:cNvSpPr>
            <p:nvPr/>
          </p:nvSpPr>
          <p:spPr bwMode="auto">
            <a:xfrm flipH="1">
              <a:off x="1680" y="153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7" name="Line 24"/>
            <p:cNvSpPr>
              <a:spLocks noChangeShapeType="1"/>
            </p:cNvSpPr>
            <p:nvPr/>
          </p:nvSpPr>
          <p:spPr bwMode="auto">
            <a:xfrm>
              <a:off x="2736" y="158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479425" y="5200650"/>
            <a:ext cx="6324600" cy="1036638"/>
            <a:chOff x="480" y="2832"/>
            <a:chExt cx="3984" cy="653"/>
          </a:xfrm>
        </p:grpSpPr>
        <p:grpSp>
          <p:nvGrpSpPr>
            <p:cNvPr id="23562" name="Group 26"/>
            <p:cNvGrpSpPr>
              <a:grpSpLocks/>
            </p:cNvGrpSpPr>
            <p:nvPr/>
          </p:nvGrpSpPr>
          <p:grpSpPr bwMode="auto">
            <a:xfrm>
              <a:off x="480" y="3072"/>
              <a:ext cx="240" cy="365"/>
              <a:chOff x="4176" y="1104"/>
              <a:chExt cx="240" cy="365"/>
            </a:xfrm>
          </p:grpSpPr>
          <p:sp>
            <p:nvSpPr>
              <p:cNvPr id="23592" name="Oval 27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93" name="Text Box 28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3563" name="Group 29"/>
            <p:cNvGrpSpPr>
              <a:grpSpLocks/>
            </p:cNvGrpSpPr>
            <p:nvPr/>
          </p:nvGrpSpPr>
          <p:grpSpPr bwMode="auto">
            <a:xfrm>
              <a:off x="1104" y="3072"/>
              <a:ext cx="240" cy="365"/>
              <a:chOff x="4176" y="1104"/>
              <a:chExt cx="240" cy="365"/>
            </a:xfrm>
          </p:grpSpPr>
          <p:sp>
            <p:nvSpPr>
              <p:cNvPr id="23590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91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3564" name="Line 32"/>
            <p:cNvSpPr>
              <a:spLocks noChangeShapeType="1"/>
            </p:cNvSpPr>
            <p:nvPr/>
          </p:nvSpPr>
          <p:spPr bwMode="auto">
            <a:xfrm flipH="1">
              <a:off x="672" y="288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5" name="Line 33"/>
            <p:cNvSpPr>
              <a:spLocks noChangeShapeType="1"/>
            </p:cNvSpPr>
            <p:nvPr/>
          </p:nvSpPr>
          <p:spPr bwMode="auto">
            <a:xfrm>
              <a:off x="1008" y="283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3566" name="Group 34"/>
            <p:cNvGrpSpPr>
              <a:grpSpLocks/>
            </p:cNvGrpSpPr>
            <p:nvPr/>
          </p:nvGrpSpPr>
          <p:grpSpPr bwMode="auto">
            <a:xfrm>
              <a:off x="1776" y="3120"/>
              <a:ext cx="240" cy="365"/>
              <a:chOff x="4176" y="1104"/>
              <a:chExt cx="240" cy="365"/>
            </a:xfrm>
          </p:grpSpPr>
          <p:sp>
            <p:nvSpPr>
              <p:cNvPr id="23588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89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3567" name="Group 37"/>
            <p:cNvGrpSpPr>
              <a:grpSpLocks/>
            </p:cNvGrpSpPr>
            <p:nvPr/>
          </p:nvGrpSpPr>
          <p:grpSpPr bwMode="auto">
            <a:xfrm>
              <a:off x="2400" y="3120"/>
              <a:ext cx="240" cy="365"/>
              <a:chOff x="4176" y="1104"/>
              <a:chExt cx="240" cy="365"/>
            </a:xfrm>
          </p:grpSpPr>
          <p:sp>
            <p:nvSpPr>
              <p:cNvPr id="23586" name="Oval 3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87" name="Text Box 3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3568" name="Line 40"/>
            <p:cNvSpPr>
              <a:spLocks noChangeShapeType="1"/>
            </p:cNvSpPr>
            <p:nvPr/>
          </p:nvSpPr>
          <p:spPr bwMode="auto">
            <a:xfrm flipH="1">
              <a:off x="1968" y="2928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9" name="Line 41"/>
            <p:cNvSpPr>
              <a:spLocks noChangeShapeType="1"/>
            </p:cNvSpPr>
            <p:nvPr/>
          </p:nvSpPr>
          <p:spPr bwMode="auto">
            <a:xfrm>
              <a:off x="2304" y="2880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3570" name="Group 42"/>
            <p:cNvGrpSpPr>
              <a:grpSpLocks/>
            </p:cNvGrpSpPr>
            <p:nvPr/>
          </p:nvGrpSpPr>
          <p:grpSpPr bwMode="auto">
            <a:xfrm>
              <a:off x="2928" y="3120"/>
              <a:ext cx="240" cy="365"/>
              <a:chOff x="4176" y="1104"/>
              <a:chExt cx="240" cy="365"/>
            </a:xfrm>
          </p:grpSpPr>
          <p:sp>
            <p:nvSpPr>
              <p:cNvPr id="23584" name="Oval 4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85" name="Text Box 4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3571" name="Group 45"/>
            <p:cNvGrpSpPr>
              <a:grpSpLocks/>
            </p:cNvGrpSpPr>
            <p:nvPr/>
          </p:nvGrpSpPr>
          <p:grpSpPr bwMode="auto">
            <a:xfrm>
              <a:off x="3360" y="3120"/>
              <a:ext cx="240" cy="365"/>
              <a:chOff x="4176" y="1104"/>
              <a:chExt cx="240" cy="365"/>
            </a:xfrm>
          </p:grpSpPr>
          <p:sp>
            <p:nvSpPr>
              <p:cNvPr id="23582" name="Oval 4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83" name="Text Box 4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3572" name="Group 48"/>
            <p:cNvGrpSpPr>
              <a:grpSpLocks/>
            </p:cNvGrpSpPr>
            <p:nvPr/>
          </p:nvGrpSpPr>
          <p:grpSpPr bwMode="auto">
            <a:xfrm>
              <a:off x="3792" y="3120"/>
              <a:ext cx="240" cy="365"/>
              <a:chOff x="4176" y="1104"/>
              <a:chExt cx="240" cy="365"/>
            </a:xfrm>
          </p:grpSpPr>
          <p:sp>
            <p:nvSpPr>
              <p:cNvPr id="23580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81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3573" name="Group 51"/>
            <p:cNvGrpSpPr>
              <a:grpSpLocks/>
            </p:cNvGrpSpPr>
            <p:nvPr/>
          </p:nvGrpSpPr>
          <p:grpSpPr bwMode="auto">
            <a:xfrm>
              <a:off x="4224" y="3120"/>
              <a:ext cx="240" cy="365"/>
              <a:chOff x="4176" y="1104"/>
              <a:chExt cx="240" cy="365"/>
            </a:xfrm>
          </p:grpSpPr>
          <p:sp>
            <p:nvSpPr>
              <p:cNvPr id="23578" name="Oval 52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79" name="Text Box 53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3574" name="Line 54"/>
            <p:cNvSpPr>
              <a:spLocks noChangeShapeType="1"/>
            </p:cNvSpPr>
            <p:nvPr/>
          </p:nvSpPr>
          <p:spPr bwMode="auto">
            <a:xfrm flipH="1">
              <a:off x="3072" y="2928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5" name="Line 55"/>
            <p:cNvSpPr>
              <a:spLocks noChangeShapeType="1"/>
            </p:cNvSpPr>
            <p:nvPr/>
          </p:nvSpPr>
          <p:spPr bwMode="auto">
            <a:xfrm>
              <a:off x="3360" y="2928"/>
              <a:ext cx="9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6" name="Line 56"/>
            <p:cNvSpPr>
              <a:spLocks noChangeShapeType="1"/>
            </p:cNvSpPr>
            <p:nvPr/>
          </p:nvSpPr>
          <p:spPr bwMode="auto">
            <a:xfrm flipH="1">
              <a:off x="3936" y="2928"/>
              <a:ext cx="9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7" name="Line 57"/>
            <p:cNvSpPr>
              <a:spLocks noChangeShapeType="1"/>
            </p:cNvSpPr>
            <p:nvPr/>
          </p:nvSpPr>
          <p:spPr bwMode="auto">
            <a:xfrm>
              <a:off x="4176" y="2928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4356100" y="1700213"/>
            <a:ext cx="44196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Maximum number of nodes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= 1 + 2 + 4 + 8 + … + 2</a:t>
            </a:r>
            <a:r>
              <a:rPr kumimoji="0" lang="en-US" altLang="ko-KR" sz="2800" baseline="30000">
                <a:solidFill>
                  <a:srgbClr val="3333FF"/>
                </a:solidFill>
                <a:latin typeface="Times New Roman" pitchFamily="18" charset="0"/>
              </a:rPr>
              <a:t>h-1</a:t>
            </a:r>
            <a:endParaRPr kumimoji="0" lang="en-US" altLang="ko-KR" sz="2800">
              <a:solidFill>
                <a:srgbClr val="3333FF"/>
              </a:solidFill>
              <a:latin typeface="Times New Roman" pitchFamily="18" charset="0"/>
            </a:endParaRPr>
          </a:p>
          <a:p>
            <a:pPr latinLnBrk="0">
              <a:spcBef>
                <a:spcPct val="50000"/>
              </a:spcBef>
            </a:pP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= 2</a:t>
            </a:r>
            <a:r>
              <a:rPr kumimoji="0" lang="en-US" altLang="ko-KR" sz="2800" baseline="30000">
                <a:solidFill>
                  <a:srgbClr val="3333FF"/>
                </a:solidFill>
                <a:latin typeface="Times New Roman" pitchFamily="18" charset="0"/>
              </a:rPr>
              <a:t>h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 - 1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258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 autoUpdateAnimBg="0"/>
      <p:bldP spid="22431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Number Of Nodes &amp; Height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Let </a:t>
            </a:r>
            <a:r>
              <a:rPr lang="en-US" altLang="ko-KR" dirty="0" smtClean="0">
                <a:solidFill>
                  <a:srgbClr val="3333FF"/>
                </a:solidFill>
              </a:rPr>
              <a:t>n</a:t>
            </a:r>
            <a:r>
              <a:rPr lang="en-US" altLang="ko-KR" dirty="0" smtClean="0"/>
              <a:t> be the number of nodes in a binary tree whose height is </a:t>
            </a:r>
            <a:r>
              <a:rPr lang="en-US" altLang="ko-KR" dirty="0" smtClean="0">
                <a:solidFill>
                  <a:srgbClr val="3333FF"/>
                </a:solidFill>
              </a:rPr>
              <a:t>h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en-US" altLang="ko-KR" dirty="0" smtClean="0">
                <a:solidFill>
                  <a:srgbClr val="3333FF"/>
                </a:solidFill>
              </a:rPr>
              <a:t>h &lt;= n &lt;= </a:t>
            </a:r>
            <a:r>
              <a:rPr lang="en-US" altLang="ko-KR" sz="2200" dirty="0" smtClean="0">
                <a:solidFill>
                  <a:srgbClr val="3333FF"/>
                </a:solidFill>
              </a:rPr>
              <a:t>2</a:t>
            </a:r>
            <a:r>
              <a:rPr lang="en-US" altLang="ko-KR" sz="2200" baseline="30000" dirty="0" smtClean="0">
                <a:solidFill>
                  <a:srgbClr val="3333FF"/>
                </a:solidFill>
              </a:rPr>
              <a:t>h</a:t>
            </a:r>
            <a:r>
              <a:rPr lang="en-US" altLang="ko-KR" sz="2200" dirty="0" smtClean="0">
                <a:solidFill>
                  <a:srgbClr val="3333FF"/>
                </a:solidFill>
              </a:rPr>
              <a:t> </a:t>
            </a:r>
            <a:r>
              <a:rPr lang="en-US" altLang="ko-KR" sz="2200" dirty="0" smtClean="0">
                <a:solidFill>
                  <a:srgbClr val="3333FF"/>
                </a:solidFill>
                <a:latin typeface="Times New Roman" pitchFamily="18" charset="0"/>
              </a:rPr>
              <a:t>–</a:t>
            </a:r>
            <a:r>
              <a:rPr lang="en-US" altLang="ko-KR" sz="2200" dirty="0" smtClean="0">
                <a:solidFill>
                  <a:srgbClr val="3333FF"/>
                </a:solidFill>
              </a:rPr>
              <a:t> 1</a:t>
            </a:r>
          </a:p>
          <a:p>
            <a:pPr lvl="1" eaLnBrk="1" hangingPunct="1"/>
            <a:r>
              <a:rPr lang="en-US" altLang="ko-KR" dirty="0" smtClean="0">
                <a:solidFill>
                  <a:srgbClr val="3333FF"/>
                </a:solidFill>
              </a:rPr>
              <a:t>log</a:t>
            </a:r>
            <a:r>
              <a:rPr lang="en-US" altLang="ko-KR" baseline="-25000" dirty="0" smtClean="0">
                <a:solidFill>
                  <a:srgbClr val="3333FF"/>
                </a:solidFill>
              </a:rPr>
              <a:t>2</a:t>
            </a:r>
            <a:r>
              <a:rPr lang="en-US" altLang="ko-KR" dirty="0" smtClean="0">
                <a:solidFill>
                  <a:srgbClr val="3333FF"/>
                </a:solidFill>
              </a:rPr>
              <a:t>(n+1) &lt;= h &lt;= n</a:t>
            </a:r>
          </a:p>
          <a:p>
            <a:pPr eaLnBrk="1" hangingPunct="1"/>
            <a:endParaRPr lang="ko-KR" altLang="en-US" dirty="0" smtClean="0">
              <a:solidFill>
                <a:schemeClr val="hlink"/>
              </a:solidFill>
            </a:endParaRPr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1928813" y="2556102"/>
            <a:ext cx="1785937" cy="428625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323295" y="3021012"/>
            <a:ext cx="1913391" cy="428625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70856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Full Binary Tree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3058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A </a:t>
            </a:r>
            <a:r>
              <a:rPr lang="en-US" altLang="ko-KR" b="1" smtClean="0">
                <a:solidFill>
                  <a:srgbClr val="3333FF"/>
                </a:solidFill>
              </a:rPr>
              <a:t>full</a:t>
            </a:r>
            <a:r>
              <a:rPr lang="en-US" altLang="ko-KR" smtClean="0"/>
              <a:t> binary tree of a given height </a:t>
            </a:r>
            <a:r>
              <a:rPr lang="en-US" altLang="ko-KR" smtClean="0">
                <a:solidFill>
                  <a:srgbClr val="3333FF"/>
                </a:solidFill>
              </a:rPr>
              <a:t>h</a:t>
            </a:r>
            <a:r>
              <a:rPr lang="en-US" altLang="ko-KR" smtClean="0"/>
              <a:t> has </a:t>
            </a:r>
            <a:r>
              <a:rPr lang="en-US" altLang="ko-KR" smtClean="0">
                <a:solidFill>
                  <a:srgbClr val="3333FF"/>
                </a:solidFill>
              </a:rPr>
              <a:t>2</a:t>
            </a:r>
            <a:r>
              <a:rPr lang="en-US" altLang="ko-KR" baseline="30000" smtClean="0">
                <a:solidFill>
                  <a:srgbClr val="3333FF"/>
                </a:solidFill>
              </a:rPr>
              <a:t>h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  <a:latin typeface="Times New Roman" pitchFamily="18" charset="0"/>
              </a:rPr>
              <a:t>–</a:t>
            </a:r>
            <a:r>
              <a:rPr lang="en-US" altLang="ko-KR" smtClean="0">
                <a:solidFill>
                  <a:srgbClr val="3333FF"/>
                </a:solidFill>
              </a:rPr>
              <a:t> 1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nodes.</a:t>
            </a:r>
          </a:p>
          <a:p>
            <a:pPr eaLnBrk="1" hangingPunct="1">
              <a:lnSpc>
                <a:spcPct val="90000"/>
              </a:lnSpc>
            </a:pPr>
            <a:endParaRPr lang="ko-KR" alt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989138"/>
            <a:ext cx="7162800" cy="4160837"/>
            <a:chOff x="576" y="1488"/>
            <a:chExt cx="4512" cy="2621"/>
          </a:xfrm>
        </p:grpSpPr>
        <p:grpSp>
          <p:nvGrpSpPr>
            <p:cNvPr id="25606" name="Group 5"/>
            <p:cNvGrpSpPr>
              <a:grpSpLocks/>
            </p:cNvGrpSpPr>
            <p:nvPr/>
          </p:nvGrpSpPr>
          <p:grpSpPr bwMode="auto">
            <a:xfrm>
              <a:off x="576" y="1488"/>
              <a:ext cx="3984" cy="2141"/>
              <a:chOff x="576" y="1488"/>
              <a:chExt cx="3984" cy="2141"/>
            </a:xfrm>
          </p:grpSpPr>
          <p:grpSp>
            <p:nvGrpSpPr>
              <p:cNvPr id="25608" name="Group 6"/>
              <p:cNvGrpSpPr>
                <a:grpSpLocks/>
              </p:cNvGrpSpPr>
              <p:nvPr/>
            </p:nvGrpSpPr>
            <p:grpSpPr bwMode="auto">
              <a:xfrm>
                <a:off x="864" y="2352"/>
                <a:ext cx="3456" cy="768"/>
                <a:chOff x="768" y="2208"/>
                <a:chExt cx="3456" cy="768"/>
              </a:xfrm>
            </p:grpSpPr>
            <p:sp>
              <p:nvSpPr>
                <p:cNvPr id="25654" name="Oval 7"/>
                <p:cNvSpPr>
                  <a:spLocks noChangeArrowheads="1"/>
                </p:cNvSpPr>
                <p:nvPr/>
              </p:nvSpPr>
              <p:spPr bwMode="auto"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655" name="Oval 8"/>
                <p:cNvSpPr>
                  <a:spLocks noChangeArrowheads="1"/>
                </p:cNvSpPr>
                <p:nvPr/>
              </p:nvSpPr>
              <p:spPr bwMode="auto"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656" name="Oval 9"/>
                <p:cNvSpPr>
                  <a:spLocks noChangeArrowheads="1"/>
                </p:cNvSpPr>
                <p:nvPr/>
              </p:nvSpPr>
              <p:spPr bwMode="auto"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657" name="Oval 10"/>
                <p:cNvSpPr>
                  <a:spLocks noChangeArrowheads="1"/>
                </p:cNvSpPr>
                <p:nvPr/>
              </p:nvSpPr>
              <p:spPr bwMode="auto"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658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312" y="2256"/>
                  <a:ext cx="24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5659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2208"/>
                  <a:ext cx="33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5660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60" y="2208"/>
                  <a:ext cx="528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5661" name="Line 14"/>
                <p:cNvSpPr>
                  <a:spLocks noChangeShapeType="1"/>
                </p:cNvSpPr>
                <p:nvPr/>
              </p:nvSpPr>
              <p:spPr bwMode="auto">
                <a:xfrm>
                  <a:off x="1728" y="2208"/>
                  <a:ext cx="384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5609" name="Group 15"/>
              <p:cNvGrpSpPr>
                <a:grpSpLocks/>
              </p:cNvGrpSpPr>
              <p:nvPr/>
            </p:nvGrpSpPr>
            <p:grpSpPr bwMode="auto">
              <a:xfrm>
                <a:off x="2640" y="1488"/>
                <a:ext cx="240" cy="365"/>
                <a:chOff x="4176" y="1104"/>
                <a:chExt cx="240" cy="365"/>
              </a:xfrm>
            </p:grpSpPr>
            <p:sp>
              <p:nvSpPr>
                <p:cNvPr id="25652" name="Oval 16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6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latinLnBrk="0">
                    <a:spcBef>
                      <a:spcPct val="50000"/>
                    </a:spcBef>
                  </a:pPr>
                  <a:endParaRPr kumimoji="0" lang="ko-KR" altLang="en-US" sz="3200">
                    <a:solidFill>
                      <a:schemeClr val="hlink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5610" name="Group 18"/>
              <p:cNvGrpSpPr>
                <a:grpSpLocks/>
              </p:cNvGrpSpPr>
              <p:nvPr/>
            </p:nvGrpSpPr>
            <p:grpSpPr bwMode="auto">
              <a:xfrm>
                <a:off x="1584" y="1680"/>
                <a:ext cx="2256" cy="845"/>
                <a:chOff x="1488" y="1536"/>
                <a:chExt cx="2256" cy="845"/>
              </a:xfrm>
            </p:grpSpPr>
            <p:grpSp>
              <p:nvGrpSpPr>
                <p:cNvPr id="25644" name="Group 19"/>
                <p:cNvGrpSpPr>
                  <a:grpSpLocks/>
                </p:cNvGrpSpPr>
                <p:nvPr/>
              </p:nvGrpSpPr>
              <p:grpSpPr bwMode="auto"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2565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5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5645" name="Group 22"/>
                <p:cNvGrpSpPr>
                  <a:grpSpLocks/>
                </p:cNvGrpSpPr>
                <p:nvPr/>
              </p:nvGrpSpPr>
              <p:grpSpPr bwMode="auto"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25648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49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25646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680" y="1536"/>
                  <a:ext cx="864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5647" name="Line 26"/>
                <p:cNvSpPr>
                  <a:spLocks noChangeShapeType="1"/>
                </p:cNvSpPr>
                <p:nvPr/>
              </p:nvSpPr>
              <p:spPr bwMode="auto">
                <a:xfrm>
                  <a:off x="2736" y="1584"/>
                  <a:ext cx="81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5611" name="Group 27"/>
              <p:cNvGrpSpPr>
                <a:grpSpLocks/>
              </p:cNvGrpSpPr>
              <p:nvPr/>
            </p:nvGrpSpPr>
            <p:grpSpPr bwMode="auto">
              <a:xfrm>
                <a:off x="576" y="2976"/>
                <a:ext cx="3984" cy="653"/>
                <a:chOff x="480" y="2832"/>
                <a:chExt cx="3984" cy="653"/>
              </a:xfrm>
            </p:grpSpPr>
            <p:grpSp>
              <p:nvGrpSpPr>
                <p:cNvPr id="25612" name="Group 28"/>
                <p:cNvGrpSpPr>
                  <a:grpSpLocks/>
                </p:cNvGrpSpPr>
                <p:nvPr/>
              </p:nvGrpSpPr>
              <p:grpSpPr bwMode="auto"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25642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43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5613" name="Group 31"/>
                <p:cNvGrpSpPr>
                  <a:grpSpLocks/>
                </p:cNvGrpSpPr>
                <p:nvPr/>
              </p:nvGrpSpPr>
              <p:grpSpPr bwMode="auto"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25640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41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25614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672" y="2880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5615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2832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5616" name="Group 36"/>
                <p:cNvGrpSpPr>
                  <a:grpSpLocks/>
                </p:cNvGrpSpPr>
                <p:nvPr/>
              </p:nvGrpSpPr>
              <p:grpSpPr bwMode="auto"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5638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39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5617" name="Group 39"/>
                <p:cNvGrpSpPr>
                  <a:grpSpLocks/>
                </p:cNvGrpSpPr>
                <p:nvPr/>
              </p:nvGrpSpPr>
              <p:grpSpPr bwMode="auto"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5636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37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2561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968" y="2928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5619" name="Line 43"/>
                <p:cNvSpPr>
                  <a:spLocks noChangeShapeType="1"/>
                </p:cNvSpPr>
                <p:nvPr/>
              </p:nvSpPr>
              <p:spPr bwMode="auto">
                <a:xfrm>
                  <a:off x="2304" y="2880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5620" name="Group 44"/>
                <p:cNvGrpSpPr>
                  <a:grpSpLocks/>
                </p:cNvGrpSpPr>
                <p:nvPr/>
              </p:nvGrpSpPr>
              <p:grpSpPr bwMode="auto"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5634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35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5621" name="Group 47"/>
                <p:cNvGrpSpPr>
                  <a:grpSpLocks/>
                </p:cNvGrpSpPr>
                <p:nvPr/>
              </p:nvGrpSpPr>
              <p:grpSpPr bwMode="auto"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5632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33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5622" name="Group 50"/>
                <p:cNvGrpSpPr>
                  <a:grpSpLocks/>
                </p:cNvGrpSpPr>
                <p:nvPr/>
              </p:nvGrpSpPr>
              <p:grpSpPr bwMode="auto"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5630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31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5623" name="Group 53"/>
                <p:cNvGrpSpPr>
                  <a:grpSpLocks/>
                </p:cNvGrpSpPr>
                <p:nvPr/>
              </p:nvGrpSpPr>
              <p:grpSpPr bwMode="auto"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5628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2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25624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072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5625" name="Line 57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5626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936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5627" name="Line 59"/>
                <p:cNvSpPr>
                  <a:spLocks noChangeShapeType="1"/>
                </p:cNvSpPr>
                <p:nvPr/>
              </p:nvSpPr>
              <p:spPr bwMode="auto">
                <a:xfrm>
                  <a:off x="4176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5607" name="Text Box 60"/>
            <p:cNvSpPr txBox="1">
              <a:spLocks noChangeArrowheads="1"/>
            </p:cNvSpPr>
            <p:nvPr/>
          </p:nvSpPr>
          <p:spPr bwMode="auto">
            <a:xfrm>
              <a:off x="960" y="3744"/>
              <a:ext cx="41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Height </a:t>
              </a: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4</a:t>
              </a:r>
              <a:r>
                <a:rPr kumimoji="0" lang="en-US" altLang="ko-KR" sz="3200">
                  <a:latin typeface="Times New Roman" pitchFamily="18" charset="0"/>
                </a:rPr>
                <a:t> full binary tree.</a:t>
              </a: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563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Numbering Nodes In A Full Binary Tree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72400" cy="1328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Number the nodes </a:t>
            </a:r>
            <a:r>
              <a:rPr lang="en-US" altLang="ko-KR" sz="2600" smtClean="0">
                <a:solidFill>
                  <a:srgbClr val="3333FF"/>
                </a:solidFill>
              </a:rPr>
              <a:t>1</a:t>
            </a:r>
            <a:r>
              <a:rPr lang="en-US" altLang="ko-KR" sz="2600" smtClean="0"/>
              <a:t> through </a:t>
            </a:r>
            <a:r>
              <a:rPr lang="en-US" altLang="ko-KR" sz="2600" smtClean="0">
                <a:solidFill>
                  <a:srgbClr val="3333FF"/>
                </a:solidFill>
              </a:rPr>
              <a:t>2</a:t>
            </a:r>
            <a:r>
              <a:rPr lang="en-US" altLang="ko-KR" sz="2600" baseline="30000" smtClean="0">
                <a:solidFill>
                  <a:srgbClr val="3333FF"/>
                </a:solidFill>
              </a:rPr>
              <a:t>h</a:t>
            </a:r>
            <a:r>
              <a:rPr lang="en-US" altLang="ko-KR" sz="2600" smtClean="0">
                <a:solidFill>
                  <a:srgbClr val="3333FF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  <a:latin typeface="Times New Roman" pitchFamily="18" charset="0"/>
              </a:rPr>
              <a:t>–</a:t>
            </a:r>
            <a:r>
              <a:rPr lang="en-US" altLang="ko-KR" sz="2600" smtClean="0">
                <a:solidFill>
                  <a:srgbClr val="3333FF"/>
                </a:solidFill>
              </a:rPr>
              <a:t> 1</a:t>
            </a:r>
            <a:r>
              <a:rPr lang="en-US" altLang="ko-KR" sz="260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Number by levels from top to bottom.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Within a level number from left to right.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2636838"/>
            <a:ext cx="6324600" cy="3398837"/>
            <a:chOff x="624" y="2016"/>
            <a:chExt cx="3984" cy="2141"/>
          </a:xfrm>
        </p:grpSpPr>
        <p:grpSp>
          <p:nvGrpSpPr>
            <p:cNvPr id="26645" name="Group 5"/>
            <p:cNvGrpSpPr>
              <a:grpSpLocks/>
            </p:cNvGrpSpPr>
            <p:nvPr/>
          </p:nvGrpSpPr>
          <p:grpSpPr bwMode="auto">
            <a:xfrm>
              <a:off x="912" y="2880"/>
              <a:ext cx="3456" cy="768"/>
              <a:chOff x="768" y="2208"/>
              <a:chExt cx="3456" cy="768"/>
            </a:xfrm>
          </p:grpSpPr>
          <p:sp>
            <p:nvSpPr>
              <p:cNvPr id="26691" name="Oval 6"/>
              <p:cNvSpPr>
                <a:spLocks noChangeArrowheads="1"/>
              </p:cNvSpPr>
              <p:nvPr/>
            </p:nvSpPr>
            <p:spPr bwMode="auto">
              <a:xfrm>
                <a:off x="768" y="268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692" name="Oval 7"/>
              <p:cNvSpPr>
                <a:spLocks noChangeArrowheads="1"/>
              </p:cNvSpPr>
              <p:nvPr/>
            </p:nvSpPr>
            <p:spPr bwMode="auto">
              <a:xfrm>
                <a:off x="2064" y="273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693" name="Oval 8"/>
              <p:cNvSpPr>
                <a:spLocks noChangeArrowheads="1"/>
              </p:cNvSpPr>
              <p:nvPr/>
            </p:nvSpPr>
            <p:spPr bwMode="auto">
              <a:xfrm>
                <a:off x="3168" y="268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694" name="Oval 9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695" name="Line 10"/>
              <p:cNvSpPr>
                <a:spLocks noChangeShapeType="1"/>
              </p:cNvSpPr>
              <p:nvPr/>
            </p:nvSpPr>
            <p:spPr bwMode="auto">
              <a:xfrm flipH="1">
                <a:off x="3312" y="2256"/>
                <a:ext cx="24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696" name="Line 11"/>
              <p:cNvSpPr>
                <a:spLocks noChangeShapeType="1"/>
              </p:cNvSpPr>
              <p:nvPr/>
            </p:nvSpPr>
            <p:spPr bwMode="auto">
              <a:xfrm>
                <a:off x="3744" y="2208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697" name="Line 12"/>
              <p:cNvSpPr>
                <a:spLocks noChangeShapeType="1"/>
              </p:cNvSpPr>
              <p:nvPr/>
            </p:nvSpPr>
            <p:spPr bwMode="auto">
              <a:xfrm flipH="1">
                <a:off x="960" y="2208"/>
                <a:ext cx="528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698" name="Line 13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384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6646" name="Group 14"/>
            <p:cNvGrpSpPr>
              <a:grpSpLocks/>
            </p:cNvGrpSpPr>
            <p:nvPr/>
          </p:nvGrpSpPr>
          <p:grpSpPr bwMode="auto">
            <a:xfrm>
              <a:off x="2688" y="2016"/>
              <a:ext cx="240" cy="365"/>
              <a:chOff x="4176" y="1104"/>
              <a:chExt cx="240" cy="365"/>
            </a:xfrm>
          </p:grpSpPr>
          <p:sp>
            <p:nvSpPr>
              <p:cNvPr id="26689" name="Oval 1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690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26647" name="Group 17"/>
            <p:cNvGrpSpPr>
              <a:grpSpLocks/>
            </p:cNvGrpSpPr>
            <p:nvPr/>
          </p:nvGrpSpPr>
          <p:grpSpPr bwMode="auto">
            <a:xfrm>
              <a:off x="1632" y="2208"/>
              <a:ext cx="2256" cy="845"/>
              <a:chOff x="1488" y="1536"/>
              <a:chExt cx="2256" cy="845"/>
            </a:xfrm>
          </p:grpSpPr>
          <p:grpSp>
            <p:nvGrpSpPr>
              <p:cNvPr id="26681" name="Group 18"/>
              <p:cNvGrpSpPr>
                <a:grpSpLocks/>
              </p:cNvGrpSpPr>
              <p:nvPr/>
            </p:nvGrpSpPr>
            <p:grpSpPr bwMode="auto">
              <a:xfrm>
                <a:off x="3504" y="2016"/>
                <a:ext cx="240" cy="365"/>
                <a:chOff x="4176" y="1104"/>
                <a:chExt cx="240" cy="365"/>
              </a:xfrm>
            </p:grpSpPr>
            <p:sp>
              <p:nvSpPr>
                <p:cNvPr id="26687" name="Oval 19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6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latinLnBrk="0">
                    <a:spcBef>
                      <a:spcPct val="50000"/>
                    </a:spcBef>
                  </a:pPr>
                  <a:endParaRPr kumimoji="0" lang="ko-KR" altLang="en-US" sz="32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6682" name="Group 21"/>
              <p:cNvGrpSpPr>
                <a:grpSpLocks/>
              </p:cNvGrpSpPr>
              <p:nvPr/>
            </p:nvGrpSpPr>
            <p:grpSpPr bwMode="auto">
              <a:xfrm>
                <a:off x="1488" y="2016"/>
                <a:ext cx="240" cy="365"/>
                <a:chOff x="4176" y="1104"/>
                <a:chExt cx="240" cy="365"/>
              </a:xfrm>
            </p:grpSpPr>
            <p:sp>
              <p:nvSpPr>
                <p:cNvPr id="26685" name="Oval 22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68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latinLnBrk="0">
                    <a:spcBef>
                      <a:spcPct val="50000"/>
                    </a:spcBef>
                  </a:pPr>
                  <a:endParaRPr kumimoji="0" lang="ko-KR" altLang="en-US" sz="32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6683" name="Line 24"/>
              <p:cNvSpPr>
                <a:spLocks noChangeShapeType="1"/>
              </p:cNvSpPr>
              <p:nvPr/>
            </p:nvSpPr>
            <p:spPr bwMode="auto">
              <a:xfrm flipH="1">
                <a:off x="1680" y="1536"/>
                <a:ext cx="864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684" name="Line 25"/>
              <p:cNvSpPr>
                <a:spLocks noChangeShapeType="1"/>
              </p:cNvSpPr>
              <p:nvPr/>
            </p:nvSpPr>
            <p:spPr bwMode="auto">
              <a:xfrm>
                <a:off x="2736" y="1584"/>
                <a:ext cx="81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6648" name="Group 26"/>
            <p:cNvGrpSpPr>
              <a:grpSpLocks/>
            </p:cNvGrpSpPr>
            <p:nvPr/>
          </p:nvGrpSpPr>
          <p:grpSpPr bwMode="auto">
            <a:xfrm>
              <a:off x="624" y="3504"/>
              <a:ext cx="3984" cy="653"/>
              <a:chOff x="480" y="2832"/>
              <a:chExt cx="3984" cy="653"/>
            </a:xfrm>
          </p:grpSpPr>
          <p:grpSp>
            <p:nvGrpSpPr>
              <p:cNvPr id="26649" name="Group 27"/>
              <p:cNvGrpSpPr>
                <a:grpSpLocks/>
              </p:cNvGrpSpPr>
              <p:nvPr/>
            </p:nvGrpSpPr>
            <p:grpSpPr bwMode="auto">
              <a:xfrm>
                <a:off x="480" y="3072"/>
                <a:ext cx="240" cy="365"/>
                <a:chOff x="4176" y="1104"/>
                <a:chExt cx="240" cy="365"/>
              </a:xfrm>
            </p:grpSpPr>
            <p:sp>
              <p:nvSpPr>
                <p:cNvPr id="26679" name="Oval 28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6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latinLnBrk="0">
                    <a:spcBef>
                      <a:spcPct val="50000"/>
                    </a:spcBef>
                  </a:pPr>
                  <a:endParaRPr kumimoji="0" lang="ko-KR" altLang="en-US" sz="32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6650" name="Group 30"/>
              <p:cNvGrpSpPr>
                <a:grpSpLocks/>
              </p:cNvGrpSpPr>
              <p:nvPr/>
            </p:nvGrpSpPr>
            <p:grpSpPr bwMode="auto">
              <a:xfrm>
                <a:off x="1104" y="3072"/>
                <a:ext cx="240" cy="365"/>
                <a:chOff x="4176" y="1104"/>
                <a:chExt cx="240" cy="365"/>
              </a:xfrm>
            </p:grpSpPr>
            <p:sp>
              <p:nvSpPr>
                <p:cNvPr id="26677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67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latinLnBrk="0">
                    <a:spcBef>
                      <a:spcPct val="50000"/>
                    </a:spcBef>
                  </a:pPr>
                  <a:endParaRPr kumimoji="0" lang="ko-KR" altLang="en-US" sz="32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6651" name="Line 33"/>
              <p:cNvSpPr>
                <a:spLocks noChangeShapeType="1"/>
              </p:cNvSpPr>
              <p:nvPr/>
            </p:nvSpPr>
            <p:spPr bwMode="auto">
              <a:xfrm flipH="1">
                <a:off x="672" y="2880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652" name="Line 34"/>
              <p:cNvSpPr>
                <a:spLocks noChangeShapeType="1"/>
              </p:cNvSpPr>
              <p:nvPr/>
            </p:nvSpPr>
            <p:spPr bwMode="auto">
              <a:xfrm>
                <a:off x="1008" y="2832"/>
                <a:ext cx="19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6653" name="Group 35"/>
              <p:cNvGrpSpPr>
                <a:grpSpLocks/>
              </p:cNvGrpSpPr>
              <p:nvPr/>
            </p:nvGrpSpPr>
            <p:grpSpPr bwMode="auto">
              <a:xfrm>
                <a:off x="1776" y="3120"/>
                <a:ext cx="240" cy="365"/>
                <a:chOff x="4176" y="1104"/>
                <a:chExt cx="240" cy="365"/>
              </a:xfrm>
            </p:grpSpPr>
            <p:sp>
              <p:nvSpPr>
                <p:cNvPr id="26675" name="Oval 36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67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latinLnBrk="0">
                    <a:spcBef>
                      <a:spcPct val="50000"/>
                    </a:spcBef>
                  </a:pPr>
                  <a:endParaRPr kumimoji="0" lang="ko-KR" altLang="en-US" sz="32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6654" name="Group 38"/>
              <p:cNvGrpSpPr>
                <a:grpSpLocks/>
              </p:cNvGrpSpPr>
              <p:nvPr/>
            </p:nvGrpSpPr>
            <p:grpSpPr bwMode="auto">
              <a:xfrm>
                <a:off x="2400" y="3120"/>
                <a:ext cx="240" cy="365"/>
                <a:chOff x="4176" y="1104"/>
                <a:chExt cx="240" cy="365"/>
              </a:xfrm>
            </p:grpSpPr>
            <p:sp>
              <p:nvSpPr>
                <p:cNvPr id="26673" name="Oval 39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67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latinLnBrk="0">
                    <a:spcBef>
                      <a:spcPct val="50000"/>
                    </a:spcBef>
                  </a:pPr>
                  <a:endParaRPr kumimoji="0" lang="ko-KR" altLang="en-US" sz="32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6655" name="Line 41"/>
              <p:cNvSpPr>
                <a:spLocks noChangeShapeType="1"/>
              </p:cNvSpPr>
              <p:nvPr/>
            </p:nvSpPr>
            <p:spPr bwMode="auto">
              <a:xfrm flipH="1">
                <a:off x="1968" y="2928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656" name="Line 42"/>
              <p:cNvSpPr>
                <a:spLocks noChangeShapeType="1"/>
              </p:cNvSpPr>
              <p:nvPr/>
            </p:nvSpPr>
            <p:spPr bwMode="auto">
              <a:xfrm>
                <a:off x="2304" y="2880"/>
                <a:ext cx="19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6657" name="Group 43"/>
              <p:cNvGrpSpPr>
                <a:grpSpLocks/>
              </p:cNvGrpSpPr>
              <p:nvPr/>
            </p:nvGrpSpPr>
            <p:grpSpPr bwMode="auto">
              <a:xfrm>
                <a:off x="2928" y="3120"/>
                <a:ext cx="240" cy="365"/>
                <a:chOff x="4176" y="1104"/>
                <a:chExt cx="240" cy="365"/>
              </a:xfrm>
            </p:grpSpPr>
            <p:sp>
              <p:nvSpPr>
                <p:cNvPr id="26671" name="Oval 44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672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latinLnBrk="0">
                    <a:spcBef>
                      <a:spcPct val="50000"/>
                    </a:spcBef>
                  </a:pPr>
                  <a:endParaRPr kumimoji="0" lang="ko-KR" altLang="en-US" sz="32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6658" name="Group 46"/>
              <p:cNvGrpSpPr>
                <a:grpSpLocks/>
              </p:cNvGrpSpPr>
              <p:nvPr/>
            </p:nvGrpSpPr>
            <p:grpSpPr bwMode="auto">
              <a:xfrm>
                <a:off x="3360" y="3120"/>
                <a:ext cx="240" cy="365"/>
                <a:chOff x="4176" y="1104"/>
                <a:chExt cx="240" cy="365"/>
              </a:xfrm>
            </p:grpSpPr>
            <p:sp>
              <p:nvSpPr>
                <p:cNvPr id="26669" name="Oval 47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67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latinLnBrk="0">
                    <a:spcBef>
                      <a:spcPct val="50000"/>
                    </a:spcBef>
                  </a:pPr>
                  <a:endParaRPr kumimoji="0" lang="ko-KR" altLang="en-US" sz="32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6659" name="Group 49"/>
              <p:cNvGrpSpPr>
                <a:grpSpLocks/>
              </p:cNvGrpSpPr>
              <p:nvPr/>
            </p:nvGrpSpPr>
            <p:grpSpPr bwMode="auto">
              <a:xfrm>
                <a:off x="3792" y="3120"/>
                <a:ext cx="240" cy="365"/>
                <a:chOff x="4176" y="1104"/>
                <a:chExt cx="240" cy="365"/>
              </a:xfrm>
            </p:grpSpPr>
            <p:sp>
              <p:nvSpPr>
                <p:cNvPr id="26667" name="Oval 50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668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latinLnBrk="0">
                    <a:spcBef>
                      <a:spcPct val="50000"/>
                    </a:spcBef>
                  </a:pPr>
                  <a:endParaRPr kumimoji="0" lang="ko-KR" altLang="en-US" sz="32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6660" name="Group 52"/>
              <p:cNvGrpSpPr>
                <a:grpSpLocks/>
              </p:cNvGrpSpPr>
              <p:nvPr/>
            </p:nvGrpSpPr>
            <p:grpSpPr bwMode="auto">
              <a:xfrm>
                <a:off x="4224" y="3120"/>
                <a:ext cx="240" cy="365"/>
                <a:chOff x="4176" y="1104"/>
                <a:chExt cx="240" cy="365"/>
              </a:xfrm>
            </p:grpSpPr>
            <p:sp>
              <p:nvSpPr>
                <p:cNvPr id="26665" name="Oval 53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66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latinLnBrk="0">
                    <a:spcBef>
                      <a:spcPct val="50000"/>
                    </a:spcBef>
                  </a:pPr>
                  <a:endParaRPr kumimoji="0" lang="ko-KR" altLang="en-US" sz="32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6661" name="Line 55"/>
              <p:cNvSpPr>
                <a:spLocks noChangeShapeType="1"/>
              </p:cNvSpPr>
              <p:nvPr/>
            </p:nvSpPr>
            <p:spPr bwMode="auto">
              <a:xfrm flipH="1">
                <a:off x="3072" y="2928"/>
                <a:ext cx="192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662" name="Line 56"/>
              <p:cNvSpPr>
                <a:spLocks noChangeShapeType="1"/>
              </p:cNvSpPr>
              <p:nvPr/>
            </p:nvSpPr>
            <p:spPr bwMode="auto">
              <a:xfrm>
                <a:off x="3360" y="2928"/>
                <a:ext cx="96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663" name="Line 57"/>
              <p:cNvSpPr>
                <a:spLocks noChangeShapeType="1"/>
              </p:cNvSpPr>
              <p:nvPr/>
            </p:nvSpPr>
            <p:spPr bwMode="auto">
              <a:xfrm flipH="1">
                <a:off x="3936" y="2928"/>
                <a:ext cx="96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664" name="Line 58"/>
              <p:cNvSpPr>
                <a:spLocks noChangeShapeType="1"/>
              </p:cNvSpPr>
              <p:nvPr/>
            </p:nvSpPr>
            <p:spPr bwMode="auto">
              <a:xfrm>
                <a:off x="4176" y="2928"/>
                <a:ext cx="192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227387" name="Text Box 59"/>
          <p:cNvSpPr txBox="1">
            <a:spLocks noChangeArrowheads="1"/>
          </p:cNvSpPr>
          <p:nvPr/>
        </p:nvSpPr>
        <p:spPr bwMode="auto">
          <a:xfrm>
            <a:off x="4343400" y="26368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1</a:t>
            </a:r>
          </a:p>
        </p:txBody>
      </p:sp>
      <p:sp>
        <p:nvSpPr>
          <p:cNvPr id="227388" name="Text Box 60"/>
          <p:cNvSpPr txBox="1">
            <a:spLocks noChangeArrowheads="1"/>
          </p:cNvSpPr>
          <p:nvPr/>
        </p:nvSpPr>
        <p:spPr bwMode="auto">
          <a:xfrm>
            <a:off x="2667000" y="37036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2</a:t>
            </a:r>
          </a:p>
        </p:txBody>
      </p:sp>
      <p:sp>
        <p:nvSpPr>
          <p:cNvPr id="227389" name="Text Box 61"/>
          <p:cNvSpPr txBox="1">
            <a:spLocks noChangeArrowheads="1"/>
          </p:cNvSpPr>
          <p:nvPr/>
        </p:nvSpPr>
        <p:spPr bwMode="auto">
          <a:xfrm>
            <a:off x="5867400" y="37036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3</a:t>
            </a:r>
          </a:p>
        </p:txBody>
      </p:sp>
      <p:sp>
        <p:nvSpPr>
          <p:cNvPr id="227390" name="Text Box 62"/>
          <p:cNvSpPr txBox="1">
            <a:spLocks noChangeArrowheads="1"/>
          </p:cNvSpPr>
          <p:nvPr/>
        </p:nvSpPr>
        <p:spPr bwMode="auto">
          <a:xfrm>
            <a:off x="1447800" y="46942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4</a:t>
            </a:r>
          </a:p>
        </p:txBody>
      </p:sp>
      <p:sp>
        <p:nvSpPr>
          <p:cNvPr id="227391" name="Text Box 63"/>
          <p:cNvSpPr txBox="1">
            <a:spLocks noChangeArrowheads="1"/>
          </p:cNvSpPr>
          <p:nvPr/>
        </p:nvSpPr>
        <p:spPr bwMode="auto">
          <a:xfrm>
            <a:off x="3581400" y="47704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5</a:t>
            </a:r>
          </a:p>
        </p:txBody>
      </p:sp>
      <p:sp>
        <p:nvSpPr>
          <p:cNvPr id="227392" name="Text Box 64"/>
          <p:cNvSpPr txBox="1">
            <a:spLocks noChangeArrowheads="1"/>
          </p:cNvSpPr>
          <p:nvPr/>
        </p:nvSpPr>
        <p:spPr bwMode="auto">
          <a:xfrm>
            <a:off x="5334000" y="46942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6</a:t>
            </a:r>
          </a:p>
        </p:txBody>
      </p:sp>
      <p:sp>
        <p:nvSpPr>
          <p:cNvPr id="227393" name="Text Box 65"/>
          <p:cNvSpPr txBox="1">
            <a:spLocks noChangeArrowheads="1"/>
          </p:cNvSpPr>
          <p:nvPr/>
        </p:nvSpPr>
        <p:spPr bwMode="auto">
          <a:xfrm>
            <a:off x="6629400" y="47704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7</a:t>
            </a:r>
          </a:p>
        </p:txBody>
      </p:sp>
      <p:sp>
        <p:nvSpPr>
          <p:cNvPr id="227394" name="Text Box 66"/>
          <p:cNvSpPr txBox="1">
            <a:spLocks noChangeArrowheads="1"/>
          </p:cNvSpPr>
          <p:nvPr/>
        </p:nvSpPr>
        <p:spPr bwMode="auto">
          <a:xfrm>
            <a:off x="1066800" y="53800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8</a:t>
            </a:r>
          </a:p>
        </p:txBody>
      </p:sp>
      <p:sp>
        <p:nvSpPr>
          <p:cNvPr id="227395" name="Text Box 67"/>
          <p:cNvSpPr txBox="1">
            <a:spLocks noChangeArrowheads="1"/>
          </p:cNvSpPr>
          <p:nvPr/>
        </p:nvSpPr>
        <p:spPr bwMode="auto">
          <a:xfrm>
            <a:off x="2057400" y="53800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9</a:t>
            </a:r>
          </a:p>
        </p:txBody>
      </p:sp>
      <p:sp>
        <p:nvSpPr>
          <p:cNvPr id="227396" name="Text Box 68"/>
          <p:cNvSpPr txBox="1">
            <a:spLocks noChangeArrowheads="1"/>
          </p:cNvSpPr>
          <p:nvPr/>
        </p:nvSpPr>
        <p:spPr bwMode="auto">
          <a:xfrm>
            <a:off x="2971800" y="54562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10</a:t>
            </a:r>
          </a:p>
        </p:txBody>
      </p:sp>
      <p:sp>
        <p:nvSpPr>
          <p:cNvPr id="227397" name="Text Box 69"/>
          <p:cNvSpPr txBox="1">
            <a:spLocks noChangeArrowheads="1"/>
          </p:cNvSpPr>
          <p:nvPr/>
        </p:nvSpPr>
        <p:spPr bwMode="auto">
          <a:xfrm>
            <a:off x="4038600" y="54562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11</a:t>
            </a:r>
          </a:p>
        </p:txBody>
      </p:sp>
      <p:sp>
        <p:nvSpPr>
          <p:cNvPr id="227398" name="Text Box 70"/>
          <p:cNvSpPr txBox="1">
            <a:spLocks noChangeArrowheads="1"/>
          </p:cNvSpPr>
          <p:nvPr/>
        </p:nvSpPr>
        <p:spPr bwMode="auto">
          <a:xfrm>
            <a:off x="4800600" y="54562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12</a:t>
            </a:r>
          </a:p>
        </p:txBody>
      </p:sp>
      <p:sp>
        <p:nvSpPr>
          <p:cNvPr id="227399" name="Text Box 71"/>
          <p:cNvSpPr txBox="1">
            <a:spLocks noChangeArrowheads="1"/>
          </p:cNvSpPr>
          <p:nvPr/>
        </p:nvSpPr>
        <p:spPr bwMode="auto">
          <a:xfrm>
            <a:off x="5486400" y="54562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13</a:t>
            </a:r>
          </a:p>
        </p:txBody>
      </p:sp>
      <p:sp>
        <p:nvSpPr>
          <p:cNvPr id="227400" name="Text Box 72"/>
          <p:cNvSpPr txBox="1">
            <a:spLocks noChangeArrowheads="1"/>
          </p:cNvSpPr>
          <p:nvPr/>
        </p:nvSpPr>
        <p:spPr bwMode="auto">
          <a:xfrm>
            <a:off x="6172200" y="54562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14</a:t>
            </a:r>
          </a:p>
        </p:txBody>
      </p:sp>
      <p:sp>
        <p:nvSpPr>
          <p:cNvPr id="227401" name="Text Box 73"/>
          <p:cNvSpPr txBox="1">
            <a:spLocks noChangeArrowheads="1"/>
          </p:cNvSpPr>
          <p:nvPr/>
        </p:nvSpPr>
        <p:spPr bwMode="auto">
          <a:xfrm>
            <a:off x="6858000" y="54562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400">
                <a:latin typeface="Times New Roman" pitchFamily="18" charset="0"/>
              </a:rPr>
              <a:t>15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389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autoUpdateAnimBg="0"/>
      <p:bldP spid="227387" grpId="0" autoUpdateAnimBg="0"/>
      <p:bldP spid="227388" grpId="0" autoUpdateAnimBg="0"/>
      <p:bldP spid="227389" grpId="0" autoUpdateAnimBg="0"/>
      <p:bldP spid="227390" grpId="0" autoUpdateAnimBg="0"/>
      <p:bldP spid="227391" grpId="0" autoUpdateAnimBg="0"/>
      <p:bldP spid="227392" grpId="0" autoUpdateAnimBg="0"/>
      <p:bldP spid="227393" grpId="0" autoUpdateAnimBg="0"/>
      <p:bldP spid="227394" grpId="0" autoUpdateAnimBg="0"/>
      <p:bldP spid="227395" grpId="0" autoUpdateAnimBg="0"/>
      <p:bldP spid="227396" grpId="0" autoUpdateAnimBg="0"/>
      <p:bldP spid="227397" grpId="0" autoUpdateAnimBg="0"/>
      <p:bldP spid="227398" grpId="0" autoUpdateAnimBg="0"/>
      <p:bldP spid="227399" grpId="0" autoUpdateAnimBg="0"/>
      <p:bldP spid="227400" grpId="0" autoUpdateAnimBg="0"/>
      <p:bldP spid="22740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ko-KR" smtClean="0"/>
              <a:t>Node Number Properties 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48200"/>
            <a:ext cx="8305800" cy="1981200"/>
          </a:xfrm>
        </p:spPr>
        <p:txBody>
          <a:bodyPr/>
          <a:lstStyle/>
          <a:p>
            <a:pPr eaLnBrk="1" hangingPunct="1"/>
            <a:r>
              <a:rPr lang="en-US" altLang="ko-KR" smtClean="0"/>
              <a:t>Parent of node </a:t>
            </a:r>
            <a:r>
              <a:rPr lang="en-US" altLang="ko-KR" smtClean="0">
                <a:solidFill>
                  <a:srgbClr val="3333FF"/>
                </a:solidFill>
              </a:rPr>
              <a:t>i</a:t>
            </a:r>
            <a:r>
              <a:rPr lang="en-US" altLang="ko-KR" smtClean="0"/>
              <a:t> is node </a:t>
            </a:r>
            <a:r>
              <a:rPr lang="en-US" altLang="ko-KR" smtClean="0">
                <a:solidFill>
                  <a:srgbClr val="3333FF"/>
                </a:solidFill>
              </a:rPr>
              <a:t>i / 2</a:t>
            </a:r>
            <a:r>
              <a:rPr lang="en-US" altLang="ko-KR" smtClean="0"/>
              <a:t>, unless </a:t>
            </a:r>
            <a:r>
              <a:rPr lang="en-US" altLang="ko-KR" smtClean="0">
                <a:solidFill>
                  <a:srgbClr val="3333FF"/>
                </a:solidFill>
              </a:rPr>
              <a:t>i = 1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Node </a:t>
            </a:r>
            <a:r>
              <a:rPr lang="en-US" altLang="ko-KR" smtClean="0">
                <a:solidFill>
                  <a:srgbClr val="3333FF"/>
                </a:solidFill>
              </a:rPr>
              <a:t>1</a:t>
            </a:r>
            <a:r>
              <a:rPr lang="en-US" altLang="ko-KR" smtClean="0"/>
              <a:t> is the root and has no parent.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914400"/>
            <a:ext cx="6477000" cy="3398838"/>
            <a:chOff x="624" y="960"/>
            <a:chExt cx="4080" cy="2141"/>
          </a:xfrm>
        </p:grpSpPr>
        <p:grpSp>
          <p:nvGrpSpPr>
            <p:cNvPr id="27654" name="Group 5"/>
            <p:cNvGrpSpPr>
              <a:grpSpLocks/>
            </p:cNvGrpSpPr>
            <p:nvPr/>
          </p:nvGrpSpPr>
          <p:grpSpPr bwMode="auto"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27670" name="Group 6"/>
              <p:cNvGrpSpPr>
                <a:grpSpLocks/>
              </p:cNvGrpSpPr>
              <p:nvPr/>
            </p:nvGrpSpPr>
            <p:grpSpPr bwMode="auto"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27716" name="Oval 7"/>
                <p:cNvSpPr>
                  <a:spLocks noChangeArrowheads="1"/>
                </p:cNvSpPr>
                <p:nvPr/>
              </p:nvSpPr>
              <p:spPr bwMode="auto"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717" name="Oval 8"/>
                <p:cNvSpPr>
                  <a:spLocks noChangeArrowheads="1"/>
                </p:cNvSpPr>
                <p:nvPr/>
              </p:nvSpPr>
              <p:spPr bwMode="auto"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718" name="Oval 9"/>
                <p:cNvSpPr>
                  <a:spLocks noChangeArrowheads="1"/>
                </p:cNvSpPr>
                <p:nvPr/>
              </p:nvSpPr>
              <p:spPr bwMode="auto"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719" name="Oval 10"/>
                <p:cNvSpPr>
                  <a:spLocks noChangeArrowheads="1"/>
                </p:cNvSpPr>
                <p:nvPr/>
              </p:nvSpPr>
              <p:spPr bwMode="auto"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720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312" y="2256"/>
                  <a:ext cx="24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7721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2208"/>
                  <a:ext cx="33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7722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60" y="2208"/>
                  <a:ext cx="528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7723" name="Line 14"/>
                <p:cNvSpPr>
                  <a:spLocks noChangeShapeType="1"/>
                </p:cNvSpPr>
                <p:nvPr/>
              </p:nvSpPr>
              <p:spPr bwMode="auto">
                <a:xfrm>
                  <a:off x="1728" y="2208"/>
                  <a:ext cx="384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7671" name="Group 15"/>
              <p:cNvGrpSpPr>
                <a:grpSpLocks/>
              </p:cNvGrpSpPr>
              <p:nvPr/>
            </p:nvGrpSpPr>
            <p:grpSpPr bwMode="auto"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27714" name="Oval 16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7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latinLnBrk="0">
                    <a:spcBef>
                      <a:spcPct val="50000"/>
                    </a:spcBef>
                  </a:pPr>
                  <a:endParaRPr kumimoji="0" lang="ko-KR" altLang="en-US" sz="32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7672" name="Group 18"/>
              <p:cNvGrpSpPr>
                <a:grpSpLocks/>
              </p:cNvGrpSpPr>
              <p:nvPr/>
            </p:nvGrpSpPr>
            <p:grpSpPr bwMode="auto"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27706" name="Group 19"/>
                <p:cNvGrpSpPr>
                  <a:grpSpLocks/>
                </p:cNvGrpSpPr>
                <p:nvPr/>
              </p:nvGrpSpPr>
              <p:grpSpPr bwMode="auto"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27712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713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7707" name="Group 22"/>
                <p:cNvGrpSpPr>
                  <a:grpSpLocks/>
                </p:cNvGrpSpPr>
                <p:nvPr/>
              </p:nvGrpSpPr>
              <p:grpSpPr bwMode="auto"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27710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711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27708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680" y="1536"/>
                  <a:ext cx="864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7709" name="Line 26"/>
                <p:cNvSpPr>
                  <a:spLocks noChangeShapeType="1"/>
                </p:cNvSpPr>
                <p:nvPr/>
              </p:nvSpPr>
              <p:spPr bwMode="auto">
                <a:xfrm>
                  <a:off x="2736" y="1584"/>
                  <a:ext cx="81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7673" name="Group 27"/>
              <p:cNvGrpSpPr>
                <a:grpSpLocks/>
              </p:cNvGrpSpPr>
              <p:nvPr/>
            </p:nvGrpSpPr>
            <p:grpSpPr bwMode="auto"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27674" name="Group 28"/>
                <p:cNvGrpSpPr>
                  <a:grpSpLocks/>
                </p:cNvGrpSpPr>
                <p:nvPr/>
              </p:nvGrpSpPr>
              <p:grpSpPr bwMode="auto"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27704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705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7675" name="Group 31"/>
                <p:cNvGrpSpPr>
                  <a:grpSpLocks/>
                </p:cNvGrpSpPr>
                <p:nvPr/>
              </p:nvGrpSpPr>
              <p:grpSpPr bwMode="auto"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27702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703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27676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672" y="2880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7677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2832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7678" name="Group 36"/>
                <p:cNvGrpSpPr>
                  <a:grpSpLocks/>
                </p:cNvGrpSpPr>
                <p:nvPr/>
              </p:nvGrpSpPr>
              <p:grpSpPr bwMode="auto"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7700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701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7679" name="Group 39"/>
                <p:cNvGrpSpPr>
                  <a:grpSpLocks/>
                </p:cNvGrpSpPr>
                <p:nvPr/>
              </p:nvGrpSpPr>
              <p:grpSpPr bwMode="auto"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7698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699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27680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968" y="2928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7681" name="Line 43"/>
                <p:cNvSpPr>
                  <a:spLocks noChangeShapeType="1"/>
                </p:cNvSpPr>
                <p:nvPr/>
              </p:nvSpPr>
              <p:spPr bwMode="auto">
                <a:xfrm>
                  <a:off x="2304" y="2880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7682" name="Group 44"/>
                <p:cNvGrpSpPr>
                  <a:grpSpLocks/>
                </p:cNvGrpSpPr>
                <p:nvPr/>
              </p:nvGrpSpPr>
              <p:grpSpPr bwMode="auto"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7696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697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7683" name="Group 47"/>
                <p:cNvGrpSpPr>
                  <a:grpSpLocks/>
                </p:cNvGrpSpPr>
                <p:nvPr/>
              </p:nvGrpSpPr>
              <p:grpSpPr bwMode="auto"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7694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695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7684" name="Group 50"/>
                <p:cNvGrpSpPr>
                  <a:grpSpLocks/>
                </p:cNvGrpSpPr>
                <p:nvPr/>
              </p:nvGrpSpPr>
              <p:grpSpPr bwMode="auto"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7692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693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7685" name="Group 53"/>
                <p:cNvGrpSpPr>
                  <a:grpSpLocks/>
                </p:cNvGrpSpPr>
                <p:nvPr/>
              </p:nvGrpSpPr>
              <p:grpSpPr bwMode="auto"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7690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691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27686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072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7687" name="Line 57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7688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936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7689" name="Line 59"/>
                <p:cNvSpPr>
                  <a:spLocks noChangeShapeType="1"/>
                </p:cNvSpPr>
                <p:nvPr/>
              </p:nvSpPr>
              <p:spPr bwMode="auto">
                <a:xfrm>
                  <a:off x="4176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7655" name="Text Box 60"/>
            <p:cNvSpPr txBox="1">
              <a:spLocks noChangeArrowheads="1"/>
            </p:cNvSpPr>
            <p:nvPr/>
          </p:nvSpPr>
          <p:spPr bwMode="auto">
            <a:xfrm>
              <a:off x="2736" y="96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7656" name="Text Box 61"/>
            <p:cNvSpPr txBox="1">
              <a:spLocks noChangeArrowheads="1"/>
            </p:cNvSpPr>
            <p:nvPr/>
          </p:nvSpPr>
          <p:spPr bwMode="auto">
            <a:xfrm>
              <a:off x="1680" y="163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7657" name="Text Box 62"/>
            <p:cNvSpPr txBox="1">
              <a:spLocks noChangeArrowheads="1"/>
            </p:cNvSpPr>
            <p:nvPr/>
          </p:nvSpPr>
          <p:spPr bwMode="auto">
            <a:xfrm>
              <a:off x="3696" y="163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7658" name="Text Box 63"/>
            <p:cNvSpPr txBox="1">
              <a:spLocks noChangeArrowheads="1"/>
            </p:cNvSpPr>
            <p:nvPr/>
          </p:nvSpPr>
          <p:spPr bwMode="auto">
            <a:xfrm>
              <a:off x="912" y="22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7659" name="Text Box 64"/>
            <p:cNvSpPr txBox="1">
              <a:spLocks noChangeArrowheads="1"/>
            </p:cNvSpPr>
            <p:nvPr/>
          </p:nvSpPr>
          <p:spPr bwMode="auto">
            <a:xfrm>
              <a:off x="2256" y="23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7660" name="Text Box 65"/>
            <p:cNvSpPr txBox="1">
              <a:spLocks noChangeArrowheads="1"/>
            </p:cNvSpPr>
            <p:nvPr/>
          </p:nvSpPr>
          <p:spPr bwMode="auto">
            <a:xfrm>
              <a:off x="3360" y="22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7661" name="Text Box 66"/>
            <p:cNvSpPr txBox="1">
              <a:spLocks noChangeArrowheads="1"/>
            </p:cNvSpPr>
            <p:nvPr/>
          </p:nvSpPr>
          <p:spPr bwMode="auto">
            <a:xfrm>
              <a:off x="4176" y="23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7662" name="Text Box 67"/>
            <p:cNvSpPr txBox="1">
              <a:spLocks noChangeArrowheads="1"/>
            </p:cNvSpPr>
            <p:nvPr/>
          </p:nvSpPr>
          <p:spPr bwMode="auto">
            <a:xfrm>
              <a:off x="672" y="268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7663" name="Text Box 68"/>
            <p:cNvSpPr txBox="1">
              <a:spLocks noChangeArrowheads="1"/>
            </p:cNvSpPr>
            <p:nvPr/>
          </p:nvSpPr>
          <p:spPr bwMode="auto">
            <a:xfrm>
              <a:off x="1296" y="268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7664" name="Text Box 69"/>
            <p:cNvSpPr txBox="1">
              <a:spLocks noChangeArrowheads="1"/>
            </p:cNvSpPr>
            <p:nvPr/>
          </p:nvSpPr>
          <p:spPr bwMode="auto">
            <a:xfrm>
              <a:off x="1872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7665" name="Text Box 70"/>
            <p:cNvSpPr txBox="1">
              <a:spLocks noChangeArrowheads="1"/>
            </p:cNvSpPr>
            <p:nvPr/>
          </p:nvSpPr>
          <p:spPr bwMode="auto">
            <a:xfrm>
              <a:off x="2544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27666" name="Text Box 71"/>
            <p:cNvSpPr txBox="1">
              <a:spLocks noChangeArrowheads="1"/>
            </p:cNvSpPr>
            <p:nvPr/>
          </p:nvSpPr>
          <p:spPr bwMode="auto">
            <a:xfrm>
              <a:off x="3024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27667" name="Text Box 72"/>
            <p:cNvSpPr txBox="1">
              <a:spLocks noChangeArrowheads="1"/>
            </p:cNvSpPr>
            <p:nvPr/>
          </p:nvSpPr>
          <p:spPr bwMode="auto">
            <a:xfrm>
              <a:off x="3456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27668" name="Text Box 73"/>
            <p:cNvSpPr txBox="1">
              <a:spLocks noChangeArrowheads="1"/>
            </p:cNvSpPr>
            <p:nvPr/>
          </p:nvSpPr>
          <p:spPr bwMode="auto">
            <a:xfrm>
              <a:off x="3888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27669" name="Text Box 74"/>
            <p:cNvSpPr txBox="1">
              <a:spLocks noChangeArrowheads="1"/>
            </p:cNvSpPr>
            <p:nvPr/>
          </p:nvSpPr>
          <p:spPr bwMode="auto">
            <a:xfrm>
              <a:off x="4320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15</a:t>
              </a: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370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ko-KR" smtClean="0"/>
              <a:t>Node Number Properties 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48200"/>
            <a:ext cx="8305800" cy="1517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Left child of node </a:t>
            </a:r>
            <a:r>
              <a:rPr lang="en-US" altLang="ko-KR" smtClean="0">
                <a:solidFill>
                  <a:srgbClr val="3333FF"/>
                </a:solidFill>
              </a:rPr>
              <a:t>i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is node </a:t>
            </a:r>
            <a:r>
              <a:rPr lang="en-US" altLang="ko-KR" smtClean="0">
                <a:solidFill>
                  <a:srgbClr val="3333FF"/>
                </a:solidFill>
              </a:rPr>
              <a:t>2i</a:t>
            </a:r>
            <a:r>
              <a:rPr lang="en-US" altLang="ko-KR" smtClean="0"/>
              <a:t>, unless </a:t>
            </a:r>
            <a:r>
              <a:rPr lang="en-US" altLang="ko-KR" smtClean="0">
                <a:solidFill>
                  <a:srgbClr val="3333FF"/>
                </a:solidFill>
              </a:rPr>
              <a:t>2i &gt; n</a:t>
            </a:r>
            <a:r>
              <a:rPr lang="en-US" altLang="ko-KR" smtClean="0"/>
              <a:t>, where </a:t>
            </a:r>
            <a:r>
              <a:rPr lang="en-US" altLang="ko-KR" smtClean="0">
                <a:solidFill>
                  <a:srgbClr val="3333FF"/>
                </a:solidFill>
              </a:rPr>
              <a:t>n</a:t>
            </a:r>
            <a:r>
              <a:rPr lang="en-US" altLang="ko-KR" smtClean="0"/>
              <a:t> is the number of nodes.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If </a:t>
            </a:r>
            <a:r>
              <a:rPr lang="en-US" altLang="ko-KR" smtClean="0">
                <a:solidFill>
                  <a:srgbClr val="3333FF"/>
                </a:solidFill>
              </a:rPr>
              <a:t>2i &gt; n</a:t>
            </a:r>
            <a:r>
              <a:rPr lang="en-US" altLang="ko-KR" smtClean="0"/>
              <a:t>, node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i</a:t>
            </a:r>
            <a:r>
              <a:rPr lang="en-US" altLang="ko-KR" smtClean="0"/>
              <a:t> has no left child.</a:t>
            </a:r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914400" y="914400"/>
            <a:ext cx="6477000" cy="3398838"/>
            <a:chOff x="624" y="960"/>
            <a:chExt cx="4080" cy="2141"/>
          </a:xfrm>
        </p:grpSpPr>
        <p:grpSp>
          <p:nvGrpSpPr>
            <p:cNvPr id="28678" name="Group 5"/>
            <p:cNvGrpSpPr>
              <a:grpSpLocks/>
            </p:cNvGrpSpPr>
            <p:nvPr/>
          </p:nvGrpSpPr>
          <p:grpSpPr bwMode="auto"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28694" name="Group 6"/>
              <p:cNvGrpSpPr>
                <a:grpSpLocks/>
              </p:cNvGrpSpPr>
              <p:nvPr/>
            </p:nvGrpSpPr>
            <p:grpSpPr bwMode="auto"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28740" name="Oval 7"/>
                <p:cNvSpPr>
                  <a:spLocks noChangeArrowheads="1"/>
                </p:cNvSpPr>
                <p:nvPr/>
              </p:nvSpPr>
              <p:spPr bwMode="auto"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741" name="Oval 8"/>
                <p:cNvSpPr>
                  <a:spLocks noChangeArrowheads="1"/>
                </p:cNvSpPr>
                <p:nvPr/>
              </p:nvSpPr>
              <p:spPr bwMode="auto"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742" name="Oval 9"/>
                <p:cNvSpPr>
                  <a:spLocks noChangeArrowheads="1"/>
                </p:cNvSpPr>
                <p:nvPr/>
              </p:nvSpPr>
              <p:spPr bwMode="auto"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743" name="Oval 10"/>
                <p:cNvSpPr>
                  <a:spLocks noChangeArrowheads="1"/>
                </p:cNvSpPr>
                <p:nvPr/>
              </p:nvSpPr>
              <p:spPr bwMode="auto"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744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312" y="2256"/>
                  <a:ext cx="24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45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2208"/>
                  <a:ext cx="33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4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60" y="2208"/>
                  <a:ext cx="528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47" name="Line 14"/>
                <p:cNvSpPr>
                  <a:spLocks noChangeShapeType="1"/>
                </p:cNvSpPr>
                <p:nvPr/>
              </p:nvSpPr>
              <p:spPr bwMode="auto">
                <a:xfrm>
                  <a:off x="1728" y="2208"/>
                  <a:ext cx="384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8695" name="Group 15"/>
              <p:cNvGrpSpPr>
                <a:grpSpLocks/>
              </p:cNvGrpSpPr>
              <p:nvPr/>
            </p:nvGrpSpPr>
            <p:grpSpPr bwMode="auto"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28738" name="Oval 16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73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latinLnBrk="0">
                    <a:spcBef>
                      <a:spcPct val="50000"/>
                    </a:spcBef>
                  </a:pPr>
                  <a:endParaRPr kumimoji="0" lang="ko-KR" altLang="en-US" sz="32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8696" name="Group 18"/>
              <p:cNvGrpSpPr>
                <a:grpSpLocks/>
              </p:cNvGrpSpPr>
              <p:nvPr/>
            </p:nvGrpSpPr>
            <p:grpSpPr bwMode="auto"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28730" name="Group 19"/>
                <p:cNvGrpSpPr>
                  <a:grpSpLocks/>
                </p:cNvGrpSpPr>
                <p:nvPr/>
              </p:nvGrpSpPr>
              <p:grpSpPr bwMode="auto"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28736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73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8731" name="Group 22"/>
                <p:cNvGrpSpPr>
                  <a:grpSpLocks/>
                </p:cNvGrpSpPr>
                <p:nvPr/>
              </p:nvGrpSpPr>
              <p:grpSpPr bwMode="auto"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28734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73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28732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680" y="1536"/>
                  <a:ext cx="864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33" name="Line 26"/>
                <p:cNvSpPr>
                  <a:spLocks noChangeShapeType="1"/>
                </p:cNvSpPr>
                <p:nvPr/>
              </p:nvSpPr>
              <p:spPr bwMode="auto">
                <a:xfrm>
                  <a:off x="2736" y="1584"/>
                  <a:ext cx="81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8697" name="Group 27"/>
              <p:cNvGrpSpPr>
                <a:grpSpLocks/>
              </p:cNvGrpSpPr>
              <p:nvPr/>
            </p:nvGrpSpPr>
            <p:grpSpPr bwMode="auto"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28698" name="Group 28"/>
                <p:cNvGrpSpPr>
                  <a:grpSpLocks/>
                </p:cNvGrpSpPr>
                <p:nvPr/>
              </p:nvGrpSpPr>
              <p:grpSpPr bwMode="auto"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28728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729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8699" name="Group 31"/>
                <p:cNvGrpSpPr>
                  <a:grpSpLocks/>
                </p:cNvGrpSpPr>
                <p:nvPr/>
              </p:nvGrpSpPr>
              <p:grpSpPr bwMode="auto"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2872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727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28700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672" y="2880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01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2832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8702" name="Group 36"/>
                <p:cNvGrpSpPr>
                  <a:grpSpLocks/>
                </p:cNvGrpSpPr>
                <p:nvPr/>
              </p:nvGrpSpPr>
              <p:grpSpPr bwMode="auto"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8724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725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8703" name="Group 39"/>
                <p:cNvGrpSpPr>
                  <a:grpSpLocks/>
                </p:cNvGrpSpPr>
                <p:nvPr/>
              </p:nvGrpSpPr>
              <p:grpSpPr bwMode="auto"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8722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723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2870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968" y="2928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05" name="Line 43"/>
                <p:cNvSpPr>
                  <a:spLocks noChangeShapeType="1"/>
                </p:cNvSpPr>
                <p:nvPr/>
              </p:nvSpPr>
              <p:spPr bwMode="auto">
                <a:xfrm>
                  <a:off x="2304" y="2880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8706" name="Group 44"/>
                <p:cNvGrpSpPr>
                  <a:grpSpLocks/>
                </p:cNvGrpSpPr>
                <p:nvPr/>
              </p:nvGrpSpPr>
              <p:grpSpPr bwMode="auto"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8720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721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8707" name="Group 47"/>
                <p:cNvGrpSpPr>
                  <a:grpSpLocks/>
                </p:cNvGrpSpPr>
                <p:nvPr/>
              </p:nvGrpSpPr>
              <p:grpSpPr bwMode="auto"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8718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719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8708" name="Group 50"/>
                <p:cNvGrpSpPr>
                  <a:grpSpLocks/>
                </p:cNvGrpSpPr>
                <p:nvPr/>
              </p:nvGrpSpPr>
              <p:grpSpPr bwMode="auto"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8716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71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8709" name="Group 53"/>
                <p:cNvGrpSpPr>
                  <a:grpSpLocks/>
                </p:cNvGrpSpPr>
                <p:nvPr/>
              </p:nvGrpSpPr>
              <p:grpSpPr bwMode="auto"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8714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715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28710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072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11" name="Line 57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12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936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713" name="Line 59"/>
                <p:cNvSpPr>
                  <a:spLocks noChangeShapeType="1"/>
                </p:cNvSpPr>
                <p:nvPr/>
              </p:nvSpPr>
              <p:spPr bwMode="auto">
                <a:xfrm>
                  <a:off x="4176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8679" name="Text Box 60"/>
            <p:cNvSpPr txBox="1">
              <a:spLocks noChangeArrowheads="1"/>
            </p:cNvSpPr>
            <p:nvPr/>
          </p:nvSpPr>
          <p:spPr bwMode="auto">
            <a:xfrm>
              <a:off x="2736" y="96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680" name="Text Box 61"/>
            <p:cNvSpPr txBox="1">
              <a:spLocks noChangeArrowheads="1"/>
            </p:cNvSpPr>
            <p:nvPr/>
          </p:nvSpPr>
          <p:spPr bwMode="auto">
            <a:xfrm>
              <a:off x="1680" y="163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8681" name="Text Box 62"/>
            <p:cNvSpPr txBox="1">
              <a:spLocks noChangeArrowheads="1"/>
            </p:cNvSpPr>
            <p:nvPr/>
          </p:nvSpPr>
          <p:spPr bwMode="auto">
            <a:xfrm>
              <a:off x="3696" y="163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8682" name="Text Box 63"/>
            <p:cNvSpPr txBox="1">
              <a:spLocks noChangeArrowheads="1"/>
            </p:cNvSpPr>
            <p:nvPr/>
          </p:nvSpPr>
          <p:spPr bwMode="auto">
            <a:xfrm>
              <a:off x="912" y="22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8683" name="Text Box 64"/>
            <p:cNvSpPr txBox="1">
              <a:spLocks noChangeArrowheads="1"/>
            </p:cNvSpPr>
            <p:nvPr/>
          </p:nvSpPr>
          <p:spPr bwMode="auto">
            <a:xfrm>
              <a:off x="2256" y="23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8684" name="Text Box 65"/>
            <p:cNvSpPr txBox="1">
              <a:spLocks noChangeArrowheads="1"/>
            </p:cNvSpPr>
            <p:nvPr/>
          </p:nvSpPr>
          <p:spPr bwMode="auto">
            <a:xfrm>
              <a:off x="3360" y="22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8685" name="Text Box 66"/>
            <p:cNvSpPr txBox="1">
              <a:spLocks noChangeArrowheads="1"/>
            </p:cNvSpPr>
            <p:nvPr/>
          </p:nvSpPr>
          <p:spPr bwMode="auto">
            <a:xfrm>
              <a:off x="4176" y="23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8686" name="Text Box 67"/>
            <p:cNvSpPr txBox="1">
              <a:spLocks noChangeArrowheads="1"/>
            </p:cNvSpPr>
            <p:nvPr/>
          </p:nvSpPr>
          <p:spPr bwMode="auto">
            <a:xfrm>
              <a:off x="672" y="268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8687" name="Text Box 68"/>
            <p:cNvSpPr txBox="1">
              <a:spLocks noChangeArrowheads="1"/>
            </p:cNvSpPr>
            <p:nvPr/>
          </p:nvSpPr>
          <p:spPr bwMode="auto">
            <a:xfrm>
              <a:off x="1296" y="268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8688" name="Text Box 69"/>
            <p:cNvSpPr txBox="1">
              <a:spLocks noChangeArrowheads="1"/>
            </p:cNvSpPr>
            <p:nvPr/>
          </p:nvSpPr>
          <p:spPr bwMode="auto">
            <a:xfrm>
              <a:off x="1872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8689" name="Text Box 70"/>
            <p:cNvSpPr txBox="1">
              <a:spLocks noChangeArrowheads="1"/>
            </p:cNvSpPr>
            <p:nvPr/>
          </p:nvSpPr>
          <p:spPr bwMode="auto">
            <a:xfrm>
              <a:off x="2544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28690" name="Text Box 71"/>
            <p:cNvSpPr txBox="1">
              <a:spLocks noChangeArrowheads="1"/>
            </p:cNvSpPr>
            <p:nvPr/>
          </p:nvSpPr>
          <p:spPr bwMode="auto">
            <a:xfrm>
              <a:off x="3024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28691" name="Text Box 72"/>
            <p:cNvSpPr txBox="1">
              <a:spLocks noChangeArrowheads="1"/>
            </p:cNvSpPr>
            <p:nvPr/>
          </p:nvSpPr>
          <p:spPr bwMode="auto">
            <a:xfrm>
              <a:off x="3456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28692" name="Text Box 73"/>
            <p:cNvSpPr txBox="1">
              <a:spLocks noChangeArrowheads="1"/>
            </p:cNvSpPr>
            <p:nvPr/>
          </p:nvSpPr>
          <p:spPr bwMode="auto">
            <a:xfrm>
              <a:off x="3888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28693" name="Text Box 74"/>
            <p:cNvSpPr txBox="1">
              <a:spLocks noChangeArrowheads="1"/>
            </p:cNvSpPr>
            <p:nvPr/>
          </p:nvSpPr>
          <p:spPr bwMode="auto">
            <a:xfrm>
              <a:off x="4320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15</a:t>
              </a:r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209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ko-KR" smtClean="0"/>
              <a:t>Node Number Properties 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48200"/>
            <a:ext cx="8305800" cy="1981200"/>
          </a:xfrm>
        </p:spPr>
        <p:txBody>
          <a:bodyPr/>
          <a:lstStyle/>
          <a:p>
            <a:pPr eaLnBrk="1" hangingPunct="1"/>
            <a:r>
              <a:rPr lang="en-US" altLang="ko-KR" smtClean="0"/>
              <a:t>Right child of node </a:t>
            </a:r>
            <a:r>
              <a:rPr lang="en-US" altLang="ko-KR" smtClean="0">
                <a:solidFill>
                  <a:srgbClr val="3333FF"/>
                </a:solidFill>
              </a:rPr>
              <a:t>i </a:t>
            </a:r>
            <a:r>
              <a:rPr lang="en-US" altLang="ko-KR" smtClean="0"/>
              <a:t>is node </a:t>
            </a:r>
            <a:r>
              <a:rPr lang="en-US" altLang="ko-KR" smtClean="0">
                <a:solidFill>
                  <a:srgbClr val="3333FF"/>
                </a:solidFill>
              </a:rPr>
              <a:t>2i+1</a:t>
            </a:r>
            <a:r>
              <a:rPr lang="en-US" altLang="ko-KR" smtClean="0"/>
              <a:t>, unless </a:t>
            </a:r>
            <a:r>
              <a:rPr lang="en-US" altLang="ko-KR" smtClean="0">
                <a:solidFill>
                  <a:srgbClr val="3333FF"/>
                </a:solidFill>
              </a:rPr>
              <a:t>2i+1 &gt; n</a:t>
            </a:r>
            <a:r>
              <a:rPr lang="en-US" altLang="ko-KR" smtClean="0"/>
              <a:t>, where </a:t>
            </a:r>
            <a:r>
              <a:rPr lang="en-US" altLang="ko-KR" smtClean="0">
                <a:solidFill>
                  <a:srgbClr val="3333FF"/>
                </a:solidFill>
              </a:rPr>
              <a:t>n</a:t>
            </a:r>
            <a:r>
              <a:rPr lang="en-US" altLang="ko-KR" smtClean="0"/>
              <a:t> is the number of nodes.</a:t>
            </a:r>
          </a:p>
          <a:p>
            <a:pPr eaLnBrk="1" hangingPunct="1"/>
            <a:r>
              <a:rPr lang="en-US" altLang="ko-KR" smtClean="0"/>
              <a:t>If </a:t>
            </a:r>
            <a:r>
              <a:rPr lang="en-US" altLang="ko-KR" smtClean="0">
                <a:solidFill>
                  <a:srgbClr val="3333FF"/>
                </a:solidFill>
              </a:rPr>
              <a:t>2i+1 &gt; n</a:t>
            </a:r>
            <a:r>
              <a:rPr lang="en-US" altLang="ko-KR" smtClean="0"/>
              <a:t>, node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i</a:t>
            </a:r>
            <a:r>
              <a:rPr lang="en-US" altLang="ko-KR" smtClean="0"/>
              <a:t> has no right child.</a:t>
            </a:r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914400" y="914400"/>
            <a:ext cx="6477000" cy="3398838"/>
            <a:chOff x="624" y="960"/>
            <a:chExt cx="4080" cy="2141"/>
          </a:xfrm>
        </p:grpSpPr>
        <p:grpSp>
          <p:nvGrpSpPr>
            <p:cNvPr id="29702" name="Group 5"/>
            <p:cNvGrpSpPr>
              <a:grpSpLocks/>
            </p:cNvGrpSpPr>
            <p:nvPr/>
          </p:nvGrpSpPr>
          <p:grpSpPr bwMode="auto"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29718" name="Group 6"/>
              <p:cNvGrpSpPr>
                <a:grpSpLocks/>
              </p:cNvGrpSpPr>
              <p:nvPr/>
            </p:nvGrpSpPr>
            <p:grpSpPr bwMode="auto"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29764" name="Oval 7"/>
                <p:cNvSpPr>
                  <a:spLocks noChangeArrowheads="1"/>
                </p:cNvSpPr>
                <p:nvPr/>
              </p:nvSpPr>
              <p:spPr bwMode="auto"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765" name="Oval 8"/>
                <p:cNvSpPr>
                  <a:spLocks noChangeArrowheads="1"/>
                </p:cNvSpPr>
                <p:nvPr/>
              </p:nvSpPr>
              <p:spPr bwMode="auto"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766" name="Oval 9"/>
                <p:cNvSpPr>
                  <a:spLocks noChangeArrowheads="1"/>
                </p:cNvSpPr>
                <p:nvPr/>
              </p:nvSpPr>
              <p:spPr bwMode="auto"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767" name="Oval 10"/>
                <p:cNvSpPr>
                  <a:spLocks noChangeArrowheads="1"/>
                </p:cNvSpPr>
                <p:nvPr/>
              </p:nvSpPr>
              <p:spPr bwMode="auto"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768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312" y="2256"/>
                  <a:ext cx="24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69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2208"/>
                  <a:ext cx="33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70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60" y="2208"/>
                  <a:ext cx="528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71" name="Line 14"/>
                <p:cNvSpPr>
                  <a:spLocks noChangeShapeType="1"/>
                </p:cNvSpPr>
                <p:nvPr/>
              </p:nvSpPr>
              <p:spPr bwMode="auto">
                <a:xfrm>
                  <a:off x="1728" y="2208"/>
                  <a:ext cx="384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9719" name="Group 15"/>
              <p:cNvGrpSpPr>
                <a:grpSpLocks/>
              </p:cNvGrpSpPr>
              <p:nvPr/>
            </p:nvGrpSpPr>
            <p:grpSpPr bwMode="auto"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29762" name="Oval 16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76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latinLnBrk="0">
                    <a:spcBef>
                      <a:spcPct val="50000"/>
                    </a:spcBef>
                  </a:pPr>
                  <a:endParaRPr kumimoji="0" lang="ko-KR" altLang="en-US" sz="32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9720" name="Group 18"/>
              <p:cNvGrpSpPr>
                <a:grpSpLocks/>
              </p:cNvGrpSpPr>
              <p:nvPr/>
            </p:nvGrpSpPr>
            <p:grpSpPr bwMode="auto"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29754" name="Group 19"/>
                <p:cNvGrpSpPr>
                  <a:grpSpLocks/>
                </p:cNvGrpSpPr>
                <p:nvPr/>
              </p:nvGrpSpPr>
              <p:grpSpPr bwMode="auto"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2976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6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9755" name="Group 22"/>
                <p:cNvGrpSpPr>
                  <a:grpSpLocks/>
                </p:cNvGrpSpPr>
                <p:nvPr/>
              </p:nvGrpSpPr>
              <p:grpSpPr bwMode="auto"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29758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59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29756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680" y="1536"/>
                  <a:ext cx="864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57" name="Line 26"/>
                <p:cNvSpPr>
                  <a:spLocks noChangeShapeType="1"/>
                </p:cNvSpPr>
                <p:nvPr/>
              </p:nvSpPr>
              <p:spPr bwMode="auto">
                <a:xfrm>
                  <a:off x="2736" y="1584"/>
                  <a:ext cx="81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9721" name="Group 27"/>
              <p:cNvGrpSpPr>
                <a:grpSpLocks/>
              </p:cNvGrpSpPr>
              <p:nvPr/>
            </p:nvGrpSpPr>
            <p:grpSpPr bwMode="auto"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29722" name="Group 28"/>
                <p:cNvGrpSpPr>
                  <a:grpSpLocks/>
                </p:cNvGrpSpPr>
                <p:nvPr/>
              </p:nvGrpSpPr>
              <p:grpSpPr bwMode="auto"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29752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53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9723" name="Group 31"/>
                <p:cNvGrpSpPr>
                  <a:grpSpLocks/>
                </p:cNvGrpSpPr>
                <p:nvPr/>
              </p:nvGrpSpPr>
              <p:grpSpPr bwMode="auto"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29750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51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29724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672" y="2880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25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2832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9726" name="Group 36"/>
                <p:cNvGrpSpPr>
                  <a:grpSpLocks/>
                </p:cNvGrpSpPr>
                <p:nvPr/>
              </p:nvGrpSpPr>
              <p:grpSpPr bwMode="auto"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9748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49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9727" name="Group 39"/>
                <p:cNvGrpSpPr>
                  <a:grpSpLocks/>
                </p:cNvGrpSpPr>
                <p:nvPr/>
              </p:nvGrpSpPr>
              <p:grpSpPr bwMode="auto"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9746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47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2972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968" y="2928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29" name="Line 43"/>
                <p:cNvSpPr>
                  <a:spLocks noChangeShapeType="1"/>
                </p:cNvSpPr>
                <p:nvPr/>
              </p:nvSpPr>
              <p:spPr bwMode="auto">
                <a:xfrm>
                  <a:off x="2304" y="2880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9730" name="Group 44"/>
                <p:cNvGrpSpPr>
                  <a:grpSpLocks/>
                </p:cNvGrpSpPr>
                <p:nvPr/>
              </p:nvGrpSpPr>
              <p:grpSpPr bwMode="auto"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9744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45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9731" name="Group 47"/>
                <p:cNvGrpSpPr>
                  <a:grpSpLocks/>
                </p:cNvGrpSpPr>
                <p:nvPr/>
              </p:nvGrpSpPr>
              <p:grpSpPr bwMode="auto"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9742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43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9732" name="Group 50"/>
                <p:cNvGrpSpPr>
                  <a:grpSpLocks/>
                </p:cNvGrpSpPr>
                <p:nvPr/>
              </p:nvGrpSpPr>
              <p:grpSpPr bwMode="auto"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9740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41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9733" name="Group 53"/>
                <p:cNvGrpSpPr>
                  <a:grpSpLocks/>
                </p:cNvGrpSpPr>
                <p:nvPr/>
              </p:nvGrpSpPr>
              <p:grpSpPr bwMode="auto"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9738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73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29734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072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35" name="Line 57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36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936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737" name="Line 59"/>
                <p:cNvSpPr>
                  <a:spLocks noChangeShapeType="1"/>
                </p:cNvSpPr>
                <p:nvPr/>
              </p:nvSpPr>
              <p:spPr bwMode="auto">
                <a:xfrm>
                  <a:off x="4176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9703" name="Text Box 60"/>
            <p:cNvSpPr txBox="1">
              <a:spLocks noChangeArrowheads="1"/>
            </p:cNvSpPr>
            <p:nvPr/>
          </p:nvSpPr>
          <p:spPr bwMode="auto">
            <a:xfrm>
              <a:off x="2736" y="96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9704" name="Text Box 61"/>
            <p:cNvSpPr txBox="1">
              <a:spLocks noChangeArrowheads="1"/>
            </p:cNvSpPr>
            <p:nvPr/>
          </p:nvSpPr>
          <p:spPr bwMode="auto">
            <a:xfrm>
              <a:off x="1680" y="163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9705" name="Text Box 62"/>
            <p:cNvSpPr txBox="1">
              <a:spLocks noChangeArrowheads="1"/>
            </p:cNvSpPr>
            <p:nvPr/>
          </p:nvSpPr>
          <p:spPr bwMode="auto">
            <a:xfrm>
              <a:off x="3696" y="163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9706" name="Text Box 63"/>
            <p:cNvSpPr txBox="1">
              <a:spLocks noChangeArrowheads="1"/>
            </p:cNvSpPr>
            <p:nvPr/>
          </p:nvSpPr>
          <p:spPr bwMode="auto">
            <a:xfrm>
              <a:off x="912" y="22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9707" name="Text Box 64"/>
            <p:cNvSpPr txBox="1">
              <a:spLocks noChangeArrowheads="1"/>
            </p:cNvSpPr>
            <p:nvPr/>
          </p:nvSpPr>
          <p:spPr bwMode="auto">
            <a:xfrm>
              <a:off x="2256" y="23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9708" name="Text Box 65"/>
            <p:cNvSpPr txBox="1">
              <a:spLocks noChangeArrowheads="1"/>
            </p:cNvSpPr>
            <p:nvPr/>
          </p:nvSpPr>
          <p:spPr bwMode="auto">
            <a:xfrm>
              <a:off x="3360" y="22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9709" name="Text Box 66"/>
            <p:cNvSpPr txBox="1">
              <a:spLocks noChangeArrowheads="1"/>
            </p:cNvSpPr>
            <p:nvPr/>
          </p:nvSpPr>
          <p:spPr bwMode="auto">
            <a:xfrm>
              <a:off x="4176" y="23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9710" name="Text Box 67"/>
            <p:cNvSpPr txBox="1">
              <a:spLocks noChangeArrowheads="1"/>
            </p:cNvSpPr>
            <p:nvPr/>
          </p:nvSpPr>
          <p:spPr bwMode="auto">
            <a:xfrm>
              <a:off x="672" y="268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9711" name="Text Box 68"/>
            <p:cNvSpPr txBox="1">
              <a:spLocks noChangeArrowheads="1"/>
            </p:cNvSpPr>
            <p:nvPr/>
          </p:nvSpPr>
          <p:spPr bwMode="auto">
            <a:xfrm>
              <a:off x="1296" y="268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9712" name="Text Box 69"/>
            <p:cNvSpPr txBox="1">
              <a:spLocks noChangeArrowheads="1"/>
            </p:cNvSpPr>
            <p:nvPr/>
          </p:nvSpPr>
          <p:spPr bwMode="auto">
            <a:xfrm>
              <a:off x="1872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9713" name="Text Box 70"/>
            <p:cNvSpPr txBox="1">
              <a:spLocks noChangeArrowheads="1"/>
            </p:cNvSpPr>
            <p:nvPr/>
          </p:nvSpPr>
          <p:spPr bwMode="auto">
            <a:xfrm>
              <a:off x="2544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29714" name="Text Box 71"/>
            <p:cNvSpPr txBox="1">
              <a:spLocks noChangeArrowheads="1"/>
            </p:cNvSpPr>
            <p:nvPr/>
          </p:nvSpPr>
          <p:spPr bwMode="auto">
            <a:xfrm>
              <a:off x="3024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29715" name="Text Box 72"/>
            <p:cNvSpPr txBox="1">
              <a:spLocks noChangeArrowheads="1"/>
            </p:cNvSpPr>
            <p:nvPr/>
          </p:nvSpPr>
          <p:spPr bwMode="auto">
            <a:xfrm>
              <a:off x="3456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29716" name="Text Box 73"/>
            <p:cNvSpPr txBox="1">
              <a:spLocks noChangeArrowheads="1"/>
            </p:cNvSpPr>
            <p:nvPr/>
          </p:nvSpPr>
          <p:spPr bwMode="auto">
            <a:xfrm>
              <a:off x="3888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29717" name="Text Box 74"/>
            <p:cNvSpPr txBox="1">
              <a:spLocks noChangeArrowheads="1"/>
            </p:cNvSpPr>
            <p:nvPr/>
          </p:nvSpPr>
          <p:spPr bwMode="auto">
            <a:xfrm>
              <a:off x="4320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15</a:t>
              </a:r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50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497887" cy="1143000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Complete Binary Tree With n Nodes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Start with a full binary tree that has at least </a:t>
            </a:r>
            <a:r>
              <a:rPr lang="en-US" altLang="ko-KR" smtClean="0">
                <a:solidFill>
                  <a:srgbClr val="3333FF"/>
                </a:solidFill>
              </a:rPr>
              <a:t>n</a:t>
            </a:r>
            <a:r>
              <a:rPr lang="en-US" altLang="ko-KR" smtClean="0"/>
              <a:t> nodes.</a:t>
            </a:r>
          </a:p>
          <a:p>
            <a:pPr eaLnBrk="1" hangingPunct="1"/>
            <a:r>
              <a:rPr lang="en-US" altLang="ko-KR" smtClean="0"/>
              <a:t>Number the nodes as described earlier.</a:t>
            </a:r>
          </a:p>
          <a:p>
            <a:pPr eaLnBrk="1" hangingPunct="1"/>
            <a:r>
              <a:rPr lang="en-US" altLang="ko-KR" smtClean="0"/>
              <a:t>The binary tree defined by the nodes numbered </a:t>
            </a:r>
            <a:r>
              <a:rPr lang="en-US" altLang="ko-KR" smtClean="0">
                <a:solidFill>
                  <a:srgbClr val="3333FF"/>
                </a:solidFill>
              </a:rPr>
              <a:t>1</a:t>
            </a:r>
            <a:r>
              <a:rPr lang="en-US" altLang="ko-KR" smtClean="0"/>
              <a:t> through </a:t>
            </a:r>
            <a:r>
              <a:rPr lang="en-US" altLang="ko-KR" smtClean="0">
                <a:solidFill>
                  <a:srgbClr val="3333FF"/>
                </a:solidFill>
              </a:rPr>
              <a:t>n</a:t>
            </a:r>
            <a:r>
              <a:rPr lang="en-US" altLang="ko-KR" smtClean="0"/>
              <a:t> is the unique </a:t>
            </a:r>
            <a:r>
              <a:rPr lang="en-US" altLang="ko-KR" smtClean="0">
                <a:solidFill>
                  <a:srgbClr val="3333FF"/>
                </a:solidFill>
              </a:rPr>
              <a:t>n</a:t>
            </a:r>
            <a:r>
              <a:rPr lang="en-US" altLang="ko-KR" smtClean="0"/>
              <a:t> node complete binary tree.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578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157788"/>
            <a:ext cx="7772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Complete binary tree with </a:t>
            </a:r>
            <a:r>
              <a:rPr lang="en-US" altLang="ko-KR" smtClean="0">
                <a:solidFill>
                  <a:srgbClr val="3333FF"/>
                </a:solidFill>
              </a:rPr>
              <a:t>10 </a:t>
            </a:r>
            <a:r>
              <a:rPr lang="en-US" altLang="ko-KR" smtClean="0"/>
              <a:t>nodes.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1219200"/>
            <a:ext cx="6477000" cy="3398838"/>
            <a:chOff x="624" y="960"/>
            <a:chExt cx="4080" cy="2141"/>
          </a:xfrm>
        </p:grpSpPr>
        <p:grpSp>
          <p:nvGrpSpPr>
            <p:cNvPr id="31751" name="Group 5"/>
            <p:cNvGrpSpPr>
              <a:grpSpLocks/>
            </p:cNvGrpSpPr>
            <p:nvPr/>
          </p:nvGrpSpPr>
          <p:grpSpPr bwMode="auto"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31767" name="Group 6"/>
              <p:cNvGrpSpPr>
                <a:grpSpLocks/>
              </p:cNvGrpSpPr>
              <p:nvPr/>
            </p:nvGrpSpPr>
            <p:grpSpPr bwMode="auto"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31813" name="Oval 7"/>
                <p:cNvSpPr>
                  <a:spLocks noChangeArrowheads="1"/>
                </p:cNvSpPr>
                <p:nvPr/>
              </p:nvSpPr>
              <p:spPr bwMode="auto"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814" name="Oval 8"/>
                <p:cNvSpPr>
                  <a:spLocks noChangeArrowheads="1"/>
                </p:cNvSpPr>
                <p:nvPr/>
              </p:nvSpPr>
              <p:spPr bwMode="auto"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815" name="Oval 9"/>
                <p:cNvSpPr>
                  <a:spLocks noChangeArrowheads="1"/>
                </p:cNvSpPr>
                <p:nvPr/>
              </p:nvSpPr>
              <p:spPr bwMode="auto"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816" name="Oval 10"/>
                <p:cNvSpPr>
                  <a:spLocks noChangeArrowheads="1"/>
                </p:cNvSpPr>
                <p:nvPr/>
              </p:nvSpPr>
              <p:spPr bwMode="auto"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817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312" y="2256"/>
                  <a:ext cx="24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818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2208"/>
                  <a:ext cx="33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819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60" y="2208"/>
                  <a:ext cx="528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820" name="Line 14"/>
                <p:cNvSpPr>
                  <a:spLocks noChangeShapeType="1"/>
                </p:cNvSpPr>
                <p:nvPr/>
              </p:nvSpPr>
              <p:spPr bwMode="auto">
                <a:xfrm>
                  <a:off x="1728" y="2208"/>
                  <a:ext cx="384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1768" name="Group 15"/>
              <p:cNvGrpSpPr>
                <a:grpSpLocks/>
              </p:cNvGrpSpPr>
              <p:nvPr/>
            </p:nvGrpSpPr>
            <p:grpSpPr bwMode="auto"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31811" name="Oval 16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8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latinLnBrk="0">
                    <a:spcBef>
                      <a:spcPct val="50000"/>
                    </a:spcBef>
                  </a:pPr>
                  <a:endParaRPr kumimoji="0" lang="ko-KR" altLang="en-US" sz="32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1769" name="Group 18"/>
              <p:cNvGrpSpPr>
                <a:grpSpLocks/>
              </p:cNvGrpSpPr>
              <p:nvPr/>
            </p:nvGrpSpPr>
            <p:grpSpPr bwMode="auto"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31803" name="Group 19"/>
                <p:cNvGrpSpPr>
                  <a:grpSpLocks/>
                </p:cNvGrpSpPr>
                <p:nvPr/>
              </p:nvGrpSpPr>
              <p:grpSpPr bwMode="auto"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1809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1810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31804" name="Group 22"/>
                <p:cNvGrpSpPr>
                  <a:grpSpLocks/>
                </p:cNvGrpSpPr>
                <p:nvPr/>
              </p:nvGrpSpPr>
              <p:grpSpPr bwMode="auto"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1807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1808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31805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680" y="1536"/>
                  <a:ext cx="864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806" name="Line 26"/>
                <p:cNvSpPr>
                  <a:spLocks noChangeShapeType="1"/>
                </p:cNvSpPr>
                <p:nvPr/>
              </p:nvSpPr>
              <p:spPr bwMode="auto">
                <a:xfrm>
                  <a:off x="2736" y="1584"/>
                  <a:ext cx="81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1770" name="Group 27"/>
              <p:cNvGrpSpPr>
                <a:grpSpLocks/>
              </p:cNvGrpSpPr>
              <p:nvPr/>
            </p:nvGrpSpPr>
            <p:grpSpPr bwMode="auto"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31771" name="Group 28"/>
                <p:cNvGrpSpPr>
                  <a:grpSpLocks/>
                </p:cNvGrpSpPr>
                <p:nvPr/>
              </p:nvGrpSpPr>
              <p:grpSpPr bwMode="auto"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1801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1802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31772" name="Group 31"/>
                <p:cNvGrpSpPr>
                  <a:grpSpLocks/>
                </p:cNvGrpSpPr>
                <p:nvPr/>
              </p:nvGrpSpPr>
              <p:grpSpPr bwMode="auto"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1799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1800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31773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672" y="2880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774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2832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31775" name="Group 36"/>
                <p:cNvGrpSpPr>
                  <a:grpSpLocks/>
                </p:cNvGrpSpPr>
                <p:nvPr/>
              </p:nvGrpSpPr>
              <p:grpSpPr bwMode="auto"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1797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1798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31776" name="Group 39"/>
                <p:cNvGrpSpPr>
                  <a:grpSpLocks/>
                </p:cNvGrpSpPr>
                <p:nvPr/>
              </p:nvGrpSpPr>
              <p:grpSpPr bwMode="auto"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1795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1796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31777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968" y="2928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778" name="Line 43"/>
                <p:cNvSpPr>
                  <a:spLocks noChangeShapeType="1"/>
                </p:cNvSpPr>
                <p:nvPr/>
              </p:nvSpPr>
              <p:spPr bwMode="auto">
                <a:xfrm>
                  <a:off x="2304" y="2880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31779" name="Group 44"/>
                <p:cNvGrpSpPr>
                  <a:grpSpLocks/>
                </p:cNvGrpSpPr>
                <p:nvPr/>
              </p:nvGrpSpPr>
              <p:grpSpPr bwMode="auto"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1793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179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31780" name="Group 47"/>
                <p:cNvGrpSpPr>
                  <a:grpSpLocks/>
                </p:cNvGrpSpPr>
                <p:nvPr/>
              </p:nvGrpSpPr>
              <p:grpSpPr bwMode="auto"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1791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1792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31781" name="Group 50"/>
                <p:cNvGrpSpPr>
                  <a:grpSpLocks/>
                </p:cNvGrpSpPr>
                <p:nvPr/>
              </p:nvGrpSpPr>
              <p:grpSpPr bwMode="auto"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1789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1790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31782" name="Group 53"/>
                <p:cNvGrpSpPr>
                  <a:grpSpLocks/>
                </p:cNvGrpSpPr>
                <p:nvPr/>
              </p:nvGrpSpPr>
              <p:grpSpPr bwMode="auto"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1787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1788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latinLnBrk="0">
                      <a:spcBef>
                        <a:spcPct val="50000"/>
                      </a:spcBef>
                    </a:pPr>
                    <a:endParaRPr kumimoji="0" lang="ko-KR" altLang="en-US" sz="32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31783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072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784" name="Line 57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785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936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786" name="Line 59"/>
                <p:cNvSpPr>
                  <a:spLocks noChangeShapeType="1"/>
                </p:cNvSpPr>
                <p:nvPr/>
              </p:nvSpPr>
              <p:spPr bwMode="auto">
                <a:xfrm>
                  <a:off x="4176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31752" name="Text Box 60"/>
            <p:cNvSpPr txBox="1">
              <a:spLocks noChangeArrowheads="1"/>
            </p:cNvSpPr>
            <p:nvPr/>
          </p:nvSpPr>
          <p:spPr bwMode="auto">
            <a:xfrm>
              <a:off x="2736" y="96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1753" name="Text Box 61"/>
            <p:cNvSpPr txBox="1">
              <a:spLocks noChangeArrowheads="1"/>
            </p:cNvSpPr>
            <p:nvPr/>
          </p:nvSpPr>
          <p:spPr bwMode="auto">
            <a:xfrm>
              <a:off x="1680" y="163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754" name="Text Box 62"/>
            <p:cNvSpPr txBox="1">
              <a:spLocks noChangeArrowheads="1"/>
            </p:cNvSpPr>
            <p:nvPr/>
          </p:nvSpPr>
          <p:spPr bwMode="auto">
            <a:xfrm>
              <a:off x="3696" y="163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1755" name="Text Box 63"/>
            <p:cNvSpPr txBox="1">
              <a:spLocks noChangeArrowheads="1"/>
            </p:cNvSpPr>
            <p:nvPr/>
          </p:nvSpPr>
          <p:spPr bwMode="auto">
            <a:xfrm>
              <a:off x="912" y="22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1756" name="Text Box 64"/>
            <p:cNvSpPr txBox="1">
              <a:spLocks noChangeArrowheads="1"/>
            </p:cNvSpPr>
            <p:nvPr/>
          </p:nvSpPr>
          <p:spPr bwMode="auto">
            <a:xfrm>
              <a:off x="2256" y="23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1757" name="Text Box 65"/>
            <p:cNvSpPr txBox="1">
              <a:spLocks noChangeArrowheads="1"/>
            </p:cNvSpPr>
            <p:nvPr/>
          </p:nvSpPr>
          <p:spPr bwMode="auto">
            <a:xfrm>
              <a:off x="3360" y="22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1758" name="Text Box 66"/>
            <p:cNvSpPr txBox="1">
              <a:spLocks noChangeArrowheads="1"/>
            </p:cNvSpPr>
            <p:nvPr/>
          </p:nvSpPr>
          <p:spPr bwMode="auto">
            <a:xfrm>
              <a:off x="4176" y="23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1759" name="Text Box 67"/>
            <p:cNvSpPr txBox="1">
              <a:spLocks noChangeArrowheads="1"/>
            </p:cNvSpPr>
            <p:nvPr/>
          </p:nvSpPr>
          <p:spPr bwMode="auto">
            <a:xfrm>
              <a:off x="672" y="268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1760" name="Text Box 68"/>
            <p:cNvSpPr txBox="1">
              <a:spLocks noChangeArrowheads="1"/>
            </p:cNvSpPr>
            <p:nvPr/>
          </p:nvSpPr>
          <p:spPr bwMode="auto">
            <a:xfrm>
              <a:off x="1296" y="268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1761" name="Text Box 69"/>
            <p:cNvSpPr txBox="1">
              <a:spLocks noChangeArrowheads="1"/>
            </p:cNvSpPr>
            <p:nvPr/>
          </p:nvSpPr>
          <p:spPr bwMode="auto">
            <a:xfrm>
              <a:off x="1872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1762" name="Text Box 70"/>
            <p:cNvSpPr txBox="1">
              <a:spLocks noChangeArrowheads="1"/>
            </p:cNvSpPr>
            <p:nvPr/>
          </p:nvSpPr>
          <p:spPr bwMode="auto">
            <a:xfrm>
              <a:off x="2544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31763" name="Text Box 71"/>
            <p:cNvSpPr txBox="1">
              <a:spLocks noChangeArrowheads="1"/>
            </p:cNvSpPr>
            <p:nvPr/>
          </p:nvSpPr>
          <p:spPr bwMode="auto">
            <a:xfrm>
              <a:off x="3024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764" name="Text Box 72"/>
            <p:cNvSpPr txBox="1">
              <a:spLocks noChangeArrowheads="1"/>
            </p:cNvSpPr>
            <p:nvPr/>
          </p:nvSpPr>
          <p:spPr bwMode="auto">
            <a:xfrm>
              <a:off x="3456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31765" name="Text Box 73"/>
            <p:cNvSpPr txBox="1">
              <a:spLocks noChangeArrowheads="1"/>
            </p:cNvSpPr>
            <p:nvPr/>
          </p:nvSpPr>
          <p:spPr bwMode="auto">
            <a:xfrm>
              <a:off x="3888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31766" name="Text Box 74"/>
            <p:cNvSpPr txBox="1">
              <a:spLocks noChangeArrowheads="1"/>
            </p:cNvSpPr>
            <p:nvPr/>
          </p:nvSpPr>
          <p:spPr bwMode="auto">
            <a:xfrm>
              <a:off x="4320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15</a:t>
              </a:r>
            </a:p>
          </p:txBody>
        </p:sp>
      </p:grpSp>
      <p:sp>
        <p:nvSpPr>
          <p:cNvPr id="232523" name="Freeform 75"/>
          <p:cNvSpPr>
            <a:spLocks/>
          </p:cNvSpPr>
          <p:nvPr/>
        </p:nvSpPr>
        <p:spPr bwMode="auto">
          <a:xfrm>
            <a:off x="501650" y="1003300"/>
            <a:ext cx="6777038" cy="4168775"/>
          </a:xfrm>
          <a:custGeom>
            <a:avLst/>
            <a:gdLst>
              <a:gd name="T0" fmla="*/ 269875 w 4269"/>
              <a:gd name="T1" fmla="*/ 3711575 h 2626"/>
              <a:gd name="T2" fmla="*/ 1668463 w 4269"/>
              <a:gd name="T3" fmla="*/ 3944938 h 2626"/>
              <a:gd name="T4" fmla="*/ 2152650 w 4269"/>
              <a:gd name="T5" fmla="*/ 4035425 h 2626"/>
              <a:gd name="T6" fmla="*/ 3119437 w 4269"/>
              <a:gd name="T7" fmla="*/ 3910013 h 2626"/>
              <a:gd name="T8" fmla="*/ 3209925 w 4269"/>
              <a:gd name="T9" fmla="*/ 3657600 h 2626"/>
              <a:gd name="T10" fmla="*/ 3263900 w 4269"/>
              <a:gd name="T11" fmla="*/ 3371850 h 2626"/>
              <a:gd name="T12" fmla="*/ 3371850 w 4269"/>
              <a:gd name="T13" fmla="*/ 3227387 h 2626"/>
              <a:gd name="T14" fmla="*/ 3478213 w 4269"/>
              <a:gd name="T15" fmla="*/ 3030537 h 2626"/>
              <a:gd name="T16" fmla="*/ 3657600 w 4269"/>
              <a:gd name="T17" fmla="*/ 2870200 h 2626"/>
              <a:gd name="T18" fmla="*/ 3765550 w 4269"/>
              <a:gd name="T19" fmla="*/ 2833687 h 2626"/>
              <a:gd name="T20" fmla="*/ 4303712 w 4269"/>
              <a:gd name="T21" fmla="*/ 2851150 h 2626"/>
              <a:gd name="T22" fmla="*/ 4787900 w 4269"/>
              <a:gd name="T23" fmla="*/ 2941637 h 2626"/>
              <a:gd name="T24" fmla="*/ 5827712 w 4269"/>
              <a:gd name="T25" fmla="*/ 2995612 h 2626"/>
              <a:gd name="T26" fmla="*/ 6437312 w 4269"/>
              <a:gd name="T27" fmla="*/ 2941637 h 2626"/>
              <a:gd name="T28" fmla="*/ 6616701 w 4269"/>
              <a:gd name="T29" fmla="*/ 2833687 h 2626"/>
              <a:gd name="T30" fmla="*/ 6670676 w 4269"/>
              <a:gd name="T31" fmla="*/ 2797175 h 2626"/>
              <a:gd name="T32" fmla="*/ 6688138 w 4269"/>
              <a:gd name="T33" fmla="*/ 2743200 h 2626"/>
              <a:gd name="T34" fmla="*/ 6724651 w 4269"/>
              <a:gd name="T35" fmla="*/ 2690812 h 2626"/>
              <a:gd name="T36" fmla="*/ 6759576 w 4269"/>
              <a:gd name="T37" fmla="*/ 2546350 h 2626"/>
              <a:gd name="T38" fmla="*/ 6777038 w 4269"/>
              <a:gd name="T39" fmla="*/ 2474912 h 2626"/>
              <a:gd name="T40" fmla="*/ 6724651 w 4269"/>
              <a:gd name="T41" fmla="*/ 2081213 h 2626"/>
              <a:gd name="T42" fmla="*/ 6472237 w 4269"/>
              <a:gd name="T43" fmla="*/ 1757363 h 2626"/>
              <a:gd name="T44" fmla="*/ 6346824 w 4269"/>
              <a:gd name="T45" fmla="*/ 1651000 h 2626"/>
              <a:gd name="T46" fmla="*/ 6167437 w 4269"/>
              <a:gd name="T47" fmla="*/ 1435100 h 2626"/>
              <a:gd name="T48" fmla="*/ 6024562 w 4269"/>
              <a:gd name="T49" fmla="*/ 1184275 h 2626"/>
              <a:gd name="T50" fmla="*/ 5827712 w 4269"/>
              <a:gd name="T51" fmla="*/ 862013 h 2626"/>
              <a:gd name="T52" fmla="*/ 5683249 w 4269"/>
              <a:gd name="T53" fmla="*/ 700087 h 2626"/>
              <a:gd name="T54" fmla="*/ 5432424 w 4269"/>
              <a:gd name="T55" fmla="*/ 609600 h 2626"/>
              <a:gd name="T56" fmla="*/ 5235575 w 4269"/>
              <a:gd name="T57" fmla="*/ 520700 h 2626"/>
              <a:gd name="T58" fmla="*/ 5021262 w 4269"/>
              <a:gd name="T59" fmla="*/ 412750 h 2626"/>
              <a:gd name="T60" fmla="*/ 4716462 w 4269"/>
              <a:gd name="T61" fmla="*/ 252413 h 2626"/>
              <a:gd name="T62" fmla="*/ 4572000 w 4269"/>
              <a:gd name="T63" fmla="*/ 215900 h 2626"/>
              <a:gd name="T64" fmla="*/ 4554537 w 4269"/>
              <a:gd name="T65" fmla="*/ 161925 h 2626"/>
              <a:gd name="T66" fmla="*/ 4213225 w 4269"/>
              <a:gd name="T67" fmla="*/ 107950 h 2626"/>
              <a:gd name="T68" fmla="*/ 3890963 w 4269"/>
              <a:gd name="T69" fmla="*/ 0 h 2626"/>
              <a:gd name="T70" fmla="*/ 2582862 w 4269"/>
              <a:gd name="T71" fmla="*/ 19050 h 2626"/>
              <a:gd name="T72" fmla="*/ 1954213 w 4269"/>
              <a:gd name="T73" fmla="*/ 233363 h 2626"/>
              <a:gd name="T74" fmla="*/ 1685925 w 4269"/>
              <a:gd name="T75" fmla="*/ 341312 h 2626"/>
              <a:gd name="T76" fmla="*/ 1631950 w 4269"/>
              <a:gd name="T77" fmla="*/ 358775 h 2626"/>
              <a:gd name="T78" fmla="*/ 1470025 w 4269"/>
              <a:gd name="T79" fmla="*/ 466725 h 2626"/>
              <a:gd name="T80" fmla="*/ 1290637 w 4269"/>
              <a:gd name="T81" fmla="*/ 538162 h 2626"/>
              <a:gd name="T82" fmla="*/ 1219200 w 4269"/>
              <a:gd name="T83" fmla="*/ 574675 h 2626"/>
              <a:gd name="T84" fmla="*/ 1004888 w 4269"/>
              <a:gd name="T85" fmla="*/ 736600 h 2626"/>
              <a:gd name="T86" fmla="*/ 700087 w 4269"/>
              <a:gd name="T87" fmla="*/ 933450 h 2626"/>
              <a:gd name="T88" fmla="*/ 520700 w 4269"/>
              <a:gd name="T89" fmla="*/ 1292225 h 2626"/>
              <a:gd name="T90" fmla="*/ 287337 w 4269"/>
              <a:gd name="T91" fmla="*/ 1577975 h 2626"/>
              <a:gd name="T92" fmla="*/ 215900 w 4269"/>
              <a:gd name="T93" fmla="*/ 1685925 h 2626"/>
              <a:gd name="T94" fmla="*/ 179387 w 4269"/>
              <a:gd name="T95" fmla="*/ 1776413 h 2626"/>
              <a:gd name="T96" fmla="*/ 107950 w 4269"/>
              <a:gd name="T97" fmla="*/ 1919288 h 2626"/>
              <a:gd name="T98" fmla="*/ 0 w 4269"/>
              <a:gd name="T99" fmla="*/ 2295525 h 2626"/>
              <a:gd name="T100" fmla="*/ 19050 w 4269"/>
              <a:gd name="T101" fmla="*/ 3175000 h 2626"/>
              <a:gd name="T102" fmla="*/ 179387 w 4269"/>
              <a:gd name="T103" fmla="*/ 3443288 h 2626"/>
              <a:gd name="T104" fmla="*/ 287337 w 4269"/>
              <a:gd name="T105" fmla="*/ 3640138 h 2626"/>
              <a:gd name="T106" fmla="*/ 269875 w 4269"/>
              <a:gd name="T107" fmla="*/ 3711575 h 262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4269"/>
              <a:gd name="T163" fmla="*/ 0 h 2626"/>
              <a:gd name="T164" fmla="*/ 4269 w 4269"/>
              <a:gd name="T165" fmla="*/ 2626 h 262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4269" h="2626">
                <a:moveTo>
                  <a:pt x="170" y="2338"/>
                </a:moveTo>
                <a:cubicBezTo>
                  <a:pt x="468" y="2354"/>
                  <a:pt x="761" y="2414"/>
                  <a:pt x="1051" y="2485"/>
                </a:cubicBezTo>
                <a:cubicBezTo>
                  <a:pt x="1152" y="2510"/>
                  <a:pt x="1256" y="2516"/>
                  <a:pt x="1356" y="2542"/>
                </a:cubicBezTo>
                <a:cubicBezTo>
                  <a:pt x="1816" y="2531"/>
                  <a:pt x="1762" y="2626"/>
                  <a:pt x="1965" y="2463"/>
                </a:cubicBezTo>
                <a:cubicBezTo>
                  <a:pt x="1984" y="2408"/>
                  <a:pt x="2012" y="2364"/>
                  <a:pt x="2022" y="2304"/>
                </a:cubicBezTo>
                <a:cubicBezTo>
                  <a:pt x="2029" y="2263"/>
                  <a:pt x="2033" y="2166"/>
                  <a:pt x="2056" y="2124"/>
                </a:cubicBezTo>
                <a:cubicBezTo>
                  <a:pt x="2074" y="2091"/>
                  <a:pt x="2101" y="2063"/>
                  <a:pt x="2124" y="2033"/>
                </a:cubicBezTo>
                <a:cubicBezTo>
                  <a:pt x="2151" y="1997"/>
                  <a:pt x="2163" y="1944"/>
                  <a:pt x="2191" y="1909"/>
                </a:cubicBezTo>
                <a:cubicBezTo>
                  <a:pt x="2207" y="1890"/>
                  <a:pt x="2265" y="1825"/>
                  <a:pt x="2304" y="1808"/>
                </a:cubicBezTo>
                <a:cubicBezTo>
                  <a:pt x="2326" y="1798"/>
                  <a:pt x="2372" y="1785"/>
                  <a:pt x="2372" y="1785"/>
                </a:cubicBezTo>
                <a:cubicBezTo>
                  <a:pt x="2485" y="1789"/>
                  <a:pt x="2598" y="1789"/>
                  <a:pt x="2711" y="1796"/>
                </a:cubicBezTo>
                <a:cubicBezTo>
                  <a:pt x="2813" y="1802"/>
                  <a:pt x="2914" y="1843"/>
                  <a:pt x="3016" y="1853"/>
                </a:cubicBezTo>
                <a:cubicBezTo>
                  <a:pt x="3233" y="1875"/>
                  <a:pt x="3453" y="1876"/>
                  <a:pt x="3671" y="1887"/>
                </a:cubicBezTo>
                <a:cubicBezTo>
                  <a:pt x="3907" y="1878"/>
                  <a:pt x="3906" y="1889"/>
                  <a:pt x="4055" y="1853"/>
                </a:cubicBezTo>
                <a:cubicBezTo>
                  <a:pt x="4123" y="1818"/>
                  <a:pt x="4089" y="1838"/>
                  <a:pt x="4168" y="1785"/>
                </a:cubicBezTo>
                <a:cubicBezTo>
                  <a:pt x="4179" y="1777"/>
                  <a:pt x="4202" y="1762"/>
                  <a:pt x="4202" y="1762"/>
                </a:cubicBezTo>
                <a:cubicBezTo>
                  <a:pt x="4206" y="1751"/>
                  <a:pt x="4208" y="1739"/>
                  <a:pt x="4213" y="1728"/>
                </a:cubicBezTo>
                <a:cubicBezTo>
                  <a:pt x="4219" y="1716"/>
                  <a:pt x="4231" y="1708"/>
                  <a:pt x="4236" y="1695"/>
                </a:cubicBezTo>
                <a:cubicBezTo>
                  <a:pt x="4247" y="1666"/>
                  <a:pt x="4251" y="1634"/>
                  <a:pt x="4258" y="1604"/>
                </a:cubicBezTo>
                <a:cubicBezTo>
                  <a:pt x="4262" y="1589"/>
                  <a:pt x="4269" y="1559"/>
                  <a:pt x="4269" y="1559"/>
                </a:cubicBezTo>
                <a:cubicBezTo>
                  <a:pt x="4265" y="1511"/>
                  <a:pt x="4261" y="1371"/>
                  <a:pt x="4236" y="1311"/>
                </a:cubicBezTo>
                <a:cubicBezTo>
                  <a:pt x="4225" y="1286"/>
                  <a:pt x="4081" y="1110"/>
                  <a:pt x="4077" y="1107"/>
                </a:cubicBezTo>
                <a:cubicBezTo>
                  <a:pt x="4050" y="1087"/>
                  <a:pt x="4020" y="1067"/>
                  <a:pt x="3998" y="1040"/>
                </a:cubicBezTo>
                <a:cubicBezTo>
                  <a:pt x="3877" y="891"/>
                  <a:pt x="3982" y="999"/>
                  <a:pt x="3885" y="904"/>
                </a:cubicBezTo>
                <a:cubicBezTo>
                  <a:pt x="3844" y="820"/>
                  <a:pt x="3872" y="873"/>
                  <a:pt x="3795" y="746"/>
                </a:cubicBezTo>
                <a:cubicBezTo>
                  <a:pt x="3732" y="641"/>
                  <a:pt x="3775" y="610"/>
                  <a:pt x="3671" y="543"/>
                </a:cubicBezTo>
                <a:cubicBezTo>
                  <a:pt x="3641" y="498"/>
                  <a:pt x="3630" y="464"/>
                  <a:pt x="3580" y="441"/>
                </a:cubicBezTo>
                <a:cubicBezTo>
                  <a:pt x="3547" y="426"/>
                  <a:pt x="3462" y="406"/>
                  <a:pt x="3422" y="384"/>
                </a:cubicBezTo>
                <a:cubicBezTo>
                  <a:pt x="3365" y="353"/>
                  <a:pt x="3362" y="344"/>
                  <a:pt x="3298" y="328"/>
                </a:cubicBezTo>
                <a:cubicBezTo>
                  <a:pt x="3253" y="301"/>
                  <a:pt x="3212" y="278"/>
                  <a:pt x="3163" y="260"/>
                </a:cubicBezTo>
                <a:cubicBezTo>
                  <a:pt x="3102" y="215"/>
                  <a:pt x="3044" y="181"/>
                  <a:pt x="2971" y="159"/>
                </a:cubicBezTo>
                <a:cubicBezTo>
                  <a:pt x="2941" y="150"/>
                  <a:pt x="2880" y="136"/>
                  <a:pt x="2880" y="136"/>
                </a:cubicBezTo>
                <a:cubicBezTo>
                  <a:pt x="2876" y="125"/>
                  <a:pt x="2880" y="107"/>
                  <a:pt x="2869" y="102"/>
                </a:cubicBezTo>
                <a:cubicBezTo>
                  <a:pt x="2844" y="92"/>
                  <a:pt x="2692" y="73"/>
                  <a:pt x="2654" y="68"/>
                </a:cubicBezTo>
                <a:cubicBezTo>
                  <a:pt x="2589" y="26"/>
                  <a:pt x="2524" y="20"/>
                  <a:pt x="2451" y="0"/>
                </a:cubicBezTo>
                <a:cubicBezTo>
                  <a:pt x="2176" y="4"/>
                  <a:pt x="1902" y="5"/>
                  <a:pt x="1627" y="12"/>
                </a:cubicBezTo>
                <a:cubicBezTo>
                  <a:pt x="1485" y="16"/>
                  <a:pt x="1360" y="105"/>
                  <a:pt x="1231" y="147"/>
                </a:cubicBezTo>
                <a:cubicBezTo>
                  <a:pt x="1158" y="196"/>
                  <a:pt x="1209" y="166"/>
                  <a:pt x="1062" y="215"/>
                </a:cubicBezTo>
                <a:cubicBezTo>
                  <a:pt x="1051" y="219"/>
                  <a:pt x="1028" y="226"/>
                  <a:pt x="1028" y="226"/>
                </a:cubicBezTo>
                <a:cubicBezTo>
                  <a:pt x="994" y="249"/>
                  <a:pt x="960" y="271"/>
                  <a:pt x="926" y="294"/>
                </a:cubicBezTo>
                <a:cubicBezTo>
                  <a:pt x="892" y="316"/>
                  <a:pt x="849" y="321"/>
                  <a:pt x="813" y="339"/>
                </a:cubicBezTo>
                <a:cubicBezTo>
                  <a:pt x="798" y="347"/>
                  <a:pt x="782" y="353"/>
                  <a:pt x="768" y="362"/>
                </a:cubicBezTo>
                <a:cubicBezTo>
                  <a:pt x="721" y="394"/>
                  <a:pt x="678" y="430"/>
                  <a:pt x="633" y="464"/>
                </a:cubicBezTo>
                <a:cubicBezTo>
                  <a:pt x="577" y="506"/>
                  <a:pt x="493" y="536"/>
                  <a:pt x="441" y="588"/>
                </a:cubicBezTo>
                <a:cubicBezTo>
                  <a:pt x="379" y="650"/>
                  <a:pt x="373" y="741"/>
                  <a:pt x="328" y="814"/>
                </a:cubicBezTo>
                <a:cubicBezTo>
                  <a:pt x="287" y="881"/>
                  <a:pt x="222" y="926"/>
                  <a:pt x="181" y="994"/>
                </a:cubicBezTo>
                <a:cubicBezTo>
                  <a:pt x="152" y="1114"/>
                  <a:pt x="196" y="979"/>
                  <a:pt x="136" y="1062"/>
                </a:cubicBezTo>
                <a:cubicBezTo>
                  <a:pt x="124" y="1079"/>
                  <a:pt x="122" y="1100"/>
                  <a:pt x="113" y="1119"/>
                </a:cubicBezTo>
                <a:cubicBezTo>
                  <a:pt x="99" y="1149"/>
                  <a:pt x="81" y="1178"/>
                  <a:pt x="68" y="1209"/>
                </a:cubicBezTo>
                <a:cubicBezTo>
                  <a:pt x="36" y="1286"/>
                  <a:pt x="23" y="1366"/>
                  <a:pt x="0" y="1446"/>
                </a:cubicBezTo>
                <a:cubicBezTo>
                  <a:pt x="4" y="1631"/>
                  <a:pt x="5" y="1815"/>
                  <a:pt x="12" y="2000"/>
                </a:cubicBezTo>
                <a:cubicBezTo>
                  <a:pt x="15" y="2069"/>
                  <a:pt x="44" y="2147"/>
                  <a:pt x="113" y="2169"/>
                </a:cubicBezTo>
                <a:cubicBezTo>
                  <a:pt x="144" y="2210"/>
                  <a:pt x="165" y="2244"/>
                  <a:pt x="181" y="2293"/>
                </a:cubicBezTo>
                <a:cubicBezTo>
                  <a:pt x="169" y="2330"/>
                  <a:pt x="170" y="2315"/>
                  <a:pt x="170" y="2338"/>
                </a:cubicBezTo>
                <a:close/>
              </a:path>
            </a:pathLst>
          </a:custGeom>
          <a:noFill/>
          <a:ln w="57150">
            <a:solidFill>
              <a:srgbClr val="3333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173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 autoUpdateAnimBg="0"/>
      <p:bldP spid="2325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Linear Lists And Trees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219200"/>
            <a:ext cx="8026400" cy="4873625"/>
          </a:xfrm>
        </p:spPr>
        <p:txBody>
          <a:bodyPr/>
          <a:lstStyle/>
          <a:p>
            <a:pPr eaLnBrk="1" hangingPunct="1"/>
            <a:r>
              <a:rPr lang="en-US" altLang="ko-KR" smtClean="0"/>
              <a:t>Linear lists are useful for </a:t>
            </a:r>
            <a:r>
              <a:rPr lang="en-US" altLang="ko-KR" smtClean="0">
                <a:solidFill>
                  <a:srgbClr val="3333FF"/>
                </a:solidFill>
              </a:rPr>
              <a:t>serially</a:t>
            </a:r>
            <a:r>
              <a:rPr lang="en-US" altLang="ko-KR" smtClean="0"/>
              <a:t> ordered data.</a:t>
            </a:r>
          </a:p>
          <a:p>
            <a:pPr lvl="1" eaLnBrk="1" hangingPunct="1"/>
            <a:r>
              <a:rPr lang="en-US" altLang="ko-KR" smtClean="0">
                <a:solidFill>
                  <a:srgbClr val="FF0000"/>
                </a:solidFill>
              </a:rPr>
              <a:t>(e</a:t>
            </a:r>
            <a:r>
              <a:rPr lang="en-US" altLang="ko-KR" baseline="-25000" smtClean="0">
                <a:solidFill>
                  <a:srgbClr val="FF0000"/>
                </a:solidFill>
              </a:rPr>
              <a:t>0</a:t>
            </a:r>
            <a:r>
              <a:rPr lang="en-US" altLang="ko-KR" smtClean="0">
                <a:solidFill>
                  <a:srgbClr val="FF0000"/>
                </a:solidFill>
              </a:rPr>
              <a:t>, e</a:t>
            </a:r>
            <a:r>
              <a:rPr lang="en-US" altLang="ko-KR" baseline="-25000" smtClean="0">
                <a:solidFill>
                  <a:srgbClr val="FF0000"/>
                </a:solidFill>
              </a:rPr>
              <a:t>1</a:t>
            </a:r>
            <a:r>
              <a:rPr lang="en-US" altLang="ko-KR" smtClean="0">
                <a:solidFill>
                  <a:srgbClr val="FF0000"/>
                </a:solidFill>
              </a:rPr>
              <a:t>, e</a:t>
            </a:r>
            <a:r>
              <a:rPr lang="en-US" altLang="ko-KR" baseline="-25000" smtClean="0">
                <a:solidFill>
                  <a:srgbClr val="FF0000"/>
                </a:solidFill>
              </a:rPr>
              <a:t>2</a:t>
            </a:r>
            <a:r>
              <a:rPr lang="en-US" altLang="ko-KR" smtClean="0">
                <a:solidFill>
                  <a:srgbClr val="FF0000"/>
                </a:solidFill>
              </a:rPr>
              <a:t>, </a:t>
            </a:r>
            <a:r>
              <a:rPr lang="en-US" altLang="ko-KR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r>
              <a:rPr lang="en-US" altLang="ko-KR" smtClean="0">
                <a:solidFill>
                  <a:srgbClr val="FF0000"/>
                </a:solidFill>
              </a:rPr>
              <a:t>, e</a:t>
            </a:r>
            <a:r>
              <a:rPr lang="en-US" altLang="ko-KR" baseline="-25000" smtClean="0">
                <a:solidFill>
                  <a:srgbClr val="FF0000"/>
                </a:solidFill>
              </a:rPr>
              <a:t>n-1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</a:p>
          <a:p>
            <a:pPr lvl="1" eaLnBrk="1" hangingPunct="1"/>
            <a:r>
              <a:rPr lang="en-US" altLang="ko-KR" smtClean="0"/>
              <a:t>Days of week.</a:t>
            </a:r>
          </a:p>
          <a:p>
            <a:pPr lvl="1" eaLnBrk="1" hangingPunct="1"/>
            <a:r>
              <a:rPr lang="en-US" altLang="ko-KR" smtClean="0"/>
              <a:t>Months in a year.</a:t>
            </a:r>
          </a:p>
          <a:p>
            <a:pPr lvl="1" eaLnBrk="1" hangingPunct="1"/>
            <a:r>
              <a:rPr lang="en-US" altLang="ko-KR" smtClean="0"/>
              <a:t>Students in this class.</a:t>
            </a:r>
          </a:p>
          <a:p>
            <a:pPr eaLnBrk="1" hangingPunct="1"/>
            <a:r>
              <a:rPr lang="en-US" altLang="ko-KR" smtClean="0"/>
              <a:t>Trees are useful for </a:t>
            </a:r>
            <a:r>
              <a:rPr lang="en-US" altLang="ko-KR" smtClean="0">
                <a:solidFill>
                  <a:srgbClr val="3333FF"/>
                </a:solidFill>
              </a:rPr>
              <a:t>hierarchically</a:t>
            </a:r>
            <a:r>
              <a:rPr lang="en-US" altLang="ko-KR" smtClean="0"/>
              <a:t> ordered data.</a:t>
            </a:r>
          </a:p>
          <a:p>
            <a:pPr lvl="1" eaLnBrk="1" hangingPunct="1"/>
            <a:r>
              <a:rPr lang="en-US" altLang="ko-KR" smtClean="0"/>
              <a:t>Employees of a corporation.</a:t>
            </a:r>
          </a:p>
          <a:p>
            <a:pPr lvl="2" eaLnBrk="1" hangingPunct="1"/>
            <a:r>
              <a:rPr lang="en-US" altLang="ko-KR" smtClean="0"/>
              <a:t>President, vice presidents, managers, and so on.</a:t>
            </a:r>
            <a:endParaRPr lang="ko-KR" altLang="en-US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53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Binary Tree Representation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Array representation.</a:t>
            </a:r>
          </a:p>
          <a:p>
            <a:pPr eaLnBrk="1" hangingPunct="1"/>
            <a:r>
              <a:rPr lang="en-US" altLang="ko-KR" smtClean="0"/>
              <a:t>Linked representation.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395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ko-KR" smtClean="0"/>
              <a:t>Array Representation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73138"/>
            <a:ext cx="8382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Number the nodes using the numbering scheme for a full binary tree. The node that is numbered </a:t>
            </a:r>
            <a:r>
              <a:rPr lang="en-US" altLang="ko-KR" smtClean="0">
                <a:solidFill>
                  <a:srgbClr val="3333FF"/>
                </a:solidFill>
              </a:rPr>
              <a:t>i</a:t>
            </a:r>
            <a:r>
              <a:rPr lang="en-US" altLang="ko-KR" smtClean="0"/>
              <a:t> is stored in </a:t>
            </a:r>
            <a:r>
              <a:rPr lang="en-US" altLang="ko-KR" smtClean="0">
                <a:solidFill>
                  <a:srgbClr val="3333FF"/>
                </a:solidFill>
              </a:rPr>
              <a:t>tree[i].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5661025"/>
            <a:ext cx="5486400" cy="838200"/>
            <a:chOff x="0" y="3696"/>
            <a:chExt cx="3456" cy="528"/>
          </a:xfrm>
        </p:grpSpPr>
        <p:sp>
          <p:nvSpPr>
            <p:cNvPr id="33860" name="Rectangle 5"/>
            <p:cNvSpPr>
              <a:spLocks noChangeArrowheads="1"/>
            </p:cNvSpPr>
            <p:nvPr/>
          </p:nvSpPr>
          <p:spPr bwMode="auto">
            <a:xfrm>
              <a:off x="67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61" name="Rectangle 6"/>
            <p:cNvSpPr>
              <a:spLocks noChangeArrowheads="1"/>
            </p:cNvSpPr>
            <p:nvPr/>
          </p:nvSpPr>
          <p:spPr bwMode="auto">
            <a:xfrm>
              <a:off x="91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62" name="Rectangle 7"/>
            <p:cNvSpPr>
              <a:spLocks noChangeArrowheads="1"/>
            </p:cNvSpPr>
            <p:nvPr/>
          </p:nvSpPr>
          <p:spPr bwMode="auto">
            <a:xfrm>
              <a:off x="115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63" name="Rectangle 8"/>
            <p:cNvSpPr>
              <a:spLocks noChangeArrowheads="1"/>
            </p:cNvSpPr>
            <p:nvPr/>
          </p:nvSpPr>
          <p:spPr bwMode="auto">
            <a:xfrm>
              <a:off x="139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64" name="Rectangle 9"/>
            <p:cNvSpPr>
              <a:spLocks noChangeArrowheads="1"/>
            </p:cNvSpPr>
            <p:nvPr/>
          </p:nvSpPr>
          <p:spPr bwMode="auto">
            <a:xfrm>
              <a:off x="163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65" name="Rectangle 10"/>
            <p:cNvSpPr>
              <a:spLocks noChangeArrowheads="1"/>
            </p:cNvSpPr>
            <p:nvPr/>
          </p:nvSpPr>
          <p:spPr bwMode="auto">
            <a:xfrm>
              <a:off x="187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66" name="Rectangle 11"/>
            <p:cNvSpPr>
              <a:spLocks noChangeArrowheads="1"/>
            </p:cNvSpPr>
            <p:nvPr/>
          </p:nvSpPr>
          <p:spPr bwMode="auto">
            <a:xfrm>
              <a:off x="211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67" name="Rectangle 12"/>
            <p:cNvSpPr>
              <a:spLocks noChangeArrowheads="1"/>
            </p:cNvSpPr>
            <p:nvPr/>
          </p:nvSpPr>
          <p:spPr bwMode="auto">
            <a:xfrm>
              <a:off x="235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68" name="Rectangle 13"/>
            <p:cNvSpPr>
              <a:spLocks noChangeArrowheads="1"/>
            </p:cNvSpPr>
            <p:nvPr/>
          </p:nvSpPr>
          <p:spPr bwMode="auto">
            <a:xfrm>
              <a:off x="259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69" name="Rectangle 14"/>
            <p:cNvSpPr>
              <a:spLocks noChangeArrowheads="1"/>
            </p:cNvSpPr>
            <p:nvPr/>
          </p:nvSpPr>
          <p:spPr bwMode="auto">
            <a:xfrm>
              <a:off x="283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70" name="Rectangle 15"/>
            <p:cNvSpPr>
              <a:spLocks noChangeArrowheads="1"/>
            </p:cNvSpPr>
            <p:nvPr/>
          </p:nvSpPr>
          <p:spPr bwMode="auto">
            <a:xfrm>
              <a:off x="307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71" name="Text Box 16"/>
            <p:cNvSpPr txBox="1">
              <a:spLocks noChangeArrowheads="1"/>
            </p:cNvSpPr>
            <p:nvPr/>
          </p:nvSpPr>
          <p:spPr bwMode="auto">
            <a:xfrm>
              <a:off x="0" y="3696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tree[]</a:t>
              </a:r>
            </a:p>
          </p:txBody>
        </p:sp>
        <p:sp>
          <p:nvSpPr>
            <p:cNvPr id="33872" name="Text Box 17"/>
            <p:cNvSpPr txBox="1">
              <a:spLocks noChangeArrowheads="1"/>
            </p:cNvSpPr>
            <p:nvPr/>
          </p:nvSpPr>
          <p:spPr bwMode="auto">
            <a:xfrm>
              <a:off x="672" y="393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3873" name="Text Box 18"/>
            <p:cNvSpPr txBox="1">
              <a:spLocks noChangeArrowheads="1"/>
            </p:cNvSpPr>
            <p:nvPr/>
          </p:nvSpPr>
          <p:spPr bwMode="auto">
            <a:xfrm>
              <a:off x="1872" y="393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3874" name="Text Box 19"/>
            <p:cNvSpPr txBox="1">
              <a:spLocks noChangeArrowheads="1"/>
            </p:cNvSpPr>
            <p:nvPr/>
          </p:nvSpPr>
          <p:spPr bwMode="auto">
            <a:xfrm>
              <a:off x="3072" y="39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</p:grpSp>
      <p:sp>
        <p:nvSpPr>
          <p:cNvPr id="234516" name="Text Box 20"/>
          <p:cNvSpPr txBox="1">
            <a:spLocks noChangeArrowheads="1"/>
          </p:cNvSpPr>
          <p:nvPr/>
        </p:nvSpPr>
        <p:spPr bwMode="auto">
          <a:xfrm>
            <a:off x="2667000" y="5661025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400">
                <a:latin typeface="Times New Roman" pitchFamily="18" charset="0"/>
              </a:rPr>
              <a:t>a</a:t>
            </a:r>
          </a:p>
        </p:txBody>
      </p:sp>
      <p:sp>
        <p:nvSpPr>
          <p:cNvPr id="234517" name="Text Box 21"/>
          <p:cNvSpPr txBox="1">
            <a:spLocks noChangeArrowheads="1"/>
          </p:cNvSpPr>
          <p:nvPr/>
        </p:nvSpPr>
        <p:spPr bwMode="auto">
          <a:xfrm>
            <a:off x="3092450" y="56610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400">
                <a:latin typeface="Times New Roman" pitchFamily="18" charset="0"/>
              </a:rPr>
              <a:t>b</a:t>
            </a:r>
          </a:p>
        </p:txBody>
      </p:sp>
      <p:sp>
        <p:nvSpPr>
          <p:cNvPr id="234518" name="Text Box 22"/>
          <p:cNvSpPr txBox="1">
            <a:spLocks noChangeArrowheads="1"/>
          </p:cNvSpPr>
          <p:nvPr/>
        </p:nvSpPr>
        <p:spPr bwMode="auto">
          <a:xfrm>
            <a:off x="3517900" y="5661025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400">
                <a:latin typeface="Times New Roman" pitchFamily="18" charset="0"/>
              </a:rPr>
              <a:t>c</a:t>
            </a:r>
          </a:p>
        </p:txBody>
      </p:sp>
      <p:sp>
        <p:nvSpPr>
          <p:cNvPr id="234519" name="Text Box 23"/>
          <p:cNvSpPr txBox="1">
            <a:spLocks noChangeArrowheads="1"/>
          </p:cNvSpPr>
          <p:nvPr/>
        </p:nvSpPr>
        <p:spPr bwMode="auto">
          <a:xfrm>
            <a:off x="3886200" y="56610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400">
                <a:latin typeface="Times New Roman" pitchFamily="18" charset="0"/>
              </a:rPr>
              <a:t>d</a:t>
            </a:r>
          </a:p>
        </p:txBody>
      </p:sp>
      <p:sp>
        <p:nvSpPr>
          <p:cNvPr id="234520" name="Text Box 24"/>
          <p:cNvSpPr txBox="1">
            <a:spLocks noChangeArrowheads="1"/>
          </p:cNvSpPr>
          <p:nvPr/>
        </p:nvSpPr>
        <p:spPr bwMode="auto">
          <a:xfrm>
            <a:off x="4254500" y="5661025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400">
                <a:latin typeface="Times New Roman" pitchFamily="18" charset="0"/>
              </a:rPr>
              <a:t>e</a:t>
            </a:r>
          </a:p>
        </p:txBody>
      </p:sp>
      <p:sp>
        <p:nvSpPr>
          <p:cNvPr id="234521" name="Text Box 25"/>
          <p:cNvSpPr txBox="1">
            <a:spLocks noChangeArrowheads="1"/>
          </p:cNvSpPr>
          <p:nvPr/>
        </p:nvSpPr>
        <p:spPr bwMode="auto">
          <a:xfrm>
            <a:off x="4622800" y="5661025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400">
                <a:latin typeface="Times New Roman" pitchFamily="18" charset="0"/>
              </a:rPr>
              <a:t>f</a:t>
            </a:r>
          </a:p>
        </p:txBody>
      </p:sp>
      <p:sp>
        <p:nvSpPr>
          <p:cNvPr id="234522" name="Text Box 26"/>
          <p:cNvSpPr txBox="1">
            <a:spLocks noChangeArrowheads="1"/>
          </p:cNvSpPr>
          <p:nvPr/>
        </p:nvSpPr>
        <p:spPr bwMode="auto">
          <a:xfrm>
            <a:off x="4991100" y="56610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400">
                <a:latin typeface="Times New Roman" pitchFamily="18" charset="0"/>
              </a:rPr>
              <a:t>g</a:t>
            </a:r>
          </a:p>
        </p:txBody>
      </p:sp>
      <p:sp>
        <p:nvSpPr>
          <p:cNvPr id="234523" name="Text Box 27"/>
          <p:cNvSpPr txBox="1">
            <a:spLocks noChangeArrowheads="1"/>
          </p:cNvSpPr>
          <p:nvPr/>
        </p:nvSpPr>
        <p:spPr bwMode="auto">
          <a:xfrm>
            <a:off x="5359400" y="56610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400">
                <a:latin typeface="Times New Roman" pitchFamily="18" charset="0"/>
              </a:rPr>
              <a:t>h</a:t>
            </a:r>
          </a:p>
        </p:txBody>
      </p:sp>
      <p:sp>
        <p:nvSpPr>
          <p:cNvPr id="234524" name="Text Box 28"/>
          <p:cNvSpPr txBox="1">
            <a:spLocks noChangeArrowheads="1"/>
          </p:cNvSpPr>
          <p:nvPr/>
        </p:nvSpPr>
        <p:spPr bwMode="auto">
          <a:xfrm>
            <a:off x="5727700" y="56610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400">
                <a:latin typeface="Times New Roman" pitchFamily="18" charset="0"/>
              </a:rPr>
              <a:t>i</a:t>
            </a:r>
          </a:p>
        </p:txBody>
      </p:sp>
      <p:sp>
        <p:nvSpPr>
          <p:cNvPr id="234525" name="Text Box 29"/>
          <p:cNvSpPr txBox="1">
            <a:spLocks noChangeArrowheads="1"/>
          </p:cNvSpPr>
          <p:nvPr/>
        </p:nvSpPr>
        <p:spPr bwMode="auto">
          <a:xfrm>
            <a:off x="6096000" y="56610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400">
                <a:latin typeface="Times New Roman" pitchFamily="18" charset="0"/>
              </a:rPr>
              <a:t>j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838200" y="2133600"/>
            <a:ext cx="6324600" cy="3551238"/>
            <a:chOff x="528" y="1344"/>
            <a:chExt cx="3984" cy="2237"/>
          </a:xfrm>
        </p:grpSpPr>
        <p:grpSp>
          <p:nvGrpSpPr>
            <p:cNvPr id="33809" name="Group 31"/>
            <p:cNvGrpSpPr>
              <a:grpSpLocks/>
            </p:cNvGrpSpPr>
            <p:nvPr/>
          </p:nvGrpSpPr>
          <p:grpSpPr bwMode="auto">
            <a:xfrm>
              <a:off x="624" y="1440"/>
              <a:ext cx="3744" cy="2141"/>
              <a:chOff x="624" y="1440"/>
              <a:chExt cx="3744" cy="2141"/>
            </a:xfrm>
          </p:grpSpPr>
          <p:sp>
            <p:nvSpPr>
              <p:cNvPr id="33820" name="Oval 32"/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821" name="Oval 3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822" name="Oval 34"/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823" name="Oval 35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824" name="Line 36"/>
              <p:cNvSpPr>
                <a:spLocks noChangeShapeType="1"/>
              </p:cNvSpPr>
              <p:nvPr/>
            </p:nvSpPr>
            <p:spPr bwMode="auto">
              <a:xfrm flipH="1">
                <a:off x="3456" y="2352"/>
                <a:ext cx="24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825" name="Line 37"/>
              <p:cNvSpPr>
                <a:spLocks noChangeShapeType="1"/>
              </p:cNvSpPr>
              <p:nvPr/>
            </p:nvSpPr>
            <p:spPr bwMode="auto">
              <a:xfrm>
                <a:off x="3888" y="2304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826" name="Line 38"/>
              <p:cNvSpPr>
                <a:spLocks noChangeShapeType="1"/>
              </p:cNvSpPr>
              <p:nvPr/>
            </p:nvSpPr>
            <p:spPr bwMode="auto">
              <a:xfrm flipH="1">
                <a:off x="1104" y="2304"/>
                <a:ext cx="528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827" name="Line 39"/>
              <p:cNvSpPr>
                <a:spLocks noChangeShapeType="1"/>
              </p:cNvSpPr>
              <p:nvPr/>
            </p:nvSpPr>
            <p:spPr bwMode="auto">
              <a:xfrm>
                <a:off x="1872" y="2304"/>
                <a:ext cx="384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33828" name="Group 40"/>
              <p:cNvGrpSpPr>
                <a:grpSpLocks/>
              </p:cNvGrpSpPr>
              <p:nvPr/>
            </p:nvGrpSpPr>
            <p:grpSpPr bwMode="auto">
              <a:xfrm>
                <a:off x="2688" y="1440"/>
                <a:ext cx="240" cy="365"/>
                <a:chOff x="4176" y="1104"/>
                <a:chExt cx="240" cy="365"/>
              </a:xfrm>
            </p:grpSpPr>
            <p:sp>
              <p:nvSpPr>
                <p:cNvPr id="33858" name="Oval 41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85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latinLnBrk="0">
                    <a:spcBef>
                      <a:spcPct val="50000"/>
                    </a:spcBef>
                  </a:pPr>
                  <a:endParaRPr kumimoji="0" lang="ko-KR" altLang="en-US" sz="32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3829" name="Group 43"/>
              <p:cNvGrpSpPr>
                <a:grpSpLocks/>
              </p:cNvGrpSpPr>
              <p:nvPr/>
            </p:nvGrpSpPr>
            <p:grpSpPr bwMode="auto">
              <a:xfrm>
                <a:off x="3648" y="2112"/>
                <a:ext cx="240" cy="365"/>
                <a:chOff x="4176" y="1104"/>
                <a:chExt cx="240" cy="365"/>
              </a:xfrm>
            </p:grpSpPr>
            <p:sp>
              <p:nvSpPr>
                <p:cNvPr id="33856" name="Oval 44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85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latinLnBrk="0">
                    <a:spcBef>
                      <a:spcPct val="50000"/>
                    </a:spcBef>
                  </a:pPr>
                  <a:endParaRPr kumimoji="0" lang="ko-KR" altLang="en-US" sz="32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3830" name="Group 46"/>
              <p:cNvGrpSpPr>
                <a:grpSpLocks/>
              </p:cNvGrpSpPr>
              <p:nvPr/>
            </p:nvGrpSpPr>
            <p:grpSpPr bwMode="auto">
              <a:xfrm>
                <a:off x="1632" y="2112"/>
                <a:ext cx="240" cy="288"/>
                <a:chOff x="4176" y="1104"/>
                <a:chExt cx="240" cy="288"/>
              </a:xfrm>
            </p:grpSpPr>
            <p:sp>
              <p:nvSpPr>
                <p:cNvPr id="33854" name="Oval 47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85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latinLnBrk="0">
                    <a:spcBef>
                      <a:spcPct val="50000"/>
                    </a:spcBef>
                  </a:pPr>
                  <a:r>
                    <a:rPr kumimoji="0" lang="en-US" altLang="ko-KR" sz="2400">
                      <a:latin typeface="Times New Roman" pitchFamily="18" charset="0"/>
                    </a:rPr>
                    <a:t>b</a:t>
                  </a:r>
                </a:p>
              </p:txBody>
            </p:sp>
          </p:grpSp>
          <p:sp>
            <p:nvSpPr>
              <p:cNvPr id="33831" name="Line 49"/>
              <p:cNvSpPr>
                <a:spLocks noChangeShapeType="1"/>
              </p:cNvSpPr>
              <p:nvPr/>
            </p:nvSpPr>
            <p:spPr bwMode="auto">
              <a:xfrm flipH="1">
                <a:off x="1824" y="1632"/>
                <a:ext cx="864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832" name="Line 50"/>
              <p:cNvSpPr>
                <a:spLocks noChangeShapeType="1"/>
              </p:cNvSpPr>
              <p:nvPr/>
            </p:nvSpPr>
            <p:spPr bwMode="auto">
              <a:xfrm>
                <a:off x="2880" y="1680"/>
                <a:ext cx="81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33833" name="Group 51"/>
              <p:cNvGrpSpPr>
                <a:grpSpLocks/>
              </p:cNvGrpSpPr>
              <p:nvPr/>
            </p:nvGrpSpPr>
            <p:grpSpPr bwMode="auto">
              <a:xfrm>
                <a:off x="624" y="3168"/>
                <a:ext cx="240" cy="365"/>
                <a:chOff x="4176" y="1104"/>
                <a:chExt cx="240" cy="365"/>
              </a:xfrm>
            </p:grpSpPr>
            <p:sp>
              <p:nvSpPr>
                <p:cNvPr id="33852" name="Oval 52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853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latinLnBrk="0">
                    <a:spcBef>
                      <a:spcPct val="50000"/>
                    </a:spcBef>
                  </a:pPr>
                  <a:endParaRPr kumimoji="0" lang="ko-KR" altLang="en-US" sz="32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3834" name="Group 54"/>
              <p:cNvGrpSpPr>
                <a:grpSpLocks/>
              </p:cNvGrpSpPr>
              <p:nvPr/>
            </p:nvGrpSpPr>
            <p:grpSpPr bwMode="auto">
              <a:xfrm>
                <a:off x="1248" y="3168"/>
                <a:ext cx="240" cy="365"/>
                <a:chOff x="4176" y="1104"/>
                <a:chExt cx="240" cy="365"/>
              </a:xfrm>
            </p:grpSpPr>
            <p:sp>
              <p:nvSpPr>
                <p:cNvPr id="33850" name="Oval 55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85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latinLnBrk="0">
                    <a:spcBef>
                      <a:spcPct val="50000"/>
                    </a:spcBef>
                  </a:pPr>
                  <a:endParaRPr kumimoji="0" lang="ko-KR" altLang="en-US" sz="32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3835" name="Line 57"/>
              <p:cNvSpPr>
                <a:spLocks noChangeShapeType="1"/>
              </p:cNvSpPr>
              <p:nvPr/>
            </p:nvSpPr>
            <p:spPr bwMode="auto">
              <a:xfrm flipH="1">
                <a:off x="816" y="2976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836" name="Line 58"/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19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33837" name="Group 59"/>
              <p:cNvGrpSpPr>
                <a:grpSpLocks/>
              </p:cNvGrpSpPr>
              <p:nvPr/>
            </p:nvGrpSpPr>
            <p:grpSpPr bwMode="auto">
              <a:xfrm>
                <a:off x="1920" y="3216"/>
                <a:ext cx="240" cy="365"/>
                <a:chOff x="4176" y="1104"/>
                <a:chExt cx="240" cy="365"/>
              </a:xfrm>
            </p:grpSpPr>
            <p:sp>
              <p:nvSpPr>
                <p:cNvPr id="33848" name="Oval 60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84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latinLnBrk="0">
                    <a:spcBef>
                      <a:spcPct val="50000"/>
                    </a:spcBef>
                  </a:pPr>
                  <a:endParaRPr kumimoji="0" lang="ko-KR" altLang="en-US" sz="32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3838" name="Line 62"/>
              <p:cNvSpPr>
                <a:spLocks noChangeShapeType="1"/>
              </p:cNvSpPr>
              <p:nvPr/>
            </p:nvSpPr>
            <p:spPr bwMode="auto">
              <a:xfrm flipH="1">
                <a:off x="2112" y="3024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839" name="Text Box 63"/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3840" name="Text Box 64"/>
              <p:cNvSpPr txBox="1">
                <a:spLocks noChangeArrowheads="1"/>
              </p:cNvSpPr>
              <p:nvPr/>
            </p:nvSpPr>
            <p:spPr bwMode="auto">
              <a:xfrm>
                <a:off x="3696" y="211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33841" name="Text Box 65"/>
              <p:cNvSpPr txBox="1">
                <a:spLocks noChangeArrowheads="1"/>
              </p:cNvSpPr>
              <p:nvPr/>
            </p:nvSpPr>
            <p:spPr bwMode="auto">
              <a:xfrm>
                <a:off x="912" y="273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3842" name="Text Box 66"/>
              <p:cNvSpPr txBox="1">
                <a:spLocks noChangeArrowheads="1"/>
              </p:cNvSpPr>
              <p:nvPr/>
            </p:nvSpPr>
            <p:spPr bwMode="auto">
              <a:xfrm>
                <a:off x="2256" y="278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33843" name="Text Box 67"/>
              <p:cNvSpPr txBox="1">
                <a:spLocks noChangeArrowheads="1"/>
              </p:cNvSpPr>
              <p:nvPr/>
            </p:nvSpPr>
            <p:spPr bwMode="auto">
              <a:xfrm>
                <a:off x="3360" y="273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33844" name="Text Box 68"/>
              <p:cNvSpPr txBox="1">
                <a:spLocks noChangeArrowheads="1"/>
              </p:cNvSpPr>
              <p:nvPr/>
            </p:nvSpPr>
            <p:spPr bwMode="auto">
              <a:xfrm>
                <a:off x="4176" y="278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33845" name="Text Box 69"/>
              <p:cNvSpPr txBox="1">
                <a:spLocks noChangeArrowheads="1"/>
              </p:cNvSpPr>
              <p:nvPr/>
            </p:nvSpPr>
            <p:spPr bwMode="auto">
              <a:xfrm>
                <a:off x="672" y="316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33846" name="Text Box 70"/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33847" name="Text Box 71"/>
              <p:cNvSpPr txBox="1">
                <a:spLocks noChangeArrowheads="1"/>
              </p:cNvSpPr>
              <p:nvPr/>
            </p:nvSpPr>
            <p:spPr bwMode="auto">
              <a:xfrm>
                <a:off x="1872" y="321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ko-KR" altLang="en-US" sz="2400">
                    <a:latin typeface="Times New Roman" pitchFamily="18" charset="0"/>
                  </a:rPr>
                  <a:t>  </a:t>
                </a:r>
                <a:r>
                  <a:rPr kumimoji="0" lang="en-US" altLang="ko-KR" sz="2400">
                    <a:latin typeface="Times New Roman" pitchFamily="18" charset="0"/>
                  </a:rPr>
                  <a:t>j</a:t>
                </a:r>
              </a:p>
            </p:txBody>
          </p:sp>
        </p:grpSp>
        <p:sp>
          <p:nvSpPr>
            <p:cNvPr id="33810" name="Text Box 72"/>
            <p:cNvSpPr txBox="1">
              <a:spLocks noChangeArrowheads="1"/>
            </p:cNvSpPr>
            <p:nvPr/>
          </p:nvSpPr>
          <p:spPr bwMode="auto">
            <a:xfrm>
              <a:off x="2880" y="134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11" name="Text Box 73"/>
            <p:cNvSpPr txBox="1">
              <a:spLocks noChangeArrowheads="1"/>
            </p:cNvSpPr>
            <p:nvPr/>
          </p:nvSpPr>
          <p:spPr bwMode="auto">
            <a:xfrm>
              <a:off x="1536" y="19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3812" name="Text Box 74"/>
            <p:cNvSpPr txBox="1">
              <a:spLocks noChangeArrowheads="1"/>
            </p:cNvSpPr>
            <p:nvPr/>
          </p:nvSpPr>
          <p:spPr bwMode="auto">
            <a:xfrm>
              <a:off x="3792" y="19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3813" name="Text Box 75"/>
            <p:cNvSpPr txBox="1">
              <a:spLocks noChangeArrowheads="1"/>
            </p:cNvSpPr>
            <p:nvPr/>
          </p:nvSpPr>
          <p:spPr bwMode="auto">
            <a:xfrm>
              <a:off x="768" y="25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3814" name="Text Box 76"/>
            <p:cNvSpPr txBox="1">
              <a:spLocks noChangeArrowheads="1"/>
            </p:cNvSpPr>
            <p:nvPr/>
          </p:nvSpPr>
          <p:spPr bwMode="auto">
            <a:xfrm>
              <a:off x="2352" y="25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3815" name="Text Box 77"/>
            <p:cNvSpPr txBox="1">
              <a:spLocks noChangeArrowheads="1"/>
            </p:cNvSpPr>
            <p:nvPr/>
          </p:nvSpPr>
          <p:spPr bwMode="auto">
            <a:xfrm>
              <a:off x="3216" y="25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3816" name="Text Box 78"/>
            <p:cNvSpPr txBox="1">
              <a:spLocks noChangeArrowheads="1"/>
            </p:cNvSpPr>
            <p:nvPr/>
          </p:nvSpPr>
          <p:spPr bwMode="auto">
            <a:xfrm>
              <a:off x="4272" y="25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3817" name="Text Box 79"/>
            <p:cNvSpPr txBox="1">
              <a:spLocks noChangeArrowheads="1"/>
            </p:cNvSpPr>
            <p:nvPr/>
          </p:nvSpPr>
          <p:spPr bwMode="auto">
            <a:xfrm>
              <a:off x="528" y="297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3818" name="Text Box 80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3819" name="Text Box 81"/>
            <p:cNvSpPr txBox="1">
              <a:spLocks noChangeArrowheads="1"/>
            </p:cNvSpPr>
            <p:nvPr/>
          </p:nvSpPr>
          <p:spPr bwMode="auto">
            <a:xfrm>
              <a:off x="1824" y="302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095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 autoUpdateAnimBg="0"/>
      <p:bldP spid="234516" grpId="0" autoUpdateAnimBg="0"/>
      <p:bldP spid="234517" grpId="0" autoUpdateAnimBg="0"/>
      <p:bldP spid="234518" grpId="0" autoUpdateAnimBg="0"/>
      <p:bldP spid="234519" grpId="0" autoUpdateAnimBg="0"/>
      <p:bldP spid="234520" grpId="0" autoUpdateAnimBg="0"/>
      <p:bldP spid="234521" grpId="0" autoUpdateAnimBg="0"/>
      <p:bldP spid="234522" grpId="0" autoUpdateAnimBg="0"/>
      <p:bldP spid="234523" grpId="0" autoUpdateAnimBg="0"/>
      <p:bldP spid="234524" grpId="0" autoUpdateAnimBg="0"/>
      <p:bldP spid="23452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36612"/>
          </a:xfrm>
        </p:spPr>
        <p:txBody>
          <a:bodyPr/>
          <a:lstStyle/>
          <a:p>
            <a:pPr eaLnBrk="1" hangingPunct="1"/>
            <a:r>
              <a:rPr lang="en-US" altLang="ko-KR" smtClean="0"/>
              <a:t>Right-Skewed Binary Tree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4800600"/>
            <a:ext cx="7772400" cy="7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An </a:t>
            </a:r>
            <a:r>
              <a:rPr lang="en-US" altLang="ko-KR" smtClean="0">
                <a:solidFill>
                  <a:srgbClr val="3333FF"/>
                </a:solidFill>
              </a:rPr>
              <a:t>n</a:t>
            </a:r>
            <a:r>
              <a:rPr lang="en-US" altLang="ko-KR" smtClean="0"/>
              <a:t> node binary tree needs an array whose length is between </a:t>
            </a:r>
            <a:r>
              <a:rPr lang="en-US" altLang="ko-KR" smtClean="0">
                <a:solidFill>
                  <a:srgbClr val="3333FF"/>
                </a:solidFill>
              </a:rPr>
              <a:t>n+1</a:t>
            </a:r>
            <a:r>
              <a:rPr lang="en-US" altLang="ko-KR" smtClean="0"/>
              <a:t> and </a:t>
            </a:r>
            <a:r>
              <a:rPr lang="en-US" altLang="ko-KR" smtClean="0">
                <a:solidFill>
                  <a:srgbClr val="3333FF"/>
                </a:solidFill>
              </a:rPr>
              <a:t>2</a:t>
            </a:r>
            <a:r>
              <a:rPr lang="en-US" altLang="ko-KR" baseline="30000" smtClean="0">
                <a:solidFill>
                  <a:srgbClr val="3333FF"/>
                </a:solidFill>
              </a:rPr>
              <a:t>n</a:t>
            </a:r>
            <a:r>
              <a:rPr lang="en-US" altLang="ko-KR" smtClean="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0" y="838200"/>
            <a:ext cx="3048000" cy="2286000"/>
            <a:chOff x="2688" y="720"/>
            <a:chExt cx="1920" cy="1440"/>
          </a:xfrm>
        </p:grpSpPr>
        <p:sp>
          <p:nvSpPr>
            <p:cNvPr id="34859" name="Oval 5"/>
            <p:cNvSpPr>
              <a:spLocks noChangeArrowheads="1"/>
            </p:cNvSpPr>
            <p:nvPr/>
          </p:nvSpPr>
          <p:spPr bwMode="auto">
            <a:xfrm>
              <a:off x="2688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60" name="Text Box 6"/>
            <p:cNvSpPr txBox="1">
              <a:spLocks noChangeArrowheads="1"/>
            </p:cNvSpPr>
            <p:nvPr/>
          </p:nvSpPr>
          <p:spPr bwMode="auto">
            <a:xfrm>
              <a:off x="2688" y="81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endParaRPr kumimoji="0" lang="ko-KR" altLang="en-US" sz="3200">
                <a:latin typeface="Times New Roman" pitchFamily="18" charset="0"/>
              </a:endParaRPr>
            </a:p>
          </p:txBody>
        </p:sp>
        <p:sp>
          <p:nvSpPr>
            <p:cNvPr id="34861" name="Oval 7"/>
            <p:cNvSpPr>
              <a:spLocks noChangeArrowheads="1"/>
            </p:cNvSpPr>
            <p:nvPr/>
          </p:nvSpPr>
          <p:spPr bwMode="auto">
            <a:xfrm>
              <a:off x="3120" y="120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62" name="Text Box 8"/>
            <p:cNvSpPr txBox="1">
              <a:spLocks noChangeArrowheads="1"/>
            </p:cNvSpPr>
            <p:nvPr/>
          </p:nvSpPr>
          <p:spPr bwMode="auto">
            <a:xfrm>
              <a:off x="3120" y="115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endParaRPr kumimoji="0" lang="ko-KR" altLang="en-US" sz="3200">
                <a:latin typeface="Times New Roman" pitchFamily="18" charset="0"/>
              </a:endParaRPr>
            </a:p>
          </p:txBody>
        </p:sp>
        <p:sp>
          <p:nvSpPr>
            <p:cNvPr id="34863" name="Text Box 9"/>
            <p:cNvSpPr txBox="1">
              <a:spLocks noChangeArrowheads="1"/>
            </p:cNvSpPr>
            <p:nvPr/>
          </p:nvSpPr>
          <p:spPr bwMode="auto">
            <a:xfrm>
              <a:off x="2736" y="81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64" name="Text Box 10"/>
            <p:cNvSpPr txBox="1">
              <a:spLocks noChangeArrowheads="1"/>
            </p:cNvSpPr>
            <p:nvPr/>
          </p:nvSpPr>
          <p:spPr bwMode="auto">
            <a:xfrm>
              <a:off x="3168" y="11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65" name="Text Box 11"/>
            <p:cNvSpPr txBox="1">
              <a:spLocks noChangeArrowheads="1"/>
            </p:cNvSpPr>
            <p:nvPr/>
          </p:nvSpPr>
          <p:spPr bwMode="auto">
            <a:xfrm>
              <a:off x="2880" y="7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4866" name="Text Box 12"/>
            <p:cNvSpPr txBox="1">
              <a:spLocks noChangeArrowheads="1"/>
            </p:cNvSpPr>
            <p:nvPr/>
          </p:nvSpPr>
          <p:spPr bwMode="auto">
            <a:xfrm>
              <a:off x="3408" y="11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</a:p>
          </p:txBody>
        </p:sp>
        <p:grpSp>
          <p:nvGrpSpPr>
            <p:cNvPr id="34867" name="Group 13"/>
            <p:cNvGrpSpPr>
              <a:grpSpLocks/>
            </p:cNvGrpSpPr>
            <p:nvPr/>
          </p:nvGrpSpPr>
          <p:grpSpPr bwMode="auto">
            <a:xfrm>
              <a:off x="3552" y="1296"/>
              <a:ext cx="384" cy="480"/>
              <a:chOff x="3744" y="1776"/>
              <a:chExt cx="384" cy="480"/>
            </a:xfrm>
          </p:grpSpPr>
          <p:sp>
            <p:nvSpPr>
              <p:cNvPr id="34875" name="Oval 14"/>
              <p:cNvSpPr>
                <a:spLocks noChangeArrowheads="1"/>
              </p:cNvSpPr>
              <p:nvPr/>
            </p:nvSpPr>
            <p:spPr bwMode="auto">
              <a:xfrm>
                <a:off x="3744" y="201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6" name="Text Box 15"/>
              <p:cNvSpPr txBox="1">
                <a:spLocks noChangeArrowheads="1"/>
              </p:cNvSpPr>
              <p:nvPr/>
            </p:nvSpPr>
            <p:spPr bwMode="auto">
              <a:xfrm>
                <a:off x="3792" y="196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34877" name="Text Box 16"/>
              <p:cNvSpPr txBox="1">
                <a:spLocks noChangeArrowheads="1"/>
              </p:cNvSpPr>
              <p:nvPr/>
            </p:nvSpPr>
            <p:spPr bwMode="auto">
              <a:xfrm>
                <a:off x="3888" y="17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2400">
                    <a:solidFill>
                      <a:schemeClr val="bg1"/>
                    </a:solidFill>
                    <a:latin typeface="Times New Roman" pitchFamily="18" charset="0"/>
                  </a:rPr>
                  <a:t>7</a:t>
                </a:r>
              </a:p>
            </p:txBody>
          </p:sp>
        </p:grpSp>
        <p:sp>
          <p:nvSpPr>
            <p:cNvPr id="34868" name="Oval 17"/>
            <p:cNvSpPr>
              <a:spLocks noChangeArrowheads="1"/>
            </p:cNvSpPr>
            <p:nvPr/>
          </p:nvSpPr>
          <p:spPr bwMode="auto">
            <a:xfrm>
              <a:off x="3984" y="192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69" name="Text Box 18"/>
            <p:cNvSpPr txBox="1">
              <a:spLocks noChangeArrowheads="1"/>
            </p:cNvSpPr>
            <p:nvPr/>
          </p:nvSpPr>
          <p:spPr bwMode="auto">
            <a:xfrm>
              <a:off x="3984" y="187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4870" name="Text Box 19"/>
            <p:cNvSpPr txBox="1">
              <a:spLocks noChangeArrowheads="1"/>
            </p:cNvSpPr>
            <p:nvPr/>
          </p:nvSpPr>
          <p:spPr bwMode="auto">
            <a:xfrm>
              <a:off x="4032" y="187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endParaRPr kumimoji="0" lang="ko-KR" altLang="en-US" sz="2400">
                <a:latin typeface="Times New Roman" pitchFamily="18" charset="0"/>
              </a:endParaRPr>
            </a:p>
          </p:txBody>
        </p:sp>
        <p:sp>
          <p:nvSpPr>
            <p:cNvPr id="34871" name="Text Box 20"/>
            <p:cNvSpPr txBox="1">
              <a:spLocks noChangeArrowheads="1"/>
            </p:cNvSpPr>
            <p:nvPr/>
          </p:nvSpPr>
          <p:spPr bwMode="auto">
            <a:xfrm>
              <a:off x="4176" y="17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34872" name="Line 21"/>
            <p:cNvSpPr>
              <a:spLocks noChangeShapeType="1"/>
            </p:cNvSpPr>
            <p:nvPr/>
          </p:nvSpPr>
          <p:spPr bwMode="auto">
            <a:xfrm>
              <a:off x="2880" y="1056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73" name="Line 22"/>
            <p:cNvSpPr>
              <a:spLocks noChangeShapeType="1"/>
            </p:cNvSpPr>
            <p:nvPr/>
          </p:nvSpPr>
          <p:spPr bwMode="auto">
            <a:xfrm>
              <a:off x="3360" y="1392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74" name="Line 23"/>
            <p:cNvSpPr>
              <a:spLocks noChangeShapeType="1"/>
            </p:cNvSpPr>
            <p:nvPr/>
          </p:nvSpPr>
          <p:spPr bwMode="auto">
            <a:xfrm>
              <a:off x="3744" y="1728"/>
              <a:ext cx="28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143000" y="3352800"/>
            <a:ext cx="7391400" cy="838200"/>
            <a:chOff x="712" y="2256"/>
            <a:chExt cx="4656" cy="528"/>
          </a:xfrm>
        </p:grpSpPr>
        <p:sp>
          <p:nvSpPr>
            <p:cNvPr id="34823" name="Rectangle 25"/>
            <p:cNvSpPr>
              <a:spLocks noChangeArrowheads="1"/>
            </p:cNvSpPr>
            <p:nvPr/>
          </p:nvSpPr>
          <p:spPr bwMode="auto">
            <a:xfrm>
              <a:off x="138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4" name="Rectangle 26"/>
            <p:cNvSpPr>
              <a:spLocks noChangeArrowheads="1"/>
            </p:cNvSpPr>
            <p:nvPr/>
          </p:nvSpPr>
          <p:spPr bwMode="auto">
            <a:xfrm>
              <a:off x="162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5" name="Rectangle 27"/>
            <p:cNvSpPr>
              <a:spLocks noChangeArrowheads="1"/>
            </p:cNvSpPr>
            <p:nvPr/>
          </p:nvSpPr>
          <p:spPr bwMode="auto">
            <a:xfrm>
              <a:off x="186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6" name="Rectangle 28"/>
            <p:cNvSpPr>
              <a:spLocks noChangeArrowheads="1"/>
            </p:cNvSpPr>
            <p:nvPr/>
          </p:nvSpPr>
          <p:spPr bwMode="auto">
            <a:xfrm>
              <a:off x="210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7" name="Rectangle 29"/>
            <p:cNvSpPr>
              <a:spLocks noChangeArrowheads="1"/>
            </p:cNvSpPr>
            <p:nvPr/>
          </p:nvSpPr>
          <p:spPr bwMode="auto">
            <a:xfrm>
              <a:off x="234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8" name="Rectangle 30"/>
            <p:cNvSpPr>
              <a:spLocks noChangeArrowheads="1"/>
            </p:cNvSpPr>
            <p:nvPr/>
          </p:nvSpPr>
          <p:spPr bwMode="auto">
            <a:xfrm>
              <a:off x="258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9" name="Rectangle 31"/>
            <p:cNvSpPr>
              <a:spLocks noChangeArrowheads="1"/>
            </p:cNvSpPr>
            <p:nvPr/>
          </p:nvSpPr>
          <p:spPr bwMode="auto">
            <a:xfrm>
              <a:off x="282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0" name="Rectangle 32"/>
            <p:cNvSpPr>
              <a:spLocks noChangeArrowheads="1"/>
            </p:cNvSpPr>
            <p:nvPr/>
          </p:nvSpPr>
          <p:spPr bwMode="auto">
            <a:xfrm>
              <a:off x="306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1" name="Rectangle 33"/>
            <p:cNvSpPr>
              <a:spLocks noChangeArrowheads="1"/>
            </p:cNvSpPr>
            <p:nvPr/>
          </p:nvSpPr>
          <p:spPr bwMode="auto">
            <a:xfrm>
              <a:off x="330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2" name="Rectangle 34"/>
            <p:cNvSpPr>
              <a:spLocks noChangeArrowheads="1"/>
            </p:cNvSpPr>
            <p:nvPr/>
          </p:nvSpPr>
          <p:spPr bwMode="auto">
            <a:xfrm>
              <a:off x="354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3" name="Rectangle 35"/>
            <p:cNvSpPr>
              <a:spLocks noChangeArrowheads="1"/>
            </p:cNvSpPr>
            <p:nvPr/>
          </p:nvSpPr>
          <p:spPr bwMode="auto">
            <a:xfrm>
              <a:off x="378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4" name="Text Box 36"/>
            <p:cNvSpPr txBox="1">
              <a:spLocks noChangeArrowheads="1"/>
            </p:cNvSpPr>
            <p:nvPr/>
          </p:nvSpPr>
          <p:spPr bwMode="auto">
            <a:xfrm>
              <a:off x="712" y="2256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tree[]</a:t>
              </a:r>
            </a:p>
          </p:txBody>
        </p:sp>
        <p:sp>
          <p:nvSpPr>
            <p:cNvPr id="34835" name="Text Box 37"/>
            <p:cNvSpPr txBox="1">
              <a:spLocks noChangeArrowheads="1"/>
            </p:cNvSpPr>
            <p:nvPr/>
          </p:nvSpPr>
          <p:spPr bwMode="auto">
            <a:xfrm>
              <a:off x="1384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4836" name="Text Box 38"/>
            <p:cNvSpPr txBox="1">
              <a:spLocks noChangeArrowheads="1"/>
            </p:cNvSpPr>
            <p:nvPr/>
          </p:nvSpPr>
          <p:spPr bwMode="auto">
            <a:xfrm>
              <a:off x="2584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4837" name="Text Box 39"/>
            <p:cNvSpPr txBox="1">
              <a:spLocks noChangeArrowheads="1"/>
            </p:cNvSpPr>
            <p:nvPr/>
          </p:nvSpPr>
          <p:spPr bwMode="auto">
            <a:xfrm>
              <a:off x="3784" y="24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4838" name="Text Box 40"/>
            <p:cNvSpPr txBox="1">
              <a:spLocks noChangeArrowheads="1"/>
            </p:cNvSpPr>
            <p:nvPr/>
          </p:nvSpPr>
          <p:spPr bwMode="auto">
            <a:xfrm>
              <a:off x="1624" y="225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39" name="Text Box 41"/>
            <p:cNvSpPr txBox="1">
              <a:spLocks noChangeArrowheads="1"/>
            </p:cNvSpPr>
            <p:nvPr/>
          </p:nvSpPr>
          <p:spPr bwMode="auto">
            <a:xfrm>
              <a:off x="1892" y="225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4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40" name="Text Box 42"/>
            <p:cNvSpPr txBox="1">
              <a:spLocks noChangeArrowheads="1"/>
            </p:cNvSpPr>
            <p:nvPr/>
          </p:nvSpPr>
          <p:spPr bwMode="auto">
            <a:xfrm>
              <a:off x="2160" y="22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41" name="Text Box 43"/>
            <p:cNvSpPr txBox="1">
              <a:spLocks noChangeArrowheads="1"/>
            </p:cNvSpPr>
            <p:nvPr/>
          </p:nvSpPr>
          <p:spPr bwMode="auto">
            <a:xfrm>
              <a:off x="2392" y="225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4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42" name="Text Box 44"/>
            <p:cNvSpPr txBox="1">
              <a:spLocks noChangeArrowheads="1"/>
            </p:cNvSpPr>
            <p:nvPr/>
          </p:nvSpPr>
          <p:spPr bwMode="auto">
            <a:xfrm>
              <a:off x="2624" y="225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4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43" name="Text Box 45"/>
            <p:cNvSpPr txBox="1">
              <a:spLocks noChangeArrowheads="1"/>
            </p:cNvSpPr>
            <p:nvPr/>
          </p:nvSpPr>
          <p:spPr bwMode="auto">
            <a:xfrm>
              <a:off x="2856" y="225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4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44" name="Text Box 46"/>
            <p:cNvSpPr txBox="1">
              <a:spLocks noChangeArrowheads="1"/>
            </p:cNvSpPr>
            <p:nvPr/>
          </p:nvSpPr>
          <p:spPr bwMode="auto">
            <a:xfrm>
              <a:off x="3088" y="225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4845" name="Text Box 47"/>
            <p:cNvSpPr txBox="1">
              <a:spLocks noChangeArrowheads="1"/>
            </p:cNvSpPr>
            <p:nvPr/>
          </p:nvSpPr>
          <p:spPr bwMode="auto">
            <a:xfrm>
              <a:off x="3320" y="225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4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46" name="Text Box 48"/>
            <p:cNvSpPr txBox="1">
              <a:spLocks noChangeArrowheads="1"/>
            </p:cNvSpPr>
            <p:nvPr/>
          </p:nvSpPr>
          <p:spPr bwMode="auto">
            <a:xfrm>
              <a:off x="3552" y="225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4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47" name="Rectangle 49"/>
            <p:cNvSpPr>
              <a:spLocks noChangeArrowheads="1"/>
            </p:cNvSpPr>
            <p:nvPr/>
          </p:nvSpPr>
          <p:spPr bwMode="auto">
            <a:xfrm>
              <a:off x="402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8" name="Rectangle 50"/>
            <p:cNvSpPr>
              <a:spLocks noChangeArrowheads="1"/>
            </p:cNvSpPr>
            <p:nvPr/>
          </p:nvSpPr>
          <p:spPr bwMode="auto">
            <a:xfrm>
              <a:off x="426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9" name="Rectangle 51"/>
            <p:cNvSpPr>
              <a:spLocks noChangeArrowheads="1"/>
            </p:cNvSpPr>
            <p:nvPr/>
          </p:nvSpPr>
          <p:spPr bwMode="auto">
            <a:xfrm>
              <a:off x="450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0" name="Rectangle 52"/>
            <p:cNvSpPr>
              <a:spLocks noChangeArrowheads="1"/>
            </p:cNvSpPr>
            <p:nvPr/>
          </p:nvSpPr>
          <p:spPr bwMode="auto">
            <a:xfrm>
              <a:off x="474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1" name="Text Box 53"/>
            <p:cNvSpPr txBox="1">
              <a:spLocks noChangeArrowheads="1"/>
            </p:cNvSpPr>
            <p:nvPr/>
          </p:nvSpPr>
          <p:spPr bwMode="auto">
            <a:xfrm>
              <a:off x="3796" y="225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4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2" name="Text Box 54"/>
            <p:cNvSpPr txBox="1">
              <a:spLocks noChangeArrowheads="1"/>
            </p:cNvSpPr>
            <p:nvPr/>
          </p:nvSpPr>
          <p:spPr bwMode="auto">
            <a:xfrm>
              <a:off x="4048" y="225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4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3" name="Text Box 55"/>
            <p:cNvSpPr txBox="1">
              <a:spLocks noChangeArrowheads="1"/>
            </p:cNvSpPr>
            <p:nvPr/>
          </p:nvSpPr>
          <p:spPr bwMode="auto">
            <a:xfrm>
              <a:off x="4280" y="225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4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4" name="Text Box 56"/>
            <p:cNvSpPr txBox="1">
              <a:spLocks noChangeArrowheads="1"/>
            </p:cNvSpPr>
            <p:nvPr/>
          </p:nvSpPr>
          <p:spPr bwMode="auto">
            <a:xfrm>
              <a:off x="4512" y="225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4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5" name="Text Box 57"/>
            <p:cNvSpPr txBox="1">
              <a:spLocks noChangeArrowheads="1"/>
            </p:cNvSpPr>
            <p:nvPr/>
          </p:nvSpPr>
          <p:spPr bwMode="auto">
            <a:xfrm>
              <a:off x="4744" y="225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4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6" name="Rectangle 58"/>
            <p:cNvSpPr>
              <a:spLocks noChangeArrowheads="1"/>
            </p:cNvSpPr>
            <p:nvPr/>
          </p:nvSpPr>
          <p:spPr bwMode="auto">
            <a:xfrm>
              <a:off x="498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7" name="Text Box 59"/>
            <p:cNvSpPr txBox="1">
              <a:spLocks noChangeArrowheads="1"/>
            </p:cNvSpPr>
            <p:nvPr/>
          </p:nvSpPr>
          <p:spPr bwMode="auto">
            <a:xfrm>
              <a:off x="4984" y="24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chemeClr val="bg1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34858" name="Text Box 60"/>
            <p:cNvSpPr txBox="1">
              <a:spLocks noChangeArrowheads="1"/>
            </p:cNvSpPr>
            <p:nvPr/>
          </p:nvSpPr>
          <p:spPr bwMode="auto">
            <a:xfrm>
              <a:off x="4984" y="22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400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044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Linked Representation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463" y="2187575"/>
            <a:ext cx="6616700" cy="1343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Each binary tree node is represented as an object whose data type is </a:t>
            </a:r>
            <a:r>
              <a:rPr lang="en-US" altLang="ko-KR" sz="2600" smtClean="0">
                <a:solidFill>
                  <a:srgbClr val="3333FF"/>
                </a:solidFill>
              </a:rPr>
              <a:t>TreeNode</a:t>
            </a:r>
            <a:r>
              <a:rPr lang="en-US" altLang="ko-KR" sz="26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The space required by an </a:t>
            </a:r>
            <a:r>
              <a:rPr lang="en-US" altLang="ko-KR" sz="2600" smtClean="0">
                <a:solidFill>
                  <a:srgbClr val="FF0000"/>
                </a:solidFill>
              </a:rPr>
              <a:t>n</a:t>
            </a:r>
            <a:r>
              <a:rPr lang="en-US" altLang="ko-KR" sz="2600" smtClean="0"/>
              <a:t> node binary tree is </a:t>
            </a:r>
            <a:r>
              <a:rPr lang="en-US" altLang="ko-KR" sz="2600" smtClean="0">
                <a:solidFill>
                  <a:srgbClr val="3333FF"/>
                </a:solidFill>
              </a:rPr>
              <a:t>n * (space required by one node).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43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84212"/>
          </a:xfrm>
        </p:spPr>
        <p:txBody>
          <a:bodyPr/>
          <a:lstStyle/>
          <a:p>
            <a:pPr eaLnBrk="1" hangingPunct="1"/>
            <a:r>
              <a:rPr lang="en-US" altLang="ko-KR" smtClean="0"/>
              <a:t>The Struct binaryTreeNode</a:t>
            </a:r>
          </a:p>
        </p:txBody>
      </p:sp>
      <p:sp>
        <p:nvSpPr>
          <p:cNvPr id="238595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06412" y="1427163"/>
            <a:ext cx="7607857" cy="459422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ko-KR" sz="2100" b="1" dirty="0" smtClean="0">
                <a:latin typeface="Courier New" pitchFamily="49" charset="0"/>
                <a:ea typeface="MS Mincho" pitchFamily="49" charset="-128"/>
              </a:rPr>
              <a:t>class</a:t>
            </a:r>
            <a:r>
              <a:rPr lang="en-US" altLang="ko-KR" sz="2100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ko-KR" sz="2100" dirty="0" err="1">
                <a:latin typeface="Courier New" pitchFamily="49" charset="0"/>
                <a:ea typeface="MS Mincho" pitchFamily="49" charset="-128"/>
              </a:rPr>
              <a:t>TreeNode</a:t>
            </a:r>
            <a:r>
              <a:rPr lang="en-US" altLang="ko-KR" sz="2100" dirty="0">
                <a:latin typeface="Courier New" pitchFamily="49" charset="0"/>
                <a:ea typeface="MS Mincho" pitchFamily="49" charset="-128"/>
              </a:rPr>
              <a:t> &lt;U </a:t>
            </a:r>
            <a:r>
              <a:rPr lang="en-US" altLang="ko-KR" sz="2100" b="1" dirty="0">
                <a:latin typeface="Courier New" pitchFamily="49" charset="0"/>
                <a:ea typeface="MS Mincho" pitchFamily="49" charset="-128"/>
              </a:rPr>
              <a:t>extends</a:t>
            </a:r>
            <a:r>
              <a:rPr lang="en-US" altLang="ko-KR" sz="21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ko-KR" sz="2100" dirty="0" err="1">
                <a:latin typeface="Courier New" pitchFamily="49" charset="0"/>
                <a:ea typeface="MS Mincho" pitchFamily="49" charset="-128"/>
              </a:rPr>
              <a:t>KeyValue</a:t>
            </a:r>
            <a:r>
              <a:rPr lang="en-US" altLang="ko-KR" sz="2100" dirty="0">
                <a:latin typeface="Courier New" pitchFamily="49" charset="0"/>
                <a:ea typeface="MS Mincho" pitchFamily="49" charset="-128"/>
              </a:rPr>
              <a:t>&gt;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ko-KR" sz="2100" dirty="0" smtClean="0">
                <a:latin typeface="Courier New" pitchFamily="49" charset="0"/>
                <a:ea typeface="MS Mincho" pitchFamily="49" charset="-128"/>
              </a:rPr>
              <a:t>  U </a:t>
            </a:r>
            <a:r>
              <a:rPr lang="en-US" altLang="ko-KR" sz="2100" dirty="0">
                <a:latin typeface="Courier New" pitchFamily="49" charset="0"/>
                <a:ea typeface="MS Mincho" pitchFamily="49" charset="-128"/>
              </a:rPr>
              <a:t>data; // storage for data </a:t>
            </a:r>
            <a:endParaRPr lang="en-US" altLang="ko-KR" sz="2100" dirty="0" smtClean="0">
              <a:latin typeface="Courier New" pitchFamily="49" charset="0"/>
              <a:ea typeface="MS Mincho" pitchFamily="49" charset="-128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ko-KR" sz="21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ko-KR" sz="2100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ko-KR" sz="2100" dirty="0" err="1" smtClean="0">
                <a:latin typeface="Courier New" pitchFamily="49" charset="0"/>
                <a:ea typeface="MS Mincho" pitchFamily="49" charset="-128"/>
              </a:rPr>
              <a:t>TreeNode</a:t>
            </a:r>
            <a:r>
              <a:rPr lang="en-US" altLang="ko-KR" sz="2100" dirty="0" smtClean="0">
                <a:latin typeface="Courier New" pitchFamily="49" charset="0"/>
                <a:ea typeface="MS Mincho" pitchFamily="49" charset="-128"/>
              </a:rPr>
              <a:t>&lt;U</a:t>
            </a:r>
            <a:r>
              <a:rPr lang="en-US" altLang="ko-KR" sz="2100" dirty="0">
                <a:latin typeface="Courier New" pitchFamily="49" charset="0"/>
                <a:ea typeface="MS Mincho" pitchFamily="49" charset="-128"/>
              </a:rPr>
              <a:t>&gt; </a:t>
            </a:r>
            <a:r>
              <a:rPr lang="en-US" altLang="ko-KR" sz="2100" dirty="0" err="1" smtClean="0">
                <a:latin typeface="Courier New" pitchFamily="49" charset="0"/>
                <a:ea typeface="MS Mincho" pitchFamily="49" charset="-128"/>
              </a:rPr>
              <a:t>leftChild</a:t>
            </a:r>
            <a:r>
              <a:rPr lang="en-US" altLang="ko-KR" sz="2100" dirty="0" smtClean="0">
                <a:latin typeface="Courier New" pitchFamily="49" charset="0"/>
                <a:ea typeface="MS Mincho" pitchFamily="49" charset="-128"/>
              </a:rPr>
              <a:t>; </a:t>
            </a:r>
            <a:r>
              <a:rPr lang="en-US" altLang="ko-KR" sz="2100" dirty="0">
                <a:latin typeface="Courier New" pitchFamily="49" charset="0"/>
                <a:ea typeface="MS Mincho" pitchFamily="49" charset="-128"/>
              </a:rPr>
              <a:t>// link to the left Child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ko-KR" sz="21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altLang="ko-KR" sz="2100" dirty="0" err="1" smtClean="0">
                <a:latin typeface="Courier New" pitchFamily="49" charset="0"/>
                <a:ea typeface="MS Mincho" pitchFamily="49" charset="-128"/>
              </a:rPr>
              <a:t>TreeNode</a:t>
            </a:r>
            <a:r>
              <a:rPr lang="en-US" altLang="ko-KR" sz="2100" dirty="0" smtClean="0">
                <a:latin typeface="Courier New" pitchFamily="49" charset="0"/>
                <a:ea typeface="MS Mincho" pitchFamily="49" charset="-128"/>
              </a:rPr>
              <a:t>&lt;U</a:t>
            </a:r>
            <a:r>
              <a:rPr lang="en-US" altLang="ko-KR" sz="2100" dirty="0">
                <a:latin typeface="Courier New" pitchFamily="49" charset="0"/>
                <a:ea typeface="MS Mincho" pitchFamily="49" charset="-128"/>
              </a:rPr>
              <a:t>&gt; </a:t>
            </a:r>
            <a:r>
              <a:rPr lang="en-US" altLang="ko-KR" sz="2100" dirty="0" err="1" smtClean="0">
                <a:latin typeface="Courier New" pitchFamily="49" charset="0"/>
                <a:ea typeface="MS Mincho" pitchFamily="49" charset="-128"/>
              </a:rPr>
              <a:t>rightChild</a:t>
            </a:r>
            <a:r>
              <a:rPr lang="en-US" altLang="ko-KR" sz="2100" dirty="0" smtClean="0">
                <a:latin typeface="Courier New" pitchFamily="49" charset="0"/>
                <a:ea typeface="MS Mincho" pitchFamily="49" charset="-128"/>
              </a:rPr>
              <a:t>; </a:t>
            </a:r>
            <a:r>
              <a:rPr lang="en-US" altLang="ko-KR" sz="2100" dirty="0">
                <a:latin typeface="Courier New" pitchFamily="49" charset="0"/>
                <a:ea typeface="MS Mincho" pitchFamily="49" charset="-128"/>
              </a:rPr>
              <a:t>// link to the right Child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endParaRPr lang="en-US" altLang="ko-KR" sz="2100" dirty="0">
              <a:latin typeface="Courier New" pitchFamily="49" charset="0"/>
              <a:ea typeface="MS Mincho" pitchFamily="49" charset="-128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ko-KR" sz="2100" dirty="0" smtClean="0">
                <a:latin typeface="Courier New" pitchFamily="49" charset="0"/>
                <a:ea typeface="MS Mincho" pitchFamily="49" charset="-128"/>
              </a:rPr>
              <a:t>  // </a:t>
            </a:r>
            <a:r>
              <a:rPr lang="en-US" altLang="ko-KR" sz="2100" dirty="0">
                <a:latin typeface="Courier New" pitchFamily="49" charset="0"/>
                <a:ea typeface="MS Mincho" pitchFamily="49" charset="-128"/>
              </a:rPr>
              <a:t>constructors come here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ko-KR" sz="21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altLang="ko-KR" sz="2100" dirty="0" err="1" smtClean="0">
                <a:latin typeface="Courier New" pitchFamily="49" charset="0"/>
                <a:ea typeface="MS Mincho" pitchFamily="49" charset="-128"/>
              </a:rPr>
              <a:t>TreeNode</a:t>
            </a:r>
            <a:r>
              <a:rPr lang="en-US" altLang="ko-KR" sz="2100" dirty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ko-KR" sz="2100" dirty="0" smtClean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altLang="ko-KR" sz="2100" dirty="0" err="1" smtClean="0">
                <a:latin typeface="Courier New" pitchFamily="49" charset="0"/>
                <a:ea typeface="MS Mincho" pitchFamily="49" charset="-128"/>
              </a:rPr>
              <a:t>leftChild</a:t>
            </a:r>
            <a:r>
              <a:rPr lang="en-US" altLang="ko-KR" sz="2100" dirty="0" smtClean="0"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altLang="ko-KR" sz="2100" dirty="0" err="1">
                <a:latin typeface="Courier New" pitchFamily="49" charset="0"/>
                <a:ea typeface="MS Mincho" pitchFamily="49" charset="-128"/>
              </a:rPr>
              <a:t>rightChild</a:t>
            </a:r>
            <a:r>
              <a:rPr lang="en-US" altLang="ko-KR" sz="21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ko-KR" sz="2100" dirty="0" smtClean="0">
                <a:latin typeface="Courier New" pitchFamily="49" charset="0"/>
                <a:ea typeface="MS Mincho" pitchFamily="49" charset="-128"/>
              </a:rPr>
              <a:t>= </a:t>
            </a:r>
            <a:r>
              <a:rPr lang="en-US" altLang="ko-KR" sz="2100" dirty="0">
                <a:latin typeface="Courier New" pitchFamily="49" charset="0"/>
                <a:ea typeface="MS Mincho" pitchFamily="49" charset="-128"/>
              </a:rPr>
              <a:t>null;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ko-KR" sz="2100" dirty="0" smtClean="0"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ko-KR" sz="2100" smtClean="0">
                <a:latin typeface="Courier New" pitchFamily="49" charset="0"/>
                <a:ea typeface="MS Mincho" pitchFamily="49" charset="-128"/>
              </a:rPr>
              <a:t>…</a:t>
            </a:r>
            <a:endParaRPr lang="ko-KR" altLang="en-US" sz="21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550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84212"/>
          </a:xfrm>
        </p:spPr>
        <p:txBody>
          <a:bodyPr/>
          <a:lstStyle/>
          <a:p>
            <a:pPr eaLnBrk="1" hangingPunct="1"/>
            <a:r>
              <a:rPr lang="en-US" altLang="ko-KR" smtClean="0"/>
              <a:t>The Struct binaryTreeNode</a:t>
            </a:r>
          </a:p>
        </p:txBody>
      </p:sp>
      <p:sp>
        <p:nvSpPr>
          <p:cNvPr id="238595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06412" y="1427163"/>
            <a:ext cx="7607857" cy="459422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ko-KR" sz="2100" b="1" dirty="0">
                <a:latin typeface="Courier New" pitchFamily="49" charset="0"/>
                <a:ea typeface="MS Mincho" pitchFamily="49" charset="-128"/>
              </a:rPr>
              <a:t>interface</a:t>
            </a:r>
            <a:r>
              <a:rPr lang="en-US" altLang="ko-KR" sz="21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ko-KR" sz="2100" dirty="0" err="1">
                <a:latin typeface="Courier New" pitchFamily="49" charset="0"/>
                <a:ea typeface="MS Mincho" pitchFamily="49" charset="-128"/>
              </a:rPr>
              <a:t>KeyValue</a:t>
            </a:r>
            <a:r>
              <a:rPr lang="en-US" altLang="ko-KR" sz="2100" dirty="0">
                <a:latin typeface="Courier New" pitchFamily="49" charset="0"/>
                <a:ea typeface="MS Mincho" pitchFamily="49" charset="-128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ko-KR" sz="21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altLang="ko-KR" sz="2100" b="1" dirty="0">
                <a:latin typeface="Courier New" pitchFamily="49" charset="0"/>
                <a:ea typeface="MS Mincho" pitchFamily="49" charset="-128"/>
              </a:rPr>
              <a:t>public </a:t>
            </a:r>
            <a:r>
              <a:rPr lang="en-US" altLang="ko-KR" sz="21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altLang="ko-KR" sz="21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ko-KR" sz="2100" dirty="0" err="1">
                <a:latin typeface="Courier New" pitchFamily="49" charset="0"/>
                <a:ea typeface="MS Mincho" pitchFamily="49" charset="-128"/>
              </a:rPr>
              <a:t>GetKey</a:t>
            </a:r>
            <a:r>
              <a:rPr lang="en-US" altLang="ko-KR" sz="21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ko-KR" sz="21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altLang="ko-KR" sz="2100" b="1" dirty="0">
                <a:latin typeface="Courier New" pitchFamily="49" charset="0"/>
                <a:ea typeface="MS Mincho" pitchFamily="49" charset="-128"/>
              </a:rPr>
              <a:t>public char </a:t>
            </a:r>
            <a:r>
              <a:rPr lang="en-US" altLang="ko-KR" sz="2100" dirty="0" err="1">
                <a:latin typeface="Courier New" pitchFamily="49" charset="0"/>
                <a:ea typeface="MS Mincho" pitchFamily="49" charset="-128"/>
              </a:rPr>
              <a:t>GetValue</a:t>
            </a:r>
            <a:r>
              <a:rPr lang="en-US" altLang="ko-KR" sz="21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ko-KR" sz="21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74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Linked Representation Example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3505200" y="1371600"/>
            <a:ext cx="1143000" cy="519113"/>
            <a:chOff x="1248" y="1152"/>
            <a:chExt cx="720" cy="327"/>
          </a:xfrm>
        </p:grpSpPr>
        <p:sp>
          <p:nvSpPr>
            <p:cNvPr id="37943" name="Rectangle 5"/>
            <p:cNvSpPr>
              <a:spLocks noChangeArrowheads="1"/>
            </p:cNvSpPr>
            <p:nvPr/>
          </p:nvSpPr>
          <p:spPr bwMode="auto">
            <a:xfrm>
              <a:off x="1248" y="1200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4" name="Rectangle 6"/>
            <p:cNvSpPr>
              <a:spLocks noChangeArrowheads="1"/>
            </p:cNvSpPr>
            <p:nvPr/>
          </p:nvSpPr>
          <p:spPr bwMode="auto">
            <a:xfrm>
              <a:off x="1488" y="1200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5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6" name="Text Box 8"/>
            <p:cNvSpPr txBox="1">
              <a:spLocks noChangeArrowheads="1"/>
            </p:cNvSpPr>
            <p:nvPr/>
          </p:nvSpPr>
          <p:spPr bwMode="auto">
            <a:xfrm>
              <a:off x="1488" y="1152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7893" name="Group 9"/>
          <p:cNvGrpSpPr>
            <a:grpSpLocks/>
          </p:cNvGrpSpPr>
          <p:nvPr/>
        </p:nvGrpSpPr>
        <p:grpSpPr bwMode="auto">
          <a:xfrm>
            <a:off x="5181600" y="2438400"/>
            <a:ext cx="1143000" cy="519113"/>
            <a:chOff x="1248" y="1152"/>
            <a:chExt cx="720" cy="327"/>
          </a:xfrm>
        </p:grpSpPr>
        <p:sp>
          <p:nvSpPr>
            <p:cNvPr id="37939" name="Rectangle 10"/>
            <p:cNvSpPr>
              <a:spLocks noChangeArrowheads="1"/>
            </p:cNvSpPr>
            <p:nvPr/>
          </p:nvSpPr>
          <p:spPr bwMode="auto">
            <a:xfrm>
              <a:off x="1248" y="1200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0" name="Rectangle 11"/>
            <p:cNvSpPr>
              <a:spLocks noChangeArrowheads="1"/>
            </p:cNvSpPr>
            <p:nvPr/>
          </p:nvSpPr>
          <p:spPr bwMode="auto">
            <a:xfrm>
              <a:off x="1488" y="1200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1" name="Rectangle 12"/>
            <p:cNvSpPr>
              <a:spLocks noChangeArrowheads="1"/>
            </p:cNvSpPr>
            <p:nvPr/>
          </p:nvSpPr>
          <p:spPr bwMode="auto">
            <a:xfrm>
              <a:off x="1728" y="1200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2" name="Text Box 13"/>
            <p:cNvSpPr txBox="1">
              <a:spLocks noChangeArrowheads="1"/>
            </p:cNvSpPr>
            <p:nvPr/>
          </p:nvSpPr>
          <p:spPr bwMode="auto">
            <a:xfrm>
              <a:off x="1488" y="1152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37894" name="Group 14"/>
          <p:cNvGrpSpPr>
            <a:grpSpLocks/>
          </p:cNvGrpSpPr>
          <p:nvPr/>
        </p:nvGrpSpPr>
        <p:grpSpPr bwMode="auto">
          <a:xfrm>
            <a:off x="2209800" y="2438400"/>
            <a:ext cx="1143000" cy="519113"/>
            <a:chOff x="1248" y="1152"/>
            <a:chExt cx="720" cy="327"/>
          </a:xfrm>
        </p:grpSpPr>
        <p:sp>
          <p:nvSpPr>
            <p:cNvPr id="37935" name="Rectangle 15"/>
            <p:cNvSpPr>
              <a:spLocks noChangeArrowheads="1"/>
            </p:cNvSpPr>
            <p:nvPr/>
          </p:nvSpPr>
          <p:spPr bwMode="auto">
            <a:xfrm>
              <a:off x="1248" y="1200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36" name="Rectangle 16"/>
            <p:cNvSpPr>
              <a:spLocks noChangeArrowheads="1"/>
            </p:cNvSpPr>
            <p:nvPr/>
          </p:nvSpPr>
          <p:spPr bwMode="auto">
            <a:xfrm>
              <a:off x="1488" y="1200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37" name="Rectangle 17"/>
            <p:cNvSpPr>
              <a:spLocks noChangeArrowheads="1"/>
            </p:cNvSpPr>
            <p:nvPr/>
          </p:nvSpPr>
          <p:spPr bwMode="auto">
            <a:xfrm>
              <a:off x="1728" y="1200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38" name="Text Box 18"/>
            <p:cNvSpPr txBox="1">
              <a:spLocks noChangeArrowheads="1"/>
            </p:cNvSpPr>
            <p:nvPr/>
          </p:nvSpPr>
          <p:spPr bwMode="auto">
            <a:xfrm>
              <a:off x="1488" y="1152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37895" name="Group 19"/>
          <p:cNvGrpSpPr>
            <a:grpSpLocks/>
          </p:cNvGrpSpPr>
          <p:nvPr/>
        </p:nvGrpSpPr>
        <p:grpSpPr bwMode="auto">
          <a:xfrm>
            <a:off x="1371600" y="3733800"/>
            <a:ext cx="1143000" cy="519113"/>
            <a:chOff x="1248" y="1152"/>
            <a:chExt cx="720" cy="327"/>
          </a:xfrm>
        </p:grpSpPr>
        <p:sp>
          <p:nvSpPr>
            <p:cNvPr id="37931" name="Rectangle 20"/>
            <p:cNvSpPr>
              <a:spLocks noChangeArrowheads="1"/>
            </p:cNvSpPr>
            <p:nvPr/>
          </p:nvSpPr>
          <p:spPr bwMode="auto">
            <a:xfrm>
              <a:off x="1248" y="1200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32" name="Rectangle 21"/>
            <p:cNvSpPr>
              <a:spLocks noChangeArrowheads="1"/>
            </p:cNvSpPr>
            <p:nvPr/>
          </p:nvSpPr>
          <p:spPr bwMode="auto">
            <a:xfrm>
              <a:off x="1488" y="1200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33" name="Rectangle 22"/>
            <p:cNvSpPr>
              <a:spLocks noChangeArrowheads="1"/>
            </p:cNvSpPr>
            <p:nvPr/>
          </p:nvSpPr>
          <p:spPr bwMode="auto">
            <a:xfrm>
              <a:off x="1728" y="1200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34" name="Text Box 23"/>
            <p:cNvSpPr txBox="1">
              <a:spLocks noChangeArrowheads="1"/>
            </p:cNvSpPr>
            <p:nvPr/>
          </p:nvSpPr>
          <p:spPr bwMode="auto">
            <a:xfrm>
              <a:off x="1488" y="1152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37896" name="Group 24"/>
          <p:cNvGrpSpPr>
            <a:grpSpLocks/>
          </p:cNvGrpSpPr>
          <p:nvPr/>
        </p:nvGrpSpPr>
        <p:grpSpPr bwMode="auto">
          <a:xfrm>
            <a:off x="533400" y="5029200"/>
            <a:ext cx="1143000" cy="519113"/>
            <a:chOff x="1248" y="1152"/>
            <a:chExt cx="720" cy="327"/>
          </a:xfrm>
        </p:grpSpPr>
        <p:sp>
          <p:nvSpPr>
            <p:cNvPr id="37927" name="Rectangle 25"/>
            <p:cNvSpPr>
              <a:spLocks noChangeArrowheads="1"/>
            </p:cNvSpPr>
            <p:nvPr/>
          </p:nvSpPr>
          <p:spPr bwMode="auto">
            <a:xfrm>
              <a:off x="1248" y="1200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28" name="Rectangle 26"/>
            <p:cNvSpPr>
              <a:spLocks noChangeArrowheads="1"/>
            </p:cNvSpPr>
            <p:nvPr/>
          </p:nvSpPr>
          <p:spPr bwMode="auto">
            <a:xfrm>
              <a:off x="1488" y="1200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29" name="Rectangle 27"/>
            <p:cNvSpPr>
              <a:spLocks noChangeArrowheads="1"/>
            </p:cNvSpPr>
            <p:nvPr/>
          </p:nvSpPr>
          <p:spPr bwMode="auto">
            <a:xfrm>
              <a:off x="1728" y="1200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30" name="Text Box 28"/>
            <p:cNvSpPr txBox="1">
              <a:spLocks noChangeArrowheads="1"/>
            </p:cNvSpPr>
            <p:nvPr/>
          </p:nvSpPr>
          <p:spPr bwMode="auto">
            <a:xfrm>
              <a:off x="1488" y="1152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37897" name="Group 29"/>
          <p:cNvGrpSpPr>
            <a:grpSpLocks/>
          </p:cNvGrpSpPr>
          <p:nvPr/>
        </p:nvGrpSpPr>
        <p:grpSpPr bwMode="auto">
          <a:xfrm>
            <a:off x="6324600" y="3581400"/>
            <a:ext cx="1143000" cy="519113"/>
            <a:chOff x="1248" y="1152"/>
            <a:chExt cx="720" cy="327"/>
          </a:xfrm>
        </p:grpSpPr>
        <p:sp>
          <p:nvSpPr>
            <p:cNvPr id="37923" name="Rectangle 30"/>
            <p:cNvSpPr>
              <a:spLocks noChangeArrowheads="1"/>
            </p:cNvSpPr>
            <p:nvPr/>
          </p:nvSpPr>
          <p:spPr bwMode="auto">
            <a:xfrm>
              <a:off x="1248" y="1200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24" name="Rectangle 31"/>
            <p:cNvSpPr>
              <a:spLocks noChangeArrowheads="1"/>
            </p:cNvSpPr>
            <p:nvPr/>
          </p:nvSpPr>
          <p:spPr bwMode="auto">
            <a:xfrm>
              <a:off x="1488" y="1200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25" name="Rectangle 32"/>
            <p:cNvSpPr>
              <a:spLocks noChangeArrowheads="1"/>
            </p:cNvSpPr>
            <p:nvPr/>
          </p:nvSpPr>
          <p:spPr bwMode="auto">
            <a:xfrm>
              <a:off x="1728" y="1200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26" name="Text Box 33"/>
            <p:cNvSpPr txBox="1">
              <a:spLocks noChangeArrowheads="1"/>
            </p:cNvSpPr>
            <p:nvPr/>
          </p:nvSpPr>
          <p:spPr bwMode="auto">
            <a:xfrm>
              <a:off x="1488" y="1152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37898" name="Group 34"/>
          <p:cNvGrpSpPr>
            <a:grpSpLocks/>
          </p:cNvGrpSpPr>
          <p:nvPr/>
        </p:nvGrpSpPr>
        <p:grpSpPr bwMode="auto">
          <a:xfrm>
            <a:off x="5943600" y="4800600"/>
            <a:ext cx="1143000" cy="519113"/>
            <a:chOff x="1248" y="1152"/>
            <a:chExt cx="720" cy="327"/>
          </a:xfrm>
        </p:grpSpPr>
        <p:sp>
          <p:nvSpPr>
            <p:cNvPr id="37919" name="Rectangle 35"/>
            <p:cNvSpPr>
              <a:spLocks noChangeArrowheads="1"/>
            </p:cNvSpPr>
            <p:nvPr/>
          </p:nvSpPr>
          <p:spPr bwMode="auto">
            <a:xfrm>
              <a:off x="1248" y="1200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20" name="Rectangle 36"/>
            <p:cNvSpPr>
              <a:spLocks noChangeArrowheads="1"/>
            </p:cNvSpPr>
            <p:nvPr/>
          </p:nvSpPr>
          <p:spPr bwMode="auto">
            <a:xfrm>
              <a:off x="1488" y="1200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21" name="Rectangle 37"/>
            <p:cNvSpPr>
              <a:spLocks noChangeArrowheads="1"/>
            </p:cNvSpPr>
            <p:nvPr/>
          </p:nvSpPr>
          <p:spPr bwMode="auto">
            <a:xfrm>
              <a:off x="1728" y="1200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22" name="Text Box 38"/>
            <p:cNvSpPr txBox="1">
              <a:spLocks noChangeArrowheads="1"/>
            </p:cNvSpPr>
            <p:nvPr/>
          </p:nvSpPr>
          <p:spPr bwMode="auto">
            <a:xfrm>
              <a:off x="1488" y="1152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g</a:t>
              </a:r>
            </a:p>
          </p:txBody>
        </p:sp>
      </p:grpSp>
      <p:grpSp>
        <p:nvGrpSpPr>
          <p:cNvPr id="37899" name="Group 39"/>
          <p:cNvGrpSpPr>
            <a:grpSpLocks/>
          </p:cNvGrpSpPr>
          <p:nvPr/>
        </p:nvGrpSpPr>
        <p:grpSpPr bwMode="auto">
          <a:xfrm>
            <a:off x="6858000" y="5715000"/>
            <a:ext cx="1143000" cy="519113"/>
            <a:chOff x="1248" y="1152"/>
            <a:chExt cx="720" cy="327"/>
          </a:xfrm>
        </p:grpSpPr>
        <p:sp>
          <p:nvSpPr>
            <p:cNvPr id="37915" name="Rectangle 40"/>
            <p:cNvSpPr>
              <a:spLocks noChangeArrowheads="1"/>
            </p:cNvSpPr>
            <p:nvPr/>
          </p:nvSpPr>
          <p:spPr bwMode="auto">
            <a:xfrm>
              <a:off x="1248" y="1200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16" name="Rectangle 41"/>
            <p:cNvSpPr>
              <a:spLocks noChangeArrowheads="1"/>
            </p:cNvSpPr>
            <p:nvPr/>
          </p:nvSpPr>
          <p:spPr bwMode="auto">
            <a:xfrm>
              <a:off x="1488" y="1200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17" name="Rectangle 42"/>
            <p:cNvSpPr>
              <a:spLocks noChangeArrowheads="1"/>
            </p:cNvSpPr>
            <p:nvPr/>
          </p:nvSpPr>
          <p:spPr bwMode="auto">
            <a:xfrm>
              <a:off x="1728" y="1200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18" name="Text Box 43"/>
            <p:cNvSpPr txBox="1">
              <a:spLocks noChangeArrowheads="1"/>
            </p:cNvSpPr>
            <p:nvPr/>
          </p:nvSpPr>
          <p:spPr bwMode="auto">
            <a:xfrm>
              <a:off x="1488" y="1152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h</a:t>
              </a:r>
            </a:p>
          </p:txBody>
        </p:sp>
      </p:grpSp>
      <p:sp>
        <p:nvSpPr>
          <p:cNvPr id="37900" name="Line 44"/>
          <p:cNvSpPr>
            <a:spLocks noChangeShapeType="1"/>
          </p:cNvSpPr>
          <p:nvPr/>
        </p:nvSpPr>
        <p:spPr bwMode="auto">
          <a:xfrm flipH="1">
            <a:off x="2819400" y="1676400"/>
            <a:ext cx="838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1" name="Line 45"/>
          <p:cNvSpPr>
            <a:spLocks noChangeShapeType="1"/>
          </p:cNvSpPr>
          <p:nvPr/>
        </p:nvSpPr>
        <p:spPr bwMode="auto">
          <a:xfrm>
            <a:off x="4495800" y="1676400"/>
            <a:ext cx="1219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2" name="Line 46"/>
          <p:cNvSpPr>
            <a:spLocks noChangeShapeType="1"/>
          </p:cNvSpPr>
          <p:nvPr/>
        </p:nvSpPr>
        <p:spPr bwMode="auto">
          <a:xfrm flipH="1">
            <a:off x="1828800" y="2743200"/>
            <a:ext cx="533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3" name="Line 47"/>
          <p:cNvSpPr>
            <a:spLocks noChangeShapeType="1"/>
          </p:cNvSpPr>
          <p:nvPr/>
        </p:nvSpPr>
        <p:spPr bwMode="auto">
          <a:xfrm flipH="1">
            <a:off x="1066800" y="40386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4" name="Line 48"/>
          <p:cNvSpPr>
            <a:spLocks noChangeShapeType="1"/>
          </p:cNvSpPr>
          <p:nvPr/>
        </p:nvSpPr>
        <p:spPr bwMode="auto">
          <a:xfrm>
            <a:off x="6172200" y="2667000"/>
            <a:ext cx="609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5" name="Line 49"/>
          <p:cNvSpPr>
            <a:spLocks noChangeShapeType="1"/>
          </p:cNvSpPr>
          <p:nvPr/>
        </p:nvSpPr>
        <p:spPr bwMode="auto">
          <a:xfrm flipH="1">
            <a:off x="6096000" y="3886200"/>
            <a:ext cx="457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6" name="Line 50"/>
          <p:cNvSpPr>
            <a:spLocks noChangeShapeType="1"/>
          </p:cNvSpPr>
          <p:nvPr/>
        </p:nvSpPr>
        <p:spPr bwMode="auto">
          <a:xfrm>
            <a:off x="6934200" y="5105400"/>
            <a:ext cx="838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7" name="Rectangle 51"/>
          <p:cNvSpPr>
            <a:spLocks noChangeArrowheads="1"/>
          </p:cNvSpPr>
          <p:nvPr/>
        </p:nvSpPr>
        <p:spPr bwMode="auto">
          <a:xfrm>
            <a:off x="2743200" y="4729163"/>
            <a:ext cx="381000" cy="381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8" name="Rectangle 52"/>
          <p:cNvSpPr>
            <a:spLocks noChangeArrowheads="1"/>
          </p:cNvSpPr>
          <p:nvPr/>
        </p:nvSpPr>
        <p:spPr bwMode="auto">
          <a:xfrm>
            <a:off x="2743200" y="5110163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9" name="Rectangle 53"/>
          <p:cNvSpPr>
            <a:spLocks noChangeArrowheads="1"/>
          </p:cNvSpPr>
          <p:nvPr/>
        </p:nvSpPr>
        <p:spPr bwMode="auto">
          <a:xfrm>
            <a:off x="2743200" y="5491163"/>
            <a:ext cx="381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10" name="Text Box 54"/>
          <p:cNvSpPr txBox="1">
            <a:spLocks noChangeArrowheads="1"/>
          </p:cNvSpPr>
          <p:nvPr/>
        </p:nvSpPr>
        <p:spPr bwMode="auto">
          <a:xfrm>
            <a:off x="3276600" y="465296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leftChild</a:t>
            </a:r>
          </a:p>
        </p:txBody>
      </p:sp>
      <p:sp>
        <p:nvSpPr>
          <p:cNvPr id="37911" name="Text Box 55"/>
          <p:cNvSpPr txBox="1">
            <a:spLocks noChangeArrowheads="1"/>
          </p:cNvSpPr>
          <p:nvPr/>
        </p:nvSpPr>
        <p:spPr bwMode="auto">
          <a:xfrm>
            <a:off x="3276600" y="503396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37912" name="Text Box 56"/>
          <p:cNvSpPr txBox="1">
            <a:spLocks noChangeArrowheads="1"/>
          </p:cNvSpPr>
          <p:nvPr/>
        </p:nvSpPr>
        <p:spPr bwMode="auto">
          <a:xfrm>
            <a:off x="3276600" y="541496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rightChild</a:t>
            </a:r>
          </a:p>
        </p:txBody>
      </p:sp>
      <p:sp>
        <p:nvSpPr>
          <p:cNvPr id="37913" name="Text Box 57"/>
          <p:cNvSpPr txBox="1">
            <a:spLocks noChangeArrowheads="1"/>
          </p:cNvSpPr>
          <p:nvPr/>
        </p:nvSpPr>
        <p:spPr bwMode="auto">
          <a:xfrm>
            <a:off x="1371600" y="1295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root</a:t>
            </a:r>
          </a:p>
        </p:txBody>
      </p:sp>
      <p:sp>
        <p:nvSpPr>
          <p:cNvPr id="37914" name="Line 58"/>
          <p:cNvSpPr>
            <a:spLocks noChangeShapeType="1"/>
          </p:cNvSpPr>
          <p:nvPr/>
        </p:nvSpPr>
        <p:spPr bwMode="auto">
          <a:xfrm>
            <a:off x="2133600" y="16002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73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Some Binary Tree Operations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29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Determine the height.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Determine the number of nodes.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Make a clone.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Determine if two binary trees are clones.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Display the binary tree.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Evaluate the arithmetic expression represented by a binary tree.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Obtain the infix form of an expression.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Obtain the prefix form of an expression.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Obtain the postfix form of an expression.</a:t>
            </a:r>
          </a:p>
          <a:p>
            <a:pPr eaLnBrk="1" hangingPunct="1">
              <a:lnSpc>
                <a:spcPct val="90000"/>
              </a:lnSpc>
            </a:pPr>
            <a:endParaRPr lang="en-US" altLang="ko-KR" sz="260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622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Binary Tree Traversal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724400"/>
          </a:xfrm>
        </p:spPr>
        <p:txBody>
          <a:bodyPr/>
          <a:lstStyle/>
          <a:p>
            <a:pPr eaLnBrk="1" hangingPunct="1"/>
            <a:r>
              <a:rPr lang="en-US" altLang="ko-KR" smtClean="0"/>
              <a:t>Many binary tree operations are done by performing a </a:t>
            </a:r>
            <a:r>
              <a:rPr lang="en-US" altLang="ko-KR" smtClean="0">
                <a:solidFill>
                  <a:srgbClr val="3333FF"/>
                </a:solidFill>
              </a:rPr>
              <a:t>traversal</a:t>
            </a:r>
            <a:r>
              <a:rPr lang="en-US" altLang="ko-KR" smtClean="0"/>
              <a:t> of the binary tree.</a:t>
            </a:r>
          </a:p>
          <a:p>
            <a:pPr eaLnBrk="1" hangingPunct="1"/>
            <a:r>
              <a:rPr lang="en-US" altLang="ko-KR" smtClean="0"/>
              <a:t>In a traversal, each element of the binary tree is </a:t>
            </a:r>
            <a:r>
              <a:rPr lang="en-US" altLang="ko-KR" smtClean="0">
                <a:solidFill>
                  <a:srgbClr val="3333FF"/>
                </a:solidFill>
              </a:rPr>
              <a:t>visited</a:t>
            </a:r>
            <a:r>
              <a:rPr lang="en-US" altLang="ko-KR" smtClean="0"/>
              <a:t> exactly once.</a:t>
            </a:r>
          </a:p>
          <a:p>
            <a:pPr eaLnBrk="1" hangingPunct="1"/>
            <a:r>
              <a:rPr lang="en-US" altLang="ko-KR" smtClean="0"/>
              <a:t>During the </a:t>
            </a:r>
            <a:r>
              <a:rPr lang="en-US" altLang="ko-KR" smtClean="0">
                <a:solidFill>
                  <a:srgbClr val="3333FF"/>
                </a:solidFill>
              </a:rPr>
              <a:t>visit</a:t>
            </a:r>
            <a:r>
              <a:rPr lang="en-US" altLang="ko-KR" smtClean="0"/>
              <a:t> of an element, all action (make a clone, display, evaluate the operator, etc.) with respect to this element is taken.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322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Binary Tree Traversal Methods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90663"/>
            <a:ext cx="8075612" cy="4530725"/>
          </a:xfrm>
        </p:spPr>
        <p:txBody>
          <a:bodyPr/>
          <a:lstStyle/>
          <a:p>
            <a:pPr eaLnBrk="1" hangingPunct="1"/>
            <a:r>
              <a:rPr lang="en-US" altLang="ko-KR" smtClean="0"/>
              <a:t>Preorder</a:t>
            </a:r>
          </a:p>
          <a:p>
            <a:pPr eaLnBrk="1" hangingPunct="1"/>
            <a:r>
              <a:rPr lang="en-US" altLang="ko-KR" smtClean="0"/>
              <a:t>Inorder</a:t>
            </a:r>
          </a:p>
          <a:p>
            <a:pPr eaLnBrk="1" hangingPunct="1"/>
            <a:r>
              <a:rPr lang="en-US" altLang="ko-KR" smtClean="0"/>
              <a:t>Postorder</a:t>
            </a:r>
          </a:p>
          <a:p>
            <a:pPr eaLnBrk="1" hangingPunct="1"/>
            <a:r>
              <a:rPr lang="en-US" altLang="ko-KR" smtClean="0"/>
              <a:t>Level order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655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Hierarchical Data and Trees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5400"/>
            <a:ext cx="8218487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ko-KR" altLang="en-US" smtClean="0"/>
          </a:p>
          <a:p>
            <a:pPr eaLnBrk="1" hangingPunct="1"/>
            <a:r>
              <a:rPr lang="en-US" altLang="ko-KR" smtClean="0"/>
              <a:t>The element at the top of the hierarchy is the </a:t>
            </a:r>
            <a:r>
              <a:rPr lang="en-US" altLang="ko-KR" smtClean="0">
                <a:solidFill>
                  <a:srgbClr val="FF0000"/>
                </a:solidFill>
              </a:rPr>
              <a:t>root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Elements next in the hierarchy are the </a:t>
            </a:r>
            <a:r>
              <a:rPr lang="en-US" altLang="ko-KR" smtClean="0">
                <a:solidFill>
                  <a:srgbClr val="FF0000"/>
                </a:solidFill>
              </a:rPr>
              <a:t>children</a:t>
            </a:r>
            <a:r>
              <a:rPr lang="en-US" altLang="ko-KR" smtClean="0"/>
              <a:t> of the root.</a:t>
            </a:r>
          </a:p>
          <a:p>
            <a:pPr eaLnBrk="1" hangingPunct="1"/>
            <a:r>
              <a:rPr lang="en-US" altLang="ko-KR" smtClean="0"/>
              <a:t>Elements next in the hierarchy are the </a:t>
            </a:r>
            <a:r>
              <a:rPr lang="en-US" altLang="ko-KR" smtClean="0">
                <a:solidFill>
                  <a:srgbClr val="FF0000"/>
                </a:solidFill>
              </a:rPr>
              <a:t>grandchildren</a:t>
            </a:r>
            <a:r>
              <a:rPr lang="en-US" altLang="ko-KR" smtClean="0"/>
              <a:t> of the root, and so on.</a:t>
            </a:r>
          </a:p>
          <a:p>
            <a:pPr eaLnBrk="1" hangingPunct="1"/>
            <a:r>
              <a:rPr lang="en-US" altLang="ko-KR" smtClean="0"/>
              <a:t>Elements that have no children are </a:t>
            </a:r>
            <a:r>
              <a:rPr lang="en-US" altLang="ko-KR" smtClean="0">
                <a:solidFill>
                  <a:srgbClr val="FF0000"/>
                </a:solidFill>
              </a:rPr>
              <a:t>leaves</a:t>
            </a:r>
            <a:r>
              <a:rPr lang="en-US" altLang="ko-KR" smtClean="0"/>
              <a:t>.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495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ko-KR" smtClean="0"/>
              <a:t>Preorder Traversal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628775"/>
            <a:ext cx="7715250" cy="45148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ko-KR" sz="2600" b="1" dirty="0">
                <a:latin typeface="Courier New" pitchFamily="49" charset="0"/>
              </a:rPr>
              <a:t>void</a:t>
            </a:r>
            <a:r>
              <a:rPr lang="en-US" altLang="ko-KR" sz="2600" dirty="0">
                <a:latin typeface="Courier New" pitchFamily="49" charset="0"/>
              </a:rPr>
              <a:t>  </a:t>
            </a:r>
            <a:r>
              <a:rPr lang="en-US" altLang="ko-KR" sz="2600" dirty="0" err="1">
                <a:latin typeface="Courier New" pitchFamily="49" charset="0"/>
              </a:rPr>
              <a:t>PreOrder</a:t>
            </a:r>
            <a:r>
              <a:rPr lang="en-US" altLang="ko-KR" sz="2600" dirty="0">
                <a:latin typeface="Courier New" pitchFamily="49" charset="0"/>
              </a:rPr>
              <a:t>(</a:t>
            </a:r>
            <a:r>
              <a:rPr lang="en-US" altLang="ko-KR" sz="2600" dirty="0" err="1">
                <a:latin typeface="Courier New" pitchFamily="49" charset="0"/>
              </a:rPr>
              <a:t>TreeNode</a:t>
            </a:r>
            <a:r>
              <a:rPr lang="en-US" altLang="ko-KR" sz="2600" dirty="0">
                <a:latin typeface="Courier New" pitchFamily="49" charset="0"/>
              </a:rPr>
              <a:t>&lt;T&gt; </a:t>
            </a:r>
            <a:r>
              <a:rPr lang="en-US" altLang="ko-KR" sz="2600" dirty="0" smtClean="0">
                <a:latin typeface="Courier New" pitchFamily="49" charset="0"/>
              </a:rPr>
              <a:t>t)  </a:t>
            </a:r>
            <a:r>
              <a:rPr lang="en-US" altLang="ko-KR" sz="2600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600" dirty="0" smtClean="0">
                <a:latin typeface="Courier New" pitchFamily="49" charset="0"/>
              </a:rPr>
              <a:t>  </a:t>
            </a:r>
            <a:r>
              <a:rPr lang="en-US" altLang="ko-KR" sz="2600" b="1" dirty="0" smtClean="0">
                <a:latin typeface="Courier New" pitchFamily="49" charset="0"/>
              </a:rPr>
              <a:t>if</a:t>
            </a:r>
            <a:r>
              <a:rPr lang="en-US" altLang="ko-KR" sz="2600" dirty="0" smtClean="0">
                <a:latin typeface="Courier New" pitchFamily="49" charset="0"/>
              </a:rPr>
              <a:t>(</a:t>
            </a:r>
            <a:r>
              <a:rPr lang="en-US" altLang="ko-KR" sz="2600" dirty="0">
                <a:latin typeface="Courier New" pitchFamily="49" charset="0"/>
              </a:rPr>
              <a:t>t</a:t>
            </a:r>
            <a:r>
              <a:rPr lang="en-US" altLang="ko-KR" sz="2600" dirty="0" smtClean="0">
                <a:latin typeface="Courier New" pitchFamily="49" charset="0"/>
              </a:rPr>
              <a:t> != </a:t>
            </a:r>
            <a:r>
              <a:rPr lang="en-US" altLang="ko-KR" sz="2600" b="1" dirty="0">
                <a:latin typeface="Courier New" pitchFamily="49" charset="0"/>
              </a:rPr>
              <a:t>null</a:t>
            </a:r>
            <a:r>
              <a:rPr lang="en-US" altLang="ko-KR" sz="2600" dirty="0" smtClean="0">
                <a:latin typeface="Courier New" pitchFamily="49" charset="0"/>
              </a:rPr>
              <a:t>) {</a:t>
            </a:r>
            <a:endParaRPr lang="en-US" altLang="ko-KR" sz="26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600" dirty="0" smtClean="0">
                <a:latin typeface="Courier New" pitchFamily="49" charset="0"/>
              </a:rPr>
              <a:t>    Visit(t</a:t>
            </a:r>
            <a:r>
              <a:rPr lang="en-US" altLang="ko-KR" sz="2600" dirty="0"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ko-KR" sz="2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600" dirty="0">
                <a:latin typeface="Courier New" pitchFamily="49" charset="0"/>
              </a:rPr>
              <a:t> </a:t>
            </a:r>
            <a:r>
              <a:rPr lang="en-US" altLang="ko-KR" sz="2600" dirty="0" smtClean="0">
                <a:latin typeface="Courier New" pitchFamily="49" charset="0"/>
              </a:rPr>
              <a:t>   </a:t>
            </a:r>
            <a:r>
              <a:rPr lang="en-US" altLang="ko-KR" sz="2600" dirty="0" err="1" smtClean="0">
                <a:latin typeface="Courier New" pitchFamily="49" charset="0"/>
              </a:rPr>
              <a:t>PreOrder</a:t>
            </a:r>
            <a:r>
              <a:rPr lang="en-US" altLang="ko-KR" sz="2600" dirty="0" smtClean="0">
                <a:latin typeface="Courier New" pitchFamily="49" charset="0"/>
              </a:rPr>
              <a:t>(</a:t>
            </a:r>
            <a:r>
              <a:rPr lang="en-US" altLang="ko-KR" sz="2600" dirty="0" err="1" smtClean="0">
                <a:latin typeface="Courier New" pitchFamily="49" charset="0"/>
              </a:rPr>
              <a:t>t.leftChild</a:t>
            </a:r>
            <a:r>
              <a:rPr lang="en-US" altLang="ko-KR" sz="2600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600" dirty="0" smtClean="0">
                <a:latin typeface="Courier New" pitchFamily="49" charset="0"/>
              </a:rPr>
              <a:t>    </a:t>
            </a:r>
            <a:r>
              <a:rPr lang="en-US" altLang="ko-KR" sz="2600" dirty="0" err="1" smtClean="0">
                <a:latin typeface="Courier New" pitchFamily="49" charset="0"/>
              </a:rPr>
              <a:t>PreOrder</a:t>
            </a:r>
            <a:r>
              <a:rPr lang="en-US" altLang="ko-KR" sz="2600" dirty="0" smtClean="0">
                <a:latin typeface="Courier New" pitchFamily="49" charset="0"/>
              </a:rPr>
              <a:t>(</a:t>
            </a:r>
            <a:r>
              <a:rPr lang="en-US" altLang="ko-KR" sz="2600" dirty="0" err="1" smtClean="0">
                <a:latin typeface="Courier New" pitchFamily="49" charset="0"/>
              </a:rPr>
              <a:t>t.rightChild</a:t>
            </a:r>
            <a:r>
              <a:rPr lang="en-US" altLang="ko-KR" sz="260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600" dirty="0" smtClean="0">
                <a:latin typeface="Courier New" pitchFamily="49" charset="0"/>
              </a:rPr>
              <a:t>  }</a:t>
            </a:r>
            <a:endParaRPr lang="en-US" altLang="ko-KR" sz="26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460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Preorder Example (Visit = print)</a:t>
            </a:r>
          </a:p>
        </p:txBody>
      </p:sp>
      <p:grpSp>
        <p:nvGrpSpPr>
          <p:cNvPr id="43012" name="Group 3"/>
          <p:cNvGrpSpPr>
            <a:grpSpLocks/>
          </p:cNvGrpSpPr>
          <p:nvPr/>
        </p:nvGrpSpPr>
        <p:grpSpPr bwMode="auto">
          <a:xfrm>
            <a:off x="2743200" y="1371600"/>
            <a:ext cx="3962400" cy="1646238"/>
            <a:chOff x="1728" y="864"/>
            <a:chExt cx="2496" cy="1037"/>
          </a:xfrm>
        </p:grpSpPr>
        <p:grpSp>
          <p:nvGrpSpPr>
            <p:cNvPr id="43016" name="Group 4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43028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29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43017" name="Group 7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43026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27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43018" name="Group 10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43024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25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43019" name="Line 13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0" name="Line 14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1" name="Text Box 15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3022" name="Text Box 16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3023" name="Text Box 17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248850" name="Text Box 18"/>
          <p:cNvSpPr txBox="1">
            <a:spLocks noChangeArrowheads="1"/>
          </p:cNvSpPr>
          <p:nvPr/>
        </p:nvSpPr>
        <p:spPr bwMode="auto">
          <a:xfrm>
            <a:off x="4038600" y="35052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48851" name="Text Box 19"/>
          <p:cNvSpPr txBox="1">
            <a:spLocks noChangeArrowheads="1"/>
          </p:cNvSpPr>
          <p:nvPr/>
        </p:nvSpPr>
        <p:spPr bwMode="auto">
          <a:xfrm>
            <a:off x="4343400" y="35052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48852" name="Text Box 20"/>
          <p:cNvSpPr txBox="1">
            <a:spLocks noChangeArrowheads="1"/>
          </p:cNvSpPr>
          <p:nvPr/>
        </p:nvSpPr>
        <p:spPr bwMode="auto">
          <a:xfrm>
            <a:off x="4648200" y="35052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60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50" grpId="0" autoUpdateAnimBg="0"/>
      <p:bldP spid="248851" grpId="0" autoUpdateAnimBg="0"/>
      <p:bldP spid="24885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Preorder Example (Visit = print)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371600"/>
            <a:ext cx="5562600" cy="3322638"/>
            <a:chOff x="720" y="864"/>
            <a:chExt cx="3504" cy="2093"/>
          </a:xfrm>
        </p:grpSpPr>
        <p:grpSp>
          <p:nvGrpSpPr>
            <p:cNvPr id="44047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44094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95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44048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44092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93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44049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44090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91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44050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1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4052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44088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89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44053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65"/>
              <a:chOff x="4176" y="1104"/>
              <a:chExt cx="240" cy="365"/>
            </a:xfrm>
          </p:grpSpPr>
          <p:sp>
            <p:nvSpPr>
              <p:cNvPr id="44086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87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44054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4055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44084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85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44056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44082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83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44057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4058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44080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81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44059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0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4061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44078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79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44062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3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4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65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66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4067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4068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4069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4070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4071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4072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44073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44076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77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44074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5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j</a:t>
              </a:r>
            </a:p>
          </p:txBody>
        </p:sp>
      </p:grpSp>
      <p:sp>
        <p:nvSpPr>
          <p:cNvPr id="249909" name="Text Box 53"/>
          <p:cNvSpPr txBox="1">
            <a:spLocks noChangeArrowheads="1"/>
          </p:cNvSpPr>
          <p:nvPr/>
        </p:nvSpPr>
        <p:spPr bwMode="auto">
          <a:xfrm>
            <a:off x="2239963" y="53006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49910" name="Text Box 54"/>
          <p:cNvSpPr txBox="1">
            <a:spLocks noChangeArrowheads="1"/>
          </p:cNvSpPr>
          <p:nvPr/>
        </p:nvSpPr>
        <p:spPr bwMode="auto">
          <a:xfrm>
            <a:off x="2544763" y="53006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49911" name="Text Box 55"/>
          <p:cNvSpPr txBox="1">
            <a:spLocks noChangeArrowheads="1"/>
          </p:cNvSpPr>
          <p:nvPr/>
        </p:nvSpPr>
        <p:spPr bwMode="auto">
          <a:xfrm>
            <a:off x="2849563" y="53006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49912" name="Text Box 56"/>
          <p:cNvSpPr txBox="1">
            <a:spLocks noChangeArrowheads="1"/>
          </p:cNvSpPr>
          <p:nvPr/>
        </p:nvSpPr>
        <p:spPr bwMode="auto">
          <a:xfrm>
            <a:off x="3154363" y="53006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249913" name="Text Box 57"/>
          <p:cNvSpPr txBox="1">
            <a:spLocks noChangeArrowheads="1"/>
          </p:cNvSpPr>
          <p:nvPr/>
        </p:nvSpPr>
        <p:spPr bwMode="auto">
          <a:xfrm>
            <a:off x="3459163" y="53006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49914" name="Text Box 58"/>
          <p:cNvSpPr txBox="1">
            <a:spLocks noChangeArrowheads="1"/>
          </p:cNvSpPr>
          <p:nvPr/>
        </p:nvSpPr>
        <p:spPr bwMode="auto">
          <a:xfrm>
            <a:off x="3763963" y="53006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249915" name="Text Box 59"/>
          <p:cNvSpPr txBox="1">
            <a:spLocks noChangeArrowheads="1"/>
          </p:cNvSpPr>
          <p:nvPr/>
        </p:nvSpPr>
        <p:spPr bwMode="auto">
          <a:xfrm>
            <a:off x="4068763" y="53006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249916" name="Text Box 60"/>
          <p:cNvSpPr txBox="1">
            <a:spLocks noChangeArrowheads="1"/>
          </p:cNvSpPr>
          <p:nvPr/>
        </p:nvSpPr>
        <p:spPr bwMode="auto">
          <a:xfrm>
            <a:off x="4373563" y="53006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49917" name="Text Box 61"/>
          <p:cNvSpPr txBox="1">
            <a:spLocks noChangeArrowheads="1"/>
          </p:cNvSpPr>
          <p:nvPr/>
        </p:nvSpPr>
        <p:spPr bwMode="auto">
          <a:xfrm>
            <a:off x="4678363" y="53006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249918" name="Text Box 62"/>
          <p:cNvSpPr txBox="1">
            <a:spLocks noChangeArrowheads="1"/>
          </p:cNvSpPr>
          <p:nvPr/>
        </p:nvSpPr>
        <p:spPr bwMode="auto">
          <a:xfrm>
            <a:off x="4983163" y="53006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386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9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9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9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9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9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9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9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9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9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9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9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9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9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9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9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9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9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9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909" grpId="0" autoUpdateAnimBg="0"/>
      <p:bldP spid="249910" grpId="0" autoUpdateAnimBg="0"/>
      <p:bldP spid="249911" grpId="0" autoUpdateAnimBg="0"/>
      <p:bldP spid="249912" grpId="0" autoUpdateAnimBg="0"/>
      <p:bldP spid="249913" grpId="0" autoUpdateAnimBg="0"/>
      <p:bldP spid="249914" grpId="0" autoUpdateAnimBg="0"/>
      <p:bldP spid="249915" grpId="0" autoUpdateAnimBg="0"/>
      <p:bldP spid="249916" grpId="0" autoUpdateAnimBg="0"/>
      <p:bldP spid="249917" grpId="0" autoUpdateAnimBg="0"/>
      <p:bldP spid="24991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Preorder Of Expression Tree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1143000"/>
            <a:ext cx="5715000" cy="3398838"/>
            <a:chOff x="912" y="720"/>
            <a:chExt cx="3600" cy="2141"/>
          </a:xfrm>
        </p:grpSpPr>
        <p:sp>
          <p:nvSpPr>
            <p:cNvPr id="45073" name="Oval 4"/>
            <p:cNvSpPr>
              <a:spLocks noChangeArrowheads="1"/>
            </p:cNvSpPr>
            <p:nvPr/>
          </p:nvSpPr>
          <p:spPr bwMode="auto">
            <a:xfrm>
              <a:off x="1200" y="206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4" name="Text Box 5"/>
            <p:cNvSpPr txBox="1">
              <a:spLocks noChangeArrowheads="1"/>
            </p:cNvSpPr>
            <p:nvPr/>
          </p:nvSpPr>
          <p:spPr bwMode="auto">
            <a:xfrm>
              <a:off x="1200" y="201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45075" name="Oval 6"/>
            <p:cNvSpPr>
              <a:spLocks noChangeArrowheads="1"/>
            </p:cNvSpPr>
            <p:nvPr/>
          </p:nvSpPr>
          <p:spPr bwMode="auto">
            <a:xfrm>
              <a:off x="912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6" name="Text Box 7"/>
            <p:cNvSpPr txBox="1">
              <a:spLocks noChangeArrowheads="1"/>
            </p:cNvSpPr>
            <p:nvPr/>
          </p:nvSpPr>
          <p:spPr bwMode="auto">
            <a:xfrm>
              <a:off x="912" y="2400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5077" name="Oval 8"/>
            <p:cNvSpPr>
              <a:spLocks noChangeArrowheads="1"/>
            </p:cNvSpPr>
            <p:nvPr/>
          </p:nvSpPr>
          <p:spPr bwMode="auto">
            <a:xfrm>
              <a:off x="1536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8" name="Text Box 9"/>
            <p:cNvSpPr txBox="1">
              <a:spLocks noChangeArrowheads="1"/>
            </p:cNvSpPr>
            <p:nvPr/>
          </p:nvSpPr>
          <p:spPr bwMode="auto">
            <a:xfrm>
              <a:off x="1536" y="2448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079" name="Line 10"/>
            <p:cNvSpPr>
              <a:spLocks noChangeShapeType="1"/>
            </p:cNvSpPr>
            <p:nvPr/>
          </p:nvSpPr>
          <p:spPr bwMode="auto">
            <a:xfrm flipH="1">
              <a:off x="1104" y="2256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80" name="Line 11"/>
            <p:cNvSpPr>
              <a:spLocks noChangeShapeType="1"/>
            </p:cNvSpPr>
            <p:nvPr/>
          </p:nvSpPr>
          <p:spPr bwMode="auto">
            <a:xfrm>
              <a:off x="1440" y="2208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81" name="Oval 12"/>
            <p:cNvSpPr>
              <a:spLocks noChangeArrowheads="1"/>
            </p:cNvSpPr>
            <p:nvPr/>
          </p:nvSpPr>
          <p:spPr bwMode="auto">
            <a:xfrm>
              <a:off x="2496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82" name="Text Box 13"/>
            <p:cNvSpPr txBox="1">
              <a:spLocks noChangeArrowheads="1"/>
            </p:cNvSpPr>
            <p:nvPr/>
          </p:nvSpPr>
          <p:spPr bwMode="auto">
            <a:xfrm>
              <a:off x="2496" y="206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45083" name="Oval 14"/>
            <p:cNvSpPr>
              <a:spLocks noChangeArrowheads="1"/>
            </p:cNvSpPr>
            <p:nvPr/>
          </p:nvSpPr>
          <p:spPr bwMode="auto">
            <a:xfrm>
              <a:off x="220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84" name="Text Box 15"/>
            <p:cNvSpPr txBox="1">
              <a:spLocks noChangeArrowheads="1"/>
            </p:cNvSpPr>
            <p:nvPr/>
          </p:nvSpPr>
          <p:spPr bwMode="auto">
            <a:xfrm>
              <a:off x="2208" y="2448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5085" name="Oval 16"/>
            <p:cNvSpPr>
              <a:spLocks noChangeArrowheads="1"/>
            </p:cNvSpPr>
            <p:nvPr/>
          </p:nvSpPr>
          <p:spPr bwMode="auto">
            <a:xfrm>
              <a:off x="2832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86" name="Text Box 17"/>
            <p:cNvSpPr txBox="1">
              <a:spLocks noChangeArrowheads="1"/>
            </p:cNvSpPr>
            <p:nvPr/>
          </p:nvSpPr>
          <p:spPr bwMode="auto">
            <a:xfrm>
              <a:off x="2832" y="249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5087" name="Line 18"/>
            <p:cNvSpPr>
              <a:spLocks noChangeShapeType="1"/>
            </p:cNvSpPr>
            <p:nvPr/>
          </p:nvSpPr>
          <p:spPr bwMode="auto">
            <a:xfrm flipH="1">
              <a:off x="2400" y="2304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88" name="Line 19"/>
            <p:cNvSpPr>
              <a:spLocks noChangeShapeType="1"/>
            </p:cNvSpPr>
            <p:nvPr/>
          </p:nvSpPr>
          <p:spPr bwMode="auto">
            <a:xfrm>
              <a:off x="2736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89" name="Oval 20"/>
            <p:cNvSpPr>
              <a:spLocks noChangeArrowheads="1"/>
            </p:cNvSpPr>
            <p:nvPr/>
          </p:nvSpPr>
          <p:spPr bwMode="auto">
            <a:xfrm>
              <a:off x="3936" y="144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90" name="Text Box 21"/>
            <p:cNvSpPr txBox="1">
              <a:spLocks noChangeArrowheads="1"/>
            </p:cNvSpPr>
            <p:nvPr/>
          </p:nvSpPr>
          <p:spPr bwMode="auto">
            <a:xfrm>
              <a:off x="3936" y="139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45091" name="Oval 22"/>
            <p:cNvSpPr>
              <a:spLocks noChangeArrowheads="1"/>
            </p:cNvSpPr>
            <p:nvPr/>
          </p:nvSpPr>
          <p:spPr bwMode="auto">
            <a:xfrm>
              <a:off x="3648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92" name="Text Box 23"/>
            <p:cNvSpPr txBox="1">
              <a:spLocks noChangeArrowheads="1"/>
            </p:cNvSpPr>
            <p:nvPr/>
          </p:nvSpPr>
          <p:spPr bwMode="auto">
            <a:xfrm>
              <a:off x="3648" y="177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5093" name="Oval 24"/>
            <p:cNvSpPr>
              <a:spLocks noChangeArrowheads="1"/>
            </p:cNvSpPr>
            <p:nvPr/>
          </p:nvSpPr>
          <p:spPr bwMode="auto">
            <a:xfrm>
              <a:off x="4272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94" name="Text Box 25"/>
            <p:cNvSpPr txBox="1">
              <a:spLocks noChangeArrowheads="1"/>
            </p:cNvSpPr>
            <p:nvPr/>
          </p:nvSpPr>
          <p:spPr bwMode="auto">
            <a:xfrm>
              <a:off x="4272" y="182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5095" name="Line 26"/>
            <p:cNvSpPr>
              <a:spLocks noChangeShapeType="1"/>
            </p:cNvSpPr>
            <p:nvPr/>
          </p:nvSpPr>
          <p:spPr bwMode="auto">
            <a:xfrm flipH="1">
              <a:off x="3840" y="1632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96" name="Line 27"/>
            <p:cNvSpPr>
              <a:spLocks noChangeShapeType="1"/>
            </p:cNvSpPr>
            <p:nvPr/>
          </p:nvSpPr>
          <p:spPr bwMode="auto">
            <a:xfrm>
              <a:off x="4176" y="1584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97" name="Oval 28"/>
            <p:cNvSpPr>
              <a:spLocks noChangeArrowheads="1"/>
            </p:cNvSpPr>
            <p:nvPr/>
          </p:nvSpPr>
          <p:spPr bwMode="auto">
            <a:xfrm>
              <a:off x="1920" y="144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98" name="Text Box 29"/>
            <p:cNvSpPr txBox="1">
              <a:spLocks noChangeArrowheads="1"/>
            </p:cNvSpPr>
            <p:nvPr/>
          </p:nvSpPr>
          <p:spPr bwMode="auto">
            <a:xfrm>
              <a:off x="1920" y="139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ko-KR" altLang="en-US" sz="32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45099" name="Line 30"/>
            <p:cNvSpPr>
              <a:spLocks noChangeShapeType="1"/>
            </p:cNvSpPr>
            <p:nvPr/>
          </p:nvSpPr>
          <p:spPr bwMode="auto">
            <a:xfrm flipH="1">
              <a:off x="1392" y="1584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00" name="Line 31"/>
            <p:cNvSpPr>
              <a:spLocks noChangeShapeType="1"/>
            </p:cNvSpPr>
            <p:nvPr/>
          </p:nvSpPr>
          <p:spPr bwMode="auto">
            <a:xfrm>
              <a:off x="2160" y="1584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01" name="Oval 32"/>
            <p:cNvSpPr>
              <a:spLocks noChangeArrowheads="1"/>
            </p:cNvSpPr>
            <p:nvPr/>
          </p:nvSpPr>
          <p:spPr bwMode="auto">
            <a:xfrm>
              <a:off x="2976" y="768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02" name="Text Box 33"/>
            <p:cNvSpPr txBox="1">
              <a:spLocks noChangeArrowheads="1"/>
            </p:cNvSpPr>
            <p:nvPr/>
          </p:nvSpPr>
          <p:spPr bwMode="auto">
            <a:xfrm>
              <a:off x="2976" y="720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45103" name="Line 34"/>
            <p:cNvSpPr>
              <a:spLocks noChangeShapeType="1"/>
            </p:cNvSpPr>
            <p:nvPr/>
          </p:nvSpPr>
          <p:spPr bwMode="auto">
            <a:xfrm flipH="1">
              <a:off x="2112" y="912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04" name="Line 35"/>
            <p:cNvSpPr>
              <a:spLocks noChangeShapeType="1"/>
            </p:cNvSpPr>
            <p:nvPr/>
          </p:nvSpPr>
          <p:spPr bwMode="auto">
            <a:xfrm>
              <a:off x="3168" y="960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1940" name="Text Box 36"/>
          <p:cNvSpPr txBox="1">
            <a:spLocks noChangeArrowheads="1"/>
          </p:cNvSpPr>
          <p:nvPr/>
        </p:nvSpPr>
        <p:spPr bwMode="auto">
          <a:xfrm>
            <a:off x="1524000" y="5491163"/>
            <a:ext cx="5867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Gives prefix form of expression!</a:t>
            </a:r>
          </a:p>
        </p:txBody>
      </p:sp>
      <p:sp>
        <p:nvSpPr>
          <p:cNvPr id="251941" name="Text Box 37"/>
          <p:cNvSpPr txBox="1">
            <a:spLocks noChangeArrowheads="1"/>
          </p:cNvSpPr>
          <p:nvPr/>
        </p:nvSpPr>
        <p:spPr bwMode="auto">
          <a:xfrm>
            <a:off x="1676400" y="46529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/</a:t>
            </a:r>
          </a:p>
        </p:txBody>
      </p:sp>
      <p:sp>
        <p:nvSpPr>
          <p:cNvPr id="251942" name="Text Box 38"/>
          <p:cNvSpPr txBox="1">
            <a:spLocks noChangeArrowheads="1"/>
          </p:cNvSpPr>
          <p:nvPr/>
        </p:nvSpPr>
        <p:spPr bwMode="auto">
          <a:xfrm>
            <a:off x="1981200" y="46529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ko-KR" altLang="en-US" sz="3200">
                <a:solidFill>
                  <a:srgbClr val="3333FF"/>
                </a:solidFill>
                <a:latin typeface="Times New Roman" pitchFamily="18" charset="0"/>
              </a:rPr>
              <a:t>*</a:t>
            </a:r>
          </a:p>
        </p:txBody>
      </p:sp>
      <p:sp>
        <p:nvSpPr>
          <p:cNvPr id="251943" name="Text Box 39"/>
          <p:cNvSpPr txBox="1">
            <a:spLocks noChangeArrowheads="1"/>
          </p:cNvSpPr>
          <p:nvPr/>
        </p:nvSpPr>
        <p:spPr bwMode="auto">
          <a:xfrm>
            <a:off x="2286000" y="46529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251944" name="Text Box 40"/>
          <p:cNvSpPr txBox="1">
            <a:spLocks noChangeArrowheads="1"/>
          </p:cNvSpPr>
          <p:nvPr/>
        </p:nvSpPr>
        <p:spPr bwMode="auto">
          <a:xfrm>
            <a:off x="2590800" y="46529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51945" name="Text Box 41"/>
          <p:cNvSpPr txBox="1">
            <a:spLocks noChangeArrowheads="1"/>
          </p:cNvSpPr>
          <p:nvPr/>
        </p:nvSpPr>
        <p:spPr bwMode="auto">
          <a:xfrm>
            <a:off x="2895600" y="46529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51946" name="Text Box 42"/>
          <p:cNvSpPr txBox="1">
            <a:spLocks noChangeArrowheads="1"/>
          </p:cNvSpPr>
          <p:nvPr/>
        </p:nvSpPr>
        <p:spPr bwMode="auto">
          <a:xfrm>
            <a:off x="3200400" y="46529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-</a:t>
            </a:r>
          </a:p>
        </p:txBody>
      </p:sp>
      <p:sp>
        <p:nvSpPr>
          <p:cNvPr id="251947" name="Text Box 43"/>
          <p:cNvSpPr txBox="1">
            <a:spLocks noChangeArrowheads="1"/>
          </p:cNvSpPr>
          <p:nvPr/>
        </p:nvSpPr>
        <p:spPr bwMode="auto">
          <a:xfrm>
            <a:off x="3505200" y="46529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51948" name="Text Box 44"/>
          <p:cNvSpPr txBox="1">
            <a:spLocks noChangeArrowheads="1"/>
          </p:cNvSpPr>
          <p:nvPr/>
        </p:nvSpPr>
        <p:spPr bwMode="auto">
          <a:xfrm>
            <a:off x="3810000" y="46529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51949" name="Text Box 45"/>
          <p:cNvSpPr txBox="1">
            <a:spLocks noChangeArrowheads="1"/>
          </p:cNvSpPr>
          <p:nvPr/>
        </p:nvSpPr>
        <p:spPr bwMode="auto">
          <a:xfrm>
            <a:off x="4114800" y="46529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251950" name="Text Box 46"/>
          <p:cNvSpPr txBox="1">
            <a:spLocks noChangeArrowheads="1"/>
          </p:cNvSpPr>
          <p:nvPr/>
        </p:nvSpPr>
        <p:spPr bwMode="auto">
          <a:xfrm>
            <a:off x="4419600" y="46529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251951" name="Text Box 47"/>
          <p:cNvSpPr txBox="1">
            <a:spLocks noChangeArrowheads="1"/>
          </p:cNvSpPr>
          <p:nvPr/>
        </p:nvSpPr>
        <p:spPr bwMode="auto">
          <a:xfrm>
            <a:off x="4800600" y="46529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79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1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1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1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1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1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1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1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1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1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1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1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1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1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1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40" grpId="0" autoUpdateAnimBg="0"/>
      <p:bldP spid="251941" grpId="0" autoUpdateAnimBg="0"/>
      <p:bldP spid="251942" grpId="0" autoUpdateAnimBg="0"/>
      <p:bldP spid="251943" grpId="0" autoUpdateAnimBg="0"/>
      <p:bldP spid="251944" grpId="0" autoUpdateAnimBg="0"/>
      <p:bldP spid="251945" grpId="0" autoUpdateAnimBg="0"/>
      <p:bldP spid="251946" grpId="0" autoUpdateAnimBg="0"/>
      <p:bldP spid="251947" grpId="0" autoUpdateAnimBg="0"/>
      <p:bldP spid="251948" grpId="0" autoUpdateAnimBg="0"/>
      <p:bldP spid="251949" grpId="0" autoUpdateAnimBg="0"/>
      <p:bldP spid="251950" grpId="0" autoUpdateAnimBg="0"/>
      <p:bldP spid="25195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ko-KR" smtClean="0"/>
              <a:t>Inorder Traversal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557338"/>
            <a:ext cx="6264275" cy="4441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b="1" dirty="0" smtClean="0">
                <a:latin typeface="Courier New" pitchFamily="49" charset="0"/>
              </a:rPr>
              <a:t>void</a:t>
            </a:r>
            <a:r>
              <a:rPr lang="en-US" altLang="ko-KR" sz="2600" dirty="0" smtClean="0">
                <a:latin typeface="Courier New" pitchFamily="49" charset="0"/>
              </a:rPr>
              <a:t> </a:t>
            </a:r>
            <a:r>
              <a:rPr lang="en-US" altLang="ko-KR" sz="2600" dirty="0" err="1" smtClean="0">
                <a:latin typeface="Courier New" pitchFamily="49" charset="0"/>
              </a:rPr>
              <a:t>InOrder</a:t>
            </a:r>
            <a:r>
              <a:rPr lang="en-US" altLang="ko-KR" sz="2600" dirty="0" smtClean="0">
                <a:latin typeface="Courier New" pitchFamily="49" charset="0"/>
              </a:rPr>
              <a:t>(</a:t>
            </a:r>
            <a:r>
              <a:rPr lang="en-US" altLang="ko-KR" sz="2600" dirty="0" err="1" smtClean="0">
                <a:latin typeface="Courier New" pitchFamily="49" charset="0"/>
              </a:rPr>
              <a:t>TreeNode</a:t>
            </a:r>
            <a:r>
              <a:rPr lang="en-US" altLang="ko-KR" sz="2600" dirty="0" smtClean="0">
                <a:latin typeface="Courier New" pitchFamily="49" charset="0"/>
              </a:rPr>
              <a:t>&lt;T&gt; t)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dirty="0" smtClean="0">
                <a:latin typeface="Courier New" pitchFamily="49" charset="0"/>
              </a:rPr>
              <a:t>   </a:t>
            </a:r>
            <a:r>
              <a:rPr lang="en-US" altLang="ko-KR" sz="2600" b="1" dirty="0" smtClean="0">
                <a:latin typeface="Courier New" pitchFamily="49" charset="0"/>
              </a:rPr>
              <a:t>if</a:t>
            </a:r>
            <a:r>
              <a:rPr lang="en-US" altLang="ko-KR" sz="2600" dirty="0" smtClean="0">
                <a:latin typeface="Courier New" pitchFamily="49" charset="0"/>
              </a:rPr>
              <a:t> (t != </a:t>
            </a:r>
            <a:r>
              <a:rPr lang="en-US" altLang="ko-KR" sz="2600" b="1" dirty="0" smtClean="0">
                <a:latin typeface="Courier New" pitchFamily="49" charset="0"/>
              </a:rPr>
              <a:t>null</a:t>
            </a:r>
            <a:r>
              <a:rPr lang="en-US" altLang="ko-KR" sz="2600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dirty="0" smtClean="0">
                <a:latin typeface="Courier New" pitchFamily="49" charset="0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dirty="0" smtClean="0">
                <a:latin typeface="Courier New" pitchFamily="49" charset="0"/>
              </a:rPr>
              <a:t>      </a:t>
            </a:r>
            <a:r>
              <a:rPr lang="en-US" altLang="ko-KR" sz="2600" dirty="0" err="1" smtClean="0">
                <a:latin typeface="Courier New" pitchFamily="49" charset="0"/>
              </a:rPr>
              <a:t>InOrder</a:t>
            </a:r>
            <a:r>
              <a:rPr lang="en-US" altLang="ko-KR" sz="2600" dirty="0" smtClean="0">
                <a:latin typeface="Courier New" pitchFamily="49" charset="0"/>
              </a:rPr>
              <a:t>(</a:t>
            </a:r>
            <a:r>
              <a:rPr lang="en-US" altLang="ko-KR" sz="2600" dirty="0" err="1" smtClean="0">
                <a:latin typeface="Courier New" pitchFamily="49" charset="0"/>
              </a:rPr>
              <a:t>t.leftChild</a:t>
            </a:r>
            <a:r>
              <a:rPr lang="en-US" altLang="ko-KR" sz="2600" dirty="0" smtClean="0">
                <a:latin typeface="Courier New" pitchFamily="49" charset="0"/>
              </a:rPr>
              <a:t>);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dirty="0" smtClean="0">
                <a:latin typeface="Courier New" pitchFamily="49" charset="0"/>
              </a:rPr>
              <a:t>      Visit(t);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dirty="0" smtClean="0">
                <a:latin typeface="Courier New" pitchFamily="49" charset="0"/>
              </a:rPr>
              <a:t>      </a:t>
            </a:r>
            <a:r>
              <a:rPr lang="en-US" altLang="ko-KR" sz="2600" dirty="0" err="1" smtClean="0">
                <a:latin typeface="Courier New" pitchFamily="49" charset="0"/>
              </a:rPr>
              <a:t>InOrder</a:t>
            </a:r>
            <a:r>
              <a:rPr lang="en-US" altLang="ko-KR" sz="2600" dirty="0" smtClean="0">
                <a:latin typeface="Courier New" pitchFamily="49" charset="0"/>
              </a:rPr>
              <a:t>(</a:t>
            </a:r>
            <a:r>
              <a:rPr lang="en-US" altLang="ko-KR" sz="2600" dirty="0" err="1" smtClean="0">
                <a:latin typeface="Courier New" pitchFamily="49" charset="0"/>
              </a:rPr>
              <a:t>t.rightChild</a:t>
            </a:r>
            <a:r>
              <a:rPr lang="en-US" altLang="ko-KR" sz="260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dirty="0" smtClean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775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Inorder Example (Visit = print)</a:t>
            </a:r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2555875" y="1724025"/>
            <a:ext cx="3962400" cy="1646238"/>
            <a:chOff x="1728" y="864"/>
            <a:chExt cx="2496" cy="1037"/>
          </a:xfrm>
        </p:grpSpPr>
        <p:grpSp>
          <p:nvGrpSpPr>
            <p:cNvPr id="47112" name="Group 4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47124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125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47113" name="Group 7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47122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123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47114" name="Group 10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47120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121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47115" name="Line 13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16" name="Line 14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17" name="Text Box 15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7118" name="Text Box 16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7119" name="Text Box 17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254994" name="Text Box 18"/>
          <p:cNvSpPr txBox="1">
            <a:spLocks noChangeArrowheads="1"/>
          </p:cNvSpPr>
          <p:nvPr/>
        </p:nvSpPr>
        <p:spPr bwMode="auto">
          <a:xfrm>
            <a:off x="3851275" y="38576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54995" name="Text Box 19"/>
          <p:cNvSpPr txBox="1">
            <a:spLocks noChangeArrowheads="1"/>
          </p:cNvSpPr>
          <p:nvPr/>
        </p:nvSpPr>
        <p:spPr bwMode="auto">
          <a:xfrm>
            <a:off x="4156075" y="38576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54996" name="Text Box 20"/>
          <p:cNvSpPr txBox="1">
            <a:spLocks noChangeArrowheads="1"/>
          </p:cNvSpPr>
          <p:nvPr/>
        </p:nvSpPr>
        <p:spPr bwMode="auto">
          <a:xfrm>
            <a:off x="4460875" y="38576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993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94" grpId="0" autoUpdateAnimBg="0"/>
      <p:bldP spid="254995" grpId="0" autoUpdateAnimBg="0"/>
      <p:bldP spid="25499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Inorder Example (Visit = print)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371600"/>
            <a:ext cx="5562600" cy="3322638"/>
            <a:chOff x="720" y="864"/>
            <a:chExt cx="3504" cy="2093"/>
          </a:xfrm>
        </p:grpSpPr>
        <p:grpSp>
          <p:nvGrpSpPr>
            <p:cNvPr id="48143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48190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191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48144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48188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189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48145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48186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187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48146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7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8148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48184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185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48149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65"/>
              <a:chOff x="4176" y="1104"/>
              <a:chExt cx="240" cy="365"/>
            </a:xfrm>
          </p:grpSpPr>
          <p:sp>
            <p:nvSpPr>
              <p:cNvPr id="48182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183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48150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8151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48180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181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48152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48178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179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48153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8154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48176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177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48155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56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8157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48174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175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48158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59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60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161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162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8163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8164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8165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166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8167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8168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48169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48172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173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48170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71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j</a:t>
              </a:r>
            </a:p>
          </p:txBody>
        </p:sp>
      </p:grpSp>
      <p:sp>
        <p:nvSpPr>
          <p:cNvPr id="256053" name="Text Box 53"/>
          <p:cNvSpPr txBox="1">
            <a:spLocks noChangeArrowheads="1"/>
          </p:cNvSpPr>
          <p:nvPr/>
        </p:nvSpPr>
        <p:spPr bwMode="auto">
          <a:xfrm>
            <a:off x="2527300" y="52292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256054" name="Text Box 54"/>
          <p:cNvSpPr txBox="1">
            <a:spLocks noChangeArrowheads="1"/>
          </p:cNvSpPr>
          <p:nvPr/>
        </p:nvSpPr>
        <p:spPr bwMode="auto">
          <a:xfrm>
            <a:off x="2832100" y="52292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56055" name="Text Box 55"/>
          <p:cNvSpPr txBox="1">
            <a:spLocks noChangeArrowheads="1"/>
          </p:cNvSpPr>
          <p:nvPr/>
        </p:nvSpPr>
        <p:spPr bwMode="auto">
          <a:xfrm>
            <a:off x="3136900" y="52292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56056" name="Text Box 56"/>
          <p:cNvSpPr txBox="1">
            <a:spLocks noChangeArrowheads="1"/>
          </p:cNvSpPr>
          <p:nvPr/>
        </p:nvSpPr>
        <p:spPr bwMode="auto">
          <a:xfrm>
            <a:off x="3441700" y="52292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56057" name="Text Box 57"/>
          <p:cNvSpPr txBox="1">
            <a:spLocks noChangeArrowheads="1"/>
          </p:cNvSpPr>
          <p:nvPr/>
        </p:nvSpPr>
        <p:spPr bwMode="auto">
          <a:xfrm>
            <a:off x="3746500" y="52292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256058" name="Text Box 58"/>
          <p:cNvSpPr txBox="1">
            <a:spLocks noChangeArrowheads="1"/>
          </p:cNvSpPr>
          <p:nvPr/>
        </p:nvSpPr>
        <p:spPr bwMode="auto">
          <a:xfrm>
            <a:off x="4051300" y="52292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256059" name="Text Box 59"/>
          <p:cNvSpPr txBox="1">
            <a:spLocks noChangeArrowheads="1"/>
          </p:cNvSpPr>
          <p:nvPr/>
        </p:nvSpPr>
        <p:spPr bwMode="auto">
          <a:xfrm>
            <a:off x="4356100" y="52292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56060" name="Text Box 60"/>
          <p:cNvSpPr txBox="1">
            <a:spLocks noChangeArrowheads="1"/>
          </p:cNvSpPr>
          <p:nvPr/>
        </p:nvSpPr>
        <p:spPr bwMode="auto">
          <a:xfrm>
            <a:off x="4660900" y="52292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256061" name="Text Box 61"/>
          <p:cNvSpPr txBox="1">
            <a:spLocks noChangeArrowheads="1"/>
          </p:cNvSpPr>
          <p:nvPr/>
        </p:nvSpPr>
        <p:spPr bwMode="auto">
          <a:xfrm>
            <a:off x="4965700" y="52292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256062" name="Text Box 62"/>
          <p:cNvSpPr txBox="1">
            <a:spLocks noChangeArrowheads="1"/>
          </p:cNvSpPr>
          <p:nvPr/>
        </p:nvSpPr>
        <p:spPr bwMode="auto">
          <a:xfrm>
            <a:off x="5270500" y="52292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950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6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6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6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6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6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6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6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6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6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3" grpId="0" autoUpdateAnimBg="0"/>
      <p:bldP spid="256054" grpId="0" autoUpdateAnimBg="0"/>
      <p:bldP spid="256055" grpId="0" autoUpdateAnimBg="0"/>
      <p:bldP spid="256056" grpId="0" autoUpdateAnimBg="0"/>
      <p:bldP spid="256057" grpId="0" autoUpdateAnimBg="0"/>
      <p:bldP spid="256058" grpId="0" autoUpdateAnimBg="0"/>
      <p:bldP spid="256059" grpId="0" autoUpdateAnimBg="0"/>
      <p:bldP spid="256060" grpId="0" autoUpdateAnimBg="0"/>
      <p:bldP spid="256061" grpId="0" autoUpdateAnimBg="0"/>
      <p:bldP spid="25606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Inorder By Projection (Squishing)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371600"/>
            <a:ext cx="5562600" cy="3322638"/>
            <a:chOff x="720" y="864"/>
            <a:chExt cx="3504" cy="2093"/>
          </a:xfrm>
        </p:grpSpPr>
        <p:grpSp>
          <p:nvGrpSpPr>
            <p:cNvPr id="49179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49226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227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49180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49224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225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49181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49222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223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49182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83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9184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49220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221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49185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65"/>
              <a:chOff x="4176" y="1104"/>
              <a:chExt cx="240" cy="365"/>
            </a:xfrm>
          </p:grpSpPr>
          <p:sp>
            <p:nvSpPr>
              <p:cNvPr id="49218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219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49186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9187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49216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217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49188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49214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215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49189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9190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49212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213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49191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92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9193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49210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211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49194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95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96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9197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9198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9199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9200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9201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9202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9203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9204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49205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49208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209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49206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207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1066800" y="5486400"/>
            <a:ext cx="5486400" cy="655638"/>
            <a:chOff x="672" y="3456"/>
            <a:chExt cx="3456" cy="413"/>
          </a:xfrm>
        </p:grpSpPr>
        <p:sp>
          <p:nvSpPr>
            <p:cNvPr id="49169" name="Text Box 54"/>
            <p:cNvSpPr txBox="1">
              <a:spLocks noChangeArrowheads="1"/>
            </p:cNvSpPr>
            <p:nvPr/>
          </p:nvSpPr>
          <p:spPr bwMode="auto">
            <a:xfrm>
              <a:off x="672" y="345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9170" name="Text Box 55"/>
            <p:cNvSpPr txBox="1">
              <a:spLocks noChangeArrowheads="1"/>
            </p:cNvSpPr>
            <p:nvPr/>
          </p:nvSpPr>
          <p:spPr bwMode="auto">
            <a:xfrm>
              <a:off x="1008" y="345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9171" name="Text Box 56"/>
            <p:cNvSpPr txBox="1">
              <a:spLocks noChangeArrowheads="1"/>
            </p:cNvSpPr>
            <p:nvPr/>
          </p:nvSpPr>
          <p:spPr bwMode="auto">
            <a:xfrm>
              <a:off x="1344" y="345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9172" name="Text Box 57"/>
            <p:cNvSpPr txBox="1">
              <a:spLocks noChangeArrowheads="1"/>
            </p:cNvSpPr>
            <p:nvPr/>
          </p:nvSpPr>
          <p:spPr bwMode="auto">
            <a:xfrm>
              <a:off x="1824" y="345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9173" name="Text Box 58"/>
            <p:cNvSpPr txBox="1">
              <a:spLocks noChangeArrowheads="1"/>
            </p:cNvSpPr>
            <p:nvPr/>
          </p:nvSpPr>
          <p:spPr bwMode="auto">
            <a:xfrm>
              <a:off x="2208" y="345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9174" name="Text Box 59"/>
            <p:cNvSpPr txBox="1">
              <a:spLocks noChangeArrowheads="1"/>
            </p:cNvSpPr>
            <p:nvPr/>
          </p:nvSpPr>
          <p:spPr bwMode="auto">
            <a:xfrm>
              <a:off x="2592" y="345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9175" name="Text Box 60"/>
            <p:cNvSpPr txBox="1">
              <a:spLocks noChangeArrowheads="1"/>
            </p:cNvSpPr>
            <p:nvPr/>
          </p:nvSpPr>
          <p:spPr bwMode="auto">
            <a:xfrm>
              <a:off x="2832" y="345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9176" name="Text Box 61"/>
            <p:cNvSpPr txBox="1">
              <a:spLocks noChangeArrowheads="1"/>
            </p:cNvSpPr>
            <p:nvPr/>
          </p:nvSpPr>
          <p:spPr bwMode="auto">
            <a:xfrm>
              <a:off x="3456" y="350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9177" name="Text Box 62"/>
            <p:cNvSpPr txBox="1">
              <a:spLocks noChangeArrowheads="1"/>
            </p:cNvSpPr>
            <p:nvPr/>
          </p:nvSpPr>
          <p:spPr bwMode="auto">
            <a:xfrm>
              <a:off x="3744" y="345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49178" name="Text Box 63"/>
            <p:cNvSpPr txBox="1">
              <a:spLocks noChangeArrowheads="1"/>
            </p:cNvSpPr>
            <p:nvPr/>
          </p:nvSpPr>
          <p:spPr bwMode="auto">
            <a:xfrm>
              <a:off x="3888" y="345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14" name="Group 64"/>
          <p:cNvGrpSpPr>
            <a:grpSpLocks/>
          </p:cNvGrpSpPr>
          <p:nvPr/>
        </p:nvGrpSpPr>
        <p:grpSpPr bwMode="auto">
          <a:xfrm>
            <a:off x="1295400" y="1828800"/>
            <a:ext cx="5029200" cy="3581400"/>
            <a:chOff x="816" y="1152"/>
            <a:chExt cx="3168" cy="2256"/>
          </a:xfrm>
        </p:grpSpPr>
        <p:sp>
          <p:nvSpPr>
            <p:cNvPr id="49159" name="Line 65"/>
            <p:cNvSpPr>
              <a:spLocks noChangeShapeType="1"/>
            </p:cNvSpPr>
            <p:nvPr/>
          </p:nvSpPr>
          <p:spPr bwMode="auto">
            <a:xfrm>
              <a:off x="3984" y="1776"/>
              <a:ext cx="0" cy="16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0" name="Line 66"/>
            <p:cNvSpPr>
              <a:spLocks noChangeShapeType="1"/>
            </p:cNvSpPr>
            <p:nvPr/>
          </p:nvSpPr>
          <p:spPr bwMode="auto">
            <a:xfrm>
              <a:off x="3840" y="2784"/>
              <a:ext cx="0" cy="624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1" name="Line 67"/>
            <p:cNvSpPr>
              <a:spLocks noChangeShapeType="1"/>
            </p:cNvSpPr>
            <p:nvPr/>
          </p:nvSpPr>
          <p:spPr bwMode="auto">
            <a:xfrm>
              <a:off x="3552" y="2256"/>
              <a:ext cx="0" cy="115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2" name="Line 68"/>
            <p:cNvSpPr>
              <a:spLocks noChangeShapeType="1"/>
            </p:cNvSpPr>
            <p:nvPr/>
          </p:nvSpPr>
          <p:spPr bwMode="auto">
            <a:xfrm>
              <a:off x="2928" y="1152"/>
              <a:ext cx="0" cy="220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3" name="Line 69"/>
            <p:cNvSpPr>
              <a:spLocks noChangeShapeType="1"/>
            </p:cNvSpPr>
            <p:nvPr/>
          </p:nvSpPr>
          <p:spPr bwMode="auto">
            <a:xfrm>
              <a:off x="2688" y="2880"/>
              <a:ext cx="0" cy="48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4" name="Line 70"/>
            <p:cNvSpPr>
              <a:spLocks noChangeShapeType="1"/>
            </p:cNvSpPr>
            <p:nvPr/>
          </p:nvSpPr>
          <p:spPr bwMode="auto">
            <a:xfrm>
              <a:off x="2352" y="2400"/>
              <a:ext cx="0" cy="96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5" name="Line 71"/>
            <p:cNvSpPr>
              <a:spLocks noChangeShapeType="1"/>
            </p:cNvSpPr>
            <p:nvPr/>
          </p:nvSpPr>
          <p:spPr bwMode="auto">
            <a:xfrm>
              <a:off x="1872" y="1824"/>
              <a:ext cx="0" cy="15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6" name="Line 72"/>
            <p:cNvSpPr>
              <a:spLocks noChangeShapeType="1"/>
            </p:cNvSpPr>
            <p:nvPr/>
          </p:nvSpPr>
          <p:spPr bwMode="auto">
            <a:xfrm>
              <a:off x="1440" y="2880"/>
              <a:ext cx="0" cy="48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7" name="Line 73"/>
            <p:cNvSpPr>
              <a:spLocks noChangeShapeType="1"/>
            </p:cNvSpPr>
            <p:nvPr/>
          </p:nvSpPr>
          <p:spPr bwMode="auto">
            <a:xfrm>
              <a:off x="1152" y="2448"/>
              <a:ext cx="0" cy="91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8" name="Line 74"/>
            <p:cNvSpPr>
              <a:spLocks noChangeShapeType="1"/>
            </p:cNvSpPr>
            <p:nvPr/>
          </p:nvSpPr>
          <p:spPr bwMode="auto">
            <a:xfrm>
              <a:off x="816" y="2880"/>
              <a:ext cx="0" cy="48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523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87425"/>
          </a:xfrm>
        </p:spPr>
        <p:txBody>
          <a:bodyPr/>
          <a:lstStyle/>
          <a:p>
            <a:pPr eaLnBrk="1" hangingPunct="1"/>
            <a:r>
              <a:rPr lang="en-US" altLang="ko-KR" smtClean="0"/>
              <a:t>Inorder Of Expression Tree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1143000"/>
            <a:ext cx="5715000" cy="3398838"/>
            <a:chOff x="912" y="720"/>
            <a:chExt cx="3600" cy="2141"/>
          </a:xfrm>
        </p:grpSpPr>
        <p:sp>
          <p:nvSpPr>
            <p:cNvPr id="50207" name="Oval 4"/>
            <p:cNvSpPr>
              <a:spLocks noChangeArrowheads="1"/>
            </p:cNvSpPr>
            <p:nvPr/>
          </p:nvSpPr>
          <p:spPr bwMode="auto">
            <a:xfrm>
              <a:off x="1200" y="206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08" name="Text Box 5"/>
            <p:cNvSpPr txBox="1">
              <a:spLocks noChangeArrowheads="1"/>
            </p:cNvSpPr>
            <p:nvPr/>
          </p:nvSpPr>
          <p:spPr bwMode="auto">
            <a:xfrm>
              <a:off x="1200" y="201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50209" name="Oval 6"/>
            <p:cNvSpPr>
              <a:spLocks noChangeArrowheads="1"/>
            </p:cNvSpPr>
            <p:nvPr/>
          </p:nvSpPr>
          <p:spPr bwMode="auto">
            <a:xfrm>
              <a:off x="912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10" name="Text Box 7"/>
            <p:cNvSpPr txBox="1">
              <a:spLocks noChangeArrowheads="1"/>
            </p:cNvSpPr>
            <p:nvPr/>
          </p:nvSpPr>
          <p:spPr bwMode="auto">
            <a:xfrm>
              <a:off x="912" y="2400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0211" name="Oval 8"/>
            <p:cNvSpPr>
              <a:spLocks noChangeArrowheads="1"/>
            </p:cNvSpPr>
            <p:nvPr/>
          </p:nvSpPr>
          <p:spPr bwMode="auto">
            <a:xfrm>
              <a:off x="1536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12" name="Text Box 9"/>
            <p:cNvSpPr txBox="1">
              <a:spLocks noChangeArrowheads="1"/>
            </p:cNvSpPr>
            <p:nvPr/>
          </p:nvSpPr>
          <p:spPr bwMode="auto">
            <a:xfrm>
              <a:off x="1536" y="2448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0213" name="Line 10"/>
            <p:cNvSpPr>
              <a:spLocks noChangeShapeType="1"/>
            </p:cNvSpPr>
            <p:nvPr/>
          </p:nvSpPr>
          <p:spPr bwMode="auto">
            <a:xfrm flipH="1">
              <a:off x="1104" y="2256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14" name="Line 11"/>
            <p:cNvSpPr>
              <a:spLocks noChangeShapeType="1"/>
            </p:cNvSpPr>
            <p:nvPr/>
          </p:nvSpPr>
          <p:spPr bwMode="auto">
            <a:xfrm>
              <a:off x="1440" y="2208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15" name="Oval 12"/>
            <p:cNvSpPr>
              <a:spLocks noChangeArrowheads="1"/>
            </p:cNvSpPr>
            <p:nvPr/>
          </p:nvSpPr>
          <p:spPr bwMode="auto">
            <a:xfrm>
              <a:off x="2496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16" name="Text Box 13"/>
            <p:cNvSpPr txBox="1">
              <a:spLocks noChangeArrowheads="1"/>
            </p:cNvSpPr>
            <p:nvPr/>
          </p:nvSpPr>
          <p:spPr bwMode="auto">
            <a:xfrm>
              <a:off x="2496" y="206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50217" name="Oval 14"/>
            <p:cNvSpPr>
              <a:spLocks noChangeArrowheads="1"/>
            </p:cNvSpPr>
            <p:nvPr/>
          </p:nvSpPr>
          <p:spPr bwMode="auto">
            <a:xfrm>
              <a:off x="220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18" name="Text Box 15"/>
            <p:cNvSpPr txBox="1">
              <a:spLocks noChangeArrowheads="1"/>
            </p:cNvSpPr>
            <p:nvPr/>
          </p:nvSpPr>
          <p:spPr bwMode="auto">
            <a:xfrm>
              <a:off x="2208" y="2448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0219" name="Oval 16"/>
            <p:cNvSpPr>
              <a:spLocks noChangeArrowheads="1"/>
            </p:cNvSpPr>
            <p:nvPr/>
          </p:nvSpPr>
          <p:spPr bwMode="auto">
            <a:xfrm>
              <a:off x="2832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20" name="Text Box 17"/>
            <p:cNvSpPr txBox="1">
              <a:spLocks noChangeArrowheads="1"/>
            </p:cNvSpPr>
            <p:nvPr/>
          </p:nvSpPr>
          <p:spPr bwMode="auto">
            <a:xfrm>
              <a:off x="2832" y="249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0221" name="Line 18"/>
            <p:cNvSpPr>
              <a:spLocks noChangeShapeType="1"/>
            </p:cNvSpPr>
            <p:nvPr/>
          </p:nvSpPr>
          <p:spPr bwMode="auto">
            <a:xfrm flipH="1">
              <a:off x="2400" y="2304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22" name="Line 19"/>
            <p:cNvSpPr>
              <a:spLocks noChangeShapeType="1"/>
            </p:cNvSpPr>
            <p:nvPr/>
          </p:nvSpPr>
          <p:spPr bwMode="auto">
            <a:xfrm>
              <a:off x="2736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23" name="Oval 20"/>
            <p:cNvSpPr>
              <a:spLocks noChangeArrowheads="1"/>
            </p:cNvSpPr>
            <p:nvPr/>
          </p:nvSpPr>
          <p:spPr bwMode="auto">
            <a:xfrm>
              <a:off x="3936" y="144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24" name="Text Box 21"/>
            <p:cNvSpPr txBox="1">
              <a:spLocks noChangeArrowheads="1"/>
            </p:cNvSpPr>
            <p:nvPr/>
          </p:nvSpPr>
          <p:spPr bwMode="auto">
            <a:xfrm>
              <a:off x="3936" y="139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50225" name="Oval 22"/>
            <p:cNvSpPr>
              <a:spLocks noChangeArrowheads="1"/>
            </p:cNvSpPr>
            <p:nvPr/>
          </p:nvSpPr>
          <p:spPr bwMode="auto">
            <a:xfrm>
              <a:off x="3648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26" name="Text Box 23"/>
            <p:cNvSpPr txBox="1">
              <a:spLocks noChangeArrowheads="1"/>
            </p:cNvSpPr>
            <p:nvPr/>
          </p:nvSpPr>
          <p:spPr bwMode="auto">
            <a:xfrm>
              <a:off x="3648" y="177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0227" name="Oval 24"/>
            <p:cNvSpPr>
              <a:spLocks noChangeArrowheads="1"/>
            </p:cNvSpPr>
            <p:nvPr/>
          </p:nvSpPr>
          <p:spPr bwMode="auto">
            <a:xfrm>
              <a:off x="4272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28" name="Text Box 25"/>
            <p:cNvSpPr txBox="1">
              <a:spLocks noChangeArrowheads="1"/>
            </p:cNvSpPr>
            <p:nvPr/>
          </p:nvSpPr>
          <p:spPr bwMode="auto">
            <a:xfrm>
              <a:off x="4272" y="182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0229" name="Line 26"/>
            <p:cNvSpPr>
              <a:spLocks noChangeShapeType="1"/>
            </p:cNvSpPr>
            <p:nvPr/>
          </p:nvSpPr>
          <p:spPr bwMode="auto">
            <a:xfrm flipH="1">
              <a:off x="3840" y="1632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30" name="Line 27"/>
            <p:cNvSpPr>
              <a:spLocks noChangeShapeType="1"/>
            </p:cNvSpPr>
            <p:nvPr/>
          </p:nvSpPr>
          <p:spPr bwMode="auto">
            <a:xfrm>
              <a:off x="4176" y="1584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31" name="Oval 28"/>
            <p:cNvSpPr>
              <a:spLocks noChangeArrowheads="1"/>
            </p:cNvSpPr>
            <p:nvPr/>
          </p:nvSpPr>
          <p:spPr bwMode="auto">
            <a:xfrm>
              <a:off x="1920" y="144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32" name="Text Box 29"/>
            <p:cNvSpPr txBox="1">
              <a:spLocks noChangeArrowheads="1"/>
            </p:cNvSpPr>
            <p:nvPr/>
          </p:nvSpPr>
          <p:spPr bwMode="auto">
            <a:xfrm>
              <a:off x="1920" y="139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ko-KR" altLang="en-US" sz="32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50233" name="Line 30"/>
            <p:cNvSpPr>
              <a:spLocks noChangeShapeType="1"/>
            </p:cNvSpPr>
            <p:nvPr/>
          </p:nvSpPr>
          <p:spPr bwMode="auto">
            <a:xfrm flipH="1">
              <a:off x="1392" y="1584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34" name="Line 31"/>
            <p:cNvSpPr>
              <a:spLocks noChangeShapeType="1"/>
            </p:cNvSpPr>
            <p:nvPr/>
          </p:nvSpPr>
          <p:spPr bwMode="auto">
            <a:xfrm>
              <a:off x="2160" y="1584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35" name="Oval 32"/>
            <p:cNvSpPr>
              <a:spLocks noChangeArrowheads="1"/>
            </p:cNvSpPr>
            <p:nvPr/>
          </p:nvSpPr>
          <p:spPr bwMode="auto">
            <a:xfrm>
              <a:off x="2976" y="768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36" name="Text Box 33"/>
            <p:cNvSpPr txBox="1">
              <a:spLocks noChangeArrowheads="1"/>
            </p:cNvSpPr>
            <p:nvPr/>
          </p:nvSpPr>
          <p:spPr bwMode="auto">
            <a:xfrm>
              <a:off x="2976" y="720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50237" name="Line 34"/>
            <p:cNvSpPr>
              <a:spLocks noChangeShapeType="1"/>
            </p:cNvSpPr>
            <p:nvPr/>
          </p:nvSpPr>
          <p:spPr bwMode="auto">
            <a:xfrm flipH="1">
              <a:off x="2112" y="912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38" name="Line 35"/>
            <p:cNvSpPr>
              <a:spLocks noChangeShapeType="1"/>
            </p:cNvSpPr>
            <p:nvPr/>
          </p:nvSpPr>
          <p:spPr bwMode="auto">
            <a:xfrm>
              <a:off x="3168" y="960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8084" name="Text Box 36"/>
          <p:cNvSpPr txBox="1">
            <a:spLocks noChangeArrowheads="1"/>
          </p:cNvSpPr>
          <p:nvPr/>
        </p:nvSpPr>
        <p:spPr bwMode="auto">
          <a:xfrm>
            <a:off x="179388" y="5445125"/>
            <a:ext cx="8964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Gives infix form of expression (without</a:t>
            </a:r>
            <a:r>
              <a:rPr kumimoji="0" lang="ko-KR" altLang="en-US" sz="3200">
                <a:latin typeface="Times New Roman" pitchFamily="18" charset="0"/>
              </a:rPr>
              <a:t> </a:t>
            </a:r>
            <a:r>
              <a:rPr kumimoji="0" lang="en-US" altLang="ko-KR" sz="3200">
                <a:latin typeface="Times New Roman" pitchFamily="18" charset="0"/>
              </a:rPr>
              <a:t>parentheses)!</a:t>
            </a:r>
          </a:p>
        </p:txBody>
      </p:sp>
      <p:grpSp>
        <p:nvGrpSpPr>
          <p:cNvPr id="50182" name="Group 37"/>
          <p:cNvGrpSpPr>
            <a:grpSpLocks/>
          </p:cNvGrpSpPr>
          <p:nvPr/>
        </p:nvGrpSpPr>
        <p:grpSpPr bwMode="auto">
          <a:xfrm>
            <a:off x="1600200" y="1600200"/>
            <a:ext cx="5410200" cy="3581400"/>
            <a:chOff x="1008" y="1008"/>
            <a:chExt cx="3408" cy="2256"/>
          </a:xfrm>
        </p:grpSpPr>
        <p:sp>
          <p:nvSpPr>
            <p:cNvPr id="50196" name="Line 38"/>
            <p:cNvSpPr>
              <a:spLocks noChangeShapeType="1"/>
            </p:cNvSpPr>
            <p:nvPr/>
          </p:nvSpPr>
          <p:spPr bwMode="auto">
            <a:xfrm>
              <a:off x="4080" y="1680"/>
              <a:ext cx="0" cy="1584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7" name="Line 39"/>
            <p:cNvSpPr>
              <a:spLocks noChangeShapeType="1"/>
            </p:cNvSpPr>
            <p:nvPr/>
          </p:nvSpPr>
          <p:spPr bwMode="auto">
            <a:xfrm>
              <a:off x="3744" y="2112"/>
              <a:ext cx="0" cy="115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8" name="Line 40"/>
            <p:cNvSpPr>
              <a:spLocks noChangeShapeType="1"/>
            </p:cNvSpPr>
            <p:nvPr/>
          </p:nvSpPr>
          <p:spPr bwMode="auto">
            <a:xfrm>
              <a:off x="3120" y="1008"/>
              <a:ext cx="0" cy="220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9" name="Line 41"/>
            <p:cNvSpPr>
              <a:spLocks noChangeShapeType="1"/>
            </p:cNvSpPr>
            <p:nvPr/>
          </p:nvSpPr>
          <p:spPr bwMode="auto">
            <a:xfrm>
              <a:off x="2976" y="2784"/>
              <a:ext cx="0" cy="48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00" name="Line 42"/>
            <p:cNvSpPr>
              <a:spLocks noChangeShapeType="1"/>
            </p:cNvSpPr>
            <p:nvPr/>
          </p:nvSpPr>
          <p:spPr bwMode="auto">
            <a:xfrm>
              <a:off x="2640" y="2400"/>
              <a:ext cx="0" cy="864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01" name="Line 43"/>
            <p:cNvSpPr>
              <a:spLocks noChangeShapeType="1"/>
            </p:cNvSpPr>
            <p:nvPr/>
          </p:nvSpPr>
          <p:spPr bwMode="auto">
            <a:xfrm>
              <a:off x="2064" y="1680"/>
              <a:ext cx="0" cy="15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02" name="Line 44"/>
            <p:cNvSpPr>
              <a:spLocks noChangeShapeType="1"/>
            </p:cNvSpPr>
            <p:nvPr/>
          </p:nvSpPr>
          <p:spPr bwMode="auto">
            <a:xfrm>
              <a:off x="1632" y="2736"/>
              <a:ext cx="0" cy="48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03" name="Line 45"/>
            <p:cNvSpPr>
              <a:spLocks noChangeShapeType="1"/>
            </p:cNvSpPr>
            <p:nvPr/>
          </p:nvSpPr>
          <p:spPr bwMode="auto">
            <a:xfrm>
              <a:off x="1344" y="2304"/>
              <a:ext cx="0" cy="91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04" name="Line 46"/>
            <p:cNvSpPr>
              <a:spLocks noChangeShapeType="1"/>
            </p:cNvSpPr>
            <p:nvPr/>
          </p:nvSpPr>
          <p:spPr bwMode="auto">
            <a:xfrm>
              <a:off x="1008" y="2736"/>
              <a:ext cx="0" cy="48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05" name="Line 47"/>
            <p:cNvSpPr>
              <a:spLocks noChangeShapeType="1"/>
            </p:cNvSpPr>
            <p:nvPr/>
          </p:nvSpPr>
          <p:spPr bwMode="auto">
            <a:xfrm>
              <a:off x="2352" y="2784"/>
              <a:ext cx="0" cy="48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06" name="Line 48"/>
            <p:cNvSpPr>
              <a:spLocks noChangeShapeType="1"/>
            </p:cNvSpPr>
            <p:nvPr/>
          </p:nvSpPr>
          <p:spPr bwMode="auto">
            <a:xfrm>
              <a:off x="4416" y="2112"/>
              <a:ext cx="0" cy="115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371600" y="4581525"/>
            <a:ext cx="5867400" cy="579438"/>
            <a:chOff x="864" y="3216"/>
            <a:chExt cx="3696" cy="365"/>
          </a:xfrm>
        </p:grpSpPr>
        <p:sp>
          <p:nvSpPr>
            <p:cNvPr id="50184" name="Text Box 50"/>
            <p:cNvSpPr txBox="1">
              <a:spLocks noChangeArrowheads="1"/>
            </p:cNvSpPr>
            <p:nvPr/>
          </p:nvSpPr>
          <p:spPr bwMode="auto">
            <a:xfrm>
              <a:off x="3648" y="321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e</a:t>
              </a:r>
            </a:p>
          </p:txBody>
        </p:sp>
        <p:grpSp>
          <p:nvGrpSpPr>
            <p:cNvPr id="50185" name="Group 51"/>
            <p:cNvGrpSpPr>
              <a:grpSpLocks/>
            </p:cNvGrpSpPr>
            <p:nvPr/>
          </p:nvGrpSpPr>
          <p:grpSpPr bwMode="auto">
            <a:xfrm>
              <a:off x="864" y="3216"/>
              <a:ext cx="3696" cy="365"/>
              <a:chOff x="864" y="3216"/>
              <a:chExt cx="3696" cy="365"/>
            </a:xfrm>
          </p:grpSpPr>
          <p:sp>
            <p:nvSpPr>
              <p:cNvPr id="50186" name="Text Box 52"/>
              <p:cNvSpPr txBox="1">
                <a:spLocks noChangeArrowheads="1"/>
              </p:cNvSpPr>
              <p:nvPr/>
            </p:nvSpPr>
            <p:spPr bwMode="auto">
              <a:xfrm>
                <a:off x="864" y="3216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3200">
                    <a:solidFill>
                      <a:srgbClr val="3333FF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50187" name="Text Box 53"/>
              <p:cNvSpPr txBox="1">
                <a:spLocks noChangeArrowheads="1"/>
              </p:cNvSpPr>
              <p:nvPr/>
            </p:nvSpPr>
            <p:spPr bwMode="auto">
              <a:xfrm>
                <a:off x="1200" y="3216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3200">
                    <a:solidFill>
                      <a:srgbClr val="3333FF"/>
                    </a:solidFill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50188" name="Text Box 54"/>
              <p:cNvSpPr txBox="1">
                <a:spLocks noChangeArrowheads="1"/>
              </p:cNvSpPr>
              <p:nvPr/>
            </p:nvSpPr>
            <p:spPr bwMode="auto">
              <a:xfrm>
                <a:off x="1536" y="3216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3200">
                    <a:solidFill>
                      <a:srgbClr val="3333FF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50189" name="Text Box 55"/>
              <p:cNvSpPr txBox="1">
                <a:spLocks noChangeArrowheads="1"/>
              </p:cNvSpPr>
              <p:nvPr/>
            </p:nvSpPr>
            <p:spPr bwMode="auto">
              <a:xfrm>
                <a:off x="1920" y="3216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ko-KR" altLang="en-US" sz="3200">
                    <a:solidFill>
                      <a:srgbClr val="3333FF"/>
                    </a:solidFill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50190" name="Text Box 56"/>
              <p:cNvSpPr txBox="1">
                <a:spLocks noChangeArrowheads="1"/>
              </p:cNvSpPr>
              <p:nvPr/>
            </p:nvSpPr>
            <p:spPr bwMode="auto">
              <a:xfrm>
                <a:off x="2256" y="3216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3200">
                    <a:solidFill>
                      <a:srgbClr val="3333FF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50191" name="Text Box 57"/>
              <p:cNvSpPr txBox="1">
                <a:spLocks noChangeArrowheads="1"/>
              </p:cNvSpPr>
              <p:nvPr/>
            </p:nvSpPr>
            <p:spPr bwMode="auto">
              <a:xfrm>
                <a:off x="2832" y="3216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3200">
                    <a:solidFill>
                      <a:srgbClr val="3333FF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0192" name="Text Box 58"/>
              <p:cNvSpPr txBox="1">
                <a:spLocks noChangeArrowheads="1"/>
              </p:cNvSpPr>
              <p:nvPr/>
            </p:nvSpPr>
            <p:spPr bwMode="auto">
              <a:xfrm>
                <a:off x="3024" y="3216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3200">
                    <a:solidFill>
                      <a:srgbClr val="3333FF"/>
                    </a:solidFill>
                    <a:latin typeface="Times New Roman" pitchFamily="18" charset="0"/>
                  </a:rPr>
                  <a:t>/</a:t>
                </a:r>
              </a:p>
            </p:txBody>
          </p:sp>
          <p:sp>
            <p:nvSpPr>
              <p:cNvPr id="50193" name="Text Box 59"/>
              <p:cNvSpPr txBox="1">
                <a:spLocks noChangeArrowheads="1"/>
              </p:cNvSpPr>
              <p:nvPr/>
            </p:nvSpPr>
            <p:spPr bwMode="auto">
              <a:xfrm>
                <a:off x="3936" y="3216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3200">
                    <a:solidFill>
                      <a:srgbClr val="3333FF"/>
                    </a:solidFill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50194" name="Text Box 60"/>
              <p:cNvSpPr txBox="1">
                <a:spLocks noChangeArrowheads="1"/>
              </p:cNvSpPr>
              <p:nvPr/>
            </p:nvSpPr>
            <p:spPr bwMode="auto">
              <a:xfrm>
                <a:off x="4320" y="3216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3200">
                    <a:solidFill>
                      <a:srgbClr val="3333FF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50195" name="Text Box 61"/>
              <p:cNvSpPr txBox="1">
                <a:spLocks noChangeArrowheads="1"/>
              </p:cNvSpPr>
              <p:nvPr/>
            </p:nvSpPr>
            <p:spPr bwMode="auto">
              <a:xfrm>
                <a:off x="2544" y="3216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3200">
                    <a:solidFill>
                      <a:srgbClr val="3333FF"/>
                    </a:solidFill>
                    <a:latin typeface="Times New Roman" pitchFamily="18" charset="0"/>
                  </a:rPr>
                  <a:t>-</a:t>
                </a:r>
              </a:p>
            </p:txBody>
          </p:sp>
        </p:grp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700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4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ko-KR" smtClean="0"/>
              <a:t>Postorder Traversal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628775"/>
            <a:ext cx="6553200" cy="4514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b="1" dirty="0" smtClean="0">
                <a:latin typeface="Courier New" pitchFamily="49" charset="0"/>
              </a:rPr>
              <a:t>void</a:t>
            </a:r>
            <a:r>
              <a:rPr lang="en-US" altLang="ko-KR" sz="2600" dirty="0" smtClean="0">
                <a:latin typeface="Courier New" pitchFamily="49" charset="0"/>
              </a:rPr>
              <a:t> </a:t>
            </a:r>
            <a:r>
              <a:rPr lang="en-US" altLang="ko-KR" sz="2600" dirty="0" err="1" smtClean="0">
                <a:latin typeface="Courier New" pitchFamily="49" charset="0"/>
              </a:rPr>
              <a:t>PostOrder</a:t>
            </a:r>
            <a:r>
              <a:rPr lang="en-US" altLang="ko-KR" sz="2600" dirty="0" smtClean="0">
                <a:latin typeface="Courier New" pitchFamily="49" charset="0"/>
              </a:rPr>
              <a:t>(</a:t>
            </a:r>
            <a:r>
              <a:rPr lang="en-US" altLang="ko-KR" sz="2600" dirty="0" err="1" smtClean="0">
                <a:latin typeface="Courier New" pitchFamily="49" charset="0"/>
              </a:rPr>
              <a:t>TreeNode</a:t>
            </a:r>
            <a:r>
              <a:rPr lang="en-US" altLang="ko-KR" sz="2600" dirty="0" smtClean="0">
                <a:latin typeface="Courier New" pitchFamily="49" charset="0"/>
              </a:rPr>
              <a:t>&lt;T&gt; t)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dirty="0" smtClean="0">
                <a:latin typeface="Courier New" pitchFamily="49" charset="0"/>
              </a:rPr>
              <a:t>   </a:t>
            </a:r>
            <a:r>
              <a:rPr lang="en-US" altLang="ko-KR" sz="2600" b="1" dirty="0" smtClean="0">
                <a:latin typeface="Courier New" pitchFamily="49" charset="0"/>
              </a:rPr>
              <a:t>if</a:t>
            </a:r>
            <a:r>
              <a:rPr lang="en-US" altLang="ko-KR" sz="2600" dirty="0" smtClean="0">
                <a:latin typeface="Courier New" pitchFamily="49" charset="0"/>
              </a:rPr>
              <a:t> (t != </a:t>
            </a:r>
            <a:r>
              <a:rPr lang="en-US" altLang="ko-KR" sz="2600" b="1" dirty="0" smtClean="0">
                <a:latin typeface="Courier New" pitchFamily="49" charset="0"/>
              </a:rPr>
              <a:t>null</a:t>
            </a:r>
            <a:r>
              <a:rPr lang="en-US" altLang="ko-KR" sz="2600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dirty="0" smtClean="0">
                <a:latin typeface="Courier New" pitchFamily="49" charset="0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dirty="0" smtClean="0">
                <a:latin typeface="Courier New" pitchFamily="49" charset="0"/>
              </a:rPr>
              <a:t>      </a:t>
            </a:r>
            <a:r>
              <a:rPr lang="en-US" altLang="ko-KR" sz="2600" dirty="0" err="1" smtClean="0">
                <a:latin typeface="Courier New" pitchFamily="49" charset="0"/>
              </a:rPr>
              <a:t>PostOrder</a:t>
            </a:r>
            <a:r>
              <a:rPr lang="en-US" altLang="ko-KR" sz="2600" dirty="0" smtClean="0">
                <a:latin typeface="Courier New" pitchFamily="49" charset="0"/>
              </a:rPr>
              <a:t>(</a:t>
            </a:r>
            <a:r>
              <a:rPr lang="en-US" altLang="ko-KR" sz="2600" dirty="0" err="1" smtClean="0">
                <a:latin typeface="Courier New" pitchFamily="49" charset="0"/>
              </a:rPr>
              <a:t>t.leftChild</a:t>
            </a:r>
            <a:r>
              <a:rPr lang="en-US" altLang="ko-KR" sz="2600" dirty="0" smtClean="0">
                <a:latin typeface="Courier New" pitchFamily="49" charset="0"/>
              </a:rPr>
              <a:t>);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dirty="0" smtClean="0">
                <a:latin typeface="Courier New" pitchFamily="49" charset="0"/>
              </a:rPr>
              <a:t>      </a:t>
            </a:r>
            <a:r>
              <a:rPr lang="en-US" altLang="ko-KR" sz="2600" dirty="0" err="1" smtClean="0">
                <a:latin typeface="Courier New" pitchFamily="49" charset="0"/>
              </a:rPr>
              <a:t>PostOrder</a:t>
            </a:r>
            <a:r>
              <a:rPr lang="en-US" altLang="ko-KR" sz="2600" dirty="0" smtClean="0">
                <a:latin typeface="Courier New" pitchFamily="49" charset="0"/>
              </a:rPr>
              <a:t>(</a:t>
            </a:r>
            <a:r>
              <a:rPr lang="en-US" altLang="ko-KR" sz="2600" dirty="0" err="1" smtClean="0">
                <a:latin typeface="Courier New" pitchFamily="49" charset="0"/>
              </a:rPr>
              <a:t>t.rightChild</a:t>
            </a:r>
            <a:r>
              <a:rPr lang="en-US" altLang="ko-KR" sz="260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dirty="0" smtClean="0">
                <a:latin typeface="Courier New" pitchFamily="49" charset="0"/>
              </a:rPr>
              <a:t>      Visit(t);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dirty="0" smtClean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002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Definition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 tree </a:t>
            </a:r>
            <a:r>
              <a:rPr lang="en-US" altLang="ko-KR" smtClean="0">
                <a:solidFill>
                  <a:srgbClr val="3333FF"/>
                </a:solidFill>
                <a:latin typeface="Courier New" pitchFamily="49" charset="0"/>
              </a:rPr>
              <a:t>t</a:t>
            </a:r>
            <a:r>
              <a:rPr lang="en-US" altLang="ko-KR" smtClean="0"/>
              <a:t> is a </a:t>
            </a:r>
            <a:r>
              <a:rPr lang="en-US" altLang="ko-KR" i="1" smtClean="0">
                <a:solidFill>
                  <a:srgbClr val="3333FF"/>
                </a:solidFill>
              </a:rPr>
              <a:t>finite nonempty</a:t>
            </a:r>
            <a:r>
              <a:rPr lang="en-US" altLang="ko-KR" smtClean="0"/>
              <a:t> set of elements.</a:t>
            </a:r>
          </a:p>
          <a:p>
            <a:pPr eaLnBrk="1" hangingPunct="1"/>
            <a:r>
              <a:rPr lang="en-US" altLang="ko-KR" smtClean="0"/>
              <a:t>One of these elements is called the </a:t>
            </a:r>
            <a:r>
              <a:rPr lang="en-US" altLang="ko-KR" smtClean="0">
                <a:solidFill>
                  <a:srgbClr val="3333FF"/>
                </a:solidFill>
              </a:rPr>
              <a:t>root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The remaining elements, if any, are partitioned into </a:t>
            </a:r>
            <a:r>
              <a:rPr lang="en-US" altLang="ko-KR" i="1" smtClean="0"/>
              <a:t>trees</a:t>
            </a:r>
            <a:r>
              <a:rPr lang="en-US" altLang="ko-KR" smtClean="0"/>
              <a:t>, which are called the </a:t>
            </a:r>
            <a:r>
              <a:rPr lang="en-US" altLang="ko-KR" smtClean="0">
                <a:solidFill>
                  <a:srgbClr val="3333FF"/>
                </a:solidFill>
              </a:rPr>
              <a:t>subtrees</a:t>
            </a:r>
            <a:r>
              <a:rPr lang="en-US" altLang="ko-KR" smtClean="0"/>
              <a:t> of </a:t>
            </a:r>
            <a:r>
              <a:rPr lang="en-US" altLang="ko-KR" smtClean="0">
                <a:solidFill>
                  <a:srgbClr val="3333FF"/>
                </a:solidFill>
                <a:latin typeface="Courier New" pitchFamily="49" charset="0"/>
              </a:rPr>
              <a:t>t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246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Postorder Example (Visit = print)</a:t>
            </a:r>
          </a:p>
        </p:txBody>
      </p:sp>
      <p:grpSp>
        <p:nvGrpSpPr>
          <p:cNvPr id="52228" name="Group 3"/>
          <p:cNvGrpSpPr>
            <a:grpSpLocks/>
          </p:cNvGrpSpPr>
          <p:nvPr/>
        </p:nvGrpSpPr>
        <p:grpSpPr bwMode="auto">
          <a:xfrm>
            <a:off x="2743200" y="1371600"/>
            <a:ext cx="3962400" cy="1646238"/>
            <a:chOff x="1728" y="864"/>
            <a:chExt cx="2496" cy="1037"/>
          </a:xfrm>
        </p:grpSpPr>
        <p:grpSp>
          <p:nvGrpSpPr>
            <p:cNvPr id="52232" name="Group 4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52244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245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52233" name="Group 7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52242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243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52234" name="Group 10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52240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241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52235" name="Line 13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6" name="Line 14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7" name="Text Box 15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2238" name="Text Box 16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2239" name="Text Box 17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261138" name="Text Box 18"/>
          <p:cNvSpPr txBox="1">
            <a:spLocks noChangeArrowheads="1"/>
          </p:cNvSpPr>
          <p:nvPr/>
        </p:nvSpPr>
        <p:spPr bwMode="auto">
          <a:xfrm>
            <a:off x="4038600" y="35052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61139" name="Text Box 19"/>
          <p:cNvSpPr txBox="1">
            <a:spLocks noChangeArrowheads="1"/>
          </p:cNvSpPr>
          <p:nvPr/>
        </p:nvSpPr>
        <p:spPr bwMode="auto">
          <a:xfrm>
            <a:off x="4343400" y="35052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61140" name="Text Box 20"/>
          <p:cNvSpPr txBox="1">
            <a:spLocks noChangeArrowheads="1"/>
          </p:cNvSpPr>
          <p:nvPr/>
        </p:nvSpPr>
        <p:spPr bwMode="auto">
          <a:xfrm>
            <a:off x="4648200" y="35052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9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8" grpId="0" autoUpdateAnimBg="0"/>
      <p:bldP spid="261139" grpId="0" autoUpdateAnimBg="0"/>
      <p:bldP spid="26114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Postorder Example (Visit = print)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371600"/>
            <a:ext cx="5562600" cy="3322638"/>
            <a:chOff x="720" y="864"/>
            <a:chExt cx="3504" cy="2093"/>
          </a:xfrm>
        </p:grpSpPr>
        <p:grpSp>
          <p:nvGrpSpPr>
            <p:cNvPr id="53263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53310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311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53264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53308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309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53265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53306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307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53266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7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3268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53304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305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53269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65"/>
              <a:chOff x="4176" y="1104"/>
              <a:chExt cx="240" cy="365"/>
            </a:xfrm>
          </p:grpSpPr>
          <p:sp>
            <p:nvSpPr>
              <p:cNvPr id="53302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303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53270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3271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53300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301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53272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53298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299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53273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3274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53296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297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53275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76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3277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53294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295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53278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79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80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3281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3282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3283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3284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3285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3286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53287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3288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53289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53292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293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53290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91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j</a:t>
              </a:r>
            </a:p>
          </p:txBody>
        </p:sp>
      </p:grpSp>
      <p:sp>
        <p:nvSpPr>
          <p:cNvPr id="262197" name="Text Box 53"/>
          <p:cNvSpPr txBox="1">
            <a:spLocks noChangeArrowheads="1"/>
          </p:cNvSpPr>
          <p:nvPr/>
        </p:nvSpPr>
        <p:spPr bwMode="auto">
          <a:xfrm>
            <a:off x="1952625" y="54451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262198" name="Text Box 54"/>
          <p:cNvSpPr txBox="1">
            <a:spLocks noChangeArrowheads="1"/>
          </p:cNvSpPr>
          <p:nvPr/>
        </p:nvSpPr>
        <p:spPr bwMode="auto">
          <a:xfrm>
            <a:off x="2257425" y="54451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62199" name="Text Box 55"/>
          <p:cNvSpPr txBox="1">
            <a:spLocks noChangeArrowheads="1"/>
          </p:cNvSpPr>
          <p:nvPr/>
        </p:nvSpPr>
        <p:spPr bwMode="auto">
          <a:xfrm>
            <a:off x="2562225" y="54451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62200" name="Text Box 56"/>
          <p:cNvSpPr txBox="1">
            <a:spLocks noChangeArrowheads="1"/>
          </p:cNvSpPr>
          <p:nvPr/>
        </p:nvSpPr>
        <p:spPr bwMode="auto">
          <a:xfrm>
            <a:off x="2867025" y="54451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262201" name="Text Box 57"/>
          <p:cNvSpPr txBox="1">
            <a:spLocks noChangeArrowheads="1"/>
          </p:cNvSpPr>
          <p:nvPr/>
        </p:nvSpPr>
        <p:spPr bwMode="auto">
          <a:xfrm>
            <a:off x="3171825" y="54451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262202" name="Text Box 58"/>
          <p:cNvSpPr txBox="1">
            <a:spLocks noChangeArrowheads="1"/>
          </p:cNvSpPr>
          <p:nvPr/>
        </p:nvSpPr>
        <p:spPr bwMode="auto">
          <a:xfrm>
            <a:off x="3476625" y="54451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62203" name="Text Box 59"/>
          <p:cNvSpPr txBox="1">
            <a:spLocks noChangeArrowheads="1"/>
          </p:cNvSpPr>
          <p:nvPr/>
        </p:nvSpPr>
        <p:spPr bwMode="auto">
          <a:xfrm>
            <a:off x="3781425" y="54451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262204" name="Text Box 60"/>
          <p:cNvSpPr txBox="1">
            <a:spLocks noChangeArrowheads="1"/>
          </p:cNvSpPr>
          <p:nvPr/>
        </p:nvSpPr>
        <p:spPr bwMode="auto">
          <a:xfrm>
            <a:off x="4086225" y="54451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262205" name="Text Box 61"/>
          <p:cNvSpPr txBox="1">
            <a:spLocks noChangeArrowheads="1"/>
          </p:cNvSpPr>
          <p:nvPr/>
        </p:nvSpPr>
        <p:spPr bwMode="auto">
          <a:xfrm>
            <a:off x="4391025" y="54451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62206" name="Text Box 62"/>
          <p:cNvSpPr txBox="1">
            <a:spLocks noChangeArrowheads="1"/>
          </p:cNvSpPr>
          <p:nvPr/>
        </p:nvSpPr>
        <p:spPr bwMode="auto">
          <a:xfrm>
            <a:off x="4695825" y="54451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98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2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2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2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2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2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2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2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2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2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2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97" grpId="0" autoUpdateAnimBg="0"/>
      <p:bldP spid="262198" grpId="0" autoUpdateAnimBg="0"/>
      <p:bldP spid="262199" grpId="0" autoUpdateAnimBg="0"/>
      <p:bldP spid="262200" grpId="0" autoUpdateAnimBg="0"/>
      <p:bldP spid="262201" grpId="0" autoUpdateAnimBg="0"/>
      <p:bldP spid="262202" grpId="0" autoUpdateAnimBg="0"/>
      <p:bldP spid="262203" grpId="0" autoUpdateAnimBg="0"/>
      <p:bldP spid="262204" grpId="0" autoUpdateAnimBg="0"/>
      <p:bldP spid="262205" grpId="0" autoUpdateAnimBg="0"/>
      <p:bldP spid="26220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Postorder Of Expression Tree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1143000"/>
            <a:ext cx="5715000" cy="3398838"/>
            <a:chOff x="912" y="720"/>
            <a:chExt cx="3600" cy="2141"/>
          </a:xfrm>
        </p:grpSpPr>
        <p:sp>
          <p:nvSpPr>
            <p:cNvPr id="54289" name="Oval 4"/>
            <p:cNvSpPr>
              <a:spLocks noChangeArrowheads="1"/>
            </p:cNvSpPr>
            <p:nvPr/>
          </p:nvSpPr>
          <p:spPr bwMode="auto">
            <a:xfrm>
              <a:off x="1200" y="206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90" name="Text Box 5"/>
            <p:cNvSpPr txBox="1">
              <a:spLocks noChangeArrowheads="1"/>
            </p:cNvSpPr>
            <p:nvPr/>
          </p:nvSpPr>
          <p:spPr bwMode="auto">
            <a:xfrm>
              <a:off x="1200" y="201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54291" name="Oval 6"/>
            <p:cNvSpPr>
              <a:spLocks noChangeArrowheads="1"/>
            </p:cNvSpPr>
            <p:nvPr/>
          </p:nvSpPr>
          <p:spPr bwMode="auto">
            <a:xfrm>
              <a:off x="912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92" name="Text Box 7"/>
            <p:cNvSpPr txBox="1">
              <a:spLocks noChangeArrowheads="1"/>
            </p:cNvSpPr>
            <p:nvPr/>
          </p:nvSpPr>
          <p:spPr bwMode="auto">
            <a:xfrm>
              <a:off x="912" y="2400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4293" name="Oval 8"/>
            <p:cNvSpPr>
              <a:spLocks noChangeArrowheads="1"/>
            </p:cNvSpPr>
            <p:nvPr/>
          </p:nvSpPr>
          <p:spPr bwMode="auto">
            <a:xfrm>
              <a:off x="1536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94" name="Text Box 9"/>
            <p:cNvSpPr txBox="1">
              <a:spLocks noChangeArrowheads="1"/>
            </p:cNvSpPr>
            <p:nvPr/>
          </p:nvSpPr>
          <p:spPr bwMode="auto">
            <a:xfrm>
              <a:off x="1536" y="2448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4295" name="Line 10"/>
            <p:cNvSpPr>
              <a:spLocks noChangeShapeType="1"/>
            </p:cNvSpPr>
            <p:nvPr/>
          </p:nvSpPr>
          <p:spPr bwMode="auto">
            <a:xfrm flipH="1">
              <a:off x="1104" y="2256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6" name="Line 11"/>
            <p:cNvSpPr>
              <a:spLocks noChangeShapeType="1"/>
            </p:cNvSpPr>
            <p:nvPr/>
          </p:nvSpPr>
          <p:spPr bwMode="auto">
            <a:xfrm>
              <a:off x="1440" y="2208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7" name="Oval 12"/>
            <p:cNvSpPr>
              <a:spLocks noChangeArrowheads="1"/>
            </p:cNvSpPr>
            <p:nvPr/>
          </p:nvSpPr>
          <p:spPr bwMode="auto">
            <a:xfrm>
              <a:off x="2496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98" name="Text Box 13"/>
            <p:cNvSpPr txBox="1">
              <a:spLocks noChangeArrowheads="1"/>
            </p:cNvSpPr>
            <p:nvPr/>
          </p:nvSpPr>
          <p:spPr bwMode="auto">
            <a:xfrm>
              <a:off x="2496" y="206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54299" name="Oval 14"/>
            <p:cNvSpPr>
              <a:spLocks noChangeArrowheads="1"/>
            </p:cNvSpPr>
            <p:nvPr/>
          </p:nvSpPr>
          <p:spPr bwMode="auto">
            <a:xfrm>
              <a:off x="220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00" name="Text Box 15"/>
            <p:cNvSpPr txBox="1">
              <a:spLocks noChangeArrowheads="1"/>
            </p:cNvSpPr>
            <p:nvPr/>
          </p:nvSpPr>
          <p:spPr bwMode="auto">
            <a:xfrm>
              <a:off x="2208" y="2448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4301" name="Oval 16"/>
            <p:cNvSpPr>
              <a:spLocks noChangeArrowheads="1"/>
            </p:cNvSpPr>
            <p:nvPr/>
          </p:nvSpPr>
          <p:spPr bwMode="auto">
            <a:xfrm>
              <a:off x="2832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02" name="Text Box 17"/>
            <p:cNvSpPr txBox="1">
              <a:spLocks noChangeArrowheads="1"/>
            </p:cNvSpPr>
            <p:nvPr/>
          </p:nvSpPr>
          <p:spPr bwMode="auto">
            <a:xfrm>
              <a:off x="2832" y="249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4303" name="Line 18"/>
            <p:cNvSpPr>
              <a:spLocks noChangeShapeType="1"/>
            </p:cNvSpPr>
            <p:nvPr/>
          </p:nvSpPr>
          <p:spPr bwMode="auto">
            <a:xfrm flipH="1">
              <a:off x="2400" y="2304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04" name="Line 19"/>
            <p:cNvSpPr>
              <a:spLocks noChangeShapeType="1"/>
            </p:cNvSpPr>
            <p:nvPr/>
          </p:nvSpPr>
          <p:spPr bwMode="auto">
            <a:xfrm>
              <a:off x="2736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05" name="Oval 20"/>
            <p:cNvSpPr>
              <a:spLocks noChangeArrowheads="1"/>
            </p:cNvSpPr>
            <p:nvPr/>
          </p:nvSpPr>
          <p:spPr bwMode="auto">
            <a:xfrm>
              <a:off x="3936" y="144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06" name="Text Box 21"/>
            <p:cNvSpPr txBox="1">
              <a:spLocks noChangeArrowheads="1"/>
            </p:cNvSpPr>
            <p:nvPr/>
          </p:nvSpPr>
          <p:spPr bwMode="auto">
            <a:xfrm>
              <a:off x="3936" y="139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54307" name="Oval 22"/>
            <p:cNvSpPr>
              <a:spLocks noChangeArrowheads="1"/>
            </p:cNvSpPr>
            <p:nvPr/>
          </p:nvSpPr>
          <p:spPr bwMode="auto">
            <a:xfrm>
              <a:off x="3648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08" name="Text Box 23"/>
            <p:cNvSpPr txBox="1">
              <a:spLocks noChangeArrowheads="1"/>
            </p:cNvSpPr>
            <p:nvPr/>
          </p:nvSpPr>
          <p:spPr bwMode="auto">
            <a:xfrm>
              <a:off x="3648" y="177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4309" name="Oval 24"/>
            <p:cNvSpPr>
              <a:spLocks noChangeArrowheads="1"/>
            </p:cNvSpPr>
            <p:nvPr/>
          </p:nvSpPr>
          <p:spPr bwMode="auto">
            <a:xfrm>
              <a:off x="4272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10" name="Text Box 25"/>
            <p:cNvSpPr txBox="1">
              <a:spLocks noChangeArrowheads="1"/>
            </p:cNvSpPr>
            <p:nvPr/>
          </p:nvSpPr>
          <p:spPr bwMode="auto">
            <a:xfrm>
              <a:off x="4272" y="182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4311" name="Line 26"/>
            <p:cNvSpPr>
              <a:spLocks noChangeShapeType="1"/>
            </p:cNvSpPr>
            <p:nvPr/>
          </p:nvSpPr>
          <p:spPr bwMode="auto">
            <a:xfrm flipH="1">
              <a:off x="3840" y="1632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12" name="Line 27"/>
            <p:cNvSpPr>
              <a:spLocks noChangeShapeType="1"/>
            </p:cNvSpPr>
            <p:nvPr/>
          </p:nvSpPr>
          <p:spPr bwMode="auto">
            <a:xfrm>
              <a:off x="4176" y="1584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13" name="Oval 28"/>
            <p:cNvSpPr>
              <a:spLocks noChangeArrowheads="1"/>
            </p:cNvSpPr>
            <p:nvPr/>
          </p:nvSpPr>
          <p:spPr bwMode="auto">
            <a:xfrm>
              <a:off x="1920" y="144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14" name="Text Box 29"/>
            <p:cNvSpPr txBox="1">
              <a:spLocks noChangeArrowheads="1"/>
            </p:cNvSpPr>
            <p:nvPr/>
          </p:nvSpPr>
          <p:spPr bwMode="auto">
            <a:xfrm>
              <a:off x="1920" y="139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ko-KR" altLang="en-US" sz="32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54315" name="Line 30"/>
            <p:cNvSpPr>
              <a:spLocks noChangeShapeType="1"/>
            </p:cNvSpPr>
            <p:nvPr/>
          </p:nvSpPr>
          <p:spPr bwMode="auto">
            <a:xfrm flipH="1">
              <a:off x="1392" y="1584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16" name="Line 31"/>
            <p:cNvSpPr>
              <a:spLocks noChangeShapeType="1"/>
            </p:cNvSpPr>
            <p:nvPr/>
          </p:nvSpPr>
          <p:spPr bwMode="auto">
            <a:xfrm>
              <a:off x="2160" y="1584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17" name="Oval 32"/>
            <p:cNvSpPr>
              <a:spLocks noChangeArrowheads="1"/>
            </p:cNvSpPr>
            <p:nvPr/>
          </p:nvSpPr>
          <p:spPr bwMode="auto">
            <a:xfrm>
              <a:off x="2976" y="768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318" name="Text Box 33"/>
            <p:cNvSpPr txBox="1">
              <a:spLocks noChangeArrowheads="1"/>
            </p:cNvSpPr>
            <p:nvPr/>
          </p:nvSpPr>
          <p:spPr bwMode="auto">
            <a:xfrm>
              <a:off x="2976" y="720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54319" name="Line 34"/>
            <p:cNvSpPr>
              <a:spLocks noChangeShapeType="1"/>
            </p:cNvSpPr>
            <p:nvPr/>
          </p:nvSpPr>
          <p:spPr bwMode="auto">
            <a:xfrm flipH="1">
              <a:off x="2112" y="912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20" name="Line 35"/>
            <p:cNvSpPr>
              <a:spLocks noChangeShapeType="1"/>
            </p:cNvSpPr>
            <p:nvPr/>
          </p:nvSpPr>
          <p:spPr bwMode="auto">
            <a:xfrm>
              <a:off x="3168" y="960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63204" name="Text Box 36"/>
          <p:cNvSpPr txBox="1">
            <a:spLocks noChangeArrowheads="1"/>
          </p:cNvSpPr>
          <p:nvPr/>
        </p:nvSpPr>
        <p:spPr bwMode="auto">
          <a:xfrm>
            <a:off x="1524000" y="5562600"/>
            <a:ext cx="586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Gives postfix form of expression!</a:t>
            </a:r>
          </a:p>
        </p:txBody>
      </p:sp>
      <p:sp>
        <p:nvSpPr>
          <p:cNvPr id="263205" name="Text Box 37"/>
          <p:cNvSpPr txBox="1">
            <a:spLocks noChangeArrowheads="1"/>
          </p:cNvSpPr>
          <p:nvPr/>
        </p:nvSpPr>
        <p:spPr bwMode="auto">
          <a:xfrm>
            <a:off x="1676400" y="4724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63206" name="Text Box 38"/>
          <p:cNvSpPr txBox="1">
            <a:spLocks noChangeArrowheads="1"/>
          </p:cNvSpPr>
          <p:nvPr/>
        </p:nvSpPr>
        <p:spPr bwMode="auto">
          <a:xfrm>
            <a:off x="1981200" y="4724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63207" name="Text Box 39"/>
          <p:cNvSpPr txBox="1">
            <a:spLocks noChangeArrowheads="1"/>
          </p:cNvSpPr>
          <p:nvPr/>
        </p:nvSpPr>
        <p:spPr bwMode="auto">
          <a:xfrm>
            <a:off x="2286000" y="4724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263208" name="Text Box 40"/>
          <p:cNvSpPr txBox="1">
            <a:spLocks noChangeArrowheads="1"/>
          </p:cNvSpPr>
          <p:nvPr/>
        </p:nvSpPr>
        <p:spPr bwMode="auto">
          <a:xfrm>
            <a:off x="2590800" y="4724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63209" name="Text Box 41"/>
          <p:cNvSpPr txBox="1">
            <a:spLocks noChangeArrowheads="1"/>
          </p:cNvSpPr>
          <p:nvPr/>
        </p:nvSpPr>
        <p:spPr bwMode="auto">
          <a:xfrm>
            <a:off x="2895600" y="4724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63210" name="Text Box 42"/>
          <p:cNvSpPr txBox="1">
            <a:spLocks noChangeArrowheads="1"/>
          </p:cNvSpPr>
          <p:nvPr/>
        </p:nvSpPr>
        <p:spPr bwMode="auto">
          <a:xfrm>
            <a:off x="3200400" y="4724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-</a:t>
            </a:r>
          </a:p>
        </p:txBody>
      </p:sp>
      <p:sp>
        <p:nvSpPr>
          <p:cNvPr id="263211" name="Text Box 43"/>
          <p:cNvSpPr txBox="1">
            <a:spLocks noChangeArrowheads="1"/>
          </p:cNvSpPr>
          <p:nvPr/>
        </p:nvSpPr>
        <p:spPr bwMode="auto">
          <a:xfrm>
            <a:off x="3505200" y="4724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ko-KR" altLang="en-US" sz="3200">
                <a:solidFill>
                  <a:srgbClr val="3333FF"/>
                </a:solidFill>
                <a:latin typeface="Times New Roman" pitchFamily="18" charset="0"/>
              </a:rPr>
              <a:t>*</a:t>
            </a:r>
          </a:p>
        </p:txBody>
      </p:sp>
      <p:sp>
        <p:nvSpPr>
          <p:cNvPr id="263212" name="Text Box 44"/>
          <p:cNvSpPr txBox="1">
            <a:spLocks noChangeArrowheads="1"/>
          </p:cNvSpPr>
          <p:nvPr/>
        </p:nvSpPr>
        <p:spPr bwMode="auto">
          <a:xfrm>
            <a:off x="3810000" y="4724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263213" name="Text Box 45"/>
          <p:cNvSpPr txBox="1">
            <a:spLocks noChangeArrowheads="1"/>
          </p:cNvSpPr>
          <p:nvPr/>
        </p:nvSpPr>
        <p:spPr bwMode="auto">
          <a:xfrm>
            <a:off x="4114800" y="4724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263214" name="Text Box 46"/>
          <p:cNvSpPr txBox="1">
            <a:spLocks noChangeArrowheads="1"/>
          </p:cNvSpPr>
          <p:nvPr/>
        </p:nvSpPr>
        <p:spPr bwMode="auto">
          <a:xfrm>
            <a:off x="4419600" y="4724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263215" name="Text Box 47"/>
          <p:cNvSpPr txBox="1">
            <a:spLocks noChangeArrowheads="1"/>
          </p:cNvSpPr>
          <p:nvPr/>
        </p:nvSpPr>
        <p:spPr bwMode="auto">
          <a:xfrm>
            <a:off x="4800600" y="4724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/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65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3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3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3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3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3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3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3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3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3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3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3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3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3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3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3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3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3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3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04" grpId="0" autoUpdateAnimBg="0"/>
      <p:bldP spid="263205" grpId="0" autoUpdateAnimBg="0"/>
      <p:bldP spid="263206" grpId="0" autoUpdateAnimBg="0"/>
      <p:bldP spid="263207" grpId="0" autoUpdateAnimBg="0"/>
      <p:bldP spid="263208" grpId="0" autoUpdateAnimBg="0"/>
      <p:bldP spid="263209" grpId="0" autoUpdateAnimBg="0"/>
      <p:bldP spid="263210" grpId="0" autoUpdateAnimBg="0"/>
      <p:bldP spid="263211" grpId="0" autoUpdateAnimBg="0"/>
      <p:bldP spid="263212" grpId="0" autoUpdateAnimBg="0"/>
      <p:bldP spid="263213" grpId="0" autoUpdateAnimBg="0"/>
      <p:bldP spid="263214" grpId="0" autoUpdateAnimBg="0"/>
      <p:bldP spid="26321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60412"/>
          </a:xfrm>
        </p:spPr>
        <p:txBody>
          <a:bodyPr/>
          <a:lstStyle/>
          <a:p>
            <a:pPr eaLnBrk="1" hangingPunct="1"/>
            <a:r>
              <a:rPr lang="en-US" altLang="ko-KR" smtClean="0"/>
              <a:t>Traversal Applications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990600"/>
            <a:ext cx="5562600" cy="3322638"/>
            <a:chOff x="720" y="864"/>
            <a:chExt cx="3504" cy="2093"/>
          </a:xfrm>
        </p:grpSpPr>
        <p:grpSp>
          <p:nvGrpSpPr>
            <p:cNvPr id="55302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55349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350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55303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55347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348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55304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55345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346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55305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06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5307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55343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344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55308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65"/>
              <a:chOff x="4176" y="1104"/>
              <a:chExt cx="240" cy="365"/>
            </a:xfrm>
          </p:grpSpPr>
          <p:sp>
            <p:nvSpPr>
              <p:cNvPr id="55341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342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55309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5310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55339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340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grpSp>
          <p:nvGrpSpPr>
            <p:cNvPr id="55311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55337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338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55312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5313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55335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336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55314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15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5316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55333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334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55317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18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19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5320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5321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5322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5323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5324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5325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55326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5327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55328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55331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332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</a:pPr>
                <a:endParaRPr kumimoji="0" lang="ko-KR" alt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55329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30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j</a:t>
              </a:r>
            </a:p>
          </p:txBody>
        </p:sp>
      </p:grpSp>
      <p:sp>
        <p:nvSpPr>
          <p:cNvPr id="264245" name="Text Box 53"/>
          <p:cNvSpPr txBox="1">
            <a:spLocks noChangeArrowheads="1"/>
          </p:cNvSpPr>
          <p:nvPr/>
        </p:nvSpPr>
        <p:spPr bwMode="auto">
          <a:xfrm>
            <a:off x="903288" y="4268788"/>
            <a:ext cx="647700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85000"/>
              </a:lnSpc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kumimoji="0" lang="ko-KR" altLang="en-US" sz="320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latin typeface="Times New Roman" pitchFamily="18" charset="0"/>
              </a:rPr>
              <a:t>Make a clone.</a:t>
            </a:r>
          </a:p>
          <a:p>
            <a:pPr latinLnBrk="0">
              <a:lnSpc>
                <a:spcPct val="85000"/>
              </a:lnSpc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kumimoji="0" lang="en-US" altLang="ko-KR" sz="3200">
                <a:latin typeface="Times New Roman" pitchFamily="18" charset="0"/>
              </a:rPr>
              <a:t> Determine height.</a:t>
            </a:r>
          </a:p>
          <a:p>
            <a:pPr latinLnBrk="0">
              <a:lnSpc>
                <a:spcPct val="85000"/>
              </a:lnSpc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kumimoji="0" lang="en-US" altLang="ko-KR" sz="3200">
                <a:latin typeface="Times New Roman" pitchFamily="18" charset="0"/>
              </a:rPr>
              <a:t>Determine number of nodes.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556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4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Level Order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69068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Let </a:t>
            </a:r>
            <a:r>
              <a:rPr lang="en-US" altLang="ko-KR" dirty="0" smtClean="0">
                <a:solidFill>
                  <a:srgbClr val="3333FF"/>
                </a:solidFill>
                <a:latin typeface="Courier New" pitchFamily="49" charset="0"/>
              </a:rPr>
              <a:t>t</a:t>
            </a:r>
            <a:r>
              <a:rPr lang="en-US" altLang="ko-KR" dirty="0" smtClean="0"/>
              <a:t> be the tree root.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while (</a:t>
            </a:r>
            <a:r>
              <a:rPr lang="en-US" altLang="ko-KR" dirty="0" smtClean="0">
                <a:solidFill>
                  <a:srgbClr val="3333FF"/>
                </a:solidFill>
                <a:latin typeface="Courier New" pitchFamily="49" charset="0"/>
              </a:rPr>
              <a:t>t</a:t>
            </a:r>
            <a:r>
              <a:rPr lang="en-US" altLang="ko-KR" dirty="0" smtClean="0"/>
              <a:t> != 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dirty="0" smtClean="0"/>
              <a:t> 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    visit </a:t>
            </a:r>
            <a:r>
              <a:rPr lang="en-US" altLang="ko-KR" dirty="0" smtClean="0">
                <a:solidFill>
                  <a:srgbClr val="3333FF"/>
                </a:solidFill>
                <a:latin typeface="Courier New" pitchFamily="49" charset="0"/>
              </a:rPr>
              <a:t>t</a:t>
            </a:r>
            <a:r>
              <a:rPr lang="en-US" altLang="ko-KR" dirty="0" smtClean="0"/>
              <a:t> and put its children on a FIFO queue;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    if FIFO queue is empty, set </a:t>
            </a:r>
            <a:r>
              <a:rPr lang="en-US" altLang="ko-KR" dirty="0" smtClean="0">
                <a:solidFill>
                  <a:srgbClr val="3333FF"/>
                </a:solidFill>
                <a:latin typeface="Courier New" pitchFamily="49" charset="0"/>
              </a:rPr>
              <a:t>t</a:t>
            </a:r>
            <a:r>
              <a:rPr lang="en-US" altLang="ko-KR" dirty="0" smtClean="0"/>
              <a:t> = 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    otherwise, pop a node from the FIFO queue and call it </a:t>
            </a:r>
            <a:r>
              <a:rPr lang="en-US" altLang="ko-KR" dirty="0" smtClean="0">
                <a:solidFill>
                  <a:srgbClr val="3333FF"/>
                </a:solidFill>
                <a:latin typeface="Courier New" pitchFamily="49" charset="0"/>
              </a:rPr>
              <a:t>t</a:t>
            </a:r>
            <a:r>
              <a:rPr lang="en-US" altLang="ko-KR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}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892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Line 33"/>
          <p:cNvSpPr>
            <a:spLocks noChangeShapeType="1"/>
          </p:cNvSpPr>
          <p:nvPr/>
        </p:nvSpPr>
        <p:spPr bwMode="auto">
          <a:xfrm>
            <a:off x="2987675" y="2781300"/>
            <a:ext cx="669925" cy="723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48" name="Line 21"/>
          <p:cNvSpPr>
            <a:spLocks noChangeShapeType="1"/>
          </p:cNvSpPr>
          <p:nvPr/>
        </p:nvSpPr>
        <p:spPr bwMode="auto">
          <a:xfrm>
            <a:off x="3886200" y="37338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49" name="Line 28"/>
          <p:cNvSpPr>
            <a:spLocks noChangeShapeType="1"/>
          </p:cNvSpPr>
          <p:nvPr/>
        </p:nvSpPr>
        <p:spPr bwMode="auto">
          <a:xfrm flipH="1">
            <a:off x="5724525" y="2819400"/>
            <a:ext cx="295275" cy="681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0" name="Line 51"/>
          <p:cNvSpPr>
            <a:spLocks noChangeShapeType="1"/>
          </p:cNvSpPr>
          <p:nvPr/>
        </p:nvSpPr>
        <p:spPr bwMode="auto">
          <a:xfrm>
            <a:off x="5715000" y="35814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Level-Order Example (Visit = print)</a:t>
            </a:r>
          </a:p>
        </p:txBody>
      </p:sp>
      <p:grpSp>
        <p:nvGrpSpPr>
          <p:cNvPr id="57352" name="Group 7"/>
          <p:cNvGrpSpPr>
            <a:grpSpLocks/>
          </p:cNvGrpSpPr>
          <p:nvPr/>
        </p:nvGrpSpPr>
        <p:grpSpPr bwMode="auto">
          <a:xfrm>
            <a:off x="1143000" y="4114800"/>
            <a:ext cx="381000" cy="579438"/>
            <a:chOff x="4176" y="1104"/>
            <a:chExt cx="240" cy="365"/>
          </a:xfrm>
        </p:grpSpPr>
        <p:sp>
          <p:nvSpPr>
            <p:cNvPr id="57405" name="Oval 8"/>
            <p:cNvSpPr>
              <a:spLocks noChangeArrowheads="1"/>
            </p:cNvSpPr>
            <p:nvPr/>
          </p:nvSpPr>
          <p:spPr bwMode="auto">
            <a:xfrm>
              <a:off x="4176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06" name="Text Box 9"/>
            <p:cNvSpPr txBox="1">
              <a:spLocks noChangeArrowheads="1"/>
            </p:cNvSpPr>
            <p:nvPr/>
          </p:nvSpPr>
          <p:spPr bwMode="auto">
            <a:xfrm>
              <a:off x="4176" y="110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endParaRPr kumimoji="0" lang="ko-KR" altLang="en-US" sz="3200">
                <a:latin typeface="Times New Roman" pitchFamily="18" charset="0"/>
              </a:endParaRPr>
            </a:p>
          </p:txBody>
        </p:sp>
      </p:grpSp>
      <p:grpSp>
        <p:nvGrpSpPr>
          <p:cNvPr id="57353" name="Group 10"/>
          <p:cNvGrpSpPr>
            <a:grpSpLocks/>
          </p:cNvGrpSpPr>
          <p:nvPr/>
        </p:nvGrpSpPr>
        <p:grpSpPr bwMode="auto">
          <a:xfrm>
            <a:off x="2133600" y="4114800"/>
            <a:ext cx="381000" cy="579438"/>
            <a:chOff x="4176" y="1104"/>
            <a:chExt cx="240" cy="365"/>
          </a:xfrm>
        </p:grpSpPr>
        <p:sp>
          <p:nvSpPr>
            <p:cNvPr id="57403" name="Oval 11"/>
            <p:cNvSpPr>
              <a:spLocks noChangeArrowheads="1"/>
            </p:cNvSpPr>
            <p:nvPr/>
          </p:nvSpPr>
          <p:spPr bwMode="auto">
            <a:xfrm>
              <a:off x="4176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04" name="Text Box 12"/>
            <p:cNvSpPr txBox="1">
              <a:spLocks noChangeArrowheads="1"/>
            </p:cNvSpPr>
            <p:nvPr/>
          </p:nvSpPr>
          <p:spPr bwMode="auto">
            <a:xfrm>
              <a:off x="4176" y="110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endParaRPr kumimoji="0" lang="ko-KR" altLang="en-US" sz="3200">
                <a:latin typeface="Times New Roman" pitchFamily="18" charset="0"/>
              </a:endParaRPr>
            </a:p>
          </p:txBody>
        </p:sp>
      </p:grpSp>
      <p:sp>
        <p:nvSpPr>
          <p:cNvPr id="57354" name="Line 13"/>
          <p:cNvSpPr>
            <a:spLocks noChangeShapeType="1"/>
          </p:cNvSpPr>
          <p:nvPr/>
        </p:nvSpPr>
        <p:spPr bwMode="auto">
          <a:xfrm flipH="1">
            <a:off x="1447800" y="3810000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5" name="Line 14"/>
          <p:cNvSpPr>
            <a:spLocks noChangeShapeType="1"/>
          </p:cNvSpPr>
          <p:nvPr/>
        </p:nvSpPr>
        <p:spPr bwMode="auto">
          <a:xfrm>
            <a:off x="1981200" y="37338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7356" name="Group 15"/>
          <p:cNvGrpSpPr>
            <a:grpSpLocks/>
          </p:cNvGrpSpPr>
          <p:nvPr/>
        </p:nvGrpSpPr>
        <p:grpSpPr bwMode="auto">
          <a:xfrm>
            <a:off x="3581400" y="3352800"/>
            <a:ext cx="381000" cy="579438"/>
            <a:chOff x="4176" y="1104"/>
            <a:chExt cx="240" cy="365"/>
          </a:xfrm>
        </p:grpSpPr>
        <p:sp>
          <p:nvSpPr>
            <p:cNvPr id="57401" name="Oval 16"/>
            <p:cNvSpPr>
              <a:spLocks noChangeArrowheads="1"/>
            </p:cNvSpPr>
            <p:nvPr/>
          </p:nvSpPr>
          <p:spPr bwMode="auto">
            <a:xfrm>
              <a:off x="4176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02" name="Text Box 17"/>
            <p:cNvSpPr txBox="1">
              <a:spLocks noChangeArrowheads="1"/>
            </p:cNvSpPr>
            <p:nvPr/>
          </p:nvSpPr>
          <p:spPr bwMode="auto">
            <a:xfrm>
              <a:off x="4176" y="110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endParaRPr kumimoji="0" lang="ko-KR" altLang="en-US" sz="3200">
                <a:latin typeface="Times New Roman" pitchFamily="18" charset="0"/>
              </a:endParaRPr>
            </a:p>
          </p:txBody>
        </p:sp>
      </p:grpSp>
      <p:grpSp>
        <p:nvGrpSpPr>
          <p:cNvPr id="57357" name="Group 18"/>
          <p:cNvGrpSpPr>
            <a:grpSpLocks/>
          </p:cNvGrpSpPr>
          <p:nvPr/>
        </p:nvGrpSpPr>
        <p:grpSpPr bwMode="auto">
          <a:xfrm>
            <a:off x="4038600" y="4114800"/>
            <a:ext cx="381000" cy="579438"/>
            <a:chOff x="4176" y="1104"/>
            <a:chExt cx="240" cy="365"/>
          </a:xfrm>
        </p:grpSpPr>
        <p:sp>
          <p:nvSpPr>
            <p:cNvPr id="57399" name="Oval 19"/>
            <p:cNvSpPr>
              <a:spLocks noChangeArrowheads="1"/>
            </p:cNvSpPr>
            <p:nvPr/>
          </p:nvSpPr>
          <p:spPr bwMode="auto">
            <a:xfrm>
              <a:off x="4176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00" name="Text Box 20"/>
            <p:cNvSpPr txBox="1">
              <a:spLocks noChangeArrowheads="1"/>
            </p:cNvSpPr>
            <p:nvPr/>
          </p:nvSpPr>
          <p:spPr bwMode="auto">
            <a:xfrm>
              <a:off x="4176" y="110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endParaRPr kumimoji="0" lang="ko-KR" altLang="en-US" sz="3200">
                <a:latin typeface="Times New Roman" pitchFamily="18" charset="0"/>
              </a:endParaRPr>
            </a:p>
          </p:txBody>
        </p:sp>
      </p:grpSp>
      <p:grpSp>
        <p:nvGrpSpPr>
          <p:cNvPr id="57358" name="Group 22"/>
          <p:cNvGrpSpPr>
            <a:grpSpLocks/>
          </p:cNvGrpSpPr>
          <p:nvPr/>
        </p:nvGrpSpPr>
        <p:grpSpPr bwMode="auto">
          <a:xfrm>
            <a:off x="5943600" y="2438400"/>
            <a:ext cx="381000" cy="579438"/>
            <a:chOff x="4176" y="1104"/>
            <a:chExt cx="240" cy="365"/>
          </a:xfrm>
        </p:grpSpPr>
        <p:sp>
          <p:nvSpPr>
            <p:cNvPr id="57397" name="Oval 23"/>
            <p:cNvSpPr>
              <a:spLocks noChangeArrowheads="1"/>
            </p:cNvSpPr>
            <p:nvPr/>
          </p:nvSpPr>
          <p:spPr bwMode="auto">
            <a:xfrm>
              <a:off x="4176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98" name="Text Box 24"/>
            <p:cNvSpPr txBox="1">
              <a:spLocks noChangeArrowheads="1"/>
            </p:cNvSpPr>
            <p:nvPr/>
          </p:nvSpPr>
          <p:spPr bwMode="auto">
            <a:xfrm>
              <a:off x="4176" y="110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endParaRPr kumimoji="0" lang="ko-KR" altLang="en-US" sz="3200">
                <a:latin typeface="Times New Roman" pitchFamily="18" charset="0"/>
              </a:endParaRPr>
            </a:p>
          </p:txBody>
        </p:sp>
      </p:grpSp>
      <p:grpSp>
        <p:nvGrpSpPr>
          <p:cNvPr id="57359" name="Group 25"/>
          <p:cNvGrpSpPr>
            <a:grpSpLocks/>
          </p:cNvGrpSpPr>
          <p:nvPr/>
        </p:nvGrpSpPr>
        <p:grpSpPr bwMode="auto">
          <a:xfrm>
            <a:off x="5486400" y="3281363"/>
            <a:ext cx="381000" cy="579437"/>
            <a:chOff x="4176" y="1104"/>
            <a:chExt cx="240" cy="365"/>
          </a:xfrm>
        </p:grpSpPr>
        <p:sp>
          <p:nvSpPr>
            <p:cNvPr id="57395" name="Oval 26"/>
            <p:cNvSpPr>
              <a:spLocks noChangeArrowheads="1"/>
            </p:cNvSpPr>
            <p:nvPr/>
          </p:nvSpPr>
          <p:spPr bwMode="auto">
            <a:xfrm>
              <a:off x="4176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96" name="Text Box 27"/>
            <p:cNvSpPr txBox="1">
              <a:spLocks noChangeArrowheads="1"/>
            </p:cNvSpPr>
            <p:nvPr/>
          </p:nvSpPr>
          <p:spPr bwMode="auto">
            <a:xfrm>
              <a:off x="4176" y="110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endParaRPr kumimoji="0" lang="ko-KR" altLang="en-US" sz="3200">
                <a:latin typeface="Times New Roman" pitchFamily="18" charset="0"/>
              </a:endParaRPr>
            </a:p>
          </p:txBody>
        </p:sp>
      </p:grpSp>
      <p:grpSp>
        <p:nvGrpSpPr>
          <p:cNvPr id="57360" name="Group 29"/>
          <p:cNvGrpSpPr>
            <a:grpSpLocks/>
          </p:cNvGrpSpPr>
          <p:nvPr/>
        </p:nvGrpSpPr>
        <p:grpSpPr bwMode="auto">
          <a:xfrm>
            <a:off x="2743200" y="2438400"/>
            <a:ext cx="381000" cy="579438"/>
            <a:chOff x="4176" y="1104"/>
            <a:chExt cx="240" cy="365"/>
          </a:xfrm>
        </p:grpSpPr>
        <p:sp>
          <p:nvSpPr>
            <p:cNvPr id="57393" name="Oval 30"/>
            <p:cNvSpPr>
              <a:spLocks noChangeArrowheads="1"/>
            </p:cNvSpPr>
            <p:nvPr/>
          </p:nvSpPr>
          <p:spPr bwMode="auto">
            <a:xfrm>
              <a:off x="4176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94" name="Text Box 31"/>
            <p:cNvSpPr txBox="1">
              <a:spLocks noChangeArrowheads="1"/>
            </p:cNvSpPr>
            <p:nvPr/>
          </p:nvSpPr>
          <p:spPr bwMode="auto">
            <a:xfrm>
              <a:off x="4176" y="110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endParaRPr kumimoji="0" lang="ko-KR" altLang="en-US" sz="3200">
                <a:latin typeface="Times New Roman" pitchFamily="18" charset="0"/>
              </a:endParaRPr>
            </a:p>
          </p:txBody>
        </p:sp>
      </p:grpSp>
      <p:sp>
        <p:nvSpPr>
          <p:cNvPr id="57361" name="Line 32"/>
          <p:cNvSpPr>
            <a:spLocks noChangeShapeType="1"/>
          </p:cNvSpPr>
          <p:nvPr/>
        </p:nvSpPr>
        <p:spPr bwMode="auto">
          <a:xfrm flipH="1">
            <a:off x="1905000" y="2743200"/>
            <a:ext cx="838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7362" name="Group 34"/>
          <p:cNvGrpSpPr>
            <a:grpSpLocks/>
          </p:cNvGrpSpPr>
          <p:nvPr/>
        </p:nvGrpSpPr>
        <p:grpSpPr bwMode="auto">
          <a:xfrm>
            <a:off x="4419600" y="1371600"/>
            <a:ext cx="381000" cy="579438"/>
            <a:chOff x="4176" y="1104"/>
            <a:chExt cx="240" cy="365"/>
          </a:xfrm>
        </p:grpSpPr>
        <p:sp>
          <p:nvSpPr>
            <p:cNvPr id="57391" name="Oval 35"/>
            <p:cNvSpPr>
              <a:spLocks noChangeArrowheads="1"/>
            </p:cNvSpPr>
            <p:nvPr/>
          </p:nvSpPr>
          <p:spPr bwMode="auto">
            <a:xfrm>
              <a:off x="4176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92" name="Text Box 36"/>
            <p:cNvSpPr txBox="1">
              <a:spLocks noChangeArrowheads="1"/>
            </p:cNvSpPr>
            <p:nvPr/>
          </p:nvSpPr>
          <p:spPr bwMode="auto">
            <a:xfrm>
              <a:off x="4176" y="110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endParaRPr kumimoji="0" lang="ko-KR" altLang="en-US" sz="3200">
                <a:latin typeface="Times New Roman" pitchFamily="18" charset="0"/>
              </a:endParaRPr>
            </a:p>
          </p:txBody>
        </p:sp>
      </p:grpSp>
      <p:sp>
        <p:nvSpPr>
          <p:cNvPr id="57363" name="Line 37"/>
          <p:cNvSpPr>
            <a:spLocks noChangeShapeType="1"/>
          </p:cNvSpPr>
          <p:nvPr/>
        </p:nvSpPr>
        <p:spPr bwMode="auto">
          <a:xfrm flipH="1">
            <a:off x="3048000" y="1676400"/>
            <a:ext cx="1371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4" name="Line 38"/>
          <p:cNvSpPr>
            <a:spLocks noChangeShapeType="1"/>
          </p:cNvSpPr>
          <p:nvPr/>
        </p:nvSpPr>
        <p:spPr bwMode="auto">
          <a:xfrm>
            <a:off x="4724400" y="1752600"/>
            <a:ext cx="1295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5" name="Text Box 39"/>
          <p:cNvSpPr txBox="1">
            <a:spLocks noChangeArrowheads="1"/>
          </p:cNvSpPr>
          <p:nvPr/>
        </p:nvSpPr>
        <p:spPr bwMode="auto">
          <a:xfrm>
            <a:off x="4419600" y="1371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800">
                <a:latin typeface="Times New Roman" pitchFamily="18" charset="0"/>
              </a:rPr>
              <a:t>a</a:t>
            </a:r>
          </a:p>
        </p:txBody>
      </p:sp>
      <p:sp>
        <p:nvSpPr>
          <p:cNvPr id="57366" name="Text Box 40"/>
          <p:cNvSpPr txBox="1">
            <a:spLocks noChangeArrowheads="1"/>
          </p:cNvSpPr>
          <p:nvPr/>
        </p:nvSpPr>
        <p:spPr bwMode="auto">
          <a:xfrm>
            <a:off x="2743200" y="2438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800">
                <a:latin typeface="Times New Roman" pitchFamily="18" charset="0"/>
              </a:rPr>
              <a:t>b</a:t>
            </a:r>
          </a:p>
        </p:txBody>
      </p:sp>
      <p:sp>
        <p:nvSpPr>
          <p:cNvPr id="57367" name="Text Box 41"/>
          <p:cNvSpPr txBox="1">
            <a:spLocks noChangeArrowheads="1"/>
          </p:cNvSpPr>
          <p:nvPr/>
        </p:nvSpPr>
        <p:spPr bwMode="auto">
          <a:xfrm>
            <a:off x="5943600" y="2438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800">
                <a:latin typeface="Times New Roman" pitchFamily="18" charset="0"/>
              </a:rPr>
              <a:t>c</a:t>
            </a:r>
          </a:p>
        </p:txBody>
      </p:sp>
      <p:sp>
        <p:nvSpPr>
          <p:cNvPr id="57368" name="Text Box 43"/>
          <p:cNvSpPr txBox="1">
            <a:spLocks noChangeArrowheads="1"/>
          </p:cNvSpPr>
          <p:nvPr/>
        </p:nvSpPr>
        <p:spPr bwMode="auto">
          <a:xfrm>
            <a:off x="3581400" y="3352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800">
                <a:latin typeface="Times New Roman" pitchFamily="18" charset="0"/>
              </a:rPr>
              <a:t>e</a:t>
            </a:r>
          </a:p>
        </p:txBody>
      </p:sp>
      <p:sp>
        <p:nvSpPr>
          <p:cNvPr id="57369" name="Text Box 44"/>
          <p:cNvSpPr txBox="1">
            <a:spLocks noChangeArrowheads="1"/>
          </p:cNvSpPr>
          <p:nvPr/>
        </p:nvSpPr>
        <p:spPr bwMode="auto">
          <a:xfrm>
            <a:off x="5486400" y="32813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800">
                <a:latin typeface="Times New Roman" pitchFamily="18" charset="0"/>
              </a:rPr>
              <a:t>f</a:t>
            </a:r>
          </a:p>
        </p:txBody>
      </p:sp>
      <p:sp>
        <p:nvSpPr>
          <p:cNvPr id="57370" name="Text Box 45"/>
          <p:cNvSpPr txBox="1">
            <a:spLocks noChangeArrowheads="1"/>
          </p:cNvSpPr>
          <p:nvPr/>
        </p:nvSpPr>
        <p:spPr bwMode="auto">
          <a:xfrm>
            <a:off x="1143000" y="4038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800">
                <a:latin typeface="Times New Roman" pitchFamily="18" charset="0"/>
              </a:rPr>
              <a:t>g</a:t>
            </a:r>
          </a:p>
        </p:txBody>
      </p:sp>
      <p:sp>
        <p:nvSpPr>
          <p:cNvPr id="57371" name="Text Box 46"/>
          <p:cNvSpPr txBox="1">
            <a:spLocks noChangeArrowheads="1"/>
          </p:cNvSpPr>
          <p:nvPr/>
        </p:nvSpPr>
        <p:spPr bwMode="auto">
          <a:xfrm>
            <a:off x="2133600" y="4114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800">
                <a:latin typeface="Times New Roman" pitchFamily="18" charset="0"/>
              </a:rPr>
              <a:t>h</a:t>
            </a:r>
          </a:p>
        </p:txBody>
      </p:sp>
      <p:sp>
        <p:nvSpPr>
          <p:cNvPr id="57372" name="Text Box 47"/>
          <p:cNvSpPr txBox="1">
            <a:spLocks noChangeArrowheads="1"/>
          </p:cNvSpPr>
          <p:nvPr/>
        </p:nvSpPr>
        <p:spPr bwMode="auto">
          <a:xfrm>
            <a:off x="4114800" y="4114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800">
                <a:latin typeface="Times New Roman" pitchFamily="18" charset="0"/>
              </a:rPr>
              <a:t>i</a:t>
            </a:r>
          </a:p>
        </p:txBody>
      </p:sp>
      <p:grpSp>
        <p:nvGrpSpPr>
          <p:cNvPr id="57373" name="Group 48"/>
          <p:cNvGrpSpPr>
            <a:grpSpLocks/>
          </p:cNvGrpSpPr>
          <p:nvPr/>
        </p:nvGrpSpPr>
        <p:grpSpPr bwMode="auto">
          <a:xfrm>
            <a:off x="5867400" y="3962400"/>
            <a:ext cx="381000" cy="579438"/>
            <a:chOff x="4176" y="1104"/>
            <a:chExt cx="240" cy="365"/>
          </a:xfrm>
        </p:grpSpPr>
        <p:sp>
          <p:nvSpPr>
            <p:cNvPr id="57389" name="Oval 49"/>
            <p:cNvSpPr>
              <a:spLocks noChangeArrowheads="1"/>
            </p:cNvSpPr>
            <p:nvPr/>
          </p:nvSpPr>
          <p:spPr bwMode="auto">
            <a:xfrm>
              <a:off x="4176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90" name="Text Box 50"/>
            <p:cNvSpPr txBox="1">
              <a:spLocks noChangeArrowheads="1"/>
            </p:cNvSpPr>
            <p:nvPr/>
          </p:nvSpPr>
          <p:spPr bwMode="auto">
            <a:xfrm>
              <a:off x="4176" y="110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endParaRPr kumimoji="0" lang="ko-KR" altLang="en-US" sz="3200">
                <a:latin typeface="Times New Roman" pitchFamily="18" charset="0"/>
              </a:endParaRPr>
            </a:p>
          </p:txBody>
        </p:sp>
      </p:grpSp>
      <p:sp>
        <p:nvSpPr>
          <p:cNvPr id="57374" name="Text Box 52"/>
          <p:cNvSpPr txBox="1">
            <a:spLocks noChangeArrowheads="1"/>
          </p:cNvSpPr>
          <p:nvPr/>
        </p:nvSpPr>
        <p:spPr bwMode="auto">
          <a:xfrm>
            <a:off x="5943600" y="3962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800">
                <a:latin typeface="Times New Roman" pitchFamily="18" charset="0"/>
              </a:rPr>
              <a:t>j</a:t>
            </a:r>
          </a:p>
        </p:txBody>
      </p:sp>
      <p:sp>
        <p:nvSpPr>
          <p:cNvPr id="267317" name="Text Box 53"/>
          <p:cNvSpPr txBox="1">
            <a:spLocks noChangeArrowheads="1"/>
          </p:cNvSpPr>
          <p:nvPr/>
        </p:nvSpPr>
        <p:spPr bwMode="auto">
          <a:xfrm>
            <a:off x="1303338" y="5486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67318" name="Text Box 54"/>
          <p:cNvSpPr txBox="1">
            <a:spLocks noChangeArrowheads="1"/>
          </p:cNvSpPr>
          <p:nvPr/>
        </p:nvSpPr>
        <p:spPr bwMode="auto">
          <a:xfrm>
            <a:off x="1608138" y="5486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67319" name="Text Box 55"/>
          <p:cNvSpPr txBox="1">
            <a:spLocks noChangeArrowheads="1"/>
          </p:cNvSpPr>
          <p:nvPr/>
        </p:nvSpPr>
        <p:spPr bwMode="auto">
          <a:xfrm>
            <a:off x="1912938" y="5486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67320" name="Text Box 56"/>
          <p:cNvSpPr txBox="1">
            <a:spLocks noChangeArrowheads="1"/>
          </p:cNvSpPr>
          <p:nvPr/>
        </p:nvSpPr>
        <p:spPr bwMode="auto">
          <a:xfrm>
            <a:off x="2217738" y="5486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67321" name="Text Box 57"/>
          <p:cNvSpPr txBox="1">
            <a:spLocks noChangeArrowheads="1"/>
          </p:cNvSpPr>
          <p:nvPr/>
        </p:nvSpPr>
        <p:spPr bwMode="auto">
          <a:xfrm>
            <a:off x="2522538" y="5486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267322" name="Text Box 58"/>
          <p:cNvSpPr txBox="1">
            <a:spLocks noChangeArrowheads="1"/>
          </p:cNvSpPr>
          <p:nvPr/>
        </p:nvSpPr>
        <p:spPr bwMode="auto">
          <a:xfrm>
            <a:off x="2827338" y="5486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267323" name="Text Box 59"/>
          <p:cNvSpPr txBox="1">
            <a:spLocks noChangeArrowheads="1"/>
          </p:cNvSpPr>
          <p:nvPr/>
        </p:nvSpPr>
        <p:spPr bwMode="auto">
          <a:xfrm>
            <a:off x="3132138" y="5486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267324" name="Text Box 60"/>
          <p:cNvSpPr txBox="1">
            <a:spLocks noChangeArrowheads="1"/>
          </p:cNvSpPr>
          <p:nvPr/>
        </p:nvSpPr>
        <p:spPr bwMode="auto">
          <a:xfrm>
            <a:off x="3436938" y="5486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67325" name="Text Box 61"/>
          <p:cNvSpPr txBox="1">
            <a:spLocks noChangeArrowheads="1"/>
          </p:cNvSpPr>
          <p:nvPr/>
        </p:nvSpPr>
        <p:spPr bwMode="auto">
          <a:xfrm>
            <a:off x="3741738" y="5486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267326" name="Text Box 62"/>
          <p:cNvSpPr txBox="1">
            <a:spLocks noChangeArrowheads="1"/>
          </p:cNvSpPr>
          <p:nvPr/>
        </p:nvSpPr>
        <p:spPr bwMode="auto">
          <a:xfrm>
            <a:off x="4046538" y="5486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j</a:t>
            </a:r>
          </a:p>
        </p:txBody>
      </p:sp>
      <p:grpSp>
        <p:nvGrpSpPr>
          <p:cNvPr id="57385" name="Group 4"/>
          <p:cNvGrpSpPr>
            <a:grpSpLocks/>
          </p:cNvGrpSpPr>
          <p:nvPr/>
        </p:nvGrpSpPr>
        <p:grpSpPr bwMode="auto">
          <a:xfrm>
            <a:off x="1600200" y="3429000"/>
            <a:ext cx="381000" cy="579438"/>
            <a:chOff x="4176" y="1104"/>
            <a:chExt cx="240" cy="365"/>
          </a:xfrm>
        </p:grpSpPr>
        <p:sp>
          <p:nvSpPr>
            <p:cNvPr id="57387" name="Oval 5"/>
            <p:cNvSpPr>
              <a:spLocks noChangeArrowheads="1"/>
            </p:cNvSpPr>
            <p:nvPr/>
          </p:nvSpPr>
          <p:spPr bwMode="auto">
            <a:xfrm>
              <a:off x="4176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88" name="Text Box 6"/>
            <p:cNvSpPr txBox="1">
              <a:spLocks noChangeArrowheads="1"/>
            </p:cNvSpPr>
            <p:nvPr/>
          </p:nvSpPr>
          <p:spPr bwMode="auto">
            <a:xfrm>
              <a:off x="4176" y="110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endParaRPr kumimoji="0" lang="ko-KR" altLang="en-US" sz="3200">
                <a:latin typeface="Times New Roman" pitchFamily="18" charset="0"/>
              </a:endParaRPr>
            </a:p>
          </p:txBody>
        </p:sp>
      </p:grpSp>
      <p:sp>
        <p:nvSpPr>
          <p:cNvPr id="57386" name="Text Box 42"/>
          <p:cNvSpPr txBox="1">
            <a:spLocks noChangeArrowheads="1"/>
          </p:cNvSpPr>
          <p:nvPr/>
        </p:nvSpPr>
        <p:spPr bwMode="auto">
          <a:xfrm>
            <a:off x="1600200" y="34290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2800">
                <a:latin typeface="Times New Roman" pitchFamily="18" charset="0"/>
              </a:rPr>
              <a:t>d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613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7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7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7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7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7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7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7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7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7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17" grpId="0" autoUpdateAnimBg="0"/>
      <p:bldP spid="267318" grpId="0" autoUpdateAnimBg="0"/>
      <p:bldP spid="267319" grpId="0" autoUpdateAnimBg="0"/>
      <p:bldP spid="267320" grpId="0" autoUpdateAnimBg="0"/>
      <p:bldP spid="267321" grpId="0" autoUpdateAnimBg="0"/>
      <p:bldP spid="267322" grpId="0" autoUpdateAnimBg="0"/>
      <p:bldP spid="267323" grpId="0" autoUpdateAnimBg="0"/>
      <p:bldP spid="267324" grpId="0" autoUpdateAnimBg="0"/>
      <p:bldP spid="267325" grpId="0" autoUpdateAnimBg="0"/>
      <p:bldP spid="26732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Priority Queues</a:t>
            </a:r>
            <a:endParaRPr lang="ko-KR" altLang="en-US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Two kinds of priority queues: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ko-KR" smtClean="0"/>
              <a:t>Min priority queue.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ko-KR" smtClean="0"/>
              <a:t>Max priority queue.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1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Min Priority Queue</a:t>
            </a:r>
            <a:endParaRPr lang="ko-KR" altLang="en-US" smtClean="0"/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457200" y="16764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800"/>
              <a:t>Collection of elements.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800"/>
              <a:t>Each element has a priority or key.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800"/>
              <a:t>Supports following operations: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600"/>
              <a:t>empty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600"/>
              <a:t>size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600"/>
              <a:t>insert an element into the priority queue (</a:t>
            </a:r>
            <a:r>
              <a:rPr lang="en-US" altLang="ko-KR" sz="2600">
                <a:solidFill>
                  <a:srgbClr val="3333FF"/>
                </a:solidFill>
              </a:rPr>
              <a:t>push</a:t>
            </a:r>
            <a:r>
              <a:rPr lang="en-US" altLang="ko-KR" sz="2600"/>
              <a:t>)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600"/>
              <a:t>get element with </a:t>
            </a:r>
            <a:r>
              <a:rPr lang="en-US" altLang="ko-KR" sz="2600">
                <a:solidFill>
                  <a:srgbClr val="3333FF"/>
                </a:solidFill>
              </a:rPr>
              <a:t>min</a:t>
            </a:r>
            <a:r>
              <a:rPr lang="en-US" altLang="ko-KR" sz="2600"/>
              <a:t> priority (</a:t>
            </a:r>
            <a:r>
              <a:rPr lang="en-US" altLang="ko-KR" sz="2600">
                <a:solidFill>
                  <a:srgbClr val="3333FF"/>
                </a:solidFill>
              </a:rPr>
              <a:t>top</a:t>
            </a:r>
            <a:r>
              <a:rPr lang="en-US" altLang="ko-KR" sz="2600"/>
              <a:t>)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600"/>
              <a:t>remove element with </a:t>
            </a:r>
            <a:r>
              <a:rPr lang="en-US" altLang="ko-KR" sz="2600">
                <a:solidFill>
                  <a:srgbClr val="3333FF"/>
                </a:solidFill>
              </a:rPr>
              <a:t>min</a:t>
            </a:r>
            <a:r>
              <a:rPr lang="en-US" altLang="ko-KR" sz="2600"/>
              <a:t> priority (</a:t>
            </a:r>
            <a:r>
              <a:rPr lang="en-US" altLang="ko-KR" sz="2600">
                <a:solidFill>
                  <a:srgbClr val="3333FF"/>
                </a:solidFill>
              </a:rPr>
              <a:t>pop</a:t>
            </a:r>
            <a:r>
              <a:rPr lang="en-US" altLang="ko-KR" sz="2600"/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46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 build="p" bldLvl="2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Max Priority Queue</a:t>
            </a:r>
            <a:endParaRPr lang="ko-KR" altLang="en-US" smtClean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57200" y="16764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800"/>
              <a:t>Collection of elements.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800"/>
              <a:t>Each element has a priority or key.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800"/>
              <a:t>Supports following operations: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600"/>
              <a:t>empty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600"/>
              <a:t>size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600"/>
              <a:t>insert an element into the priority queue (</a:t>
            </a:r>
            <a:r>
              <a:rPr lang="en-US" altLang="ko-KR" sz="2600">
                <a:solidFill>
                  <a:srgbClr val="3333FF"/>
                </a:solidFill>
              </a:rPr>
              <a:t>push</a:t>
            </a:r>
            <a:r>
              <a:rPr lang="en-US" altLang="ko-KR" sz="2600"/>
              <a:t>)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600"/>
              <a:t>get element with</a:t>
            </a:r>
            <a:r>
              <a:rPr lang="en-US" altLang="ko-KR" sz="2600">
                <a:solidFill>
                  <a:schemeClr val="hlink"/>
                </a:solidFill>
              </a:rPr>
              <a:t> </a:t>
            </a:r>
            <a:r>
              <a:rPr lang="en-US" altLang="ko-KR" sz="2600">
                <a:solidFill>
                  <a:srgbClr val="3333FF"/>
                </a:solidFill>
              </a:rPr>
              <a:t>max</a:t>
            </a:r>
            <a:r>
              <a:rPr lang="en-US" altLang="ko-KR" sz="2600"/>
              <a:t> priority (</a:t>
            </a:r>
            <a:r>
              <a:rPr lang="en-US" altLang="ko-KR" sz="2600">
                <a:solidFill>
                  <a:srgbClr val="3333FF"/>
                </a:solidFill>
              </a:rPr>
              <a:t>top</a:t>
            </a:r>
            <a:r>
              <a:rPr lang="en-US" altLang="ko-KR" sz="2600"/>
              <a:t>)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600"/>
              <a:t>remove element with </a:t>
            </a:r>
            <a:r>
              <a:rPr lang="en-US" altLang="ko-KR" sz="2600">
                <a:solidFill>
                  <a:srgbClr val="3333FF"/>
                </a:solidFill>
              </a:rPr>
              <a:t>max</a:t>
            </a:r>
            <a:r>
              <a:rPr lang="en-US" altLang="ko-KR" sz="2600"/>
              <a:t> priority (</a:t>
            </a:r>
            <a:r>
              <a:rPr lang="en-US" altLang="ko-KR" sz="2600">
                <a:solidFill>
                  <a:srgbClr val="3333FF"/>
                </a:solidFill>
              </a:rPr>
              <a:t>pop</a:t>
            </a:r>
            <a:r>
              <a:rPr lang="en-US" altLang="ko-KR" sz="2600"/>
              <a:t>)   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   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6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Complexity Of Operations</a:t>
            </a:r>
            <a:endParaRPr lang="ko-KR" altLang="en-US" smtClean="0"/>
          </a:p>
        </p:txBody>
      </p:sp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684213" y="1412875"/>
            <a:ext cx="7543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800"/>
              <a:t>Use a heap (defined later).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ko-KR" sz="280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800"/>
              <a:t>empty, size, and top </a:t>
            </a:r>
            <a:r>
              <a:rPr lang="en-US" altLang="ko-KR" sz="2800">
                <a:solidFill>
                  <a:srgbClr val="3333FF"/>
                </a:solidFill>
              </a:rPr>
              <a:t>=&gt; O(1)</a:t>
            </a:r>
            <a:r>
              <a:rPr lang="en-US" altLang="ko-KR" sz="2800"/>
              <a:t> time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ko-KR" sz="280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800"/>
              <a:t>insert (push) and remove (pop) </a:t>
            </a:r>
            <a:r>
              <a:rPr lang="en-US" altLang="ko-KR" sz="2800">
                <a:solidFill>
                  <a:srgbClr val="3333FF"/>
                </a:solidFill>
              </a:rPr>
              <a:t>=&gt; O(log n)</a:t>
            </a:r>
            <a:r>
              <a:rPr lang="en-US" altLang="ko-KR" sz="2800">
                <a:solidFill>
                  <a:schemeClr val="hlink"/>
                </a:solidFill>
              </a:rPr>
              <a:t> </a:t>
            </a:r>
            <a:r>
              <a:rPr lang="en-US" altLang="ko-KR" sz="2800"/>
              <a:t>time where</a:t>
            </a:r>
            <a:r>
              <a:rPr lang="en-US" altLang="ko-KR" sz="2800">
                <a:solidFill>
                  <a:schemeClr val="bg2"/>
                </a:solidFill>
              </a:rPr>
              <a:t> </a:t>
            </a:r>
            <a:r>
              <a:rPr lang="en-US" altLang="ko-KR" sz="2800">
                <a:solidFill>
                  <a:srgbClr val="3333FF"/>
                </a:solidFill>
              </a:rPr>
              <a:t>n</a:t>
            </a:r>
            <a:r>
              <a:rPr lang="en-US" altLang="ko-KR" sz="2800">
                <a:solidFill>
                  <a:schemeClr val="hlink"/>
                </a:solidFill>
              </a:rPr>
              <a:t> </a:t>
            </a:r>
            <a:r>
              <a:rPr lang="en-US" altLang="ko-KR" sz="2800"/>
              <a:t>is the size of the priority queue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760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6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6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6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6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6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6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Subtrees</a:t>
            </a:r>
            <a:endParaRPr lang="ko-KR" altLang="en-US" smtClean="0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42875" y="854075"/>
            <a:ext cx="8077200" cy="5181600"/>
            <a:chOff x="48" y="720"/>
            <a:chExt cx="5088" cy="3264"/>
          </a:xfrm>
        </p:grpSpPr>
        <p:sp>
          <p:nvSpPr>
            <p:cNvPr id="8203" name="Rectangle 5"/>
            <p:cNvSpPr>
              <a:spLocks noChangeArrowheads="1"/>
            </p:cNvSpPr>
            <p:nvPr/>
          </p:nvSpPr>
          <p:spPr bwMode="auto">
            <a:xfrm>
              <a:off x="2112" y="720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President</a:t>
              </a:r>
            </a:p>
          </p:txBody>
        </p:sp>
        <p:sp>
          <p:nvSpPr>
            <p:cNvPr id="8204" name="Rectangle 6"/>
            <p:cNvSpPr>
              <a:spLocks noChangeArrowheads="1"/>
            </p:cNvSpPr>
            <p:nvPr/>
          </p:nvSpPr>
          <p:spPr bwMode="auto">
            <a:xfrm>
              <a:off x="576" y="1536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VP1</a:t>
              </a:r>
            </a:p>
          </p:txBody>
        </p:sp>
        <p:sp>
          <p:nvSpPr>
            <p:cNvPr id="8205" name="Rectangle 7"/>
            <p:cNvSpPr>
              <a:spLocks noChangeArrowheads="1"/>
            </p:cNvSpPr>
            <p:nvPr/>
          </p:nvSpPr>
          <p:spPr bwMode="auto">
            <a:xfrm>
              <a:off x="2160" y="1536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VP2</a:t>
              </a:r>
            </a:p>
          </p:txBody>
        </p:sp>
        <p:sp>
          <p:nvSpPr>
            <p:cNvPr id="8206" name="Rectangle 8"/>
            <p:cNvSpPr>
              <a:spLocks noChangeArrowheads="1"/>
            </p:cNvSpPr>
            <p:nvPr/>
          </p:nvSpPr>
          <p:spPr bwMode="auto">
            <a:xfrm>
              <a:off x="3792" y="1488"/>
              <a:ext cx="1104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VP3</a:t>
              </a:r>
            </a:p>
          </p:txBody>
        </p:sp>
        <p:sp>
          <p:nvSpPr>
            <p:cNvPr id="8207" name="Rectangle 9"/>
            <p:cNvSpPr>
              <a:spLocks noChangeArrowheads="1"/>
            </p:cNvSpPr>
            <p:nvPr/>
          </p:nvSpPr>
          <p:spPr bwMode="auto">
            <a:xfrm>
              <a:off x="48" y="2736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Manager1</a:t>
              </a:r>
            </a:p>
          </p:txBody>
        </p:sp>
        <p:sp>
          <p:nvSpPr>
            <p:cNvPr id="8208" name="Rectangle 10"/>
            <p:cNvSpPr>
              <a:spLocks noChangeArrowheads="1"/>
            </p:cNvSpPr>
            <p:nvPr/>
          </p:nvSpPr>
          <p:spPr bwMode="auto">
            <a:xfrm>
              <a:off x="1056" y="2736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Manager2</a:t>
              </a:r>
            </a:p>
          </p:txBody>
        </p:sp>
        <p:sp>
          <p:nvSpPr>
            <p:cNvPr id="8209" name="Rectangle 11"/>
            <p:cNvSpPr>
              <a:spLocks noChangeArrowheads="1"/>
            </p:cNvSpPr>
            <p:nvPr/>
          </p:nvSpPr>
          <p:spPr bwMode="auto">
            <a:xfrm>
              <a:off x="2160" y="2736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Manager</a:t>
              </a:r>
            </a:p>
          </p:txBody>
        </p:sp>
        <p:sp>
          <p:nvSpPr>
            <p:cNvPr id="8210" name="Rectangle 12"/>
            <p:cNvSpPr>
              <a:spLocks noChangeArrowheads="1"/>
            </p:cNvSpPr>
            <p:nvPr/>
          </p:nvSpPr>
          <p:spPr bwMode="auto">
            <a:xfrm>
              <a:off x="3648" y="2688"/>
              <a:ext cx="1488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Manager</a:t>
              </a:r>
            </a:p>
          </p:txBody>
        </p:sp>
        <p:sp>
          <p:nvSpPr>
            <p:cNvPr id="8211" name="Rectangle 13"/>
            <p:cNvSpPr>
              <a:spLocks noChangeArrowheads="1"/>
            </p:cNvSpPr>
            <p:nvPr/>
          </p:nvSpPr>
          <p:spPr bwMode="auto">
            <a:xfrm>
              <a:off x="1968" y="3600"/>
              <a:ext cx="1488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Worker Bee</a:t>
              </a:r>
            </a:p>
          </p:txBody>
        </p:sp>
        <p:sp>
          <p:nvSpPr>
            <p:cNvPr id="8212" name="Line 14"/>
            <p:cNvSpPr>
              <a:spLocks noChangeShapeType="1"/>
            </p:cNvSpPr>
            <p:nvPr/>
          </p:nvSpPr>
          <p:spPr bwMode="auto">
            <a:xfrm>
              <a:off x="2544" y="1104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3" name="Line 15"/>
            <p:cNvSpPr>
              <a:spLocks noChangeShapeType="1"/>
            </p:cNvSpPr>
            <p:nvPr/>
          </p:nvSpPr>
          <p:spPr bwMode="auto">
            <a:xfrm flipH="1">
              <a:off x="1488" y="1104"/>
              <a:ext cx="62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4" name="Line 16"/>
            <p:cNvSpPr>
              <a:spLocks noChangeShapeType="1"/>
            </p:cNvSpPr>
            <p:nvPr/>
          </p:nvSpPr>
          <p:spPr bwMode="auto">
            <a:xfrm>
              <a:off x="3024" y="1104"/>
              <a:ext cx="768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5" name="Line 17"/>
            <p:cNvSpPr>
              <a:spLocks noChangeShapeType="1"/>
            </p:cNvSpPr>
            <p:nvPr/>
          </p:nvSpPr>
          <p:spPr bwMode="auto">
            <a:xfrm flipH="1">
              <a:off x="336" y="1920"/>
              <a:ext cx="48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6" name="Line 18"/>
            <p:cNvSpPr>
              <a:spLocks noChangeShapeType="1"/>
            </p:cNvSpPr>
            <p:nvPr/>
          </p:nvSpPr>
          <p:spPr bwMode="auto">
            <a:xfrm>
              <a:off x="1200" y="1920"/>
              <a:ext cx="288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7" name="Line 19"/>
            <p:cNvSpPr>
              <a:spLocks noChangeShapeType="1"/>
            </p:cNvSpPr>
            <p:nvPr/>
          </p:nvSpPr>
          <p:spPr bwMode="auto">
            <a:xfrm>
              <a:off x="2544" y="1920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8" name="Line 20"/>
            <p:cNvSpPr>
              <a:spLocks noChangeShapeType="1"/>
            </p:cNvSpPr>
            <p:nvPr/>
          </p:nvSpPr>
          <p:spPr bwMode="auto">
            <a:xfrm>
              <a:off x="4320" y="1872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9" name="Line 21"/>
            <p:cNvSpPr>
              <a:spLocks noChangeShapeType="1"/>
            </p:cNvSpPr>
            <p:nvPr/>
          </p:nvSpPr>
          <p:spPr bwMode="auto">
            <a:xfrm>
              <a:off x="2544" y="3120"/>
              <a:ext cx="0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42390" name="Freeform 22"/>
          <p:cNvSpPr>
            <a:spLocks/>
          </p:cNvSpPr>
          <p:nvPr/>
        </p:nvSpPr>
        <p:spPr bwMode="auto">
          <a:xfrm>
            <a:off x="142875" y="1692275"/>
            <a:ext cx="3200400" cy="3429000"/>
          </a:xfrm>
          <a:custGeom>
            <a:avLst/>
            <a:gdLst>
              <a:gd name="T0" fmla="*/ 123498 w 2125"/>
              <a:gd name="T1" fmla="*/ 3423235 h 2379"/>
              <a:gd name="T2" fmla="*/ 1823851 w 2125"/>
              <a:gd name="T3" fmla="*/ 3388642 h 2379"/>
              <a:gd name="T4" fmla="*/ 2283203 w 2125"/>
              <a:gd name="T5" fmla="*/ 3287747 h 2379"/>
              <a:gd name="T6" fmla="*/ 2885631 w 2125"/>
              <a:gd name="T7" fmla="*/ 3253154 h 2379"/>
              <a:gd name="T8" fmla="*/ 2974489 w 2125"/>
              <a:gd name="T9" fmla="*/ 3084515 h 2379"/>
              <a:gd name="T10" fmla="*/ 3079914 w 2125"/>
              <a:gd name="T11" fmla="*/ 3049922 h 2379"/>
              <a:gd name="T12" fmla="*/ 3134133 w 2125"/>
              <a:gd name="T13" fmla="*/ 3016771 h 2379"/>
              <a:gd name="T14" fmla="*/ 3186845 w 2125"/>
              <a:gd name="T15" fmla="*/ 2897137 h 2379"/>
              <a:gd name="T16" fmla="*/ 3150700 w 2125"/>
              <a:gd name="T17" fmla="*/ 2525266 h 2379"/>
              <a:gd name="T18" fmla="*/ 3097987 w 2125"/>
              <a:gd name="T19" fmla="*/ 2169249 h 2379"/>
              <a:gd name="T20" fmla="*/ 2992562 w 2125"/>
              <a:gd name="T21" fmla="*/ 2066913 h 2379"/>
              <a:gd name="T22" fmla="*/ 2709420 w 2125"/>
              <a:gd name="T23" fmla="*/ 1863681 h 2379"/>
              <a:gd name="T24" fmla="*/ 2673275 w 2125"/>
              <a:gd name="T25" fmla="*/ 1271281 h 2379"/>
              <a:gd name="T26" fmla="*/ 2638635 w 2125"/>
              <a:gd name="T27" fmla="*/ 1153089 h 2379"/>
              <a:gd name="T28" fmla="*/ 2513631 w 2125"/>
              <a:gd name="T29" fmla="*/ 882113 h 2379"/>
              <a:gd name="T30" fmla="*/ 2248563 w 2125"/>
              <a:gd name="T31" fmla="*/ 288272 h 2379"/>
              <a:gd name="T32" fmla="*/ 2141632 w 2125"/>
              <a:gd name="T33" fmla="*/ 255121 h 2379"/>
              <a:gd name="T34" fmla="*/ 1858491 w 2125"/>
              <a:gd name="T35" fmla="*/ 152784 h 2379"/>
              <a:gd name="T36" fmla="*/ 1611496 w 2125"/>
              <a:gd name="T37" fmla="*/ 51889 h 2379"/>
              <a:gd name="T38" fmla="*/ 1186783 w 2125"/>
              <a:gd name="T39" fmla="*/ 0 h 2379"/>
              <a:gd name="T40" fmla="*/ 1009067 w 2125"/>
              <a:gd name="T41" fmla="*/ 85040 h 2379"/>
              <a:gd name="T42" fmla="*/ 637068 w 2125"/>
              <a:gd name="T43" fmla="*/ 338720 h 2379"/>
              <a:gd name="T44" fmla="*/ 602428 w 2125"/>
              <a:gd name="T45" fmla="*/ 441057 h 2379"/>
              <a:gd name="T46" fmla="*/ 513570 w 2125"/>
              <a:gd name="T47" fmla="*/ 559248 h 2379"/>
              <a:gd name="T48" fmla="*/ 406639 w 2125"/>
              <a:gd name="T49" fmla="*/ 864817 h 2379"/>
              <a:gd name="T50" fmla="*/ 230429 w 2125"/>
              <a:gd name="T51" fmla="*/ 1253985 h 2379"/>
              <a:gd name="T52" fmla="*/ 177716 w 2125"/>
              <a:gd name="T53" fmla="*/ 1677745 h 2379"/>
              <a:gd name="T54" fmla="*/ 0 w 2125"/>
              <a:gd name="T55" fmla="*/ 2151953 h 2379"/>
              <a:gd name="T56" fmla="*/ 18073 w 2125"/>
              <a:gd name="T57" fmla="*/ 2863986 h 2379"/>
              <a:gd name="T58" fmla="*/ 106931 w 2125"/>
              <a:gd name="T59" fmla="*/ 3152259 h 2379"/>
              <a:gd name="T60" fmla="*/ 230429 w 2125"/>
              <a:gd name="T61" fmla="*/ 3168114 h 2379"/>
              <a:gd name="T62" fmla="*/ 283141 w 2125"/>
              <a:gd name="T63" fmla="*/ 3202706 h 2379"/>
              <a:gd name="T64" fmla="*/ 335854 w 2125"/>
              <a:gd name="T65" fmla="*/ 3270450 h 2379"/>
              <a:gd name="T66" fmla="*/ 123498 w 2125"/>
              <a:gd name="T67" fmla="*/ 3372787 h 2379"/>
              <a:gd name="T68" fmla="*/ 123498 w 2125"/>
              <a:gd name="T69" fmla="*/ 3423235 h 237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125"/>
              <a:gd name="T106" fmla="*/ 0 h 2379"/>
              <a:gd name="T107" fmla="*/ 2125 w 2125"/>
              <a:gd name="T108" fmla="*/ 2379 h 237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125" h="2379">
                <a:moveTo>
                  <a:pt x="82" y="2375"/>
                </a:moveTo>
                <a:cubicBezTo>
                  <a:pt x="458" y="2367"/>
                  <a:pt x="835" y="2362"/>
                  <a:pt x="1211" y="2351"/>
                </a:cubicBezTo>
                <a:cubicBezTo>
                  <a:pt x="1315" y="2348"/>
                  <a:pt x="1410" y="2289"/>
                  <a:pt x="1516" y="2281"/>
                </a:cubicBezTo>
                <a:cubicBezTo>
                  <a:pt x="1649" y="2271"/>
                  <a:pt x="1783" y="2267"/>
                  <a:pt x="1916" y="2257"/>
                </a:cubicBezTo>
                <a:cubicBezTo>
                  <a:pt x="1937" y="2226"/>
                  <a:pt x="1951" y="2155"/>
                  <a:pt x="1975" y="2140"/>
                </a:cubicBezTo>
                <a:cubicBezTo>
                  <a:pt x="1996" y="2127"/>
                  <a:pt x="2022" y="2126"/>
                  <a:pt x="2045" y="2116"/>
                </a:cubicBezTo>
                <a:cubicBezTo>
                  <a:pt x="2058" y="2110"/>
                  <a:pt x="2069" y="2101"/>
                  <a:pt x="2081" y="2093"/>
                </a:cubicBezTo>
                <a:cubicBezTo>
                  <a:pt x="2090" y="2064"/>
                  <a:pt x="2115" y="2040"/>
                  <a:pt x="2116" y="2010"/>
                </a:cubicBezTo>
                <a:cubicBezTo>
                  <a:pt x="2124" y="1834"/>
                  <a:pt x="2125" y="1848"/>
                  <a:pt x="2092" y="1752"/>
                </a:cubicBezTo>
                <a:cubicBezTo>
                  <a:pt x="2076" y="1599"/>
                  <a:pt x="2087" y="1681"/>
                  <a:pt x="2057" y="1505"/>
                </a:cubicBezTo>
                <a:cubicBezTo>
                  <a:pt x="2051" y="1472"/>
                  <a:pt x="2014" y="1454"/>
                  <a:pt x="1987" y="1434"/>
                </a:cubicBezTo>
                <a:cubicBezTo>
                  <a:pt x="1753" y="1259"/>
                  <a:pt x="1964" y="1461"/>
                  <a:pt x="1799" y="1293"/>
                </a:cubicBezTo>
                <a:cubicBezTo>
                  <a:pt x="1745" y="1136"/>
                  <a:pt x="1800" y="1306"/>
                  <a:pt x="1775" y="882"/>
                </a:cubicBezTo>
                <a:cubicBezTo>
                  <a:pt x="1773" y="854"/>
                  <a:pt x="1757" y="828"/>
                  <a:pt x="1752" y="800"/>
                </a:cubicBezTo>
                <a:cubicBezTo>
                  <a:pt x="1740" y="724"/>
                  <a:pt x="1736" y="656"/>
                  <a:pt x="1669" y="612"/>
                </a:cubicBezTo>
                <a:cubicBezTo>
                  <a:pt x="1629" y="464"/>
                  <a:pt x="1583" y="325"/>
                  <a:pt x="1493" y="200"/>
                </a:cubicBezTo>
                <a:cubicBezTo>
                  <a:pt x="1478" y="180"/>
                  <a:pt x="1445" y="185"/>
                  <a:pt x="1422" y="177"/>
                </a:cubicBezTo>
                <a:cubicBezTo>
                  <a:pt x="1359" y="154"/>
                  <a:pt x="1296" y="131"/>
                  <a:pt x="1234" y="106"/>
                </a:cubicBezTo>
                <a:cubicBezTo>
                  <a:pt x="1179" y="84"/>
                  <a:pt x="1127" y="54"/>
                  <a:pt x="1070" y="36"/>
                </a:cubicBezTo>
                <a:cubicBezTo>
                  <a:pt x="990" y="11"/>
                  <a:pt x="870" y="8"/>
                  <a:pt x="788" y="0"/>
                </a:cubicBezTo>
                <a:cubicBezTo>
                  <a:pt x="745" y="14"/>
                  <a:pt x="711" y="39"/>
                  <a:pt x="670" y="59"/>
                </a:cubicBezTo>
                <a:cubicBezTo>
                  <a:pt x="628" y="182"/>
                  <a:pt x="533" y="194"/>
                  <a:pt x="423" y="235"/>
                </a:cubicBezTo>
                <a:cubicBezTo>
                  <a:pt x="415" y="259"/>
                  <a:pt x="412" y="284"/>
                  <a:pt x="400" y="306"/>
                </a:cubicBezTo>
                <a:cubicBezTo>
                  <a:pt x="341" y="411"/>
                  <a:pt x="382" y="265"/>
                  <a:pt x="341" y="388"/>
                </a:cubicBezTo>
                <a:cubicBezTo>
                  <a:pt x="316" y="462"/>
                  <a:pt x="306" y="530"/>
                  <a:pt x="270" y="600"/>
                </a:cubicBezTo>
                <a:cubicBezTo>
                  <a:pt x="248" y="692"/>
                  <a:pt x="210" y="794"/>
                  <a:pt x="153" y="870"/>
                </a:cubicBezTo>
                <a:cubicBezTo>
                  <a:pt x="101" y="1025"/>
                  <a:pt x="144" y="876"/>
                  <a:pt x="118" y="1164"/>
                </a:cubicBezTo>
                <a:cubicBezTo>
                  <a:pt x="110" y="1251"/>
                  <a:pt x="49" y="1421"/>
                  <a:pt x="0" y="1493"/>
                </a:cubicBezTo>
                <a:cubicBezTo>
                  <a:pt x="4" y="1658"/>
                  <a:pt x="2" y="1823"/>
                  <a:pt x="12" y="1987"/>
                </a:cubicBezTo>
                <a:cubicBezTo>
                  <a:pt x="14" y="2015"/>
                  <a:pt x="52" y="2179"/>
                  <a:pt x="71" y="2187"/>
                </a:cubicBezTo>
                <a:cubicBezTo>
                  <a:pt x="96" y="2198"/>
                  <a:pt x="126" y="2194"/>
                  <a:pt x="153" y="2198"/>
                </a:cubicBezTo>
                <a:cubicBezTo>
                  <a:pt x="165" y="2206"/>
                  <a:pt x="178" y="2212"/>
                  <a:pt x="188" y="2222"/>
                </a:cubicBezTo>
                <a:cubicBezTo>
                  <a:pt x="202" y="2236"/>
                  <a:pt x="218" y="2250"/>
                  <a:pt x="223" y="2269"/>
                </a:cubicBezTo>
                <a:cubicBezTo>
                  <a:pt x="243" y="2345"/>
                  <a:pt x="114" y="2336"/>
                  <a:pt x="82" y="2340"/>
                </a:cubicBezTo>
                <a:cubicBezTo>
                  <a:pt x="95" y="2379"/>
                  <a:pt x="106" y="2375"/>
                  <a:pt x="82" y="2375"/>
                </a:cubicBezTo>
                <a:close/>
              </a:path>
            </a:pathLst>
          </a:custGeom>
          <a:noFill/>
          <a:ln w="5715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391" name="Freeform 23"/>
          <p:cNvSpPr>
            <a:spLocks/>
          </p:cNvSpPr>
          <p:nvPr/>
        </p:nvSpPr>
        <p:spPr bwMode="auto">
          <a:xfrm>
            <a:off x="2997200" y="1857375"/>
            <a:ext cx="2705100" cy="4522788"/>
          </a:xfrm>
          <a:custGeom>
            <a:avLst/>
            <a:gdLst>
              <a:gd name="T0" fmla="*/ 74613 w 1704"/>
              <a:gd name="T1" fmla="*/ 4348163 h 2849"/>
              <a:gd name="T2" fmla="*/ 1790700 w 1704"/>
              <a:gd name="T3" fmla="*/ 4497388 h 2849"/>
              <a:gd name="T4" fmla="*/ 2630488 w 1704"/>
              <a:gd name="T5" fmla="*/ 4441826 h 2849"/>
              <a:gd name="T6" fmla="*/ 2705100 w 1704"/>
              <a:gd name="T7" fmla="*/ 4067176 h 2849"/>
              <a:gd name="T8" fmla="*/ 2686050 w 1704"/>
              <a:gd name="T9" fmla="*/ 3378201 h 2849"/>
              <a:gd name="T10" fmla="*/ 2425700 w 1704"/>
              <a:gd name="T11" fmla="*/ 2947988 h 2849"/>
              <a:gd name="T12" fmla="*/ 2332038 w 1704"/>
              <a:gd name="T13" fmla="*/ 2705100 h 2849"/>
              <a:gd name="T14" fmla="*/ 2293938 w 1704"/>
              <a:gd name="T15" fmla="*/ 2406650 h 2849"/>
              <a:gd name="T16" fmla="*/ 2276475 w 1704"/>
              <a:gd name="T17" fmla="*/ 2276475 h 2849"/>
              <a:gd name="T18" fmla="*/ 2276475 w 1704"/>
              <a:gd name="T19" fmla="*/ 1323975 h 2849"/>
              <a:gd name="T20" fmla="*/ 2257425 w 1704"/>
              <a:gd name="T21" fmla="*/ 1025525 h 2849"/>
              <a:gd name="T22" fmla="*/ 2201863 w 1704"/>
              <a:gd name="T23" fmla="*/ 839788 h 2849"/>
              <a:gd name="T24" fmla="*/ 2144713 w 1704"/>
              <a:gd name="T25" fmla="*/ 373063 h 2849"/>
              <a:gd name="T26" fmla="*/ 2033588 w 1704"/>
              <a:gd name="T27" fmla="*/ 260350 h 2849"/>
              <a:gd name="T28" fmla="*/ 1754188 w 1704"/>
              <a:gd name="T29" fmla="*/ 242888 h 2849"/>
              <a:gd name="T30" fmla="*/ 1492250 w 1704"/>
              <a:gd name="T31" fmla="*/ 74613 h 2849"/>
              <a:gd name="T32" fmla="*/ 1044575 w 1704"/>
              <a:gd name="T33" fmla="*/ 19050 h 2849"/>
              <a:gd name="T34" fmla="*/ 522288 w 1704"/>
              <a:gd name="T35" fmla="*/ 36513 h 2849"/>
              <a:gd name="T36" fmla="*/ 390525 w 1704"/>
              <a:gd name="T37" fmla="*/ 260350 h 2849"/>
              <a:gd name="T38" fmla="*/ 315913 w 1704"/>
              <a:gd name="T39" fmla="*/ 635000 h 2849"/>
              <a:gd name="T40" fmla="*/ 315913 w 1704"/>
              <a:gd name="T41" fmla="*/ 1958975 h 2849"/>
              <a:gd name="T42" fmla="*/ 373062 w 1704"/>
              <a:gd name="T43" fmla="*/ 2127250 h 2849"/>
              <a:gd name="T44" fmla="*/ 428625 w 1704"/>
              <a:gd name="T45" fmla="*/ 2406650 h 2849"/>
              <a:gd name="T46" fmla="*/ 298450 w 1704"/>
              <a:gd name="T47" fmla="*/ 3246438 h 2849"/>
              <a:gd name="T48" fmla="*/ 74613 w 1704"/>
              <a:gd name="T49" fmla="*/ 3676651 h 2849"/>
              <a:gd name="T50" fmla="*/ 0 w 1704"/>
              <a:gd name="T51" fmla="*/ 3937001 h 2849"/>
              <a:gd name="T52" fmla="*/ 17463 w 1704"/>
              <a:gd name="T53" fmla="*/ 4310063 h 2849"/>
              <a:gd name="T54" fmla="*/ 74613 w 1704"/>
              <a:gd name="T55" fmla="*/ 4348163 h 284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704"/>
              <a:gd name="T85" fmla="*/ 0 h 2849"/>
              <a:gd name="T86" fmla="*/ 1704 w 1704"/>
              <a:gd name="T87" fmla="*/ 2849 h 2849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704" h="2849">
                <a:moveTo>
                  <a:pt x="47" y="2739"/>
                </a:moveTo>
                <a:cubicBezTo>
                  <a:pt x="413" y="2751"/>
                  <a:pt x="763" y="2805"/>
                  <a:pt x="1128" y="2833"/>
                </a:cubicBezTo>
                <a:cubicBezTo>
                  <a:pt x="1267" y="2829"/>
                  <a:pt x="1496" y="2849"/>
                  <a:pt x="1657" y="2798"/>
                </a:cubicBezTo>
                <a:cubicBezTo>
                  <a:pt x="1684" y="2719"/>
                  <a:pt x="1683" y="2642"/>
                  <a:pt x="1704" y="2562"/>
                </a:cubicBezTo>
                <a:cubicBezTo>
                  <a:pt x="1700" y="2417"/>
                  <a:pt x="1698" y="2273"/>
                  <a:pt x="1692" y="2128"/>
                </a:cubicBezTo>
                <a:cubicBezTo>
                  <a:pt x="1685" y="1950"/>
                  <a:pt x="1697" y="1892"/>
                  <a:pt x="1528" y="1857"/>
                </a:cubicBezTo>
                <a:cubicBezTo>
                  <a:pt x="1510" y="1804"/>
                  <a:pt x="1486" y="1757"/>
                  <a:pt x="1469" y="1704"/>
                </a:cubicBezTo>
                <a:cubicBezTo>
                  <a:pt x="1461" y="1641"/>
                  <a:pt x="1453" y="1579"/>
                  <a:pt x="1445" y="1516"/>
                </a:cubicBezTo>
                <a:cubicBezTo>
                  <a:pt x="1441" y="1489"/>
                  <a:pt x="1434" y="1434"/>
                  <a:pt x="1434" y="1434"/>
                </a:cubicBezTo>
                <a:cubicBezTo>
                  <a:pt x="1461" y="1174"/>
                  <a:pt x="1450" y="1319"/>
                  <a:pt x="1434" y="834"/>
                </a:cubicBezTo>
                <a:cubicBezTo>
                  <a:pt x="1432" y="771"/>
                  <a:pt x="1428" y="708"/>
                  <a:pt x="1422" y="646"/>
                </a:cubicBezTo>
                <a:cubicBezTo>
                  <a:pt x="1418" y="606"/>
                  <a:pt x="1387" y="529"/>
                  <a:pt x="1387" y="529"/>
                </a:cubicBezTo>
                <a:cubicBezTo>
                  <a:pt x="1373" y="433"/>
                  <a:pt x="1376" y="328"/>
                  <a:pt x="1351" y="235"/>
                </a:cubicBezTo>
                <a:cubicBezTo>
                  <a:pt x="1345" y="212"/>
                  <a:pt x="1300" y="168"/>
                  <a:pt x="1281" y="164"/>
                </a:cubicBezTo>
                <a:cubicBezTo>
                  <a:pt x="1223" y="152"/>
                  <a:pt x="1164" y="157"/>
                  <a:pt x="1105" y="153"/>
                </a:cubicBezTo>
                <a:cubicBezTo>
                  <a:pt x="1061" y="119"/>
                  <a:pt x="997" y="55"/>
                  <a:pt x="940" y="47"/>
                </a:cubicBezTo>
                <a:cubicBezTo>
                  <a:pt x="846" y="33"/>
                  <a:pt x="658" y="12"/>
                  <a:pt x="658" y="12"/>
                </a:cubicBezTo>
                <a:cubicBezTo>
                  <a:pt x="548" y="16"/>
                  <a:pt x="436" y="0"/>
                  <a:pt x="329" y="23"/>
                </a:cubicBezTo>
                <a:cubicBezTo>
                  <a:pt x="305" y="28"/>
                  <a:pt x="262" y="141"/>
                  <a:pt x="246" y="164"/>
                </a:cubicBezTo>
                <a:cubicBezTo>
                  <a:pt x="228" y="242"/>
                  <a:pt x="224" y="324"/>
                  <a:pt x="199" y="400"/>
                </a:cubicBezTo>
                <a:cubicBezTo>
                  <a:pt x="184" y="742"/>
                  <a:pt x="176" y="811"/>
                  <a:pt x="199" y="1234"/>
                </a:cubicBezTo>
                <a:cubicBezTo>
                  <a:pt x="199" y="1235"/>
                  <a:pt x="229" y="1322"/>
                  <a:pt x="235" y="1340"/>
                </a:cubicBezTo>
                <a:cubicBezTo>
                  <a:pt x="253" y="1393"/>
                  <a:pt x="261" y="1461"/>
                  <a:pt x="270" y="1516"/>
                </a:cubicBezTo>
                <a:cubicBezTo>
                  <a:pt x="259" y="1892"/>
                  <a:pt x="318" y="1848"/>
                  <a:pt x="188" y="2045"/>
                </a:cubicBezTo>
                <a:cubicBezTo>
                  <a:pt x="162" y="2146"/>
                  <a:pt x="103" y="2228"/>
                  <a:pt x="47" y="2316"/>
                </a:cubicBezTo>
                <a:cubicBezTo>
                  <a:pt x="20" y="2358"/>
                  <a:pt x="11" y="2432"/>
                  <a:pt x="0" y="2480"/>
                </a:cubicBezTo>
                <a:cubicBezTo>
                  <a:pt x="4" y="2558"/>
                  <a:pt x="1" y="2637"/>
                  <a:pt x="11" y="2715"/>
                </a:cubicBezTo>
                <a:cubicBezTo>
                  <a:pt x="19" y="2775"/>
                  <a:pt x="32" y="2754"/>
                  <a:pt x="47" y="2739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392" name="Freeform 24"/>
          <p:cNvSpPr>
            <a:spLocks/>
          </p:cNvSpPr>
          <p:nvPr/>
        </p:nvSpPr>
        <p:spPr bwMode="auto">
          <a:xfrm>
            <a:off x="5624513" y="1849438"/>
            <a:ext cx="3268662" cy="3705225"/>
          </a:xfrm>
          <a:custGeom>
            <a:avLst/>
            <a:gdLst>
              <a:gd name="T0" fmla="*/ 2652712 w 2059"/>
              <a:gd name="T1" fmla="*/ 7937 h 2334"/>
              <a:gd name="T2" fmla="*/ 207962 w 2059"/>
              <a:gd name="T3" fmla="*/ 82550 h 2334"/>
              <a:gd name="T4" fmla="*/ 152400 w 2059"/>
              <a:gd name="T5" fmla="*/ 436563 h 2334"/>
              <a:gd name="T6" fmla="*/ 58737 w 2059"/>
              <a:gd name="T7" fmla="*/ 1182687 h 2334"/>
              <a:gd name="T8" fmla="*/ 3175 w 2059"/>
              <a:gd name="T9" fmla="*/ 1557337 h 2334"/>
              <a:gd name="T10" fmla="*/ 22225 w 2059"/>
              <a:gd name="T11" fmla="*/ 2695575 h 2334"/>
              <a:gd name="T12" fmla="*/ 171450 w 2059"/>
              <a:gd name="T13" fmla="*/ 2955925 h 2334"/>
              <a:gd name="T14" fmla="*/ 265112 w 2059"/>
              <a:gd name="T15" fmla="*/ 3328988 h 2334"/>
              <a:gd name="T16" fmla="*/ 376237 w 2059"/>
              <a:gd name="T17" fmla="*/ 3367088 h 2334"/>
              <a:gd name="T18" fmla="*/ 1011237 w 2059"/>
              <a:gd name="T19" fmla="*/ 3646488 h 2334"/>
              <a:gd name="T20" fmla="*/ 1870075 w 2059"/>
              <a:gd name="T21" fmla="*/ 3665538 h 2334"/>
              <a:gd name="T22" fmla="*/ 2428874 w 2059"/>
              <a:gd name="T23" fmla="*/ 3665538 h 2334"/>
              <a:gd name="T24" fmla="*/ 2727324 w 2059"/>
              <a:gd name="T25" fmla="*/ 3571875 h 2334"/>
              <a:gd name="T26" fmla="*/ 2876549 w 2059"/>
              <a:gd name="T27" fmla="*/ 3460750 h 2334"/>
              <a:gd name="T28" fmla="*/ 3063874 w 2059"/>
              <a:gd name="T29" fmla="*/ 3348038 h 2334"/>
              <a:gd name="T30" fmla="*/ 3174999 w 2059"/>
              <a:gd name="T31" fmla="*/ 2825750 h 2334"/>
              <a:gd name="T32" fmla="*/ 3268662 w 2059"/>
              <a:gd name="T33" fmla="*/ 1331912 h 2334"/>
              <a:gd name="T34" fmla="*/ 3249611 w 2059"/>
              <a:gd name="T35" fmla="*/ 268287 h 2334"/>
              <a:gd name="T36" fmla="*/ 2765424 w 2059"/>
              <a:gd name="T37" fmla="*/ 82550 h 2334"/>
              <a:gd name="T38" fmla="*/ 2652712 w 2059"/>
              <a:gd name="T39" fmla="*/ 63500 h 2334"/>
              <a:gd name="T40" fmla="*/ 2597149 w 2059"/>
              <a:gd name="T41" fmla="*/ 44450 h 2334"/>
              <a:gd name="T42" fmla="*/ 2652712 w 2059"/>
              <a:gd name="T43" fmla="*/ 7937 h 233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059"/>
              <a:gd name="T67" fmla="*/ 0 h 2334"/>
              <a:gd name="T68" fmla="*/ 2059 w 2059"/>
              <a:gd name="T69" fmla="*/ 2334 h 233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059" h="2334">
                <a:moveTo>
                  <a:pt x="1671" y="5"/>
                </a:moveTo>
                <a:cubicBezTo>
                  <a:pt x="1155" y="11"/>
                  <a:pt x="643" y="0"/>
                  <a:pt x="131" y="52"/>
                </a:cubicBezTo>
                <a:cubicBezTo>
                  <a:pt x="108" y="125"/>
                  <a:pt x="115" y="201"/>
                  <a:pt x="96" y="275"/>
                </a:cubicBezTo>
                <a:cubicBezTo>
                  <a:pt x="90" y="429"/>
                  <a:pt x="110" y="602"/>
                  <a:pt x="37" y="745"/>
                </a:cubicBezTo>
                <a:cubicBezTo>
                  <a:pt x="30" y="842"/>
                  <a:pt x="30" y="897"/>
                  <a:pt x="2" y="981"/>
                </a:cubicBezTo>
                <a:cubicBezTo>
                  <a:pt x="6" y="1220"/>
                  <a:pt x="0" y="1459"/>
                  <a:pt x="14" y="1698"/>
                </a:cubicBezTo>
                <a:cubicBezTo>
                  <a:pt x="18" y="1769"/>
                  <a:pt x="53" y="1826"/>
                  <a:pt x="108" y="1862"/>
                </a:cubicBezTo>
                <a:cubicBezTo>
                  <a:pt x="151" y="2034"/>
                  <a:pt x="131" y="1956"/>
                  <a:pt x="167" y="2097"/>
                </a:cubicBezTo>
                <a:cubicBezTo>
                  <a:pt x="173" y="2121"/>
                  <a:pt x="214" y="2113"/>
                  <a:pt x="237" y="2121"/>
                </a:cubicBezTo>
                <a:cubicBezTo>
                  <a:pt x="295" y="2290"/>
                  <a:pt x="472" y="2289"/>
                  <a:pt x="637" y="2297"/>
                </a:cubicBezTo>
                <a:cubicBezTo>
                  <a:pt x="817" y="2305"/>
                  <a:pt x="998" y="2305"/>
                  <a:pt x="1178" y="2309"/>
                </a:cubicBezTo>
                <a:cubicBezTo>
                  <a:pt x="1243" y="2312"/>
                  <a:pt x="1439" y="2334"/>
                  <a:pt x="1530" y="2309"/>
                </a:cubicBezTo>
                <a:cubicBezTo>
                  <a:pt x="1830" y="2225"/>
                  <a:pt x="1429" y="2287"/>
                  <a:pt x="1718" y="2250"/>
                </a:cubicBezTo>
                <a:cubicBezTo>
                  <a:pt x="1749" y="2227"/>
                  <a:pt x="1778" y="2199"/>
                  <a:pt x="1812" y="2180"/>
                </a:cubicBezTo>
                <a:cubicBezTo>
                  <a:pt x="1954" y="2099"/>
                  <a:pt x="1821" y="2218"/>
                  <a:pt x="1930" y="2109"/>
                </a:cubicBezTo>
                <a:cubicBezTo>
                  <a:pt x="1949" y="1998"/>
                  <a:pt x="1982" y="1892"/>
                  <a:pt x="2000" y="1780"/>
                </a:cubicBezTo>
                <a:cubicBezTo>
                  <a:pt x="2020" y="1466"/>
                  <a:pt x="2039" y="1153"/>
                  <a:pt x="2059" y="839"/>
                </a:cubicBezTo>
                <a:cubicBezTo>
                  <a:pt x="2055" y="616"/>
                  <a:pt x="2054" y="392"/>
                  <a:pt x="2047" y="169"/>
                </a:cubicBezTo>
                <a:cubicBezTo>
                  <a:pt x="2042" y="26"/>
                  <a:pt x="1824" y="57"/>
                  <a:pt x="1742" y="52"/>
                </a:cubicBezTo>
                <a:cubicBezTo>
                  <a:pt x="1718" y="48"/>
                  <a:pt x="1694" y="45"/>
                  <a:pt x="1671" y="40"/>
                </a:cubicBezTo>
                <a:cubicBezTo>
                  <a:pt x="1659" y="37"/>
                  <a:pt x="1636" y="40"/>
                  <a:pt x="1636" y="28"/>
                </a:cubicBezTo>
                <a:cubicBezTo>
                  <a:pt x="1636" y="14"/>
                  <a:pt x="1659" y="13"/>
                  <a:pt x="1671" y="5"/>
                </a:cubicBezTo>
                <a:close/>
              </a:path>
            </a:pathLst>
          </a:custGeom>
          <a:noFill/>
          <a:ln w="38100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916238" y="549275"/>
            <a:ext cx="3103562" cy="1066800"/>
            <a:chOff x="2688" y="2256"/>
            <a:chExt cx="2304" cy="672"/>
          </a:xfrm>
        </p:grpSpPr>
        <p:sp>
          <p:nvSpPr>
            <p:cNvPr id="8201" name="Text Box 26"/>
            <p:cNvSpPr txBox="1">
              <a:spLocks noChangeArrowheads="1"/>
            </p:cNvSpPr>
            <p:nvPr/>
          </p:nvSpPr>
          <p:spPr bwMode="auto">
            <a:xfrm>
              <a:off x="4416" y="2592"/>
              <a:ext cx="528" cy="296"/>
            </a:xfrm>
            <a:prstGeom prst="rect">
              <a:avLst/>
            </a:prstGeom>
            <a:noFill/>
            <a:ln w="1270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solidFill>
                    <a:srgbClr val="FF0000"/>
                  </a:solidFill>
                  <a:latin typeface="Times New Roman" pitchFamily="18" charset="0"/>
                </a:rPr>
                <a:t>root</a:t>
              </a:r>
            </a:p>
          </p:txBody>
        </p:sp>
        <p:sp>
          <p:nvSpPr>
            <p:cNvPr id="8202" name="Rectangle 27"/>
            <p:cNvSpPr>
              <a:spLocks noChangeArrowheads="1"/>
            </p:cNvSpPr>
            <p:nvPr/>
          </p:nvSpPr>
          <p:spPr bwMode="auto">
            <a:xfrm>
              <a:off x="2688" y="2256"/>
              <a:ext cx="2304" cy="672"/>
            </a:xfrm>
            <a:prstGeom prst="rect">
              <a:avLst/>
            </a:prstGeom>
            <a:noFill/>
            <a:ln w="1270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26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90" grpId="0" animBg="1"/>
      <p:bldP spid="442391" grpId="0" animBg="1"/>
      <p:bldP spid="44239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Applications : Sorting</a:t>
            </a:r>
            <a:endParaRPr lang="ko-KR" altLang="en-US" smtClean="0"/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304800" y="1447800"/>
            <a:ext cx="8686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800"/>
              <a:t>use element key as priority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800"/>
              <a:t>insert elements to be sorted into a priority queue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800"/>
              <a:t>remove/pop elements in priority order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§"/>
            </a:pPr>
            <a:r>
              <a:rPr lang="en-US" altLang="ko-KR" sz="2200"/>
              <a:t>if a min priority queue is used, elements are extracted in ascending order of priority (or key)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§"/>
            </a:pPr>
            <a:r>
              <a:rPr lang="en-US" altLang="ko-KR" sz="2200"/>
              <a:t>if a max priority queue is used, elements are extracted in descending order of priority (or key)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455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2" grpId="0" build="p" bldLvl="2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Machine Scheduling</a:t>
            </a:r>
            <a:endParaRPr lang="ko-KR" altLang="en-US" smtClean="0"/>
          </a:p>
        </p:txBody>
      </p:sp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457200" y="1295400"/>
            <a:ext cx="822960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800">
                <a:solidFill>
                  <a:srgbClr val="3333FF"/>
                </a:solidFill>
              </a:rPr>
              <a:t>m</a:t>
            </a:r>
            <a:r>
              <a:rPr lang="en-US" altLang="ko-KR" sz="2800">
                <a:solidFill>
                  <a:schemeClr val="bg2"/>
                </a:solidFill>
              </a:rPr>
              <a:t> </a:t>
            </a:r>
            <a:r>
              <a:rPr lang="en-US" altLang="ko-KR" sz="2800"/>
              <a:t>identical machines (drill press, cutter, sander, etc.)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800">
                <a:solidFill>
                  <a:srgbClr val="3333FF"/>
                </a:solidFill>
              </a:rPr>
              <a:t>n</a:t>
            </a:r>
            <a:r>
              <a:rPr lang="en-US" altLang="ko-KR" sz="2800">
                <a:solidFill>
                  <a:schemeClr val="hlink"/>
                </a:solidFill>
              </a:rPr>
              <a:t> </a:t>
            </a:r>
            <a:r>
              <a:rPr lang="en-US" altLang="ko-KR" sz="2800"/>
              <a:t>jobs/tasks to be performed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800"/>
              <a:t>assign jobs to machines so that the time at which the last job completes is minimum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126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8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8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6" grpId="0" build="p" bldLvl="3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Min Tree Definition</a:t>
            </a:r>
            <a:endParaRPr lang="ko-KR" altLang="en-US" smtClean="0"/>
          </a:p>
        </p:txBody>
      </p:sp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6096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800"/>
              <a:t>Each tree node has a value.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800"/>
              <a:t>Value in any node is the minimum value in the subtree for which that node is the root.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800"/>
              <a:t>Equivalently, no descendent has a smaller value.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761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9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9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9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9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0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Min Tree Example</a:t>
            </a:r>
            <a:endParaRPr lang="ko-KR" altLang="en-US" smtClean="0"/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3816350" y="16795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2673350" y="25177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3816350" y="25177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5111750" y="25177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1987550" y="34321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3206750" y="34321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 flipH="1">
            <a:off x="2971800" y="1978025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4038600" y="21304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4267200" y="1978025"/>
            <a:ext cx="990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 flipH="1">
            <a:off x="2209800" y="289242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2971800" y="2968625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51" name="Oval 15"/>
          <p:cNvSpPr>
            <a:spLocks noChangeArrowheads="1"/>
          </p:cNvSpPr>
          <p:nvPr/>
        </p:nvSpPr>
        <p:spPr bwMode="auto">
          <a:xfrm>
            <a:off x="5111750" y="34321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5334000" y="29686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53" name="Oval 17"/>
          <p:cNvSpPr>
            <a:spLocks noChangeArrowheads="1"/>
          </p:cNvSpPr>
          <p:nvPr/>
        </p:nvSpPr>
        <p:spPr bwMode="auto">
          <a:xfrm>
            <a:off x="5645150" y="42703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4" name="Oval 18"/>
          <p:cNvSpPr>
            <a:spLocks noChangeArrowheads="1"/>
          </p:cNvSpPr>
          <p:nvPr/>
        </p:nvSpPr>
        <p:spPr bwMode="auto">
          <a:xfrm>
            <a:off x="4502150" y="42703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 flipH="1">
            <a:off x="4800600" y="3883025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>
            <a:off x="5486400" y="3883025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821" name="Rectangle 21"/>
          <p:cNvSpPr>
            <a:spLocks noChangeArrowheads="1"/>
          </p:cNvSpPr>
          <p:nvPr/>
        </p:nvSpPr>
        <p:spPr bwMode="auto">
          <a:xfrm>
            <a:off x="3886200" y="17494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460822" name="Rectangle 22"/>
          <p:cNvSpPr>
            <a:spLocks noChangeArrowheads="1"/>
          </p:cNvSpPr>
          <p:nvPr/>
        </p:nvSpPr>
        <p:spPr bwMode="auto">
          <a:xfrm>
            <a:off x="2743200" y="25876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60823" name="Rectangle 23"/>
          <p:cNvSpPr>
            <a:spLocks noChangeArrowheads="1"/>
          </p:cNvSpPr>
          <p:nvPr/>
        </p:nvSpPr>
        <p:spPr bwMode="auto">
          <a:xfrm>
            <a:off x="3886200" y="25876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460824" name="Rectangle 24"/>
          <p:cNvSpPr>
            <a:spLocks noChangeArrowheads="1"/>
          </p:cNvSpPr>
          <p:nvPr/>
        </p:nvSpPr>
        <p:spPr bwMode="auto">
          <a:xfrm>
            <a:off x="5181600" y="25876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460825" name="Rectangle 25"/>
          <p:cNvSpPr>
            <a:spLocks noChangeArrowheads="1"/>
          </p:cNvSpPr>
          <p:nvPr/>
        </p:nvSpPr>
        <p:spPr bwMode="auto">
          <a:xfrm>
            <a:off x="2057400" y="34258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460826" name="Rectangle 26"/>
          <p:cNvSpPr>
            <a:spLocks noChangeArrowheads="1"/>
          </p:cNvSpPr>
          <p:nvPr/>
        </p:nvSpPr>
        <p:spPr bwMode="auto">
          <a:xfrm>
            <a:off x="3276600" y="35020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460827" name="Rectangle 27"/>
          <p:cNvSpPr>
            <a:spLocks noChangeArrowheads="1"/>
          </p:cNvSpPr>
          <p:nvPr/>
        </p:nvSpPr>
        <p:spPr bwMode="auto">
          <a:xfrm>
            <a:off x="5181600" y="35020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460828" name="Rectangle 28"/>
          <p:cNvSpPr>
            <a:spLocks noChangeArrowheads="1"/>
          </p:cNvSpPr>
          <p:nvPr/>
        </p:nvSpPr>
        <p:spPr bwMode="auto">
          <a:xfrm>
            <a:off x="4572000" y="43402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460829" name="Rectangle 29"/>
          <p:cNvSpPr>
            <a:spLocks noChangeArrowheads="1"/>
          </p:cNvSpPr>
          <p:nvPr/>
        </p:nvSpPr>
        <p:spPr bwMode="auto">
          <a:xfrm>
            <a:off x="5715000" y="43402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460830" name="Rectangle 30"/>
          <p:cNvSpPr>
            <a:spLocks noChangeArrowheads="1"/>
          </p:cNvSpPr>
          <p:nvPr/>
        </p:nvSpPr>
        <p:spPr bwMode="auto">
          <a:xfrm>
            <a:off x="1371600" y="5254625"/>
            <a:ext cx="6400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Root has minimum element.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986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1" grpId="0" build="p" autoUpdateAnimBg="0"/>
      <p:bldP spid="460822" grpId="0" build="p" autoUpdateAnimBg="0"/>
      <p:bldP spid="460823" grpId="0" build="p" autoUpdateAnimBg="0"/>
      <p:bldP spid="460824" grpId="0" build="p" autoUpdateAnimBg="0"/>
      <p:bldP spid="460825" grpId="0" build="p" autoUpdateAnimBg="0"/>
      <p:bldP spid="460826" grpId="0" build="p" autoUpdateAnimBg="0"/>
      <p:bldP spid="460827" grpId="0" build="p" autoUpdateAnimBg="0"/>
      <p:bldP spid="460828" grpId="0" build="p" autoUpdateAnimBg="0"/>
      <p:bldP spid="460829" grpId="0" build="p" autoUpdateAnimBg="0"/>
      <p:bldP spid="460830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Max Tree Example</a:t>
            </a:r>
            <a:endParaRPr lang="ko-KR" altLang="en-US" smtClean="0"/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3816350" y="17002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2673350" y="25384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3816350" y="25384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5111750" y="25384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1987550" y="34528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3206750" y="34528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 flipH="1">
            <a:off x="2971800" y="1998663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4038600" y="215106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4267200" y="1998663"/>
            <a:ext cx="990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 flipH="1">
            <a:off x="2209800" y="2913063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2971800" y="2989263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75" name="Oval 15"/>
          <p:cNvSpPr>
            <a:spLocks noChangeArrowheads="1"/>
          </p:cNvSpPr>
          <p:nvPr/>
        </p:nvSpPr>
        <p:spPr bwMode="auto">
          <a:xfrm>
            <a:off x="5111750" y="34528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5334000" y="298926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77" name="Oval 17"/>
          <p:cNvSpPr>
            <a:spLocks noChangeArrowheads="1"/>
          </p:cNvSpPr>
          <p:nvPr/>
        </p:nvSpPr>
        <p:spPr bwMode="auto">
          <a:xfrm>
            <a:off x="5645150" y="42910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8" name="Oval 18"/>
          <p:cNvSpPr>
            <a:spLocks noChangeArrowheads="1"/>
          </p:cNvSpPr>
          <p:nvPr/>
        </p:nvSpPr>
        <p:spPr bwMode="auto">
          <a:xfrm>
            <a:off x="4502150" y="42910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 flipH="1">
            <a:off x="4800600" y="3903663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>
            <a:off x="5486400" y="3903663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3886200" y="1770063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2743200" y="26082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3886200" y="26082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5181600" y="26082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66585" name="Rectangle 25"/>
          <p:cNvSpPr>
            <a:spLocks noChangeArrowheads="1"/>
          </p:cNvSpPr>
          <p:nvPr/>
        </p:nvSpPr>
        <p:spPr bwMode="auto">
          <a:xfrm>
            <a:off x="2057400" y="34464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276600" y="35226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6587" name="Rectangle 27"/>
          <p:cNvSpPr>
            <a:spLocks noChangeArrowheads="1"/>
          </p:cNvSpPr>
          <p:nvPr/>
        </p:nvSpPr>
        <p:spPr bwMode="auto">
          <a:xfrm>
            <a:off x="5181600" y="35226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66588" name="Rectangle 28"/>
          <p:cNvSpPr>
            <a:spLocks noChangeArrowheads="1"/>
          </p:cNvSpPr>
          <p:nvPr/>
        </p:nvSpPr>
        <p:spPr bwMode="auto">
          <a:xfrm>
            <a:off x="4572000" y="43608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6589" name="Rectangle 29"/>
          <p:cNvSpPr>
            <a:spLocks noChangeArrowheads="1"/>
          </p:cNvSpPr>
          <p:nvPr/>
        </p:nvSpPr>
        <p:spPr bwMode="auto">
          <a:xfrm>
            <a:off x="5715000" y="43608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6590" name="Rectangle 30"/>
          <p:cNvSpPr>
            <a:spLocks noChangeArrowheads="1"/>
          </p:cNvSpPr>
          <p:nvPr/>
        </p:nvSpPr>
        <p:spPr bwMode="auto">
          <a:xfrm>
            <a:off x="1371600" y="5275263"/>
            <a:ext cx="6400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Root has maximum element.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81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Min Heap Definition</a:t>
            </a:r>
            <a:endParaRPr lang="ko-KR" altLang="en-US" smtClean="0"/>
          </a:p>
        </p:txBody>
      </p:sp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611188" y="2133600"/>
            <a:ext cx="777716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800"/>
              <a:t>complete binary tree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800"/>
              <a:t>min tree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42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2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2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2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Min Heap With 9 Nodes</a:t>
            </a:r>
            <a:endParaRPr lang="ko-KR" altLang="en-US" smtClean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981200" y="5486400"/>
            <a:ext cx="6553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Complete binary tree with </a:t>
            </a:r>
            <a:r>
              <a:rPr lang="en-US" altLang="ko-KR" sz="2800">
                <a:solidFill>
                  <a:srgbClr val="3333FF"/>
                </a:solidFill>
              </a:rPr>
              <a:t>9 </a:t>
            </a:r>
            <a:r>
              <a:rPr lang="en-US" altLang="ko-KR" sz="2800"/>
              <a:t>nodes</a:t>
            </a:r>
            <a:r>
              <a:rPr lang="en-US" altLang="ko-KR" sz="2800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5650" y="1457325"/>
            <a:ext cx="7531100" cy="3340100"/>
            <a:chOff x="292" y="916"/>
            <a:chExt cx="4744" cy="2104"/>
          </a:xfrm>
        </p:grpSpPr>
        <p:sp>
          <p:nvSpPr>
            <p:cNvPr id="68614" name="Oval 6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15" name="Oval 7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16" name="Oval 8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17" name="Oval 9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18" name="Oval 10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19" name="Oval 11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20" name="Oval 12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21" name="Oval 13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22" name="Oval 14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48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Min Heap With 9 Nodes</a:t>
            </a:r>
            <a:endParaRPr lang="ko-KR" altLang="en-US" smtClean="0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195513" y="4797425"/>
            <a:ext cx="65532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Complete binary tree with 9 nodes that is also a min tree.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8013" y="1454150"/>
            <a:ext cx="7531100" cy="3340100"/>
            <a:chOff x="292" y="916"/>
            <a:chExt cx="4744" cy="2104"/>
          </a:xfrm>
        </p:grpSpPr>
        <p:sp>
          <p:nvSpPr>
            <p:cNvPr id="69638" name="Oval 6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39" name="Oval 7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40" name="Oval 8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41" name="Oval 9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42" name="Oval 10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43" name="Oval 11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44" name="Oval 12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45" name="Oval 13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46" name="Oval 14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48" name="Line 16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49" name="Line 17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50" name="Line 18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51" name="Line 19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52" name="Line 20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53" name="Line 21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54" name="Line 22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55" name="Rectangle 23"/>
            <p:cNvSpPr>
              <a:spLocks noChangeArrowheads="1"/>
            </p:cNvSpPr>
            <p:nvPr/>
          </p:nvSpPr>
          <p:spPr bwMode="auto">
            <a:xfrm>
              <a:off x="2678" y="9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9656" name="Rectangle 24"/>
            <p:cNvSpPr>
              <a:spLocks noChangeArrowheads="1"/>
            </p:cNvSpPr>
            <p:nvPr/>
          </p:nvSpPr>
          <p:spPr bwMode="auto">
            <a:xfrm>
              <a:off x="1334" y="15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9657" name="Rectangle 25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9658" name="Rectangle 26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9659" name="Rectangle 27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9660" name="Rectangle 28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9661" name="Rectangle 29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9662" name="Rectangle 30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9663" name="Rectangle 31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080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Max Heap With 9 Nodes</a:t>
            </a:r>
            <a:endParaRPr lang="ko-KR" altLang="en-US" smtClean="0"/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1981200" y="5084763"/>
            <a:ext cx="6553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Complete binary tree with </a:t>
            </a:r>
            <a:r>
              <a:rPr lang="en-US" altLang="ko-KR" sz="2800">
                <a:solidFill>
                  <a:srgbClr val="3333FF"/>
                </a:solidFill>
              </a:rPr>
              <a:t>9</a:t>
            </a:r>
            <a:r>
              <a:rPr lang="en-US" altLang="ko-KR" sz="2800">
                <a:solidFill>
                  <a:schemeClr val="bg2"/>
                </a:solidFill>
              </a:rPr>
              <a:t> </a:t>
            </a:r>
            <a:r>
              <a:rPr lang="en-US" altLang="ko-KR" sz="2800"/>
              <a:t>nodes that is also a max tree.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3550" y="1454150"/>
            <a:ext cx="7531100" cy="3340100"/>
            <a:chOff x="292" y="916"/>
            <a:chExt cx="4744" cy="2104"/>
          </a:xfrm>
        </p:grpSpPr>
        <p:sp>
          <p:nvSpPr>
            <p:cNvPr id="70662" name="Oval 6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3" name="Oval 7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4" name="Oval 8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5" name="Oval 9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6" name="Oval 10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7" name="Oval 11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8" name="Oval 12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9" name="Oval 13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70" name="Oval 14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71" name="Line 15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72" name="Line 16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73" name="Line 17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75" name="Line 19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76" name="Line 20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77" name="Line 21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79" name="Rectangle 23"/>
            <p:cNvSpPr>
              <a:spLocks noChangeArrowheads="1"/>
            </p:cNvSpPr>
            <p:nvPr/>
          </p:nvSpPr>
          <p:spPr bwMode="auto">
            <a:xfrm>
              <a:off x="2678" y="9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0680" name="Rectangle 24"/>
            <p:cNvSpPr>
              <a:spLocks noChangeArrowheads="1"/>
            </p:cNvSpPr>
            <p:nvPr/>
          </p:nvSpPr>
          <p:spPr bwMode="auto">
            <a:xfrm>
              <a:off x="1334" y="15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0681" name="Rectangle 25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0682" name="Rectangle 26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0684" name="Rectangle 28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0685" name="Rectangle 29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0686" name="Rectangle 30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0687" name="Rectangle 31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166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4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Heap Height</a:t>
            </a:r>
            <a:endParaRPr lang="ko-KR" altLang="en-US" smtClean="0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066800" y="2057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Since a heap is a complete binary tree, the height of an </a:t>
            </a:r>
            <a:r>
              <a:rPr lang="en-US" altLang="ko-KR" sz="2800">
                <a:solidFill>
                  <a:srgbClr val="3333FF"/>
                </a:solidFill>
              </a:rPr>
              <a:t>n</a:t>
            </a:r>
            <a:r>
              <a:rPr lang="en-US" altLang="ko-KR" sz="2800">
                <a:solidFill>
                  <a:schemeClr val="bg2"/>
                </a:solidFill>
              </a:rPr>
              <a:t> </a:t>
            </a:r>
            <a:r>
              <a:rPr lang="en-US" altLang="ko-KR" sz="2800"/>
              <a:t>node heap is</a:t>
            </a:r>
            <a:r>
              <a:rPr lang="en-US" altLang="ko-KR" sz="2800">
                <a:solidFill>
                  <a:schemeClr val="hlink"/>
                </a:solidFill>
              </a:rPr>
              <a:t> </a:t>
            </a:r>
            <a:r>
              <a:rPr lang="en-US" altLang="ko-KR" sz="2800">
                <a:solidFill>
                  <a:srgbClr val="3333FF"/>
                </a:solidFill>
              </a:rPr>
              <a:t>log</a:t>
            </a:r>
            <a:r>
              <a:rPr lang="en-US" altLang="ko-KR" sz="2800" baseline="-25000">
                <a:solidFill>
                  <a:srgbClr val="3333FF"/>
                </a:solidFill>
              </a:rPr>
              <a:t>2</a:t>
            </a:r>
            <a:r>
              <a:rPr lang="en-US" altLang="ko-KR" sz="2800">
                <a:solidFill>
                  <a:srgbClr val="3333FF"/>
                </a:solidFill>
              </a:rPr>
              <a:t> (n+1).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703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Leaves</a:t>
            </a:r>
            <a:endParaRPr lang="ko-KR" altLang="en-US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875088" y="836613"/>
            <a:ext cx="1447800" cy="609600"/>
          </a:xfrm>
          <a:prstGeom prst="rect">
            <a:avLst/>
          </a:prstGeom>
          <a:solidFill>
            <a:srgbClr val="9966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2400">
                <a:latin typeface="Times New Roman" pitchFamily="18" charset="0"/>
              </a:rPr>
              <a:t>President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436688" y="2132013"/>
            <a:ext cx="14478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2400">
                <a:latin typeface="Times New Roman" pitchFamily="18" charset="0"/>
              </a:rPr>
              <a:t>VP1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951288" y="2132013"/>
            <a:ext cx="14478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2400">
                <a:latin typeface="Times New Roman" pitchFamily="18" charset="0"/>
              </a:rPr>
              <a:t>VP2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542088" y="2055813"/>
            <a:ext cx="17526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2400">
                <a:latin typeface="Times New Roman" pitchFamily="18" charset="0"/>
              </a:rPr>
              <a:t>VP3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598488" y="4037013"/>
            <a:ext cx="1447800" cy="609600"/>
          </a:xfrm>
          <a:prstGeom prst="rect">
            <a:avLst/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2400">
                <a:latin typeface="Times New Roman" pitchFamily="18" charset="0"/>
              </a:rPr>
              <a:t>Manager1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198688" y="4037013"/>
            <a:ext cx="1447800" cy="609600"/>
          </a:xfrm>
          <a:prstGeom prst="rect">
            <a:avLst/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2400">
                <a:latin typeface="Times New Roman" pitchFamily="18" charset="0"/>
              </a:rPr>
              <a:t>Manager2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51288" y="4037013"/>
            <a:ext cx="14478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2400">
                <a:latin typeface="Times New Roman" pitchFamily="18" charset="0"/>
              </a:rPr>
              <a:t>Manager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6313488" y="3960813"/>
            <a:ext cx="2362200" cy="609600"/>
          </a:xfrm>
          <a:prstGeom prst="rect">
            <a:avLst/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2400">
                <a:latin typeface="Times New Roman" pitchFamily="18" charset="0"/>
              </a:rPr>
              <a:t>Manager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646488" y="5408613"/>
            <a:ext cx="2362200" cy="609600"/>
          </a:xfrm>
          <a:prstGeom prst="rect">
            <a:avLst/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2400">
                <a:latin typeface="Times New Roman" pitchFamily="18" charset="0"/>
              </a:rPr>
              <a:t>Worker Bee</a:t>
            </a: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4560888" y="1446213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H="1">
            <a:off x="2884488" y="1446213"/>
            <a:ext cx="9906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5322888" y="1446213"/>
            <a:ext cx="12192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>
            <a:off x="1055688" y="2741613"/>
            <a:ext cx="76200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2427288" y="2741613"/>
            <a:ext cx="45720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4560888" y="2741613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7380288" y="2665413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4560888" y="4646613"/>
            <a:ext cx="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85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400" smtClean="0"/>
              <a:t>A Heap Is Efficiently Represented As An Array</a:t>
            </a:r>
            <a:endParaRPr lang="ko-KR" altLang="en-US" sz="3400" smtClean="0"/>
          </a:p>
        </p:txBody>
      </p:sp>
      <p:grpSp>
        <p:nvGrpSpPr>
          <p:cNvPr id="72708" name="Group 4"/>
          <p:cNvGrpSpPr>
            <a:grpSpLocks/>
          </p:cNvGrpSpPr>
          <p:nvPr/>
        </p:nvGrpSpPr>
        <p:grpSpPr bwMode="auto">
          <a:xfrm>
            <a:off x="463550" y="1454150"/>
            <a:ext cx="7531100" cy="3340100"/>
            <a:chOff x="292" y="916"/>
            <a:chExt cx="4744" cy="2104"/>
          </a:xfrm>
        </p:grpSpPr>
        <p:sp>
          <p:nvSpPr>
            <p:cNvPr id="72746" name="Oval 5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47" name="Oval 6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48" name="Oval 7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49" name="Oval 8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50" name="Oval 9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51" name="Oval 10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52" name="Oval 11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53" name="Oval 12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54" name="Oval 13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55" name="Line 14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756" name="Line 15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757" name="Line 16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758" name="Line 17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759" name="Line 18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760" name="Line 19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761" name="Line 20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762" name="Line 21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763" name="Rectangle 22"/>
            <p:cNvSpPr>
              <a:spLocks noChangeArrowheads="1"/>
            </p:cNvSpPr>
            <p:nvPr/>
          </p:nvSpPr>
          <p:spPr bwMode="auto">
            <a:xfrm>
              <a:off x="2678" y="9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2764" name="Rectangle 23"/>
            <p:cNvSpPr>
              <a:spLocks noChangeArrowheads="1"/>
            </p:cNvSpPr>
            <p:nvPr/>
          </p:nvSpPr>
          <p:spPr bwMode="auto">
            <a:xfrm>
              <a:off x="1334" y="15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2765" name="Rectangle 24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2766" name="Rectangle 25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72767" name="Rectangle 26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2768" name="Rectangle 27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2769" name="Rectangle 28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2770" name="Rectangle 29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2771" name="Rectangle 30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72709" name="Rectangle 31"/>
          <p:cNvSpPr>
            <a:spLocks noChangeArrowheads="1"/>
          </p:cNvSpPr>
          <p:nvPr/>
        </p:nvSpPr>
        <p:spPr bwMode="auto">
          <a:xfrm>
            <a:off x="692150" y="5084763"/>
            <a:ext cx="444500" cy="444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0" name="Rectangle 32"/>
          <p:cNvSpPr>
            <a:spLocks noChangeArrowheads="1"/>
          </p:cNvSpPr>
          <p:nvPr/>
        </p:nvSpPr>
        <p:spPr bwMode="auto">
          <a:xfrm>
            <a:off x="11493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1" name="Rectangle 33"/>
          <p:cNvSpPr>
            <a:spLocks noChangeArrowheads="1"/>
          </p:cNvSpPr>
          <p:nvPr/>
        </p:nvSpPr>
        <p:spPr bwMode="auto">
          <a:xfrm>
            <a:off x="16065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2" name="Rectangle 34"/>
          <p:cNvSpPr>
            <a:spLocks noChangeArrowheads="1"/>
          </p:cNvSpPr>
          <p:nvPr/>
        </p:nvSpPr>
        <p:spPr bwMode="auto">
          <a:xfrm>
            <a:off x="20637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3" name="Rectangle 35"/>
          <p:cNvSpPr>
            <a:spLocks noChangeArrowheads="1"/>
          </p:cNvSpPr>
          <p:nvPr/>
        </p:nvSpPr>
        <p:spPr bwMode="auto">
          <a:xfrm>
            <a:off x="25209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4" name="Rectangle 36"/>
          <p:cNvSpPr>
            <a:spLocks noChangeArrowheads="1"/>
          </p:cNvSpPr>
          <p:nvPr/>
        </p:nvSpPr>
        <p:spPr bwMode="auto">
          <a:xfrm>
            <a:off x="29781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5" name="Rectangle 37"/>
          <p:cNvSpPr>
            <a:spLocks noChangeArrowheads="1"/>
          </p:cNvSpPr>
          <p:nvPr/>
        </p:nvSpPr>
        <p:spPr bwMode="auto">
          <a:xfrm>
            <a:off x="34353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6" name="Rectangle 38"/>
          <p:cNvSpPr>
            <a:spLocks noChangeArrowheads="1"/>
          </p:cNvSpPr>
          <p:nvPr/>
        </p:nvSpPr>
        <p:spPr bwMode="auto">
          <a:xfrm>
            <a:off x="38925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7" name="Rectangle 39"/>
          <p:cNvSpPr>
            <a:spLocks noChangeArrowheads="1"/>
          </p:cNvSpPr>
          <p:nvPr/>
        </p:nvSpPr>
        <p:spPr bwMode="auto">
          <a:xfrm>
            <a:off x="43497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8" name="Rectangle 40"/>
          <p:cNvSpPr>
            <a:spLocks noChangeArrowheads="1"/>
          </p:cNvSpPr>
          <p:nvPr/>
        </p:nvSpPr>
        <p:spPr bwMode="auto">
          <a:xfrm>
            <a:off x="48069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9" name="Rectangle 41"/>
          <p:cNvSpPr>
            <a:spLocks noChangeArrowheads="1"/>
          </p:cNvSpPr>
          <p:nvPr/>
        </p:nvSpPr>
        <p:spPr bwMode="auto">
          <a:xfrm>
            <a:off x="5264150" y="5084763"/>
            <a:ext cx="444500" cy="444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0" name="Rectangle 42"/>
          <p:cNvSpPr>
            <a:spLocks noChangeArrowheads="1"/>
          </p:cNvSpPr>
          <p:nvPr/>
        </p:nvSpPr>
        <p:spPr bwMode="auto">
          <a:xfrm>
            <a:off x="5721350" y="5091113"/>
            <a:ext cx="444500" cy="444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1" name="Rectangle 43"/>
          <p:cNvSpPr>
            <a:spLocks noChangeArrowheads="1"/>
          </p:cNvSpPr>
          <p:nvPr/>
        </p:nvSpPr>
        <p:spPr bwMode="auto">
          <a:xfrm>
            <a:off x="6178550" y="5084763"/>
            <a:ext cx="444500" cy="444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2" name="Rectangle 44"/>
          <p:cNvSpPr>
            <a:spLocks noChangeArrowheads="1"/>
          </p:cNvSpPr>
          <p:nvPr/>
        </p:nvSpPr>
        <p:spPr bwMode="auto">
          <a:xfrm>
            <a:off x="6635750" y="5084763"/>
            <a:ext cx="444500" cy="444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3" name="Rectangle 45"/>
          <p:cNvSpPr>
            <a:spLocks noChangeArrowheads="1"/>
          </p:cNvSpPr>
          <p:nvPr/>
        </p:nvSpPr>
        <p:spPr bwMode="auto">
          <a:xfrm>
            <a:off x="7092950" y="5084763"/>
            <a:ext cx="444500" cy="444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4" name="Rectangle 46"/>
          <p:cNvSpPr>
            <a:spLocks noChangeArrowheads="1"/>
          </p:cNvSpPr>
          <p:nvPr/>
        </p:nvSpPr>
        <p:spPr bwMode="auto">
          <a:xfrm>
            <a:off x="7550150" y="5084763"/>
            <a:ext cx="444500" cy="444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5" name="Rectangle 47"/>
          <p:cNvSpPr>
            <a:spLocks noChangeArrowheads="1"/>
          </p:cNvSpPr>
          <p:nvPr/>
        </p:nvSpPr>
        <p:spPr bwMode="auto">
          <a:xfrm>
            <a:off x="8007350" y="5084763"/>
            <a:ext cx="444500" cy="444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6" name="Rectangle 48"/>
          <p:cNvSpPr>
            <a:spLocks noChangeArrowheads="1"/>
          </p:cNvSpPr>
          <p:nvPr/>
        </p:nvSpPr>
        <p:spPr bwMode="auto">
          <a:xfrm>
            <a:off x="12192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72727" name="Rectangle 49"/>
          <p:cNvSpPr>
            <a:spLocks noChangeArrowheads="1"/>
          </p:cNvSpPr>
          <p:nvPr/>
        </p:nvSpPr>
        <p:spPr bwMode="auto">
          <a:xfrm>
            <a:off x="16764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72728" name="Rectangle 50"/>
          <p:cNvSpPr>
            <a:spLocks noChangeArrowheads="1"/>
          </p:cNvSpPr>
          <p:nvPr/>
        </p:nvSpPr>
        <p:spPr bwMode="auto">
          <a:xfrm>
            <a:off x="21336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2729" name="Rectangle 51"/>
          <p:cNvSpPr>
            <a:spLocks noChangeArrowheads="1"/>
          </p:cNvSpPr>
          <p:nvPr/>
        </p:nvSpPr>
        <p:spPr bwMode="auto">
          <a:xfrm>
            <a:off x="25908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2730" name="Rectangle 52"/>
          <p:cNvSpPr>
            <a:spLocks noChangeArrowheads="1"/>
          </p:cNvSpPr>
          <p:nvPr/>
        </p:nvSpPr>
        <p:spPr bwMode="auto">
          <a:xfrm>
            <a:off x="30480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2731" name="Rectangle 53"/>
          <p:cNvSpPr>
            <a:spLocks noChangeArrowheads="1"/>
          </p:cNvSpPr>
          <p:nvPr/>
        </p:nvSpPr>
        <p:spPr bwMode="auto">
          <a:xfrm>
            <a:off x="35052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2732" name="Rectangle 54"/>
          <p:cNvSpPr>
            <a:spLocks noChangeArrowheads="1"/>
          </p:cNvSpPr>
          <p:nvPr/>
        </p:nvSpPr>
        <p:spPr bwMode="auto">
          <a:xfrm>
            <a:off x="39624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2733" name="Rectangle 55"/>
          <p:cNvSpPr>
            <a:spLocks noChangeArrowheads="1"/>
          </p:cNvSpPr>
          <p:nvPr/>
        </p:nvSpPr>
        <p:spPr bwMode="auto">
          <a:xfrm>
            <a:off x="44196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2734" name="Rectangle 56"/>
          <p:cNvSpPr>
            <a:spLocks noChangeArrowheads="1"/>
          </p:cNvSpPr>
          <p:nvPr/>
        </p:nvSpPr>
        <p:spPr bwMode="auto">
          <a:xfrm>
            <a:off x="48768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2735" name="Rectangle 57"/>
          <p:cNvSpPr>
            <a:spLocks noChangeArrowheads="1"/>
          </p:cNvSpPr>
          <p:nvPr/>
        </p:nvSpPr>
        <p:spPr bwMode="auto">
          <a:xfrm>
            <a:off x="12192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2736" name="Rectangle 58"/>
          <p:cNvSpPr>
            <a:spLocks noChangeArrowheads="1"/>
          </p:cNvSpPr>
          <p:nvPr/>
        </p:nvSpPr>
        <p:spPr bwMode="auto">
          <a:xfrm>
            <a:off x="16764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2737" name="Rectangle 59"/>
          <p:cNvSpPr>
            <a:spLocks noChangeArrowheads="1"/>
          </p:cNvSpPr>
          <p:nvPr/>
        </p:nvSpPr>
        <p:spPr bwMode="auto">
          <a:xfrm>
            <a:off x="21336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2738" name="Rectangle 60"/>
          <p:cNvSpPr>
            <a:spLocks noChangeArrowheads="1"/>
          </p:cNvSpPr>
          <p:nvPr/>
        </p:nvSpPr>
        <p:spPr bwMode="auto">
          <a:xfrm>
            <a:off x="25908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2739" name="Rectangle 61"/>
          <p:cNvSpPr>
            <a:spLocks noChangeArrowheads="1"/>
          </p:cNvSpPr>
          <p:nvPr/>
        </p:nvSpPr>
        <p:spPr bwMode="auto">
          <a:xfrm>
            <a:off x="30480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2740" name="Rectangle 62"/>
          <p:cNvSpPr>
            <a:spLocks noChangeArrowheads="1"/>
          </p:cNvSpPr>
          <p:nvPr/>
        </p:nvSpPr>
        <p:spPr bwMode="auto">
          <a:xfrm>
            <a:off x="35052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2741" name="Rectangle 63"/>
          <p:cNvSpPr>
            <a:spLocks noChangeArrowheads="1"/>
          </p:cNvSpPr>
          <p:nvPr/>
        </p:nvSpPr>
        <p:spPr bwMode="auto">
          <a:xfrm>
            <a:off x="39624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2742" name="Rectangle 64"/>
          <p:cNvSpPr>
            <a:spLocks noChangeArrowheads="1"/>
          </p:cNvSpPr>
          <p:nvPr/>
        </p:nvSpPr>
        <p:spPr bwMode="auto">
          <a:xfrm>
            <a:off x="44196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72743" name="Rectangle 65"/>
          <p:cNvSpPr>
            <a:spLocks noChangeArrowheads="1"/>
          </p:cNvSpPr>
          <p:nvPr/>
        </p:nvSpPr>
        <p:spPr bwMode="auto">
          <a:xfrm>
            <a:off x="48768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72744" name="Rectangle 66"/>
          <p:cNvSpPr>
            <a:spLocks noChangeArrowheads="1"/>
          </p:cNvSpPr>
          <p:nvPr/>
        </p:nvSpPr>
        <p:spPr bwMode="auto">
          <a:xfrm>
            <a:off x="5257800" y="5688013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2745" name="Rectangle 67"/>
          <p:cNvSpPr>
            <a:spLocks noChangeArrowheads="1"/>
          </p:cNvSpPr>
          <p:nvPr/>
        </p:nvSpPr>
        <p:spPr bwMode="auto">
          <a:xfrm>
            <a:off x="7620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50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Moving Up And Down A Heap</a:t>
            </a:r>
            <a:endParaRPr lang="ko-KR" alt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188" y="1454150"/>
            <a:ext cx="7848600" cy="4206875"/>
            <a:chOff x="288" y="672"/>
            <a:chExt cx="4944" cy="2650"/>
          </a:xfrm>
        </p:grpSpPr>
        <p:sp>
          <p:nvSpPr>
            <p:cNvPr id="73733" name="Oval 5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34" name="Oval 6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35" name="Oval 7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36" name="Oval 8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37" name="Oval 9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38" name="Oval 10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39" name="Oval 11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40" name="Oval 12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41" name="Oval 13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42" name="Line 14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743" name="Line 15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744" name="Line 16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745" name="Line 17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746" name="Line 18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747" name="Line 19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748" name="Line 20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749" name="Line 21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750" name="Rectangle 22"/>
            <p:cNvSpPr>
              <a:spLocks noChangeArrowheads="1"/>
            </p:cNvSpPr>
            <p:nvPr/>
          </p:nvSpPr>
          <p:spPr bwMode="auto">
            <a:xfrm>
              <a:off x="2678" y="9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3751" name="Rectangle 23"/>
            <p:cNvSpPr>
              <a:spLocks noChangeArrowheads="1"/>
            </p:cNvSpPr>
            <p:nvPr/>
          </p:nvSpPr>
          <p:spPr bwMode="auto">
            <a:xfrm>
              <a:off x="1334" y="15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3752" name="Rectangle 24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73754" name="Rectangle 26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3755" name="Rectangle 27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3756" name="Rectangle 28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3757" name="Rectangle 29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3758" name="Rectangle 30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73759" name="Rectangle 31"/>
            <p:cNvSpPr>
              <a:spLocks noChangeArrowheads="1"/>
            </p:cNvSpPr>
            <p:nvPr/>
          </p:nvSpPr>
          <p:spPr bwMode="auto">
            <a:xfrm>
              <a:off x="2832" y="67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3760" name="Rectangle 32"/>
            <p:cNvSpPr>
              <a:spLocks noChangeArrowheads="1"/>
            </p:cNvSpPr>
            <p:nvPr/>
          </p:nvSpPr>
          <p:spPr bwMode="auto">
            <a:xfrm>
              <a:off x="1344" y="124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3761" name="Rectangle 33"/>
            <p:cNvSpPr>
              <a:spLocks noChangeArrowheads="1"/>
            </p:cNvSpPr>
            <p:nvPr/>
          </p:nvSpPr>
          <p:spPr bwMode="auto">
            <a:xfrm>
              <a:off x="4128" y="124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3762" name="Rectangle 34"/>
            <p:cNvSpPr>
              <a:spLocks noChangeArrowheads="1"/>
            </p:cNvSpPr>
            <p:nvPr/>
          </p:nvSpPr>
          <p:spPr bwMode="auto">
            <a:xfrm>
              <a:off x="624" y="1776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3763" name="Rectangle 35"/>
            <p:cNvSpPr>
              <a:spLocks noChangeArrowheads="1"/>
            </p:cNvSpPr>
            <p:nvPr/>
          </p:nvSpPr>
          <p:spPr bwMode="auto">
            <a:xfrm>
              <a:off x="2064" y="182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3764" name="Rectangle 36"/>
            <p:cNvSpPr>
              <a:spLocks noChangeArrowheads="1"/>
            </p:cNvSpPr>
            <p:nvPr/>
          </p:nvSpPr>
          <p:spPr bwMode="auto">
            <a:xfrm>
              <a:off x="3072" y="182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3765" name="Rectangle 37"/>
            <p:cNvSpPr>
              <a:spLocks noChangeArrowheads="1"/>
            </p:cNvSpPr>
            <p:nvPr/>
          </p:nvSpPr>
          <p:spPr bwMode="auto">
            <a:xfrm>
              <a:off x="4992" y="1776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73766" name="Rectangle 38"/>
            <p:cNvSpPr>
              <a:spLocks noChangeArrowheads="1"/>
            </p:cNvSpPr>
            <p:nvPr/>
          </p:nvSpPr>
          <p:spPr bwMode="auto">
            <a:xfrm>
              <a:off x="288" y="307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3767" name="Rectangle 39"/>
            <p:cNvSpPr>
              <a:spLocks noChangeArrowheads="1"/>
            </p:cNvSpPr>
            <p:nvPr/>
          </p:nvSpPr>
          <p:spPr bwMode="auto">
            <a:xfrm>
              <a:off x="1056" y="307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088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Inserting An Element Into A Max Heap</a:t>
            </a:r>
            <a:endParaRPr lang="ko-KR" altLang="en-US" sz="3800" smtClean="0"/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1763713" y="5084763"/>
            <a:ext cx="65532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Complete binary tree with </a:t>
            </a:r>
            <a:r>
              <a:rPr lang="en-US" altLang="ko-KR" sz="2800">
                <a:solidFill>
                  <a:srgbClr val="3333FF"/>
                </a:solidFill>
              </a:rPr>
              <a:t>10</a:t>
            </a:r>
            <a:r>
              <a:rPr lang="en-US" altLang="ko-KR" sz="2800">
                <a:solidFill>
                  <a:schemeClr val="hlink"/>
                </a:solidFill>
              </a:rPr>
              <a:t> </a:t>
            </a:r>
            <a:r>
              <a:rPr lang="en-US" altLang="ko-KR" sz="2800"/>
              <a:t>nodes.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9750" y="1473200"/>
            <a:ext cx="7531100" cy="3340100"/>
            <a:chOff x="292" y="916"/>
            <a:chExt cx="4744" cy="2104"/>
          </a:xfrm>
        </p:grpSpPr>
        <p:sp>
          <p:nvSpPr>
            <p:cNvPr id="74762" name="Oval 6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763" name="Oval 7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764" name="Oval 8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765" name="Oval 9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766" name="Oval 10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767" name="Oval 11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768" name="Oval 12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769" name="Oval 13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770" name="Oval 14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771" name="Line 15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772" name="Line 16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773" name="Line 17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774" name="Line 18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775" name="Line 19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776" name="Line 20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777" name="Line 21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778" name="Line 22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779" name="Rectangle 23"/>
            <p:cNvSpPr>
              <a:spLocks noChangeArrowheads="1"/>
            </p:cNvSpPr>
            <p:nvPr/>
          </p:nvSpPr>
          <p:spPr bwMode="auto">
            <a:xfrm>
              <a:off x="2678" y="9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4780" name="Rectangle 24"/>
            <p:cNvSpPr>
              <a:spLocks noChangeArrowheads="1"/>
            </p:cNvSpPr>
            <p:nvPr/>
          </p:nvSpPr>
          <p:spPr bwMode="auto">
            <a:xfrm>
              <a:off x="1334" y="15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4781" name="Rectangle 25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4782" name="Rectangle 26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74783" name="Rectangle 27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4784" name="Rectangle 28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4785" name="Rectangle 29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4786" name="Rectangle 30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4787" name="Rectangle 31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514600" y="3752850"/>
            <a:ext cx="527050" cy="1060450"/>
            <a:chOff x="1540" y="2352"/>
            <a:chExt cx="332" cy="668"/>
          </a:xfrm>
        </p:grpSpPr>
        <p:sp>
          <p:nvSpPr>
            <p:cNvPr id="74759" name="Rectangle 33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74760" name="Oval 34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761" name="Line 35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494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0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Inserting An Element Into A Max Heap</a:t>
            </a:r>
            <a:endParaRPr lang="ko-KR" altLang="en-US" sz="3800" smtClean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981200" y="5486400"/>
            <a:ext cx="6553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New element is </a:t>
            </a:r>
            <a:r>
              <a:rPr lang="en-US" altLang="ko-KR" sz="2800">
                <a:solidFill>
                  <a:srgbClr val="3333FF"/>
                </a:solidFill>
              </a:rPr>
              <a:t>5</a:t>
            </a:r>
            <a:r>
              <a:rPr lang="en-US" altLang="ko-KR" sz="2800"/>
              <a:t>.</a:t>
            </a:r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3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7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8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9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4251325" y="14779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5801" name="Rectangle 25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5802" name="Rectangle 26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5803" name="Rectangle 27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5804" name="Rectangle 28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5805" name="Rectangle 29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5806" name="Rectangle 30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5807" name="Rectangle 31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5808" name="Oval 32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9" name="Line 33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074" name="Rectangle 3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625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4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Inserting An Element Into A Max Heap</a:t>
            </a:r>
            <a:endParaRPr lang="ko-KR" altLang="en-US" sz="3800" smtClean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1979613" y="5013325"/>
            <a:ext cx="6553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New element is </a:t>
            </a:r>
            <a:r>
              <a:rPr lang="en-US" altLang="ko-KR" sz="2800">
                <a:solidFill>
                  <a:srgbClr val="3333FF"/>
                </a:solidFill>
              </a:rPr>
              <a:t>20</a:t>
            </a:r>
            <a:r>
              <a:rPr lang="en-US" altLang="ko-KR" sz="2800"/>
              <a:t>.</a:t>
            </a:r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8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9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10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11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12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16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0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1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2" name="Rectangle 22"/>
          <p:cNvSpPr>
            <a:spLocks noChangeArrowheads="1"/>
          </p:cNvSpPr>
          <p:nvPr/>
        </p:nvSpPr>
        <p:spPr bwMode="auto">
          <a:xfrm>
            <a:off x="4251325" y="14779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76823" name="Rectangle 23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76824" name="Rectangle 24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6825" name="Rectangle 25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6827" name="Rectangle 27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6828" name="Rectangle 28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6829" name="Rectangle 29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6830" name="Rectangle 30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6831" name="Rectangle 31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6832" name="Oval 32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33" name="Line 33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34" name="Rectangle 34"/>
          <p:cNvSpPr>
            <a:spLocks noChangeArrowheads="1"/>
          </p:cNvSpPr>
          <p:nvPr/>
        </p:nvSpPr>
        <p:spPr bwMode="auto">
          <a:xfrm>
            <a:off x="2895600" y="3352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00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Inserting An Element Into A Max Heap</a:t>
            </a:r>
            <a:endParaRPr lang="ko-KR" altLang="en-US" sz="3800" smtClean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1981200" y="5486400"/>
            <a:ext cx="6553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New element is </a:t>
            </a:r>
            <a:r>
              <a:rPr lang="en-US" altLang="ko-KR" sz="2800">
                <a:solidFill>
                  <a:srgbClr val="3333FF"/>
                </a:solidFill>
              </a:rPr>
              <a:t>20</a:t>
            </a:r>
            <a:r>
              <a:rPr lang="en-US" altLang="ko-KR" sz="2800"/>
              <a:t>.</a:t>
            </a:r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32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34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36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37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42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44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4251325" y="14779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7849" name="Rectangle 25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7850" name="Rectangle 26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7851" name="Rectangle 27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7852" name="Rectangle 28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7853" name="Rectangle 29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7854" name="Rectangle 30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7855" name="Rectangle 31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7856" name="Oval 32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57" name="Line 33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12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Inserting An Element Into A Max Heap</a:t>
            </a:r>
            <a:endParaRPr lang="ko-KR" altLang="en-US" sz="3800" smtClean="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981200" y="5486400"/>
            <a:ext cx="6553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New element is </a:t>
            </a:r>
            <a:r>
              <a:rPr lang="en-US" altLang="ko-KR" sz="2800">
                <a:solidFill>
                  <a:srgbClr val="3333FF"/>
                </a:solidFill>
              </a:rPr>
              <a:t>20</a:t>
            </a:r>
            <a:r>
              <a:rPr lang="en-US" altLang="ko-KR" sz="2800"/>
              <a:t>.</a:t>
            </a:r>
          </a:p>
        </p:txBody>
      </p:sp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54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55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56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58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59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69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70" name="Rectangle 22"/>
          <p:cNvSpPr>
            <a:spLocks noChangeArrowheads="1"/>
          </p:cNvSpPr>
          <p:nvPr/>
        </p:nvSpPr>
        <p:spPr bwMode="auto">
          <a:xfrm>
            <a:off x="4251325" y="14779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78871" name="Rectangle 23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78872" name="Rectangle 24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8876" name="Rectangle 28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8877" name="Rectangle 29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8878" name="Rectangle 30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8879" name="Rectangle 31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8880" name="Oval 32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82" name="Rectangle 34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05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Inserting An Element Into A Max Heap</a:t>
            </a:r>
            <a:endParaRPr lang="ko-KR" altLang="en-US" sz="3800" smtClean="0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981200" y="5486400"/>
            <a:ext cx="6553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New element is </a:t>
            </a:r>
            <a:r>
              <a:rPr lang="en-US" altLang="ko-KR" sz="2800">
                <a:solidFill>
                  <a:srgbClr val="3333FF"/>
                </a:solidFill>
              </a:rPr>
              <a:t>20</a:t>
            </a:r>
            <a:r>
              <a:rPr lang="en-US" altLang="ko-KR" sz="2800"/>
              <a:t>.</a:t>
            </a:r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92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93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94" name="Rectangle 22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79895" name="Rectangle 23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79896" name="Rectangle 24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9897" name="Rectangle 25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9898" name="Rectangle 26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9899" name="Rectangle 27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9900" name="Rectangle 28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9901" name="Rectangle 29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9902" name="Rectangle 30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9903" name="Rectangle 31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9904" name="Oval 32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05" name="Line 33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906" name="Rectangle 34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75171" name="Rectangle 35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888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71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Inserting An Element Into A Max Heap</a:t>
            </a:r>
            <a:endParaRPr lang="ko-KR" altLang="en-US" sz="3800" smtClean="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981200" y="5486400"/>
            <a:ext cx="6553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Complete binary tree with </a:t>
            </a:r>
            <a:r>
              <a:rPr lang="en-US" altLang="ko-KR" sz="2800">
                <a:solidFill>
                  <a:srgbClr val="3333FF"/>
                </a:solidFill>
              </a:rPr>
              <a:t>11</a:t>
            </a:r>
            <a:r>
              <a:rPr lang="en-US" altLang="ko-KR" sz="2800"/>
              <a:t> nodes.</a:t>
            </a:r>
          </a:p>
        </p:txBody>
      </p:sp>
      <p:sp>
        <p:nvSpPr>
          <p:cNvPr id="80901" name="Oval 5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2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3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4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5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6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7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8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9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15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16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17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18" name="Rectangle 22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80919" name="Rectangle 23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0920" name="Rectangle 24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0921" name="Rectangle 25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0922" name="Rectangle 26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0923" name="Rectangle 27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0924" name="Rectangle 28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0925" name="Rectangle 29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0926" name="Rectangle 30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0927" name="Rectangle 31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0928" name="Oval 32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30" name="Rectangle 34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0931" name="Rectangle 35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0932" name="Oval 36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kumimoji="0" lang="ko-KR" altLang="en-US" sz="2000">
                <a:solidFill>
                  <a:srgbClr val="3333FF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80933" name="Line 37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004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Inserting An Element Into A Max Heap</a:t>
            </a:r>
            <a:endParaRPr lang="ko-KR" altLang="en-US" sz="3800" smtClean="0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981200" y="5486400"/>
            <a:ext cx="6553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New element is </a:t>
            </a:r>
            <a:r>
              <a:rPr lang="en-US" altLang="ko-KR" sz="2800">
                <a:solidFill>
                  <a:srgbClr val="3333FF"/>
                </a:solidFill>
              </a:rPr>
              <a:t>15</a:t>
            </a:r>
            <a:r>
              <a:rPr lang="en-US" altLang="ko-KR" sz="2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28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2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3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1944" name="Rectangle 24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1945" name="Rectangle 25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1946" name="Rectangle 26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1947" name="Rectangle 27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1948" name="Rectangle 28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1949" name="Rectangle 29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1950" name="Rectangle 30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1951" name="Rectangle 31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1952" name="Oval 32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53" name="Line 33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54" name="Rectangle 34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1955" name="Rectangle 35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1956" name="Oval 36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kumimoji="0" lang="ko-KR" altLang="en-US" sz="2000">
                <a:solidFill>
                  <a:srgbClr val="3333FF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81957" name="Line 37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3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400" smtClean="0"/>
              <a:t>Parent, Grandparent, Siblings, Ancestors, Descendants</a:t>
            </a:r>
            <a:endParaRPr lang="ko-KR" altLang="en-US" sz="3400" smtClean="0"/>
          </a:p>
        </p:txBody>
      </p:sp>
      <p:sp>
        <p:nvSpPr>
          <p:cNvPr id="10244" name="Rectangle 38"/>
          <p:cNvSpPr>
            <a:spLocks noChangeArrowheads="1"/>
          </p:cNvSpPr>
          <p:nvPr/>
        </p:nvSpPr>
        <p:spPr bwMode="auto">
          <a:xfrm>
            <a:off x="3916363" y="1524000"/>
            <a:ext cx="1447800" cy="609600"/>
          </a:xfrm>
          <a:prstGeom prst="rect">
            <a:avLst/>
          </a:prstGeom>
          <a:solidFill>
            <a:srgbClr val="9966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2400">
                <a:latin typeface="Times New Roman" pitchFamily="18" charset="0"/>
              </a:rPr>
              <a:t>President</a:t>
            </a:r>
          </a:p>
        </p:txBody>
      </p:sp>
      <p:sp>
        <p:nvSpPr>
          <p:cNvPr id="10245" name="Rectangle 39"/>
          <p:cNvSpPr>
            <a:spLocks noChangeArrowheads="1"/>
          </p:cNvSpPr>
          <p:nvPr/>
        </p:nvSpPr>
        <p:spPr bwMode="auto">
          <a:xfrm>
            <a:off x="1477963" y="2819400"/>
            <a:ext cx="14478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2400">
                <a:latin typeface="Times New Roman" pitchFamily="18" charset="0"/>
              </a:rPr>
              <a:t>VP1</a:t>
            </a:r>
          </a:p>
        </p:txBody>
      </p:sp>
      <p:sp>
        <p:nvSpPr>
          <p:cNvPr id="10246" name="Rectangle 40"/>
          <p:cNvSpPr>
            <a:spLocks noChangeArrowheads="1"/>
          </p:cNvSpPr>
          <p:nvPr/>
        </p:nvSpPr>
        <p:spPr bwMode="auto">
          <a:xfrm>
            <a:off x="3992563" y="2819400"/>
            <a:ext cx="14478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2400">
                <a:latin typeface="Times New Roman" pitchFamily="18" charset="0"/>
              </a:rPr>
              <a:t>VP2</a:t>
            </a:r>
          </a:p>
        </p:txBody>
      </p:sp>
      <p:sp>
        <p:nvSpPr>
          <p:cNvPr id="10247" name="Rectangle 41"/>
          <p:cNvSpPr>
            <a:spLocks noChangeArrowheads="1"/>
          </p:cNvSpPr>
          <p:nvPr/>
        </p:nvSpPr>
        <p:spPr bwMode="auto">
          <a:xfrm>
            <a:off x="6583363" y="2743200"/>
            <a:ext cx="17526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2400">
                <a:latin typeface="Times New Roman" pitchFamily="18" charset="0"/>
              </a:rPr>
              <a:t>VP3</a:t>
            </a:r>
          </a:p>
        </p:txBody>
      </p:sp>
      <p:sp>
        <p:nvSpPr>
          <p:cNvPr id="10248" name="Rectangle 42"/>
          <p:cNvSpPr>
            <a:spLocks noChangeArrowheads="1"/>
          </p:cNvSpPr>
          <p:nvPr/>
        </p:nvSpPr>
        <p:spPr bwMode="auto">
          <a:xfrm>
            <a:off x="2239963" y="4724400"/>
            <a:ext cx="1447800" cy="609600"/>
          </a:xfrm>
          <a:prstGeom prst="rect">
            <a:avLst/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2400">
                <a:latin typeface="Times New Roman" pitchFamily="18" charset="0"/>
              </a:rPr>
              <a:t>Manager2</a:t>
            </a:r>
          </a:p>
        </p:txBody>
      </p:sp>
      <p:sp>
        <p:nvSpPr>
          <p:cNvPr id="10249" name="Rectangle 43"/>
          <p:cNvSpPr>
            <a:spLocks noChangeArrowheads="1"/>
          </p:cNvSpPr>
          <p:nvPr/>
        </p:nvSpPr>
        <p:spPr bwMode="auto">
          <a:xfrm>
            <a:off x="3992563" y="4724400"/>
            <a:ext cx="14478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2400">
                <a:latin typeface="Times New Roman" pitchFamily="18" charset="0"/>
              </a:rPr>
              <a:t>Manager</a:t>
            </a:r>
          </a:p>
        </p:txBody>
      </p:sp>
      <p:sp>
        <p:nvSpPr>
          <p:cNvPr id="10250" name="Rectangle 44"/>
          <p:cNvSpPr>
            <a:spLocks noChangeArrowheads="1"/>
          </p:cNvSpPr>
          <p:nvPr/>
        </p:nvSpPr>
        <p:spPr bwMode="auto">
          <a:xfrm>
            <a:off x="6354763" y="4648200"/>
            <a:ext cx="2362200" cy="609600"/>
          </a:xfrm>
          <a:prstGeom prst="rect">
            <a:avLst/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2400">
                <a:latin typeface="Times New Roman" pitchFamily="18" charset="0"/>
              </a:rPr>
              <a:t>Manager</a:t>
            </a:r>
          </a:p>
        </p:txBody>
      </p:sp>
      <p:sp>
        <p:nvSpPr>
          <p:cNvPr id="10251" name="Rectangle 45"/>
          <p:cNvSpPr>
            <a:spLocks noChangeArrowheads="1"/>
          </p:cNvSpPr>
          <p:nvPr/>
        </p:nvSpPr>
        <p:spPr bwMode="auto">
          <a:xfrm>
            <a:off x="3687763" y="6096000"/>
            <a:ext cx="2362200" cy="609600"/>
          </a:xfrm>
          <a:prstGeom prst="rect">
            <a:avLst/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2400">
                <a:latin typeface="Times New Roman" pitchFamily="18" charset="0"/>
              </a:rPr>
              <a:t>Worker Bee</a:t>
            </a:r>
          </a:p>
        </p:txBody>
      </p:sp>
      <p:sp>
        <p:nvSpPr>
          <p:cNvPr id="10252" name="Line 46"/>
          <p:cNvSpPr>
            <a:spLocks noChangeShapeType="1"/>
          </p:cNvSpPr>
          <p:nvPr/>
        </p:nvSpPr>
        <p:spPr bwMode="auto">
          <a:xfrm>
            <a:off x="4602163" y="21336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3" name="Line 47"/>
          <p:cNvSpPr>
            <a:spLocks noChangeShapeType="1"/>
          </p:cNvSpPr>
          <p:nvPr/>
        </p:nvSpPr>
        <p:spPr bwMode="auto">
          <a:xfrm flipH="1">
            <a:off x="2925763" y="2133600"/>
            <a:ext cx="9906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4" name="Line 48"/>
          <p:cNvSpPr>
            <a:spLocks noChangeShapeType="1"/>
          </p:cNvSpPr>
          <p:nvPr/>
        </p:nvSpPr>
        <p:spPr bwMode="auto">
          <a:xfrm>
            <a:off x="5364163" y="2133600"/>
            <a:ext cx="12192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5" name="Line 49"/>
          <p:cNvSpPr>
            <a:spLocks noChangeShapeType="1"/>
          </p:cNvSpPr>
          <p:nvPr/>
        </p:nvSpPr>
        <p:spPr bwMode="auto">
          <a:xfrm flipH="1">
            <a:off x="1096963" y="3429000"/>
            <a:ext cx="76200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6" name="Line 50"/>
          <p:cNvSpPr>
            <a:spLocks noChangeShapeType="1"/>
          </p:cNvSpPr>
          <p:nvPr/>
        </p:nvSpPr>
        <p:spPr bwMode="auto">
          <a:xfrm>
            <a:off x="2468563" y="3429000"/>
            <a:ext cx="45720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7" name="Line 51"/>
          <p:cNvSpPr>
            <a:spLocks noChangeShapeType="1"/>
          </p:cNvSpPr>
          <p:nvPr/>
        </p:nvSpPr>
        <p:spPr bwMode="auto">
          <a:xfrm>
            <a:off x="4602163" y="34290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8" name="Line 52"/>
          <p:cNvSpPr>
            <a:spLocks noChangeShapeType="1"/>
          </p:cNvSpPr>
          <p:nvPr/>
        </p:nvSpPr>
        <p:spPr bwMode="auto">
          <a:xfrm>
            <a:off x="7421563" y="33528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9" name="Line 53"/>
          <p:cNvSpPr>
            <a:spLocks noChangeShapeType="1"/>
          </p:cNvSpPr>
          <p:nvPr/>
        </p:nvSpPr>
        <p:spPr bwMode="auto">
          <a:xfrm>
            <a:off x="4602163" y="5334000"/>
            <a:ext cx="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60" name="Rectangle 54"/>
          <p:cNvSpPr>
            <a:spLocks noChangeArrowheads="1"/>
          </p:cNvSpPr>
          <p:nvPr/>
        </p:nvSpPr>
        <p:spPr bwMode="auto">
          <a:xfrm>
            <a:off x="639763" y="4724400"/>
            <a:ext cx="1447800" cy="609600"/>
          </a:xfrm>
          <a:prstGeom prst="rect">
            <a:avLst/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2400">
                <a:latin typeface="Times New Roman" pitchFamily="18" charset="0"/>
              </a:rPr>
              <a:t>Manager1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381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Inserting An Element Into A Max Heap</a:t>
            </a:r>
            <a:endParaRPr lang="ko-KR" altLang="en-US" sz="3800" smtClean="0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981200" y="5486400"/>
            <a:ext cx="6553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New element is </a:t>
            </a:r>
            <a:r>
              <a:rPr lang="en-US" altLang="ko-KR" sz="2800">
                <a:solidFill>
                  <a:srgbClr val="3333FF"/>
                </a:solidFill>
              </a:rPr>
              <a:t>15</a:t>
            </a:r>
            <a:r>
              <a:rPr lang="en-US" altLang="ko-KR" sz="2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2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5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6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7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61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62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63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64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65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2968" name="Rectangle 24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2970" name="Rectangle 26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2971" name="Rectangle 27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2972" name="Rectangle 28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2974" name="Rectangle 30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2975" name="Rectangle 31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2976" name="Oval 32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77" name="Line 33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78" name="Rectangle 34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2979" name="Rectangle 35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980" name="Oval 36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2981" name="Line 37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35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Inserting An Element Into A Max Heap</a:t>
            </a:r>
            <a:endParaRPr lang="ko-KR" altLang="en-US" sz="3800" smtClean="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981200" y="5486400"/>
            <a:ext cx="6553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New element is </a:t>
            </a:r>
            <a:r>
              <a:rPr lang="en-US" altLang="ko-KR" sz="2800">
                <a:solidFill>
                  <a:srgbClr val="3333FF"/>
                </a:solidFill>
              </a:rPr>
              <a:t>15</a:t>
            </a:r>
            <a:r>
              <a:rPr lang="en-US" altLang="ko-KR" sz="2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3973" name="Oval 5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7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8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9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0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1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3991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3992" name="Rectangle 2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3993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3995" name="Rectangle 27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3998" name="Rectangle 30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00" name="Line 32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4001" name="Rectangle 33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4002" name="Rectangle 34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4003" name="Oval 35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4004" name="Line 36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4005" name="Rectangle 37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79270" name="Rectangle 38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16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70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Complexity Of Insert</a:t>
            </a:r>
            <a:endParaRPr lang="ko-KR" altLang="en-US" smtClean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1979613" y="5013325"/>
            <a:ext cx="65532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Complexity is </a:t>
            </a:r>
            <a:r>
              <a:rPr lang="en-US" altLang="ko-KR" sz="2800">
                <a:solidFill>
                  <a:srgbClr val="3333FF"/>
                </a:solidFill>
              </a:rPr>
              <a:t>O(log n),</a:t>
            </a:r>
            <a:r>
              <a:rPr lang="en-US" altLang="ko-KR" sz="2800"/>
              <a:t> where </a:t>
            </a:r>
            <a:r>
              <a:rPr lang="en-US" altLang="ko-KR" sz="2800">
                <a:solidFill>
                  <a:srgbClr val="3333FF"/>
                </a:solidFill>
              </a:rPr>
              <a:t>n</a:t>
            </a:r>
            <a:r>
              <a:rPr lang="en-US" altLang="ko-KR" sz="2800"/>
              <a:t> is heap size.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3550" y="1454150"/>
            <a:ext cx="7531100" cy="3362325"/>
            <a:chOff x="292" y="916"/>
            <a:chExt cx="4744" cy="2118"/>
          </a:xfrm>
        </p:grpSpPr>
        <p:sp>
          <p:nvSpPr>
            <p:cNvPr id="85001" name="Oval 6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02" name="Oval 7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03" name="Oval 8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04" name="Oval 9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05" name="Oval 10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06" name="Oval 11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07" name="Oval 12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08" name="Oval 13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09" name="Oval 14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10" name="Line 15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011" name="Line 16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012" name="Line 17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013" name="Line 18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014" name="Line 19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015" name="Line 20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016" name="Line 21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017" name="Line 22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018" name="Rectangle 23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85019" name="Rectangle 24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85020" name="Rectangle 25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5021" name="Rectangle 26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5022" name="Rectangle 27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85023" name="Rectangle 28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85024" name="Rectangle 29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5025" name="Rectangle 30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5026" name="Rectangle 31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5027" name="Oval 32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28" name="Line 33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029" name="Rectangle 34"/>
            <p:cNvSpPr>
              <a:spLocks noChangeArrowheads="1"/>
            </p:cNvSpPr>
            <p:nvPr/>
          </p:nvSpPr>
          <p:spPr bwMode="auto">
            <a:xfrm>
              <a:off x="1584" y="278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5030" name="Rectangle 35"/>
            <p:cNvSpPr>
              <a:spLocks noChangeArrowheads="1"/>
            </p:cNvSpPr>
            <p:nvPr/>
          </p:nvSpPr>
          <p:spPr bwMode="auto">
            <a:xfrm>
              <a:off x="2640" y="96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85031" name="Oval 36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85032" name="Line 37"/>
            <p:cNvSpPr>
              <a:spLocks noChangeShapeType="1"/>
            </p:cNvSpPr>
            <p:nvPr/>
          </p:nvSpPr>
          <p:spPr bwMode="auto">
            <a:xfrm>
              <a:off x="2016" y="230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033" name="Rectangle 38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85034" name="Rectangle 39"/>
            <p:cNvSpPr>
              <a:spLocks noChangeArrowheads="1"/>
            </p:cNvSpPr>
            <p:nvPr/>
          </p:nvSpPr>
          <p:spPr bwMode="auto">
            <a:xfrm>
              <a:off x="1296" y="158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15</a:t>
              </a: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4724400" y="3733800"/>
            <a:ext cx="603250" cy="1136650"/>
            <a:chOff x="2932" y="2304"/>
            <a:chExt cx="380" cy="716"/>
          </a:xfrm>
        </p:grpSpPr>
        <p:sp>
          <p:nvSpPr>
            <p:cNvPr id="84999" name="Oval 41"/>
            <p:cNvSpPr>
              <a:spLocks noChangeArrowheads="1"/>
            </p:cNvSpPr>
            <p:nvPr/>
          </p:nvSpPr>
          <p:spPr bwMode="auto">
            <a:xfrm>
              <a:off x="2932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00" name="Line 42"/>
            <p:cNvSpPr>
              <a:spLocks noChangeShapeType="1"/>
            </p:cNvSpPr>
            <p:nvPr/>
          </p:nvSpPr>
          <p:spPr bwMode="auto">
            <a:xfrm flipH="1">
              <a:off x="3120" y="2304"/>
              <a:ext cx="19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615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Removing The Max Element</a:t>
            </a:r>
            <a:endParaRPr lang="ko-KR" altLang="en-US" smtClean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1981200" y="5486400"/>
            <a:ext cx="6553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Max element is in the root</a:t>
            </a:r>
            <a:r>
              <a:rPr lang="en-US" altLang="ko-KR" sz="2800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3550" y="1454150"/>
            <a:ext cx="7531100" cy="3362325"/>
            <a:chOff x="292" y="916"/>
            <a:chExt cx="4744" cy="2118"/>
          </a:xfrm>
        </p:grpSpPr>
        <p:sp>
          <p:nvSpPr>
            <p:cNvPr id="86022" name="Oval 6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3" name="Oval 7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4" name="Oval 8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5" name="Oval 9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6" name="Oval 10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7" name="Oval 11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8" name="Oval 12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9" name="Oval 13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0" name="Oval 14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1" name="Line 15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032" name="Line 16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033" name="Line 17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034" name="Line 18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035" name="Line 19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036" name="Line 20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037" name="Line 21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038" name="Line 22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039" name="Rectangle 23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86040" name="Rectangle 24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86041" name="Rectangle 25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6042" name="Rectangle 26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6043" name="Rectangle 27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86044" name="Rectangle 28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86045" name="Rectangle 29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6046" name="Rectangle 30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6047" name="Rectangle 31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6048" name="Oval 32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9" name="Line 33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050" name="Rectangle 34"/>
            <p:cNvSpPr>
              <a:spLocks noChangeArrowheads="1"/>
            </p:cNvSpPr>
            <p:nvPr/>
          </p:nvSpPr>
          <p:spPr bwMode="auto">
            <a:xfrm>
              <a:off x="1584" y="278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6051" name="Rectangle 35"/>
            <p:cNvSpPr>
              <a:spLocks noChangeArrowheads="1"/>
            </p:cNvSpPr>
            <p:nvPr/>
          </p:nvSpPr>
          <p:spPr bwMode="auto">
            <a:xfrm>
              <a:off x="2640" y="96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86052" name="Oval 36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86053" name="Line 37"/>
            <p:cNvSpPr>
              <a:spLocks noChangeShapeType="1"/>
            </p:cNvSpPr>
            <p:nvPr/>
          </p:nvSpPr>
          <p:spPr bwMode="auto">
            <a:xfrm>
              <a:off x="2016" y="230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054" name="Rectangle 38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86055" name="Rectangle 39"/>
            <p:cNvSpPr>
              <a:spLocks noChangeArrowheads="1"/>
            </p:cNvSpPr>
            <p:nvPr/>
          </p:nvSpPr>
          <p:spPr bwMode="auto">
            <a:xfrm>
              <a:off x="1296" y="158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15</a:t>
              </a: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47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4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Removing The Max Element</a:t>
            </a:r>
            <a:endParaRPr lang="ko-KR" altLang="en-US" smtClean="0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981200" y="5486400"/>
            <a:ext cx="6553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After max element is removed.</a:t>
            </a:r>
          </a:p>
        </p:txBody>
      </p:sp>
      <p:sp>
        <p:nvSpPr>
          <p:cNvPr id="87045" name="Oval 5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46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47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48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49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50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51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52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53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56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57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58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59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60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61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62" name="Rectangle 22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7063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7065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7066" name="Rectangle 26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7067" name="Rectangle 27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7068" name="Rectangle 28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7069" name="Rectangle 29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7070" name="Rectangle 30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7071" name="Oval 31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72" name="Line 32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73" name="Rectangle 33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7074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7075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76" name="Rectangle 36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87077" name="Rectangle 37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21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Removing The Max Element</a:t>
            </a:r>
            <a:endParaRPr lang="ko-KR" altLang="en-US" smtClean="0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476375" y="4868863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Heap with </a:t>
            </a:r>
            <a:r>
              <a:rPr lang="en-US" altLang="ko-KR" sz="2800">
                <a:solidFill>
                  <a:srgbClr val="3333FF"/>
                </a:solidFill>
              </a:rPr>
              <a:t>10</a:t>
            </a:r>
            <a:r>
              <a:rPr lang="en-US" altLang="ko-KR" sz="2800">
                <a:solidFill>
                  <a:schemeClr val="hlink"/>
                </a:solidFill>
              </a:rPr>
              <a:t> </a:t>
            </a:r>
            <a:r>
              <a:rPr lang="en-US" altLang="ko-KR" sz="2800"/>
              <a:t>nodes</a:t>
            </a:r>
            <a:r>
              <a:rPr lang="en-US" altLang="ko-KR" sz="2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0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2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4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5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6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7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86" name="Rectangle 22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8087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8088" name="Rectangle 2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8089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8091" name="Rectangle 27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8092" name="Rectangle 28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8093" name="Rectangle 29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8094" name="Rectangle 30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8095" name="Oval 31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96" name="Line 32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97" name="Rectangle 33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8098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rgbClr val="F0F36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8099" name="Rectangle 35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88100" name="Rectangle 36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483365" name="Rectangle 37"/>
          <p:cNvSpPr>
            <a:spLocks noChangeArrowheads="1"/>
          </p:cNvSpPr>
          <p:nvPr/>
        </p:nvSpPr>
        <p:spPr bwMode="auto">
          <a:xfrm>
            <a:off x="1476375" y="5445125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Reinsert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8</a:t>
            </a:r>
            <a:r>
              <a:rPr kumimoji="0" lang="en-US" altLang="ko-KR" sz="32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latin typeface="Times New Roman" pitchFamily="18" charset="0"/>
              </a:rPr>
              <a:t>into the heap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327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65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Removing The Max Element</a:t>
            </a:r>
            <a:endParaRPr lang="ko-KR" altLang="en-US" smtClean="0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981200" y="5486400"/>
            <a:ext cx="6553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Reinsert</a:t>
            </a:r>
            <a:r>
              <a:rPr lang="en-US" altLang="ko-KR" sz="2800">
                <a:solidFill>
                  <a:schemeClr val="bg2"/>
                </a:solidFill>
              </a:rPr>
              <a:t> </a:t>
            </a:r>
            <a:r>
              <a:rPr lang="en-US" altLang="ko-KR" sz="2800">
                <a:solidFill>
                  <a:srgbClr val="3333FF"/>
                </a:solidFill>
              </a:rPr>
              <a:t>8</a:t>
            </a:r>
            <a:r>
              <a:rPr lang="en-US" altLang="ko-KR" sz="2800">
                <a:solidFill>
                  <a:schemeClr val="hlink"/>
                </a:solidFill>
              </a:rPr>
              <a:t> </a:t>
            </a:r>
            <a:r>
              <a:rPr lang="en-US" altLang="ko-KR" sz="2800"/>
              <a:t>into the heap</a:t>
            </a:r>
            <a:r>
              <a:rPr lang="en-US" altLang="ko-KR" sz="2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9093" name="Oval 5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094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095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096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097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098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099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100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101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102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04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07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08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09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10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9111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9112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9115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9116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9117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9118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119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20" name="Rectangle 32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9121" name="Rectangle 33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89122" name="Rectangle 34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2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Removing The Max Element</a:t>
            </a:r>
            <a:endParaRPr lang="ko-KR" altLang="en-US" smtClean="0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981200" y="5486400"/>
            <a:ext cx="6553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Reinsert</a:t>
            </a:r>
            <a:r>
              <a:rPr lang="en-US" altLang="ko-KR" sz="2800">
                <a:solidFill>
                  <a:schemeClr val="bg2"/>
                </a:solidFill>
              </a:rPr>
              <a:t> </a:t>
            </a:r>
            <a:r>
              <a:rPr lang="en-US" altLang="ko-KR" sz="2800">
                <a:solidFill>
                  <a:srgbClr val="3333FF"/>
                </a:solidFill>
              </a:rPr>
              <a:t>8</a:t>
            </a:r>
            <a:r>
              <a:rPr lang="en-US" altLang="ko-KR" sz="2800">
                <a:solidFill>
                  <a:schemeClr val="hlink"/>
                </a:solidFill>
              </a:rPr>
              <a:t> </a:t>
            </a:r>
            <a:r>
              <a:rPr lang="en-US" altLang="ko-KR" sz="2800"/>
              <a:t>into the heap</a:t>
            </a:r>
            <a:r>
              <a:rPr lang="en-US" altLang="ko-KR" sz="2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18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20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22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23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24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25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28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32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33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34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0135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0137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0138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0139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0140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0141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0142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43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44" name="Rectangle 32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0145" name="Rectangle 33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90146" name="Rectangle 34"/>
          <p:cNvSpPr>
            <a:spLocks noChangeArrowheads="1"/>
          </p:cNvSpPr>
          <p:nvPr/>
        </p:nvSpPr>
        <p:spPr bwMode="auto">
          <a:xfrm>
            <a:off x="4191000" y="14478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04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Removing The Max Element</a:t>
            </a:r>
            <a:endParaRPr lang="ko-KR" altLang="en-US" smtClean="0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1981200" y="5486400"/>
            <a:ext cx="6553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Reinsert</a:t>
            </a:r>
            <a:r>
              <a:rPr lang="en-US" altLang="ko-KR" sz="2800">
                <a:solidFill>
                  <a:schemeClr val="bg2"/>
                </a:solidFill>
              </a:rPr>
              <a:t> </a:t>
            </a:r>
            <a:r>
              <a:rPr lang="en-US" altLang="ko-KR" sz="2800">
                <a:solidFill>
                  <a:srgbClr val="3333FF"/>
                </a:solidFill>
              </a:rPr>
              <a:t>8</a:t>
            </a:r>
            <a:r>
              <a:rPr lang="en-US" altLang="ko-KR" sz="2800">
                <a:solidFill>
                  <a:schemeClr val="hlink"/>
                </a:solidFill>
              </a:rPr>
              <a:t> </a:t>
            </a:r>
            <a:r>
              <a:rPr lang="en-US" altLang="ko-KR" sz="2800"/>
              <a:t>into the heap</a:t>
            </a:r>
            <a:r>
              <a:rPr lang="en-US" altLang="ko-KR" sz="2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91141" name="Oval 5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2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4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5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6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7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8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9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53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54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55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57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1159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1160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1161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1162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1163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1164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1166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67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68" name="Rectangle 32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1169" name="Rectangle 33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91170" name="Rectangle 34"/>
          <p:cNvSpPr>
            <a:spLocks noChangeArrowheads="1"/>
          </p:cNvSpPr>
          <p:nvPr/>
        </p:nvSpPr>
        <p:spPr bwMode="auto">
          <a:xfrm>
            <a:off x="4191000" y="14478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486435" name="Rectangle 35"/>
          <p:cNvSpPr>
            <a:spLocks noChangeArrowheads="1"/>
          </p:cNvSpPr>
          <p:nvPr/>
        </p:nvSpPr>
        <p:spPr bwMode="auto">
          <a:xfrm>
            <a:off x="2895600" y="3352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032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35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Removing The Max Element</a:t>
            </a:r>
            <a:endParaRPr lang="ko-KR" altLang="en-US" smtClean="0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981200" y="5486400"/>
            <a:ext cx="6553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Max element is</a:t>
            </a:r>
            <a:r>
              <a:rPr lang="en-US" altLang="ko-KR" sz="2800">
                <a:solidFill>
                  <a:schemeClr val="bg2"/>
                </a:solidFill>
              </a:rPr>
              <a:t> </a:t>
            </a:r>
            <a:r>
              <a:rPr lang="en-US" altLang="ko-KR" sz="2800">
                <a:solidFill>
                  <a:srgbClr val="3333FF"/>
                </a:solidFill>
              </a:rPr>
              <a:t>15</a:t>
            </a:r>
            <a:r>
              <a:rPr lang="en-US" altLang="ko-KR" sz="2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92165" name="Oval 5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66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67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68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69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0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1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2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3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77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78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79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80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81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2185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2187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2188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2189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2190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91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92" name="Rectangle 32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2193" name="Rectangle 33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92194" name="Rectangle 34"/>
          <p:cNvSpPr>
            <a:spLocks noChangeArrowheads="1"/>
          </p:cNvSpPr>
          <p:nvPr/>
        </p:nvSpPr>
        <p:spPr bwMode="auto">
          <a:xfrm>
            <a:off x="4191000" y="14478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2895600" y="3352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74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Levels</a:t>
            </a:r>
            <a:endParaRPr lang="ko-KR" alt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55875" y="5229225"/>
            <a:ext cx="4913313" cy="1295400"/>
            <a:chOff x="672" y="3504"/>
            <a:chExt cx="4752" cy="816"/>
          </a:xfrm>
        </p:grpSpPr>
        <p:sp>
          <p:nvSpPr>
            <p:cNvPr id="11296" name="Text Box 5"/>
            <p:cNvSpPr txBox="1">
              <a:spLocks noChangeArrowheads="1"/>
            </p:cNvSpPr>
            <p:nvPr/>
          </p:nvSpPr>
          <p:spPr bwMode="auto">
            <a:xfrm>
              <a:off x="3264" y="3984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Level 4</a:t>
              </a:r>
            </a:p>
          </p:txBody>
        </p:sp>
        <p:sp>
          <p:nvSpPr>
            <p:cNvPr id="11297" name="Rectangle 6"/>
            <p:cNvSpPr>
              <a:spLocks noChangeArrowheads="1"/>
            </p:cNvSpPr>
            <p:nvPr/>
          </p:nvSpPr>
          <p:spPr bwMode="auto">
            <a:xfrm>
              <a:off x="672" y="3504"/>
              <a:ext cx="4608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3850" y="3744913"/>
            <a:ext cx="8280400" cy="1295400"/>
            <a:chOff x="144" y="2352"/>
            <a:chExt cx="5616" cy="816"/>
          </a:xfrm>
        </p:grpSpPr>
        <p:sp>
          <p:nvSpPr>
            <p:cNvPr id="11294" name="Text Box 8"/>
            <p:cNvSpPr txBox="1">
              <a:spLocks noChangeArrowheads="1"/>
            </p:cNvSpPr>
            <p:nvPr/>
          </p:nvSpPr>
          <p:spPr bwMode="auto">
            <a:xfrm>
              <a:off x="3888" y="2880"/>
              <a:ext cx="18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Level 3</a:t>
              </a:r>
            </a:p>
          </p:txBody>
        </p:sp>
        <p:sp>
          <p:nvSpPr>
            <p:cNvPr id="11295" name="Rectangle 9"/>
            <p:cNvSpPr>
              <a:spLocks noChangeArrowheads="1"/>
            </p:cNvSpPr>
            <p:nvPr/>
          </p:nvSpPr>
          <p:spPr bwMode="auto">
            <a:xfrm>
              <a:off x="144" y="2352"/>
              <a:ext cx="5616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704850" y="1687513"/>
            <a:ext cx="7754938" cy="1371600"/>
            <a:chOff x="240" y="2304"/>
            <a:chExt cx="5520" cy="864"/>
          </a:xfrm>
        </p:grpSpPr>
        <p:sp>
          <p:nvSpPr>
            <p:cNvPr id="11292" name="Text Box 11"/>
            <p:cNvSpPr txBox="1">
              <a:spLocks noChangeArrowheads="1"/>
            </p:cNvSpPr>
            <p:nvPr/>
          </p:nvSpPr>
          <p:spPr bwMode="auto">
            <a:xfrm>
              <a:off x="4320" y="2304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Level 2</a:t>
              </a:r>
            </a:p>
          </p:txBody>
        </p:sp>
        <p:sp>
          <p:nvSpPr>
            <p:cNvPr id="11293" name="Rectangle 12"/>
            <p:cNvSpPr>
              <a:spLocks noChangeArrowheads="1"/>
            </p:cNvSpPr>
            <p:nvPr/>
          </p:nvSpPr>
          <p:spPr bwMode="auto">
            <a:xfrm>
              <a:off x="240" y="2352"/>
              <a:ext cx="5376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271" name="Group 13"/>
          <p:cNvGrpSpPr>
            <a:grpSpLocks/>
          </p:cNvGrpSpPr>
          <p:nvPr/>
        </p:nvGrpSpPr>
        <p:grpSpPr bwMode="auto">
          <a:xfrm>
            <a:off x="400050" y="925513"/>
            <a:ext cx="8077200" cy="5181600"/>
            <a:chOff x="48" y="720"/>
            <a:chExt cx="5088" cy="3264"/>
          </a:xfrm>
        </p:grpSpPr>
        <p:sp>
          <p:nvSpPr>
            <p:cNvPr id="11275" name="Rectangle 14"/>
            <p:cNvSpPr>
              <a:spLocks noChangeArrowheads="1"/>
            </p:cNvSpPr>
            <p:nvPr/>
          </p:nvSpPr>
          <p:spPr bwMode="auto">
            <a:xfrm>
              <a:off x="2112" y="720"/>
              <a:ext cx="912" cy="384"/>
            </a:xfrm>
            <a:prstGeom prst="rect">
              <a:avLst/>
            </a:prstGeom>
            <a:solidFill>
              <a:srgbClr val="9966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President</a:t>
              </a:r>
            </a:p>
          </p:txBody>
        </p:sp>
        <p:sp>
          <p:nvSpPr>
            <p:cNvPr id="11276" name="Rectangle 15"/>
            <p:cNvSpPr>
              <a:spLocks noChangeArrowheads="1"/>
            </p:cNvSpPr>
            <p:nvPr/>
          </p:nvSpPr>
          <p:spPr bwMode="auto">
            <a:xfrm>
              <a:off x="576" y="1536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VP1</a:t>
              </a:r>
            </a:p>
          </p:txBody>
        </p:sp>
        <p:sp>
          <p:nvSpPr>
            <p:cNvPr id="11277" name="Rectangle 16"/>
            <p:cNvSpPr>
              <a:spLocks noChangeArrowheads="1"/>
            </p:cNvSpPr>
            <p:nvPr/>
          </p:nvSpPr>
          <p:spPr bwMode="auto">
            <a:xfrm>
              <a:off x="2160" y="1536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VP2</a:t>
              </a:r>
            </a:p>
          </p:txBody>
        </p:sp>
        <p:sp>
          <p:nvSpPr>
            <p:cNvPr id="11278" name="Rectangle 17"/>
            <p:cNvSpPr>
              <a:spLocks noChangeArrowheads="1"/>
            </p:cNvSpPr>
            <p:nvPr/>
          </p:nvSpPr>
          <p:spPr bwMode="auto">
            <a:xfrm>
              <a:off x="3792" y="1488"/>
              <a:ext cx="1104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VP3</a:t>
              </a:r>
            </a:p>
          </p:txBody>
        </p:sp>
        <p:sp>
          <p:nvSpPr>
            <p:cNvPr id="11279" name="Rectangle 18"/>
            <p:cNvSpPr>
              <a:spLocks noChangeArrowheads="1"/>
            </p:cNvSpPr>
            <p:nvPr/>
          </p:nvSpPr>
          <p:spPr bwMode="auto">
            <a:xfrm>
              <a:off x="48" y="2736"/>
              <a:ext cx="91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Manager1</a:t>
              </a:r>
            </a:p>
          </p:txBody>
        </p:sp>
        <p:sp>
          <p:nvSpPr>
            <p:cNvPr id="11280" name="Rectangle 19"/>
            <p:cNvSpPr>
              <a:spLocks noChangeArrowheads="1"/>
            </p:cNvSpPr>
            <p:nvPr/>
          </p:nvSpPr>
          <p:spPr bwMode="auto">
            <a:xfrm>
              <a:off x="1056" y="2736"/>
              <a:ext cx="91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Manager2</a:t>
              </a:r>
            </a:p>
          </p:txBody>
        </p:sp>
        <p:sp>
          <p:nvSpPr>
            <p:cNvPr id="11281" name="Rectangle 20"/>
            <p:cNvSpPr>
              <a:spLocks noChangeArrowheads="1"/>
            </p:cNvSpPr>
            <p:nvPr/>
          </p:nvSpPr>
          <p:spPr bwMode="auto">
            <a:xfrm>
              <a:off x="2160" y="2736"/>
              <a:ext cx="91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Manager</a:t>
              </a:r>
            </a:p>
          </p:txBody>
        </p:sp>
        <p:sp>
          <p:nvSpPr>
            <p:cNvPr id="11282" name="Rectangle 21"/>
            <p:cNvSpPr>
              <a:spLocks noChangeArrowheads="1"/>
            </p:cNvSpPr>
            <p:nvPr/>
          </p:nvSpPr>
          <p:spPr bwMode="auto">
            <a:xfrm>
              <a:off x="3648" y="2688"/>
              <a:ext cx="1488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Manager</a:t>
              </a:r>
            </a:p>
          </p:txBody>
        </p:sp>
        <p:sp>
          <p:nvSpPr>
            <p:cNvPr id="11283" name="Rectangle 22"/>
            <p:cNvSpPr>
              <a:spLocks noChangeArrowheads="1"/>
            </p:cNvSpPr>
            <p:nvPr/>
          </p:nvSpPr>
          <p:spPr bwMode="auto">
            <a:xfrm>
              <a:off x="1968" y="3600"/>
              <a:ext cx="1488" cy="3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2400">
                  <a:latin typeface="Times New Roman" pitchFamily="18" charset="0"/>
                </a:rPr>
                <a:t>Worker Bee</a:t>
              </a:r>
            </a:p>
          </p:txBody>
        </p:sp>
        <p:sp>
          <p:nvSpPr>
            <p:cNvPr id="11284" name="Line 23"/>
            <p:cNvSpPr>
              <a:spLocks noChangeShapeType="1"/>
            </p:cNvSpPr>
            <p:nvPr/>
          </p:nvSpPr>
          <p:spPr bwMode="auto">
            <a:xfrm>
              <a:off x="2544" y="110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5" name="Line 24"/>
            <p:cNvSpPr>
              <a:spLocks noChangeShapeType="1"/>
            </p:cNvSpPr>
            <p:nvPr/>
          </p:nvSpPr>
          <p:spPr bwMode="auto">
            <a:xfrm flipH="1">
              <a:off x="1488" y="1104"/>
              <a:ext cx="62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6" name="Line 25"/>
            <p:cNvSpPr>
              <a:spLocks noChangeShapeType="1"/>
            </p:cNvSpPr>
            <p:nvPr/>
          </p:nvSpPr>
          <p:spPr bwMode="auto">
            <a:xfrm>
              <a:off x="3024" y="1104"/>
              <a:ext cx="76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7" name="Line 26"/>
            <p:cNvSpPr>
              <a:spLocks noChangeShapeType="1"/>
            </p:cNvSpPr>
            <p:nvPr/>
          </p:nvSpPr>
          <p:spPr bwMode="auto">
            <a:xfrm flipH="1">
              <a:off x="336" y="1920"/>
              <a:ext cx="48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8" name="Line 27"/>
            <p:cNvSpPr>
              <a:spLocks noChangeShapeType="1"/>
            </p:cNvSpPr>
            <p:nvPr/>
          </p:nvSpPr>
          <p:spPr bwMode="auto">
            <a:xfrm>
              <a:off x="1200" y="1920"/>
              <a:ext cx="288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9" name="Line 28"/>
            <p:cNvSpPr>
              <a:spLocks noChangeShapeType="1"/>
            </p:cNvSpPr>
            <p:nvPr/>
          </p:nvSpPr>
          <p:spPr bwMode="auto">
            <a:xfrm>
              <a:off x="2544" y="192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0" name="Line 29"/>
            <p:cNvSpPr>
              <a:spLocks noChangeShapeType="1"/>
            </p:cNvSpPr>
            <p:nvPr/>
          </p:nvSpPr>
          <p:spPr bwMode="auto">
            <a:xfrm>
              <a:off x="4320" y="187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1" name="Line 30"/>
            <p:cNvSpPr>
              <a:spLocks noChangeShapeType="1"/>
            </p:cNvSpPr>
            <p:nvPr/>
          </p:nvSpPr>
          <p:spPr bwMode="auto">
            <a:xfrm>
              <a:off x="2544" y="312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868613" y="620713"/>
            <a:ext cx="3792537" cy="1066800"/>
            <a:chOff x="3168" y="192"/>
            <a:chExt cx="2304" cy="672"/>
          </a:xfrm>
        </p:grpSpPr>
        <p:sp>
          <p:nvSpPr>
            <p:cNvPr id="11273" name="Text Box 32"/>
            <p:cNvSpPr txBox="1">
              <a:spLocks noChangeArrowheads="1"/>
            </p:cNvSpPr>
            <p:nvPr/>
          </p:nvSpPr>
          <p:spPr bwMode="auto">
            <a:xfrm>
              <a:off x="4704" y="528"/>
              <a:ext cx="7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2400">
                  <a:latin typeface="Times New Roman" pitchFamily="18" charset="0"/>
                </a:rPr>
                <a:t>Level 1</a:t>
              </a:r>
            </a:p>
          </p:txBody>
        </p:sp>
        <p:sp>
          <p:nvSpPr>
            <p:cNvPr id="11274" name="Rectangle 33"/>
            <p:cNvSpPr>
              <a:spLocks noChangeArrowheads="1"/>
            </p:cNvSpPr>
            <p:nvPr/>
          </p:nvSpPr>
          <p:spPr bwMode="auto">
            <a:xfrm>
              <a:off x="3168" y="192"/>
              <a:ext cx="2304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687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Removing The Max Element</a:t>
            </a:r>
            <a:endParaRPr lang="ko-KR" altLang="en-US" smtClean="0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981200" y="5486400"/>
            <a:ext cx="6553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After max element is removed</a:t>
            </a:r>
            <a:r>
              <a:rPr lang="en-US" altLang="ko-KR" sz="2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203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204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205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206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3208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3209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3210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3211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3212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3213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3214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215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216" name="Rectangle 32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3217" name="Rectangle 33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93218" name="Rectangle 34"/>
          <p:cNvSpPr>
            <a:spLocks noChangeArrowheads="1"/>
          </p:cNvSpPr>
          <p:nvPr/>
        </p:nvSpPr>
        <p:spPr bwMode="auto">
          <a:xfrm>
            <a:off x="4191000" y="14478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219" name="Rectangle 35"/>
          <p:cNvSpPr>
            <a:spLocks noChangeArrowheads="1"/>
          </p:cNvSpPr>
          <p:nvPr/>
        </p:nvSpPr>
        <p:spPr bwMode="auto">
          <a:xfrm>
            <a:off x="2895600" y="3352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73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Removing The Max Element</a:t>
            </a:r>
            <a:endParaRPr lang="ko-KR" altLang="en-US" smtClean="0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981200" y="5486400"/>
            <a:ext cx="6553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Heap with</a:t>
            </a:r>
            <a:r>
              <a:rPr lang="en-US" altLang="ko-KR" sz="2800">
                <a:solidFill>
                  <a:schemeClr val="bg2"/>
                </a:solidFill>
              </a:rPr>
              <a:t> </a:t>
            </a:r>
            <a:r>
              <a:rPr lang="en-US" altLang="ko-KR" sz="2800">
                <a:solidFill>
                  <a:srgbClr val="3333FF"/>
                </a:solidFill>
              </a:rPr>
              <a:t>9</a:t>
            </a:r>
            <a:r>
              <a:rPr lang="en-US" altLang="ko-KR" sz="2800">
                <a:solidFill>
                  <a:schemeClr val="hlink"/>
                </a:solidFill>
              </a:rPr>
              <a:t> </a:t>
            </a:r>
            <a:r>
              <a:rPr lang="en-US" altLang="ko-KR" sz="2800"/>
              <a:t>nodes</a:t>
            </a:r>
            <a:r>
              <a:rPr lang="en-US" altLang="ko-KR" sz="2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94213" name="Oval 5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6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9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20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21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25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26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28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29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4233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4234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4235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4236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4237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4238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rgbClr val="F0F36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39" name="Rectangle 31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4240" name="Rectangle 32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94241" name="Rectangle 33"/>
          <p:cNvSpPr>
            <a:spLocks noChangeArrowheads="1"/>
          </p:cNvSpPr>
          <p:nvPr/>
        </p:nvSpPr>
        <p:spPr bwMode="auto">
          <a:xfrm>
            <a:off x="4191000" y="14478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42" name="Rectangle 34"/>
          <p:cNvSpPr>
            <a:spLocks noChangeArrowheads="1"/>
          </p:cNvSpPr>
          <p:nvPr/>
        </p:nvSpPr>
        <p:spPr bwMode="auto">
          <a:xfrm>
            <a:off x="2895600" y="3352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281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Removing The Max Element</a:t>
            </a:r>
            <a:endParaRPr lang="ko-KR" altLang="en-US" smtClean="0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1981200" y="5486400"/>
            <a:ext cx="6553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Reinsert</a:t>
            </a:r>
            <a:r>
              <a:rPr lang="en-US" altLang="ko-KR" sz="2800">
                <a:solidFill>
                  <a:schemeClr val="bg2"/>
                </a:solidFill>
              </a:rPr>
              <a:t> </a:t>
            </a:r>
            <a:r>
              <a:rPr lang="en-US" altLang="ko-KR" sz="2800">
                <a:solidFill>
                  <a:srgbClr val="3333FF"/>
                </a:solidFill>
              </a:rPr>
              <a:t>7</a:t>
            </a:r>
            <a:r>
              <a:rPr lang="en-US" altLang="ko-KR" sz="2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95237" name="Oval 5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40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41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42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43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44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45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46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47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49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53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54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5255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5256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5258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5260" name="Rectangle 28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95261" name="Rectangle 29"/>
          <p:cNvSpPr>
            <a:spLocks noChangeArrowheads="1"/>
          </p:cNvSpPr>
          <p:nvPr/>
        </p:nvSpPr>
        <p:spPr bwMode="auto">
          <a:xfrm>
            <a:off x="4191000" y="14478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2895600" y="3352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8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Removing The Max Element</a:t>
            </a:r>
            <a:endParaRPr lang="ko-KR" altLang="en-US" smtClean="0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981200" y="5486400"/>
            <a:ext cx="6553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Reinsert</a:t>
            </a:r>
            <a:r>
              <a:rPr lang="en-US" altLang="ko-KR" sz="2800">
                <a:solidFill>
                  <a:schemeClr val="bg2"/>
                </a:solidFill>
              </a:rPr>
              <a:t> </a:t>
            </a:r>
            <a:r>
              <a:rPr lang="en-US" altLang="ko-KR" sz="2800">
                <a:solidFill>
                  <a:srgbClr val="3333FF"/>
                </a:solidFill>
              </a:rPr>
              <a:t>7</a:t>
            </a:r>
            <a:r>
              <a:rPr lang="en-US" altLang="ko-KR" sz="2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96261" name="Oval 5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62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63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64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66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67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68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69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72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73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74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75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76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77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78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6280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6281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6282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6283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4251325" y="14779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96285" name="Rectangle 29"/>
          <p:cNvSpPr>
            <a:spLocks noChangeArrowheads="1"/>
          </p:cNvSpPr>
          <p:nvPr/>
        </p:nvSpPr>
        <p:spPr bwMode="auto">
          <a:xfrm>
            <a:off x="4191000" y="1447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2895600" y="3352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34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Removing The Max Element</a:t>
            </a:r>
            <a:endParaRPr lang="ko-KR" altLang="en-US" smtClean="0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981200" y="5486400"/>
            <a:ext cx="6553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Reinsert</a:t>
            </a:r>
            <a:r>
              <a:rPr lang="en-US" altLang="ko-KR" sz="2800">
                <a:solidFill>
                  <a:schemeClr val="bg2"/>
                </a:solidFill>
              </a:rPr>
              <a:t> </a:t>
            </a:r>
            <a:r>
              <a:rPr lang="en-US" altLang="ko-KR" sz="2800">
                <a:solidFill>
                  <a:srgbClr val="3333FF"/>
                </a:solidFill>
              </a:rPr>
              <a:t>7</a:t>
            </a:r>
            <a:r>
              <a:rPr lang="en-US" altLang="ko-KR" sz="2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97285" name="Oval 5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286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287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288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289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290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291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292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293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294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7295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7296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7297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7298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7299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7300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7301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7302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730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730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730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730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730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7308" name="Rectangle 28"/>
          <p:cNvSpPr>
            <a:spLocks noChangeArrowheads="1"/>
          </p:cNvSpPr>
          <p:nvPr/>
        </p:nvSpPr>
        <p:spPr bwMode="auto">
          <a:xfrm>
            <a:off x="4251325" y="14779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97309" name="Rectangle 29"/>
          <p:cNvSpPr>
            <a:spLocks noChangeArrowheads="1"/>
          </p:cNvSpPr>
          <p:nvPr/>
        </p:nvSpPr>
        <p:spPr bwMode="auto">
          <a:xfrm>
            <a:off x="4191000" y="1447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310" name="Rectangle 30"/>
          <p:cNvSpPr>
            <a:spLocks noChangeArrowheads="1"/>
          </p:cNvSpPr>
          <p:nvPr/>
        </p:nvSpPr>
        <p:spPr bwMode="auto">
          <a:xfrm>
            <a:off x="2133600" y="2438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92575" name="Rectangle 31"/>
          <p:cNvSpPr>
            <a:spLocks noChangeArrowheads="1"/>
          </p:cNvSpPr>
          <p:nvPr/>
        </p:nvSpPr>
        <p:spPr bwMode="auto">
          <a:xfrm>
            <a:off x="2955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Tree-part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722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75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8221</TotalTime>
  <Words>3131</Words>
  <Application>Microsoft Office PowerPoint</Application>
  <PresentationFormat>화면 슬라이드 쇼(4:3)</PresentationFormat>
  <Paragraphs>1310</Paragraphs>
  <Slides>94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94</vt:i4>
      </vt:variant>
    </vt:vector>
  </HeadingPairs>
  <TitlesOfParts>
    <vt:vector size="103" baseType="lpstr">
      <vt:lpstr>MS Mincho</vt:lpstr>
      <vt:lpstr>굴림</vt:lpstr>
      <vt:lpstr>맑은 고딕</vt:lpstr>
      <vt:lpstr>Arial</vt:lpstr>
      <vt:lpstr>Comic Sans MS</vt:lpstr>
      <vt:lpstr>Courier New</vt:lpstr>
      <vt:lpstr>Times New Roman</vt:lpstr>
      <vt:lpstr>Wingdings</vt:lpstr>
      <vt:lpstr>Default Design</vt:lpstr>
      <vt:lpstr>Tree – Part 1</vt:lpstr>
      <vt:lpstr>Tree : Nature vs Computer Science</vt:lpstr>
      <vt:lpstr>Linear Lists And Trees</vt:lpstr>
      <vt:lpstr>Hierarchical Data and Trees</vt:lpstr>
      <vt:lpstr>Definition</vt:lpstr>
      <vt:lpstr>Subtrees</vt:lpstr>
      <vt:lpstr>Leaves</vt:lpstr>
      <vt:lpstr>Parent, Grandparent, Siblings, Ancestors, Descendants</vt:lpstr>
      <vt:lpstr>Levels</vt:lpstr>
      <vt:lpstr>Caution</vt:lpstr>
      <vt:lpstr>height (= depth) = number of levels</vt:lpstr>
      <vt:lpstr>Node Degree = Number Of Children</vt:lpstr>
      <vt:lpstr>Tree Degree = Max Node Degree</vt:lpstr>
      <vt:lpstr>Binary Tree</vt:lpstr>
      <vt:lpstr>Differences Between A Tree &amp; A Binary Tree</vt:lpstr>
      <vt:lpstr>Arithmetic Expressions</vt:lpstr>
      <vt:lpstr>Binary Tree Form</vt:lpstr>
      <vt:lpstr>Merits Of Binary Tree Form</vt:lpstr>
      <vt:lpstr>Binary Tree Properties &amp; Representation</vt:lpstr>
      <vt:lpstr>Minimum Number Of Nodes</vt:lpstr>
      <vt:lpstr>Maximum Number Of Nodes</vt:lpstr>
      <vt:lpstr>Number Of Nodes &amp; Height</vt:lpstr>
      <vt:lpstr>Full Binary Tree</vt:lpstr>
      <vt:lpstr>Numbering Nodes In A Full Binary Tree</vt:lpstr>
      <vt:lpstr>Node Number Properties </vt:lpstr>
      <vt:lpstr>Node Number Properties </vt:lpstr>
      <vt:lpstr>Node Number Properties </vt:lpstr>
      <vt:lpstr>Complete Binary Tree With n Nodes</vt:lpstr>
      <vt:lpstr>Example</vt:lpstr>
      <vt:lpstr>Binary Tree Representation</vt:lpstr>
      <vt:lpstr>Array Representation</vt:lpstr>
      <vt:lpstr>Right-Skewed Binary Tree</vt:lpstr>
      <vt:lpstr>Linked Representation</vt:lpstr>
      <vt:lpstr>The Struct binaryTreeNode</vt:lpstr>
      <vt:lpstr>The Struct binaryTreeNode</vt:lpstr>
      <vt:lpstr>Linked Representation Example</vt:lpstr>
      <vt:lpstr>Some Binary Tree Operations</vt:lpstr>
      <vt:lpstr>Binary Tree Traversal</vt:lpstr>
      <vt:lpstr>Binary Tree Traversal Methods</vt:lpstr>
      <vt:lpstr>Preorder Traversal</vt:lpstr>
      <vt:lpstr>Preorder Example (Visit = print)</vt:lpstr>
      <vt:lpstr>Preorder Example (Visit = print)</vt:lpstr>
      <vt:lpstr>Preorder Of Expression Tree</vt:lpstr>
      <vt:lpstr>Inorder Traversal</vt:lpstr>
      <vt:lpstr>Inorder Example (Visit = print)</vt:lpstr>
      <vt:lpstr>Inorder Example (Visit = print)</vt:lpstr>
      <vt:lpstr>Inorder By Projection (Squishing)</vt:lpstr>
      <vt:lpstr>Inorder Of Expression Tree</vt:lpstr>
      <vt:lpstr>Postorder Traversal</vt:lpstr>
      <vt:lpstr>Postorder Example (Visit = print)</vt:lpstr>
      <vt:lpstr>Postorder Example (Visit = print)</vt:lpstr>
      <vt:lpstr>Postorder Of Expression Tree</vt:lpstr>
      <vt:lpstr>Traversal Applications</vt:lpstr>
      <vt:lpstr>Level Order</vt:lpstr>
      <vt:lpstr>Level-Order Example (Visit = print)</vt:lpstr>
      <vt:lpstr>Priority Queues</vt:lpstr>
      <vt:lpstr>Min Priority Queue</vt:lpstr>
      <vt:lpstr>Max Priority Queue</vt:lpstr>
      <vt:lpstr>Complexity Of Operations</vt:lpstr>
      <vt:lpstr>Applications : Sorting</vt:lpstr>
      <vt:lpstr>Machine Scheduling</vt:lpstr>
      <vt:lpstr>Min Tree Definition</vt:lpstr>
      <vt:lpstr>Min Tree Example</vt:lpstr>
      <vt:lpstr>Max Tree Example</vt:lpstr>
      <vt:lpstr>Min Heap Definition</vt:lpstr>
      <vt:lpstr>Min Heap With 9 Nodes</vt:lpstr>
      <vt:lpstr>Min Heap With 9 Nodes</vt:lpstr>
      <vt:lpstr>Max Heap With 9 Nodes</vt:lpstr>
      <vt:lpstr>Heap Height</vt:lpstr>
      <vt:lpstr>A Heap Is Efficiently Represented As An Array</vt:lpstr>
      <vt:lpstr>Moving Up And Down A Heap</vt:lpstr>
      <vt:lpstr>Inserting An Element Into A Max Heap</vt:lpstr>
      <vt:lpstr>Inserting An Element Into A Max Heap</vt:lpstr>
      <vt:lpstr>Inserting An Element Into A Max Heap</vt:lpstr>
      <vt:lpstr>Inserting An Element Into A Max Heap</vt:lpstr>
      <vt:lpstr>Inserting An Element Into A Max Heap</vt:lpstr>
      <vt:lpstr>Inserting An Element Into A Max Heap</vt:lpstr>
      <vt:lpstr>Inserting An Element Into A Max Heap</vt:lpstr>
      <vt:lpstr>Inserting An Element Into A Max Heap</vt:lpstr>
      <vt:lpstr>Inserting An Element Into A Max Heap</vt:lpstr>
      <vt:lpstr>Inserting An Element Into A Max Heap</vt:lpstr>
      <vt:lpstr>Complexity Of Insert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Removing The Max Element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Lab</dc:title>
  <dc:creator>Sanghwan Lee</dc:creator>
  <cp:lastModifiedBy>User</cp:lastModifiedBy>
  <cp:revision>218</cp:revision>
  <dcterms:created xsi:type="dcterms:W3CDTF">1999-10-08T19:08:27Z</dcterms:created>
  <dcterms:modified xsi:type="dcterms:W3CDTF">2017-04-10T10:44:08Z</dcterms:modified>
</cp:coreProperties>
</file>