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5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8" r:id="rId89"/>
    <p:sldId id="509" r:id="rId90"/>
    <p:sldId id="510" r:id="rId91"/>
    <p:sldId id="511" r:id="rId92"/>
    <p:sldId id="512" r:id="rId93"/>
    <p:sldId id="513" r:id="rId94"/>
    <p:sldId id="514" r:id="rId95"/>
    <p:sldId id="515" r:id="rId96"/>
    <p:sldId id="516" r:id="rId97"/>
    <p:sldId id="517" r:id="rId98"/>
    <p:sldId id="518" r:id="rId99"/>
    <p:sldId id="519" r:id="rId10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DDDDDD"/>
    <a:srgbClr val="FFCCFF"/>
    <a:srgbClr val="9999FF"/>
    <a:srgbClr val="FF3300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7" autoAdjust="0"/>
    <p:restoredTop sz="93115" autoAdjust="0"/>
  </p:normalViewPr>
  <p:slideViewPr>
    <p:cSldViewPr snapToGrid="0">
      <p:cViewPr>
        <p:scale>
          <a:sx n="131" d="100"/>
          <a:sy n="131" d="100"/>
        </p:scale>
        <p:origin x="-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97BD50-0194-42E7-9A62-719CF452487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083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5766EB21-AEE7-4BFD-9624-09456DC73543}" type="slidenum">
              <a:rPr kumimoji="0" lang="ko-KR" altLang="en-US" smtClean="0">
                <a:latin typeface="Times New Roman" pitchFamily="18" charset="0"/>
              </a:rPr>
              <a:pPr/>
              <a:t>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/>
              <a:t>The IsEmpty operation takes O(1) time in all 3 cases, provided we maintain a size counter in the case of a hash table.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6D2DD1DD-D691-4366-AEAA-67DE0D8D266C}" type="slidenum">
              <a:rPr kumimoji="0" lang="ko-KR" altLang="en-US" smtClean="0">
                <a:latin typeface="Times New Roman" pitchFamily="18" charset="0"/>
              </a:rPr>
              <a:pPr/>
              <a:t>80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/>
              <a:t>Number of union operations cannot exceed n-1.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9DFC5-8E74-4F61-9451-912505A6E31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77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Tree - Part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613" y="892175"/>
            <a:ext cx="777240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Tree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Part </a:t>
            </a:r>
            <a:r>
              <a:rPr lang="en-US" altLang="ko-KR" dirty="0" smtClean="0"/>
              <a:t>2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4325"/>
            <a:ext cx="6400800" cy="278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Instructor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Sanghwan</a:t>
            </a:r>
            <a:r>
              <a:rPr lang="en-US" altLang="ko-KR" sz="2400" dirty="0"/>
              <a:t> Lee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Office</a:t>
            </a:r>
            <a:r>
              <a:rPr lang="ko-KR" altLang="en-US" sz="2400" dirty="0"/>
              <a:t> </a:t>
            </a:r>
            <a:r>
              <a:rPr lang="en-US" altLang="ko-KR" sz="2400" dirty="0"/>
              <a:t>: Building # 7, Room 618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Office Hour : Tue 15:00-16:30, Thu 13:30-15:00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Cell : 010-2261-7038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7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Insert()</a:t>
            </a:r>
            <a:endParaRPr lang="ko-KR" altLang="en-US" smtClean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2700338" y="5084763"/>
            <a:ext cx="4983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Insert a pair whose key 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1125538"/>
            <a:ext cx="6388100" cy="3340100"/>
            <a:chOff x="292" y="916"/>
            <a:chExt cx="4024" cy="2104"/>
          </a:xfrm>
        </p:grpSpPr>
        <p:sp>
          <p:nvSpPr>
            <p:cNvPr id="11273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0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9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291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292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293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94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295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296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297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298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1299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0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6051" name="Oval 35"/>
          <p:cNvSpPr>
            <a:spLocks noChangeArrowheads="1"/>
          </p:cNvSpPr>
          <p:nvPr/>
        </p:nvSpPr>
        <p:spPr bwMode="auto">
          <a:xfrm>
            <a:off x="1509713" y="4859338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6052" name="Rectangle 36"/>
          <p:cNvSpPr>
            <a:spLocks noChangeArrowheads="1"/>
          </p:cNvSpPr>
          <p:nvPr/>
        </p:nvSpPr>
        <p:spPr bwMode="auto">
          <a:xfrm>
            <a:off x="1563688" y="4883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26053" name="Line 37"/>
          <p:cNvSpPr>
            <a:spLocks noChangeShapeType="1"/>
          </p:cNvSpPr>
          <p:nvPr/>
        </p:nvSpPr>
        <p:spPr bwMode="auto">
          <a:xfrm flipH="1">
            <a:off x="1808163" y="4395788"/>
            <a:ext cx="3048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25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utoUpdateAnimBg="0"/>
      <p:bldP spid="726051" grpId="0" animBg="1"/>
      <p:bldP spid="726052" grpId="0" build="p" autoUpdateAnimBg="0"/>
      <p:bldP spid="726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Insert()</a:t>
            </a:r>
            <a:endParaRPr lang="ko-KR" altLang="en-US" smtClean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625975" y="11858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492375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835775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501775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54375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5616575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892175" y="4081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2035175" y="4081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2943225" y="14843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5076825" y="14843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1800225" y="25511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867025" y="25511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5991225" y="26273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1190625" y="33893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876425" y="33893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083175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5381625" y="34655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603750" y="12096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470150" y="2200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1555750" y="3038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946150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089150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232150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813550" y="2200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5594350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137150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843213" y="5013325"/>
            <a:ext cx="499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Insert a pair whose key is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18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6226175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6280150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991225" y="33893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1501775" y="4919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555750" y="4943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>
            <a:off x="1800225" y="44561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77" name="Oval 37"/>
          <p:cNvSpPr>
            <a:spLocks noChangeArrowheads="1"/>
          </p:cNvSpPr>
          <p:nvPr/>
        </p:nvSpPr>
        <p:spPr bwMode="auto">
          <a:xfrm>
            <a:off x="3940175" y="3929063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078" name="Rectangle 38"/>
          <p:cNvSpPr>
            <a:spLocks noChangeArrowheads="1"/>
          </p:cNvSpPr>
          <p:nvPr/>
        </p:nvSpPr>
        <p:spPr bwMode="auto">
          <a:xfrm>
            <a:off x="3924300" y="39338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727079" name="Line 39"/>
          <p:cNvSpPr>
            <a:spLocks noChangeShapeType="1"/>
          </p:cNvSpPr>
          <p:nvPr/>
        </p:nvSpPr>
        <p:spPr bwMode="auto">
          <a:xfrm>
            <a:off x="3552825" y="3465513"/>
            <a:ext cx="6096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2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7" grpId="0" animBg="1"/>
      <p:bldP spid="727078" grpId="0" build="p" autoUpdateAnimBg="0"/>
      <p:bldP spid="727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Insert()</a:t>
            </a:r>
            <a:endParaRPr lang="ko-KR" altLang="en-US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806950" y="12588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673350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7016750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6827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4353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7975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1073150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216150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3124200" y="1557338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257800" y="1557338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1981200" y="262413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048000" y="26241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6172200" y="2700338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1371600" y="3462338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057400" y="34623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5264150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5562600" y="353853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784725" y="12827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651125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736725" y="3111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127125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2270125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3413125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994525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775325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5318125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606675" y="4868863"/>
            <a:ext cx="6142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Complexity of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Insert()</a:t>
            </a:r>
            <a:r>
              <a:rPr kumimoji="0" lang="en-US" altLang="ko-KR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O(height).</a:t>
            </a:r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6407150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6461125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6172200" y="3462338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1682750" y="499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736725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H="1">
            <a:off x="1981200" y="4529138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4121150" y="400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4098925" y="40259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733800" y="3538538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Delete()</a:t>
            </a:r>
            <a:endParaRPr lang="ko-KR" altLang="en-US" smtClean="0"/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609600" y="1557338"/>
            <a:ext cx="6554788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Four cases:</a:t>
            </a:r>
          </a:p>
          <a:p>
            <a:pPr lvl="1" latinLnBrk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No element with delete key.</a:t>
            </a:r>
          </a:p>
          <a:p>
            <a:pPr lvl="1" latinLnBrk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Element is in a leaf.</a:t>
            </a:r>
          </a:p>
          <a:p>
            <a:pPr lvl="1" latinLnBrk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Element is in a degree 1 node.</a:t>
            </a:r>
          </a:p>
          <a:p>
            <a:pPr lvl="1" latinLnBrk="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Element is in a degree 2 node.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3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Leaf</a:t>
            </a:r>
            <a:endParaRPr lang="ko-KR" altLang="en-US" smtClean="0"/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2700338" y="5084763"/>
            <a:ext cx="5472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a leaf element. key =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 7</a:t>
            </a:r>
          </a:p>
        </p:txBody>
      </p:sp>
      <p:sp>
        <p:nvSpPr>
          <p:cNvPr id="730153" name="Line 41"/>
          <p:cNvSpPr>
            <a:spLocks noChangeShapeType="1"/>
          </p:cNvSpPr>
          <p:nvPr/>
        </p:nvSpPr>
        <p:spPr bwMode="auto">
          <a:xfrm>
            <a:off x="1981200" y="4538663"/>
            <a:ext cx="3048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366" name="그룹 45"/>
          <p:cNvGrpSpPr>
            <a:grpSpLocks/>
          </p:cNvGrpSpPr>
          <p:nvPr/>
        </p:nvGrpSpPr>
        <p:grpSpPr bwMode="auto">
          <a:xfrm>
            <a:off x="1073150" y="1214438"/>
            <a:ext cx="6388100" cy="4232275"/>
            <a:chOff x="1073150" y="1214422"/>
            <a:chExt cx="6388100" cy="4232291"/>
          </a:xfrm>
        </p:grpSpPr>
        <p:grpSp>
          <p:nvGrpSpPr>
            <p:cNvPr id="15367" name="Group 5"/>
            <p:cNvGrpSpPr>
              <a:grpSpLocks/>
            </p:cNvGrpSpPr>
            <p:nvPr/>
          </p:nvGrpSpPr>
          <p:grpSpPr bwMode="auto">
            <a:xfrm>
              <a:off x="1073150" y="1268413"/>
              <a:ext cx="6388100" cy="4178300"/>
              <a:chOff x="292" y="916"/>
              <a:chExt cx="4024" cy="2632"/>
            </a:xfrm>
          </p:grpSpPr>
          <p:sp>
            <p:nvSpPr>
              <p:cNvPr id="15370" name="Oval 6"/>
              <p:cNvSpPr>
                <a:spLocks noChangeArrowheads="1"/>
              </p:cNvSpPr>
              <p:nvPr/>
            </p:nvSpPr>
            <p:spPr bwMode="auto">
              <a:xfrm>
                <a:off x="2644" y="91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1" name="Oval 7"/>
              <p:cNvSpPr>
                <a:spLocks noChangeArrowheads="1"/>
              </p:cNvSpPr>
              <p:nvPr/>
            </p:nvSpPr>
            <p:spPr bwMode="auto">
              <a:xfrm>
                <a:off x="1300" y="154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2" name="Oval 8"/>
              <p:cNvSpPr>
                <a:spLocks noChangeArrowheads="1"/>
              </p:cNvSpPr>
              <p:nvPr/>
            </p:nvSpPr>
            <p:spPr bwMode="auto">
              <a:xfrm>
                <a:off x="4036" y="154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3" name="Oval 9"/>
              <p:cNvSpPr>
                <a:spLocks noChangeArrowheads="1"/>
              </p:cNvSpPr>
              <p:nvPr/>
            </p:nvSpPr>
            <p:spPr bwMode="auto">
              <a:xfrm>
                <a:off x="676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4" name="Oval 10"/>
              <p:cNvSpPr>
                <a:spLocks noChangeArrowheads="1"/>
              </p:cNvSpPr>
              <p:nvPr/>
            </p:nvSpPr>
            <p:spPr bwMode="auto">
              <a:xfrm>
                <a:off x="1780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5" name="Oval 11"/>
              <p:cNvSpPr>
                <a:spLocks noChangeArrowheads="1"/>
              </p:cNvSpPr>
              <p:nvPr/>
            </p:nvSpPr>
            <p:spPr bwMode="auto">
              <a:xfrm>
                <a:off x="3268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6" name="Oval 12"/>
              <p:cNvSpPr>
                <a:spLocks noChangeArrowheads="1"/>
              </p:cNvSpPr>
              <p:nvPr/>
            </p:nvSpPr>
            <p:spPr bwMode="auto">
              <a:xfrm>
                <a:off x="292" y="274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7" name="Oval 13"/>
              <p:cNvSpPr>
                <a:spLocks noChangeArrowheads="1"/>
              </p:cNvSpPr>
              <p:nvPr/>
            </p:nvSpPr>
            <p:spPr bwMode="auto">
              <a:xfrm>
                <a:off x="1012" y="274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8" name="Line 14"/>
              <p:cNvSpPr>
                <a:spLocks noChangeShapeType="1"/>
              </p:cNvSpPr>
              <p:nvPr/>
            </p:nvSpPr>
            <p:spPr bwMode="auto">
              <a:xfrm flipH="1">
                <a:off x="1584" y="1104"/>
                <a:ext cx="105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79" name="Line 15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1152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0" name="Line 16"/>
              <p:cNvSpPr>
                <a:spLocks noChangeShapeType="1"/>
              </p:cNvSpPr>
              <p:nvPr/>
            </p:nvSpPr>
            <p:spPr bwMode="auto">
              <a:xfrm flipH="1">
                <a:off x="864" y="1776"/>
                <a:ext cx="48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1" name="Line 17"/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2" name="Line 18"/>
              <p:cNvSpPr>
                <a:spLocks noChangeShapeType="1"/>
              </p:cNvSpPr>
              <p:nvPr/>
            </p:nvSpPr>
            <p:spPr bwMode="auto">
              <a:xfrm flipH="1">
                <a:off x="3504" y="182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3" name="Line 19"/>
              <p:cNvSpPr>
                <a:spLocks noChangeShapeType="1"/>
              </p:cNvSpPr>
              <p:nvPr/>
            </p:nvSpPr>
            <p:spPr bwMode="auto">
              <a:xfrm flipH="1">
                <a:off x="480" y="2304"/>
                <a:ext cx="24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4" name="Line 20"/>
              <p:cNvSpPr>
                <a:spLocks noChangeShapeType="1"/>
              </p:cNvSpPr>
              <p:nvPr/>
            </p:nvSpPr>
            <p:spPr bwMode="auto">
              <a:xfrm>
                <a:off x="912" y="2304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5" name="Oval 21"/>
              <p:cNvSpPr>
                <a:spLocks noChangeArrowheads="1"/>
              </p:cNvSpPr>
              <p:nvPr/>
            </p:nvSpPr>
            <p:spPr bwMode="auto">
              <a:xfrm>
                <a:off x="2932" y="2692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6" name="Line 22"/>
              <p:cNvSpPr>
                <a:spLocks noChangeShapeType="1"/>
              </p:cNvSpPr>
              <p:nvPr/>
            </p:nvSpPr>
            <p:spPr bwMode="auto">
              <a:xfrm flipH="1">
                <a:off x="3120" y="2352"/>
                <a:ext cx="24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7" name="Rectangle 23"/>
              <p:cNvSpPr>
                <a:spLocks noChangeArrowheads="1"/>
              </p:cNvSpPr>
              <p:nvPr/>
            </p:nvSpPr>
            <p:spPr bwMode="auto">
              <a:xfrm>
                <a:off x="2630" y="93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15388" name="Rectangle 24"/>
              <p:cNvSpPr>
                <a:spLocks noChangeArrowheads="1"/>
              </p:cNvSpPr>
              <p:nvPr/>
            </p:nvSpPr>
            <p:spPr bwMode="auto">
              <a:xfrm>
                <a:off x="1286" y="155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389" name="Rectangle 25"/>
              <p:cNvSpPr>
                <a:spLocks noChangeArrowheads="1"/>
              </p:cNvSpPr>
              <p:nvPr/>
            </p:nvSpPr>
            <p:spPr bwMode="auto">
              <a:xfrm>
                <a:off x="710" y="20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390" name="Rectangle 26"/>
              <p:cNvSpPr>
                <a:spLocks noChangeArrowheads="1"/>
              </p:cNvSpPr>
              <p:nvPr/>
            </p:nvSpPr>
            <p:spPr bwMode="auto">
              <a:xfrm>
                <a:off x="326" y="27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391" name="Rectangle 27"/>
              <p:cNvSpPr>
                <a:spLocks noChangeArrowheads="1"/>
              </p:cNvSpPr>
              <p:nvPr/>
            </p:nvSpPr>
            <p:spPr bwMode="auto">
              <a:xfrm>
                <a:off x="1046" y="27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392" name="Rectangle 28"/>
              <p:cNvSpPr>
                <a:spLocks noChangeArrowheads="1"/>
              </p:cNvSpPr>
              <p:nvPr/>
            </p:nvSpPr>
            <p:spPr bwMode="auto">
              <a:xfrm>
                <a:off x="1766" y="20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5393" name="Rectangle 29"/>
              <p:cNvSpPr>
                <a:spLocks noChangeArrowheads="1"/>
              </p:cNvSpPr>
              <p:nvPr/>
            </p:nvSpPr>
            <p:spPr bwMode="auto">
              <a:xfrm>
                <a:off x="4022" y="155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40</a:t>
                </a:r>
              </a:p>
            </p:txBody>
          </p:sp>
          <p:sp>
            <p:nvSpPr>
              <p:cNvPr id="15394" name="Rectangle 30"/>
              <p:cNvSpPr>
                <a:spLocks noChangeArrowheads="1"/>
              </p:cNvSpPr>
              <p:nvPr/>
            </p:nvSpPr>
            <p:spPr bwMode="auto">
              <a:xfrm>
                <a:off x="3254" y="20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5395" name="Rectangle 31"/>
              <p:cNvSpPr>
                <a:spLocks noChangeArrowheads="1"/>
              </p:cNvSpPr>
              <p:nvPr/>
            </p:nvSpPr>
            <p:spPr bwMode="auto">
              <a:xfrm>
                <a:off x="2966" y="270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25</a:t>
                </a:r>
              </a:p>
            </p:txBody>
          </p:sp>
          <p:sp>
            <p:nvSpPr>
              <p:cNvPr id="15396" name="Oval 32"/>
              <p:cNvSpPr>
                <a:spLocks noChangeArrowheads="1"/>
              </p:cNvSpPr>
              <p:nvPr/>
            </p:nvSpPr>
            <p:spPr bwMode="auto">
              <a:xfrm>
                <a:off x="3652" y="2692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7" name="Rectangle 33"/>
              <p:cNvSpPr>
                <a:spLocks noChangeArrowheads="1"/>
              </p:cNvSpPr>
              <p:nvPr/>
            </p:nvSpPr>
            <p:spPr bwMode="auto">
              <a:xfrm>
                <a:off x="3686" y="270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15398" name="Line 34"/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240" cy="38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9" name="Oval 35"/>
              <p:cNvSpPr>
                <a:spLocks noChangeArrowheads="1"/>
              </p:cNvSpPr>
              <p:nvPr/>
            </p:nvSpPr>
            <p:spPr bwMode="auto">
              <a:xfrm>
                <a:off x="676" y="32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0" name="Rectangle 36"/>
              <p:cNvSpPr>
                <a:spLocks noChangeArrowheads="1"/>
              </p:cNvSpPr>
              <p:nvPr/>
            </p:nvSpPr>
            <p:spPr bwMode="auto">
              <a:xfrm>
                <a:off x="710" y="32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401" name="Line 37"/>
              <p:cNvSpPr>
                <a:spLocks noChangeShapeType="1"/>
              </p:cNvSpPr>
              <p:nvPr/>
            </p:nvSpPr>
            <p:spPr bwMode="auto">
              <a:xfrm flipH="1">
                <a:off x="864" y="2976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02" name="Oval 38"/>
              <p:cNvSpPr>
                <a:spLocks noChangeArrowheads="1"/>
              </p:cNvSpPr>
              <p:nvPr/>
            </p:nvSpPr>
            <p:spPr bwMode="auto">
              <a:xfrm>
                <a:off x="2212" y="264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3" name="Rectangle 39"/>
              <p:cNvSpPr>
                <a:spLocks noChangeArrowheads="1"/>
              </p:cNvSpPr>
              <p:nvPr/>
            </p:nvSpPr>
            <p:spPr bwMode="auto">
              <a:xfrm>
                <a:off x="2198" y="265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15404" name="Line 4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28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68" name="TextBox 42"/>
            <p:cNvSpPr txBox="1">
              <a:spLocks noChangeArrowheads="1"/>
            </p:cNvSpPr>
            <p:nvPr/>
          </p:nvSpPr>
          <p:spPr bwMode="auto">
            <a:xfrm>
              <a:off x="3428992" y="1214422"/>
              <a:ext cx="10715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>
                  <a:latin typeface="Courier New" pitchFamily="49" charset="0"/>
                  <a:cs typeface="Courier New" pitchFamily="49" charset="0"/>
                </a:rPr>
                <a:t>root</a:t>
              </a:r>
              <a:endParaRPr lang="ko-KR" altLang="en-US" sz="240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369" name="직선 화살표 연결선 44"/>
            <p:cNvCxnSpPr>
              <a:cxnSpLocks noChangeShapeType="1"/>
              <a:endCxn id="15387" idx="1"/>
            </p:cNvCxnSpPr>
            <p:nvPr/>
          </p:nvCxnSpPr>
          <p:spPr bwMode="auto">
            <a:xfrm>
              <a:off x="4357686" y="1428736"/>
              <a:ext cx="427039" cy="6192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utoUpdateAnimBg="0"/>
      <p:bldP spid="7301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Leaf (contd.)</a:t>
            </a:r>
            <a:endParaRPr lang="ko-KR" altLang="en-US" smtClean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2916238" y="5084763"/>
            <a:ext cx="5457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a leaf element. key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 35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3150" y="1268413"/>
            <a:ext cx="6388100" cy="4178300"/>
            <a:chOff x="292" y="916"/>
            <a:chExt cx="4024" cy="2632"/>
          </a:xfrm>
        </p:grpSpPr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5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6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6409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6410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411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12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413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6417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6419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0" name="Oval 35"/>
            <p:cNvSpPr>
              <a:spLocks noChangeArrowheads="1"/>
            </p:cNvSpPr>
            <p:nvPr/>
          </p:nvSpPr>
          <p:spPr bwMode="auto">
            <a:xfrm>
              <a:off x="67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71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422" name="Line 37"/>
            <p:cNvSpPr>
              <a:spLocks noChangeShapeType="1"/>
            </p:cNvSpPr>
            <p:nvPr/>
          </p:nvSpPr>
          <p:spPr bwMode="auto">
            <a:xfrm flipH="1">
              <a:off x="864" y="2976"/>
              <a:ext cx="192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3" name="Oval 38"/>
            <p:cNvSpPr>
              <a:spLocks noChangeArrowheads="1"/>
            </p:cNvSpPr>
            <p:nvPr/>
          </p:nvSpPr>
          <p:spPr bwMode="auto">
            <a:xfrm>
              <a:off x="2212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198" y="265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6425" name="Line 40"/>
            <p:cNvSpPr>
              <a:spLocks noChangeShapeType="1"/>
            </p:cNvSpPr>
            <p:nvPr/>
          </p:nvSpPr>
          <p:spPr bwMode="auto">
            <a:xfrm>
              <a:off x="1968" y="2352"/>
              <a:ext cx="384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1177" name="Line 41"/>
          <p:cNvSpPr>
            <a:spLocks noChangeShapeType="1"/>
          </p:cNvSpPr>
          <p:nvPr/>
        </p:nvSpPr>
        <p:spPr bwMode="auto">
          <a:xfrm flipH="1">
            <a:off x="6096000" y="3548063"/>
            <a:ext cx="5334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9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utoUpdateAnimBg="0"/>
      <p:bldP spid="7311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1 Node</a:t>
            </a:r>
            <a:endParaRPr lang="ko-KR" altLang="en-US" smtClean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2195513" y="5445125"/>
            <a:ext cx="6681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from a degree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latin typeface="Times New Roman" pitchFamily="18" charset="0"/>
              </a:rPr>
              <a:t> node. key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 40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3150" y="1196975"/>
            <a:ext cx="6388100" cy="4178300"/>
            <a:chOff x="292" y="916"/>
            <a:chExt cx="4024" cy="2632"/>
          </a:xfrm>
        </p:grpSpPr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0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7434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435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3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7440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7441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7442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3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7444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5" name="Oval 35"/>
            <p:cNvSpPr>
              <a:spLocks noChangeArrowheads="1"/>
            </p:cNvSpPr>
            <p:nvPr/>
          </p:nvSpPr>
          <p:spPr bwMode="auto">
            <a:xfrm>
              <a:off x="67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6" name="Rectangle 36"/>
            <p:cNvSpPr>
              <a:spLocks noChangeArrowheads="1"/>
            </p:cNvSpPr>
            <p:nvPr/>
          </p:nvSpPr>
          <p:spPr bwMode="auto">
            <a:xfrm>
              <a:off x="71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447" name="Line 37"/>
            <p:cNvSpPr>
              <a:spLocks noChangeShapeType="1"/>
            </p:cNvSpPr>
            <p:nvPr/>
          </p:nvSpPr>
          <p:spPr bwMode="auto">
            <a:xfrm flipH="1">
              <a:off x="864" y="2976"/>
              <a:ext cx="192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8" name="Oval 38"/>
            <p:cNvSpPr>
              <a:spLocks noChangeArrowheads="1"/>
            </p:cNvSpPr>
            <p:nvPr/>
          </p:nvSpPr>
          <p:spPr bwMode="auto">
            <a:xfrm>
              <a:off x="2212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9" name="Rectangle 39"/>
            <p:cNvSpPr>
              <a:spLocks noChangeArrowheads="1"/>
            </p:cNvSpPr>
            <p:nvPr/>
          </p:nvSpPr>
          <p:spPr bwMode="auto">
            <a:xfrm>
              <a:off x="2198" y="265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7450" name="Line 40"/>
            <p:cNvSpPr>
              <a:spLocks noChangeShapeType="1"/>
            </p:cNvSpPr>
            <p:nvPr/>
          </p:nvSpPr>
          <p:spPr bwMode="auto">
            <a:xfrm>
              <a:off x="1968" y="2352"/>
              <a:ext cx="384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2201" name="Line 41"/>
          <p:cNvSpPr>
            <a:spLocks noChangeShapeType="1"/>
          </p:cNvSpPr>
          <p:nvPr/>
        </p:nvSpPr>
        <p:spPr bwMode="auto">
          <a:xfrm>
            <a:off x="5181600" y="1571625"/>
            <a:ext cx="83820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2202" name="Line 42"/>
          <p:cNvSpPr>
            <a:spLocks noChangeShapeType="1"/>
          </p:cNvSpPr>
          <p:nvPr/>
        </p:nvSpPr>
        <p:spPr bwMode="auto">
          <a:xfrm flipH="1">
            <a:off x="6096000" y="1495425"/>
            <a:ext cx="3048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42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utoUpdateAnimBg="0"/>
      <p:bldP spid="732201" grpId="0" animBg="1"/>
      <p:bldP spid="7322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1 Node</a:t>
            </a:r>
            <a:endParaRPr lang="ko-KR" altLang="en-US" smtClean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2179638" y="5516563"/>
            <a:ext cx="6496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from a degree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latin typeface="Times New Roman" pitchFamily="18" charset="0"/>
              </a:rPr>
              <a:t> node. key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 15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1268413"/>
            <a:ext cx="6388100" cy="4178300"/>
            <a:chOff x="292" y="916"/>
            <a:chExt cx="4024" cy="2632"/>
          </a:xfrm>
        </p:grpSpPr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6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8458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459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460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461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462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8464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8466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7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Oval 35"/>
            <p:cNvSpPr>
              <a:spLocks noChangeArrowheads="1"/>
            </p:cNvSpPr>
            <p:nvPr/>
          </p:nvSpPr>
          <p:spPr bwMode="auto">
            <a:xfrm>
              <a:off x="67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0" name="Rectangle 36"/>
            <p:cNvSpPr>
              <a:spLocks noChangeArrowheads="1"/>
            </p:cNvSpPr>
            <p:nvPr/>
          </p:nvSpPr>
          <p:spPr bwMode="auto">
            <a:xfrm>
              <a:off x="71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 flipH="1">
              <a:off x="864" y="2976"/>
              <a:ext cx="192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Oval 38"/>
            <p:cNvSpPr>
              <a:spLocks noChangeArrowheads="1"/>
            </p:cNvSpPr>
            <p:nvPr/>
          </p:nvSpPr>
          <p:spPr bwMode="auto">
            <a:xfrm>
              <a:off x="2212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3" name="Rectangle 39"/>
            <p:cNvSpPr>
              <a:spLocks noChangeArrowheads="1"/>
            </p:cNvSpPr>
            <p:nvPr/>
          </p:nvSpPr>
          <p:spPr bwMode="auto">
            <a:xfrm>
              <a:off x="2198" y="265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8474" name="Line 40"/>
            <p:cNvSpPr>
              <a:spLocks noChangeShapeType="1"/>
            </p:cNvSpPr>
            <p:nvPr/>
          </p:nvSpPr>
          <p:spPr bwMode="auto">
            <a:xfrm>
              <a:off x="1968" y="2352"/>
              <a:ext cx="384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3225" name="Arc 41"/>
          <p:cNvSpPr>
            <a:spLocks/>
          </p:cNvSpPr>
          <p:nvPr/>
        </p:nvSpPr>
        <p:spPr bwMode="auto">
          <a:xfrm>
            <a:off x="3162300" y="2633663"/>
            <a:ext cx="1295400" cy="1447800"/>
          </a:xfrm>
          <a:custGeom>
            <a:avLst/>
            <a:gdLst>
              <a:gd name="T0" fmla="*/ 0 w 21589"/>
              <a:gd name="T1" fmla="*/ 0 h 21600"/>
              <a:gd name="T2" fmla="*/ 2147483647 w 21589"/>
              <a:gd name="T3" fmla="*/ 2147483647 h 21600"/>
              <a:gd name="T4" fmla="*/ 337005607 w 21589"/>
              <a:gd name="T5" fmla="*/ 2147483647 h 21600"/>
              <a:gd name="T6" fmla="*/ 0 60000 65536"/>
              <a:gd name="T7" fmla="*/ 0 60000 65536"/>
              <a:gd name="T8" fmla="*/ 0 60000 65536"/>
              <a:gd name="T9" fmla="*/ 0 w 21589"/>
              <a:gd name="T10" fmla="*/ 0 h 21600"/>
              <a:gd name="T11" fmla="*/ 21589 w 215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21600" fill="none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467" y="0"/>
                  <a:pt x="20924" y="8921"/>
                  <a:pt x="21589" y="20343"/>
                </a:cubicBezTo>
              </a:path>
              <a:path w="21589" h="21600" stroke="0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467" y="0"/>
                  <a:pt x="20924" y="8921"/>
                  <a:pt x="21589" y="20343"/>
                </a:cubicBezTo>
                <a:lnTo>
                  <a:pt x="26" y="2160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3226" name="Line 42"/>
          <p:cNvSpPr>
            <a:spLocks noChangeShapeType="1"/>
          </p:cNvSpPr>
          <p:nvPr/>
        </p:nvSpPr>
        <p:spPr bwMode="auto">
          <a:xfrm flipH="1">
            <a:off x="3238500" y="2786063"/>
            <a:ext cx="304800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7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utoUpdateAnimBg="0"/>
      <p:bldP spid="733225" grpId="0" animBg="1"/>
      <p:bldP spid="7332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2124075" y="5516563"/>
            <a:ext cx="6465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from a degree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 2</a:t>
            </a:r>
            <a:r>
              <a:rPr kumimoji="0" lang="en-US" altLang="ko-KR" sz="3200">
                <a:latin typeface="Times New Roman" pitchFamily="18" charset="0"/>
              </a:rPr>
              <a:t> node. key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 10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3150" y="1196975"/>
            <a:ext cx="6388100" cy="4178300"/>
            <a:chOff x="292" y="916"/>
            <a:chExt cx="4024" cy="263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9488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Oval 35"/>
            <p:cNvSpPr>
              <a:spLocks noChangeArrowheads="1"/>
            </p:cNvSpPr>
            <p:nvPr/>
          </p:nvSpPr>
          <p:spPr bwMode="auto">
            <a:xfrm>
              <a:off x="67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71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H="1">
              <a:off x="864" y="2976"/>
              <a:ext cx="192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Oval 38"/>
            <p:cNvSpPr>
              <a:spLocks noChangeArrowheads="1"/>
            </p:cNvSpPr>
            <p:nvPr/>
          </p:nvSpPr>
          <p:spPr bwMode="auto">
            <a:xfrm>
              <a:off x="2212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2198" y="265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>
              <a:off x="1968" y="2352"/>
              <a:ext cx="384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776788" y="11969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643188" y="218757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6986588" y="2187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1652588" y="3025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405188" y="3025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767388" y="3025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042988" y="4092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185988" y="4092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3094038" y="149542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227638" y="149542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1951038" y="256222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017838" y="256222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6142038" y="263842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341438" y="340042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027238" y="34004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5233988" y="4016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5532438" y="3476625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754563" y="12207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665413" y="22145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1706563" y="3049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096963" y="4116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239963" y="4116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3382963" y="30495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964363" y="22113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745163" y="30495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287963" y="40401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735262" name="Rectangle 30"/>
          <p:cNvSpPr>
            <a:spLocks noChangeArrowheads="1"/>
          </p:cNvSpPr>
          <p:nvPr/>
        </p:nvSpPr>
        <p:spPr bwMode="auto">
          <a:xfrm>
            <a:off x="2378075" y="5022850"/>
            <a:ext cx="6192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key in left subtree (or smallest in right subtree).</a:t>
            </a: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6376988" y="4016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6430963" y="40401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6142038" y="3400425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1652588" y="4930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1706563" y="4954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 flipH="1">
            <a:off x="1951038" y="4467225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4090988" y="3940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4068763" y="39639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3703638" y="3476625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53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6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 Tree</a:t>
            </a:r>
          </a:p>
          <a:p>
            <a:pPr lvl="1"/>
            <a:r>
              <a:rPr lang="en-US" altLang="ko-KR" dirty="0" smtClean="0"/>
              <a:t>Indexed binary search tree</a:t>
            </a:r>
          </a:p>
          <a:p>
            <a:r>
              <a:rPr lang="en-US" altLang="ko-KR" dirty="0" smtClean="0"/>
              <a:t>Selection Tree</a:t>
            </a:r>
          </a:p>
          <a:p>
            <a:pPr lvl="1"/>
            <a:r>
              <a:rPr lang="en-US" altLang="ko-KR" dirty="0" smtClean="0"/>
              <a:t>Winner Tree</a:t>
            </a:r>
          </a:p>
          <a:p>
            <a:pPr lvl="1"/>
            <a:r>
              <a:rPr lang="en-US" altLang="ko-KR" dirty="0" smtClean="0"/>
              <a:t>Loser Tree</a:t>
            </a:r>
          </a:p>
          <a:p>
            <a:r>
              <a:rPr lang="en-US" altLang="ko-KR" dirty="0" smtClean="0"/>
              <a:t>Disjoint Sets</a:t>
            </a:r>
          </a:p>
          <a:p>
            <a:pPr lvl="1"/>
            <a:r>
              <a:rPr lang="en-US" altLang="ko-KR" dirty="0" smtClean="0"/>
              <a:t>Union and Find operations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5129213" y="12588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995613" y="2249488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7339013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005013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757613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6119813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1395413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538413" y="4154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3446463" y="1557338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580063" y="1557338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303463" y="262413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370263" y="26241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6494463" y="2700338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1693863" y="3462338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379663" y="34623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5586413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5884863" y="353853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106988" y="12827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987675" y="2276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058988" y="3111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449388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592388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35388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7316788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097588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5640388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555875" y="5084763"/>
            <a:ext cx="6300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key in left subtree (or smallest in right subtree).</a:t>
            </a: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6729413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6783388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6494463" y="3462338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005013" y="499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2058988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 flipH="1">
            <a:off x="2303463" y="4529138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4443413" y="400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421188" y="40259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4056063" y="3538538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7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00650" y="11858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67050" y="2176463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7410450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0764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8290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1912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466850" y="4081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609850" y="40814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17900" y="14843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651500" y="14843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2374900" y="25511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441700" y="25511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6565900" y="26273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1765300" y="33893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451100" y="33893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5657850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5956300" y="34655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178425" y="12096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121025" y="2200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130425" y="3038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1520825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2663825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3806825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388225" y="2200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169025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5711825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2555875" y="5013325"/>
            <a:ext cx="6292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key in left subtree (or smallest in right subtree).</a:t>
            </a:r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6800850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854825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6565900" y="33893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076450" y="4919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130425" y="4943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 flipH="1">
            <a:off x="2374900" y="44561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4514850" y="3929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4492625" y="3952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4127500" y="3465513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273675" y="12588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140075" y="2249488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7483475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1494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9020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62642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1539875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2682875" y="4154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3590925" y="1557338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724525" y="1557338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2447925" y="262413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514725" y="26241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6638925" y="2700338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1838325" y="3462338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524125" y="34623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730875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6029325" y="353853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251450" y="12827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194050" y="2273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203450" y="3111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593850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736850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879850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7461250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242050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84850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2916238" y="5013325"/>
            <a:ext cx="5543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Largest key must be in a leaf or degree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latin typeface="Times New Roman" pitchFamily="18" charset="0"/>
              </a:rPr>
              <a:t> node.</a:t>
            </a:r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6873875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927850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6638925" y="3462338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2149475" y="499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2203450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2447925" y="4529138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4587875" y="400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565650" y="40259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00525" y="3538538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>
            <a:off x="2447925" y="3538538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H="1">
            <a:off x="2524125" y="3767138"/>
            <a:ext cx="3810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9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44" grpId="0" animBg="1"/>
      <p:bldP spid="7383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Another Delete From A Degree 2 Node</a:t>
            </a:r>
            <a:endParaRPr lang="ko-KR" altLang="en-US" sz="3800" smtClean="0"/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2195513" y="5373688"/>
            <a:ext cx="6640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Delete from a degree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latin typeface="Times New Roman" pitchFamily="18" charset="0"/>
              </a:rPr>
              <a:t> node. key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 20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1412875"/>
            <a:ext cx="6388100" cy="4178300"/>
            <a:chOff x="292" y="916"/>
            <a:chExt cx="4024" cy="2632"/>
          </a:xfrm>
        </p:grpSpPr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Oval 21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365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368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3504" y="2304"/>
              <a:ext cx="24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1" name="Oval 35"/>
            <p:cNvSpPr>
              <a:spLocks noChangeArrowheads="1"/>
            </p:cNvSpPr>
            <p:nvPr/>
          </p:nvSpPr>
          <p:spPr bwMode="auto">
            <a:xfrm>
              <a:off x="67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71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flipH="1">
              <a:off x="864" y="2976"/>
              <a:ext cx="192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4" name="Oval 38"/>
            <p:cNvSpPr>
              <a:spLocks noChangeArrowheads="1"/>
            </p:cNvSpPr>
            <p:nvPr/>
          </p:nvSpPr>
          <p:spPr bwMode="auto">
            <a:xfrm>
              <a:off x="2212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2198" y="265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1968" y="2352"/>
              <a:ext cx="384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0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4625975" y="1258888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492375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6835775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15017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2543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5616575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892175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035175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2943225" y="1557338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5076825" y="1557338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1800225" y="262413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867025" y="26241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5991225" y="2700338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1190625" y="3462338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876425" y="34623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083175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5381625" y="353853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643438" y="1268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470150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1555750" y="3111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946150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089150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3232150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813550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594350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5137150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740382" name="Rectangle 30"/>
          <p:cNvSpPr>
            <a:spLocks noChangeArrowheads="1"/>
          </p:cNvSpPr>
          <p:nvPr/>
        </p:nvSpPr>
        <p:spPr bwMode="auto">
          <a:xfrm>
            <a:off x="2411413" y="5300663"/>
            <a:ext cx="5999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in left subtree.</a:t>
            </a:r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6226175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280150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991225" y="3462338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1501775" y="499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1555750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 flipH="1">
            <a:off x="1800225" y="4529138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3940175" y="40020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917950" y="40259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3552825" y="3538538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19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8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806950" y="133032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673350" y="23209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7016750" y="23209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682750" y="31591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435350" y="31591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797550" y="31591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1073150" y="42259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216150" y="42259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3124200" y="162877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257800" y="162877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1981200" y="269557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048000" y="269557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6172200" y="277177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1371600" y="353377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057400" y="353377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5264150" y="41497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5562600" y="3609975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787900" y="13414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651125" y="23447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736725" y="3182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127125" y="42497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270125" y="42497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3413125" y="31829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994525" y="23447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775325" y="31829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318125" y="41735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2411413" y="5445125"/>
            <a:ext cx="6249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in left subtree.</a:t>
            </a:r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6407150" y="41497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461125" y="41735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6172200" y="3533775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1682750" y="50641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1736725" y="5087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1981200" y="4600575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4121150" y="40735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4098925" y="40973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3733800" y="3609975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9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806950" y="1258888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673350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7016750" y="2249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6827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4353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797550" y="3087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073150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216150" y="41544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3124200" y="1557338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5257800" y="1557338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1981200" y="262413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048000" y="26241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6172200" y="2700338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1371600" y="3462338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057400" y="3462338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264150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562600" y="353853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787900" y="1268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651125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1736725" y="3111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127125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270125" y="41783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3413125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994525" y="2273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775325" y="31115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318125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2411413" y="5516563"/>
            <a:ext cx="6249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with largest in left subtree.</a:t>
            </a:r>
          </a:p>
        </p:txBody>
      </p:sp>
      <p:sp>
        <p:nvSpPr>
          <p:cNvPr id="27679" name="Oval 31"/>
          <p:cNvSpPr>
            <a:spLocks noChangeArrowheads="1"/>
          </p:cNvSpPr>
          <p:nvPr/>
        </p:nvSpPr>
        <p:spPr bwMode="auto">
          <a:xfrm>
            <a:off x="6407150" y="40782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6461125" y="41021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6172200" y="3462338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1682750" y="49926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736725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>
            <a:off x="1981200" y="4529138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121150" y="4002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4098925" y="40259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3733800" y="3538538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2440" name="Line 40"/>
          <p:cNvSpPr>
            <a:spLocks noChangeShapeType="1"/>
          </p:cNvSpPr>
          <p:nvPr/>
        </p:nvSpPr>
        <p:spPr bwMode="auto">
          <a:xfrm flipH="1">
            <a:off x="3657600" y="3462338"/>
            <a:ext cx="6096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62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From A Degree 2 Node</a:t>
            </a:r>
            <a:endParaRPr lang="ko-KR" altLang="en-US" smtClean="0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806950" y="11858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673350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7016750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6827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4353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797550" y="3014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073150" y="4081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216150" y="4081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124200" y="14843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257800" y="14843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1981200" y="25511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048000" y="25511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6172200" y="26273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371600" y="33893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057400" y="33893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5264150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5562600" y="34655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784725" y="12096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651125" y="2200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36725" y="3038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127125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270125" y="4105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3413125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6994525" y="2200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775325" y="3038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318125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563938" y="5373688"/>
            <a:ext cx="4665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Complexity is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O(height).</a:t>
            </a:r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6407150" y="40052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461125" y="4029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6172200" y="33893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1682750" y="49196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1736725" y="4943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>
            <a:off x="1981200" y="44561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Indexed Binary Search Tree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Binary search tree.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Each node has an additional field.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leftSize </a:t>
            </a:r>
            <a:r>
              <a:rPr lang="en-US" altLang="ko-KR" smtClean="0"/>
              <a:t>= number of nodes in its left subtree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22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Example Indexed Binary Search Tree</a:t>
            </a:r>
            <a:endParaRPr lang="ko-KR" altLang="en-US" sz="3800" smtClean="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625975" y="14017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923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68357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5017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32543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6165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892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035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2943225" y="17002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5076825" y="17002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800225" y="27670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867025" y="27670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5991225" y="28432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1190625" y="36052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876425" y="36052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5083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5381625" y="36814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603750" y="14255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4701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555750" y="3254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946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089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32321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8135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5943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137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6226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280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991225" y="36052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1501775" y="5135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1555750" y="5159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1800225" y="46720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6" name="Oval 36"/>
          <p:cNvSpPr>
            <a:spLocks noChangeArrowheads="1"/>
          </p:cNvSpPr>
          <p:nvPr/>
        </p:nvSpPr>
        <p:spPr bwMode="auto">
          <a:xfrm>
            <a:off x="3940175" y="4144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3917950" y="41687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552825" y="3681413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4487" name="Rectangle 39"/>
          <p:cNvSpPr>
            <a:spLocks noChangeArrowheads="1"/>
          </p:cNvSpPr>
          <p:nvPr/>
        </p:nvSpPr>
        <p:spPr bwMode="auto">
          <a:xfrm>
            <a:off x="1343025" y="4824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88" name="Rectangle 40"/>
          <p:cNvSpPr>
            <a:spLocks noChangeArrowheads="1"/>
          </p:cNvSpPr>
          <p:nvPr/>
        </p:nvSpPr>
        <p:spPr bwMode="auto">
          <a:xfrm>
            <a:off x="733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89" name="Rectangle 41"/>
          <p:cNvSpPr>
            <a:spLocks noChangeArrowheads="1"/>
          </p:cNvSpPr>
          <p:nvPr/>
        </p:nvSpPr>
        <p:spPr bwMode="auto">
          <a:xfrm>
            <a:off x="2257425" y="39100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44490" name="Rectangle 42"/>
          <p:cNvSpPr>
            <a:spLocks noChangeArrowheads="1"/>
          </p:cNvSpPr>
          <p:nvPr/>
        </p:nvSpPr>
        <p:spPr bwMode="auto">
          <a:xfrm>
            <a:off x="13430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44491" name="Rectangle 43"/>
          <p:cNvSpPr>
            <a:spLocks noChangeArrowheads="1"/>
          </p:cNvSpPr>
          <p:nvPr/>
        </p:nvSpPr>
        <p:spPr bwMode="auto">
          <a:xfrm>
            <a:off x="23336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44492" name="Rectangle 44"/>
          <p:cNvSpPr>
            <a:spLocks noChangeArrowheads="1"/>
          </p:cNvSpPr>
          <p:nvPr/>
        </p:nvSpPr>
        <p:spPr bwMode="auto">
          <a:xfrm>
            <a:off x="4162425" y="3681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93" name="Rectangle 45"/>
          <p:cNvSpPr>
            <a:spLocks noChangeArrowheads="1"/>
          </p:cNvSpPr>
          <p:nvPr/>
        </p:nvSpPr>
        <p:spPr bwMode="auto">
          <a:xfrm>
            <a:off x="34766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94" name="Rectangle 46"/>
          <p:cNvSpPr>
            <a:spLocks noChangeArrowheads="1"/>
          </p:cNvSpPr>
          <p:nvPr/>
        </p:nvSpPr>
        <p:spPr bwMode="auto">
          <a:xfrm>
            <a:off x="4391025" y="1090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44495" name="Rectangle 47"/>
          <p:cNvSpPr>
            <a:spLocks noChangeArrowheads="1"/>
          </p:cNvSpPr>
          <p:nvPr/>
        </p:nvSpPr>
        <p:spPr bwMode="auto">
          <a:xfrm>
            <a:off x="4924425" y="3757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96" name="Rectangle 48"/>
          <p:cNvSpPr>
            <a:spLocks noChangeArrowheads="1"/>
          </p:cNvSpPr>
          <p:nvPr/>
        </p:nvSpPr>
        <p:spPr bwMode="auto">
          <a:xfrm>
            <a:off x="6448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4497" name="Rectangle 49"/>
          <p:cNvSpPr>
            <a:spLocks noChangeArrowheads="1"/>
          </p:cNvSpPr>
          <p:nvPr/>
        </p:nvSpPr>
        <p:spPr bwMode="auto">
          <a:xfrm>
            <a:off x="5305425" y="2995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44498" name="Rectangle 50"/>
          <p:cNvSpPr>
            <a:spLocks noChangeArrowheads="1"/>
          </p:cNvSpPr>
          <p:nvPr/>
        </p:nvSpPr>
        <p:spPr bwMode="auto">
          <a:xfrm>
            <a:off x="70580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44499" name="Rectangle 51"/>
          <p:cNvSpPr>
            <a:spLocks noChangeArrowheads="1"/>
          </p:cNvSpPr>
          <p:nvPr/>
        </p:nvSpPr>
        <p:spPr bwMode="auto">
          <a:xfrm>
            <a:off x="2843213" y="5229225"/>
            <a:ext cx="4541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leftSize</a:t>
            </a:r>
            <a:r>
              <a:rPr kumimoji="0" lang="en-US" altLang="ko-KR" sz="3200">
                <a:latin typeface="Times New Roman" pitchFamily="18" charset="0"/>
              </a:rPr>
              <a:t> values are in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red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8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87" grpId="0" build="p" autoUpdateAnimBg="0"/>
      <p:bldP spid="744488" grpId="0" build="p" autoUpdateAnimBg="0"/>
      <p:bldP spid="744489" grpId="0" build="p" autoUpdateAnimBg="0"/>
      <p:bldP spid="744490" grpId="0" build="p" autoUpdateAnimBg="0"/>
      <p:bldP spid="744491" grpId="0" build="p" autoUpdateAnimBg="0"/>
      <p:bldP spid="744492" grpId="0" build="p" autoUpdateAnimBg="0"/>
      <p:bldP spid="744493" grpId="0" build="p" autoUpdateAnimBg="0"/>
      <p:bldP spid="744494" grpId="0" build="p" autoUpdateAnimBg="0"/>
      <p:bldP spid="744495" grpId="0" build="p" autoUpdateAnimBg="0"/>
      <p:bldP spid="744496" grpId="0" build="p" autoUpdateAnimBg="0"/>
      <p:bldP spid="744497" grpId="0" build="p" autoUpdateAnimBg="0"/>
      <p:bldP spid="744498" grpId="0" build="p" autoUpdateAnimBg="0"/>
      <p:bldP spid="7444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Search Trees</a:t>
            </a:r>
            <a:endParaRPr lang="ko-KR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Dictionary Operations: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IsEmpty()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Get(key)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Insert(key, value)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Delete(key)</a:t>
            </a:r>
          </a:p>
          <a:p>
            <a:pPr eaLnBrk="1" hangingPunct="1"/>
            <a:endParaRPr lang="ko-KR" altLang="en-US" smtClean="0">
              <a:solidFill>
                <a:srgbClr val="3333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0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ko-KR" smtClean="0"/>
              <a:t>leftSize And Rank</a:t>
            </a:r>
            <a:endParaRPr lang="ko-KR" altLang="en-US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468313" y="1069975"/>
            <a:ext cx="8534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Rank of an element is its position in inorder (inorder = ascending key order).</a:t>
            </a:r>
          </a:p>
          <a:p>
            <a:pPr algn="ctr"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[2,6,7,8,10,15,18,20,25,30,35,40]</a:t>
            </a:r>
          </a:p>
          <a:p>
            <a:pPr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solidFill>
                  <a:schemeClr val="tx2"/>
                </a:solidFill>
                <a:latin typeface="Times New Roman" pitchFamily="18" charset="0"/>
              </a:rPr>
              <a:t>rank(2) = 0</a:t>
            </a:r>
          </a:p>
          <a:p>
            <a:pPr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solidFill>
                  <a:schemeClr val="tx2"/>
                </a:solidFill>
                <a:latin typeface="Times New Roman" pitchFamily="18" charset="0"/>
              </a:rPr>
              <a:t>rank(15) = 5</a:t>
            </a:r>
          </a:p>
          <a:p>
            <a:pPr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solidFill>
                  <a:schemeClr val="tx2"/>
                </a:solidFill>
                <a:latin typeface="Times New Roman" pitchFamily="18" charset="0"/>
              </a:rPr>
              <a:t>rank(20) = 7</a:t>
            </a:r>
          </a:p>
          <a:p>
            <a:pPr eaLnBrk="0" latinLnBrk="0" hangingPunct="0">
              <a:lnSpc>
                <a:spcPct val="95000"/>
              </a:lnSpc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leftSize(x) = rank(x)</a:t>
            </a:r>
            <a:r>
              <a:rPr kumimoji="0" lang="en-US" altLang="ko-KR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with respect to elements in subtree rooted at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6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leftSize And Rank</a:t>
            </a:r>
            <a:endParaRPr lang="ko-KR" altLang="en-US" smtClean="0"/>
          </a:p>
        </p:txBody>
      </p:sp>
      <p:sp>
        <p:nvSpPr>
          <p:cNvPr id="746547" name="Rectangle 51"/>
          <p:cNvSpPr>
            <a:spLocks noChangeArrowheads="1"/>
          </p:cNvSpPr>
          <p:nvPr/>
        </p:nvSpPr>
        <p:spPr bwMode="auto">
          <a:xfrm>
            <a:off x="1258888" y="5516563"/>
            <a:ext cx="771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sorted list =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[2,6,7,8,10,15,18,20,25,30,35,40]</a:t>
            </a:r>
          </a:p>
        </p:txBody>
      </p:sp>
      <p:sp>
        <p:nvSpPr>
          <p:cNvPr id="32773" name="Oval 52"/>
          <p:cNvSpPr>
            <a:spLocks noChangeArrowheads="1"/>
          </p:cNvSpPr>
          <p:nvPr/>
        </p:nvSpPr>
        <p:spPr bwMode="auto">
          <a:xfrm>
            <a:off x="4625975" y="14017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Oval 53"/>
          <p:cNvSpPr>
            <a:spLocks noChangeArrowheads="1"/>
          </p:cNvSpPr>
          <p:nvPr/>
        </p:nvSpPr>
        <p:spPr bwMode="auto">
          <a:xfrm>
            <a:off x="24923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Oval 54"/>
          <p:cNvSpPr>
            <a:spLocks noChangeArrowheads="1"/>
          </p:cNvSpPr>
          <p:nvPr/>
        </p:nvSpPr>
        <p:spPr bwMode="auto">
          <a:xfrm>
            <a:off x="68357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6" name="Oval 55"/>
          <p:cNvSpPr>
            <a:spLocks noChangeArrowheads="1"/>
          </p:cNvSpPr>
          <p:nvPr/>
        </p:nvSpPr>
        <p:spPr bwMode="auto">
          <a:xfrm>
            <a:off x="15017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7" name="Oval 56"/>
          <p:cNvSpPr>
            <a:spLocks noChangeArrowheads="1"/>
          </p:cNvSpPr>
          <p:nvPr/>
        </p:nvSpPr>
        <p:spPr bwMode="auto">
          <a:xfrm>
            <a:off x="32543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Oval 57"/>
          <p:cNvSpPr>
            <a:spLocks noChangeArrowheads="1"/>
          </p:cNvSpPr>
          <p:nvPr/>
        </p:nvSpPr>
        <p:spPr bwMode="auto">
          <a:xfrm>
            <a:off x="56165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Oval 58"/>
          <p:cNvSpPr>
            <a:spLocks noChangeArrowheads="1"/>
          </p:cNvSpPr>
          <p:nvPr/>
        </p:nvSpPr>
        <p:spPr bwMode="auto">
          <a:xfrm>
            <a:off x="892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Oval 59"/>
          <p:cNvSpPr>
            <a:spLocks noChangeArrowheads="1"/>
          </p:cNvSpPr>
          <p:nvPr/>
        </p:nvSpPr>
        <p:spPr bwMode="auto">
          <a:xfrm>
            <a:off x="2035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Line 60"/>
          <p:cNvSpPr>
            <a:spLocks noChangeShapeType="1"/>
          </p:cNvSpPr>
          <p:nvPr/>
        </p:nvSpPr>
        <p:spPr bwMode="auto">
          <a:xfrm flipH="1">
            <a:off x="2943225" y="17002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2" name="Line 61"/>
          <p:cNvSpPr>
            <a:spLocks noChangeShapeType="1"/>
          </p:cNvSpPr>
          <p:nvPr/>
        </p:nvSpPr>
        <p:spPr bwMode="auto">
          <a:xfrm>
            <a:off x="5076825" y="17002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3" name="Line 62"/>
          <p:cNvSpPr>
            <a:spLocks noChangeShapeType="1"/>
          </p:cNvSpPr>
          <p:nvPr/>
        </p:nvSpPr>
        <p:spPr bwMode="auto">
          <a:xfrm flipH="1">
            <a:off x="1800225" y="27670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4" name="Line 63"/>
          <p:cNvSpPr>
            <a:spLocks noChangeShapeType="1"/>
          </p:cNvSpPr>
          <p:nvPr/>
        </p:nvSpPr>
        <p:spPr bwMode="auto">
          <a:xfrm>
            <a:off x="2867025" y="27670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5" name="Line 64"/>
          <p:cNvSpPr>
            <a:spLocks noChangeShapeType="1"/>
          </p:cNvSpPr>
          <p:nvPr/>
        </p:nvSpPr>
        <p:spPr bwMode="auto">
          <a:xfrm flipH="1">
            <a:off x="5991225" y="28432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6" name="Line 65"/>
          <p:cNvSpPr>
            <a:spLocks noChangeShapeType="1"/>
          </p:cNvSpPr>
          <p:nvPr/>
        </p:nvSpPr>
        <p:spPr bwMode="auto">
          <a:xfrm flipH="1">
            <a:off x="1190625" y="36052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7" name="Line 66"/>
          <p:cNvSpPr>
            <a:spLocks noChangeShapeType="1"/>
          </p:cNvSpPr>
          <p:nvPr/>
        </p:nvSpPr>
        <p:spPr bwMode="auto">
          <a:xfrm>
            <a:off x="1876425" y="36052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8" name="Oval 67"/>
          <p:cNvSpPr>
            <a:spLocks noChangeArrowheads="1"/>
          </p:cNvSpPr>
          <p:nvPr/>
        </p:nvSpPr>
        <p:spPr bwMode="auto">
          <a:xfrm>
            <a:off x="5083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9" name="Line 68"/>
          <p:cNvSpPr>
            <a:spLocks noChangeShapeType="1"/>
          </p:cNvSpPr>
          <p:nvPr/>
        </p:nvSpPr>
        <p:spPr bwMode="auto">
          <a:xfrm flipH="1">
            <a:off x="5381625" y="36814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0" name="Rectangle 69"/>
          <p:cNvSpPr>
            <a:spLocks noChangeArrowheads="1"/>
          </p:cNvSpPr>
          <p:nvPr/>
        </p:nvSpPr>
        <p:spPr bwMode="auto">
          <a:xfrm>
            <a:off x="4603750" y="14255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32791" name="Rectangle 70"/>
          <p:cNvSpPr>
            <a:spLocks noChangeArrowheads="1"/>
          </p:cNvSpPr>
          <p:nvPr/>
        </p:nvSpPr>
        <p:spPr bwMode="auto">
          <a:xfrm>
            <a:off x="24701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2792" name="Rectangle 71"/>
          <p:cNvSpPr>
            <a:spLocks noChangeArrowheads="1"/>
          </p:cNvSpPr>
          <p:nvPr/>
        </p:nvSpPr>
        <p:spPr bwMode="auto">
          <a:xfrm>
            <a:off x="1555750" y="3254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2793" name="Rectangle 72"/>
          <p:cNvSpPr>
            <a:spLocks noChangeArrowheads="1"/>
          </p:cNvSpPr>
          <p:nvPr/>
        </p:nvSpPr>
        <p:spPr bwMode="auto">
          <a:xfrm>
            <a:off x="946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2794" name="Rectangle 73"/>
          <p:cNvSpPr>
            <a:spLocks noChangeArrowheads="1"/>
          </p:cNvSpPr>
          <p:nvPr/>
        </p:nvSpPr>
        <p:spPr bwMode="auto">
          <a:xfrm>
            <a:off x="2089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2795" name="Rectangle 74"/>
          <p:cNvSpPr>
            <a:spLocks noChangeArrowheads="1"/>
          </p:cNvSpPr>
          <p:nvPr/>
        </p:nvSpPr>
        <p:spPr bwMode="auto">
          <a:xfrm>
            <a:off x="32321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32796" name="Rectangle 75"/>
          <p:cNvSpPr>
            <a:spLocks noChangeArrowheads="1"/>
          </p:cNvSpPr>
          <p:nvPr/>
        </p:nvSpPr>
        <p:spPr bwMode="auto">
          <a:xfrm>
            <a:off x="68135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32797" name="Rectangle 76"/>
          <p:cNvSpPr>
            <a:spLocks noChangeArrowheads="1"/>
          </p:cNvSpPr>
          <p:nvPr/>
        </p:nvSpPr>
        <p:spPr bwMode="auto">
          <a:xfrm>
            <a:off x="55943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32798" name="Rectangle 77"/>
          <p:cNvSpPr>
            <a:spLocks noChangeArrowheads="1"/>
          </p:cNvSpPr>
          <p:nvPr/>
        </p:nvSpPr>
        <p:spPr bwMode="auto">
          <a:xfrm>
            <a:off x="5137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32799" name="Oval 78"/>
          <p:cNvSpPr>
            <a:spLocks noChangeArrowheads="1"/>
          </p:cNvSpPr>
          <p:nvPr/>
        </p:nvSpPr>
        <p:spPr bwMode="auto">
          <a:xfrm>
            <a:off x="6226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0" name="Rectangle 79"/>
          <p:cNvSpPr>
            <a:spLocks noChangeArrowheads="1"/>
          </p:cNvSpPr>
          <p:nvPr/>
        </p:nvSpPr>
        <p:spPr bwMode="auto">
          <a:xfrm>
            <a:off x="6280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32801" name="Line 80"/>
          <p:cNvSpPr>
            <a:spLocks noChangeShapeType="1"/>
          </p:cNvSpPr>
          <p:nvPr/>
        </p:nvSpPr>
        <p:spPr bwMode="auto">
          <a:xfrm>
            <a:off x="5991225" y="36052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2" name="Oval 81"/>
          <p:cNvSpPr>
            <a:spLocks noChangeArrowheads="1"/>
          </p:cNvSpPr>
          <p:nvPr/>
        </p:nvSpPr>
        <p:spPr bwMode="auto">
          <a:xfrm>
            <a:off x="1501775" y="5135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3" name="Rectangle 82"/>
          <p:cNvSpPr>
            <a:spLocks noChangeArrowheads="1"/>
          </p:cNvSpPr>
          <p:nvPr/>
        </p:nvSpPr>
        <p:spPr bwMode="auto">
          <a:xfrm>
            <a:off x="1555750" y="5159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2804" name="Line 83"/>
          <p:cNvSpPr>
            <a:spLocks noChangeShapeType="1"/>
          </p:cNvSpPr>
          <p:nvPr/>
        </p:nvSpPr>
        <p:spPr bwMode="auto">
          <a:xfrm flipH="1">
            <a:off x="1800225" y="46720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5" name="Oval 84"/>
          <p:cNvSpPr>
            <a:spLocks noChangeArrowheads="1"/>
          </p:cNvSpPr>
          <p:nvPr/>
        </p:nvSpPr>
        <p:spPr bwMode="auto">
          <a:xfrm>
            <a:off x="3940175" y="4144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6" name="Rectangle 85"/>
          <p:cNvSpPr>
            <a:spLocks noChangeArrowheads="1"/>
          </p:cNvSpPr>
          <p:nvPr/>
        </p:nvSpPr>
        <p:spPr bwMode="auto">
          <a:xfrm>
            <a:off x="3917950" y="41687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32807" name="Line 86"/>
          <p:cNvSpPr>
            <a:spLocks noChangeShapeType="1"/>
          </p:cNvSpPr>
          <p:nvPr/>
        </p:nvSpPr>
        <p:spPr bwMode="auto">
          <a:xfrm>
            <a:off x="3552825" y="3681413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8" name="Rectangle 87"/>
          <p:cNvSpPr>
            <a:spLocks noChangeArrowheads="1"/>
          </p:cNvSpPr>
          <p:nvPr/>
        </p:nvSpPr>
        <p:spPr bwMode="auto">
          <a:xfrm>
            <a:off x="1343025" y="4824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09" name="Rectangle 88"/>
          <p:cNvSpPr>
            <a:spLocks noChangeArrowheads="1"/>
          </p:cNvSpPr>
          <p:nvPr/>
        </p:nvSpPr>
        <p:spPr bwMode="auto">
          <a:xfrm>
            <a:off x="733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10" name="Rectangle 89"/>
          <p:cNvSpPr>
            <a:spLocks noChangeArrowheads="1"/>
          </p:cNvSpPr>
          <p:nvPr/>
        </p:nvSpPr>
        <p:spPr bwMode="auto">
          <a:xfrm>
            <a:off x="2257425" y="39100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811" name="Rectangle 90"/>
          <p:cNvSpPr>
            <a:spLocks noChangeArrowheads="1"/>
          </p:cNvSpPr>
          <p:nvPr/>
        </p:nvSpPr>
        <p:spPr bwMode="auto">
          <a:xfrm>
            <a:off x="13430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812" name="Rectangle 91"/>
          <p:cNvSpPr>
            <a:spLocks noChangeArrowheads="1"/>
          </p:cNvSpPr>
          <p:nvPr/>
        </p:nvSpPr>
        <p:spPr bwMode="auto">
          <a:xfrm>
            <a:off x="23336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2813" name="Rectangle 92"/>
          <p:cNvSpPr>
            <a:spLocks noChangeArrowheads="1"/>
          </p:cNvSpPr>
          <p:nvPr/>
        </p:nvSpPr>
        <p:spPr bwMode="auto">
          <a:xfrm>
            <a:off x="4162425" y="3681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14" name="Rectangle 93"/>
          <p:cNvSpPr>
            <a:spLocks noChangeArrowheads="1"/>
          </p:cNvSpPr>
          <p:nvPr/>
        </p:nvSpPr>
        <p:spPr bwMode="auto">
          <a:xfrm>
            <a:off x="34766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15" name="Rectangle 94"/>
          <p:cNvSpPr>
            <a:spLocks noChangeArrowheads="1"/>
          </p:cNvSpPr>
          <p:nvPr/>
        </p:nvSpPr>
        <p:spPr bwMode="auto">
          <a:xfrm>
            <a:off x="4924425" y="3757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16" name="Rectangle 95"/>
          <p:cNvSpPr>
            <a:spLocks noChangeArrowheads="1"/>
          </p:cNvSpPr>
          <p:nvPr/>
        </p:nvSpPr>
        <p:spPr bwMode="auto">
          <a:xfrm>
            <a:off x="6448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2817" name="Rectangle 96"/>
          <p:cNvSpPr>
            <a:spLocks noChangeArrowheads="1"/>
          </p:cNvSpPr>
          <p:nvPr/>
        </p:nvSpPr>
        <p:spPr bwMode="auto">
          <a:xfrm>
            <a:off x="5305425" y="2995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818" name="Rectangle 97"/>
          <p:cNvSpPr>
            <a:spLocks noChangeArrowheads="1"/>
          </p:cNvSpPr>
          <p:nvPr/>
        </p:nvSpPr>
        <p:spPr bwMode="auto">
          <a:xfrm>
            <a:off x="70580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2819" name="Rectangle 98"/>
          <p:cNvSpPr>
            <a:spLocks noChangeArrowheads="1"/>
          </p:cNvSpPr>
          <p:nvPr/>
        </p:nvSpPr>
        <p:spPr bwMode="auto">
          <a:xfrm>
            <a:off x="4391025" y="1090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28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4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Get(index) And Delete(index)</a:t>
            </a:r>
            <a:endParaRPr lang="ko-KR" altLang="en-US" smtClean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258888" y="5516563"/>
            <a:ext cx="771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sorted list =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[2,6,7,8,10,15,18,20,25,30,35,40]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625975" y="14017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24923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6835775" y="239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15017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2543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5616575" y="3230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892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2035175" y="4297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2943225" y="17002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5076825" y="1700213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H="1">
            <a:off x="1800225" y="27670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2867025" y="276701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5991225" y="28432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1190625" y="36052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1876425" y="36052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5083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 flipH="1">
            <a:off x="5381625" y="36814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4603750" y="14255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24701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3816" name="Rectangle 23"/>
          <p:cNvSpPr>
            <a:spLocks noChangeArrowheads="1"/>
          </p:cNvSpPr>
          <p:nvPr/>
        </p:nvSpPr>
        <p:spPr bwMode="auto">
          <a:xfrm>
            <a:off x="1555750" y="3254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3817" name="Rectangle 24"/>
          <p:cNvSpPr>
            <a:spLocks noChangeArrowheads="1"/>
          </p:cNvSpPr>
          <p:nvPr/>
        </p:nvSpPr>
        <p:spPr bwMode="auto">
          <a:xfrm>
            <a:off x="946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3818" name="Rectangle 25"/>
          <p:cNvSpPr>
            <a:spLocks noChangeArrowheads="1"/>
          </p:cNvSpPr>
          <p:nvPr/>
        </p:nvSpPr>
        <p:spPr bwMode="auto">
          <a:xfrm>
            <a:off x="2089150" y="432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32321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6813550" y="241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5594350" y="3254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33822" name="Rectangle 29"/>
          <p:cNvSpPr>
            <a:spLocks noChangeArrowheads="1"/>
          </p:cNvSpPr>
          <p:nvPr/>
        </p:nvSpPr>
        <p:spPr bwMode="auto">
          <a:xfrm>
            <a:off x="5137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33823" name="Oval 30"/>
          <p:cNvSpPr>
            <a:spLocks noChangeArrowheads="1"/>
          </p:cNvSpPr>
          <p:nvPr/>
        </p:nvSpPr>
        <p:spPr bwMode="auto">
          <a:xfrm>
            <a:off x="6226175" y="4221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24" name="Rectangle 31"/>
          <p:cNvSpPr>
            <a:spLocks noChangeArrowheads="1"/>
          </p:cNvSpPr>
          <p:nvPr/>
        </p:nvSpPr>
        <p:spPr bwMode="auto">
          <a:xfrm>
            <a:off x="6280150" y="42449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5991225" y="3605213"/>
            <a:ext cx="3810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26" name="Oval 33"/>
          <p:cNvSpPr>
            <a:spLocks noChangeArrowheads="1"/>
          </p:cNvSpPr>
          <p:nvPr/>
        </p:nvSpPr>
        <p:spPr bwMode="auto">
          <a:xfrm>
            <a:off x="1501775" y="5135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27" name="Rectangle 34"/>
          <p:cNvSpPr>
            <a:spLocks noChangeArrowheads="1"/>
          </p:cNvSpPr>
          <p:nvPr/>
        </p:nvSpPr>
        <p:spPr bwMode="auto">
          <a:xfrm>
            <a:off x="1555750" y="5159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 flipH="1">
            <a:off x="1800225" y="4672013"/>
            <a:ext cx="3048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29" name="Oval 36"/>
          <p:cNvSpPr>
            <a:spLocks noChangeArrowheads="1"/>
          </p:cNvSpPr>
          <p:nvPr/>
        </p:nvSpPr>
        <p:spPr bwMode="auto">
          <a:xfrm>
            <a:off x="3940175" y="4144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30" name="Rectangle 37"/>
          <p:cNvSpPr>
            <a:spLocks noChangeArrowheads="1"/>
          </p:cNvSpPr>
          <p:nvPr/>
        </p:nvSpPr>
        <p:spPr bwMode="auto">
          <a:xfrm>
            <a:off x="3917950" y="41687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18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3552825" y="3681413"/>
            <a:ext cx="6096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32" name="Rectangle 39"/>
          <p:cNvSpPr>
            <a:spLocks noChangeArrowheads="1"/>
          </p:cNvSpPr>
          <p:nvPr/>
        </p:nvSpPr>
        <p:spPr bwMode="auto">
          <a:xfrm>
            <a:off x="1343025" y="4824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33" name="Rectangle 40"/>
          <p:cNvSpPr>
            <a:spLocks noChangeArrowheads="1"/>
          </p:cNvSpPr>
          <p:nvPr/>
        </p:nvSpPr>
        <p:spPr bwMode="auto">
          <a:xfrm>
            <a:off x="733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34" name="Rectangle 41"/>
          <p:cNvSpPr>
            <a:spLocks noChangeArrowheads="1"/>
          </p:cNvSpPr>
          <p:nvPr/>
        </p:nvSpPr>
        <p:spPr bwMode="auto">
          <a:xfrm>
            <a:off x="2257425" y="39100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835" name="Rectangle 42"/>
          <p:cNvSpPr>
            <a:spLocks noChangeArrowheads="1"/>
          </p:cNvSpPr>
          <p:nvPr/>
        </p:nvSpPr>
        <p:spPr bwMode="auto">
          <a:xfrm>
            <a:off x="13430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836" name="Rectangle 43"/>
          <p:cNvSpPr>
            <a:spLocks noChangeArrowheads="1"/>
          </p:cNvSpPr>
          <p:nvPr/>
        </p:nvSpPr>
        <p:spPr bwMode="auto">
          <a:xfrm>
            <a:off x="23336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3837" name="Rectangle 44"/>
          <p:cNvSpPr>
            <a:spLocks noChangeArrowheads="1"/>
          </p:cNvSpPr>
          <p:nvPr/>
        </p:nvSpPr>
        <p:spPr bwMode="auto">
          <a:xfrm>
            <a:off x="4162425" y="36814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38" name="Rectangle 45"/>
          <p:cNvSpPr>
            <a:spLocks noChangeArrowheads="1"/>
          </p:cNvSpPr>
          <p:nvPr/>
        </p:nvSpPr>
        <p:spPr bwMode="auto">
          <a:xfrm>
            <a:off x="3476625" y="28432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39" name="Rectangle 46"/>
          <p:cNvSpPr>
            <a:spLocks noChangeArrowheads="1"/>
          </p:cNvSpPr>
          <p:nvPr/>
        </p:nvSpPr>
        <p:spPr bwMode="auto">
          <a:xfrm>
            <a:off x="4924425" y="3757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40" name="Rectangle 47"/>
          <p:cNvSpPr>
            <a:spLocks noChangeArrowheads="1"/>
          </p:cNvSpPr>
          <p:nvPr/>
        </p:nvSpPr>
        <p:spPr bwMode="auto">
          <a:xfrm>
            <a:off x="6448425" y="3833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41" name="Rectangle 48"/>
          <p:cNvSpPr>
            <a:spLocks noChangeArrowheads="1"/>
          </p:cNvSpPr>
          <p:nvPr/>
        </p:nvSpPr>
        <p:spPr bwMode="auto">
          <a:xfrm>
            <a:off x="5305425" y="2995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842" name="Rectangle 49"/>
          <p:cNvSpPr>
            <a:spLocks noChangeArrowheads="1"/>
          </p:cNvSpPr>
          <p:nvPr/>
        </p:nvSpPr>
        <p:spPr bwMode="auto">
          <a:xfrm>
            <a:off x="7058025" y="19288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3843" name="Rectangle 50"/>
          <p:cNvSpPr>
            <a:spLocks noChangeArrowheads="1"/>
          </p:cNvSpPr>
          <p:nvPr/>
        </p:nvSpPr>
        <p:spPr bwMode="auto">
          <a:xfrm>
            <a:off x="4391025" y="1090613"/>
            <a:ext cx="22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1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Get(index) And Delete(index)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dirty="0" smtClean="0"/>
              <a:t>if </a:t>
            </a:r>
            <a:r>
              <a:rPr lang="en-US" altLang="ko-KR" dirty="0" smtClean="0">
                <a:solidFill>
                  <a:srgbClr val="FF0000"/>
                </a:solidFill>
              </a:rPr>
              <a:t>index = </a:t>
            </a:r>
            <a:r>
              <a:rPr lang="en-US" altLang="ko-KR" dirty="0" err="1" smtClean="0">
                <a:solidFill>
                  <a:srgbClr val="FF0000"/>
                </a:solidFill>
              </a:rPr>
              <a:t>x.leftSize</a:t>
            </a:r>
            <a:r>
              <a:rPr lang="en-US" altLang="ko-KR" dirty="0" smtClean="0"/>
              <a:t>, desired element is </a:t>
            </a:r>
          </a:p>
          <a:p>
            <a:pPr lvl="1" eaLnBrk="1" hangingPunct="1"/>
            <a:r>
              <a:rPr lang="en-US" altLang="ko-KR" dirty="0" err="1" smtClean="0">
                <a:solidFill>
                  <a:schemeClr val="accent2"/>
                </a:solidFill>
              </a:rPr>
              <a:t>x.element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ko-KR" dirty="0" smtClean="0"/>
              <a:t>if </a:t>
            </a:r>
            <a:r>
              <a:rPr lang="en-US" altLang="ko-KR" dirty="0" smtClean="0">
                <a:solidFill>
                  <a:srgbClr val="FF0000"/>
                </a:solidFill>
              </a:rPr>
              <a:t>index &lt; </a:t>
            </a:r>
            <a:r>
              <a:rPr lang="en-US" altLang="ko-KR" dirty="0" err="1" smtClean="0">
                <a:solidFill>
                  <a:srgbClr val="FF0000"/>
                </a:solidFill>
              </a:rPr>
              <a:t>x.leftSize</a:t>
            </a:r>
            <a:r>
              <a:rPr lang="en-US" altLang="ko-KR" dirty="0" smtClean="0"/>
              <a:t>, desired element is </a:t>
            </a:r>
          </a:p>
          <a:p>
            <a:pPr lvl="1" eaLnBrk="1" hangingPunct="1"/>
            <a:r>
              <a:rPr lang="en-US" altLang="ko-KR" dirty="0" err="1" smtClean="0">
                <a:solidFill>
                  <a:schemeClr val="accent2"/>
                </a:solidFill>
              </a:rPr>
              <a:t>index</a:t>
            </a:r>
            <a:r>
              <a:rPr lang="en-US" altLang="ko-KR" dirty="0" err="1" smtClean="0">
                <a:latin typeface="Times New Roman" pitchFamily="18" charset="0"/>
              </a:rPr>
              <a:t>’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element in left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of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eaLnBrk="1" hangingPunct="1"/>
            <a:r>
              <a:rPr lang="en-US" altLang="ko-KR" dirty="0" smtClean="0"/>
              <a:t>if </a:t>
            </a:r>
            <a:r>
              <a:rPr lang="en-US" altLang="ko-KR" dirty="0" smtClean="0">
                <a:solidFill>
                  <a:srgbClr val="FF0000"/>
                </a:solidFill>
              </a:rPr>
              <a:t>index &gt; </a:t>
            </a:r>
            <a:r>
              <a:rPr lang="en-US" altLang="ko-KR" dirty="0" err="1" smtClean="0">
                <a:solidFill>
                  <a:srgbClr val="FF0000"/>
                </a:solidFill>
              </a:rPr>
              <a:t>x.leftSize</a:t>
            </a:r>
            <a:r>
              <a:rPr lang="en-US" altLang="ko-KR" dirty="0" smtClean="0"/>
              <a:t>, desired element is </a:t>
            </a:r>
          </a:p>
          <a:p>
            <a:pPr lvl="1" eaLnBrk="1" hangingPunct="1"/>
            <a:r>
              <a:rPr lang="en-US" altLang="ko-KR" dirty="0" smtClean="0">
                <a:solidFill>
                  <a:schemeClr val="accent2"/>
                </a:solidFill>
              </a:rPr>
              <a:t>(index - x.leftSize-1)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element in right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of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5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Applications</a:t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en-US" altLang="ko-KR" sz="3400" smtClean="0">
                <a:solidFill>
                  <a:srgbClr val="FF0000"/>
                </a:solidFill>
              </a:rPr>
              <a:t>(Complexities Are For Balanced Trees)</a:t>
            </a:r>
            <a:endParaRPr lang="ko-KR" altLang="en-US" sz="3400" smtClean="0">
              <a:solidFill>
                <a:srgbClr val="FF0000"/>
              </a:solidFill>
            </a:endParaRPr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533400" y="2133600"/>
            <a:ext cx="7620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Best-fit bin packing in </a:t>
            </a:r>
            <a:r>
              <a:rPr lang="en-US" altLang="ko-KR" sz="2800">
                <a:solidFill>
                  <a:srgbClr val="3333FF"/>
                </a:solidFill>
              </a:rPr>
              <a:t>O(n log n)</a:t>
            </a:r>
            <a:r>
              <a:rPr lang="en-US" altLang="ko-KR" sz="2800"/>
              <a:t> time.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Representing a </a:t>
            </a:r>
            <a:r>
              <a:rPr lang="en-US" altLang="ko-KR" sz="2800">
                <a:solidFill>
                  <a:srgbClr val="3333FF"/>
                </a:solidFill>
              </a:rPr>
              <a:t>linear list </a:t>
            </a:r>
            <a:r>
              <a:rPr lang="en-US" altLang="ko-KR" sz="2800"/>
              <a:t>so that </a:t>
            </a:r>
            <a:r>
              <a:rPr lang="en-US" altLang="ko-KR" sz="2800">
                <a:solidFill>
                  <a:srgbClr val="3333FF"/>
                </a:solidFill>
              </a:rPr>
              <a:t>Get(index),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rgbClr val="3333FF"/>
                </a:solidFill>
              </a:rPr>
              <a:t>Insert(index, element),</a:t>
            </a:r>
            <a:r>
              <a:rPr lang="en-US" altLang="ko-KR" sz="2800"/>
              <a:t> and </a:t>
            </a:r>
            <a:r>
              <a:rPr lang="en-US" altLang="ko-KR" sz="2800">
                <a:solidFill>
                  <a:srgbClr val="3333FF"/>
                </a:solidFill>
              </a:rPr>
              <a:t>Delete(index)</a:t>
            </a:r>
            <a:r>
              <a:rPr lang="en-US" altLang="ko-KR" sz="2800"/>
              <a:t> run in </a:t>
            </a:r>
            <a:r>
              <a:rPr lang="en-US" altLang="ko-KR" sz="2800">
                <a:solidFill>
                  <a:srgbClr val="3333FF"/>
                </a:solidFill>
              </a:rPr>
              <a:t>O(log(list size))</a:t>
            </a:r>
            <a:r>
              <a:rPr lang="en-US" altLang="ko-KR" sz="2800"/>
              <a:t> time (uses an indexed binary tree, not indexed binary search tree).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Can</a:t>
            </a:r>
            <a:r>
              <a:rPr lang="en-US" altLang="ko-KR" sz="2800">
                <a:latin typeface="Times New Roman" pitchFamily="18" charset="0"/>
              </a:rPr>
              <a:t>’</a:t>
            </a:r>
            <a:r>
              <a:rPr lang="en-US" altLang="ko-KR" sz="2800"/>
              <a:t>t use hash tables for either of these applications. 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Selection Trees</a:t>
            </a:r>
            <a:endParaRPr lang="ko-KR" alt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trees.</a:t>
            </a:r>
          </a:p>
          <a:p>
            <a:pPr eaLnBrk="1" hangingPunct="1"/>
            <a:r>
              <a:rPr lang="en-US" altLang="ko-KR" smtClean="0"/>
              <a:t>Loser Trees.</a:t>
            </a:r>
            <a:endParaRPr lang="ko-KR" alt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Trees</a:t>
            </a:r>
            <a:endParaRPr lang="ko-KR" altLang="en-US" smtClean="0"/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539750" y="1447800"/>
            <a:ext cx="81359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Complete binary tree </a:t>
            </a:r>
            <a:r>
              <a:rPr lang="en-US" altLang="ko-KR" sz="2800" dirty="0"/>
              <a:t>with </a:t>
            </a:r>
            <a:r>
              <a:rPr lang="en-US" altLang="ko-KR" sz="2800" dirty="0">
                <a:solidFill>
                  <a:srgbClr val="3333FF"/>
                </a:solidFill>
              </a:rPr>
              <a:t>n</a:t>
            </a:r>
            <a:r>
              <a:rPr lang="en-US" altLang="ko-KR" sz="2800" dirty="0"/>
              <a:t> external nodes and </a:t>
            </a:r>
            <a:r>
              <a:rPr lang="en-US" altLang="ko-KR" sz="2800" dirty="0">
                <a:solidFill>
                  <a:srgbClr val="3333FF"/>
                </a:solidFill>
              </a:rPr>
              <a:t>n - 1</a:t>
            </a:r>
            <a:r>
              <a:rPr lang="en-US" altLang="ko-KR" sz="2800" dirty="0"/>
              <a:t> internal nodes.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solidFill>
                  <a:srgbClr val="0000FF"/>
                </a:solidFill>
              </a:rPr>
              <a:t>External</a:t>
            </a:r>
            <a:r>
              <a:rPr lang="en-US" altLang="ko-KR" sz="2800" dirty="0"/>
              <a:t> nodes represent tournament </a:t>
            </a:r>
            <a:r>
              <a:rPr lang="en-US" altLang="ko-KR" sz="2800" dirty="0">
                <a:solidFill>
                  <a:srgbClr val="0000FF"/>
                </a:solidFill>
              </a:rPr>
              <a:t>players</a:t>
            </a:r>
            <a:r>
              <a:rPr lang="en-US" altLang="ko-KR" sz="28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 dirty="0"/>
              <a:t>Each </a:t>
            </a:r>
            <a:r>
              <a:rPr lang="en-US" altLang="ko-KR" sz="2800" dirty="0">
                <a:solidFill>
                  <a:srgbClr val="0000FF"/>
                </a:solidFill>
              </a:rPr>
              <a:t>internal</a:t>
            </a:r>
            <a:r>
              <a:rPr lang="en-US" altLang="ko-KR" sz="2800" dirty="0"/>
              <a:t> node represents a </a:t>
            </a:r>
            <a:r>
              <a:rPr lang="en-US" altLang="ko-KR" sz="2800" dirty="0">
                <a:solidFill>
                  <a:srgbClr val="0000FF"/>
                </a:solidFill>
              </a:rPr>
              <a:t>match</a:t>
            </a:r>
            <a:r>
              <a:rPr lang="en-US" altLang="ko-KR" sz="2800" dirty="0"/>
              <a:t> played between its two children; the winner of the match is stored at the internal node.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 dirty="0"/>
              <a:t>Root has overall winner.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78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 For 16 Players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1196975"/>
            <a:ext cx="7273925" cy="4960938"/>
            <a:chOff x="197" y="820"/>
            <a:chExt cx="5224" cy="3426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19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53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86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120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1541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87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221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4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288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3221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355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389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22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456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4901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523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292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346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5" name="Oval 23"/>
            <p:cNvSpPr>
              <a:spLocks noChangeArrowheads="1"/>
            </p:cNvSpPr>
            <p:nvPr/>
          </p:nvSpPr>
          <p:spPr bwMode="auto">
            <a:xfrm>
              <a:off x="163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6" name="Oval 24"/>
            <p:cNvSpPr>
              <a:spLocks noChangeArrowheads="1"/>
            </p:cNvSpPr>
            <p:nvPr/>
          </p:nvSpPr>
          <p:spPr bwMode="auto">
            <a:xfrm>
              <a:off x="2308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7" name="Oval 25"/>
            <p:cNvSpPr>
              <a:spLocks noChangeArrowheads="1"/>
            </p:cNvSpPr>
            <p:nvPr/>
          </p:nvSpPr>
          <p:spPr bwMode="auto">
            <a:xfrm>
              <a:off x="2980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8" name="Oval 26"/>
            <p:cNvSpPr>
              <a:spLocks noChangeArrowheads="1"/>
            </p:cNvSpPr>
            <p:nvPr/>
          </p:nvSpPr>
          <p:spPr bwMode="auto">
            <a:xfrm>
              <a:off x="3652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9" name="Oval 27"/>
            <p:cNvSpPr>
              <a:spLocks noChangeArrowheads="1"/>
            </p:cNvSpPr>
            <p:nvPr/>
          </p:nvSpPr>
          <p:spPr bwMode="auto">
            <a:xfrm>
              <a:off x="4324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0" name="Oval 28"/>
            <p:cNvSpPr>
              <a:spLocks noChangeArrowheads="1"/>
            </p:cNvSpPr>
            <p:nvPr/>
          </p:nvSpPr>
          <p:spPr bwMode="auto">
            <a:xfrm>
              <a:off x="499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1" name="Oval 29"/>
            <p:cNvSpPr>
              <a:spLocks noChangeArrowheads="1"/>
            </p:cNvSpPr>
            <p:nvPr/>
          </p:nvSpPr>
          <p:spPr bwMode="auto">
            <a:xfrm>
              <a:off x="62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2" name="Oval 30"/>
            <p:cNvSpPr>
              <a:spLocks noChangeArrowheads="1"/>
            </p:cNvSpPr>
            <p:nvPr/>
          </p:nvSpPr>
          <p:spPr bwMode="auto">
            <a:xfrm>
              <a:off x="1972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331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4" name="Oval 32"/>
            <p:cNvSpPr>
              <a:spLocks noChangeArrowheads="1"/>
            </p:cNvSpPr>
            <p:nvPr/>
          </p:nvSpPr>
          <p:spPr bwMode="auto">
            <a:xfrm>
              <a:off x="466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5" name="Oval 33"/>
            <p:cNvSpPr>
              <a:spLocks noChangeArrowheads="1"/>
            </p:cNvSpPr>
            <p:nvPr/>
          </p:nvSpPr>
          <p:spPr bwMode="auto">
            <a:xfrm>
              <a:off x="1348" y="14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6" name="Oval 34"/>
            <p:cNvSpPr>
              <a:spLocks noChangeArrowheads="1"/>
            </p:cNvSpPr>
            <p:nvPr/>
          </p:nvSpPr>
          <p:spPr bwMode="auto">
            <a:xfrm>
              <a:off x="398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7" name="Oval 35"/>
            <p:cNvSpPr>
              <a:spLocks noChangeArrowheads="1"/>
            </p:cNvSpPr>
            <p:nvPr/>
          </p:nvSpPr>
          <p:spPr bwMode="auto">
            <a:xfrm>
              <a:off x="2692" y="8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H="1">
              <a:off x="1584" y="1008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2976" y="1008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1632" y="1680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 flipH="1">
              <a:off x="3552" y="177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4272" y="172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H="1">
              <a:off x="432" y="2400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864" y="240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 flipH="1">
              <a:off x="1872" y="2448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>
              <a:off x="2256" y="2400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 flipH="1">
              <a:off x="3168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3552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H="1">
              <a:off x="4416" y="2400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4896" y="2400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 flipH="1">
              <a:off x="24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 flipH="1">
              <a:off x="91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 flipH="1">
              <a:off x="158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 flipH="1">
              <a:off x="2256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 flipH="1">
              <a:off x="2928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 flipH="1">
              <a:off x="360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 flipH="1">
              <a:off x="427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9" name="Line 57"/>
            <p:cNvSpPr>
              <a:spLocks noChangeShapeType="1"/>
            </p:cNvSpPr>
            <p:nvPr/>
          </p:nvSpPr>
          <p:spPr bwMode="auto">
            <a:xfrm>
              <a:off x="48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1152" y="302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182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254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3216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3888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456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523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 flipH="1">
              <a:off x="494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8" name="Rectangle 66"/>
            <p:cNvSpPr>
              <a:spLocks noChangeArrowheads="1"/>
            </p:cNvSpPr>
            <p:nvPr/>
          </p:nvSpPr>
          <p:spPr bwMode="auto">
            <a:xfrm>
              <a:off x="1013" y="39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344" y="3888"/>
              <a:ext cx="129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player</a:t>
              </a:r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3840" y="3888"/>
              <a:ext cx="148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match node</a:t>
              </a:r>
            </a:p>
          </p:txBody>
        </p:sp>
        <p:sp>
          <p:nvSpPr>
            <p:cNvPr id="38981" name="Oval 69"/>
            <p:cNvSpPr>
              <a:spLocks noChangeArrowheads="1"/>
            </p:cNvSpPr>
            <p:nvPr/>
          </p:nvSpPr>
          <p:spPr bwMode="auto">
            <a:xfrm>
              <a:off x="964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5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 For 16 Players</a:t>
            </a:r>
            <a:endParaRPr lang="ko-KR" altLang="en-US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127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8461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3795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9129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4463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9797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5131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0465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5799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1133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56467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1801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67135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72469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77803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8313738" y="51593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635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25971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36639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47307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57975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8643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79311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996950" y="3330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3130550" y="3330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5264150" y="3330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397750" y="3330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2139950" y="2187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6330950" y="23399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4273550" y="11969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2514600" y="14954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4724400" y="14954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H="1">
            <a:off x="1219200" y="25622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2590800" y="25622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flipH="1">
            <a:off x="5638800" y="27146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781800" y="26384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 flipH="1">
            <a:off x="685800" y="37052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1371600" y="37052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flipH="1">
            <a:off x="2971800" y="37814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429000" y="3781425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 flipH="1">
            <a:off x="5029200" y="37814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638800" y="37814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 flipH="1">
            <a:off x="7010400" y="37052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7772400" y="37052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H="1">
            <a:off x="3810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14478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H="1">
            <a:off x="25146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H="1">
            <a:off x="35814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46482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 flipH="1">
            <a:off x="57150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 flipH="1">
            <a:off x="67818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1" name="Line 55"/>
          <p:cNvSpPr>
            <a:spLocks noChangeShapeType="1"/>
          </p:cNvSpPr>
          <p:nvPr/>
        </p:nvSpPr>
        <p:spPr bwMode="auto">
          <a:xfrm>
            <a:off x="7620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2" name="Line 56"/>
          <p:cNvSpPr>
            <a:spLocks noChangeShapeType="1"/>
          </p:cNvSpPr>
          <p:nvPr/>
        </p:nvSpPr>
        <p:spPr bwMode="auto">
          <a:xfrm>
            <a:off x="1828800" y="46958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3" name="Line 57"/>
          <p:cNvSpPr>
            <a:spLocks noChangeShapeType="1"/>
          </p:cNvSpPr>
          <p:nvPr/>
        </p:nvSpPr>
        <p:spPr bwMode="auto">
          <a:xfrm>
            <a:off x="28956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4" name="Line 58"/>
          <p:cNvSpPr>
            <a:spLocks noChangeShapeType="1"/>
          </p:cNvSpPr>
          <p:nvPr/>
        </p:nvSpPr>
        <p:spPr bwMode="auto">
          <a:xfrm>
            <a:off x="40386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51054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6" name="Line 60"/>
          <p:cNvSpPr>
            <a:spLocks noChangeShapeType="1"/>
          </p:cNvSpPr>
          <p:nvPr/>
        </p:nvSpPr>
        <p:spPr bwMode="auto">
          <a:xfrm>
            <a:off x="61722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72390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>
            <a:off x="83058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99" name="Line 63"/>
          <p:cNvSpPr>
            <a:spLocks noChangeShapeType="1"/>
          </p:cNvSpPr>
          <p:nvPr/>
        </p:nvSpPr>
        <p:spPr bwMode="auto">
          <a:xfrm flipH="1">
            <a:off x="7848600" y="4772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000" name="Oval 64"/>
          <p:cNvSpPr>
            <a:spLocks noChangeArrowheads="1"/>
          </p:cNvSpPr>
          <p:nvPr/>
        </p:nvSpPr>
        <p:spPr bwMode="auto">
          <a:xfrm>
            <a:off x="1530350" y="4321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001" name="Rectangle 65"/>
          <p:cNvSpPr>
            <a:spLocks noChangeArrowheads="1"/>
          </p:cNvSpPr>
          <p:nvPr/>
        </p:nvSpPr>
        <p:spPr bwMode="auto">
          <a:xfrm>
            <a:off x="2889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0002" name="Rectangle 66"/>
          <p:cNvSpPr>
            <a:spLocks noChangeArrowheads="1"/>
          </p:cNvSpPr>
          <p:nvPr/>
        </p:nvSpPr>
        <p:spPr bwMode="auto">
          <a:xfrm>
            <a:off x="8223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13557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18891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24225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29559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34893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40227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45561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50895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0011" name="Rectangle 75"/>
          <p:cNvSpPr>
            <a:spLocks noChangeArrowheads="1"/>
          </p:cNvSpPr>
          <p:nvPr/>
        </p:nvSpPr>
        <p:spPr bwMode="auto">
          <a:xfrm>
            <a:off x="56229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0012" name="Rectangle 76"/>
          <p:cNvSpPr>
            <a:spLocks noChangeArrowheads="1"/>
          </p:cNvSpPr>
          <p:nvPr/>
        </p:nvSpPr>
        <p:spPr bwMode="auto">
          <a:xfrm>
            <a:off x="61563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0013" name="Rectangle 77"/>
          <p:cNvSpPr>
            <a:spLocks noChangeArrowheads="1"/>
          </p:cNvSpPr>
          <p:nvPr/>
        </p:nvSpPr>
        <p:spPr bwMode="auto">
          <a:xfrm>
            <a:off x="66897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0014" name="Rectangle 78"/>
          <p:cNvSpPr>
            <a:spLocks noChangeArrowheads="1"/>
          </p:cNvSpPr>
          <p:nvPr/>
        </p:nvSpPr>
        <p:spPr bwMode="auto">
          <a:xfrm>
            <a:off x="72231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77565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8289925" y="5106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53745" name="Rectangle 81"/>
          <p:cNvSpPr>
            <a:spLocks noChangeArrowheads="1"/>
          </p:cNvSpPr>
          <p:nvPr/>
        </p:nvSpPr>
        <p:spPr bwMode="auto">
          <a:xfrm>
            <a:off x="323850" y="5589588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Smaller element wins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=&gt; min winner tree.</a:t>
            </a:r>
          </a:p>
        </p:txBody>
      </p:sp>
      <p:sp>
        <p:nvSpPr>
          <p:cNvPr id="753746" name="Rectangle 82"/>
          <p:cNvSpPr>
            <a:spLocks noChangeArrowheads="1"/>
          </p:cNvSpPr>
          <p:nvPr/>
        </p:nvSpPr>
        <p:spPr bwMode="auto">
          <a:xfrm>
            <a:off x="5175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3747" name="Rectangle 83"/>
          <p:cNvSpPr>
            <a:spLocks noChangeArrowheads="1"/>
          </p:cNvSpPr>
          <p:nvPr/>
        </p:nvSpPr>
        <p:spPr bwMode="auto">
          <a:xfrm>
            <a:off x="15843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3748" name="Rectangle 84"/>
          <p:cNvSpPr>
            <a:spLocks noChangeArrowheads="1"/>
          </p:cNvSpPr>
          <p:nvPr/>
        </p:nvSpPr>
        <p:spPr bwMode="auto">
          <a:xfrm>
            <a:off x="26511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53749" name="Rectangle 85"/>
          <p:cNvSpPr>
            <a:spLocks noChangeArrowheads="1"/>
          </p:cNvSpPr>
          <p:nvPr/>
        </p:nvSpPr>
        <p:spPr bwMode="auto">
          <a:xfrm>
            <a:off x="37179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3750" name="Rectangle 86"/>
          <p:cNvSpPr>
            <a:spLocks noChangeArrowheads="1"/>
          </p:cNvSpPr>
          <p:nvPr/>
        </p:nvSpPr>
        <p:spPr bwMode="auto">
          <a:xfrm>
            <a:off x="47847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3751" name="Rectangle 87"/>
          <p:cNvSpPr>
            <a:spLocks noChangeArrowheads="1"/>
          </p:cNvSpPr>
          <p:nvPr/>
        </p:nvSpPr>
        <p:spPr bwMode="auto">
          <a:xfrm>
            <a:off x="58515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53752" name="Rectangle 88"/>
          <p:cNvSpPr>
            <a:spLocks noChangeArrowheads="1"/>
          </p:cNvSpPr>
          <p:nvPr/>
        </p:nvSpPr>
        <p:spPr bwMode="auto">
          <a:xfrm>
            <a:off x="69183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3753" name="Rectangle 89"/>
          <p:cNvSpPr>
            <a:spLocks noChangeArrowheads="1"/>
          </p:cNvSpPr>
          <p:nvPr/>
        </p:nvSpPr>
        <p:spPr bwMode="auto">
          <a:xfrm>
            <a:off x="7985125" y="434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3754" name="Rectangle 90"/>
          <p:cNvSpPr>
            <a:spLocks noChangeArrowheads="1"/>
          </p:cNvSpPr>
          <p:nvPr/>
        </p:nvSpPr>
        <p:spPr bwMode="auto">
          <a:xfrm>
            <a:off x="1050925" y="3324225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3755" name="Rectangle 91"/>
          <p:cNvSpPr>
            <a:spLocks noChangeArrowheads="1"/>
          </p:cNvSpPr>
          <p:nvPr/>
        </p:nvSpPr>
        <p:spPr bwMode="auto">
          <a:xfrm>
            <a:off x="3184525" y="332422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53756" name="Rectangle 92"/>
          <p:cNvSpPr>
            <a:spLocks noChangeArrowheads="1"/>
          </p:cNvSpPr>
          <p:nvPr/>
        </p:nvSpPr>
        <p:spPr bwMode="auto">
          <a:xfrm>
            <a:off x="5318125" y="3324225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3757" name="Rectangle 93"/>
          <p:cNvSpPr>
            <a:spLocks noChangeArrowheads="1"/>
          </p:cNvSpPr>
          <p:nvPr/>
        </p:nvSpPr>
        <p:spPr bwMode="auto">
          <a:xfrm>
            <a:off x="7451725" y="3324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3758" name="Rectangle 94"/>
          <p:cNvSpPr>
            <a:spLocks noChangeArrowheads="1"/>
          </p:cNvSpPr>
          <p:nvPr/>
        </p:nvSpPr>
        <p:spPr bwMode="auto">
          <a:xfrm>
            <a:off x="2193925" y="2211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53759" name="Rectangle 95"/>
          <p:cNvSpPr>
            <a:spLocks noChangeArrowheads="1"/>
          </p:cNvSpPr>
          <p:nvPr/>
        </p:nvSpPr>
        <p:spPr bwMode="auto">
          <a:xfrm>
            <a:off x="6384925" y="23637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3760" name="Rectangle 96"/>
          <p:cNvSpPr>
            <a:spLocks noChangeArrowheads="1"/>
          </p:cNvSpPr>
          <p:nvPr/>
        </p:nvSpPr>
        <p:spPr bwMode="auto">
          <a:xfrm>
            <a:off x="4327525" y="12207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30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45" grpId="0" build="p" autoUpdateAnimBg="0"/>
      <p:bldP spid="753746" grpId="0" build="p" autoUpdateAnimBg="0"/>
      <p:bldP spid="753747" grpId="0" build="p" autoUpdateAnimBg="0"/>
      <p:bldP spid="753748" grpId="0" build="p" autoUpdateAnimBg="0"/>
      <p:bldP spid="753749" grpId="0" build="p" autoUpdateAnimBg="0"/>
      <p:bldP spid="753750" grpId="0" build="p" autoUpdateAnimBg="0"/>
      <p:bldP spid="753751" grpId="0" build="p" autoUpdateAnimBg="0"/>
      <p:bldP spid="753752" grpId="0" build="p" autoUpdateAnimBg="0"/>
      <p:bldP spid="753753" grpId="0" build="p" autoUpdateAnimBg="0"/>
      <p:bldP spid="753754" grpId="0" build="p" autoUpdateAnimBg="0"/>
      <p:bldP spid="753755" grpId="0" build="p" autoUpdateAnimBg="0"/>
      <p:bldP spid="753756" grpId="0" build="p" autoUpdateAnimBg="0"/>
      <p:bldP spid="753757" grpId="0" build="p" autoUpdateAnimBg="0"/>
      <p:bldP spid="753758" grpId="0" build="p" autoUpdateAnimBg="0"/>
      <p:bldP spid="753759" grpId="0" build="p" autoUpdateAnimBg="0"/>
      <p:bldP spid="75376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 For 16 Players</a:t>
            </a:r>
            <a:endParaRPr lang="ko-KR" alt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04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838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371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905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24384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2971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505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038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572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51054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638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6172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6705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7239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77724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8305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4556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25892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36560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47228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57896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8564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79232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9890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31226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52562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73898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2132013" y="2033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6323013" y="21859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4265613" y="10429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2506663" y="134143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4716463" y="134143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H="1">
            <a:off x="1211263" y="240823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2582863" y="240823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>
            <a:off x="5630863" y="25606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6773863" y="24844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6778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1363663" y="35512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H="1">
            <a:off x="2963863" y="36274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34972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5021263" y="36274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5630863" y="36274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>
            <a:off x="7002463" y="355123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77644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H="1">
            <a:off x="373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H="1">
            <a:off x="1439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 flipH="1">
            <a:off x="2506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1" name="Line 51"/>
          <p:cNvSpPr>
            <a:spLocks noChangeShapeType="1"/>
          </p:cNvSpPr>
          <p:nvPr/>
        </p:nvSpPr>
        <p:spPr bwMode="auto">
          <a:xfrm flipH="1">
            <a:off x="35734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2" name="Line 52"/>
          <p:cNvSpPr>
            <a:spLocks noChangeShapeType="1"/>
          </p:cNvSpPr>
          <p:nvPr/>
        </p:nvSpPr>
        <p:spPr bwMode="auto">
          <a:xfrm flipH="1">
            <a:off x="46402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>
            <a:off x="5707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4" name="Line 54"/>
          <p:cNvSpPr>
            <a:spLocks noChangeShapeType="1"/>
          </p:cNvSpPr>
          <p:nvPr/>
        </p:nvSpPr>
        <p:spPr bwMode="auto">
          <a:xfrm flipH="1">
            <a:off x="6773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5" name="Line 55"/>
          <p:cNvSpPr>
            <a:spLocks noChangeShapeType="1"/>
          </p:cNvSpPr>
          <p:nvPr/>
        </p:nvSpPr>
        <p:spPr bwMode="auto">
          <a:xfrm>
            <a:off x="754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6" name="Line 56"/>
          <p:cNvSpPr>
            <a:spLocks noChangeShapeType="1"/>
          </p:cNvSpPr>
          <p:nvPr/>
        </p:nvSpPr>
        <p:spPr bwMode="auto">
          <a:xfrm>
            <a:off x="1820863" y="454183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7" name="Line 57"/>
          <p:cNvSpPr>
            <a:spLocks noChangeShapeType="1"/>
          </p:cNvSpPr>
          <p:nvPr/>
        </p:nvSpPr>
        <p:spPr bwMode="auto">
          <a:xfrm>
            <a:off x="2887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8" name="Line 58"/>
          <p:cNvSpPr>
            <a:spLocks noChangeShapeType="1"/>
          </p:cNvSpPr>
          <p:nvPr/>
        </p:nvSpPr>
        <p:spPr bwMode="auto">
          <a:xfrm>
            <a:off x="4030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>
            <a:off x="50974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0" name="Line 60"/>
          <p:cNvSpPr>
            <a:spLocks noChangeShapeType="1"/>
          </p:cNvSpPr>
          <p:nvPr/>
        </p:nvSpPr>
        <p:spPr bwMode="auto">
          <a:xfrm>
            <a:off x="61642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1" name="Line 61"/>
          <p:cNvSpPr>
            <a:spLocks noChangeShapeType="1"/>
          </p:cNvSpPr>
          <p:nvPr/>
        </p:nvSpPr>
        <p:spPr bwMode="auto">
          <a:xfrm>
            <a:off x="7231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2" name="Line 62"/>
          <p:cNvSpPr>
            <a:spLocks noChangeShapeType="1"/>
          </p:cNvSpPr>
          <p:nvPr/>
        </p:nvSpPr>
        <p:spPr bwMode="auto">
          <a:xfrm>
            <a:off x="8297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 flipH="1">
            <a:off x="7840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5224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280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814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1347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1881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2414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2947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481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4014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1033" name="Rectangle 73"/>
          <p:cNvSpPr>
            <a:spLocks noChangeArrowheads="1"/>
          </p:cNvSpPr>
          <p:nvPr/>
        </p:nvSpPr>
        <p:spPr bwMode="auto">
          <a:xfrm>
            <a:off x="4548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34" name="Rectangle 74"/>
          <p:cNvSpPr>
            <a:spLocks noChangeArrowheads="1"/>
          </p:cNvSpPr>
          <p:nvPr/>
        </p:nvSpPr>
        <p:spPr bwMode="auto">
          <a:xfrm>
            <a:off x="5081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1035" name="Rectangle 75"/>
          <p:cNvSpPr>
            <a:spLocks noChangeArrowheads="1"/>
          </p:cNvSpPr>
          <p:nvPr/>
        </p:nvSpPr>
        <p:spPr bwMode="auto">
          <a:xfrm>
            <a:off x="5614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1036" name="Rectangle 76"/>
          <p:cNvSpPr>
            <a:spLocks noChangeArrowheads="1"/>
          </p:cNvSpPr>
          <p:nvPr/>
        </p:nvSpPr>
        <p:spPr bwMode="auto">
          <a:xfrm>
            <a:off x="6148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6681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7215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7748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8281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95288" y="5516563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height is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kumimoji="0" lang="en-US" altLang="ko-KR" sz="32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 n</a:t>
            </a:r>
            <a:r>
              <a:rPr kumimoji="0" lang="en-US" altLang="ko-KR" sz="3200">
                <a:latin typeface="Times New Roman" pitchFamily="18" charset="0"/>
              </a:rPr>
              <a:t> (excludes player level)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5095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15763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26431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7099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767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435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1048" name="Rectangle 88"/>
          <p:cNvSpPr>
            <a:spLocks noChangeArrowheads="1"/>
          </p:cNvSpPr>
          <p:nvPr/>
        </p:nvSpPr>
        <p:spPr bwMode="auto">
          <a:xfrm>
            <a:off x="69103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49" name="Rectangle 89"/>
          <p:cNvSpPr>
            <a:spLocks noChangeArrowheads="1"/>
          </p:cNvSpPr>
          <p:nvPr/>
        </p:nvSpPr>
        <p:spPr bwMode="auto">
          <a:xfrm>
            <a:off x="79771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1042988" y="31702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3176588" y="3170238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5310188" y="3170238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53" name="Rectangle 93"/>
          <p:cNvSpPr>
            <a:spLocks noChangeArrowheads="1"/>
          </p:cNvSpPr>
          <p:nvPr/>
        </p:nvSpPr>
        <p:spPr bwMode="auto">
          <a:xfrm>
            <a:off x="7443788" y="3170238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2185988" y="205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1055" name="Rectangle 95"/>
          <p:cNvSpPr>
            <a:spLocks noChangeArrowheads="1"/>
          </p:cNvSpPr>
          <p:nvPr/>
        </p:nvSpPr>
        <p:spPr bwMode="auto">
          <a:xfrm>
            <a:off x="6376988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1056" name="Rectangle 96"/>
          <p:cNvSpPr>
            <a:spLocks noChangeArrowheads="1"/>
          </p:cNvSpPr>
          <p:nvPr/>
        </p:nvSpPr>
        <p:spPr bwMode="auto">
          <a:xfrm>
            <a:off x="4319588" y="1066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05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435975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Complexity Of Dictionary Operations</a:t>
            </a:r>
            <a:br>
              <a:rPr lang="en-US" altLang="ko-KR" sz="3800" smtClean="0"/>
            </a:br>
            <a:r>
              <a:rPr lang="en-US" altLang="ko-KR" sz="3800" smtClean="0">
                <a:solidFill>
                  <a:srgbClr val="3333FF"/>
                </a:solidFill>
              </a:rPr>
              <a:t>Get(), Insert() and Delete()</a:t>
            </a: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3251200" y="1568450"/>
            <a:ext cx="0" cy="3962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965200" y="2178050"/>
            <a:ext cx="670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5461000" y="1568450"/>
            <a:ext cx="0" cy="3962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971550" y="5516563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is number of elements in dictionary</a:t>
            </a:r>
          </a:p>
        </p:txBody>
      </p:sp>
      <p:sp>
        <p:nvSpPr>
          <p:cNvPr id="5128" name="AutoShape 9"/>
          <p:cNvSpPr>
            <a:spLocks noChangeAspect="1" noChangeArrowheads="1" noTextEdit="1"/>
          </p:cNvSpPr>
          <p:nvPr/>
        </p:nvSpPr>
        <p:spPr bwMode="auto">
          <a:xfrm>
            <a:off x="827088" y="1484313"/>
            <a:ext cx="7313612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979488" y="1539875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Data Structure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3351213" y="1539875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Worst Case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5743575" y="1539875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Expected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979488" y="2408238"/>
            <a:ext cx="174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FF"/>
                </a:solidFill>
                <a:latin typeface="Times New Roman" pitchFamily="18" charset="0"/>
              </a:rPr>
              <a:t>Hash Table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3351213" y="240823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FF"/>
                </a:solidFill>
                <a:latin typeface="Times New Roman" pitchFamily="18" charset="0"/>
              </a:rPr>
              <a:t>O(n)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5743575" y="2408238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FF"/>
                </a:solidFill>
                <a:latin typeface="Times New Roman" pitchFamily="18" charset="0"/>
              </a:rPr>
              <a:t>O(1)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971550" y="3068638"/>
            <a:ext cx="2171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00"/>
                </a:solidFill>
                <a:latin typeface="Times New Roman" pitchFamily="18" charset="0"/>
              </a:rPr>
              <a:t>Binary Search</a:t>
            </a:r>
          </a:p>
          <a:p>
            <a:r>
              <a:rPr lang="en-US" altLang="ko-KR" sz="3000">
                <a:solidFill>
                  <a:srgbClr val="000000"/>
                </a:solidFill>
                <a:latin typeface="Times New Roman" pitchFamily="18" charset="0"/>
              </a:rPr>
              <a:t>Tree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3351213" y="3275013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00"/>
                </a:solidFill>
                <a:latin typeface="Times New Roman" pitchFamily="18" charset="0"/>
              </a:rPr>
              <a:t>O(n)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5743575" y="32750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000000"/>
                </a:solidFill>
                <a:latin typeface="Times New Roman" pitchFamily="18" charset="0"/>
              </a:rPr>
              <a:t>O(log n)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971550" y="4149725"/>
            <a:ext cx="2152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Balanced Binary Search Tree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419475" y="465296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O(log n)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5651500" y="472440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Times New Roman" pitchFamily="18" charset="0"/>
              </a:rPr>
              <a:t>O(log n)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9DFC5-8E74-4F61-9451-912505A6E31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6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Complexity Of Initialize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O(1)</a:t>
            </a:r>
            <a:r>
              <a:rPr lang="en-US" altLang="ko-KR" smtClean="0"/>
              <a:t> time to play match at each match node.</a:t>
            </a:r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n - 1</a:t>
            </a:r>
            <a:r>
              <a:rPr lang="en-US" altLang="ko-KR" smtClean="0"/>
              <a:t> match nodes.</a:t>
            </a:r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O(n)</a:t>
            </a:r>
            <a:r>
              <a:rPr lang="en-US" altLang="ko-KR" smtClean="0"/>
              <a:t> time to initialize</a:t>
            </a:r>
            <a:r>
              <a:rPr lang="en-US" altLang="ko-KR" smtClean="0">
                <a:solidFill>
                  <a:srgbClr val="FF0000"/>
                </a:solidFill>
              </a:rPr>
              <a:t> n</a:t>
            </a:r>
            <a:r>
              <a:rPr lang="en-US" altLang="ko-KR" smtClean="0"/>
              <a:t> player winner tree.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Applications</a:t>
            </a:r>
            <a:endParaRPr lang="ko-KR" altLang="en-US" smtClean="0"/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609600" y="1828800"/>
            <a:ext cx="670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Sorting.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8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Insert elements to be sorted into a winner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Repeatedly extract the winner and replace by </a:t>
            </a:r>
            <a:r>
              <a:rPr lang="en-US" altLang="ko-KR" sz="2800">
                <a:solidFill>
                  <a:srgbClr val="3333FF"/>
                </a:solidFill>
              </a:rPr>
              <a:t>a large value.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9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46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379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912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4463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979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513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046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579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133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646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6180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713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7246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77803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8313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4635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25971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36639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47307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7975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68643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8" name="Oval 26"/>
          <p:cNvSpPr>
            <a:spLocks noChangeArrowheads="1"/>
          </p:cNvSpPr>
          <p:nvPr/>
        </p:nvSpPr>
        <p:spPr bwMode="auto">
          <a:xfrm>
            <a:off x="79311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9969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31305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52641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73977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3" name="Oval 31"/>
          <p:cNvSpPr>
            <a:spLocks noChangeArrowheads="1"/>
          </p:cNvSpPr>
          <p:nvPr/>
        </p:nvSpPr>
        <p:spPr bwMode="auto">
          <a:xfrm>
            <a:off x="2139950" y="2259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4" name="Oval 32"/>
          <p:cNvSpPr>
            <a:spLocks noChangeArrowheads="1"/>
          </p:cNvSpPr>
          <p:nvPr/>
        </p:nvSpPr>
        <p:spPr bwMode="auto">
          <a:xfrm>
            <a:off x="6330950" y="2411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4273550" y="1268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2514600" y="156686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4724400" y="156686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219200" y="263366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2590800" y="263366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H="1">
            <a:off x="5638800" y="27860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6781800" y="27098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685800" y="37766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1371600" y="37766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flipH="1">
            <a:off x="2971800" y="38528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3429000" y="38528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 flipH="1">
            <a:off x="5029200" y="38528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5638800" y="38528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 flipH="1">
            <a:off x="7010400" y="377666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7772400" y="37766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 flipH="1">
            <a:off x="381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H="1">
            <a:off x="1447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H="1">
            <a:off x="2514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 flipH="1">
            <a:off x="35814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 flipH="1">
            <a:off x="46482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 flipH="1">
            <a:off x="5715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6" name="Line 54"/>
          <p:cNvSpPr>
            <a:spLocks noChangeShapeType="1"/>
          </p:cNvSpPr>
          <p:nvPr/>
        </p:nvSpPr>
        <p:spPr bwMode="auto">
          <a:xfrm flipH="1">
            <a:off x="6781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762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8" name="Line 56"/>
          <p:cNvSpPr>
            <a:spLocks noChangeShapeType="1"/>
          </p:cNvSpPr>
          <p:nvPr/>
        </p:nvSpPr>
        <p:spPr bwMode="auto">
          <a:xfrm>
            <a:off x="1828800" y="47672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89" name="Line 57"/>
          <p:cNvSpPr>
            <a:spLocks noChangeShapeType="1"/>
          </p:cNvSpPr>
          <p:nvPr/>
        </p:nvSpPr>
        <p:spPr bwMode="auto">
          <a:xfrm>
            <a:off x="2895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4038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1" name="Line 59"/>
          <p:cNvSpPr>
            <a:spLocks noChangeShapeType="1"/>
          </p:cNvSpPr>
          <p:nvPr/>
        </p:nvSpPr>
        <p:spPr bwMode="auto">
          <a:xfrm>
            <a:off x="51054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2" name="Line 60"/>
          <p:cNvSpPr>
            <a:spLocks noChangeShapeType="1"/>
          </p:cNvSpPr>
          <p:nvPr/>
        </p:nvSpPr>
        <p:spPr bwMode="auto">
          <a:xfrm>
            <a:off x="61722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3" name="Line 61"/>
          <p:cNvSpPr>
            <a:spLocks noChangeShapeType="1"/>
          </p:cNvSpPr>
          <p:nvPr/>
        </p:nvSpPr>
        <p:spPr bwMode="auto">
          <a:xfrm>
            <a:off x="7239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>
            <a:off x="8305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>
            <a:off x="7848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15303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97" name="Rectangle 65"/>
          <p:cNvSpPr>
            <a:spLocks noChangeArrowheads="1"/>
          </p:cNvSpPr>
          <p:nvPr/>
        </p:nvSpPr>
        <p:spPr bwMode="auto">
          <a:xfrm>
            <a:off x="288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4098" name="Rectangle 66"/>
          <p:cNvSpPr>
            <a:spLocks noChangeArrowheads="1"/>
          </p:cNvSpPr>
          <p:nvPr/>
        </p:nvSpPr>
        <p:spPr bwMode="auto">
          <a:xfrm>
            <a:off x="822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4099" name="Rectangle 67"/>
          <p:cNvSpPr>
            <a:spLocks noChangeArrowheads="1"/>
          </p:cNvSpPr>
          <p:nvPr/>
        </p:nvSpPr>
        <p:spPr bwMode="auto">
          <a:xfrm>
            <a:off x="1355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4100" name="Rectangle 68"/>
          <p:cNvSpPr>
            <a:spLocks noChangeArrowheads="1"/>
          </p:cNvSpPr>
          <p:nvPr/>
        </p:nvSpPr>
        <p:spPr bwMode="auto">
          <a:xfrm>
            <a:off x="1889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4101" name="Rectangle 69"/>
          <p:cNvSpPr>
            <a:spLocks noChangeArrowheads="1"/>
          </p:cNvSpPr>
          <p:nvPr/>
        </p:nvSpPr>
        <p:spPr bwMode="auto">
          <a:xfrm>
            <a:off x="2422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4102" name="Rectangle 70"/>
          <p:cNvSpPr>
            <a:spLocks noChangeArrowheads="1"/>
          </p:cNvSpPr>
          <p:nvPr/>
        </p:nvSpPr>
        <p:spPr bwMode="auto">
          <a:xfrm>
            <a:off x="2955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4103" name="Rectangle 71"/>
          <p:cNvSpPr>
            <a:spLocks noChangeArrowheads="1"/>
          </p:cNvSpPr>
          <p:nvPr/>
        </p:nvSpPr>
        <p:spPr bwMode="auto">
          <a:xfrm>
            <a:off x="3489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4022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4556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06" name="Rectangle 74"/>
          <p:cNvSpPr>
            <a:spLocks noChangeArrowheads="1"/>
          </p:cNvSpPr>
          <p:nvPr/>
        </p:nvSpPr>
        <p:spPr bwMode="auto">
          <a:xfrm>
            <a:off x="5089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4107" name="Rectangle 75"/>
          <p:cNvSpPr>
            <a:spLocks noChangeArrowheads="1"/>
          </p:cNvSpPr>
          <p:nvPr/>
        </p:nvSpPr>
        <p:spPr bwMode="auto">
          <a:xfrm>
            <a:off x="5622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4108" name="Rectangle 76"/>
          <p:cNvSpPr>
            <a:spLocks noChangeArrowheads="1"/>
          </p:cNvSpPr>
          <p:nvPr/>
        </p:nvSpPr>
        <p:spPr bwMode="auto">
          <a:xfrm>
            <a:off x="6156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4109" name="Rectangle 77"/>
          <p:cNvSpPr>
            <a:spLocks noChangeArrowheads="1"/>
          </p:cNvSpPr>
          <p:nvPr/>
        </p:nvSpPr>
        <p:spPr bwMode="auto">
          <a:xfrm>
            <a:off x="6689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4110" name="Rectangle 78"/>
          <p:cNvSpPr>
            <a:spLocks noChangeArrowheads="1"/>
          </p:cNvSpPr>
          <p:nvPr/>
        </p:nvSpPr>
        <p:spPr bwMode="auto">
          <a:xfrm>
            <a:off x="7223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11" name="Rectangle 79"/>
          <p:cNvSpPr>
            <a:spLocks noChangeArrowheads="1"/>
          </p:cNvSpPr>
          <p:nvPr/>
        </p:nvSpPr>
        <p:spPr bwMode="auto">
          <a:xfrm>
            <a:off x="7756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4112" name="Rectangle 80"/>
          <p:cNvSpPr>
            <a:spLocks noChangeArrowheads="1"/>
          </p:cNvSpPr>
          <p:nvPr/>
        </p:nvSpPr>
        <p:spPr bwMode="auto">
          <a:xfrm>
            <a:off x="8289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4113" name="Rectangle 81"/>
          <p:cNvSpPr>
            <a:spLocks noChangeArrowheads="1"/>
          </p:cNvSpPr>
          <p:nvPr/>
        </p:nvSpPr>
        <p:spPr bwMode="auto">
          <a:xfrm>
            <a:off x="5175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4114" name="Rectangle 82"/>
          <p:cNvSpPr>
            <a:spLocks noChangeArrowheads="1"/>
          </p:cNvSpPr>
          <p:nvPr/>
        </p:nvSpPr>
        <p:spPr bwMode="auto">
          <a:xfrm>
            <a:off x="15843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4115" name="Rectangle 83"/>
          <p:cNvSpPr>
            <a:spLocks noChangeArrowheads="1"/>
          </p:cNvSpPr>
          <p:nvPr/>
        </p:nvSpPr>
        <p:spPr bwMode="auto">
          <a:xfrm>
            <a:off x="26511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4116" name="Rectangle 84"/>
          <p:cNvSpPr>
            <a:spLocks noChangeArrowheads="1"/>
          </p:cNvSpPr>
          <p:nvPr/>
        </p:nvSpPr>
        <p:spPr bwMode="auto">
          <a:xfrm>
            <a:off x="37179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4117" name="Rectangle 85"/>
          <p:cNvSpPr>
            <a:spLocks noChangeArrowheads="1"/>
          </p:cNvSpPr>
          <p:nvPr/>
        </p:nvSpPr>
        <p:spPr bwMode="auto">
          <a:xfrm>
            <a:off x="47847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18" name="Rectangle 86"/>
          <p:cNvSpPr>
            <a:spLocks noChangeArrowheads="1"/>
          </p:cNvSpPr>
          <p:nvPr/>
        </p:nvSpPr>
        <p:spPr bwMode="auto">
          <a:xfrm>
            <a:off x="58515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69183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20" name="Rectangle 88"/>
          <p:cNvSpPr>
            <a:spLocks noChangeArrowheads="1"/>
          </p:cNvSpPr>
          <p:nvPr/>
        </p:nvSpPr>
        <p:spPr bwMode="auto">
          <a:xfrm>
            <a:off x="79851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4121" name="Rectangle 89"/>
          <p:cNvSpPr>
            <a:spLocks noChangeArrowheads="1"/>
          </p:cNvSpPr>
          <p:nvPr/>
        </p:nvSpPr>
        <p:spPr bwMode="auto">
          <a:xfrm>
            <a:off x="1050925" y="3395663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4122" name="Rectangle 90"/>
          <p:cNvSpPr>
            <a:spLocks noChangeArrowheads="1"/>
          </p:cNvSpPr>
          <p:nvPr/>
        </p:nvSpPr>
        <p:spPr bwMode="auto">
          <a:xfrm>
            <a:off x="3184525" y="3395663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4123" name="Rectangle 91"/>
          <p:cNvSpPr>
            <a:spLocks noChangeArrowheads="1"/>
          </p:cNvSpPr>
          <p:nvPr/>
        </p:nvSpPr>
        <p:spPr bwMode="auto">
          <a:xfrm>
            <a:off x="5318125" y="3395663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24" name="Rectangle 92"/>
          <p:cNvSpPr>
            <a:spLocks noChangeArrowheads="1"/>
          </p:cNvSpPr>
          <p:nvPr/>
        </p:nvSpPr>
        <p:spPr bwMode="auto">
          <a:xfrm>
            <a:off x="7451725" y="3395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25" name="Rectangle 93"/>
          <p:cNvSpPr>
            <a:spLocks noChangeArrowheads="1"/>
          </p:cNvSpPr>
          <p:nvPr/>
        </p:nvSpPr>
        <p:spPr bwMode="auto">
          <a:xfrm>
            <a:off x="2193925" y="2282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4126" name="Rectangle 94"/>
          <p:cNvSpPr>
            <a:spLocks noChangeArrowheads="1"/>
          </p:cNvSpPr>
          <p:nvPr/>
        </p:nvSpPr>
        <p:spPr bwMode="auto">
          <a:xfrm>
            <a:off x="6384925" y="2435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4127" name="Rectangle 95"/>
          <p:cNvSpPr>
            <a:spLocks noChangeArrowheads="1"/>
          </p:cNvSpPr>
          <p:nvPr/>
        </p:nvSpPr>
        <p:spPr bwMode="auto">
          <a:xfrm>
            <a:off x="4327525" y="1292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46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379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912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446338" y="5230813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979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513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046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579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1133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646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61801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67135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72469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77803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8313738" y="52308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635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25971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36639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47307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57975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68643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79311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9969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31305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52641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7397750" y="3402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2139950" y="2259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6330950" y="2411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4273550" y="1268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2514600" y="156686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4724400" y="156686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>
            <a:off x="1219200" y="263366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2590800" y="263366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5638800" y="27860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6781800" y="27098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685800" y="37766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1371600" y="37766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H="1">
            <a:off x="2971800" y="38528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3581400" y="370046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5029200" y="38528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5638800" y="38528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H="1">
            <a:off x="7010400" y="377666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7772400" y="37766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 flipH="1">
            <a:off x="381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flipH="1">
            <a:off x="1447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H="1">
            <a:off x="2514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 flipH="1">
            <a:off x="35814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8" name="Line 52"/>
          <p:cNvSpPr>
            <a:spLocks noChangeShapeType="1"/>
          </p:cNvSpPr>
          <p:nvPr/>
        </p:nvSpPr>
        <p:spPr bwMode="auto">
          <a:xfrm flipH="1">
            <a:off x="46482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 flipH="1">
            <a:off x="5715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 flipH="1">
            <a:off x="6781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762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1828800" y="47672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3" name="Line 57"/>
          <p:cNvSpPr>
            <a:spLocks noChangeShapeType="1"/>
          </p:cNvSpPr>
          <p:nvPr/>
        </p:nvSpPr>
        <p:spPr bwMode="auto">
          <a:xfrm>
            <a:off x="2895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4038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51054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61722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7" name="Line 61"/>
          <p:cNvSpPr>
            <a:spLocks noChangeShapeType="1"/>
          </p:cNvSpPr>
          <p:nvPr/>
        </p:nvSpPr>
        <p:spPr bwMode="auto">
          <a:xfrm>
            <a:off x="72390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83058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 flipH="1">
            <a:off x="7848600" y="48434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20" name="Oval 64"/>
          <p:cNvSpPr>
            <a:spLocks noChangeArrowheads="1"/>
          </p:cNvSpPr>
          <p:nvPr/>
        </p:nvSpPr>
        <p:spPr bwMode="auto">
          <a:xfrm>
            <a:off x="1530350" y="43926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>
            <a:off x="288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5122" name="Rectangle 66"/>
          <p:cNvSpPr>
            <a:spLocks noChangeArrowheads="1"/>
          </p:cNvSpPr>
          <p:nvPr/>
        </p:nvSpPr>
        <p:spPr bwMode="auto">
          <a:xfrm>
            <a:off x="822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5123" name="Rectangle 67"/>
          <p:cNvSpPr>
            <a:spLocks noChangeArrowheads="1"/>
          </p:cNvSpPr>
          <p:nvPr/>
        </p:nvSpPr>
        <p:spPr bwMode="auto">
          <a:xfrm>
            <a:off x="1355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1889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5125" name="Rectangle 69"/>
          <p:cNvSpPr>
            <a:spLocks noChangeArrowheads="1"/>
          </p:cNvSpPr>
          <p:nvPr/>
        </p:nvSpPr>
        <p:spPr bwMode="auto">
          <a:xfrm>
            <a:off x="2422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5126" name="Rectangle 70"/>
          <p:cNvSpPr>
            <a:spLocks noChangeArrowheads="1"/>
          </p:cNvSpPr>
          <p:nvPr/>
        </p:nvSpPr>
        <p:spPr bwMode="auto">
          <a:xfrm>
            <a:off x="2955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5127" name="Rectangle 71"/>
          <p:cNvSpPr>
            <a:spLocks noChangeArrowheads="1"/>
          </p:cNvSpPr>
          <p:nvPr/>
        </p:nvSpPr>
        <p:spPr bwMode="auto">
          <a:xfrm>
            <a:off x="3489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5128" name="Rectangle 72"/>
          <p:cNvSpPr>
            <a:spLocks noChangeArrowheads="1"/>
          </p:cNvSpPr>
          <p:nvPr/>
        </p:nvSpPr>
        <p:spPr bwMode="auto">
          <a:xfrm>
            <a:off x="4022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4556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5089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5622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5132" name="Rectangle 76"/>
          <p:cNvSpPr>
            <a:spLocks noChangeArrowheads="1"/>
          </p:cNvSpPr>
          <p:nvPr/>
        </p:nvSpPr>
        <p:spPr bwMode="auto">
          <a:xfrm>
            <a:off x="61563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5133" name="Rectangle 77"/>
          <p:cNvSpPr>
            <a:spLocks noChangeArrowheads="1"/>
          </p:cNvSpPr>
          <p:nvPr/>
        </p:nvSpPr>
        <p:spPr bwMode="auto">
          <a:xfrm>
            <a:off x="66897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72231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35" name="Rectangle 79"/>
          <p:cNvSpPr>
            <a:spLocks noChangeArrowheads="1"/>
          </p:cNvSpPr>
          <p:nvPr/>
        </p:nvSpPr>
        <p:spPr bwMode="auto">
          <a:xfrm>
            <a:off x="77565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5136" name="Rectangle 80"/>
          <p:cNvSpPr>
            <a:spLocks noChangeArrowheads="1"/>
          </p:cNvSpPr>
          <p:nvPr/>
        </p:nvSpPr>
        <p:spPr bwMode="auto">
          <a:xfrm>
            <a:off x="8289925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5137" name="Rectangle 81"/>
          <p:cNvSpPr>
            <a:spLocks noChangeArrowheads="1"/>
          </p:cNvSpPr>
          <p:nvPr/>
        </p:nvSpPr>
        <p:spPr bwMode="auto">
          <a:xfrm>
            <a:off x="5175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5138" name="Rectangle 82"/>
          <p:cNvSpPr>
            <a:spLocks noChangeArrowheads="1"/>
          </p:cNvSpPr>
          <p:nvPr/>
        </p:nvSpPr>
        <p:spPr bwMode="auto">
          <a:xfrm>
            <a:off x="15843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5139" name="Rectangle 83"/>
          <p:cNvSpPr>
            <a:spLocks noChangeArrowheads="1"/>
          </p:cNvSpPr>
          <p:nvPr/>
        </p:nvSpPr>
        <p:spPr bwMode="auto">
          <a:xfrm>
            <a:off x="26511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5140" name="Rectangle 84"/>
          <p:cNvSpPr>
            <a:spLocks noChangeArrowheads="1"/>
          </p:cNvSpPr>
          <p:nvPr/>
        </p:nvSpPr>
        <p:spPr bwMode="auto">
          <a:xfrm>
            <a:off x="37179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5141" name="Rectangle 85"/>
          <p:cNvSpPr>
            <a:spLocks noChangeArrowheads="1"/>
          </p:cNvSpPr>
          <p:nvPr/>
        </p:nvSpPr>
        <p:spPr bwMode="auto">
          <a:xfrm>
            <a:off x="47847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42" name="Rectangle 86"/>
          <p:cNvSpPr>
            <a:spLocks noChangeArrowheads="1"/>
          </p:cNvSpPr>
          <p:nvPr/>
        </p:nvSpPr>
        <p:spPr bwMode="auto">
          <a:xfrm>
            <a:off x="58515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5143" name="Rectangle 87"/>
          <p:cNvSpPr>
            <a:spLocks noChangeArrowheads="1"/>
          </p:cNvSpPr>
          <p:nvPr/>
        </p:nvSpPr>
        <p:spPr bwMode="auto">
          <a:xfrm>
            <a:off x="69183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44" name="Rectangle 88"/>
          <p:cNvSpPr>
            <a:spLocks noChangeArrowheads="1"/>
          </p:cNvSpPr>
          <p:nvPr/>
        </p:nvSpPr>
        <p:spPr bwMode="auto">
          <a:xfrm>
            <a:off x="7985125" y="4416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5145" name="Rectangle 89"/>
          <p:cNvSpPr>
            <a:spLocks noChangeArrowheads="1"/>
          </p:cNvSpPr>
          <p:nvPr/>
        </p:nvSpPr>
        <p:spPr bwMode="auto">
          <a:xfrm>
            <a:off x="1050925" y="3395663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5146" name="Rectangle 90"/>
          <p:cNvSpPr>
            <a:spLocks noChangeArrowheads="1"/>
          </p:cNvSpPr>
          <p:nvPr/>
        </p:nvSpPr>
        <p:spPr bwMode="auto">
          <a:xfrm>
            <a:off x="3184525" y="3395663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5147" name="Rectangle 91"/>
          <p:cNvSpPr>
            <a:spLocks noChangeArrowheads="1"/>
          </p:cNvSpPr>
          <p:nvPr/>
        </p:nvSpPr>
        <p:spPr bwMode="auto">
          <a:xfrm>
            <a:off x="5318125" y="3395663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48" name="Rectangle 92"/>
          <p:cNvSpPr>
            <a:spLocks noChangeArrowheads="1"/>
          </p:cNvSpPr>
          <p:nvPr/>
        </p:nvSpPr>
        <p:spPr bwMode="auto">
          <a:xfrm>
            <a:off x="7451725" y="3395663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49" name="Rectangle 93"/>
          <p:cNvSpPr>
            <a:spLocks noChangeArrowheads="1"/>
          </p:cNvSpPr>
          <p:nvPr/>
        </p:nvSpPr>
        <p:spPr bwMode="auto">
          <a:xfrm>
            <a:off x="2193925" y="2282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5150" name="Rectangle 94"/>
          <p:cNvSpPr>
            <a:spLocks noChangeArrowheads="1"/>
          </p:cNvSpPr>
          <p:nvPr/>
        </p:nvSpPr>
        <p:spPr bwMode="auto">
          <a:xfrm>
            <a:off x="6384925" y="2435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5151" name="Rectangle 95"/>
          <p:cNvSpPr>
            <a:spLocks noChangeArrowheads="1"/>
          </p:cNvSpPr>
          <p:nvPr/>
        </p:nvSpPr>
        <p:spPr bwMode="auto">
          <a:xfrm>
            <a:off x="4327525" y="1292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476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810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4144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9478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481263" y="5172075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0146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5480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0814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6148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1482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6816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62150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67484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72818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8152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8348663" y="51720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4984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26320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36988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47656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58324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68992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79660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031875" y="334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3165475" y="334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5299075" y="334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7432675" y="334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2174875" y="2200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2" name="Oval 32"/>
          <p:cNvSpPr>
            <a:spLocks noChangeArrowheads="1"/>
          </p:cNvSpPr>
          <p:nvPr/>
        </p:nvSpPr>
        <p:spPr bwMode="auto">
          <a:xfrm>
            <a:off x="6365875" y="2352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4308475" y="1209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2549525" y="15081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4759325" y="15081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 flipH="1">
            <a:off x="1254125" y="25749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>
            <a:off x="2625725" y="2574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5673725" y="27273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6816725" y="26511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 flipH="1">
            <a:off x="720725" y="37179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1406525" y="37179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3006725" y="37941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3616325" y="36417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 flipH="1">
            <a:off x="5064125" y="37941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5673725" y="37941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7045325" y="37179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7807325" y="37179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 flipH="1">
            <a:off x="4159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 flipH="1">
            <a:off x="14827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 flipH="1">
            <a:off x="25495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H="1">
            <a:off x="36163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 flipH="1">
            <a:off x="46831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 flipH="1">
            <a:off x="57499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 flipH="1">
            <a:off x="68167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>
            <a:off x="7969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1863725" y="47085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>
            <a:off x="29305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40735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39" name="Line 59"/>
          <p:cNvSpPr>
            <a:spLocks noChangeShapeType="1"/>
          </p:cNvSpPr>
          <p:nvPr/>
        </p:nvSpPr>
        <p:spPr bwMode="auto">
          <a:xfrm>
            <a:off x="51403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62071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72739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83407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43" name="Line 63"/>
          <p:cNvSpPr>
            <a:spLocks noChangeShapeType="1"/>
          </p:cNvSpPr>
          <p:nvPr/>
        </p:nvSpPr>
        <p:spPr bwMode="auto">
          <a:xfrm flipH="1">
            <a:off x="7883525" y="47847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44" name="Oval 64"/>
          <p:cNvSpPr>
            <a:spLocks noChangeArrowheads="1"/>
          </p:cNvSpPr>
          <p:nvPr/>
        </p:nvSpPr>
        <p:spPr bwMode="auto">
          <a:xfrm>
            <a:off x="1565275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3238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8572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13906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6148" name="Rectangle 68"/>
          <p:cNvSpPr>
            <a:spLocks noChangeArrowheads="1"/>
          </p:cNvSpPr>
          <p:nvPr/>
        </p:nvSpPr>
        <p:spPr bwMode="auto">
          <a:xfrm>
            <a:off x="19240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24574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50" name="Rectangle 70"/>
          <p:cNvSpPr>
            <a:spLocks noChangeArrowheads="1"/>
          </p:cNvSpPr>
          <p:nvPr/>
        </p:nvSpPr>
        <p:spPr bwMode="auto">
          <a:xfrm>
            <a:off x="29908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35242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6152" name="Rectangle 72"/>
          <p:cNvSpPr>
            <a:spLocks noChangeArrowheads="1"/>
          </p:cNvSpPr>
          <p:nvPr/>
        </p:nvSpPr>
        <p:spPr bwMode="auto">
          <a:xfrm>
            <a:off x="40576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5910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54" name="Rectangle 74"/>
          <p:cNvSpPr>
            <a:spLocks noChangeArrowheads="1"/>
          </p:cNvSpPr>
          <p:nvPr/>
        </p:nvSpPr>
        <p:spPr bwMode="auto">
          <a:xfrm>
            <a:off x="51244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6155" name="Rectangle 75"/>
          <p:cNvSpPr>
            <a:spLocks noChangeArrowheads="1"/>
          </p:cNvSpPr>
          <p:nvPr/>
        </p:nvSpPr>
        <p:spPr bwMode="auto">
          <a:xfrm>
            <a:off x="56578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6156" name="Rectangle 76"/>
          <p:cNvSpPr>
            <a:spLocks noChangeArrowheads="1"/>
          </p:cNvSpPr>
          <p:nvPr/>
        </p:nvSpPr>
        <p:spPr bwMode="auto">
          <a:xfrm>
            <a:off x="61912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6157" name="Rectangle 77"/>
          <p:cNvSpPr>
            <a:spLocks noChangeArrowheads="1"/>
          </p:cNvSpPr>
          <p:nvPr/>
        </p:nvSpPr>
        <p:spPr bwMode="auto">
          <a:xfrm>
            <a:off x="67246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6158" name="Rectangle 78"/>
          <p:cNvSpPr>
            <a:spLocks noChangeArrowheads="1"/>
          </p:cNvSpPr>
          <p:nvPr/>
        </p:nvSpPr>
        <p:spPr bwMode="auto">
          <a:xfrm>
            <a:off x="72580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77914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8324850" y="5119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5524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16192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6163" name="Rectangle 83"/>
          <p:cNvSpPr>
            <a:spLocks noChangeArrowheads="1"/>
          </p:cNvSpPr>
          <p:nvPr/>
        </p:nvSpPr>
        <p:spPr bwMode="auto">
          <a:xfrm>
            <a:off x="26860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64" name="Rectangle 84"/>
          <p:cNvSpPr>
            <a:spLocks noChangeArrowheads="1"/>
          </p:cNvSpPr>
          <p:nvPr/>
        </p:nvSpPr>
        <p:spPr bwMode="auto">
          <a:xfrm>
            <a:off x="37528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165" name="Rectangle 85"/>
          <p:cNvSpPr>
            <a:spLocks noChangeArrowheads="1"/>
          </p:cNvSpPr>
          <p:nvPr/>
        </p:nvSpPr>
        <p:spPr bwMode="auto">
          <a:xfrm>
            <a:off x="48196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66" name="Rectangle 86"/>
          <p:cNvSpPr>
            <a:spLocks noChangeArrowheads="1"/>
          </p:cNvSpPr>
          <p:nvPr/>
        </p:nvSpPr>
        <p:spPr bwMode="auto">
          <a:xfrm>
            <a:off x="58864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69532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8020050" y="4357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1085850" y="333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3219450" y="333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71" name="Rectangle 91"/>
          <p:cNvSpPr>
            <a:spLocks noChangeArrowheads="1"/>
          </p:cNvSpPr>
          <p:nvPr/>
        </p:nvSpPr>
        <p:spPr bwMode="auto">
          <a:xfrm>
            <a:off x="5353050" y="333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7486650" y="333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2228850" y="2224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74" name="Rectangle 94"/>
          <p:cNvSpPr>
            <a:spLocks noChangeArrowheads="1"/>
          </p:cNvSpPr>
          <p:nvPr/>
        </p:nvSpPr>
        <p:spPr bwMode="auto">
          <a:xfrm>
            <a:off x="6419850" y="2376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175" name="Rectangle 95"/>
          <p:cNvSpPr>
            <a:spLocks noChangeArrowheads="1"/>
          </p:cNvSpPr>
          <p:nvPr/>
        </p:nvSpPr>
        <p:spPr bwMode="auto">
          <a:xfrm>
            <a:off x="4362450" y="1233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76" name="Rectangle 96"/>
          <p:cNvSpPr>
            <a:spLocks noChangeArrowheads="1"/>
          </p:cNvSpPr>
          <p:nvPr/>
        </p:nvSpPr>
        <p:spPr bwMode="auto">
          <a:xfrm>
            <a:off x="2193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77" name="Rectangle 97"/>
          <p:cNvSpPr>
            <a:spLocks noChangeArrowheads="1"/>
          </p:cNvSpPr>
          <p:nvPr/>
        </p:nvSpPr>
        <p:spPr bwMode="auto">
          <a:xfrm>
            <a:off x="2574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78" name="Rectangle 98"/>
          <p:cNvSpPr>
            <a:spLocks noChangeArrowheads="1"/>
          </p:cNvSpPr>
          <p:nvPr/>
        </p:nvSpPr>
        <p:spPr bwMode="auto">
          <a:xfrm>
            <a:off x="2955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79" name="Rectangle 99"/>
          <p:cNvSpPr>
            <a:spLocks noChangeArrowheads="1"/>
          </p:cNvSpPr>
          <p:nvPr/>
        </p:nvSpPr>
        <p:spPr bwMode="auto">
          <a:xfrm>
            <a:off x="3336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0" name="Rectangle 100"/>
          <p:cNvSpPr>
            <a:spLocks noChangeArrowheads="1"/>
          </p:cNvSpPr>
          <p:nvPr/>
        </p:nvSpPr>
        <p:spPr bwMode="auto">
          <a:xfrm>
            <a:off x="3717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1" name="Rectangle 101"/>
          <p:cNvSpPr>
            <a:spLocks noChangeArrowheads="1"/>
          </p:cNvSpPr>
          <p:nvPr/>
        </p:nvSpPr>
        <p:spPr bwMode="auto">
          <a:xfrm>
            <a:off x="4098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2" name="Rectangle 102"/>
          <p:cNvSpPr>
            <a:spLocks noChangeArrowheads="1"/>
          </p:cNvSpPr>
          <p:nvPr/>
        </p:nvSpPr>
        <p:spPr bwMode="auto">
          <a:xfrm>
            <a:off x="4479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3" name="Rectangle 103"/>
          <p:cNvSpPr>
            <a:spLocks noChangeArrowheads="1"/>
          </p:cNvSpPr>
          <p:nvPr/>
        </p:nvSpPr>
        <p:spPr bwMode="auto">
          <a:xfrm>
            <a:off x="4860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4" name="Rectangle 104"/>
          <p:cNvSpPr>
            <a:spLocks noChangeArrowheads="1"/>
          </p:cNvSpPr>
          <p:nvPr/>
        </p:nvSpPr>
        <p:spPr bwMode="auto">
          <a:xfrm>
            <a:off x="5241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5" name="Rectangle 105"/>
          <p:cNvSpPr>
            <a:spLocks noChangeArrowheads="1"/>
          </p:cNvSpPr>
          <p:nvPr/>
        </p:nvSpPr>
        <p:spPr bwMode="auto">
          <a:xfrm>
            <a:off x="5622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6" name="Rectangle 106"/>
          <p:cNvSpPr>
            <a:spLocks noChangeArrowheads="1"/>
          </p:cNvSpPr>
          <p:nvPr/>
        </p:nvSpPr>
        <p:spPr bwMode="auto">
          <a:xfrm>
            <a:off x="6003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7" name="Rectangle 107"/>
          <p:cNvSpPr>
            <a:spLocks noChangeArrowheads="1"/>
          </p:cNvSpPr>
          <p:nvPr/>
        </p:nvSpPr>
        <p:spPr bwMode="auto">
          <a:xfrm>
            <a:off x="6384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8" name="Rectangle 108"/>
          <p:cNvSpPr>
            <a:spLocks noChangeArrowheads="1"/>
          </p:cNvSpPr>
          <p:nvPr/>
        </p:nvSpPr>
        <p:spPr bwMode="auto">
          <a:xfrm>
            <a:off x="6765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9" name="Rectangle 109"/>
          <p:cNvSpPr>
            <a:spLocks noChangeArrowheads="1"/>
          </p:cNvSpPr>
          <p:nvPr/>
        </p:nvSpPr>
        <p:spPr bwMode="auto">
          <a:xfrm>
            <a:off x="7146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90" name="Rectangle 110"/>
          <p:cNvSpPr>
            <a:spLocks noChangeArrowheads="1"/>
          </p:cNvSpPr>
          <p:nvPr/>
        </p:nvSpPr>
        <p:spPr bwMode="auto">
          <a:xfrm>
            <a:off x="7527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91" name="Rectangle 111"/>
          <p:cNvSpPr>
            <a:spLocks noChangeArrowheads="1"/>
          </p:cNvSpPr>
          <p:nvPr/>
        </p:nvSpPr>
        <p:spPr bwMode="auto">
          <a:xfrm>
            <a:off x="7908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92" name="Rectangle 112"/>
          <p:cNvSpPr>
            <a:spLocks noChangeArrowheads="1"/>
          </p:cNvSpPr>
          <p:nvPr/>
        </p:nvSpPr>
        <p:spPr bwMode="auto">
          <a:xfrm>
            <a:off x="8289925" y="57229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897" name="Rectangle 113"/>
          <p:cNvSpPr>
            <a:spLocks noChangeArrowheads="1"/>
          </p:cNvSpPr>
          <p:nvPr/>
        </p:nvSpPr>
        <p:spPr bwMode="auto">
          <a:xfrm>
            <a:off x="2247900" y="5670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6194" name="Rectangle 114"/>
          <p:cNvSpPr>
            <a:spLocks noChangeArrowheads="1"/>
          </p:cNvSpPr>
          <p:nvPr/>
        </p:nvSpPr>
        <p:spPr bwMode="auto">
          <a:xfrm>
            <a:off x="320675" y="5635625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40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9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11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8445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3779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9113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444750" y="5148263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9781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35115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0449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45783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51117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56451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1785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67119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72453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77787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8312150" y="51482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4619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2595563" y="4310063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36623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47291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7959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68627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0" name="Oval 26"/>
          <p:cNvSpPr>
            <a:spLocks noChangeArrowheads="1"/>
          </p:cNvSpPr>
          <p:nvPr/>
        </p:nvSpPr>
        <p:spPr bwMode="auto">
          <a:xfrm>
            <a:off x="79295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995363" y="3319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3128963" y="3319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>
            <a:off x="5262563" y="3319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7396163" y="3319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2138363" y="21764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6329363" y="23288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4271963" y="11858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 flipH="1">
            <a:off x="2513013" y="148431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4722813" y="148431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flipH="1">
            <a:off x="1217613" y="255111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2589213" y="255111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5637213" y="270351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6780213" y="262731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684213" y="369411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370013" y="369411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H="1">
            <a:off x="2970213" y="377031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3503613" y="369411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5027613" y="377031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5637213" y="377031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H="1">
            <a:off x="7008813" y="369411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7770813" y="369411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 flipH="1">
            <a:off x="3794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 flipH="1">
            <a:off x="14462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 flipH="1">
            <a:off x="25130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 flipH="1">
            <a:off x="35798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 flipH="1">
            <a:off x="46466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 flipH="1">
            <a:off x="57134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 flipH="1">
            <a:off x="67802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7604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1827213" y="468471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28940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40370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51038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>
            <a:off x="61706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72374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>
            <a:off x="83042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 flipH="1">
            <a:off x="7847013" y="4760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68" name="Oval 64"/>
          <p:cNvSpPr>
            <a:spLocks noChangeArrowheads="1"/>
          </p:cNvSpPr>
          <p:nvPr/>
        </p:nvSpPr>
        <p:spPr bwMode="auto">
          <a:xfrm>
            <a:off x="1528763" y="43100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69" name="Rectangle 65"/>
          <p:cNvSpPr>
            <a:spLocks noChangeArrowheads="1"/>
          </p:cNvSpPr>
          <p:nvPr/>
        </p:nvSpPr>
        <p:spPr bwMode="auto">
          <a:xfrm>
            <a:off x="2873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8207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7171" name="Rectangle 67"/>
          <p:cNvSpPr>
            <a:spLocks noChangeArrowheads="1"/>
          </p:cNvSpPr>
          <p:nvPr/>
        </p:nvSpPr>
        <p:spPr bwMode="auto">
          <a:xfrm>
            <a:off x="13541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18875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24209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29543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7175" name="Rectangle 71"/>
          <p:cNvSpPr>
            <a:spLocks noChangeArrowheads="1"/>
          </p:cNvSpPr>
          <p:nvPr/>
        </p:nvSpPr>
        <p:spPr bwMode="auto">
          <a:xfrm>
            <a:off x="34877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7176" name="Rectangle 72"/>
          <p:cNvSpPr>
            <a:spLocks noChangeArrowheads="1"/>
          </p:cNvSpPr>
          <p:nvPr/>
        </p:nvSpPr>
        <p:spPr bwMode="auto">
          <a:xfrm>
            <a:off x="40211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7177" name="Rectangle 73"/>
          <p:cNvSpPr>
            <a:spLocks noChangeArrowheads="1"/>
          </p:cNvSpPr>
          <p:nvPr/>
        </p:nvSpPr>
        <p:spPr bwMode="auto">
          <a:xfrm>
            <a:off x="45545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78" name="Rectangle 74"/>
          <p:cNvSpPr>
            <a:spLocks noChangeArrowheads="1"/>
          </p:cNvSpPr>
          <p:nvPr/>
        </p:nvSpPr>
        <p:spPr bwMode="auto">
          <a:xfrm>
            <a:off x="50879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7179" name="Rectangle 75"/>
          <p:cNvSpPr>
            <a:spLocks noChangeArrowheads="1"/>
          </p:cNvSpPr>
          <p:nvPr/>
        </p:nvSpPr>
        <p:spPr bwMode="auto">
          <a:xfrm>
            <a:off x="56213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7180" name="Rectangle 76"/>
          <p:cNvSpPr>
            <a:spLocks noChangeArrowheads="1"/>
          </p:cNvSpPr>
          <p:nvPr/>
        </p:nvSpPr>
        <p:spPr bwMode="auto">
          <a:xfrm>
            <a:off x="61547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7181" name="Rectangle 77"/>
          <p:cNvSpPr>
            <a:spLocks noChangeArrowheads="1"/>
          </p:cNvSpPr>
          <p:nvPr/>
        </p:nvSpPr>
        <p:spPr bwMode="auto">
          <a:xfrm>
            <a:off x="66881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7182" name="Rectangle 78"/>
          <p:cNvSpPr>
            <a:spLocks noChangeArrowheads="1"/>
          </p:cNvSpPr>
          <p:nvPr/>
        </p:nvSpPr>
        <p:spPr bwMode="auto">
          <a:xfrm>
            <a:off x="72215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83" name="Rectangle 79"/>
          <p:cNvSpPr>
            <a:spLocks noChangeArrowheads="1"/>
          </p:cNvSpPr>
          <p:nvPr/>
        </p:nvSpPr>
        <p:spPr bwMode="auto">
          <a:xfrm>
            <a:off x="77549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7184" name="Rectangle 80"/>
          <p:cNvSpPr>
            <a:spLocks noChangeArrowheads="1"/>
          </p:cNvSpPr>
          <p:nvPr/>
        </p:nvSpPr>
        <p:spPr bwMode="auto">
          <a:xfrm>
            <a:off x="8288338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7185" name="Rectangle 81"/>
          <p:cNvSpPr>
            <a:spLocks noChangeArrowheads="1"/>
          </p:cNvSpPr>
          <p:nvPr/>
        </p:nvSpPr>
        <p:spPr bwMode="auto">
          <a:xfrm>
            <a:off x="5159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7186" name="Rectangle 82"/>
          <p:cNvSpPr>
            <a:spLocks noChangeArrowheads="1"/>
          </p:cNvSpPr>
          <p:nvPr/>
        </p:nvSpPr>
        <p:spPr bwMode="auto">
          <a:xfrm>
            <a:off x="15827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9891" name="Rectangle 83"/>
          <p:cNvSpPr>
            <a:spLocks noChangeArrowheads="1"/>
          </p:cNvSpPr>
          <p:nvPr/>
        </p:nvSpPr>
        <p:spPr bwMode="auto">
          <a:xfrm>
            <a:off x="26495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37163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7189" name="Rectangle 85"/>
          <p:cNvSpPr>
            <a:spLocks noChangeArrowheads="1"/>
          </p:cNvSpPr>
          <p:nvPr/>
        </p:nvSpPr>
        <p:spPr bwMode="auto">
          <a:xfrm>
            <a:off x="47831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90" name="Rectangle 86"/>
          <p:cNvSpPr>
            <a:spLocks noChangeArrowheads="1"/>
          </p:cNvSpPr>
          <p:nvPr/>
        </p:nvSpPr>
        <p:spPr bwMode="auto">
          <a:xfrm>
            <a:off x="58499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69167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92" name="Rectangle 88"/>
          <p:cNvSpPr>
            <a:spLocks noChangeArrowheads="1"/>
          </p:cNvSpPr>
          <p:nvPr/>
        </p:nvSpPr>
        <p:spPr bwMode="auto">
          <a:xfrm>
            <a:off x="7983538" y="4333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7193" name="Rectangle 89"/>
          <p:cNvSpPr>
            <a:spLocks noChangeArrowheads="1"/>
          </p:cNvSpPr>
          <p:nvPr/>
        </p:nvSpPr>
        <p:spPr bwMode="auto">
          <a:xfrm>
            <a:off x="1049338" y="3313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7194" name="Rectangle 90"/>
          <p:cNvSpPr>
            <a:spLocks noChangeArrowheads="1"/>
          </p:cNvSpPr>
          <p:nvPr/>
        </p:nvSpPr>
        <p:spPr bwMode="auto">
          <a:xfrm>
            <a:off x="3182938" y="331311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7195" name="Rectangle 91"/>
          <p:cNvSpPr>
            <a:spLocks noChangeArrowheads="1"/>
          </p:cNvSpPr>
          <p:nvPr/>
        </p:nvSpPr>
        <p:spPr bwMode="auto">
          <a:xfrm>
            <a:off x="5316538" y="3313113"/>
            <a:ext cx="487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96" name="Rectangle 92"/>
          <p:cNvSpPr>
            <a:spLocks noChangeArrowheads="1"/>
          </p:cNvSpPr>
          <p:nvPr/>
        </p:nvSpPr>
        <p:spPr bwMode="auto">
          <a:xfrm>
            <a:off x="7450138" y="33131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97" name="Rectangle 93"/>
          <p:cNvSpPr>
            <a:spLocks noChangeArrowheads="1"/>
          </p:cNvSpPr>
          <p:nvPr/>
        </p:nvSpPr>
        <p:spPr bwMode="auto">
          <a:xfrm>
            <a:off x="2192338" y="2200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6383338" y="2352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7199" name="Rectangle 95"/>
          <p:cNvSpPr>
            <a:spLocks noChangeArrowheads="1"/>
          </p:cNvSpPr>
          <p:nvPr/>
        </p:nvSpPr>
        <p:spPr bwMode="auto">
          <a:xfrm>
            <a:off x="4325938" y="1209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7200" name="Rectangle 96"/>
          <p:cNvSpPr>
            <a:spLocks noChangeArrowheads="1"/>
          </p:cNvSpPr>
          <p:nvPr/>
        </p:nvSpPr>
        <p:spPr bwMode="auto">
          <a:xfrm>
            <a:off x="2139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1" name="Rectangle 97"/>
          <p:cNvSpPr>
            <a:spLocks noChangeArrowheads="1"/>
          </p:cNvSpPr>
          <p:nvPr/>
        </p:nvSpPr>
        <p:spPr bwMode="auto">
          <a:xfrm>
            <a:off x="2520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2" name="Rectangle 98"/>
          <p:cNvSpPr>
            <a:spLocks noChangeArrowheads="1"/>
          </p:cNvSpPr>
          <p:nvPr/>
        </p:nvSpPr>
        <p:spPr bwMode="auto">
          <a:xfrm>
            <a:off x="2901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3282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4" name="Rectangle 100"/>
          <p:cNvSpPr>
            <a:spLocks noChangeArrowheads="1"/>
          </p:cNvSpPr>
          <p:nvPr/>
        </p:nvSpPr>
        <p:spPr bwMode="auto">
          <a:xfrm>
            <a:off x="3663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5" name="Rectangle 101"/>
          <p:cNvSpPr>
            <a:spLocks noChangeArrowheads="1"/>
          </p:cNvSpPr>
          <p:nvPr/>
        </p:nvSpPr>
        <p:spPr bwMode="auto">
          <a:xfrm>
            <a:off x="4044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6" name="Rectangle 102"/>
          <p:cNvSpPr>
            <a:spLocks noChangeArrowheads="1"/>
          </p:cNvSpPr>
          <p:nvPr/>
        </p:nvSpPr>
        <p:spPr bwMode="auto">
          <a:xfrm>
            <a:off x="4425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7" name="Rectangle 103"/>
          <p:cNvSpPr>
            <a:spLocks noChangeArrowheads="1"/>
          </p:cNvSpPr>
          <p:nvPr/>
        </p:nvSpPr>
        <p:spPr bwMode="auto">
          <a:xfrm>
            <a:off x="4806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8" name="Rectangle 104"/>
          <p:cNvSpPr>
            <a:spLocks noChangeArrowheads="1"/>
          </p:cNvSpPr>
          <p:nvPr/>
        </p:nvSpPr>
        <p:spPr bwMode="auto">
          <a:xfrm>
            <a:off x="5187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09" name="Rectangle 105"/>
          <p:cNvSpPr>
            <a:spLocks noChangeArrowheads="1"/>
          </p:cNvSpPr>
          <p:nvPr/>
        </p:nvSpPr>
        <p:spPr bwMode="auto">
          <a:xfrm>
            <a:off x="5568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0" name="Rectangle 106"/>
          <p:cNvSpPr>
            <a:spLocks noChangeArrowheads="1"/>
          </p:cNvSpPr>
          <p:nvPr/>
        </p:nvSpPr>
        <p:spPr bwMode="auto">
          <a:xfrm>
            <a:off x="5949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1" name="Rectangle 107"/>
          <p:cNvSpPr>
            <a:spLocks noChangeArrowheads="1"/>
          </p:cNvSpPr>
          <p:nvPr/>
        </p:nvSpPr>
        <p:spPr bwMode="auto">
          <a:xfrm>
            <a:off x="6330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2" name="Rectangle 108"/>
          <p:cNvSpPr>
            <a:spLocks noChangeArrowheads="1"/>
          </p:cNvSpPr>
          <p:nvPr/>
        </p:nvSpPr>
        <p:spPr bwMode="auto">
          <a:xfrm>
            <a:off x="6711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3" name="Rectangle 109"/>
          <p:cNvSpPr>
            <a:spLocks noChangeArrowheads="1"/>
          </p:cNvSpPr>
          <p:nvPr/>
        </p:nvSpPr>
        <p:spPr bwMode="auto">
          <a:xfrm>
            <a:off x="7092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4" name="Rectangle 110"/>
          <p:cNvSpPr>
            <a:spLocks noChangeArrowheads="1"/>
          </p:cNvSpPr>
          <p:nvPr/>
        </p:nvSpPr>
        <p:spPr bwMode="auto">
          <a:xfrm>
            <a:off x="7473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5" name="Rectangle 111"/>
          <p:cNvSpPr>
            <a:spLocks noChangeArrowheads="1"/>
          </p:cNvSpPr>
          <p:nvPr/>
        </p:nvSpPr>
        <p:spPr bwMode="auto">
          <a:xfrm>
            <a:off x="7854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6" name="Rectangle 112"/>
          <p:cNvSpPr>
            <a:spLocks noChangeArrowheads="1"/>
          </p:cNvSpPr>
          <p:nvPr/>
        </p:nvSpPr>
        <p:spPr bwMode="auto">
          <a:xfrm>
            <a:off x="8235950" y="5757863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17" name="Rectangle 113"/>
          <p:cNvSpPr>
            <a:spLocks noChangeArrowheads="1"/>
          </p:cNvSpPr>
          <p:nvPr/>
        </p:nvSpPr>
        <p:spPr bwMode="auto">
          <a:xfrm>
            <a:off x="2193925" y="570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7218" name="Rectangle 114"/>
          <p:cNvSpPr>
            <a:spLocks noChangeArrowheads="1"/>
          </p:cNvSpPr>
          <p:nvPr/>
        </p:nvSpPr>
        <p:spPr bwMode="auto">
          <a:xfrm>
            <a:off x="179388" y="5661025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9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9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4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38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371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905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438400" y="500538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971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505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038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572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51054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5638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61722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67056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72390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77724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8305800" y="50053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4556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25892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36560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47228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57896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68564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79232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9890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3122613" y="317658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>
            <a:off x="52562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7389813" y="3176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2132013" y="20335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6323013" y="21859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4265613" y="10429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2506663" y="134143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4716463" y="134143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 flipH="1">
            <a:off x="1211263" y="240823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2582863" y="240823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5630863" y="25606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6773863" y="248443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78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1363663" y="35512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 flipH="1">
            <a:off x="2963863" y="36274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34972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5021263" y="36274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5630863" y="362743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H="1">
            <a:off x="7002463" y="355123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7764463" y="35512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373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H="1">
            <a:off x="1439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 flipH="1">
            <a:off x="2506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35734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46402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5707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6773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754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1820863" y="454183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>
            <a:off x="2887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030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50974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61642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72310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82978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 flipH="1">
            <a:off x="7840663" y="46180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92" name="Oval 64"/>
          <p:cNvSpPr>
            <a:spLocks noChangeArrowheads="1"/>
          </p:cNvSpPr>
          <p:nvPr/>
        </p:nvSpPr>
        <p:spPr bwMode="auto">
          <a:xfrm>
            <a:off x="1522413" y="416718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93" name="Rectangle 65"/>
          <p:cNvSpPr>
            <a:spLocks noChangeArrowheads="1"/>
          </p:cNvSpPr>
          <p:nvPr/>
        </p:nvSpPr>
        <p:spPr bwMode="auto">
          <a:xfrm>
            <a:off x="280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8194" name="Rectangle 66"/>
          <p:cNvSpPr>
            <a:spLocks noChangeArrowheads="1"/>
          </p:cNvSpPr>
          <p:nvPr/>
        </p:nvSpPr>
        <p:spPr bwMode="auto">
          <a:xfrm>
            <a:off x="814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195" name="Rectangle 67"/>
          <p:cNvSpPr>
            <a:spLocks noChangeArrowheads="1"/>
          </p:cNvSpPr>
          <p:nvPr/>
        </p:nvSpPr>
        <p:spPr bwMode="auto">
          <a:xfrm>
            <a:off x="1347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8196" name="Rectangle 68"/>
          <p:cNvSpPr>
            <a:spLocks noChangeArrowheads="1"/>
          </p:cNvSpPr>
          <p:nvPr/>
        </p:nvSpPr>
        <p:spPr bwMode="auto">
          <a:xfrm>
            <a:off x="1881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8197" name="Rectangle 69"/>
          <p:cNvSpPr>
            <a:spLocks noChangeArrowheads="1"/>
          </p:cNvSpPr>
          <p:nvPr/>
        </p:nvSpPr>
        <p:spPr bwMode="auto">
          <a:xfrm>
            <a:off x="2414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8198" name="Rectangle 70"/>
          <p:cNvSpPr>
            <a:spLocks noChangeArrowheads="1"/>
          </p:cNvSpPr>
          <p:nvPr/>
        </p:nvSpPr>
        <p:spPr bwMode="auto">
          <a:xfrm>
            <a:off x="2947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3481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4014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201" name="Rectangle 73"/>
          <p:cNvSpPr>
            <a:spLocks noChangeArrowheads="1"/>
          </p:cNvSpPr>
          <p:nvPr/>
        </p:nvSpPr>
        <p:spPr bwMode="auto">
          <a:xfrm>
            <a:off x="4548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02" name="Rectangle 74"/>
          <p:cNvSpPr>
            <a:spLocks noChangeArrowheads="1"/>
          </p:cNvSpPr>
          <p:nvPr/>
        </p:nvSpPr>
        <p:spPr bwMode="auto">
          <a:xfrm>
            <a:off x="5081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8203" name="Rectangle 75"/>
          <p:cNvSpPr>
            <a:spLocks noChangeArrowheads="1"/>
          </p:cNvSpPr>
          <p:nvPr/>
        </p:nvSpPr>
        <p:spPr bwMode="auto">
          <a:xfrm>
            <a:off x="5614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8204" name="Rectangle 76"/>
          <p:cNvSpPr>
            <a:spLocks noChangeArrowheads="1"/>
          </p:cNvSpPr>
          <p:nvPr/>
        </p:nvSpPr>
        <p:spPr bwMode="auto">
          <a:xfrm>
            <a:off x="61483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8205" name="Rectangle 77"/>
          <p:cNvSpPr>
            <a:spLocks noChangeArrowheads="1"/>
          </p:cNvSpPr>
          <p:nvPr/>
        </p:nvSpPr>
        <p:spPr bwMode="auto">
          <a:xfrm>
            <a:off x="66817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72151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77485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8208" name="Rectangle 80"/>
          <p:cNvSpPr>
            <a:spLocks noChangeArrowheads="1"/>
          </p:cNvSpPr>
          <p:nvPr/>
        </p:nvSpPr>
        <p:spPr bwMode="auto">
          <a:xfrm>
            <a:off x="828198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8209" name="Rectangle 81"/>
          <p:cNvSpPr>
            <a:spLocks noChangeArrowheads="1"/>
          </p:cNvSpPr>
          <p:nvPr/>
        </p:nvSpPr>
        <p:spPr bwMode="auto">
          <a:xfrm>
            <a:off x="5095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15763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60915" name="Rectangle 83"/>
          <p:cNvSpPr>
            <a:spLocks noChangeArrowheads="1"/>
          </p:cNvSpPr>
          <p:nvPr/>
        </p:nvSpPr>
        <p:spPr bwMode="auto">
          <a:xfrm>
            <a:off x="3176588" y="3170238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26431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37099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214" name="Rectangle 86"/>
          <p:cNvSpPr>
            <a:spLocks noChangeArrowheads="1"/>
          </p:cNvSpPr>
          <p:nvPr/>
        </p:nvSpPr>
        <p:spPr bwMode="auto">
          <a:xfrm>
            <a:off x="47767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15" name="Rectangle 87"/>
          <p:cNvSpPr>
            <a:spLocks noChangeArrowheads="1"/>
          </p:cNvSpPr>
          <p:nvPr/>
        </p:nvSpPr>
        <p:spPr bwMode="auto">
          <a:xfrm>
            <a:off x="58435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8216" name="Rectangle 88"/>
          <p:cNvSpPr>
            <a:spLocks noChangeArrowheads="1"/>
          </p:cNvSpPr>
          <p:nvPr/>
        </p:nvSpPr>
        <p:spPr bwMode="auto">
          <a:xfrm>
            <a:off x="69103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79771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1042988" y="3170238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8219" name="Rectangle 91"/>
          <p:cNvSpPr>
            <a:spLocks noChangeArrowheads="1"/>
          </p:cNvSpPr>
          <p:nvPr/>
        </p:nvSpPr>
        <p:spPr bwMode="auto">
          <a:xfrm>
            <a:off x="5310188" y="3170238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7443788" y="3170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2185988" y="205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6376988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4319588" y="1066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8224" name="Rectangle 96"/>
          <p:cNvSpPr>
            <a:spLocks noChangeArrowheads="1"/>
          </p:cNvSpPr>
          <p:nvPr/>
        </p:nvSpPr>
        <p:spPr bwMode="auto">
          <a:xfrm>
            <a:off x="2111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25" name="Rectangle 97"/>
          <p:cNvSpPr>
            <a:spLocks noChangeArrowheads="1"/>
          </p:cNvSpPr>
          <p:nvPr/>
        </p:nvSpPr>
        <p:spPr bwMode="auto">
          <a:xfrm>
            <a:off x="2492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873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3254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3635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29" name="Rectangle 101"/>
          <p:cNvSpPr>
            <a:spLocks noChangeArrowheads="1"/>
          </p:cNvSpPr>
          <p:nvPr/>
        </p:nvSpPr>
        <p:spPr bwMode="auto">
          <a:xfrm>
            <a:off x="4016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0" name="Rectangle 102"/>
          <p:cNvSpPr>
            <a:spLocks noChangeArrowheads="1"/>
          </p:cNvSpPr>
          <p:nvPr/>
        </p:nvSpPr>
        <p:spPr bwMode="auto">
          <a:xfrm>
            <a:off x="4397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1" name="Rectangle 103"/>
          <p:cNvSpPr>
            <a:spLocks noChangeArrowheads="1"/>
          </p:cNvSpPr>
          <p:nvPr/>
        </p:nvSpPr>
        <p:spPr bwMode="auto">
          <a:xfrm>
            <a:off x="4778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2" name="Rectangle 104"/>
          <p:cNvSpPr>
            <a:spLocks noChangeArrowheads="1"/>
          </p:cNvSpPr>
          <p:nvPr/>
        </p:nvSpPr>
        <p:spPr bwMode="auto">
          <a:xfrm>
            <a:off x="5159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3" name="Rectangle 105"/>
          <p:cNvSpPr>
            <a:spLocks noChangeArrowheads="1"/>
          </p:cNvSpPr>
          <p:nvPr/>
        </p:nvSpPr>
        <p:spPr bwMode="auto">
          <a:xfrm>
            <a:off x="5540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4" name="Rectangle 106"/>
          <p:cNvSpPr>
            <a:spLocks noChangeArrowheads="1"/>
          </p:cNvSpPr>
          <p:nvPr/>
        </p:nvSpPr>
        <p:spPr bwMode="auto">
          <a:xfrm>
            <a:off x="5921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5" name="Rectangle 107"/>
          <p:cNvSpPr>
            <a:spLocks noChangeArrowheads="1"/>
          </p:cNvSpPr>
          <p:nvPr/>
        </p:nvSpPr>
        <p:spPr bwMode="auto">
          <a:xfrm>
            <a:off x="6302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6" name="Rectangle 108"/>
          <p:cNvSpPr>
            <a:spLocks noChangeArrowheads="1"/>
          </p:cNvSpPr>
          <p:nvPr/>
        </p:nvSpPr>
        <p:spPr bwMode="auto">
          <a:xfrm>
            <a:off x="6683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7" name="Rectangle 109"/>
          <p:cNvSpPr>
            <a:spLocks noChangeArrowheads="1"/>
          </p:cNvSpPr>
          <p:nvPr/>
        </p:nvSpPr>
        <p:spPr bwMode="auto">
          <a:xfrm>
            <a:off x="7064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8" name="Rectangle 110"/>
          <p:cNvSpPr>
            <a:spLocks noChangeArrowheads="1"/>
          </p:cNvSpPr>
          <p:nvPr/>
        </p:nvSpPr>
        <p:spPr bwMode="auto">
          <a:xfrm>
            <a:off x="7445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9" name="Rectangle 111"/>
          <p:cNvSpPr>
            <a:spLocks noChangeArrowheads="1"/>
          </p:cNvSpPr>
          <p:nvPr/>
        </p:nvSpPr>
        <p:spPr bwMode="auto">
          <a:xfrm>
            <a:off x="7826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40" name="Rectangle 112"/>
          <p:cNvSpPr>
            <a:spLocks noChangeArrowheads="1"/>
          </p:cNvSpPr>
          <p:nvPr/>
        </p:nvSpPr>
        <p:spPr bwMode="auto">
          <a:xfrm>
            <a:off x="8207375" y="5661025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41" name="Rectangle 113"/>
          <p:cNvSpPr>
            <a:spLocks noChangeArrowheads="1"/>
          </p:cNvSpPr>
          <p:nvPr/>
        </p:nvSpPr>
        <p:spPr bwMode="auto">
          <a:xfrm>
            <a:off x="323850" y="5589588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48242" name="Rectangle 114"/>
          <p:cNvSpPr>
            <a:spLocks noChangeArrowheads="1"/>
          </p:cNvSpPr>
          <p:nvPr/>
        </p:nvSpPr>
        <p:spPr bwMode="auto">
          <a:xfrm>
            <a:off x="2165350" y="56086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8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9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505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9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4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5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16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9222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9223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25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26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9227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31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9232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9233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36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39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1050925" y="32527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5318125" y="3252788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7451725" y="3252788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1949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9247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49248" name="Rectangle 96"/>
          <p:cNvSpPr>
            <a:spLocks noChangeArrowheads="1"/>
          </p:cNvSpPr>
          <p:nvPr/>
        </p:nvSpPr>
        <p:spPr bwMode="auto">
          <a:xfrm>
            <a:off x="2124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49" name="Rectangle 97"/>
          <p:cNvSpPr>
            <a:spLocks noChangeArrowheads="1"/>
          </p:cNvSpPr>
          <p:nvPr/>
        </p:nvSpPr>
        <p:spPr bwMode="auto">
          <a:xfrm>
            <a:off x="2505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0" name="Rectangle 98"/>
          <p:cNvSpPr>
            <a:spLocks noChangeArrowheads="1"/>
          </p:cNvSpPr>
          <p:nvPr/>
        </p:nvSpPr>
        <p:spPr bwMode="auto">
          <a:xfrm>
            <a:off x="2886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1" name="Rectangle 99"/>
          <p:cNvSpPr>
            <a:spLocks noChangeArrowheads="1"/>
          </p:cNvSpPr>
          <p:nvPr/>
        </p:nvSpPr>
        <p:spPr bwMode="auto">
          <a:xfrm>
            <a:off x="3267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2" name="Rectangle 100"/>
          <p:cNvSpPr>
            <a:spLocks noChangeArrowheads="1"/>
          </p:cNvSpPr>
          <p:nvPr/>
        </p:nvSpPr>
        <p:spPr bwMode="auto">
          <a:xfrm>
            <a:off x="3648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3" name="Rectangle 101"/>
          <p:cNvSpPr>
            <a:spLocks noChangeArrowheads="1"/>
          </p:cNvSpPr>
          <p:nvPr/>
        </p:nvSpPr>
        <p:spPr bwMode="auto">
          <a:xfrm>
            <a:off x="4029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4" name="Rectangle 102"/>
          <p:cNvSpPr>
            <a:spLocks noChangeArrowheads="1"/>
          </p:cNvSpPr>
          <p:nvPr/>
        </p:nvSpPr>
        <p:spPr bwMode="auto">
          <a:xfrm>
            <a:off x="4410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5" name="Rectangle 103"/>
          <p:cNvSpPr>
            <a:spLocks noChangeArrowheads="1"/>
          </p:cNvSpPr>
          <p:nvPr/>
        </p:nvSpPr>
        <p:spPr bwMode="auto">
          <a:xfrm>
            <a:off x="4791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6" name="Rectangle 104"/>
          <p:cNvSpPr>
            <a:spLocks noChangeArrowheads="1"/>
          </p:cNvSpPr>
          <p:nvPr/>
        </p:nvSpPr>
        <p:spPr bwMode="auto">
          <a:xfrm>
            <a:off x="5172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7" name="Rectangle 105"/>
          <p:cNvSpPr>
            <a:spLocks noChangeArrowheads="1"/>
          </p:cNvSpPr>
          <p:nvPr/>
        </p:nvSpPr>
        <p:spPr bwMode="auto">
          <a:xfrm>
            <a:off x="5553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8" name="Rectangle 106"/>
          <p:cNvSpPr>
            <a:spLocks noChangeArrowheads="1"/>
          </p:cNvSpPr>
          <p:nvPr/>
        </p:nvSpPr>
        <p:spPr bwMode="auto">
          <a:xfrm>
            <a:off x="5934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6315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0" name="Rectangle 108"/>
          <p:cNvSpPr>
            <a:spLocks noChangeArrowheads="1"/>
          </p:cNvSpPr>
          <p:nvPr/>
        </p:nvSpPr>
        <p:spPr bwMode="auto">
          <a:xfrm>
            <a:off x="6696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1" name="Rectangle 109"/>
          <p:cNvSpPr>
            <a:spLocks noChangeArrowheads="1"/>
          </p:cNvSpPr>
          <p:nvPr/>
        </p:nvSpPr>
        <p:spPr bwMode="auto">
          <a:xfrm>
            <a:off x="7077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2" name="Rectangle 110"/>
          <p:cNvSpPr>
            <a:spLocks noChangeArrowheads="1"/>
          </p:cNvSpPr>
          <p:nvPr/>
        </p:nvSpPr>
        <p:spPr bwMode="auto">
          <a:xfrm>
            <a:off x="7458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3" name="Rectangle 111"/>
          <p:cNvSpPr>
            <a:spLocks noChangeArrowheads="1"/>
          </p:cNvSpPr>
          <p:nvPr/>
        </p:nvSpPr>
        <p:spPr bwMode="auto">
          <a:xfrm>
            <a:off x="7839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8220075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265" name="Rectangle 113"/>
          <p:cNvSpPr>
            <a:spLocks noChangeArrowheads="1"/>
          </p:cNvSpPr>
          <p:nvPr/>
        </p:nvSpPr>
        <p:spPr bwMode="auto">
          <a:xfrm>
            <a:off x="395288" y="55895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2178050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3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94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2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15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9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827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51618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049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582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116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6497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1831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716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249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783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3167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8501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8383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5334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26670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37338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58674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69342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80010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10668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32004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53340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74676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220980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640080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4343400" y="11255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H="1">
            <a:off x="258445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479425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H="1">
            <a:off x="128905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266065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H="1">
            <a:off x="570865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685165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H="1">
            <a:off x="75565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144145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H="1">
            <a:off x="304165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357505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 flipH="1">
            <a:off x="509905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>
            <a:off x="570865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 flipH="1">
            <a:off x="708025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784225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 flipH="1">
            <a:off x="450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 flipH="1">
            <a:off x="1517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 flipH="1">
            <a:off x="2584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 flipH="1">
            <a:off x="36512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 flipH="1">
            <a:off x="47180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 flipH="1">
            <a:off x="5784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 flipH="1">
            <a:off x="6851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831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189865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>
            <a:off x="2965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>
            <a:off x="4108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51752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62420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7308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>
            <a:off x="8375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 flipH="1">
            <a:off x="7918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40" name="Oval 64"/>
          <p:cNvSpPr>
            <a:spLocks noChangeArrowheads="1"/>
          </p:cNvSpPr>
          <p:nvPr/>
        </p:nvSpPr>
        <p:spPr bwMode="auto">
          <a:xfrm>
            <a:off x="16002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41" name="Rectangle 65"/>
          <p:cNvSpPr>
            <a:spLocks noChangeArrowheads="1"/>
          </p:cNvSpPr>
          <p:nvPr/>
        </p:nvSpPr>
        <p:spPr bwMode="auto">
          <a:xfrm>
            <a:off x="358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0242" name="Rectangle 66"/>
          <p:cNvSpPr>
            <a:spLocks noChangeArrowheads="1"/>
          </p:cNvSpPr>
          <p:nvPr/>
        </p:nvSpPr>
        <p:spPr bwMode="auto">
          <a:xfrm>
            <a:off x="892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43" name="Rectangle 67"/>
          <p:cNvSpPr>
            <a:spLocks noChangeArrowheads="1"/>
          </p:cNvSpPr>
          <p:nvPr/>
        </p:nvSpPr>
        <p:spPr bwMode="auto">
          <a:xfrm>
            <a:off x="1425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0244" name="Rectangle 68"/>
          <p:cNvSpPr>
            <a:spLocks noChangeArrowheads="1"/>
          </p:cNvSpPr>
          <p:nvPr/>
        </p:nvSpPr>
        <p:spPr bwMode="auto">
          <a:xfrm>
            <a:off x="1958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0245" name="Rectangle 69"/>
          <p:cNvSpPr>
            <a:spLocks noChangeArrowheads="1"/>
          </p:cNvSpPr>
          <p:nvPr/>
        </p:nvSpPr>
        <p:spPr bwMode="auto">
          <a:xfrm>
            <a:off x="2492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0246" name="Rectangle 70"/>
          <p:cNvSpPr>
            <a:spLocks noChangeArrowheads="1"/>
          </p:cNvSpPr>
          <p:nvPr/>
        </p:nvSpPr>
        <p:spPr bwMode="auto">
          <a:xfrm>
            <a:off x="3025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0247" name="Rectangle 71"/>
          <p:cNvSpPr>
            <a:spLocks noChangeArrowheads="1"/>
          </p:cNvSpPr>
          <p:nvPr/>
        </p:nvSpPr>
        <p:spPr bwMode="auto">
          <a:xfrm>
            <a:off x="3559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0248" name="Rectangle 72"/>
          <p:cNvSpPr>
            <a:spLocks noChangeArrowheads="1"/>
          </p:cNvSpPr>
          <p:nvPr/>
        </p:nvSpPr>
        <p:spPr bwMode="auto">
          <a:xfrm>
            <a:off x="4092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49" name="Rectangle 73"/>
          <p:cNvSpPr>
            <a:spLocks noChangeArrowheads="1"/>
          </p:cNvSpPr>
          <p:nvPr/>
        </p:nvSpPr>
        <p:spPr bwMode="auto">
          <a:xfrm>
            <a:off x="4625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5159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0251" name="Rectangle 75"/>
          <p:cNvSpPr>
            <a:spLocks noChangeArrowheads="1"/>
          </p:cNvSpPr>
          <p:nvPr/>
        </p:nvSpPr>
        <p:spPr bwMode="auto">
          <a:xfrm>
            <a:off x="5692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0252" name="Rectangle 76"/>
          <p:cNvSpPr>
            <a:spLocks noChangeArrowheads="1"/>
          </p:cNvSpPr>
          <p:nvPr/>
        </p:nvSpPr>
        <p:spPr bwMode="auto">
          <a:xfrm>
            <a:off x="6226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0253" name="Rectangle 77"/>
          <p:cNvSpPr>
            <a:spLocks noChangeArrowheads="1"/>
          </p:cNvSpPr>
          <p:nvPr/>
        </p:nvSpPr>
        <p:spPr bwMode="auto">
          <a:xfrm>
            <a:off x="6759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0254" name="Rectangle 78"/>
          <p:cNvSpPr>
            <a:spLocks noChangeArrowheads="1"/>
          </p:cNvSpPr>
          <p:nvPr/>
        </p:nvSpPr>
        <p:spPr bwMode="auto">
          <a:xfrm>
            <a:off x="7292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7826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0256" name="Rectangle 80"/>
          <p:cNvSpPr>
            <a:spLocks noChangeArrowheads="1"/>
          </p:cNvSpPr>
          <p:nvPr/>
        </p:nvSpPr>
        <p:spPr bwMode="auto">
          <a:xfrm>
            <a:off x="8359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0257" name="Rectangle 81"/>
          <p:cNvSpPr>
            <a:spLocks noChangeArrowheads="1"/>
          </p:cNvSpPr>
          <p:nvPr/>
        </p:nvSpPr>
        <p:spPr bwMode="auto">
          <a:xfrm>
            <a:off x="5873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16541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3254375" y="3252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7209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0261" name="Rectangle 85"/>
          <p:cNvSpPr>
            <a:spLocks noChangeArrowheads="1"/>
          </p:cNvSpPr>
          <p:nvPr/>
        </p:nvSpPr>
        <p:spPr bwMode="auto">
          <a:xfrm>
            <a:off x="37877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62" name="Rectangle 86"/>
          <p:cNvSpPr>
            <a:spLocks noChangeArrowheads="1"/>
          </p:cNvSpPr>
          <p:nvPr/>
        </p:nvSpPr>
        <p:spPr bwMode="auto">
          <a:xfrm>
            <a:off x="48545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63" name="Rectangle 87"/>
          <p:cNvSpPr>
            <a:spLocks noChangeArrowheads="1"/>
          </p:cNvSpPr>
          <p:nvPr/>
        </p:nvSpPr>
        <p:spPr bwMode="auto">
          <a:xfrm>
            <a:off x="59213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69881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65" name="Rectangle 89"/>
          <p:cNvSpPr>
            <a:spLocks noChangeArrowheads="1"/>
          </p:cNvSpPr>
          <p:nvPr/>
        </p:nvSpPr>
        <p:spPr bwMode="auto">
          <a:xfrm>
            <a:off x="80549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0266" name="Rectangle 90"/>
          <p:cNvSpPr>
            <a:spLocks noChangeArrowheads="1"/>
          </p:cNvSpPr>
          <p:nvPr/>
        </p:nvSpPr>
        <p:spPr bwMode="auto">
          <a:xfrm>
            <a:off x="1120775" y="3252788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67" name="Rectangle 91"/>
          <p:cNvSpPr>
            <a:spLocks noChangeArrowheads="1"/>
          </p:cNvSpPr>
          <p:nvPr/>
        </p:nvSpPr>
        <p:spPr bwMode="auto">
          <a:xfrm>
            <a:off x="5387975" y="3252788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68" name="Rectangle 92"/>
          <p:cNvSpPr>
            <a:spLocks noChangeArrowheads="1"/>
          </p:cNvSpPr>
          <p:nvPr/>
        </p:nvSpPr>
        <p:spPr bwMode="auto">
          <a:xfrm>
            <a:off x="7521575" y="3252788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226377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645477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2975" name="Rectangle 95"/>
          <p:cNvSpPr>
            <a:spLocks noChangeArrowheads="1"/>
          </p:cNvSpPr>
          <p:nvPr/>
        </p:nvSpPr>
        <p:spPr bwMode="auto">
          <a:xfrm>
            <a:off x="439737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0272" name="Rectangle 96"/>
          <p:cNvSpPr>
            <a:spLocks noChangeArrowheads="1"/>
          </p:cNvSpPr>
          <p:nvPr/>
        </p:nvSpPr>
        <p:spPr bwMode="auto">
          <a:xfrm>
            <a:off x="221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259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4" name="Rectangle 98"/>
          <p:cNvSpPr>
            <a:spLocks noChangeArrowheads="1"/>
          </p:cNvSpPr>
          <p:nvPr/>
        </p:nvSpPr>
        <p:spPr bwMode="auto">
          <a:xfrm>
            <a:off x="297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5" name="Rectangle 99"/>
          <p:cNvSpPr>
            <a:spLocks noChangeArrowheads="1"/>
          </p:cNvSpPr>
          <p:nvPr/>
        </p:nvSpPr>
        <p:spPr bwMode="auto">
          <a:xfrm>
            <a:off x="335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6" name="Rectangle 100"/>
          <p:cNvSpPr>
            <a:spLocks noChangeArrowheads="1"/>
          </p:cNvSpPr>
          <p:nvPr/>
        </p:nvSpPr>
        <p:spPr bwMode="auto">
          <a:xfrm>
            <a:off x="373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7" name="Rectangle 101"/>
          <p:cNvSpPr>
            <a:spLocks noChangeArrowheads="1"/>
          </p:cNvSpPr>
          <p:nvPr/>
        </p:nvSpPr>
        <p:spPr bwMode="auto">
          <a:xfrm>
            <a:off x="411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8" name="Rectangle 102"/>
          <p:cNvSpPr>
            <a:spLocks noChangeArrowheads="1"/>
          </p:cNvSpPr>
          <p:nvPr/>
        </p:nvSpPr>
        <p:spPr bwMode="auto">
          <a:xfrm>
            <a:off x="449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79" name="Rectangle 103"/>
          <p:cNvSpPr>
            <a:spLocks noChangeArrowheads="1"/>
          </p:cNvSpPr>
          <p:nvPr/>
        </p:nvSpPr>
        <p:spPr bwMode="auto">
          <a:xfrm>
            <a:off x="4878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0" name="Rectangle 104"/>
          <p:cNvSpPr>
            <a:spLocks noChangeArrowheads="1"/>
          </p:cNvSpPr>
          <p:nvPr/>
        </p:nvSpPr>
        <p:spPr bwMode="auto">
          <a:xfrm>
            <a:off x="5259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1" name="Rectangle 105"/>
          <p:cNvSpPr>
            <a:spLocks noChangeArrowheads="1"/>
          </p:cNvSpPr>
          <p:nvPr/>
        </p:nvSpPr>
        <p:spPr bwMode="auto">
          <a:xfrm>
            <a:off x="5640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2" name="Rectangle 106"/>
          <p:cNvSpPr>
            <a:spLocks noChangeArrowheads="1"/>
          </p:cNvSpPr>
          <p:nvPr/>
        </p:nvSpPr>
        <p:spPr bwMode="auto">
          <a:xfrm>
            <a:off x="602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3" name="Rectangle 107"/>
          <p:cNvSpPr>
            <a:spLocks noChangeArrowheads="1"/>
          </p:cNvSpPr>
          <p:nvPr/>
        </p:nvSpPr>
        <p:spPr bwMode="auto">
          <a:xfrm>
            <a:off x="640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4" name="Rectangle 108"/>
          <p:cNvSpPr>
            <a:spLocks noChangeArrowheads="1"/>
          </p:cNvSpPr>
          <p:nvPr/>
        </p:nvSpPr>
        <p:spPr bwMode="auto">
          <a:xfrm>
            <a:off x="678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5" name="Rectangle 109"/>
          <p:cNvSpPr>
            <a:spLocks noChangeArrowheads="1"/>
          </p:cNvSpPr>
          <p:nvPr/>
        </p:nvSpPr>
        <p:spPr bwMode="auto">
          <a:xfrm>
            <a:off x="716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6" name="Rectangle 110"/>
          <p:cNvSpPr>
            <a:spLocks noChangeArrowheads="1"/>
          </p:cNvSpPr>
          <p:nvPr/>
        </p:nvSpPr>
        <p:spPr bwMode="auto">
          <a:xfrm>
            <a:off x="754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7" name="Rectangle 111"/>
          <p:cNvSpPr>
            <a:spLocks noChangeArrowheads="1"/>
          </p:cNvSpPr>
          <p:nvPr/>
        </p:nvSpPr>
        <p:spPr bwMode="auto">
          <a:xfrm>
            <a:off x="792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8" name="Rectangle 112"/>
          <p:cNvSpPr>
            <a:spLocks noChangeArrowheads="1"/>
          </p:cNvSpPr>
          <p:nvPr/>
        </p:nvSpPr>
        <p:spPr bwMode="auto">
          <a:xfrm>
            <a:off x="830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89" name="Rectangle 113"/>
          <p:cNvSpPr>
            <a:spLocks noChangeArrowheads="1"/>
          </p:cNvSpPr>
          <p:nvPr/>
        </p:nvSpPr>
        <p:spPr bwMode="auto">
          <a:xfrm>
            <a:off x="395288" y="5589588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0290" name="Rectangle 114"/>
          <p:cNvSpPr>
            <a:spLocks noChangeArrowheads="1"/>
          </p:cNvSpPr>
          <p:nvPr/>
        </p:nvSpPr>
        <p:spPr bwMode="auto">
          <a:xfrm>
            <a:off x="2265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2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7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82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15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449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827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51618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049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582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116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64978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1831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716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62499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67833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73167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8501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838358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334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26670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37338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8006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58674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69342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80010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0668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2004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53340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746760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220980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640080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434340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flipH="1">
            <a:off x="258445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79425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H="1">
            <a:off x="128905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266065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H="1">
            <a:off x="570865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685165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75565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144145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 flipH="1">
            <a:off x="304165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3498850" y="370998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 flipH="1">
            <a:off x="509905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570865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 flipH="1">
            <a:off x="708025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784225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H="1">
            <a:off x="450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H="1">
            <a:off x="1517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 flipH="1">
            <a:off x="2584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36512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 flipH="1">
            <a:off x="47180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H="1">
            <a:off x="5784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H="1">
            <a:off x="6851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831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189865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2965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>
            <a:off x="4108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51752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62420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73088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83756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 flipH="1">
            <a:off x="791845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4" name="Oval 64"/>
          <p:cNvSpPr>
            <a:spLocks noChangeArrowheads="1"/>
          </p:cNvSpPr>
          <p:nvPr/>
        </p:nvSpPr>
        <p:spPr bwMode="auto">
          <a:xfrm>
            <a:off x="160020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358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1266" name="Rectangle 66"/>
          <p:cNvSpPr>
            <a:spLocks noChangeArrowheads="1"/>
          </p:cNvSpPr>
          <p:nvPr/>
        </p:nvSpPr>
        <p:spPr bwMode="auto">
          <a:xfrm>
            <a:off x="892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67" name="Rectangle 67"/>
          <p:cNvSpPr>
            <a:spLocks noChangeArrowheads="1"/>
          </p:cNvSpPr>
          <p:nvPr/>
        </p:nvSpPr>
        <p:spPr bwMode="auto">
          <a:xfrm>
            <a:off x="1425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1268" name="Rectangle 68"/>
          <p:cNvSpPr>
            <a:spLocks noChangeArrowheads="1"/>
          </p:cNvSpPr>
          <p:nvPr/>
        </p:nvSpPr>
        <p:spPr bwMode="auto">
          <a:xfrm>
            <a:off x="1958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1269" name="Rectangle 69"/>
          <p:cNvSpPr>
            <a:spLocks noChangeArrowheads="1"/>
          </p:cNvSpPr>
          <p:nvPr/>
        </p:nvSpPr>
        <p:spPr bwMode="auto">
          <a:xfrm>
            <a:off x="2492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1270" name="Rectangle 70"/>
          <p:cNvSpPr>
            <a:spLocks noChangeArrowheads="1"/>
          </p:cNvSpPr>
          <p:nvPr/>
        </p:nvSpPr>
        <p:spPr bwMode="auto">
          <a:xfrm>
            <a:off x="3025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1271" name="Rectangle 71"/>
          <p:cNvSpPr>
            <a:spLocks noChangeArrowheads="1"/>
          </p:cNvSpPr>
          <p:nvPr/>
        </p:nvSpPr>
        <p:spPr bwMode="auto">
          <a:xfrm>
            <a:off x="3559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1272" name="Rectangle 72"/>
          <p:cNvSpPr>
            <a:spLocks noChangeArrowheads="1"/>
          </p:cNvSpPr>
          <p:nvPr/>
        </p:nvSpPr>
        <p:spPr bwMode="auto">
          <a:xfrm>
            <a:off x="4092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73" name="Rectangle 73"/>
          <p:cNvSpPr>
            <a:spLocks noChangeArrowheads="1"/>
          </p:cNvSpPr>
          <p:nvPr/>
        </p:nvSpPr>
        <p:spPr bwMode="auto">
          <a:xfrm>
            <a:off x="4625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74" name="Rectangle 74"/>
          <p:cNvSpPr>
            <a:spLocks noChangeArrowheads="1"/>
          </p:cNvSpPr>
          <p:nvPr/>
        </p:nvSpPr>
        <p:spPr bwMode="auto">
          <a:xfrm>
            <a:off x="5159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1275" name="Rectangle 75"/>
          <p:cNvSpPr>
            <a:spLocks noChangeArrowheads="1"/>
          </p:cNvSpPr>
          <p:nvPr/>
        </p:nvSpPr>
        <p:spPr bwMode="auto">
          <a:xfrm>
            <a:off x="5692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1276" name="Rectangle 76"/>
          <p:cNvSpPr>
            <a:spLocks noChangeArrowheads="1"/>
          </p:cNvSpPr>
          <p:nvPr/>
        </p:nvSpPr>
        <p:spPr bwMode="auto">
          <a:xfrm>
            <a:off x="62261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1277" name="Rectangle 77"/>
          <p:cNvSpPr>
            <a:spLocks noChangeArrowheads="1"/>
          </p:cNvSpPr>
          <p:nvPr/>
        </p:nvSpPr>
        <p:spPr bwMode="auto">
          <a:xfrm>
            <a:off x="67595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1278" name="Rectangle 78"/>
          <p:cNvSpPr>
            <a:spLocks noChangeArrowheads="1"/>
          </p:cNvSpPr>
          <p:nvPr/>
        </p:nvSpPr>
        <p:spPr bwMode="auto">
          <a:xfrm>
            <a:off x="72929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79" name="Rectangle 79"/>
          <p:cNvSpPr>
            <a:spLocks noChangeArrowheads="1"/>
          </p:cNvSpPr>
          <p:nvPr/>
        </p:nvSpPr>
        <p:spPr bwMode="auto">
          <a:xfrm>
            <a:off x="78263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1280" name="Rectangle 80"/>
          <p:cNvSpPr>
            <a:spLocks noChangeArrowheads="1"/>
          </p:cNvSpPr>
          <p:nvPr/>
        </p:nvSpPr>
        <p:spPr bwMode="auto">
          <a:xfrm>
            <a:off x="835977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5873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82" name="Rectangle 82"/>
          <p:cNvSpPr>
            <a:spLocks noChangeArrowheads="1"/>
          </p:cNvSpPr>
          <p:nvPr/>
        </p:nvSpPr>
        <p:spPr bwMode="auto">
          <a:xfrm>
            <a:off x="16541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1283" name="Rectangle 83"/>
          <p:cNvSpPr>
            <a:spLocks noChangeArrowheads="1"/>
          </p:cNvSpPr>
          <p:nvPr/>
        </p:nvSpPr>
        <p:spPr bwMode="auto">
          <a:xfrm>
            <a:off x="3254375" y="3252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84" name="Rectangle 84"/>
          <p:cNvSpPr>
            <a:spLocks noChangeArrowheads="1"/>
          </p:cNvSpPr>
          <p:nvPr/>
        </p:nvSpPr>
        <p:spPr bwMode="auto">
          <a:xfrm>
            <a:off x="27209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1285" name="Rectangle 85"/>
          <p:cNvSpPr>
            <a:spLocks noChangeArrowheads="1"/>
          </p:cNvSpPr>
          <p:nvPr/>
        </p:nvSpPr>
        <p:spPr bwMode="auto">
          <a:xfrm>
            <a:off x="37877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86" name="Rectangle 86"/>
          <p:cNvSpPr>
            <a:spLocks noChangeArrowheads="1"/>
          </p:cNvSpPr>
          <p:nvPr/>
        </p:nvSpPr>
        <p:spPr bwMode="auto">
          <a:xfrm>
            <a:off x="48545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87" name="Rectangle 87"/>
          <p:cNvSpPr>
            <a:spLocks noChangeArrowheads="1"/>
          </p:cNvSpPr>
          <p:nvPr/>
        </p:nvSpPr>
        <p:spPr bwMode="auto">
          <a:xfrm>
            <a:off x="59213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1288" name="Rectangle 88"/>
          <p:cNvSpPr>
            <a:spLocks noChangeArrowheads="1"/>
          </p:cNvSpPr>
          <p:nvPr/>
        </p:nvSpPr>
        <p:spPr bwMode="auto">
          <a:xfrm>
            <a:off x="69881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805497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1290" name="Rectangle 90"/>
          <p:cNvSpPr>
            <a:spLocks noChangeArrowheads="1"/>
          </p:cNvSpPr>
          <p:nvPr/>
        </p:nvSpPr>
        <p:spPr bwMode="auto">
          <a:xfrm>
            <a:off x="1120775" y="325278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91" name="Rectangle 91"/>
          <p:cNvSpPr>
            <a:spLocks noChangeArrowheads="1"/>
          </p:cNvSpPr>
          <p:nvPr/>
        </p:nvSpPr>
        <p:spPr bwMode="auto">
          <a:xfrm>
            <a:off x="5387975" y="3252788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2" name="Rectangle 92"/>
          <p:cNvSpPr>
            <a:spLocks noChangeArrowheads="1"/>
          </p:cNvSpPr>
          <p:nvPr/>
        </p:nvSpPr>
        <p:spPr bwMode="auto">
          <a:xfrm>
            <a:off x="7521575" y="3252788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3" name="Rectangle 93"/>
          <p:cNvSpPr>
            <a:spLocks noChangeArrowheads="1"/>
          </p:cNvSpPr>
          <p:nvPr/>
        </p:nvSpPr>
        <p:spPr bwMode="auto">
          <a:xfrm>
            <a:off x="226377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1294" name="Rectangle 94"/>
          <p:cNvSpPr>
            <a:spLocks noChangeArrowheads="1"/>
          </p:cNvSpPr>
          <p:nvPr/>
        </p:nvSpPr>
        <p:spPr bwMode="auto">
          <a:xfrm>
            <a:off x="645477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5" name="Rectangle 95"/>
          <p:cNvSpPr>
            <a:spLocks noChangeArrowheads="1"/>
          </p:cNvSpPr>
          <p:nvPr/>
        </p:nvSpPr>
        <p:spPr bwMode="auto">
          <a:xfrm>
            <a:off x="2633663" y="5588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6" name="Rectangle 96"/>
          <p:cNvSpPr>
            <a:spLocks noChangeArrowheads="1"/>
          </p:cNvSpPr>
          <p:nvPr/>
        </p:nvSpPr>
        <p:spPr bwMode="auto">
          <a:xfrm>
            <a:off x="2633663" y="5588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7" name="Rectangle 97"/>
          <p:cNvSpPr>
            <a:spLocks noChangeArrowheads="1"/>
          </p:cNvSpPr>
          <p:nvPr/>
        </p:nvSpPr>
        <p:spPr bwMode="auto">
          <a:xfrm>
            <a:off x="439737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1298" name="Rectangle 98"/>
          <p:cNvSpPr>
            <a:spLocks noChangeArrowheads="1"/>
          </p:cNvSpPr>
          <p:nvPr/>
        </p:nvSpPr>
        <p:spPr bwMode="auto">
          <a:xfrm>
            <a:off x="2198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99" name="Rectangle 99"/>
          <p:cNvSpPr>
            <a:spLocks noChangeArrowheads="1"/>
          </p:cNvSpPr>
          <p:nvPr/>
        </p:nvSpPr>
        <p:spPr bwMode="auto">
          <a:xfrm>
            <a:off x="2579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0" name="Rectangle 100"/>
          <p:cNvSpPr>
            <a:spLocks noChangeArrowheads="1"/>
          </p:cNvSpPr>
          <p:nvPr/>
        </p:nvSpPr>
        <p:spPr bwMode="auto">
          <a:xfrm>
            <a:off x="2960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1" name="Rectangle 101"/>
          <p:cNvSpPr>
            <a:spLocks noChangeArrowheads="1"/>
          </p:cNvSpPr>
          <p:nvPr/>
        </p:nvSpPr>
        <p:spPr bwMode="auto">
          <a:xfrm>
            <a:off x="3341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2" name="Rectangle 102"/>
          <p:cNvSpPr>
            <a:spLocks noChangeArrowheads="1"/>
          </p:cNvSpPr>
          <p:nvPr/>
        </p:nvSpPr>
        <p:spPr bwMode="auto">
          <a:xfrm>
            <a:off x="3722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3" name="Rectangle 103"/>
          <p:cNvSpPr>
            <a:spLocks noChangeArrowheads="1"/>
          </p:cNvSpPr>
          <p:nvPr/>
        </p:nvSpPr>
        <p:spPr bwMode="auto">
          <a:xfrm>
            <a:off x="4103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4" name="Rectangle 104"/>
          <p:cNvSpPr>
            <a:spLocks noChangeArrowheads="1"/>
          </p:cNvSpPr>
          <p:nvPr/>
        </p:nvSpPr>
        <p:spPr bwMode="auto">
          <a:xfrm>
            <a:off x="4484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5" name="Rectangle 105"/>
          <p:cNvSpPr>
            <a:spLocks noChangeArrowheads="1"/>
          </p:cNvSpPr>
          <p:nvPr/>
        </p:nvSpPr>
        <p:spPr bwMode="auto">
          <a:xfrm>
            <a:off x="4865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6" name="Rectangle 106"/>
          <p:cNvSpPr>
            <a:spLocks noChangeArrowheads="1"/>
          </p:cNvSpPr>
          <p:nvPr/>
        </p:nvSpPr>
        <p:spPr bwMode="auto">
          <a:xfrm>
            <a:off x="5246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7" name="Rectangle 107"/>
          <p:cNvSpPr>
            <a:spLocks noChangeArrowheads="1"/>
          </p:cNvSpPr>
          <p:nvPr/>
        </p:nvSpPr>
        <p:spPr bwMode="auto">
          <a:xfrm>
            <a:off x="5627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8" name="Rectangle 108"/>
          <p:cNvSpPr>
            <a:spLocks noChangeArrowheads="1"/>
          </p:cNvSpPr>
          <p:nvPr/>
        </p:nvSpPr>
        <p:spPr bwMode="auto">
          <a:xfrm>
            <a:off x="6008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9" name="Rectangle 109"/>
          <p:cNvSpPr>
            <a:spLocks noChangeArrowheads="1"/>
          </p:cNvSpPr>
          <p:nvPr/>
        </p:nvSpPr>
        <p:spPr bwMode="auto">
          <a:xfrm>
            <a:off x="6389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0" name="Rectangle 110"/>
          <p:cNvSpPr>
            <a:spLocks noChangeArrowheads="1"/>
          </p:cNvSpPr>
          <p:nvPr/>
        </p:nvSpPr>
        <p:spPr bwMode="auto">
          <a:xfrm>
            <a:off x="6770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1" name="Rectangle 111"/>
          <p:cNvSpPr>
            <a:spLocks noChangeArrowheads="1"/>
          </p:cNvSpPr>
          <p:nvPr/>
        </p:nvSpPr>
        <p:spPr bwMode="auto">
          <a:xfrm>
            <a:off x="7151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2" name="Rectangle 112"/>
          <p:cNvSpPr>
            <a:spLocks noChangeArrowheads="1"/>
          </p:cNvSpPr>
          <p:nvPr/>
        </p:nvSpPr>
        <p:spPr bwMode="auto">
          <a:xfrm>
            <a:off x="7532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3" name="Rectangle 113"/>
          <p:cNvSpPr>
            <a:spLocks noChangeArrowheads="1"/>
          </p:cNvSpPr>
          <p:nvPr/>
        </p:nvSpPr>
        <p:spPr bwMode="auto">
          <a:xfrm>
            <a:off x="7913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4" name="Rectangle 114"/>
          <p:cNvSpPr>
            <a:spLocks noChangeArrowheads="1"/>
          </p:cNvSpPr>
          <p:nvPr/>
        </p:nvSpPr>
        <p:spPr bwMode="auto">
          <a:xfrm>
            <a:off x="8294688" y="564038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5" name="Rectangle 115"/>
          <p:cNvSpPr>
            <a:spLocks noChangeArrowheads="1"/>
          </p:cNvSpPr>
          <p:nvPr/>
        </p:nvSpPr>
        <p:spPr bwMode="auto">
          <a:xfrm>
            <a:off x="396875" y="5564188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1316" name="Rectangle 116"/>
          <p:cNvSpPr>
            <a:spLocks noChangeArrowheads="1"/>
          </p:cNvSpPr>
          <p:nvPr/>
        </p:nvSpPr>
        <p:spPr bwMode="auto">
          <a:xfrm>
            <a:off x="2252663" y="5588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64021" name="Rectangle 117"/>
          <p:cNvSpPr>
            <a:spLocks noChangeArrowheads="1"/>
          </p:cNvSpPr>
          <p:nvPr/>
        </p:nvSpPr>
        <p:spPr bwMode="auto">
          <a:xfrm>
            <a:off x="2633663" y="5588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0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02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Definition Of Binary Search Tree</a:t>
            </a:r>
            <a:endParaRPr lang="ko-KR" altLang="en-US" smtClean="0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755650" y="1628775"/>
            <a:ext cx="7162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A binary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Each node has a </a:t>
            </a:r>
            <a:r>
              <a:rPr lang="en-US" altLang="ko-KR" sz="2800">
                <a:solidFill>
                  <a:srgbClr val="3333FF"/>
                </a:solidFill>
              </a:rPr>
              <a:t>(key, value)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/>
              <a:t>pair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For every node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, all keys in the </a:t>
            </a:r>
            <a:r>
              <a:rPr lang="en-US" altLang="ko-KR" sz="2800">
                <a:solidFill>
                  <a:srgbClr val="3333FF"/>
                </a:solidFill>
              </a:rPr>
              <a:t>left</a:t>
            </a:r>
            <a:r>
              <a:rPr lang="en-US" altLang="ko-KR" sz="2800"/>
              <a:t> subtree of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 are </a:t>
            </a:r>
            <a:r>
              <a:rPr lang="en-US" altLang="ko-KR" sz="2800">
                <a:solidFill>
                  <a:srgbClr val="3333FF"/>
                </a:solidFill>
              </a:rPr>
              <a:t>smaller</a:t>
            </a:r>
            <a:r>
              <a:rPr lang="en-US" altLang="ko-KR" sz="2800"/>
              <a:t> than that in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For every node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, all keys in the </a:t>
            </a:r>
            <a:r>
              <a:rPr lang="en-US" altLang="ko-KR" sz="2800">
                <a:solidFill>
                  <a:srgbClr val="3333FF"/>
                </a:solidFill>
              </a:rPr>
              <a:t>right</a:t>
            </a:r>
            <a:r>
              <a:rPr lang="en-US" altLang="ko-KR" sz="2800"/>
              <a:t> subtree of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 are </a:t>
            </a:r>
            <a:r>
              <a:rPr lang="en-US" altLang="ko-KR" sz="2800">
                <a:solidFill>
                  <a:srgbClr val="3333FF"/>
                </a:solidFill>
              </a:rPr>
              <a:t>greater</a:t>
            </a:r>
            <a:r>
              <a:rPr lang="en-US" altLang="ko-KR" sz="2800"/>
              <a:t> than that in </a:t>
            </a:r>
            <a:r>
              <a:rPr lang="en-US" altLang="ko-KR" sz="2800">
                <a:solidFill>
                  <a:srgbClr val="3333FF"/>
                </a:solidFill>
              </a:rPr>
              <a:t>x</a:t>
            </a:r>
            <a:r>
              <a:rPr lang="en-US" altLang="ko-KR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ko-KR" altLang="en-US" sz="280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89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35052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8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2307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308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2309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5014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2311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2312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13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2314" name="Rectangle 90"/>
          <p:cNvSpPr>
            <a:spLocks noChangeArrowheads="1"/>
          </p:cNvSpPr>
          <p:nvPr/>
        </p:nvSpPr>
        <p:spPr bwMode="auto">
          <a:xfrm>
            <a:off x="1050925" y="32527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315" name="Rectangle 91"/>
          <p:cNvSpPr>
            <a:spLocks noChangeArrowheads="1"/>
          </p:cNvSpPr>
          <p:nvPr/>
        </p:nvSpPr>
        <p:spPr bwMode="auto">
          <a:xfrm>
            <a:off x="5318125" y="3252788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16" name="Rectangle 92"/>
          <p:cNvSpPr>
            <a:spLocks noChangeArrowheads="1"/>
          </p:cNvSpPr>
          <p:nvPr/>
        </p:nvSpPr>
        <p:spPr bwMode="auto">
          <a:xfrm>
            <a:off x="7451725" y="3252788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2318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19" name="Rectangle 95"/>
          <p:cNvSpPr>
            <a:spLocks noChangeArrowheads="1"/>
          </p:cNvSpPr>
          <p:nvPr/>
        </p:nvSpPr>
        <p:spPr bwMode="auto">
          <a:xfrm>
            <a:off x="2630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20" name="Rectangle 96"/>
          <p:cNvSpPr>
            <a:spLocks noChangeArrowheads="1"/>
          </p:cNvSpPr>
          <p:nvPr/>
        </p:nvSpPr>
        <p:spPr bwMode="auto">
          <a:xfrm>
            <a:off x="2630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21" name="Rectangle 97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2322" name="Rectangle 98"/>
          <p:cNvSpPr>
            <a:spLocks noChangeArrowheads="1"/>
          </p:cNvSpPr>
          <p:nvPr/>
        </p:nvSpPr>
        <p:spPr bwMode="auto">
          <a:xfrm>
            <a:off x="219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3" name="Rectangle 99"/>
          <p:cNvSpPr>
            <a:spLocks noChangeArrowheads="1"/>
          </p:cNvSpPr>
          <p:nvPr/>
        </p:nvSpPr>
        <p:spPr bwMode="auto">
          <a:xfrm>
            <a:off x="257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4" name="Rectangle 100"/>
          <p:cNvSpPr>
            <a:spLocks noChangeArrowheads="1"/>
          </p:cNvSpPr>
          <p:nvPr/>
        </p:nvSpPr>
        <p:spPr bwMode="auto">
          <a:xfrm>
            <a:off x="295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5" name="Rectangle 101"/>
          <p:cNvSpPr>
            <a:spLocks noChangeArrowheads="1"/>
          </p:cNvSpPr>
          <p:nvPr/>
        </p:nvSpPr>
        <p:spPr bwMode="auto">
          <a:xfrm>
            <a:off x="333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6" name="Rectangle 102"/>
          <p:cNvSpPr>
            <a:spLocks noChangeArrowheads="1"/>
          </p:cNvSpPr>
          <p:nvPr/>
        </p:nvSpPr>
        <p:spPr bwMode="auto">
          <a:xfrm>
            <a:off x="371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7" name="Rectangle 103"/>
          <p:cNvSpPr>
            <a:spLocks noChangeArrowheads="1"/>
          </p:cNvSpPr>
          <p:nvPr/>
        </p:nvSpPr>
        <p:spPr bwMode="auto">
          <a:xfrm>
            <a:off x="410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8" name="Rectangle 104"/>
          <p:cNvSpPr>
            <a:spLocks noChangeArrowheads="1"/>
          </p:cNvSpPr>
          <p:nvPr/>
        </p:nvSpPr>
        <p:spPr bwMode="auto">
          <a:xfrm>
            <a:off x="448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29" name="Rectangle 105"/>
          <p:cNvSpPr>
            <a:spLocks noChangeArrowheads="1"/>
          </p:cNvSpPr>
          <p:nvPr/>
        </p:nvSpPr>
        <p:spPr bwMode="auto">
          <a:xfrm>
            <a:off x="4862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0" name="Rectangle 106"/>
          <p:cNvSpPr>
            <a:spLocks noChangeArrowheads="1"/>
          </p:cNvSpPr>
          <p:nvPr/>
        </p:nvSpPr>
        <p:spPr bwMode="auto">
          <a:xfrm>
            <a:off x="5243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1" name="Rectangle 107"/>
          <p:cNvSpPr>
            <a:spLocks noChangeArrowheads="1"/>
          </p:cNvSpPr>
          <p:nvPr/>
        </p:nvSpPr>
        <p:spPr bwMode="auto">
          <a:xfrm>
            <a:off x="5624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2" name="Rectangle 108"/>
          <p:cNvSpPr>
            <a:spLocks noChangeArrowheads="1"/>
          </p:cNvSpPr>
          <p:nvPr/>
        </p:nvSpPr>
        <p:spPr bwMode="auto">
          <a:xfrm>
            <a:off x="600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3" name="Rectangle 109"/>
          <p:cNvSpPr>
            <a:spLocks noChangeArrowheads="1"/>
          </p:cNvSpPr>
          <p:nvPr/>
        </p:nvSpPr>
        <p:spPr bwMode="auto">
          <a:xfrm>
            <a:off x="638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4" name="Rectangle 110"/>
          <p:cNvSpPr>
            <a:spLocks noChangeArrowheads="1"/>
          </p:cNvSpPr>
          <p:nvPr/>
        </p:nvSpPr>
        <p:spPr bwMode="auto">
          <a:xfrm>
            <a:off x="676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5" name="Rectangle 111"/>
          <p:cNvSpPr>
            <a:spLocks noChangeArrowheads="1"/>
          </p:cNvSpPr>
          <p:nvPr/>
        </p:nvSpPr>
        <p:spPr bwMode="auto">
          <a:xfrm>
            <a:off x="714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6" name="Rectangle 112"/>
          <p:cNvSpPr>
            <a:spLocks noChangeArrowheads="1"/>
          </p:cNvSpPr>
          <p:nvPr/>
        </p:nvSpPr>
        <p:spPr bwMode="auto">
          <a:xfrm>
            <a:off x="752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7" name="Rectangle 113"/>
          <p:cNvSpPr>
            <a:spLocks noChangeArrowheads="1"/>
          </p:cNvSpPr>
          <p:nvPr/>
        </p:nvSpPr>
        <p:spPr bwMode="auto">
          <a:xfrm>
            <a:off x="791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8" name="Rectangle 114"/>
          <p:cNvSpPr>
            <a:spLocks noChangeArrowheads="1"/>
          </p:cNvSpPr>
          <p:nvPr/>
        </p:nvSpPr>
        <p:spPr bwMode="auto">
          <a:xfrm>
            <a:off x="829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339" name="Rectangle 115"/>
          <p:cNvSpPr>
            <a:spLocks noChangeArrowheads="1"/>
          </p:cNvSpPr>
          <p:nvPr/>
        </p:nvSpPr>
        <p:spPr bwMode="auto">
          <a:xfrm>
            <a:off x="395288" y="55895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2249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2630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59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01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35052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12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3184525" y="3252788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3333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34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3335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1050925" y="32527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6043" name="Rectangle 91"/>
          <p:cNvSpPr>
            <a:spLocks noChangeArrowheads="1"/>
          </p:cNvSpPr>
          <p:nvPr/>
        </p:nvSpPr>
        <p:spPr bwMode="auto">
          <a:xfrm>
            <a:off x="5318125" y="3252788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7451725" y="3252788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213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252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290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328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366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1" name="Rectangle 103"/>
          <p:cNvSpPr>
            <a:spLocks noChangeArrowheads="1"/>
          </p:cNvSpPr>
          <p:nvPr/>
        </p:nvSpPr>
        <p:spPr bwMode="auto">
          <a:xfrm>
            <a:off x="404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2" name="Rectangle 104"/>
          <p:cNvSpPr>
            <a:spLocks noChangeArrowheads="1"/>
          </p:cNvSpPr>
          <p:nvPr/>
        </p:nvSpPr>
        <p:spPr bwMode="auto">
          <a:xfrm>
            <a:off x="442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4806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5187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5568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594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7" name="Rectangle 109"/>
          <p:cNvSpPr>
            <a:spLocks noChangeArrowheads="1"/>
          </p:cNvSpPr>
          <p:nvPr/>
        </p:nvSpPr>
        <p:spPr bwMode="auto">
          <a:xfrm>
            <a:off x="633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>
            <a:off x="671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59" name="Rectangle 111"/>
          <p:cNvSpPr>
            <a:spLocks noChangeArrowheads="1"/>
          </p:cNvSpPr>
          <p:nvPr/>
        </p:nvSpPr>
        <p:spPr bwMode="auto">
          <a:xfrm>
            <a:off x="709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60" name="Rectangle 112"/>
          <p:cNvSpPr>
            <a:spLocks noChangeArrowheads="1"/>
          </p:cNvSpPr>
          <p:nvPr/>
        </p:nvSpPr>
        <p:spPr bwMode="auto">
          <a:xfrm>
            <a:off x="747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61" name="Rectangle 113"/>
          <p:cNvSpPr>
            <a:spLocks noChangeArrowheads="1"/>
          </p:cNvSpPr>
          <p:nvPr/>
        </p:nvSpPr>
        <p:spPr bwMode="auto">
          <a:xfrm>
            <a:off x="785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62" name="Rectangle 114"/>
          <p:cNvSpPr>
            <a:spLocks noChangeArrowheads="1"/>
          </p:cNvSpPr>
          <p:nvPr/>
        </p:nvSpPr>
        <p:spPr bwMode="auto">
          <a:xfrm>
            <a:off x="823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63" name="Rectangle 115"/>
          <p:cNvSpPr>
            <a:spLocks noChangeArrowheads="1"/>
          </p:cNvSpPr>
          <p:nvPr/>
        </p:nvSpPr>
        <p:spPr bwMode="auto">
          <a:xfrm>
            <a:off x="468313" y="5589588"/>
            <a:ext cx="178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3364" name="Rectangle 116"/>
          <p:cNvSpPr>
            <a:spLocks noChangeArrowheads="1"/>
          </p:cNvSpPr>
          <p:nvPr/>
        </p:nvSpPr>
        <p:spPr bwMode="auto">
          <a:xfrm>
            <a:off x="2193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3365" name="Rectangle 117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43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4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5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35052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0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2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5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4338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39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4341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4342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46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4348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4349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4350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4352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4353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54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4355" name="Rectangle 83"/>
          <p:cNvSpPr>
            <a:spLocks noChangeArrowheads="1"/>
          </p:cNvSpPr>
          <p:nvPr/>
        </p:nvSpPr>
        <p:spPr bwMode="auto">
          <a:xfrm>
            <a:off x="3184525" y="32527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56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4357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58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4359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4360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61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4362" name="Rectangle 90"/>
          <p:cNvSpPr>
            <a:spLocks noChangeArrowheads="1"/>
          </p:cNvSpPr>
          <p:nvPr/>
        </p:nvSpPr>
        <p:spPr bwMode="auto">
          <a:xfrm>
            <a:off x="1050925" y="3252788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4363" name="Rectangle 91"/>
          <p:cNvSpPr>
            <a:spLocks noChangeArrowheads="1"/>
          </p:cNvSpPr>
          <p:nvPr/>
        </p:nvSpPr>
        <p:spPr bwMode="auto">
          <a:xfrm>
            <a:off x="5318125" y="3252788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4364" name="Rectangle 92"/>
          <p:cNvSpPr>
            <a:spLocks noChangeArrowheads="1"/>
          </p:cNvSpPr>
          <p:nvPr/>
        </p:nvSpPr>
        <p:spPr bwMode="auto">
          <a:xfrm>
            <a:off x="7451725" y="3252788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8094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67" name="Rectangle 95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68" name="Rectangle 96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69" name="Rectangle 97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213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1" name="Rectangle 99"/>
          <p:cNvSpPr>
            <a:spLocks noChangeArrowheads="1"/>
          </p:cNvSpPr>
          <p:nvPr/>
        </p:nvSpPr>
        <p:spPr bwMode="auto">
          <a:xfrm>
            <a:off x="252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2" name="Rectangle 100"/>
          <p:cNvSpPr>
            <a:spLocks noChangeArrowheads="1"/>
          </p:cNvSpPr>
          <p:nvPr/>
        </p:nvSpPr>
        <p:spPr bwMode="auto">
          <a:xfrm>
            <a:off x="290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3" name="Rectangle 101"/>
          <p:cNvSpPr>
            <a:spLocks noChangeArrowheads="1"/>
          </p:cNvSpPr>
          <p:nvPr/>
        </p:nvSpPr>
        <p:spPr bwMode="auto">
          <a:xfrm>
            <a:off x="328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" name="Rectangle 102"/>
          <p:cNvSpPr>
            <a:spLocks noChangeArrowheads="1"/>
          </p:cNvSpPr>
          <p:nvPr/>
        </p:nvSpPr>
        <p:spPr bwMode="auto">
          <a:xfrm>
            <a:off x="366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" name="Rectangle 103"/>
          <p:cNvSpPr>
            <a:spLocks noChangeArrowheads="1"/>
          </p:cNvSpPr>
          <p:nvPr/>
        </p:nvSpPr>
        <p:spPr bwMode="auto">
          <a:xfrm>
            <a:off x="404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6" name="Rectangle 104"/>
          <p:cNvSpPr>
            <a:spLocks noChangeArrowheads="1"/>
          </p:cNvSpPr>
          <p:nvPr/>
        </p:nvSpPr>
        <p:spPr bwMode="auto">
          <a:xfrm>
            <a:off x="442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7" name="Rectangle 105"/>
          <p:cNvSpPr>
            <a:spLocks noChangeArrowheads="1"/>
          </p:cNvSpPr>
          <p:nvPr/>
        </p:nvSpPr>
        <p:spPr bwMode="auto">
          <a:xfrm>
            <a:off x="4806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5187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9" name="Rectangle 107"/>
          <p:cNvSpPr>
            <a:spLocks noChangeArrowheads="1"/>
          </p:cNvSpPr>
          <p:nvPr/>
        </p:nvSpPr>
        <p:spPr bwMode="auto">
          <a:xfrm>
            <a:off x="5568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0" name="Rectangle 108"/>
          <p:cNvSpPr>
            <a:spLocks noChangeArrowheads="1"/>
          </p:cNvSpPr>
          <p:nvPr/>
        </p:nvSpPr>
        <p:spPr bwMode="auto">
          <a:xfrm>
            <a:off x="594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1" name="Rectangle 109"/>
          <p:cNvSpPr>
            <a:spLocks noChangeArrowheads="1"/>
          </p:cNvSpPr>
          <p:nvPr/>
        </p:nvSpPr>
        <p:spPr bwMode="auto">
          <a:xfrm>
            <a:off x="633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2" name="Rectangle 110"/>
          <p:cNvSpPr>
            <a:spLocks noChangeArrowheads="1"/>
          </p:cNvSpPr>
          <p:nvPr/>
        </p:nvSpPr>
        <p:spPr bwMode="auto">
          <a:xfrm>
            <a:off x="671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3" name="Rectangle 111"/>
          <p:cNvSpPr>
            <a:spLocks noChangeArrowheads="1"/>
          </p:cNvSpPr>
          <p:nvPr/>
        </p:nvSpPr>
        <p:spPr bwMode="auto">
          <a:xfrm>
            <a:off x="709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747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5" name="Rectangle 113"/>
          <p:cNvSpPr>
            <a:spLocks noChangeArrowheads="1"/>
          </p:cNvSpPr>
          <p:nvPr/>
        </p:nvSpPr>
        <p:spPr bwMode="auto">
          <a:xfrm>
            <a:off x="785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6" name="Rectangle 114"/>
          <p:cNvSpPr>
            <a:spLocks noChangeArrowheads="1"/>
          </p:cNvSpPr>
          <p:nvPr/>
        </p:nvSpPr>
        <p:spPr bwMode="auto">
          <a:xfrm>
            <a:off x="823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87" name="Rectangle 115"/>
          <p:cNvSpPr>
            <a:spLocks noChangeArrowheads="1"/>
          </p:cNvSpPr>
          <p:nvPr/>
        </p:nvSpPr>
        <p:spPr bwMode="auto">
          <a:xfrm>
            <a:off x="395288" y="5589588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4388" name="Rectangle 116"/>
          <p:cNvSpPr>
            <a:spLocks noChangeArrowheads="1"/>
          </p:cNvSpPr>
          <p:nvPr/>
        </p:nvSpPr>
        <p:spPr bwMode="auto">
          <a:xfrm>
            <a:off x="2193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4389" name="Rectangle 117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9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5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7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9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35052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7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8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59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60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61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5362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63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67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5368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5372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5379" name="Rectangle 83"/>
          <p:cNvSpPr>
            <a:spLocks noChangeArrowheads="1"/>
          </p:cNvSpPr>
          <p:nvPr/>
        </p:nvSpPr>
        <p:spPr bwMode="auto">
          <a:xfrm>
            <a:off x="3184525" y="32527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80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82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5383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5384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85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1050925" y="3252788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87" name="Rectangle 91"/>
          <p:cNvSpPr>
            <a:spLocks noChangeArrowheads="1"/>
          </p:cNvSpPr>
          <p:nvPr/>
        </p:nvSpPr>
        <p:spPr bwMode="auto">
          <a:xfrm>
            <a:off x="5318125" y="32527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5388" name="Rectangle 92"/>
          <p:cNvSpPr>
            <a:spLocks noChangeArrowheads="1"/>
          </p:cNvSpPr>
          <p:nvPr/>
        </p:nvSpPr>
        <p:spPr bwMode="auto">
          <a:xfrm>
            <a:off x="7451725" y="3252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89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90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91" name="Rectangle 95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92" name="Rectangle 96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9121" name="Rectangle 97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94" name="Rectangle 98"/>
          <p:cNvSpPr>
            <a:spLocks noChangeArrowheads="1"/>
          </p:cNvSpPr>
          <p:nvPr/>
        </p:nvSpPr>
        <p:spPr bwMode="auto">
          <a:xfrm>
            <a:off x="213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5" name="Rectangle 99"/>
          <p:cNvSpPr>
            <a:spLocks noChangeArrowheads="1"/>
          </p:cNvSpPr>
          <p:nvPr/>
        </p:nvSpPr>
        <p:spPr bwMode="auto">
          <a:xfrm>
            <a:off x="252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6" name="Rectangle 100"/>
          <p:cNvSpPr>
            <a:spLocks noChangeArrowheads="1"/>
          </p:cNvSpPr>
          <p:nvPr/>
        </p:nvSpPr>
        <p:spPr bwMode="auto">
          <a:xfrm>
            <a:off x="290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7" name="Rectangle 101"/>
          <p:cNvSpPr>
            <a:spLocks noChangeArrowheads="1"/>
          </p:cNvSpPr>
          <p:nvPr/>
        </p:nvSpPr>
        <p:spPr bwMode="auto">
          <a:xfrm>
            <a:off x="328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8" name="Rectangle 102"/>
          <p:cNvSpPr>
            <a:spLocks noChangeArrowheads="1"/>
          </p:cNvSpPr>
          <p:nvPr/>
        </p:nvSpPr>
        <p:spPr bwMode="auto">
          <a:xfrm>
            <a:off x="366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9" name="Rectangle 103"/>
          <p:cNvSpPr>
            <a:spLocks noChangeArrowheads="1"/>
          </p:cNvSpPr>
          <p:nvPr/>
        </p:nvSpPr>
        <p:spPr bwMode="auto">
          <a:xfrm>
            <a:off x="404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0" name="Rectangle 104"/>
          <p:cNvSpPr>
            <a:spLocks noChangeArrowheads="1"/>
          </p:cNvSpPr>
          <p:nvPr/>
        </p:nvSpPr>
        <p:spPr bwMode="auto">
          <a:xfrm>
            <a:off x="442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" name="Rectangle 105"/>
          <p:cNvSpPr>
            <a:spLocks noChangeArrowheads="1"/>
          </p:cNvSpPr>
          <p:nvPr/>
        </p:nvSpPr>
        <p:spPr bwMode="auto">
          <a:xfrm>
            <a:off x="4806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" name="Rectangle 106"/>
          <p:cNvSpPr>
            <a:spLocks noChangeArrowheads="1"/>
          </p:cNvSpPr>
          <p:nvPr/>
        </p:nvSpPr>
        <p:spPr bwMode="auto">
          <a:xfrm>
            <a:off x="5187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3" name="Rectangle 107"/>
          <p:cNvSpPr>
            <a:spLocks noChangeArrowheads="1"/>
          </p:cNvSpPr>
          <p:nvPr/>
        </p:nvSpPr>
        <p:spPr bwMode="auto">
          <a:xfrm>
            <a:off x="5568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4" name="Rectangle 108"/>
          <p:cNvSpPr>
            <a:spLocks noChangeArrowheads="1"/>
          </p:cNvSpPr>
          <p:nvPr/>
        </p:nvSpPr>
        <p:spPr bwMode="auto">
          <a:xfrm>
            <a:off x="594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633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6" name="Rectangle 110"/>
          <p:cNvSpPr>
            <a:spLocks noChangeArrowheads="1"/>
          </p:cNvSpPr>
          <p:nvPr/>
        </p:nvSpPr>
        <p:spPr bwMode="auto">
          <a:xfrm>
            <a:off x="671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7" name="Rectangle 111"/>
          <p:cNvSpPr>
            <a:spLocks noChangeArrowheads="1"/>
          </p:cNvSpPr>
          <p:nvPr/>
        </p:nvSpPr>
        <p:spPr bwMode="auto">
          <a:xfrm>
            <a:off x="709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8" name="Rectangle 112"/>
          <p:cNvSpPr>
            <a:spLocks noChangeArrowheads="1"/>
          </p:cNvSpPr>
          <p:nvPr/>
        </p:nvSpPr>
        <p:spPr bwMode="auto">
          <a:xfrm>
            <a:off x="747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9" name="Rectangle 113"/>
          <p:cNvSpPr>
            <a:spLocks noChangeArrowheads="1"/>
          </p:cNvSpPr>
          <p:nvPr/>
        </p:nvSpPr>
        <p:spPr bwMode="auto">
          <a:xfrm>
            <a:off x="785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10" name="Rectangle 114"/>
          <p:cNvSpPr>
            <a:spLocks noChangeArrowheads="1"/>
          </p:cNvSpPr>
          <p:nvPr/>
        </p:nvSpPr>
        <p:spPr bwMode="auto">
          <a:xfrm>
            <a:off x="823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11" name="Rectangle 115"/>
          <p:cNvSpPr>
            <a:spLocks noChangeArrowheads="1"/>
          </p:cNvSpPr>
          <p:nvPr/>
        </p:nvSpPr>
        <p:spPr bwMode="auto">
          <a:xfrm>
            <a:off x="395288" y="5589588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5412" name="Rectangle 116"/>
          <p:cNvSpPr>
            <a:spLocks noChangeArrowheads="1"/>
          </p:cNvSpPr>
          <p:nvPr/>
        </p:nvSpPr>
        <p:spPr bwMode="auto">
          <a:xfrm>
            <a:off x="2193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5413" name="Rectangle 117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65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12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2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4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6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8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0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1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2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3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35052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79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81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82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83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84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6389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393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394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6395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6396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399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400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6401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402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6403" name="Rectangle 83"/>
          <p:cNvSpPr>
            <a:spLocks noChangeArrowheads="1"/>
          </p:cNvSpPr>
          <p:nvPr/>
        </p:nvSpPr>
        <p:spPr bwMode="auto">
          <a:xfrm>
            <a:off x="3184525" y="32527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405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406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6407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6408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409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410" name="Rectangle 90"/>
          <p:cNvSpPr>
            <a:spLocks noChangeArrowheads="1"/>
          </p:cNvSpPr>
          <p:nvPr/>
        </p:nvSpPr>
        <p:spPr bwMode="auto">
          <a:xfrm>
            <a:off x="1050925" y="32527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411" name="Rectangle 91"/>
          <p:cNvSpPr>
            <a:spLocks noChangeArrowheads="1"/>
          </p:cNvSpPr>
          <p:nvPr/>
        </p:nvSpPr>
        <p:spPr bwMode="auto">
          <a:xfrm>
            <a:off x="5318125" y="3252788"/>
            <a:ext cx="261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6412" name="Rectangle 92"/>
          <p:cNvSpPr>
            <a:spLocks noChangeArrowheads="1"/>
          </p:cNvSpPr>
          <p:nvPr/>
        </p:nvSpPr>
        <p:spPr bwMode="auto">
          <a:xfrm>
            <a:off x="7451725" y="3252788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413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414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415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221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17" name="Rectangle 97"/>
          <p:cNvSpPr>
            <a:spLocks noChangeArrowheads="1"/>
          </p:cNvSpPr>
          <p:nvPr/>
        </p:nvSpPr>
        <p:spPr bwMode="auto">
          <a:xfrm>
            <a:off x="259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18" name="Rectangle 98"/>
          <p:cNvSpPr>
            <a:spLocks noChangeArrowheads="1"/>
          </p:cNvSpPr>
          <p:nvPr/>
        </p:nvSpPr>
        <p:spPr bwMode="auto">
          <a:xfrm>
            <a:off x="297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19" name="Rectangle 99"/>
          <p:cNvSpPr>
            <a:spLocks noChangeArrowheads="1"/>
          </p:cNvSpPr>
          <p:nvPr/>
        </p:nvSpPr>
        <p:spPr bwMode="auto">
          <a:xfrm>
            <a:off x="335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373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411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449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4878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5259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5640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602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640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678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29" name="Rectangle 109"/>
          <p:cNvSpPr>
            <a:spLocks noChangeArrowheads="1"/>
          </p:cNvSpPr>
          <p:nvPr/>
        </p:nvSpPr>
        <p:spPr bwMode="auto">
          <a:xfrm>
            <a:off x="716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30" name="Rectangle 110"/>
          <p:cNvSpPr>
            <a:spLocks noChangeArrowheads="1"/>
          </p:cNvSpPr>
          <p:nvPr/>
        </p:nvSpPr>
        <p:spPr bwMode="auto">
          <a:xfrm>
            <a:off x="754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792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830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68313" y="5589588"/>
            <a:ext cx="185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2265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2646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70164" name="Rectangle 116"/>
          <p:cNvSpPr>
            <a:spLocks noChangeArrowheads="1"/>
          </p:cNvSpPr>
          <p:nvPr/>
        </p:nvSpPr>
        <p:spPr bwMode="auto">
          <a:xfrm>
            <a:off x="3027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3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64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7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35052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408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7412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7413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7414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15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7416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17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18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7419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7420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7421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22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23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24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7425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26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7427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28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29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30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7431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71160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33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434" name="Rectangle 90"/>
          <p:cNvSpPr>
            <a:spLocks noChangeArrowheads="1"/>
          </p:cNvSpPr>
          <p:nvPr/>
        </p:nvSpPr>
        <p:spPr bwMode="auto">
          <a:xfrm>
            <a:off x="1050925" y="32527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35" name="Rectangle 91"/>
          <p:cNvSpPr>
            <a:spLocks noChangeArrowheads="1"/>
          </p:cNvSpPr>
          <p:nvPr/>
        </p:nvSpPr>
        <p:spPr bwMode="auto">
          <a:xfrm>
            <a:off x="5318125" y="32527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7436" name="Rectangle 92"/>
          <p:cNvSpPr>
            <a:spLocks noChangeArrowheads="1"/>
          </p:cNvSpPr>
          <p:nvPr/>
        </p:nvSpPr>
        <p:spPr bwMode="auto">
          <a:xfrm>
            <a:off x="7451725" y="3252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37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438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39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40" name="Rectangle 96"/>
          <p:cNvSpPr>
            <a:spLocks noChangeArrowheads="1"/>
          </p:cNvSpPr>
          <p:nvPr/>
        </p:nvSpPr>
        <p:spPr bwMode="auto">
          <a:xfrm>
            <a:off x="219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1" name="Rectangle 97"/>
          <p:cNvSpPr>
            <a:spLocks noChangeArrowheads="1"/>
          </p:cNvSpPr>
          <p:nvPr/>
        </p:nvSpPr>
        <p:spPr bwMode="auto">
          <a:xfrm>
            <a:off x="257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2" name="Rectangle 98"/>
          <p:cNvSpPr>
            <a:spLocks noChangeArrowheads="1"/>
          </p:cNvSpPr>
          <p:nvPr/>
        </p:nvSpPr>
        <p:spPr bwMode="auto">
          <a:xfrm>
            <a:off x="295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3" name="Rectangle 99"/>
          <p:cNvSpPr>
            <a:spLocks noChangeArrowheads="1"/>
          </p:cNvSpPr>
          <p:nvPr/>
        </p:nvSpPr>
        <p:spPr bwMode="auto">
          <a:xfrm>
            <a:off x="333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4" name="Rectangle 100"/>
          <p:cNvSpPr>
            <a:spLocks noChangeArrowheads="1"/>
          </p:cNvSpPr>
          <p:nvPr/>
        </p:nvSpPr>
        <p:spPr bwMode="auto">
          <a:xfrm>
            <a:off x="371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5" name="Rectangle 101"/>
          <p:cNvSpPr>
            <a:spLocks noChangeArrowheads="1"/>
          </p:cNvSpPr>
          <p:nvPr/>
        </p:nvSpPr>
        <p:spPr bwMode="auto">
          <a:xfrm>
            <a:off x="410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6" name="Rectangle 102"/>
          <p:cNvSpPr>
            <a:spLocks noChangeArrowheads="1"/>
          </p:cNvSpPr>
          <p:nvPr/>
        </p:nvSpPr>
        <p:spPr bwMode="auto">
          <a:xfrm>
            <a:off x="448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7" name="Rectangle 103"/>
          <p:cNvSpPr>
            <a:spLocks noChangeArrowheads="1"/>
          </p:cNvSpPr>
          <p:nvPr/>
        </p:nvSpPr>
        <p:spPr bwMode="auto">
          <a:xfrm>
            <a:off x="4862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8" name="Rectangle 104"/>
          <p:cNvSpPr>
            <a:spLocks noChangeArrowheads="1"/>
          </p:cNvSpPr>
          <p:nvPr/>
        </p:nvSpPr>
        <p:spPr bwMode="auto">
          <a:xfrm>
            <a:off x="5243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9" name="Rectangle 105"/>
          <p:cNvSpPr>
            <a:spLocks noChangeArrowheads="1"/>
          </p:cNvSpPr>
          <p:nvPr/>
        </p:nvSpPr>
        <p:spPr bwMode="auto">
          <a:xfrm>
            <a:off x="5624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0" name="Rectangle 106"/>
          <p:cNvSpPr>
            <a:spLocks noChangeArrowheads="1"/>
          </p:cNvSpPr>
          <p:nvPr/>
        </p:nvSpPr>
        <p:spPr bwMode="auto">
          <a:xfrm>
            <a:off x="600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1" name="Rectangle 107"/>
          <p:cNvSpPr>
            <a:spLocks noChangeArrowheads="1"/>
          </p:cNvSpPr>
          <p:nvPr/>
        </p:nvSpPr>
        <p:spPr bwMode="auto">
          <a:xfrm>
            <a:off x="638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2" name="Rectangle 108"/>
          <p:cNvSpPr>
            <a:spLocks noChangeArrowheads="1"/>
          </p:cNvSpPr>
          <p:nvPr/>
        </p:nvSpPr>
        <p:spPr bwMode="auto">
          <a:xfrm>
            <a:off x="676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3" name="Rectangle 109"/>
          <p:cNvSpPr>
            <a:spLocks noChangeArrowheads="1"/>
          </p:cNvSpPr>
          <p:nvPr/>
        </p:nvSpPr>
        <p:spPr bwMode="auto">
          <a:xfrm>
            <a:off x="714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4" name="Rectangle 110"/>
          <p:cNvSpPr>
            <a:spLocks noChangeArrowheads="1"/>
          </p:cNvSpPr>
          <p:nvPr/>
        </p:nvSpPr>
        <p:spPr bwMode="auto">
          <a:xfrm>
            <a:off x="752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5" name="Rectangle 111"/>
          <p:cNvSpPr>
            <a:spLocks noChangeArrowheads="1"/>
          </p:cNvSpPr>
          <p:nvPr/>
        </p:nvSpPr>
        <p:spPr bwMode="auto">
          <a:xfrm>
            <a:off x="791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6" name="Rectangle 112"/>
          <p:cNvSpPr>
            <a:spLocks noChangeArrowheads="1"/>
          </p:cNvSpPr>
          <p:nvPr/>
        </p:nvSpPr>
        <p:spPr bwMode="auto">
          <a:xfrm>
            <a:off x="829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57" name="Rectangle 113"/>
          <p:cNvSpPr>
            <a:spLocks noChangeArrowheads="1"/>
          </p:cNvSpPr>
          <p:nvPr/>
        </p:nvSpPr>
        <p:spPr bwMode="auto">
          <a:xfrm>
            <a:off x="395288" y="5661025"/>
            <a:ext cx="180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7458" name="Rectangle 114"/>
          <p:cNvSpPr>
            <a:spLocks noChangeArrowheads="1"/>
          </p:cNvSpPr>
          <p:nvPr/>
        </p:nvSpPr>
        <p:spPr bwMode="auto">
          <a:xfrm>
            <a:off x="2249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7459" name="Rectangle 115"/>
          <p:cNvSpPr>
            <a:spLocks noChangeArrowheads="1"/>
          </p:cNvSpPr>
          <p:nvPr/>
        </p:nvSpPr>
        <p:spPr bwMode="auto">
          <a:xfrm>
            <a:off x="2630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460" name="Rectangle 116"/>
          <p:cNvSpPr>
            <a:spLocks noChangeArrowheads="1"/>
          </p:cNvSpPr>
          <p:nvPr/>
        </p:nvSpPr>
        <p:spPr bwMode="auto">
          <a:xfrm>
            <a:off x="3011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06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6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6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7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35052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32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35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8436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8438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39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8440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41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442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8443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8444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8445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46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447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48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8449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50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3184525" y="3252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1050925" y="3252788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5318125" y="3252788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72188" name="Rectangle 92"/>
          <p:cNvSpPr>
            <a:spLocks noChangeArrowheads="1"/>
          </p:cNvSpPr>
          <p:nvPr/>
        </p:nvSpPr>
        <p:spPr bwMode="auto">
          <a:xfrm>
            <a:off x="7451725" y="3252788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213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252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290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328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366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404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442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4806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5187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5568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594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633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6" name="Rectangle 108"/>
          <p:cNvSpPr>
            <a:spLocks noChangeArrowheads="1"/>
          </p:cNvSpPr>
          <p:nvPr/>
        </p:nvSpPr>
        <p:spPr bwMode="auto">
          <a:xfrm>
            <a:off x="671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709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747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785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823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81" name="Rectangle 113"/>
          <p:cNvSpPr>
            <a:spLocks noChangeArrowheads="1"/>
          </p:cNvSpPr>
          <p:nvPr/>
        </p:nvSpPr>
        <p:spPr bwMode="auto">
          <a:xfrm>
            <a:off x="395288" y="5589588"/>
            <a:ext cx="207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8482" name="Rectangle 114"/>
          <p:cNvSpPr>
            <a:spLocks noChangeArrowheads="1"/>
          </p:cNvSpPr>
          <p:nvPr/>
        </p:nvSpPr>
        <p:spPr bwMode="auto">
          <a:xfrm>
            <a:off x="2193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8483" name="Rectangle 115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484" name="Rectangle 116"/>
          <p:cNvSpPr>
            <a:spLocks noChangeArrowheads="1"/>
          </p:cNvSpPr>
          <p:nvPr/>
        </p:nvSpPr>
        <p:spPr bwMode="auto">
          <a:xfrm>
            <a:off x="2955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8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6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3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4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35052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3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5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6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7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8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9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0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1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3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6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57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59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9460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9462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9471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72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9475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76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77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78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80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81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82" name="Rectangle 90"/>
          <p:cNvSpPr>
            <a:spLocks noChangeArrowheads="1"/>
          </p:cNvSpPr>
          <p:nvPr/>
        </p:nvSpPr>
        <p:spPr bwMode="auto">
          <a:xfrm>
            <a:off x="1050925" y="32527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83" name="Rectangle 91"/>
          <p:cNvSpPr>
            <a:spLocks noChangeArrowheads="1"/>
          </p:cNvSpPr>
          <p:nvPr/>
        </p:nvSpPr>
        <p:spPr bwMode="auto">
          <a:xfrm>
            <a:off x="5318125" y="32527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84" name="Rectangle 92"/>
          <p:cNvSpPr>
            <a:spLocks noChangeArrowheads="1"/>
          </p:cNvSpPr>
          <p:nvPr/>
        </p:nvSpPr>
        <p:spPr bwMode="auto">
          <a:xfrm>
            <a:off x="7451725" y="3252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85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73214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87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9488" name="Rectangle 96"/>
          <p:cNvSpPr>
            <a:spLocks noChangeArrowheads="1"/>
          </p:cNvSpPr>
          <p:nvPr/>
        </p:nvSpPr>
        <p:spPr bwMode="auto">
          <a:xfrm>
            <a:off x="221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259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0" name="Rectangle 98"/>
          <p:cNvSpPr>
            <a:spLocks noChangeArrowheads="1"/>
          </p:cNvSpPr>
          <p:nvPr/>
        </p:nvSpPr>
        <p:spPr bwMode="auto">
          <a:xfrm>
            <a:off x="297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1" name="Rectangle 99"/>
          <p:cNvSpPr>
            <a:spLocks noChangeArrowheads="1"/>
          </p:cNvSpPr>
          <p:nvPr/>
        </p:nvSpPr>
        <p:spPr bwMode="auto">
          <a:xfrm>
            <a:off x="335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2" name="Rectangle 100"/>
          <p:cNvSpPr>
            <a:spLocks noChangeArrowheads="1"/>
          </p:cNvSpPr>
          <p:nvPr/>
        </p:nvSpPr>
        <p:spPr bwMode="auto">
          <a:xfrm>
            <a:off x="373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3" name="Rectangle 101"/>
          <p:cNvSpPr>
            <a:spLocks noChangeArrowheads="1"/>
          </p:cNvSpPr>
          <p:nvPr/>
        </p:nvSpPr>
        <p:spPr bwMode="auto">
          <a:xfrm>
            <a:off x="411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4" name="Rectangle 102"/>
          <p:cNvSpPr>
            <a:spLocks noChangeArrowheads="1"/>
          </p:cNvSpPr>
          <p:nvPr/>
        </p:nvSpPr>
        <p:spPr bwMode="auto">
          <a:xfrm>
            <a:off x="449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5" name="Rectangle 103"/>
          <p:cNvSpPr>
            <a:spLocks noChangeArrowheads="1"/>
          </p:cNvSpPr>
          <p:nvPr/>
        </p:nvSpPr>
        <p:spPr bwMode="auto">
          <a:xfrm>
            <a:off x="4878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6" name="Rectangle 104"/>
          <p:cNvSpPr>
            <a:spLocks noChangeArrowheads="1"/>
          </p:cNvSpPr>
          <p:nvPr/>
        </p:nvSpPr>
        <p:spPr bwMode="auto">
          <a:xfrm>
            <a:off x="5259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7" name="Rectangle 105"/>
          <p:cNvSpPr>
            <a:spLocks noChangeArrowheads="1"/>
          </p:cNvSpPr>
          <p:nvPr/>
        </p:nvSpPr>
        <p:spPr bwMode="auto">
          <a:xfrm>
            <a:off x="5640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8" name="Rectangle 106"/>
          <p:cNvSpPr>
            <a:spLocks noChangeArrowheads="1"/>
          </p:cNvSpPr>
          <p:nvPr/>
        </p:nvSpPr>
        <p:spPr bwMode="auto">
          <a:xfrm>
            <a:off x="6021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99" name="Rectangle 107"/>
          <p:cNvSpPr>
            <a:spLocks noChangeArrowheads="1"/>
          </p:cNvSpPr>
          <p:nvPr/>
        </p:nvSpPr>
        <p:spPr bwMode="auto">
          <a:xfrm>
            <a:off x="6402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0" name="Rectangle 108"/>
          <p:cNvSpPr>
            <a:spLocks noChangeArrowheads="1"/>
          </p:cNvSpPr>
          <p:nvPr/>
        </p:nvSpPr>
        <p:spPr bwMode="auto">
          <a:xfrm>
            <a:off x="6783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1" name="Rectangle 109"/>
          <p:cNvSpPr>
            <a:spLocks noChangeArrowheads="1"/>
          </p:cNvSpPr>
          <p:nvPr/>
        </p:nvSpPr>
        <p:spPr bwMode="auto">
          <a:xfrm>
            <a:off x="7164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2" name="Rectangle 110"/>
          <p:cNvSpPr>
            <a:spLocks noChangeArrowheads="1"/>
          </p:cNvSpPr>
          <p:nvPr/>
        </p:nvSpPr>
        <p:spPr bwMode="auto">
          <a:xfrm>
            <a:off x="7545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3" name="Rectangle 111"/>
          <p:cNvSpPr>
            <a:spLocks noChangeArrowheads="1"/>
          </p:cNvSpPr>
          <p:nvPr/>
        </p:nvSpPr>
        <p:spPr bwMode="auto">
          <a:xfrm>
            <a:off x="7926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4" name="Rectangle 112"/>
          <p:cNvSpPr>
            <a:spLocks noChangeArrowheads="1"/>
          </p:cNvSpPr>
          <p:nvPr/>
        </p:nvSpPr>
        <p:spPr bwMode="auto">
          <a:xfrm>
            <a:off x="8307388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5" name="Rectangle 113"/>
          <p:cNvSpPr>
            <a:spLocks noChangeArrowheads="1"/>
          </p:cNvSpPr>
          <p:nvPr/>
        </p:nvSpPr>
        <p:spPr bwMode="auto">
          <a:xfrm>
            <a:off x="395288" y="5589588"/>
            <a:ext cx="178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59506" name="Rectangle 114"/>
          <p:cNvSpPr>
            <a:spLocks noChangeArrowheads="1"/>
          </p:cNvSpPr>
          <p:nvPr/>
        </p:nvSpPr>
        <p:spPr bwMode="auto">
          <a:xfrm>
            <a:off x="2265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9507" name="Rectangle 115"/>
          <p:cNvSpPr>
            <a:spLocks noChangeArrowheads="1"/>
          </p:cNvSpPr>
          <p:nvPr/>
        </p:nvSpPr>
        <p:spPr bwMode="auto">
          <a:xfrm>
            <a:off x="2646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9508" name="Rectangle 116"/>
          <p:cNvSpPr>
            <a:spLocks noChangeArrowheads="1"/>
          </p:cNvSpPr>
          <p:nvPr/>
        </p:nvSpPr>
        <p:spPr bwMode="auto">
          <a:xfrm>
            <a:off x="3027363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59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214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6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7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8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9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3505200" y="3709988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80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81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0482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483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0484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0485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487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0488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489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0490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0492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0493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494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0495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496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0497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498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0499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500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501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502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0503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0504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505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506" name="Rectangle 90"/>
          <p:cNvSpPr>
            <a:spLocks noChangeArrowheads="1"/>
          </p:cNvSpPr>
          <p:nvPr/>
        </p:nvSpPr>
        <p:spPr bwMode="auto">
          <a:xfrm>
            <a:off x="1050925" y="3252788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507" name="Rectangle 91"/>
          <p:cNvSpPr>
            <a:spLocks noChangeArrowheads="1"/>
          </p:cNvSpPr>
          <p:nvPr/>
        </p:nvSpPr>
        <p:spPr bwMode="auto">
          <a:xfrm>
            <a:off x="5318125" y="3252788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0508" name="Rectangle 92"/>
          <p:cNvSpPr>
            <a:spLocks noChangeArrowheads="1"/>
          </p:cNvSpPr>
          <p:nvPr/>
        </p:nvSpPr>
        <p:spPr bwMode="auto">
          <a:xfrm>
            <a:off x="7451725" y="3252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509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510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74239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512" name="Rectangle 96"/>
          <p:cNvSpPr>
            <a:spLocks noChangeArrowheads="1"/>
          </p:cNvSpPr>
          <p:nvPr/>
        </p:nvSpPr>
        <p:spPr bwMode="auto">
          <a:xfrm>
            <a:off x="219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3" name="Rectangle 97"/>
          <p:cNvSpPr>
            <a:spLocks noChangeArrowheads="1"/>
          </p:cNvSpPr>
          <p:nvPr/>
        </p:nvSpPr>
        <p:spPr bwMode="auto">
          <a:xfrm>
            <a:off x="257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4" name="Rectangle 98"/>
          <p:cNvSpPr>
            <a:spLocks noChangeArrowheads="1"/>
          </p:cNvSpPr>
          <p:nvPr/>
        </p:nvSpPr>
        <p:spPr bwMode="auto">
          <a:xfrm>
            <a:off x="295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5" name="Rectangle 99"/>
          <p:cNvSpPr>
            <a:spLocks noChangeArrowheads="1"/>
          </p:cNvSpPr>
          <p:nvPr/>
        </p:nvSpPr>
        <p:spPr bwMode="auto">
          <a:xfrm>
            <a:off x="333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6" name="Rectangle 100"/>
          <p:cNvSpPr>
            <a:spLocks noChangeArrowheads="1"/>
          </p:cNvSpPr>
          <p:nvPr/>
        </p:nvSpPr>
        <p:spPr bwMode="auto">
          <a:xfrm>
            <a:off x="371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7" name="Rectangle 101"/>
          <p:cNvSpPr>
            <a:spLocks noChangeArrowheads="1"/>
          </p:cNvSpPr>
          <p:nvPr/>
        </p:nvSpPr>
        <p:spPr bwMode="auto">
          <a:xfrm>
            <a:off x="410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8" name="Rectangle 102"/>
          <p:cNvSpPr>
            <a:spLocks noChangeArrowheads="1"/>
          </p:cNvSpPr>
          <p:nvPr/>
        </p:nvSpPr>
        <p:spPr bwMode="auto">
          <a:xfrm>
            <a:off x="448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19" name="Rectangle 103"/>
          <p:cNvSpPr>
            <a:spLocks noChangeArrowheads="1"/>
          </p:cNvSpPr>
          <p:nvPr/>
        </p:nvSpPr>
        <p:spPr bwMode="auto">
          <a:xfrm>
            <a:off x="4862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0" name="Rectangle 104"/>
          <p:cNvSpPr>
            <a:spLocks noChangeArrowheads="1"/>
          </p:cNvSpPr>
          <p:nvPr/>
        </p:nvSpPr>
        <p:spPr bwMode="auto">
          <a:xfrm>
            <a:off x="5243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1" name="Rectangle 105"/>
          <p:cNvSpPr>
            <a:spLocks noChangeArrowheads="1"/>
          </p:cNvSpPr>
          <p:nvPr/>
        </p:nvSpPr>
        <p:spPr bwMode="auto">
          <a:xfrm>
            <a:off x="5624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2" name="Rectangle 106"/>
          <p:cNvSpPr>
            <a:spLocks noChangeArrowheads="1"/>
          </p:cNvSpPr>
          <p:nvPr/>
        </p:nvSpPr>
        <p:spPr bwMode="auto">
          <a:xfrm>
            <a:off x="6005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3" name="Rectangle 107"/>
          <p:cNvSpPr>
            <a:spLocks noChangeArrowheads="1"/>
          </p:cNvSpPr>
          <p:nvPr/>
        </p:nvSpPr>
        <p:spPr bwMode="auto">
          <a:xfrm>
            <a:off x="6386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4" name="Rectangle 108"/>
          <p:cNvSpPr>
            <a:spLocks noChangeArrowheads="1"/>
          </p:cNvSpPr>
          <p:nvPr/>
        </p:nvSpPr>
        <p:spPr bwMode="auto">
          <a:xfrm>
            <a:off x="6767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5" name="Rectangle 109"/>
          <p:cNvSpPr>
            <a:spLocks noChangeArrowheads="1"/>
          </p:cNvSpPr>
          <p:nvPr/>
        </p:nvSpPr>
        <p:spPr bwMode="auto">
          <a:xfrm>
            <a:off x="7148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6" name="Rectangle 110"/>
          <p:cNvSpPr>
            <a:spLocks noChangeArrowheads="1"/>
          </p:cNvSpPr>
          <p:nvPr/>
        </p:nvSpPr>
        <p:spPr bwMode="auto">
          <a:xfrm>
            <a:off x="7529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7" name="Rectangle 111"/>
          <p:cNvSpPr>
            <a:spLocks noChangeArrowheads="1"/>
          </p:cNvSpPr>
          <p:nvPr/>
        </p:nvSpPr>
        <p:spPr bwMode="auto">
          <a:xfrm>
            <a:off x="7910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8" name="Rectangle 112"/>
          <p:cNvSpPr>
            <a:spLocks noChangeArrowheads="1"/>
          </p:cNvSpPr>
          <p:nvPr/>
        </p:nvSpPr>
        <p:spPr bwMode="auto">
          <a:xfrm>
            <a:off x="8291513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529" name="Rectangle 113"/>
          <p:cNvSpPr>
            <a:spLocks noChangeArrowheads="1"/>
          </p:cNvSpPr>
          <p:nvPr/>
        </p:nvSpPr>
        <p:spPr bwMode="auto">
          <a:xfrm>
            <a:off x="468313" y="5589588"/>
            <a:ext cx="187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60530" name="Rectangle 114"/>
          <p:cNvSpPr>
            <a:spLocks noChangeArrowheads="1"/>
          </p:cNvSpPr>
          <p:nvPr/>
        </p:nvSpPr>
        <p:spPr bwMode="auto">
          <a:xfrm>
            <a:off x="2249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0531" name="Rectangle 115"/>
          <p:cNvSpPr>
            <a:spLocks noChangeArrowheads="1"/>
          </p:cNvSpPr>
          <p:nvPr/>
        </p:nvSpPr>
        <p:spPr bwMode="auto">
          <a:xfrm>
            <a:off x="2630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0532" name="Rectangle 116"/>
          <p:cNvSpPr>
            <a:spLocks noChangeArrowheads="1"/>
          </p:cNvSpPr>
          <p:nvPr/>
        </p:nvSpPr>
        <p:spPr bwMode="auto">
          <a:xfrm>
            <a:off x="3011488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8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23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  <a:endParaRPr lang="ko-KR" altLang="en-US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2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8461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379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9129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4463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2979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513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046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4579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113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5646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1801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7135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7246938" y="5087938"/>
            <a:ext cx="2921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77803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8313738" y="508793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463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2597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36639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47307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57975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6864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79311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9969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31305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52641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7397750" y="3259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2139950" y="21161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2" name="Oval 32"/>
          <p:cNvSpPr>
            <a:spLocks noChangeArrowheads="1"/>
          </p:cNvSpPr>
          <p:nvPr/>
        </p:nvSpPr>
        <p:spPr bwMode="auto">
          <a:xfrm>
            <a:off x="6330950" y="2268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4273550" y="11255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2514600" y="1423988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4724400" y="1423988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H="1">
            <a:off x="1219200" y="2490788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2590800" y="24907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 flipH="1">
            <a:off x="5638800" y="26431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6781800" y="2566988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 flipH="1">
            <a:off x="6858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1371600" y="3633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H="1">
            <a:off x="2971800" y="37099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>
            <a:off x="35052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H="1">
            <a:off x="50292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5638800" y="3709988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H="1">
            <a:off x="7010400" y="36337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7772400" y="3633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H="1">
            <a:off x="381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H="1">
            <a:off x="1447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H="1">
            <a:off x="2514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H="1">
            <a:off x="3581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 flipH="1">
            <a:off x="4648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 flipH="1">
            <a:off x="5715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 flipH="1">
            <a:off x="6781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762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1828800" y="4624388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2895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403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054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0" name="Line 60"/>
          <p:cNvSpPr>
            <a:spLocks noChangeShapeType="1"/>
          </p:cNvSpPr>
          <p:nvPr/>
        </p:nvSpPr>
        <p:spPr bwMode="auto">
          <a:xfrm>
            <a:off x="61722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1" name="Line 61"/>
          <p:cNvSpPr>
            <a:spLocks noChangeShapeType="1"/>
          </p:cNvSpPr>
          <p:nvPr/>
        </p:nvSpPr>
        <p:spPr bwMode="auto">
          <a:xfrm>
            <a:off x="72390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83058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3" name="Line 63"/>
          <p:cNvSpPr>
            <a:spLocks noChangeShapeType="1"/>
          </p:cNvSpPr>
          <p:nvPr/>
        </p:nvSpPr>
        <p:spPr bwMode="auto">
          <a:xfrm flipH="1">
            <a:off x="7848600" y="470058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4" name="Oval 64"/>
          <p:cNvSpPr>
            <a:spLocks noChangeArrowheads="1"/>
          </p:cNvSpPr>
          <p:nvPr/>
        </p:nvSpPr>
        <p:spPr bwMode="auto">
          <a:xfrm>
            <a:off x="1530350" y="42497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288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822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1355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1889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1509" name="Rectangle 69"/>
          <p:cNvSpPr>
            <a:spLocks noChangeArrowheads="1"/>
          </p:cNvSpPr>
          <p:nvPr/>
        </p:nvSpPr>
        <p:spPr bwMode="auto">
          <a:xfrm>
            <a:off x="2422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2955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11" name="Rectangle 71"/>
          <p:cNvSpPr>
            <a:spLocks noChangeArrowheads="1"/>
          </p:cNvSpPr>
          <p:nvPr/>
        </p:nvSpPr>
        <p:spPr bwMode="auto">
          <a:xfrm>
            <a:off x="3489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4022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4556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5089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1515" name="Rectangle 75"/>
          <p:cNvSpPr>
            <a:spLocks noChangeArrowheads="1"/>
          </p:cNvSpPr>
          <p:nvPr/>
        </p:nvSpPr>
        <p:spPr bwMode="auto">
          <a:xfrm>
            <a:off x="5622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61563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66897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72231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77565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8289925" y="5035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517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1584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1523" name="Rectangle 83"/>
          <p:cNvSpPr>
            <a:spLocks noChangeArrowheads="1"/>
          </p:cNvSpPr>
          <p:nvPr/>
        </p:nvSpPr>
        <p:spPr bwMode="auto">
          <a:xfrm>
            <a:off x="3184525" y="325278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2651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37179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47847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58515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528" name="Rectangle 88"/>
          <p:cNvSpPr>
            <a:spLocks noChangeArrowheads="1"/>
          </p:cNvSpPr>
          <p:nvPr/>
        </p:nvSpPr>
        <p:spPr bwMode="auto">
          <a:xfrm>
            <a:off x="69183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29" name="Rectangle 89"/>
          <p:cNvSpPr>
            <a:spLocks noChangeArrowheads="1"/>
          </p:cNvSpPr>
          <p:nvPr/>
        </p:nvSpPr>
        <p:spPr bwMode="auto">
          <a:xfrm>
            <a:off x="7985125" y="4273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30" name="Rectangle 90"/>
          <p:cNvSpPr>
            <a:spLocks noChangeArrowheads="1"/>
          </p:cNvSpPr>
          <p:nvPr/>
        </p:nvSpPr>
        <p:spPr bwMode="auto">
          <a:xfrm>
            <a:off x="1050925" y="3252788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31" name="Rectangle 91"/>
          <p:cNvSpPr>
            <a:spLocks noChangeArrowheads="1"/>
          </p:cNvSpPr>
          <p:nvPr/>
        </p:nvSpPr>
        <p:spPr bwMode="auto">
          <a:xfrm>
            <a:off x="5318125" y="3252788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7451725" y="3252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533" name="Rectangle 93"/>
          <p:cNvSpPr>
            <a:spLocks noChangeArrowheads="1"/>
          </p:cNvSpPr>
          <p:nvPr/>
        </p:nvSpPr>
        <p:spPr bwMode="auto">
          <a:xfrm>
            <a:off x="2193925" y="2139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6384925" y="2292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4327525" y="1149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213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252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8" name="Rectangle 98"/>
          <p:cNvSpPr>
            <a:spLocks noChangeArrowheads="1"/>
          </p:cNvSpPr>
          <p:nvPr/>
        </p:nvSpPr>
        <p:spPr bwMode="auto">
          <a:xfrm>
            <a:off x="290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9" name="Rectangle 99"/>
          <p:cNvSpPr>
            <a:spLocks noChangeArrowheads="1"/>
          </p:cNvSpPr>
          <p:nvPr/>
        </p:nvSpPr>
        <p:spPr bwMode="auto">
          <a:xfrm>
            <a:off x="328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366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404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2" name="Rectangle 102"/>
          <p:cNvSpPr>
            <a:spLocks noChangeArrowheads="1"/>
          </p:cNvSpPr>
          <p:nvPr/>
        </p:nvSpPr>
        <p:spPr bwMode="auto">
          <a:xfrm>
            <a:off x="442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3" name="Rectangle 103"/>
          <p:cNvSpPr>
            <a:spLocks noChangeArrowheads="1"/>
          </p:cNvSpPr>
          <p:nvPr/>
        </p:nvSpPr>
        <p:spPr bwMode="auto">
          <a:xfrm>
            <a:off x="4806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4" name="Rectangle 104"/>
          <p:cNvSpPr>
            <a:spLocks noChangeArrowheads="1"/>
          </p:cNvSpPr>
          <p:nvPr/>
        </p:nvSpPr>
        <p:spPr bwMode="auto">
          <a:xfrm>
            <a:off x="5187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5" name="Rectangle 105"/>
          <p:cNvSpPr>
            <a:spLocks noChangeArrowheads="1"/>
          </p:cNvSpPr>
          <p:nvPr/>
        </p:nvSpPr>
        <p:spPr bwMode="auto">
          <a:xfrm>
            <a:off x="5568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6" name="Rectangle 106"/>
          <p:cNvSpPr>
            <a:spLocks noChangeArrowheads="1"/>
          </p:cNvSpPr>
          <p:nvPr/>
        </p:nvSpPr>
        <p:spPr bwMode="auto">
          <a:xfrm>
            <a:off x="5949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7" name="Rectangle 107"/>
          <p:cNvSpPr>
            <a:spLocks noChangeArrowheads="1"/>
          </p:cNvSpPr>
          <p:nvPr/>
        </p:nvSpPr>
        <p:spPr bwMode="auto">
          <a:xfrm>
            <a:off x="6330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8" name="Rectangle 108"/>
          <p:cNvSpPr>
            <a:spLocks noChangeArrowheads="1"/>
          </p:cNvSpPr>
          <p:nvPr/>
        </p:nvSpPr>
        <p:spPr bwMode="auto">
          <a:xfrm>
            <a:off x="6711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9" name="Rectangle 109"/>
          <p:cNvSpPr>
            <a:spLocks noChangeArrowheads="1"/>
          </p:cNvSpPr>
          <p:nvPr/>
        </p:nvSpPr>
        <p:spPr bwMode="auto">
          <a:xfrm>
            <a:off x="7092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0" name="Rectangle 110"/>
          <p:cNvSpPr>
            <a:spLocks noChangeArrowheads="1"/>
          </p:cNvSpPr>
          <p:nvPr/>
        </p:nvSpPr>
        <p:spPr bwMode="auto">
          <a:xfrm>
            <a:off x="7473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1" name="Rectangle 111"/>
          <p:cNvSpPr>
            <a:spLocks noChangeArrowheads="1"/>
          </p:cNvSpPr>
          <p:nvPr/>
        </p:nvSpPr>
        <p:spPr bwMode="auto">
          <a:xfrm>
            <a:off x="7854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2" name="Rectangle 112"/>
          <p:cNvSpPr>
            <a:spLocks noChangeArrowheads="1"/>
          </p:cNvSpPr>
          <p:nvPr/>
        </p:nvSpPr>
        <p:spPr bwMode="auto">
          <a:xfrm>
            <a:off x="8235950" y="5697538"/>
            <a:ext cx="3683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3" name="Rectangle 113"/>
          <p:cNvSpPr>
            <a:spLocks noChangeArrowheads="1"/>
          </p:cNvSpPr>
          <p:nvPr/>
        </p:nvSpPr>
        <p:spPr bwMode="auto">
          <a:xfrm>
            <a:off x="395288" y="5589588"/>
            <a:ext cx="178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Sorted array.</a:t>
            </a:r>
          </a:p>
        </p:txBody>
      </p:sp>
      <p:sp>
        <p:nvSpPr>
          <p:cNvPr id="61554" name="Rectangle 114"/>
          <p:cNvSpPr>
            <a:spLocks noChangeArrowheads="1"/>
          </p:cNvSpPr>
          <p:nvPr/>
        </p:nvSpPr>
        <p:spPr bwMode="auto">
          <a:xfrm>
            <a:off x="2193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1555" name="Rectangle 115"/>
          <p:cNvSpPr>
            <a:spLocks noChangeArrowheads="1"/>
          </p:cNvSpPr>
          <p:nvPr/>
        </p:nvSpPr>
        <p:spPr bwMode="auto">
          <a:xfrm>
            <a:off x="2574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1556" name="Rectangle 116"/>
          <p:cNvSpPr>
            <a:spLocks noChangeArrowheads="1"/>
          </p:cNvSpPr>
          <p:nvPr/>
        </p:nvSpPr>
        <p:spPr bwMode="auto">
          <a:xfrm>
            <a:off x="2955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75285" name="Rectangle 117"/>
          <p:cNvSpPr>
            <a:spLocks noChangeArrowheads="1"/>
          </p:cNvSpPr>
          <p:nvPr/>
        </p:nvSpPr>
        <p:spPr bwMode="auto">
          <a:xfrm>
            <a:off x="3336925" y="564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8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8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Binary Search Tree</a:t>
            </a:r>
            <a:endParaRPr lang="ko-KR" altLang="en-US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797425" y="1536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663825" y="2527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007225" y="2527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673225" y="3365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3425825" y="3365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88025" y="3365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1063625" y="443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206625" y="443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3114675" y="183515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5248275" y="183515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1971675" y="290195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038475" y="290195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6162675" y="297815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1362075" y="374015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047875" y="374015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5254625" y="4356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5553075" y="381635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1941" name="Rectangle 21"/>
          <p:cNvSpPr>
            <a:spLocks noChangeArrowheads="1"/>
          </p:cNvSpPr>
          <p:nvPr/>
        </p:nvSpPr>
        <p:spPr bwMode="auto">
          <a:xfrm>
            <a:off x="4775200" y="1560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20</a:t>
            </a:r>
          </a:p>
        </p:txBody>
      </p:sp>
      <p:sp>
        <p:nvSpPr>
          <p:cNvPr id="721942" name="Rectangle 22"/>
          <p:cNvSpPr>
            <a:spLocks noChangeArrowheads="1"/>
          </p:cNvSpPr>
          <p:nvPr/>
        </p:nvSpPr>
        <p:spPr bwMode="auto">
          <a:xfrm>
            <a:off x="2641600" y="25511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721943" name="Rectangle 23"/>
          <p:cNvSpPr>
            <a:spLocks noChangeArrowheads="1"/>
          </p:cNvSpPr>
          <p:nvPr/>
        </p:nvSpPr>
        <p:spPr bwMode="auto">
          <a:xfrm>
            <a:off x="1727200" y="33893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21944" name="Rectangle 24"/>
          <p:cNvSpPr>
            <a:spLocks noChangeArrowheads="1"/>
          </p:cNvSpPr>
          <p:nvPr/>
        </p:nvSpPr>
        <p:spPr bwMode="auto">
          <a:xfrm>
            <a:off x="1117600" y="44561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21945" name="Rectangle 25"/>
          <p:cNvSpPr>
            <a:spLocks noChangeArrowheads="1"/>
          </p:cNvSpPr>
          <p:nvPr/>
        </p:nvSpPr>
        <p:spPr bwMode="auto">
          <a:xfrm>
            <a:off x="2260600" y="44561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21946" name="Rectangle 26"/>
          <p:cNvSpPr>
            <a:spLocks noChangeArrowheads="1"/>
          </p:cNvSpPr>
          <p:nvPr/>
        </p:nvSpPr>
        <p:spPr bwMode="auto">
          <a:xfrm>
            <a:off x="3403600" y="33893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15</a:t>
            </a:r>
          </a:p>
        </p:txBody>
      </p:sp>
      <p:sp>
        <p:nvSpPr>
          <p:cNvPr id="721947" name="Rectangle 27"/>
          <p:cNvSpPr>
            <a:spLocks noChangeArrowheads="1"/>
          </p:cNvSpPr>
          <p:nvPr/>
        </p:nvSpPr>
        <p:spPr bwMode="auto">
          <a:xfrm>
            <a:off x="6985000" y="25511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40</a:t>
            </a:r>
          </a:p>
        </p:txBody>
      </p:sp>
      <p:sp>
        <p:nvSpPr>
          <p:cNvPr id="721948" name="Rectangle 28"/>
          <p:cNvSpPr>
            <a:spLocks noChangeArrowheads="1"/>
          </p:cNvSpPr>
          <p:nvPr/>
        </p:nvSpPr>
        <p:spPr bwMode="auto">
          <a:xfrm>
            <a:off x="5765800" y="33893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721949" name="Rectangle 29"/>
          <p:cNvSpPr>
            <a:spLocks noChangeArrowheads="1"/>
          </p:cNvSpPr>
          <p:nvPr/>
        </p:nvSpPr>
        <p:spPr bwMode="auto">
          <a:xfrm>
            <a:off x="5308600" y="43799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25</a:t>
            </a:r>
          </a:p>
        </p:txBody>
      </p:sp>
      <p:sp>
        <p:nvSpPr>
          <p:cNvPr id="721950" name="Rectangle 30"/>
          <p:cNvSpPr>
            <a:spLocks noChangeArrowheads="1"/>
          </p:cNvSpPr>
          <p:nvPr/>
        </p:nvSpPr>
        <p:spPr bwMode="auto">
          <a:xfrm>
            <a:off x="2843213" y="5300663"/>
            <a:ext cx="3743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Only keys are shown.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8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1" grpId="0" build="p" autoUpdateAnimBg="0"/>
      <p:bldP spid="721942" grpId="0" build="p" autoUpdateAnimBg="0"/>
      <p:bldP spid="721943" grpId="0" build="p" autoUpdateAnimBg="0"/>
      <p:bldP spid="721944" grpId="0" build="p" autoUpdateAnimBg="0"/>
      <p:bldP spid="721945" grpId="0" build="p" autoUpdateAnimBg="0"/>
      <p:bldP spid="721946" grpId="0" build="p" autoUpdateAnimBg="0"/>
      <p:bldP spid="721947" grpId="0" build="p" autoUpdateAnimBg="0"/>
      <p:bldP spid="721948" grpId="0" build="p" autoUpdateAnimBg="0"/>
      <p:bldP spid="721949" grpId="0" build="p" autoUpdateAnimBg="0"/>
      <p:bldP spid="72195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To Sort</a:t>
            </a:r>
            <a:endParaRPr lang="ko-KR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Initialize winner tree.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O(n)</a:t>
            </a:r>
            <a:r>
              <a:rPr lang="en-US" altLang="ko-KR" smtClean="0"/>
              <a:t> time</a:t>
            </a:r>
          </a:p>
          <a:p>
            <a:pPr eaLnBrk="1" hangingPunct="1"/>
            <a:r>
              <a:rPr lang="en-US" altLang="ko-KR" smtClean="0"/>
              <a:t>Remove winner and replay.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O(log n)</a:t>
            </a:r>
            <a:r>
              <a:rPr lang="en-US" altLang="ko-KR" smtClean="0"/>
              <a:t> time</a:t>
            </a:r>
          </a:p>
          <a:p>
            <a:pPr eaLnBrk="1" hangingPunct="1"/>
            <a:r>
              <a:rPr lang="en-US" altLang="ko-KR" smtClean="0"/>
              <a:t>Remove winner and replay n times.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O(n log n)</a:t>
            </a:r>
            <a:r>
              <a:rPr lang="en-US" altLang="ko-KR" smtClean="0"/>
              <a:t> time</a:t>
            </a:r>
          </a:p>
          <a:p>
            <a:pPr eaLnBrk="1" hangingPunct="1"/>
            <a:r>
              <a:rPr lang="en-US" altLang="ko-KR" smtClean="0"/>
              <a:t>Total sort time is </a:t>
            </a:r>
            <a:r>
              <a:rPr lang="en-US" altLang="ko-KR" smtClean="0">
                <a:solidFill>
                  <a:srgbClr val="FF0000"/>
                </a:solidFill>
              </a:rPr>
              <a:t>O(n log n).</a:t>
            </a:r>
          </a:p>
          <a:p>
            <a:pPr eaLnBrk="1" hangingPunct="1"/>
            <a:r>
              <a:rPr lang="en-US" altLang="ko-KR" smtClean="0"/>
              <a:t>Actually </a:t>
            </a:r>
            <a:r>
              <a:rPr lang="en-US" altLang="ko-KR" smtClean="0">
                <a:solidFill>
                  <a:srgbClr val="FF0000"/>
                </a:solidFill>
              </a:rPr>
              <a:t>Theta(n log n).</a:t>
            </a:r>
            <a:endParaRPr lang="ko-KR" altLang="en-US" smtClean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4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 Operations</a:t>
            </a:r>
            <a:endParaRPr lang="ko-KR" alt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Initialize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O(n)</a:t>
            </a:r>
            <a:r>
              <a:rPr lang="en-US" altLang="ko-KR" smtClean="0"/>
              <a:t> time</a:t>
            </a:r>
          </a:p>
          <a:p>
            <a:pPr eaLnBrk="1" hangingPunct="1"/>
            <a:r>
              <a:rPr lang="en-US" altLang="ko-KR" smtClean="0"/>
              <a:t>Get winner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O(1)</a:t>
            </a:r>
            <a:r>
              <a:rPr lang="en-US" altLang="ko-KR" smtClean="0"/>
              <a:t> time</a:t>
            </a:r>
          </a:p>
          <a:p>
            <a:pPr eaLnBrk="1" hangingPunct="1"/>
            <a:r>
              <a:rPr lang="en-US" altLang="ko-KR" smtClean="0"/>
              <a:t>Remove/replace winner and replay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O(log n)</a:t>
            </a:r>
            <a:r>
              <a:rPr lang="en-US" altLang="ko-KR" smtClean="0"/>
              <a:t> time</a:t>
            </a:r>
          </a:p>
          <a:p>
            <a:pPr lvl="1" eaLnBrk="1" hangingPunct="1"/>
            <a:r>
              <a:rPr lang="en-US" altLang="ko-KR" smtClean="0"/>
              <a:t> more precisely </a:t>
            </a:r>
            <a:r>
              <a:rPr lang="en-US" altLang="ko-KR" smtClean="0">
                <a:solidFill>
                  <a:srgbClr val="FF0000"/>
                </a:solidFill>
              </a:rPr>
              <a:t>Theta(log n)</a:t>
            </a:r>
          </a:p>
          <a:p>
            <a:pPr eaLnBrk="1" hangingPunct="1"/>
            <a:endParaRPr lang="ko-KR" altLang="en-US" smtClean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7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Replace Winner And Replay</a:t>
            </a:r>
            <a:endParaRPr lang="ko-KR" altLang="en-US" smtClean="0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4587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9921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15255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20589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2592388" y="5121275"/>
            <a:ext cx="2921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1" name="Rectangle 10"/>
          <p:cNvSpPr>
            <a:spLocks noChangeArrowheads="1"/>
          </p:cNvSpPr>
          <p:nvPr/>
        </p:nvSpPr>
        <p:spPr bwMode="auto">
          <a:xfrm>
            <a:off x="31257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36591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3" name="Rectangle 12"/>
          <p:cNvSpPr>
            <a:spLocks noChangeArrowheads="1"/>
          </p:cNvSpPr>
          <p:nvPr/>
        </p:nvSpPr>
        <p:spPr bwMode="auto">
          <a:xfrm>
            <a:off x="41925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47259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5" name="Rectangle 14"/>
          <p:cNvSpPr>
            <a:spLocks noChangeArrowheads="1"/>
          </p:cNvSpPr>
          <p:nvPr/>
        </p:nvSpPr>
        <p:spPr bwMode="auto">
          <a:xfrm>
            <a:off x="52593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6" name="Rectangle 15"/>
          <p:cNvSpPr>
            <a:spLocks noChangeArrowheads="1"/>
          </p:cNvSpPr>
          <p:nvPr/>
        </p:nvSpPr>
        <p:spPr bwMode="auto">
          <a:xfrm>
            <a:off x="57927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7" name="Rectangle 16"/>
          <p:cNvSpPr>
            <a:spLocks noChangeArrowheads="1"/>
          </p:cNvSpPr>
          <p:nvPr/>
        </p:nvSpPr>
        <p:spPr bwMode="auto">
          <a:xfrm>
            <a:off x="63261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8" name="Rectangle 17"/>
          <p:cNvSpPr>
            <a:spLocks noChangeArrowheads="1"/>
          </p:cNvSpPr>
          <p:nvPr/>
        </p:nvSpPr>
        <p:spPr bwMode="auto">
          <a:xfrm>
            <a:off x="68595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9" name="Rectangle 18"/>
          <p:cNvSpPr>
            <a:spLocks noChangeArrowheads="1"/>
          </p:cNvSpPr>
          <p:nvPr/>
        </p:nvSpPr>
        <p:spPr bwMode="auto">
          <a:xfrm>
            <a:off x="73929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0" name="Rectangle 19"/>
          <p:cNvSpPr>
            <a:spLocks noChangeArrowheads="1"/>
          </p:cNvSpPr>
          <p:nvPr/>
        </p:nvSpPr>
        <p:spPr bwMode="auto">
          <a:xfrm>
            <a:off x="79263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1" name="Rectangle 20"/>
          <p:cNvSpPr>
            <a:spLocks noChangeArrowheads="1"/>
          </p:cNvSpPr>
          <p:nvPr/>
        </p:nvSpPr>
        <p:spPr bwMode="auto">
          <a:xfrm>
            <a:off x="8459788" y="5121275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2" name="Oval 21"/>
          <p:cNvSpPr>
            <a:spLocks noChangeArrowheads="1"/>
          </p:cNvSpPr>
          <p:nvPr/>
        </p:nvSpPr>
        <p:spPr bwMode="auto">
          <a:xfrm>
            <a:off x="6096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3" name="Oval 22"/>
          <p:cNvSpPr>
            <a:spLocks noChangeArrowheads="1"/>
          </p:cNvSpPr>
          <p:nvPr/>
        </p:nvSpPr>
        <p:spPr bwMode="auto">
          <a:xfrm>
            <a:off x="27432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4" name="Oval 23"/>
          <p:cNvSpPr>
            <a:spLocks noChangeArrowheads="1"/>
          </p:cNvSpPr>
          <p:nvPr/>
        </p:nvSpPr>
        <p:spPr bwMode="auto">
          <a:xfrm>
            <a:off x="38100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5" name="Oval 24"/>
          <p:cNvSpPr>
            <a:spLocks noChangeArrowheads="1"/>
          </p:cNvSpPr>
          <p:nvPr/>
        </p:nvSpPr>
        <p:spPr bwMode="auto">
          <a:xfrm>
            <a:off x="48768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6" name="Oval 25"/>
          <p:cNvSpPr>
            <a:spLocks noChangeArrowheads="1"/>
          </p:cNvSpPr>
          <p:nvPr/>
        </p:nvSpPr>
        <p:spPr bwMode="auto">
          <a:xfrm>
            <a:off x="59436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7" name="Oval 26"/>
          <p:cNvSpPr>
            <a:spLocks noChangeArrowheads="1"/>
          </p:cNvSpPr>
          <p:nvPr/>
        </p:nvSpPr>
        <p:spPr bwMode="auto">
          <a:xfrm>
            <a:off x="70104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8" name="Oval 27"/>
          <p:cNvSpPr>
            <a:spLocks noChangeArrowheads="1"/>
          </p:cNvSpPr>
          <p:nvPr/>
        </p:nvSpPr>
        <p:spPr bwMode="auto">
          <a:xfrm>
            <a:off x="80772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9" name="Oval 28"/>
          <p:cNvSpPr>
            <a:spLocks noChangeArrowheads="1"/>
          </p:cNvSpPr>
          <p:nvPr/>
        </p:nvSpPr>
        <p:spPr bwMode="auto">
          <a:xfrm>
            <a:off x="1143000" y="329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0" name="Oval 29"/>
          <p:cNvSpPr>
            <a:spLocks noChangeArrowheads="1"/>
          </p:cNvSpPr>
          <p:nvPr/>
        </p:nvSpPr>
        <p:spPr bwMode="auto">
          <a:xfrm>
            <a:off x="3276600" y="329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1" name="Oval 30"/>
          <p:cNvSpPr>
            <a:spLocks noChangeArrowheads="1"/>
          </p:cNvSpPr>
          <p:nvPr/>
        </p:nvSpPr>
        <p:spPr bwMode="auto">
          <a:xfrm>
            <a:off x="5410200" y="329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2" name="Oval 31"/>
          <p:cNvSpPr>
            <a:spLocks noChangeArrowheads="1"/>
          </p:cNvSpPr>
          <p:nvPr/>
        </p:nvSpPr>
        <p:spPr bwMode="auto">
          <a:xfrm>
            <a:off x="7543800" y="329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3" name="Oval 32"/>
          <p:cNvSpPr>
            <a:spLocks noChangeArrowheads="1"/>
          </p:cNvSpPr>
          <p:nvPr/>
        </p:nvSpPr>
        <p:spPr bwMode="auto">
          <a:xfrm>
            <a:off x="2286000" y="2149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4" name="Oval 33"/>
          <p:cNvSpPr>
            <a:spLocks noChangeArrowheads="1"/>
          </p:cNvSpPr>
          <p:nvPr/>
        </p:nvSpPr>
        <p:spPr bwMode="auto">
          <a:xfrm>
            <a:off x="6477000" y="2301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5" name="Oval 34"/>
          <p:cNvSpPr>
            <a:spLocks noChangeArrowheads="1"/>
          </p:cNvSpPr>
          <p:nvPr/>
        </p:nvSpPr>
        <p:spPr bwMode="auto">
          <a:xfrm>
            <a:off x="4419600" y="1158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46" name="Line 35"/>
          <p:cNvSpPr>
            <a:spLocks noChangeShapeType="1"/>
          </p:cNvSpPr>
          <p:nvPr/>
        </p:nvSpPr>
        <p:spPr bwMode="auto">
          <a:xfrm flipH="1">
            <a:off x="2660650" y="1457325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47" name="Line 36"/>
          <p:cNvSpPr>
            <a:spLocks noChangeShapeType="1"/>
          </p:cNvSpPr>
          <p:nvPr/>
        </p:nvSpPr>
        <p:spPr bwMode="auto">
          <a:xfrm>
            <a:off x="4870450" y="1457325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48" name="Line 37"/>
          <p:cNvSpPr>
            <a:spLocks noChangeShapeType="1"/>
          </p:cNvSpPr>
          <p:nvPr/>
        </p:nvSpPr>
        <p:spPr bwMode="auto">
          <a:xfrm flipH="1">
            <a:off x="1365250" y="2524125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49" name="Line 38"/>
          <p:cNvSpPr>
            <a:spLocks noChangeShapeType="1"/>
          </p:cNvSpPr>
          <p:nvPr/>
        </p:nvSpPr>
        <p:spPr bwMode="auto">
          <a:xfrm>
            <a:off x="2736850" y="25241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0" name="Line 39"/>
          <p:cNvSpPr>
            <a:spLocks noChangeShapeType="1"/>
          </p:cNvSpPr>
          <p:nvPr/>
        </p:nvSpPr>
        <p:spPr bwMode="auto">
          <a:xfrm flipH="1">
            <a:off x="5784850" y="26765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1" name="Line 40"/>
          <p:cNvSpPr>
            <a:spLocks noChangeShapeType="1"/>
          </p:cNvSpPr>
          <p:nvPr/>
        </p:nvSpPr>
        <p:spPr bwMode="auto">
          <a:xfrm>
            <a:off x="6927850" y="26003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2" name="Line 41"/>
          <p:cNvSpPr>
            <a:spLocks noChangeShapeType="1"/>
          </p:cNvSpPr>
          <p:nvPr/>
        </p:nvSpPr>
        <p:spPr bwMode="auto">
          <a:xfrm flipH="1">
            <a:off x="831850" y="36671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3" name="Line 42"/>
          <p:cNvSpPr>
            <a:spLocks noChangeShapeType="1"/>
          </p:cNvSpPr>
          <p:nvPr/>
        </p:nvSpPr>
        <p:spPr bwMode="auto">
          <a:xfrm>
            <a:off x="1517650" y="36671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4" name="Line 43"/>
          <p:cNvSpPr>
            <a:spLocks noChangeShapeType="1"/>
          </p:cNvSpPr>
          <p:nvPr/>
        </p:nvSpPr>
        <p:spPr bwMode="auto">
          <a:xfrm flipH="1">
            <a:off x="3117850" y="37433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5" name="Line 44"/>
          <p:cNvSpPr>
            <a:spLocks noChangeShapeType="1"/>
          </p:cNvSpPr>
          <p:nvPr/>
        </p:nvSpPr>
        <p:spPr bwMode="auto">
          <a:xfrm>
            <a:off x="3727450" y="35909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6" name="Line 45"/>
          <p:cNvSpPr>
            <a:spLocks noChangeShapeType="1"/>
          </p:cNvSpPr>
          <p:nvPr/>
        </p:nvSpPr>
        <p:spPr bwMode="auto">
          <a:xfrm flipH="1">
            <a:off x="5175250" y="37433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7" name="Line 46"/>
          <p:cNvSpPr>
            <a:spLocks noChangeShapeType="1"/>
          </p:cNvSpPr>
          <p:nvPr/>
        </p:nvSpPr>
        <p:spPr bwMode="auto">
          <a:xfrm>
            <a:off x="5784850" y="37433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8" name="Line 47"/>
          <p:cNvSpPr>
            <a:spLocks noChangeShapeType="1"/>
          </p:cNvSpPr>
          <p:nvPr/>
        </p:nvSpPr>
        <p:spPr bwMode="auto">
          <a:xfrm flipH="1">
            <a:off x="7156450" y="3667125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9" name="Line 48"/>
          <p:cNvSpPr>
            <a:spLocks noChangeShapeType="1"/>
          </p:cNvSpPr>
          <p:nvPr/>
        </p:nvSpPr>
        <p:spPr bwMode="auto">
          <a:xfrm>
            <a:off x="7918450" y="366712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0" name="Line 49"/>
          <p:cNvSpPr>
            <a:spLocks noChangeShapeType="1"/>
          </p:cNvSpPr>
          <p:nvPr/>
        </p:nvSpPr>
        <p:spPr bwMode="auto">
          <a:xfrm flipH="1">
            <a:off x="5270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1" name="Line 50"/>
          <p:cNvSpPr>
            <a:spLocks noChangeShapeType="1"/>
          </p:cNvSpPr>
          <p:nvPr/>
        </p:nvSpPr>
        <p:spPr bwMode="auto">
          <a:xfrm flipH="1">
            <a:off x="15938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2" name="Line 51"/>
          <p:cNvSpPr>
            <a:spLocks noChangeShapeType="1"/>
          </p:cNvSpPr>
          <p:nvPr/>
        </p:nvSpPr>
        <p:spPr bwMode="auto">
          <a:xfrm flipH="1">
            <a:off x="26606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3" name="Line 52"/>
          <p:cNvSpPr>
            <a:spLocks noChangeShapeType="1"/>
          </p:cNvSpPr>
          <p:nvPr/>
        </p:nvSpPr>
        <p:spPr bwMode="auto">
          <a:xfrm flipH="1">
            <a:off x="37274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4" name="Line 53"/>
          <p:cNvSpPr>
            <a:spLocks noChangeShapeType="1"/>
          </p:cNvSpPr>
          <p:nvPr/>
        </p:nvSpPr>
        <p:spPr bwMode="auto">
          <a:xfrm flipH="1">
            <a:off x="47942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5" name="Line 54"/>
          <p:cNvSpPr>
            <a:spLocks noChangeShapeType="1"/>
          </p:cNvSpPr>
          <p:nvPr/>
        </p:nvSpPr>
        <p:spPr bwMode="auto">
          <a:xfrm flipH="1">
            <a:off x="58610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6" name="Line 55"/>
          <p:cNvSpPr>
            <a:spLocks noChangeShapeType="1"/>
          </p:cNvSpPr>
          <p:nvPr/>
        </p:nvSpPr>
        <p:spPr bwMode="auto">
          <a:xfrm flipH="1">
            <a:off x="69278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7" name="Line 56"/>
          <p:cNvSpPr>
            <a:spLocks noChangeShapeType="1"/>
          </p:cNvSpPr>
          <p:nvPr/>
        </p:nvSpPr>
        <p:spPr bwMode="auto">
          <a:xfrm>
            <a:off x="9080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8" name="Line 57"/>
          <p:cNvSpPr>
            <a:spLocks noChangeShapeType="1"/>
          </p:cNvSpPr>
          <p:nvPr/>
        </p:nvSpPr>
        <p:spPr bwMode="auto">
          <a:xfrm>
            <a:off x="1974850" y="46577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69" name="Line 58"/>
          <p:cNvSpPr>
            <a:spLocks noChangeShapeType="1"/>
          </p:cNvSpPr>
          <p:nvPr/>
        </p:nvSpPr>
        <p:spPr bwMode="auto">
          <a:xfrm>
            <a:off x="30416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0" name="Line 59"/>
          <p:cNvSpPr>
            <a:spLocks noChangeShapeType="1"/>
          </p:cNvSpPr>
          <p:nvPr/>
        </p:nvSpPr>
        <p:spPr bwMode="auto">
          <a:xfrm>
            <a:off x="41846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1" name="Line 60"/>
          <p:cNvSpPr>
            <a:spLocks noChangeShapeType="1"/>
          </p:cNvSpPr>
          <p:nvPr/>
        </p:nvSpPr>
        <p:spPr bwMode="auto">
          <a:xfrm>
            <a:off x="52514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2" name="Line 61"/>
          <p:cNvSpPr>
            <a:spLocks noChangeShapeType="1"/>
          </p:cNvSpPr>
          <p:nvPr/>
        </p:nvSpPr>
        <p:spPr bwMode="auto">
          <a:xfrm>
            <a:off x="63182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3" name="Line 62"/>
          <p:cNvSpPr>
            <a:spLocks noChangeShapeType="1"/>
          </p:cNvSpPr>
          <p:nvPr/>
        </p:nvSpPr>
        <p:spPr bwMode="auto">
          <a:xfrm>
            <a:off x="73850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4" name="Line 63"/>
          <p:cNvSpPr>
            <a:spLocks noChangeShapeType="1"/>
          </p:cNvSpPr>
          <p:nvPr/>
        </p:nvSpPr>
        <p:spPr bwMode="auto">
          <a:xfrm>
            <a:off x="84518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5" name="Line 64"/>
          <p:cNvSpPr>
            <a:spLocks noChangeShapeType="1"/>
          </p:cNvSpPr>
          <p:nvPr/>
        </p:nvSpPr>
        <p:spPr bwMode="auto">
          <a:xfrm flipH="1">
            <a:off x="7994650" y="47339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76" name="Oval 65"/>
          <p:cNvSpPr>
            <a:spLocks noChangeArrowheads="1"/>
          </p:cNvSpPr>
          <p:nvPr/>
        </p:nvSpPr>
        <p:spPr bwMode="auto">
          <a:xfrm>
            <a:off x="1676400" y="4283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77" name="Rectangle 66"/>
          <p:cNvSpPr>
            <a:spLocks noChangeArrowheads="1"/>
          </p:cNvSpPr>
          <p:nvPr/>
        </p:nvSpPr>
        <p:spPr bwMode="auto">
          <a:xfrm>
            <a:off x="4349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4578" name="Rectangle 67"/>
          <p:cNvSpPr>
            <a:spLocks noChangeArrowheads="1"/>
          </p:cNvSpPr>
          <p:nvPr/>
        </p:nvSpPr>
        <p:spPr bwMode="auto">
          <a:xfrm>
            <a:off x="9683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579" name="Rectangle 68"/>
          <p:cNvSpPr>
            <a:spLocks noChangeArrowheads="1"/>
          </p:cNvSpPr>
          <p:nvPr/>
        </p:nvSpPr>
        <p:spPr bwMode="auto">
          <a:xfrm>
            <a:off x="15017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4580" name="Rectangle 69"/>
          <p:cNvSpPr>
            <a:spLocks noChangeArrowheads="1"/>
          </p:cNvSpPr>
          <p:nvPr/>
        </p:nvSpPr>
        <p:spPr bwMode="auto">
          <a:xfrm>
            <a:off x="20351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4581" name="Rectangle 70"/>
          <p:cNvSpPr>
            <a:spLocks noChangeArrowheads="1"/>
          </p:cNvSpPr>
          <p:nvPr/>
        </p:nvSpPr>
        <p:spPr bwMode="auto">
          <a:xfrm>
            <a:off x="25685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4582" name="Rectangle 71"/>
          <p:cNvSpPr>
            <a:spLocks noChangeArrowheads="1"/>
          </p:cNvSpPr>
          <p:nvPr/>
        </p:nvSpPr>
        <p:spPr bwMode="auto">
          <a:xfrm>
            <a:off x="31019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4583" name="Rectangle 72"/>
          <p:cNvSpPr>
            <a:spLocks noChangeArrowheads="1"/>
          </p:cNvSpPr>
          <p:nvPr/>
        </p:nvSpPr>
        <p:spPr bwMode="auto">
          <a:xfrm>
            <a:off x="36353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4584" name="Rectangle 73"/>
          <p:cNvSpPr>
            <a:spLocks noChangeArrowheads="1"/>
          </p:cNvSpPr>
          <p:nvPr/>
        </p:nvSpPr>
        <p:spPr bwMode="auto">
          <a:xfrm>
            <a:off x="41687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585" name="Rectangle 74"/>
          <p:cNvSpPr>
            <a:spLocks noChangeArrowheads="1"/>
          </p:cNvSpPr>
          <p:nvPr/>
        </p:nvSpPr>
        <p:spPr bwMode="auto">
          <a:xfrm>
            <a:off x="47021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586" name="Rectangle 75"/>
          <p:cNvSpPr>
            <a:spLocks noChangeArrowheads="1"/>
          </p:cNvSpPr>
          <p:nvPr/>
        </p:nvSpPr>
        <p:spPr bwMode="auto">
          <a:xfrm>
            <a:off x="52355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4587" name="Rectangle 76"/>
          <p:cNvSpPr>
            <a:spLocks noChangeArrowheads="1"/>
          </p:cNvSpPr>
          <p:nvPr/>
        </p:nvSpPr>
        <p:spPr bwMode="auto">
          <a:xfrm>
            <a:off x="57689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4588" name="Rectangle 77"/>
          <p:cNvSpPr>
            <a:spLocks noChangeArrowheads="1"/>
          </p:cNvSpPr>
          <p:nvPr/>
        </p:nvSpPr>
        <p:spPr bwMode="auto">
          <a:xfrm>
            <a:off x="63023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4589" name="Rectangle 78"/>
          <p:cNvSpPr>
            <a:spLocks noChangeArrowheads="1"/>
          </p:cNvSpPr>
          <p:nvPr/>
        </p:nvSpPr>
        <p:spPr bwMode="auto">
          <a:xfrm>
            <a:off x="68357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4590" name="Rectangle 79"/>
          <p:cNvSpPr>
            <a:spLocks noChangeArrowheads="1"/>
          </p:cNvSpPr>
          <p:nvPr/>
        </p:nvSpPr>
        <p:spPr bwMode="auto">
          <a:xfrm>
            <a:off x="73691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591" name="Rectangle 80"/>
          <p:cNvSpPr>
            <a:spLocks noChangeArrowheads="1"/>
          </p:cNvSpPr>
          <p:nvPr/>
        </p:nvSpPr>
        <p:spPr bwMode="auto">
          <a:xfrm>
            <a:off x="79025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4592" name="Rectangle 81"/>
          <p:cNvSpPr>
            <a:spLocks noChangeArrowheads="1"/>
          </p:cNvSpPr>
          <p:nvPr/>
        </p:nvSpPr>
        <p:spPr bwMode="auto">
          <a:xfrm>
            <a:off x="8435975" y="5068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4593" name="Rectangle 82"/>
          <p:cNvSpPr>
            <a:spLocks noChangeArrowheads="1"/>
          </p:cNvSpPr>
          <p:nvPr/>
        </p:nvSpPr>
        <p:spPr bwMode="auto">
          <a:xfrm>
            <a:off x="6635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594" name="Rectangle 83"/>
          <p:cNvSpPr>
            <a:spLocks noChangeArrowheads="1"/>
          </p:cNvSpPr>
          <p:nvPr/>
        </p:nvSpPr>
        <p:spPr bwMode="auto">
          <a:xfrm>
            <a:off x="17303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4595" name="Rectangle 84"/>
          <p:cNvSpPr>
            <a:spLocks noChangeArrowheads="1"/>
          </p:cNvSpPr>
          <p:nvPr/>
        </p:nvSpPr>
        <p:spPr bwMode="auto">
          <a:xfrm>
            <a:off x="27971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4596" name="Rectangle 85"/>
          <p:cNvSpPr>
            <a:spLocks noChangeArrowheads="1"/>
          </p:cNvSpPr>
          <p:nvPr/>
        </p:nvSpPr>
        <p:spPr bwMode="auto">
          <a:xfrm>
            <a:off x="38639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597" name="Rectangle 86"/>
          <p:cNvSpPr>
            <a:spLocks noChangeArrowheads="1"/>
          </p:cNvSpPr>
          <p:nvPr/>
        </p:nvSpPr>
        <p:spPr bwMode="auto">
          <a:xfrm>
            <a:off x="49307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598" name="Rectangle 87"/>
          <p:cNvSpPr>
            <a:spLocks noChangeArrowheads="1"/>
          </p:cNvSpPr>
          <p:nvPr/>
        </p:nvSpPr>
        <p:spPr bwMode="auto">
          <a:xfrm>
            <a:off x="59975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4599" name="Rectangle 88"/>
          <p:cNvSpPr>
            <a:spLocks noChangeArrowheads="1"/>
          </p:cNvSpPr>
          <p:nvPr/>
        </p:nvSpPr>
        <p:spPr bwMode="auto">
          <a:xfrm>
            <a:off x="70643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600" name="Rectangle 89"/>
          <p:cNvSpPr>
            <a:spLocks noChangeArrowheads="1"/>
          </p:cNvSpPr>
          <p:nvPr/>
        </p:nvSpPr>
        <p:spPr bwMode="auto">
          <a:xfrm>
            <a:off x="8131175" y="4306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4601" name="Rectangle 90"/>
          <p:cNvSpPr>
            <a:spLocks noChangeArrowheads="1"/>
          </p:cNvSpPr>
          <p:nvPr/>
        </p:nvSpPr>
        <p:spPr bwMode="auto">
          <a:xfrm>
            <a:off x="1196975" y="3286125"/>
            <a:ext cx="27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602" name="Rectangle 91"/>
          <p:cNvSpPr>
            <a:spLocks noChangeArrowheads="1"/>
          </p:cNvSpPr>
          <p:nvPr/>
        </p:nvSpPr>
        <p:spPr bwMode="auto">
          <a:xfrm>
            <a:off x="3330575" y="3286125"/>
            <a:ext cx="233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4603" name="Rectangle 92"/>
          <p:cNvSpPr>
            <a:spLocks noChangeArrowheads="1"/>
          </p:cNvSpPr>
          <p:nvPr/>
        </p:nvSpPr>
        <p:spPr bwMode="auto">
          <a:xfrm>
            <a:off x="5435600" y="328453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604" name="Rectangle 93"/>
          <p:cNvSpPr>
            <a:spLocks noChangeArrowheads="1"/>
          </p:cNvSpPr>
          <p:nvPr/>
        </p:nvSpPr>
        <p:spPr bwMode="auto">
          <a:xfrm>
            <a:off x="7597775" y="32861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605" name="Rectangle 94"/>
          <p:cNvSpPr>
            <a:spLocks noChangeArrowheads="1"/>
          </p:cNvSpPr>
          <p:nvPr/>
        </p:nvSpPr>
        <p:spPr bwMode="auto">
          <a:xfrm>
            <a:off x="2339975" y="2173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4606" name="Rectangle 95"/>
          <p:cNvSpPr>
            <a:spLocks noChangeArrowheads="1"/>
          </p:cNvSpPr>
          <p:nvPr/>
        </p:nvSpPr>
        <p:spPr bwMode="auto">
          <a:xfrm>
            <a:off x="6530975" y="2325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607" name="Rectangle 96"/>
          <p:cNvSpPr>
            <a:spLocks noChangeArrowheads="1"/>
          </p:cNvSpPr>
          <p:nvPr/>
        </p:nvSpPr>
        <p:spPr bwMode="auto">
          <a:xfrm>
            <a:off x="4473575" y="1182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78337" name="Rectangle 97"/>
          <p:cNvSpPr>
            <a:spLocks noChangeArrowheads="1"/>
          </p:cNvSpPr>
          <p:nvPr/>
        </p:nvSpPr>
        <p:spPr bwMode="auto">
          <a:xfrm>
            <a:off x="1042988" y="5513388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winner with 6.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8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Replace Winner And Replay</a:t>
            </a:r>
            <a:endParaRPr lang="ko-KR" altLang="en-US" smtClean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127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8461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3795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19129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2446338" y="5014913"/>
            <a:ext cx="2921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29797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Rectangle 9"/>
          <p:cNvSpPr>
            <a:spLocks noChangeArrowheads="1"/>
          </p:cNvSpPr>
          <p:nvPr/>
        </p:nvSpPr>
        <p:spPr bwMode="auto">
          <a:xfrm>
            <a:off x="35131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7" name="Rectangle 10"/>
          <p:cNvSpPr>
            <a:spLocks noChangeArrowheads="1"/>
          </p:cNvSpPr>
          <p:nvPr/>
        </p:nvSpPr>
        <p:spPr bwMode="auto">
          <a:xfrm>
            <a:off x="40465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8" name="Rectangle 11"/>
          <p:cNvSpPr>
            <a:spLocks noChangeArrowheads="1"/>
          </p:cNvSpPr>
          <p:nvPr/>
        </p:nvSpPr>
        <p:spPr bwMode="auto">
          <a:xfrm>
            <a:off x="45799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9" name="Rectangle 12"/>
          <p:cNvSpPr>
            <a:spLocks noChangeArrowheads="1"/>
          </p:cNvSpPr>
          <p:nvPr/>
        </p:nvSpPr>
        <p:spPr bwMode="auto">
          <a:xfrm>
            <a:off x="51133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0" name="Rectangle 13"/>
          <p:cNvSpPr>
            <a:spLocks noChangeArrowheads="1"/>
          </p:cNvSpPr>
          <p:nvPr/>
        </p:nvSpPr>
        <p:spPr bwMode="auto">
          <a:xfrm>
            <a:off x="56467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1" name="Rectangle 14"/>
          <p:cNvSpPr>
            <a:spLocks noChangeArrowheads="1"/>
          </p:cNvSpPr>
          <p:nvPr/>
        </p:nvSpPr>
        <p:spPr bwMode="auto">
          <a:xfrm>
            <a:off x="61801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2" name="Rectangle 15"/>
          <p:cNvSpPr>
            <a:spLocks noChangeArrowheads="1"/>
          </p:cNvSpPr>
          <p:nvPr/>
        </p:nvSpPr>
        <p:spPr bwMode="auto">
          <a:xfrm>
            <a:off x="67135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3" name="Rectangle 16"/>
          <p:cNvSpPr>
            <a:spLocks noChangeArrowheads="1"/>
          </p:cNvSpPr>
          <p:nvPr/>
        </p:nvSpPr>
        <p:spPr bwMode="auto">
          <a:xfrm>
            <a:off x="72469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4" name="Rectangle 17"/>
          <p:cNvSpPr>
            <a:spLocks noChangeArrowheads="1"/>
          </p:cNvSpPr>
          <p:nvPr/>
        </p:nvSpPr>
        <p:spPr bwMode="auto">
          <a:xfrm>
            <a:off x="77803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5" name="Rectangle 18"/>
          <p:cNvSpPr>
            <a:spLocks noChangeArrowheads="1"/>
          </p:cNvSpPr>
          <p:nvPr/>
        </p:nvSpPr>
        <p:spPr bwMode="auto">
          <a:xfrm>
            <a:off x="8313738" y="501491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6" name="Oval 19"/>
          <p:cNvSpPr>
            <a:spLocks noChangeArrowheads="1"/>
          </p:cNvSpPr>
          <p:nvPr/>
        </p:nvSpPr>
        <p:spPr bwMode="auto">
          <a:xfrm>
            <a:off x="4635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7" name="Oval 20"/>
          <p:cNvSpPr>
            <a:spLocks noChangeArrowheads="1"/>
          </p:cNvSpPr>
          <p:nvPr/>
        </p:nvSpPr>
        <p:spPr bwMode="auto">
          <a:xfrm>
            <a:off x="25971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8" name="Oval 21"/>
          <p:cNvSpPr>
            <a:spLocks noChangeArrowheads="1"/>
          </p:cNvSpPr>
          <p:nvPr/>
        </p:nvSpPr>
        <p:spPr bwMode="auto">
          <a:xfrm>
            <a:off x="36639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9" name="Oval 22"/>
          <p:cNvSpPr>
            <a:spLocks noChangeArrowheads="1"/>
          </p:cNvSpPr>
          <p:nvPr/>
        </p:nvSpPr>
        <p:spPr bwMode="auto">
          <a:xfrm>
            <a:off x="47307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0" name="Oval 23"/>
          <p:cNvSpPr>
            <a:spLocks noChangeArrowheads="1"/>
          </p:cNvSpPr>
          <p:nvPr/>
        </p:nvSpPr>
        <p:spPr bwMode="auto">
          <a:xfrm>
            <a:off x="57975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1" name="Oval 24"/>
          <p:cNvSpPr>
            <a:spLocks noChangeArrowheads="1"/>
          </p:cNvSpPr>
          <p:nvPr/>
        </p:nvSpPr>
        <p:spPr bwMode="auto">
          <a:xfrm>
            <a:off x="68643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2" name="Oval 25"/>
          <p:cNvSpPr>
            <a:spLocks noChangeArrowheads="1"/>
          </p:cNvSpPr>
          <p:nvPr/>
        </p:nvSpPr>
        <p:spPr bwMode="auto">
          <a:xfrm>
            <a:off x="79311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3" name="Oval 26"/>
          <p:cNvSpPr>
            <a:spLocks noChangeArrowheads="1"/>
          </p:cNvSpPr>
          <p:nvPr/>
        </p:nvSpPr>
        <p:spPr bwMode="auto">
          <a:xfrm>
            <a:off x="996950" y="31861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4" name="Oval 27"/>
          <p:cNvSpPr>
            <a:spLocks noChangeArrowheads="1"/>
          </p:cNvSpPr>
          <p:nvPr/>
        </p:nvSpPr>
        <p:spPr bwMode="auto">
          <a:xfrm>
            <a:off x="3130550" y="31861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5" name="Oval 28"/>
          <p:cNvSpPr>
            <a:spLocks noChangeArrowheads="1"/>
          </p:cNvSpPr>
          <p:nvPr/>
        </p:nvSpPr>
        <p:spPr bwMode="auto">
          <a:xfrm>
            <a:off x="5264150" y="31861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6" name="Oval 29"/>
          <p:cNvSpPr>
            <a:spLocks noChangeArrowheads="1"/>
          </p:cNvSpPr>
          <p:nvPr/>
        </p:nvSpPr>
        <p:spPr bwMode="auto">
          <a:xfrm>
            <a:off x="7397750" y="31861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7" name="Oval 30"/>
          <p:cNvSpPr>
            <a:spLocks noChangeArrowheads="1"/>
          </p:cNvSpPr>
          <p:nvPr/>
        </p:nvSpPr>
        <p:spPr bwMode="auto">
          <a:xfrm>
            <a:off x="2139950" y="20431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8" name="Oval 31"/>
          <p:cNvSpPr>
            <a:spLocks noChangeArrowheads="1"/>
          </p:cNvSpPr>
          <p:nvPr/>
        </p:nvSpPr>
        <p:spPr bwMode="auto">
          <a:xfrm>
            <a:off x="6330950" y="21955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9" name="Oval 32"/>
          <p:cNvSpPr>
            <a:spLocks noChangeArrowheads="1"/>
          </p:cNvSpPr>
          <p:nvPr/>
        </p:nvSpPr>
        <p:spPr bwMode="auto">
          <a:xfrm>
            <a:off x="4273550" y="10525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0" name="Line 33"/>
          <p:cNvSpPr>
            <a:spLocks noChangeShapeType="1"/>
          </p:cNvSpPr>
          <p:nvPr/>
        </p:nvSpPr>
        <p:spPr bwMode="auto">
          <a:xfrm flipH="1">
            <a:off x="2514600" y="135096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1" name="Line 34"/>
          <p:cNvSpPr>
            <a:spLocks noChangeShapeType="1"/>
          </p:cNvSpPr>
          <p:nvPr/>
        </p:nvSpPr>
        <p:spPr bwMode="auto">
          <a:xfrm>
            <a:off x="4724400" y="135096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2" name="Line 35"/>
          <p:cNvSpPr>
            <a:spLocks noChangeShapeType="1"/>
          </p:cNvSpPr>
          <p:nvPr/>
        </p:nvSpPr>
        <p:spPr bwMode="auto">
          <a:xfrm flipH="1">
            <a:off x="1219200" y="241776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3" name="Line 36"/>
          <p:cNvSpPr>
            <a:spLocks noChangeShapeType="1"/>
          </p:cNvSpPr>
          <p:nvPr/>
        </p:nvSpPr>
        <p:spPr bwMode="auto">
          <a:xfrm>
            <a:off x="2590800" y="241776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4" name="Line 37"/>
          <p:cNvSpPr>
            <a:spLocks noChangeShapeType="1"/>
          </p:cNvSpPr>
          <p:nvPr/>
        </p:nvSpPr>
        <p:spPr bwMode="auto">
          <a:xfrm flipH="1">
            <a:off x="5638800" y="25701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5" name="Line 38"/>
          <p:cNvSpPr>
            <a:spLocks noChangeShapeType="1"/>
          </p:cNvSpPr>
          <p:nvPr/>
        </p:nvSpPr>
        <p:spPr bwMode="auto">
          <a:xfrm>
            <a:off x="6781800" y="249396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6" name="Line 39"/>
          <p:cNvSpPr>
            <a:spLocks noChangeShapeType="1"/>
          </p:cNvSpPr>
          <p:nvPr/>
        </p:nvSpPr>
        <p:spPr bwMode="auto">
          <a:xfrm flipH="1">
            <a:off x="685800" y="35607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7" name="Line 40"/>
          <p:cNvSpPr>
            <a:spLocks noChangeShapeType="1"/>
          </p:cNvSpPr>
          <p:nvPr/>
        </p:nvSpPr>
        <p:spPr bwMode="auto">
          <a:xfrm>
            <a:off x="1371600" y="35607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8" name="Line 41"/>
          <p:cNvSpPr>
            <a:spLocks noChangeShapeType="1"/>
          </p:cNvSpPr>
          <p:nvPr/>
        </p:nvSpPr>
        <p:spPr bwMode="auto">
          <a:xfrm flipH="1">
            <a:off x="2971800" y="363696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9" name="Line 42"/>
          <p:cNvSpPr>
            <a:spLocks noChangeShapeType="1"/>
          </p:cNvSpPr>
          <p:nvPr/>
        </p:nvSpPr>
        <p:spPr bwMode="auto">
          <a:xfrm>
            <a:off x="3581400" y="348456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0" name="Line 43"/>
          <p:cNvSpPr>
            <a:spLocks noChangeShapeType="1"/>
          </p:cNvSpPr>
          <p:nvPr/>
        </p:nvSpPr>
        <p:spPr bwMode="auto">
          <a:xfrm flipH="1">
            <a:off x="5029200" y="36369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1" name="Line 44"/>
          <p:cNvSpPr>
            <a:spLocks noChangeShapeType="1"/>
          </p:cNvSpPr>
          <p:nvPr/>
        </p:nvSpPr>
        <p:spPr bwMode="auto">
          <a:xfrm>
            <a:off x="5638800" y="363696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2" name="Line 45"/>
          <p:cNvSpPr>
            <a:spLocks noChangeShapeType="1"/>
          </p:cNvSpPr>
          <p:nvPr/>
        </p:nvSpPr>
        <p:spPr bwMode="auto">
          <a:xfrm flipH="1">
            <a:off x="7010400" y="356076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3" name="Line 46"/>
          <p:cNvSpPr>
            <a:spLocks noChangeShapeType="1"/>
          </p:cNvSpPr>
          <p:nvPr/>
        </p:nvSpPr>
        <p:spPr bwMode="auto">
          <a:xfrm>
            <a:off x="7772400" y="356076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4" name="Line 47"/>
          <p:cNvSpPr>
            <a:spLocks noChangeShapeType="1"/>
          </p:cNvSpPr>
          <p:nvPr/>
        </p:nvSpPr>
        <p:spPr bwMode="auto">
          <a:xfrm flipH="1">
            <a:off x="3810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5" name="Line 48"/>
          <p:cNvSpPr>
            <a:spLocks noChangeShapeType="1"/>
          </p:cNvSpPr>
          <p:nvPr/>
        </p:nvSpPr>
        <p:spPr bwMode="auto">
          <a:xfrm flipH="1">
            <a:off x="14478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6" name="Line 49"/>
          <p:cNvSpPr>
            <a:spLocks noChangeShapeType="1"/>
          </p:cNvSpPr>
          <p:nvPr/>
        </p:nvSpPr>
        <p:spPr bwMode="auto">
          <a:xfrm flipH="1">
            <a:off x="25146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7" name="Line 50"/>
          <p:cNvSpPr>
            <a:spLocks noChangeShapeType="1"/>
          </p:cNvSpPr>
          <p:nvPr/>
        </p:nvSpPr>
        <p:spPr bwMode="auto">
          <a:xfrm flipH="1">
            <a:off x="35814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8" name="Line 51"/>
          <p:cNvSpPr>
            <a:spLocks noChangeShapeType="1"/>
          </p:cNvSpPr>
          <p:nvPr/>
        </p:nvSpPr>
        <p:spPr bwMode="auto">
          <a:xfrm flipH="1">
            <a:off x="46482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89" name="Line 52"/>
          <p:cNvSpPr>
            <a:spLocks noChangeShapeType="1"/>
          </p:cNvSpPr>
          <p:nvPr/>
        </p:nvSpPr>
        <p:spPr bwMode="auto">
          <a:xfrm flipH="1">
            <a:off x="57150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0" name="Line 53"/>
          <p:cNvSpPr>
            <a:spLocks noChangeShapeType="1"/>
          </p:cNvSpPr>
          <p:nvPr/>
        </p:nvSpPr>
        <p:spPr bwMode="auto">
          <a:xfrm flipH="1">
            <a:off x="67818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1" name="Line 54"/>
          <p:cNvSpPr>
            <a:spLocks noChangeShapeType="1"/>
          </p:cNvSpPr>
          <p:nvPr/>
        </p:nvSpPr>
        <p:spPr bwMode="auto">
          <a:xfrm>
            <a:off x="7620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2" name="Line 55"/>
          <p:cNvSpPr>
            <a:spLocks noChangeShapeType="1"/>
          </p:cNvSpPr>
          <p:nvPr/>
        </p:nvSpPr>
        <p:spPr bwMode="auto">
          <a:xfrm>
            <a:off x="1828800" y="45513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3" name="Line 56"/>
          <p:cNvSpPr>
            <a:spLocks noChangeShapeType="1"/>
          </p:cNvSpPr>
          <p:nvPr/>
        </p:nvSpPr>
        <p:spPr bwMode="auto">
          <a:xfrm>
            <a:off x="28956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4" name="Line 57"/>
          <p:cNvSpPr>
            <a:spLocks noChangeShapeType="1"/>
          </p:cNvSpPr>
          <p:nvPr/>
        </p:nvSpPr>
        <p:spPr bwMode="auto">
          <a:xfrm>
            <a:off x="40386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5" name="Line 58"/>
          <p:cNvSpPr>
            <a:spLocks noChangeShapeType="1"/>
          </p:cNvSpPr>
          <p:nvPr/>
        </p:nvSpPr>
        <p:spPr bwMode="auto">
          <a:xfrm>
            <a:off x="51054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6" name="Line 59"/>
          <p:cNvSpPr>
            <a:spLocks noChangeShapeType="1"/>
          </p:cNvSpPr>
          <p:nvPr/>
        </p:nvSpPr>
        <p:spPr bwMode="auto">
          <a:xfrm>
            <a:off x="61722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7" name="Line 60"/>
          <p:cNvSpPr>
            <a:spLocks noChangeShapeType="1"/>
          </p:cNvSpPr>
          <p:nvPr/>
        </p:nvSpPr>
        <p:spPr bwMode="auto">
          <a:xfrm>
            <a:off x="72390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8" name="Line 61"/>
          <p:cNvSpPr>
            <a:spLocks noChangeShapeType="1"/>
          </p:cNvSpPr>
          <p:nvPr/>
        </p:nvSpPr>
        <p:spPr bwMode="auto">
          <a:xfrm>
            <a:off x="83058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99" name="Line 62"/>
          <p:cNvSpPr>
            <a:spLocks noChangeShapeType="1"/>
          </p:cNvSpPr>
          <p:nvPr/>
        </p:nvSpPr>
        <p:spPr bwMode="auto">
          <a:xfrm flipH="1">
            <a:off x="7848600" y="462756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600" name="Oval 63"/>
          <p:cNvSpPr>
            <a:spLocks noChangeArrowheads="1"/>
          </p:cNvSpPr>
          <p:nvPr/>
        </p:nvSpPr>
        <p:spPr bwMode="auto">
          <a:xfrm>
            <a:off x="1530350" y="41767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1" name="Rectangle 64"/>
          <p:cNvSpPr>
            <a:spLocks noChangeArrowheads="1"/>
          </p:cNvSpPr>
          <p:nvPr/>
        </p:nvSpPr>
        <p:spPr bwMode="auto">
          <a:xfrm>
            <a:off x="2889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5602" name="Rectangle 65"/>
          <p:cNvSpPr>
            <a:spLocks noChangeArrowheads="1"/>
          </p:cNvSpPr>
          <p:nvPr/>
        </p:nvSpPr>
        <p:spPr bwMode="auto">
          <a:xfrm>
            <a:off x="8223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603" name="Rectangle 66"/>
          <p:cNvSpPr>
            <a:spLocks noChangeArrowheads="1"/>
          </p:cNvSpPr>
          <p:nvPr/>
        </p:nvSpPr>
        <p:spPr bwMode="auto">
          <a:xfrm>
            <a:off x="13557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5604" name="Rectangle 67"/>
          <p:cNvSpPr>
            <a:spLocks noChangeArrowheads="1"/>
          </p:cNvSpPr>
          <p:nvPr/>
        </p:nvSpPr>
        <p:spPr bwMode="auto">
          <a:xfrm>
            <a:off x="18891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5605" name="Rectangle 68"/>
          <p:cNvSpPr>
            <a:spLocks noChangeArrowheads="1"/>
          </p:cNvSpPr>
          <p:nvPr/>
        </p:nvSpPr>
        <p:spPr bwMode="auto">
          <a:xfrm>
            <a:off x="24225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5606" name="Rectangle 69"/>
          <p:cNvSpPr>
            <a:spLocks noChangeArrowheads="1"/>
          </p:cNvSpPr>
          <p:nvPr/>
        </p:nvSpPr>
        <p:spPr bwMode="auto">
          <a:xfrm>
            <a:off x="29559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5607" name="Rectangle 70"/>
          <p:cNvSpPr>
            <a:spLocks noChangeArrowheads="1"/>
          </p:cNvSpPr>
          <p:nvPr/>
        </p:nvSpPr>
        <p:spPr bwMode="auto">
          <a:xfrm>
            <a:off x="34893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5608" name="Rectangle 71"/>
          <p:cNvSpPr>
            <a:spLocks noChangeArrowheads="1"/>
          </p:cNvSpPr>
          <p:nvPr/>
        </p:nvSpPr>
        <p:spPr bwMode="auto">
          <a:xfrm>
            <a:off x="40227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609" name="Rectangle 72"/>
          <p:cNvSpPr>
            <a:spLocks noChangeArrowheads="1"/>
          </p:cNvSpPr>
          <p:nvPr/>
        </p:nvSpPr>
        <p:spPr bwMode="auto">
          <a:xfrm>
            <a:off x="45561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10" name="Rectangle 73"/>
          <p:cNvSpPr>
            <a:spLocks noChangeArrowheads="1"/>
          </p:cNvSpPr>
          <p:nvPr/>
        </p:nvSpPr>
        <p:spPr bwMode="auto">
          <a:xfrm>
            <a:off x="50895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5611" name="Rectangle 74"/>
          <p:cNvSpPr>
            <a:spLocks noChangeArrowheads="1"/>
          </p:cNvSpPr>
          <p:nvPr/>
        </p:nvSpPr>
        <p:spPr bwMode="auto">
          <a:xfrm>
            <a:off x="56229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5612" name="Rectangle 75"/>
          <p:cNvSpPr>
            <a:spLocks noChangeArrowheads="1"/>
          </p:cNvSpPr>
          <p:nvPr/>
        </p:nvSpPr>
        <p:spPr bwMode="auto">
          <a:xfrm>
            <a:off x="61563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5613" name="Rectangle 76"/>
          <p:cNvSpPr>
            <a:spLocks noChangeArrowheads="1"/>
          </p:cNvSpPr>
          <p:nvPr/>
        </p:nvSpPr>
        <p:spPr bwMode="auto">
          <a:xfrm>
            <a:off x="66897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5614" name="Rectangle 77"/>
          <p:cNvSpPr>
            <a:spLocks noChangeArrowheads="1"/>
          </p:cNvSpPr>
          <p:nvPr/>
        </p:nvSpPr>
        <p:spPr bwMode="auto">
          <a:xfrm>
            <a:off x="72231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15" name="Rectangle 78"/>
          <p:cNvSpPr>
            <a:spLocks noChangeArrowheads="1"/>
          </p:cNvSpPr>
          <p:nvPr/>
        </p:nvSpPr>
        <p:spPr bwMode="auto">
          <a:xfrm>
            <a:off x="77565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5616" name="Rectangle 79"/>
          <p:cNvSpPr>
            <a:spLocks noChangeArrowheads="1"/>
          </p:cNvSpPr>
          <p:nvPr/>
        </p:nvSpPr>
        <p:spPr bwMode="auto">
          <a:xfrm>
            <a:off x="8289925" y="4962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5617" name="Rectangle 80"/>
          <p:cNvSpPr>
            <a:spLocks noChangeArrowheads="1"/>
          </p:cNvSpPr>
          <p:nvPr/>
        </p:nvSpPr>
        <p:spPr bwMode="auto">
          <a:xfrm>
            <a:off x="5175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618" name="Rectangle 81"/>
          <p:cNvSpPr>
            <a:spLocks noChangeArrowheads="1"/>
          </p:cNvSpPr>
          <p:nvPr/>
        </p:nvSpPr>
        <p:spPr bwMode="auto">
          <a:xfrm>
            <a:off x="15843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5619" name="Rectangle 82"/>
          <p:cNvSpPr>
            <a:spLocks noChangeArrowheads="1"/>
          </p:cNvSpPr>
          <p:nvPr/>
        </p:nvSpPr>
        <p:spPr bwMode="auto">
          <a:xfrm>
            <a:off x="26511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5620" name="Rectangle 83"/>
          <p:cNvSpPr>
            <a:spLocks noChangeArrowheads="1"/>
          </p:cNvSpPr>
          <p:nvPr/>
        </p:nvSpPr>
        <p:spPr bwMode="auto">
          <a:xfrm>
            <a:off x="37179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621" name="Rectangle 84"/>
          <p:cNvSpPr>
            <a:spLocks noChangeArrowheads="1"/>
          </p:cNvSpPr>
          <p:nvPr/>
        </p:nvSpPr>
        <p:spPr bwMode="auto">
          <a:xfrm>
            <a:off x="47847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22" name="Rectangle 85"/>
          <p:cNvSpPr>
            <a:spLocks noChangeArrowheads="1"/>
          </p:cNvSpPr>
          <p:nvPr/>
        </p:nvSpPr>
        <p:spPr bwMode="auto">
          <a:xfrm>
            <a:off x="58515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5623" name="Rectangle 86"/>
          <p:cNvSpPr>
            <a:spLocks noChangeArrowheads="1"/>
          </p:cNvSpPr>
          <p:nvPr/>
        </p:nvSpPr>
        <p:spPr bwMode="auto">
          <a:xfrm>
            <a:off x="69183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24" name="Rectangle 87"/>
          <p:cNvSpPr>
            <a:spLocks noChangeArrowheads="1"/>
          </p:cNvSpPr>
          <p:nvPr/>
        </p:nvSpPr>
        <p:spPr bwMode="auto">
          <a:xfrm>
            <a:off x="7985125" y="4200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5625" name="Rectangle 88"/>
          <p:cNvSpPr>
            <a:spLocks noChangeArrowheads="1"/>
          </p:cNvSpPr>
          <p:nvPr/>
        </p:nvSpPr>
        <p:spPr bwMode="auto">
          <a:xfrm>
            <a:off x="1050925" y="3179763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626" name="Rectangle 89"/>
          <p:cNvSpPr>
            <a:spLocks noChangeArrowheads="1"/>
          </p:cNvSpPr>
          <p:nvPr/>
        </p:nvSpPr>
        <p:spPr bwMode="auto">
          <a:xfrm>
            <a:off x="3184525" y="317976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5627" name="Rectangle 90"/>
          <p:cNvSpPr>
            <a:spLocks noChangeArrowheads="1"/>
          </p:cNvSpPr>
          <p:nvPr/>
        </p:nvSpPr>
        <p:spPr bwMode="auto">
          <a:xfrm>
            <a:off x="5318125" y="3179763"/>
            <a:ext cx="261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28" name="Rectangle 91"/>
          <p:cNvSpPr>
            <a:spLocks noChangeArrowheads="1"/>
          </p:cNvSpPr>
          <p:nvPr/>
        </p:nvSpPr>
        <p:spPr bwMode="auto">
          <a:xfrm>
            <a:off x="7451725" y="31797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29" name="Rectangle 92"/>
          <p:cNvSpPr>
            <a:spLocks noChangeArrowheads="1"/>
          </p:cNvSpPr>
          <p:nvPr/>
        </p:nvSpPr>
        <p:spPr bwMode="auto">
          <a:xfrm>
            <a:off x="2193925" y="206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5630" name="Rectangle 93"/>
          <p:cNvSpPr>
            <a:spLocks noChangeArrowheads="1"/>
          </p:cNvSpPr>
          <p:nvPr/>
        </p:nvSpPr>
        <p:spPr bwMode="auto">
          <a:xfrm>
            <a:off x="6384925" y="2219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631" name="Rectangle 94"/>
          <p:cNvSpPr>
            <a:spLocks noChangeArrowheads="1"/>
          </p:cNvSpPr>
          <p:nvPr/>
        </p:nvSpPr>
        <p:spPr bwMode="auto">
          <a:xfrm>
            <a:off x="4327525" y="1076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79359" name="Rectangle 95"/>
          <p:cNvSpPr>
            <a:spLocks noChangeArrowheads="1"/>
          </p:cNvSpPr>
          <p:nvPr/>
        </p:nvSpPr>
        <p:spPr bwMode="auto">
          <a:xfrm>
            <a:off x="1042988" y="5586413"/>
            <a:ext cx="762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Replay matches on path to root.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78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Replace Winner And Replay</a:t>
            </a:r>
            <a:endParaRPr lang="ko-KR" altLang="en-US" smtClean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12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846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379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912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2446338" y="5029200"/>
            <a:ext cx="2921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2979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513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4046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579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51133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4" name="Rectangle 13"/>
          <p:cNvSpPr>
            <a:spLocks noChangeArrowheads="1"/>
          </p:cNvSpPr>
          <p:nvPr/>
        </p:nvSpPr>
        <p:spPr bwMode="auto">
          <a:xfrm>
            <a:off x="5646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5" name="Rectangle 14"/>
          <p:cNvSpPr>
            <a:spLocks noChangeArrowheads="1"/>
          </p:cNvSpPr>
          <p:nvPr/>
        </p:nvSpPr>
        <p:spPr bwMode="auto">
          <a:xfrm>
            <a:off x="6180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6" name="Rectangle 15"/>
          <p:cNvSpPr>
            <a:spLocks noChangeArrowheads="1"/>
          </p:cNvSpPr>
          <p:nvPr/>
        </p:nvSpPr>
        <p:spPr bwMode="auto">
          <a:xfrm>
            <a:off x="6713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7" name="Rectangle 16"/>
          <p:cNvSpPr>
            <a:spLocks noChangeArrowheads="1"/>
          </p:cNvSpPr>
          <p:nvPr/>
        </p:nvSpPr>
        <p:spPr bwMode="auto">
          <a:xfrm>
            <a:off x="7246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8" name="Rectangle 17"/>
          <p:cNvSpPr>
            <a:spLocks noChangeArrowheads="1"/>
          </p:cNvSpPr>
          <p:nvPr/>
        </p:nvSpPr>
        <p:spPr bwMode="auto">
          <a:xfrm>
            <a:off x="77803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9" name="Rectangle 18"/>
          <p:cNvSpPr>
            <a:spLocks noChangeArrowheads="1"/>
          </p:cNvSpPr>
          <p:nvPr/>
        </p:nvSpPr>
        <p:spPr bwMode="auto">
          <a:xfrm>
            <a:off x="8313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0" name="Oval 19"/>
          <p:cNvSpPr>
            <a:spLocks noChangeArrowheads="1"/>
          </p:cNvSpPr>
          <p:nvPr/>
        </p:nvSpPr>
        <p:spPr bwMode="auto">
          <a:xfrm>
            <a:off x="4635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1" name="Oval 20"/>
          <p:cNvSpPr>
            <a:spLocks noChangeArrowheads="1"/>
          </p:cNvSpPr>
          <p:nvPr/>
        </p:nvSpPr>
        <p:spPr bwMode="auto">
          <a:xfrm>
            <a:off x="2597150" y="41910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2" name="Oval 21"/>
          <p:cNvSpPr>
            <a:spLocks noChangeArrowheads="1"/>
          </p:cNvSpPr>
          <p:nvPr/>
        </p:nvSpPr>
        <p:spPr bwMode="auto">
          <a:xfrm>
            <a:off x="36639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3" name="Oval 22"/>
          <p:cNvSpPr>
            <a:spLocks noChangeArrowheads="1"/>
          </p:cNvSpPr>
          <p:nvPr/>
        </p:nvSpPr>
        <p:spPr bwMode="auto">
          <a:xfrm>
            <a:off x="47307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4" name="Oval 23"/>
          <p:cNvSpPr>
            <a:spLocks noChangeArrowheads="1"/>
          </p:cNvSpPr>
          <p:nvPr/>
        </p:nvSpPr>
        <p:spPr bwMode="auto">
          <a:xfrm>
            <a:off x="57975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5" name="Oval 24"/>
          <p:cNvSpPr>
            <a:spLocks noChangeArrowheads="1"/>
          </p:cNvSpPr>
          <p:nvPr/>
        </p:nvSpPr>
        <p:spPr bwMode="auto">
          <a:xfrm>
            <a:off x="68643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6" name="Oval 25"/>
          <p:cNvSpPr>
            <a:spLocks noChangeArrowheads="1"/>
          </p:cNvSpPr>
          <p:nvPr/>
        </p:nvSpPr>
        <p:spPr bwMode="auto">
          <a:xfrm>
            <a:off x="79311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7" name="Oval 26"/>
          <p:cNvSpPr>
            <a:spLocks noChangeArrowheads="1"/>
          </p:cNvSpPr>
          <p:nvPr/>
        </p:nvSpPr>
        <p:spPr bwMode="auto">
          <a:xfrm>
            <a:off x="9969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8" name="Oval 27"/>
          <p:cNvSpPr>
            <a:spLocks noChangeArrowheads="1"/>
          </p:cNvSpPr>
          <p:nvPr/>
        </p:nvSpPr>
        <p:spPr bwMode="auto">
          <a:xfrm>
            <a:off x="3130550" y="32004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9" name="Oval 28"/>
          <p:cNvSpPr>
            <a:spLocks noChangeArrowheads="1"/>
          </p:cNvSpPr>
          <p:nvPr/>
        </p:nvSpPr>
        <p:spPr bwMode="auto">
          <a:xfrm>
            <a:off x="52641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90" name="Oval 29"/>
          <p:cNvSpPr>
            <a:spLocks noChangeArrowheads="1"/>
          </p:cNvSpPr>
          <p:nvPr/>
        </p:nvSpPr>
        <p:spPr bwMode="auto">
          <a:xfrm>
            <a:off x="73977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91" name="Oval 30"/>
          <p:cNvSpPr>
            <a:spLocks noChangeArrowheads="1"/>
          </p:cNvSpPr>
          <p:nvPr/>
        </p:nvSpPr>
        <p:spPr bwMode="auto">
          <a:xfrm>
            <a:off x="2139950" y="20574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92" name="Oval 31"/>
          <p:cNvSpPr>
            <a:spLocks noChangeArrowheads="1"/>
          </p:cNvSpPr>
          <p:nvPr/>
        </p:nvSpPr>
        <p:spPr bwMode="auto">
          <a:xfrm>
            <a:off x="6330950" y="2209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93" name="Oval 32"/>
          <p:cNvSpPr>
            <a:spLocks noChangeArrowheads="1"/>
          </p:cNvSpPr>
          <p:nvPr/>
        </p:nvSpPr>
        <p:spPr bwMode="auto">
          <a:xfrm>
            <a:off x="4273550" y="10668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94" name="Line 33"/>
          <p:cNvSpPr>
            <a:spLocks noChangeShapeType="1"/>
          </p:cNvSpPr>
          <p:nvPr/>
        </p:nvSpPr>
        <p:spPr bwMode="auto">
          <a:xfrm flipH="1">
            <a:off x="2514600" y="136525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5" name="Line 34"/>
          <p:cNvSpPr>
            <a:spLocks noChangeShapeType="1"/>
          </p:cNvSpPr>
          <p:nvPr/>
        </p:nvSpPr>
        <p:spPr bwMode="auto">
          <a:xfrm>
            <a:off x="4724400" y="136525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6" name="Line 35"/>
          <p:cNvSpPr>
            <a:spLocks noChangeShapeType="1"/>
          </p:cNvSpPr>
          <p:nvPr/>
        </p:nvSpPr>
        <p:spPr bwMode="auto">
          <a:xfrm flipH="1">
            <a:off x="1219200" y="243205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7" name="Line 36"/>
          <p:cNvSpPr>
            <a:spLocks noChangeShapeType="1"/>
          </p:cNvSpPr>
          <p:nvPr/>
        </p:nvSpPr>
        <p:spPr bwMode="auto">
          <a:xfrm>
            <a:off x="2590800" y="243205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8" name="Line 37"/>
          <p:cNvSpPr>
            <a:spLocks noChangeShapeType="1"/>
          </p:cNvSpPr>
          <p:nvPr/>
        </p:nvSpPr>
        <p:spPr bwMode="auto">
          <a:xfrm flipH="1">
            <a:off x="5638800" y="25844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9" name="Line 38"/>
          <p:cNvSpPr>
            <a:spLocks noChangeShapeType="1"/>
          </p:cNvSpPr>
          <p:nvPr/>
        </p:nvSpPr>
        <p:spPr bwMode="auto">
          <a:xfrm>
            <a:off x="6781800" y="25082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0" name="Line 39"/>
          <p:cNvSpPr>
            <a:spLocks noChangeShapeType="1"/>
          </p:cNvSpPr>
          <p:nvPr/>
        </p:nvSpPr>
        <p:spPr bwMode="auto">
          <a:xfrm flipH="1">
            <a:off x="685800" y="357505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1" name="Line 40"/>
          <p:cNvSpPr>
            <a:spLocks noChangeShapeType="1"/>
          </p:cNvSpPr>
          <p:nvPr/>
        </p:nvSpPr>
        <p:spPr bwMode="auto">
          <a:xfrm>
            <a:off x="1371600" y="357505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2" name="Line 41"/>
          <p:cNvSpPr>
            <a:spLocks noChangeShapeType="1"/>
          </p:cNvSpPr>
          <p:nvPr/>
        </p:nvSpPr>
        <p:spPr bwMode="auto">
          <a:xfrm flipH="1">
            <a:off x="2971800" y="365125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3" name="Line 42"/>
          <p:cNvSpPr>
            <a:spLocks noChangeShapeType="1"/>
          </p:cNvSpPr>
          <p:nvPr/>
        </p:nvSpPr>
        <p:spPr bwMode="auto">
          <a:xfrm>
            <a:off x="3581400" y="349885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4" name="Line 43"/>
          <p:cNvSpPr>
            <a:spLocks noChangeShapeType="1"/>
          </p:cNvSpPr>
          <p:nvPr/>
        </p:nvSpPr>
        <p:spPr bwMode="auto">
          <a:xfrm flipH="1">
            <a:off x="5029200" y="3651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5" name="Line 44"/>
          <p:cNvSpPr>
            <a:spLocks noChangeShapeType="1"/>
          </p:cNvSpPr>
          <p:nvPr/>
        </p:nvSpPr>
        <p:spPr bwMode="auto">
          <a:xfrm>
            <a:off x="5638800" y="3651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6" name="Line 45"/>
          <p:cNvSpPr>
            <a:spLocks noChangeShapeType="1"/>
          </p:cNvSpPr>
          <p:nvPr/>
        </p:nvSpPr>
        <p:spPr bwMode="auto">
          <a:xfrm flipH="1">
            <a:off x="7010400" y="357505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7" name="Line 46"/>
          <p:cNvSpPr>
            <a:spLocks noChangeShapeType="1"/>
          </p:cNvSpPr>
          <p:nvPr/>
        </p:nvSpPr>
        <p:spPr bwMode="auto">
          <a:xfrm>
            <a:off x="7772400" y="357505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8" name="Line 47"/>
          <p:cNvSpPr>
            <a:spLocks noChangeShapeType="1"/>
          </p:cNvSpPr>
          <p:nvPr/>
        </p:nvSpPr>
        <p:spPr bwMode="auto">
          <a:xfrm flipH="1">
            <a:off x="381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09" name="Line 48"/>
          <p:cNvSpPr>
            <a:spLocks noChangeShapeType="1"/>
          </p:cNvSpPr>
          <p:nvPr/>
        </p:nvSpPr>
        <p:spPr bwMode="auto">
          <a:xfrm flipH="1">
            <a:off x="1447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0" name="Line 49"/>
          <p:cNvSpPr>
            <a:spLocks noChangeShapeType="1"/>
          </p:cNvSpPr>
          <p:nvPr/>
        </p:nvSpPr>
        <p:spPr bwMode="auto">
          <a:xfrm flipH="1">
            <a:off x="2514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1" name="Line 50"/>
          <p:cNvSpPr>
            <a:spLocks noChangeShapeType="1"/>
          </p:cNvSpPr>
          <p:nvPr/>
        </p:nvSpPr>
        <p:spPr bwMode="auto">
          <a:xfrm flipH="1">
            <a:off x="35814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2" name="Line 51"/>
          <p:cNvSpPr>
            <a:spLocks noChangeShapeType="1"/>
          </p:cNvSpPr>
          <p:nvPr/>
        </p:nvSpPr>
        <p:spPr bwMode="auto">
          <a:xfrm flipH="1">
            <a:off x="46482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3" name="Line 52"/>
          <p:cNvSpPr>
            <a:spLocks noChangeShapeType="1"/>
          </p:cNvSpPr>
          <p:nvPr/>
        </p:nvSpPr>
        <p:spPr bwMode="auto">
          <a:xfrm flipH="1">
            <a:off x="5715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4" name="Line 53"/>
          <p:cNvSpPr>
            <a:spLocks noChangeShapeType="1"/>
          </p:cNvSpPr>
          <p:nvPr/>
        </p:nvSpPr>
        <p:spPr bwMode="auto">
          <a:xfrm flipH="1">
            <a:off x="6781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5" name="Line 54"/>
          <p:cNvSpPr>
            <a:spLocks noChangeShapeType="1"/>
          </p:cNvSpPr>
          <p:nvPr/>
        </p:nvSpPr>
        <p:spPr bwMode="auto">
          <a:xfrm>
            <a:off x="762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6" name="Line 55"/>
          <p:cNvSpPr>
            <a:spLocks noChangeShapeType="1"/>
          </p:cNvSpPr>
          <p:nvPr/>
        </p:nvSpPr>
        <p:spPr bwMode="auto">
          <a:xfrm>
            <a:off x="1828800" y="456565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7" name="Line 56"/>
          <p:cNvSpPr>
            <a:spLocks noChangeShapeType="1"/>
          </p:cNvSpPr>
          <p:nvPr/>
        </p:nvSpPr>
        <p:spPr bwMode="auto">
          <a:xfrm>
            <a:off x="2895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8" name="Line 57"/>
          <p:cNvSpPr>
            <a:spLocks noChangeShapeType="1"/>
          </p:cNvSpPr>
          <p:nvPr/>
        </p:nvSpPr>
        <p:spPr bwMode="auto">
          <a:xfrm>
            <a:off x="4038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19" name="Line 58"/>
          <p:cNvSpPr>
            <a:spLocks noChangeShapeType="1"/>
          </p:cNvSpPr>
          <p:nvPr/>
        </p:nvSpPr>
        <p:spPr bwMode="auto">
          <a:xfrm>
            <a:off x="51054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20" name="Line 59"/>
          <p:cNvSpPr>
            <a:spLocks noChangeShapeType="1"/>
          </p:cNvSpPr>
          <p:nvPr/>
        </p:nvSpPr>
        <p:spPr bwMode="auto">
          <a:xfrm>
            <a:off x="61722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21" name="Line 60"/>
          <p:cNvSpPr>
            <a:spLocks noChangeShapeType="1"/>
          </p:cNvSpPr>
          <p:nvPr/>
        </p:nvSpPr>
        <p:spPr bwMode="auto">
          <a:xfrm>
            <a:off x="7239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22" name="Line 61"/>
          <p:cNvSpPr>
            <a:spLocks noChangeShapeType="1"/>
          </p:cNvSpPr>
          <p:nvPr/>
        </p:nvSpPr>
        <p:spPr bwMode="auto">
          <a:xfrm>
            <a:off x="8305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23" name="Line 62"/>
          <p:cNvSpPr>
            <a:spLocks noChangeShapeType="1"/>
          </p:cNvSpPr>
          <p:nvPr/>
        </p:nvSpPr>
        <p:spPr bwMode="auto">
          <a:xfrm flipH="1">
            <a:off x="7848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24" name="Oval 63"/>
          <p:cNvSpPr>
            <a:spLocks noChangeArrowheads="1"/>
          </p:cNvSpPr>
          <p:nvPr/>
        </p:nvSpPr>
        <p:spPr bwMode="auto">
          <a:xfrm>
            <a:off x="15303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25" name="Rectangle 64"/>
          <p:cNvSpPr>
            <a:spLocks noChangeArrowheads="1"/>
          </p:cNvSpPr>
          <p:nvPr/>
        </p:nvSpPr>
        <p:spPr bwMode="auto">
          <a:xfrm>
            <a:off x="288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626" name="Rectangle 65"/>
          <p:cNvSpPr>
            <a:spLocks noChangeArrowheads="1"/>
          </p:cNvSpPr>
          <p:nvPr/>
        </p:nvSpPr>
        <p:spPr bwMode="auto">
          <a:xfrm>
            <a:off x="822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627" name="Rectangle 66"/>
          <p:cNvSpPr>
            <a:spLocks noChangeArrowheads="1"/>
          </p:cNvSpPr>
          <p:nvPr/>
        </p:nvSpPr>
        <p:spPr bwMode="auto">
          <a:xfrm>
            <a:off x="1355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6628" name="Rectangle 67"/>
          <p:cNvSpPr>
            <a:spLocks noChangeArrowheads="1"/>
          </p:cNvSpPr>
          <p:nvPr/>
        </p:nvSpPr>
        <p:spPr bwMode="auto">
          <a:xfrm>
            <a:off x="1889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6629" name="Rectangle 68"/>
          <p:cNvSpPr>
            <a:spLocks noChangeArrowheads="1"/>
          </p:cNvSpPr>
          <p:nvPr/>
        </p:nvSpPr>
        <p:spPr bwMode="auto">
          <a:xfrm>
            <a:off x="2422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6630" name="Rectangle 69"/>
          <p:cNvSpPr>
            <a:spLocks noChangeArrowheads="1"/>
          </p:cNvSpPr>
          <p:nvPr/>
        </p:nvSpPr>
        <p:spPr bwMode="auto">
          <a:xfrm>
            <a:off x="2955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6631" name="Rectangle 70"/>
          <p:cNvSpPr>
            <a:spLocks noChangeArrowheads="1"/>
          </p:cNvSpPr>
          <p:nvPr/>
        </p:nvSpPr>
        <p:spPr bwMode="auto">
          <a:xfrm>
            <a:off x="3489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6632" name="Rectangle 71"/>
          <p:cNvSpPr>
            <a:spLocks noChangeArrowheads="1"/>
          </p:cNvSpPr>
          <p:nvPr/>
        </p:nvSpPr>
        <p:spPr bwMode="auto">
          <a:xfrm>
            <a:off x="4022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633" name="Rectangle 72"/>
          <p:cNvSpPr>
            <a:spLocks noChangeArrowheads="1"/>
          </p:cNvSpPr>
          <p:nvPr/>
        </p:nvSpPr>
        <p:spPr bwMode="auto">
          <a:xfrm>
            <a:off x="4556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34" name="Rectangle 73"/>
          <p:cNvSpPr>
            <a:spLocks noChangeArrowheads="1"/>
          </p:cNvSpPr>
          <p:nvPr/>
        </p:nvSpPr>
        <p:spPr bwMode="auto">
          <a:xfrm>
            <a:off x="5089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6635" name="Rectangle 74"/>
          <p:cNvSpPr>
            <a:spLocks noChangeArrowheads="1"/>
          </p:cNvSpPr>
          <p:nvPr/>
        </p:nvSpPr>
        <p:spPr bwMode="auto">
          <a:xfrm>
            <a:off x="5622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6636" name="Rectangle 75"/>
          <p:cNvSpPr>
            <a:spLocks noChangeArrowheads="1"/>
          </p:cNvSpPr>
          <p:nvPr/>
        </p:nvSpPr>
        <p:spPr bwMode="auto">
          <a:xfrm>
            <a:off x="6156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637" name="Rectangle 76"/>
          <p:cNvSpPr>
            <a:spLocks noChangeArrowheads="1"/>
          </p:cNvSpPr>
          <p:nvPr/>
        </p:nvSpPr>
        <p:spPr bwMode="auto">
          <a:xfrm>
            <a:off x="6689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6638" name="Rectangle 77"/>
          <p:cNvSpPr>
            <a:spLocks noChangeArrowheads="1"/>
          </p:cNvSpPr>
          <p:nvPr/>
        </p:nvSpPr>
        <p:spPr bwMode="auto">
          <a:xfrm>
            <a:off x="7223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39" name="Rectangle 78"/>
          <p:cNvSpPr>
            <a:spLocks noChangeArrowheads="1"/>
          </p:cNvSpPr>
          <p:nvPr/>
        </p:nvSpPr>
        <p:spPr bwMode="auto">
          <a:xfrm>
            <a:off x="7756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6640" name="Rectangle 79"/>
          <p:cNvSpPr>
            <a:spLocks noChangeArrowheads="1"/>
          </p:cNvSpPr>
          <p:nvPr/>
        </p:nvSpPr>
        <p:spPr bwMode="auto">
          <a:xfrm>
            <a:off x="8289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6641" name="Rectangle 80"/>
          <p:cNvSpPr>
            <a:spLocks noChangeArrowheads="1"/>
          </p:cNvSpPr>
          <p:nvPr/>
        </p:nvSpPr>
        <p:spPr bwMode="auto">
          <a:xfrm>
            <a:off x="5175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642" name="Rectangle 81"/>
          <p:cNvSpPr>
            <a:spLocks noChangeArrowheads="1"/>
          </p:cNvSpPr>
          <p:nvPr/>
        </p:nvSpPr>
        <p:spPr bwMode="auto">
          <a:xfrm>
            <a:off x="15843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6643" name="Rectangle 82"/>
          <p:cNvSpPr>
            <a:spLocks noChangeArrowheads="1"/>
          </p:cNvSpPr>
          <p:nvPr/>
        </p:nvSpPr>
        <p:spPr bwMode="auto">
          <a:xfrm>
            <a:off x="26511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644" name="Rectangle 83"/>
          <p:cNvSpPr>
            <a:spLocks noChangeArrowheads="1"/>
          </p:cNvSpPr>
          <p:nvPr/>
        </p:nvSpPr>
        <p:spPr bwMode="auto">
          <a:xfrm>
            <a:off x="37179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645" name="Rectangle 84"/>
          <p:cNvSpPr>
            <a:spLocks noChangeArrowheads="1"/>
          </p:cNvSpPr>
          <p:nvPr/>
        </p:nvSpPr>
        <p:spPr bwMode="auto">
          <a:xfrm>
            <a:off x="47847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46" name="Rectangle 85"/>
          <p:cNvSpPr>
            <a:spLocks noChangeArrowheads="1"/>
          </p:cNvSpPr>
          <p:nvPr/>
        </p:nvSpPr>
        <p:spPr bwMode="auto">
          <a:xfrm>
            <a:off x="58515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647" name="Rectangle 86"/>
          <p:cNvSpPr>
            <a:spLocks noChangeArrowheads="1"/>
          </p:cNvSpPr>
          <p:nvPr/>
        </p:nvSpPr>
        <p:spPr bwMode="auto">
          <a:xfrm>
            <a:off x="69183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48" name="Rectangle 87"/>
          <p:cNvSpPr>
            <a:spLocks noChangeArrowheads="1"/>
          </p:cNvSpPr>
          <p:nvPr/>
        </p:nvSpPr>
        <p:spPr bwMode="auto">
          <a:xfrm>
            <a:off x="79851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6649" name="Rectangle 88"/>
          <p:cNvSpPr>
            <a:spLocks noChangeArrowheads="1"/>
          </p:cNvSpPr>
          <p:nvPr/>
        </p:nvSpPr>
        <p:spPr bwMode="auto">
          <a:xfrm>
            <a:off x="1050925" y="319405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650" name="Rectangle 89"/>
          <p:cNvSpPr>
            <a:spLocks noChangeArrowheads="1"/>
          </p:cNvSpPr>
          <p:nvPr/>
        </p:nvSpPr>
        <p:spPr bwMode="auto">
          <a:xfrm>
            <a:off x="3184525" y="319405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651" name="Rectangle 90"/>
          <p:cNvSpPr>
            <a:spLocks noChangeArrowheads="1"/>
          </p:cNvSpPr>
          <p:nvPr/>
        </p:nvSpPr>
        <p:spPr bwMode="auto">
          <a:xfrm>
            <a:off x="5318125" y="3194050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52" name="Rectangle 91"/>
          <p:cNvSpPr>
            <a:spLocks noChangeArrowheads="1"/>
          </p:cNvSpPr>
          <p:nvPr/>
        </p:nvSpPr>
        <p:spPr bwMode="auto">
          <a:xfrm>
            <a:off x="7451725" y="319405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53" name="Rectangle 92"/>
          <p:cNvSpPr>
            <a:spLocks noChangeArrowheads="1"/>
          </p:cNvSpPr>
          <p:nvPr/>
        </p:nvSpPr>
        <p:spPr bwMode="auto">
          <a:xfrm>
            <a:off x="2193925" y="20812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654" name="Rectangle 93"/>
          <p:cNvSpPr>
            <a:spLocks noChangeArrowheads="1"/>
          </p:cNvSpPr>
          <p:nvPr/>
        </p:nvSpPr>
        <p:spPr bwMode="auto">
          <a:xfrm>
            <a:off x="6384925" y="2233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655" name="Rectangle 94"/>
          <p:cNvSpPr>
            <a:spLocks noChangeArrowheads="1"/>
          </p:cNvSpPr>
          <p:nvPr/>
        </p:nvSpPr>
        <p:spPr bwMode="auto">
          <a:xfrm>
            <a:off x="4327525" y="1090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656" name="Rectangle 95"/>
          <p:cNvSpPr>
            <a:spLocks noChangeArrowheads="1"/>
          </p:cNvSpPr>
          <p:nvPr/>
        </p:nvSpPr>
        <p:spPr bwMode="auto">
          <a:xfrm>
            <a:off x="900113" y="5589588"/>
            <a:ext cx="762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Replay matches on path to root.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Replace Winner And Replay</a:t>
            </a:r>
            <a:endParaRPr lang="ko-KR" altLang="en-US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846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1379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912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2446338" y="5029200"/>
            <a:ext cx="292100" cy="2921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2979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3513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4046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4579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51133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5646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61801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67135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72469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77803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8313738" y="5029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4" name="Oval 19"/>
          <p:cNvSpPr>
            <a:spLocks noChangeArrowheads="1"/>
          </p:cNvSpPr>
          <p:nvPr/>
        </p:nvSpPr>
        <p:spPr bwMode="auto">
          <a:xfrm>
            <a:off x="4635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5" name="Oval 20"/>
          <p:cNvSpPr>
            <a:spLocks noChangeArrowheads="1"/>
          </p:cNvSpPr>
          <p:nvPr/>
        </p:nvSpPr>
        <p:spPr bwMode="auto">
          <a:xfrm>
            <a:off x="2597150" y="41910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6" name="Oval 21"/>
          <p:cNvSpPr>
            <a:spLocks noChangeArrowheads="1"/>
          </p:cNvSpPr>
          <p:nvPr/>
        </p:nvSpPr>
        <p:spPr bwMode="auto">
          <a:xfrm>
            <a:off x="36639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7" name="Oval 22"/>
          <p:cNvSpPr>
            <a:spLocks noChangeArrowheads="1"/>
          </p:cNvSpPr>
          <p:nvPr/>
        </p:nvSpPr>
        <p:spPr bwMode="auto">
          <a:xfrm>
            <a:off x="47307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8" name="Oval 23"/>
          <p:cNvSpPr>
            <a:spLocks noChangeArrowheads="1"/>
          </p:cNvSpPr>
          <p:nvPr/>
        </p:nvSpPr>
        <p:spPr bwMode="auto">
          <a:xfrm>
            <a:off x="57975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9" name="Oval 24"/>
          <p:cNvSpPr>
            <a:spLocks noChangeArrowheads="1"/>
          </p:cNvSpPr>
          <p:nvPr/>
        </p:nvSpPr>
        <p:spPr bwMode="auto">
          <a:xfrm>
            <a:off x="68643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0" name="Oval 25"/>
          <p:cNvSpPr>
            <a:spLocks noChangeArrowheads="1"/>
          </p:cNvSpPr>
          <p:nvPr/>
        </p:nvSpPr>
        <p:spPr bwMode="auto">
          <a:xfrm>
            <a:off x="79311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1" name="Oval 26"/>
          <p:cNvSpPr>
            <a:spLocks noChangeArrowheads="1"/>
          </p:cNvSpPr>
          <p:nvPr/>
        </p:nvSpPr>
        <p:spPr bwMode="auto">
          <a:xfrm>
            <a:off x="9969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2" name="Oval 27"/>
          <p:cNvSpPr>
            <a:spLocks noChangeArrowheads="1"/>
          </p:cNvSpPr>
          <p:nvPr/>
        </p:nvSpPr>
        <p:spPr bwMode="auto">
          <a:xfrm>
            <a:off x="3130550" y="32004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3" name="Oval 28"/>
          <p:cNvSpPr>
            <a:spLocks noChangeArrowheads="1"/>
          </p:cNvSpPr>
          <p:nvPr/>
        </p:nvSpPr>
        <p:spPr bwMode="auto">
          <a:xfrm>
            <a:off x="52641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4" name="Oval 29"/>
          <p:cNvSpPr>
            <a:spLocks noChangeArrowheads="1"/>
          </p:cNvSpPr>
          <p:nvPr/>
        </p:nvSpPr>
        <p:spPr bwMode="auto">
          <a:xfrm>
            <a:off x="7397750" y="3200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5" name="Oval 30"/>
          <p:cNvSpPr>
            <a:spLocks noChangeArrowheads="1"/>
          </p:cNvSpPr>
          <p:nvPr/>
        </p:nvSpPr>
        <p:spPr bwMode="auto">
          <a:xfrm>
            <a:off x="2139950" y="20574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6" name="Oval 31"/>
          <p:cNvSpPr>
            <a:spLocks noChangeArrowheads="1"/>
          </p:cNvSpPr>
          <p:nvPr/>
        </p:nvSpPr>
        <p:spPr bwMode="auto">
          <a:xfrm>
            <a:off x="6330950" y="2209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7" name="Oval 32"/>
          <p:cNvSpPr>
            <a:spLocks noChangeArrowheads="1"/>
          </p:cNvSpPr>
          <p:nvPr/>
        </p:nvSpPr>
        <p:spPr bwMode="auto">
          <a:xfrm>
            <a:off x="4273550" y="106680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8" name="Line 33"/>
          <p:cNvSpPr>
            <a:spLocks noChangeShapeType="1"/>
          </p:cNvSpPr>
          <p:nvPr/>
        </p:nvSpPr>
        <p:spPr bwMode="auto">
          <a:xfrm flipH="1">
            <a:off x="2514600" y="136525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19" name="Line 34"/>
          <p:cNvSpPr>
            <a:spLocks noChangeShapeType="1"/>
          </p:cNvSpPr>
          <p:nvPr/>
        </p:nvSpPr>
        <p:spPr bwMode="auto">
          <a:xfrm>
            <a:off x="4724400" y="136525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0" name="Line 35"/>
          <p:cNvSpPr>
            <a:spLocks noChangeShapeType="1"/>
          </p:cNvSpPr>
          <p:nvPr/>
        </p:nvSpPr>
        <p:spPr bwMode="auto">
          <a:xfrm flipH="1">
            <a:off x="1219200" y="243205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1" name="Line 36"/>
          <p:cNvSpPr>
            <a:spLocks noChangeShapeType="1"/>
          </p:cNvSpPr>
          <p:nvPr/>
        </p:nvSpPr>
        <p:spPr bwMode="auto">
          <a:xfrm>
            <a:off x="2590800" y="243205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7"/>
          <p:cNvSpPr>
            <a:spLocks noChangeShapeType="1"/>
          </p:cNvSpPr>
          <p:nvPr/>
        </p:nvSpPr>
        <p:spPr bwMode="auto">
          <a:xfrm flipH="1">
            <a:off x="5638800" y="25844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3" name="Line 38"/>
          <p:cNvSpPr>
            <a:spLocks noChangeShapeType="1"/>
          </p:cNvSpPr>
          <p:nvPr/>
        </p:nvSpPr>
        <p:spPr bwMode="auto">
          <a:xfrm>
            <a:off x="6781800" y="25082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4" name="Line 39"/>
          <p:cNvSpPr>
            <a:spLocks noChangeShapeType="1"/>
          </p:cNvSpPr>
          <p:nvPr/>
        </p:nvSpPr>
        <p:spPr bwMode="auto">
          <a:xfrm flipH="1">
            <a:off x="685800" y="357505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5" name="Line 40"/>
          <p:cNvSpPr>
            <a:spLocks noChangeShapeType="1"/>
          </p:cNvSpPr>
          <p:nvPr/>
        </p:nvSpPr>
        <p:spPr bwMode="auto">
          <a:xfrm>
            <a:off x="1371600" y="357505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6" name="Line 41"/>
          <p:cNvSpPr>
            <a:spLocks noChangeShapeType="1"/>
          </p:cNvSpPr>
          <p:nvPr/>
        </p:nvSpPr>
        <p:spPr bwMode="auto">
          <a:xfrm flipH="1">
            <a:off x="2971800" y="365125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7" name="Line 42"/>
          <p:cNvSpPr>
            <a:spLocks noChangeShapeType="1"/>
          </p:cNvSpPr>
          <p:nvPr/>
        </p:nvSpPr>
        <p:spPr bwMode="auto">
          <a:xfrm>
            <a:off x="3581400" y="349885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8" name="Line 43"/>
          <p:cNvSpPr>
            <a:spLocks noChangeShapeType="1"/>
          </p:cNvSpPr>
          <p:nvPr/>
        </p:nvSpPr>
        <p:spPr bwMode="auto">
          <a:xfrm flipH="1">
            <a:off x="5029200" y="3651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9" name="Line 44"/>
          <p:cNvSpPr>
            <a:spLocks noChangeShapeType="1"/>
          </p:cNvSpPr>
          <p:nvPr/>
        </p:nvSpPr>
        <p:spPr bwMode="auto">
          <a:xfrm>
            <a:off x="5638800" y="3651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0" name="Line 45"/>
          <p:cNvSpPr>
            <a:spLocks noChangeShapeType="1"/>
          </p:cNvSpPr>
          <p:nvPr/>
        </p:nvSpPr>
        <p:spPr bwMode="auto">
          <a:xfrm flipH="1">
            <a:off x="7010400" y="357505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1" name="Line 46"/>
          <p:cNvSpPr>
            <a:spLocks noChangeShapeType="1"/>
          </p:cNvSpPr>
          <p:nvPr/>
        </p:nvSpPr>
        <p:spPr bwMode="auto">
          <a:xfrm>
            <a:off x="7772400" y="357505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2" name="Line 47"/>
          <p:cNvSpPr>
            <a:spLocks noChangeShapeType="1"/>
          </p:cNvSpPr>
          <p:nvPr/>
        </p:nvSpPr>
        <p:spPr bwMode="auto">
          <a:xfrm flipH="1">
            <a:off x="381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3" name="Line 48"/>
          <p:cNvSpPr>
            <a:spLocks noChangeShapeType="1"/>
          </p:cNvSpPr>
          <p:nvPr/>
        </p:nvSpPr>
        <p:spPr bwMode="auto">
          <a:xfrm flipH="1">
            <a:off x="1447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4" name="Line 49"/>
          <p:cNvSpPr>
            <a:spLocks noChangeShapeType="1"/>
          </p:cNvSpPr>
          <p:nvPr/>
        </p:nvSpPr>
        <p:spPr bwMode="auto">
          <a:xfrm flipH="1">
            <a:off x="2514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5" name="Line 50"/>
          <p:cNvSpPr>
            <a:spLocks noChangeShapeType="1"/>
          </p:cNvSpPr>
          <p:nvPr/>
        </p:nvSpPr>
        <p:spPr bwMode="auto">
          <a:xfrm flipH="1">
            <a:off x="35814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6" name="Line 51"/>
          <p:cNvSpPr>
            <a:spLocks noChangeShapeType="1"/>
          </p:cNvSpPr>
          <p:nvPr/>
        </p:nvSpPr>
        <p:spPr bwMode="auto">
          <a:xfrm flipH="1">
            <a:off x="46482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7" name="Line 52"/>
          <p:cNvSpPr>
            <a:spLocks noChangeShapeType="1"/>
          </p:cNvSpPr>
          <p:nvPr/>
        </p:nvSpPr>
        <p:spPr bwMode="auto">
          <a:xfrm flipH="1">
            <a:off x="5715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8" name="Line 53"/>
          <p:cNvSpPr>
            <a:spLocks noChangeShapeType="1"/>
          </p:cNvSpPr>
          <p:nvPr/>
        </p:nvSpPr>
        <p:spPr bwMode="auto">
          <a:xfrm flipH="1">
            <a:off x="6781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9" name="Line 54"/>
          <p:cNvSpPr>
            <a:spLocks noChangeShapeType="1"/>
          </p:cNvSpPr>
          <p:nvPr/>
        </p:nvSpPr>
        <p:spPr bwMode="auto">
          <a:xfrm>
            <a:off x="762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0" name="Line 55"/>
          <p:cNvSpPr>
            <a:spLocks noChangeShapeType="1"/>
          </p:cNvSpPr>
          <p:nvPr/>
        </p:nvSpPr>
        <p:spPr bwMode="auto">
          <a:xfrm>
            <a:off x="1828800" y="456565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1" name="Line 56"/>
          <p:cNvSpPr>
            <a:spLocks noChangeShapeType="1"/>
          </p:cNvSpPr>
          <p:nvPr/>
        </p:nvSpPr>
        <p:spPr bwMode="auto">
          <a:xfrm>
            <a:off x="2895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2" name="Line 57"/>
          <p:cNvSpPr>
            <a:spLocks noChangeShapeType="1"/>
          </p:cNvSpPr>
          <p:nvPr/>
        </p:nvSpPr>
        <p:spPr bwMode="auto">
          <a:xfrm>
            <a:off x="4038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3" name="Line 58"/>
          <p:cNvSpPr>
            <a:spLocks noChangeShapeType="1"/>
          </p:cNvSpPr>
          <p:nvPr/>
        </p:nvSpPr>
        <p:spPr bwMode="auto">
          <a:xfrm>
            <a:off x="51054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4" name="Line 59"/>
          <p:cNvSpPr>
            <a:spLocks noChangeShapeType="1"/>
          </p:cNvSpPr>
          <p:nvPr/>
        </p:nvSpPr>
        <p:spPr bwMode="auto">
          <a:xfrm>
            <a:off x="61722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5" name="Line 60"/>
          <p:cNvSpPr>
            <a:spLocks noChangeShapeType="1"/>
          </p:cNvSpPr>
          <p:nvPr/>
        </p:nvSpPr>
        <p:spPr bwMode="auto">
          <a:xfrm>
            <a:off x="72390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6" name="Line 61"/>
          <p:cNvSpPr>
            <a:spLocks noChangeShapeType="1"/>
          </p:cNvSpPr>
          <p:nvPr/>
        </p:nvSpPr>
        <p:spPr bwMode="auto">
          <a:xfrm>
            <a:off x="83058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7" name="Line 62"/>
          <p:cNvSpPr>
            <a:spLocks noChangeShapeType="1"/>
          </p:cNvSpPr>
          <p:nvPr/>
        </p:nvSpPr>
        <p:spPr bwMode="auto">
          <a:xfrm flipH="1">
            <a:off x="7848600" y="4641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8" name="Oval 63"/>
          <p:cNvSpPr>
            <a:spLocks noChangeArrowheads="1"/>
          </p:cNvSpPr>
          <p:nvPr/>
        </p:nvSpPr>
        <p:spPr bwMode="auto">
          <a:xfrm>
            <a:off x="153035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49" name="Rectangle 64"/>
          <p:cNvSpPr>
            <a:spLocks noChangeArrowheads="1"/>
          </p:cNvSpPr>
          <p:nvPr/>
        </p:nvSpPr>
        <p:spPr bwMode="auto">
          <a:xfrm>
            <a:off x="288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7650" name="Rectangle 65"/>
          <p:cNvSpPr>
            <a:spLocks noChangeArrowheads="1"/>
          </p:cNvSpPr>
          <p:nvPr/>
        </p:nvSpPr>
        <p:spPr bwMode="auto">
          <a:xfrm>
            <a:off x="822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7651" name="Rectangle 66"/>
          <p:cNvSpPr>
            <a:spLocks noChangeArrowheads="1"/>
          </p:cNvSpPr>
          <p:nvPr/>
        </p:nvSpPr>
        <p:spPr bwMode="auto">
          <a:xfrm>
            <a:off x="1355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7652" name="Rectangle 67"/>
          <p:cNvSpPr>
            <a:spLocks noChangeArrowheads="1"/>
          </p:cNvSpPr>
          <p:nvPr/>
        </p:nvSpPr>
        <p:spPr bwMode="auto">
          <a:xfrm>
            <a:off x="1889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7653" name="Rectangle 68"/>
          <p:cNvSpPr>
            <a:spLocks noChangeArrowheads="1"/>
          </p:cNvSpPr>
          <p:nvPr/>
        </p:nvSpPr>
        <p:spPr bwMode="auto">
          <a:xfrm>
            <a:off x="2422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7654" name="Rectangle 69"/>
          <p:cNvSpPr>
            <a:spLocks noChangeArrowheads="1"/>
          </p:cNvSpPr>
          <p:nvPr/>
        </p:nvSpPr>
        <p:spPr bwMode="auto">
          <a:xfrm>
            <a:off x="2955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7655" name="Rectangle 70"/>
          <p:cNvSpPr>
            <a:spLocks noChangeArrowheads="1"/>
          </p:cNvSpPr>
          <p:nvPr/>
        </p:nvSpPr>
        <p:spPr bwMode="auto">
          <a:xfrm>
            <a:off x="3489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7656" name="Rectangle 71"/>
          <p:cNvSpPr>
            <a:spLocks noChangeArrowheads="1"/>
          </p:cNvSpPr>
          <p:nvPr/>
        </p:nvSpPr>
        <p:spPr bwMode="auto">
          <a:xfrm>
            <a:off x="4022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7657" name="Rectangle 72"/>
          <p:cNvSpPr>
            <a:spLocks noChangeArrowheads="1"/>
          </p:cNvSpPr>
          <p:nvPr/>
        </p:nvSpPr>
        <p:spPr bwMode="auto">
          <a:xfrm>
            <a:off x="4556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58" name="Rectangle 73"/>
          <p:cNvSpPr>
            <a:spLocks noChangeArrowheads="1"/>
          </p:cNvSpPr>
          <p:nvPr/>
        </p:nvSpPr>
        <p:spPr bwMode="auto">
          <a:xfrm>
            <a:off x="5089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7659" name="Rectangle 74"/>
          <p:cNvSpPr>
            <a:spLocks noChangeArrowheads="1"/>
          </p:cNvSpPr>
          <p:nvPr/>
        </p:nvSpPr>
        <p:spPr bwMode="auto">
          <a:xfrm>
            <a:off x="5622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7660" name="Rectangle 75"/>
          <p:cNvSpPr>
            <a:spLocks noChangeArrowheads="1"/>
          </p:cNvSpPr>
          <p:nvPr/>
        </p:nvSpPr>
        <p:spPr bwMode="auto">
          <a:xfrm>
            <a:off x="61563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7661" name="Rectangle 76"/>
          <p:cNvSpPr>
            <a:spLocks noChangeArrowheads="1"/>
          </p:cNvSpPr>
          <p:nvPr/>
        </p:nvSpPr>
        <p:spPr bwMode="auto">
          <a:xfrm>
            <a:off x="66897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7662" name="Rectangle 77"/>
          <p:cNvSpPr>
            <a:spLocks noChangeArrowheads="1"/>
          </p:cNvSpPr>
          <p:nvPr/>
        </p:nvSpPr>
        <p:spPr bwMode="auto">
          <a:xfrm>
            <a:off x="72231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63" name="Rectangle 78"/>
          <p:cNvSpPr>
            <a:spLocks noChangeArrowheads="1"/>
          </p:cNvSpPr>
          <p:nvPr/>
        </p:nvSpPr>
        <p:spPr bwMode="auto">
          <a:xfrm>
            <a:off x="77565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7664" name="Rectangle 79"/>
          <p:cNvSpPr>
            <a:spLocks noChangeArrowheads="1"/>
          </p:cNvSpPr>
          <p:nvPr/>
        </p:nvSpPr>
        <p:spPr bwMode="auto">
          <a:xfrm>
            <a:off x="8289925" y="4976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7665" name="Rectangle 80"/>
          <p:cNvSpPr>
            <a:spLocks noChangeArrowheads="1"/>
          </p:cNvSpPr>
          <p:nvPr/>
        </p:nvSpPr>
        <p:spPr bwMode="auto">
          <a:xfrm>
            <a:off x="5175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7666" name="Rectangle 81"/>
          <p:cNvSpPr>
            <a:spLocks noChangeArrowheads="1"/>
          </p:cNvSpPr>
          <p:nvPr/>
        </p:nvSpPr>
        <p:spPr bwMode="auto">
          <a:xfrm>
            <a:off x="15843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7667" name="Rectangle 82"/>
          <p:cNvSpPr>
            <a:spLocks noChangeArrowheads="1"/>
          </p:cNvSpPr>
          <p:nvPr/>
        </p:nvSpPr>
        <p:spPr bwMode="auto">
          <a:xfrm>
            <a:off x="26511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7668" name="Rectangle 83"/>
          <p:cNvSpPr>
            <a:spLocks noChangeArrowheads="1"/>
          </p:cNvSpPr>
          <p:nvPr/>
        </p:nvSpPr>
        <p:spPr bwMode="auto">
          <a:xfrm>
            <a:off x="37179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7669" name="Rectangle 84"/>
          <p:cNvSpPr>
            <a:spLocks noChangeArrowheads="1"/>
          </p:cNvSpPr>
          <p:nvPr/>
        </p:nvSpPr>
        <p:spPr bwMode="auto">
          <a:xfrm>
            <a:off x="47847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70" name="Rectangle 85"/>
          <p:cNvSpPr>
            <a:spLocks noChangeArrowheads="1"/>
          </p:cNvSpPr>
          <p:nvPr/>
        </p:nvSpPr>
        <p:spPr bwMode="auto">
          <a:xfrm>
            <a:off x="58515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7671" name="Rectangle 86"/>
          <p:cNvSpPr>
            <a:spLocks noChangeArrowheads="1"/>
          </p:cNvSpPr>
          <p:nvPr/>
        </p:nvSpPr>
        <p:spPr bwMode="auto">
          <a:xfrm>
            <a:off x="69183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72" name="Rectangle 87"/>
          <p:cNvSpPr>
            <a:spLocks noChangeArrowheads="1"/>
          </p:cNvSpPr>
          <p:nvPr/>
        </p:nvSpPr>
        <p:spPr bwMode="auto">
          <a:xfrm>
            <a:off x="7985125" y="4214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7673" name="Rectangle 88"/>
          <p:cNvSpPr>
            <a:spLocks noChangeArrowheads="1"/>
          </p:cNvSpPr>
          <p:nvPr/>
        </p:nvSpPr>
        <p:spPr bwMode="auto">
          <a:xfrm>
            <a:off x="1050925" y="319405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7674" name="Rectangle 89"/>
          <p:cNvSpPr>
            <a:spLocks noChangeArrowheads="1"/>
          </p:cNvSpPr>
          <p:nvPr/>
        </p:nvSpPr>
        <p:spPr bwMode="auto">
          <a:xfrm>
            <a:off x="3184525" y="3194050"/>
            <a:ext cx="23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7675" name="Rectangle 90"/>
          <p:cNvSpPr>
            <a:spLocks noChangeArrowheads="1"/>
          </p:cNvSpPr>
          <p:nvPr/>
        </p:nvSpPr>
        <p:spPr bwMode="auto">
          <a:xfrm>
            <a:off x="5318125" y="3194050"/>
            <a:ext cx="261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76" name="Rectangle 91"/>
          <p:cNvSpPr>
            <a:spLocks noChangeArrowheads="1"/>
          </p:cNvSpPr>
          <p:nvPr/>
        </p:nvSpPr>
        <p:spPr bwMode="auto">
          <a:xfrm>
            <a:off x="7451725" y="319405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77" name="Rectangle 92"/>
          <p:cNvSpPr>
            <a:spLocks noChangeArrowheads="1"/>
          </p:cNvSpPr>
          <p:nvPr/>
        </p:nvSpPr>
        <p:spPr bwMode="auto">
          <a:xfrm>
            <a:off x="2193925" y="20812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7678" name="Rectangle 93"/>
          <p:cNvSpPr>
            <a:spLocks noChangeArrowheads="1"/>
          </p:cNvSpPr>
          <p:nvPr/>
        </p:nvSpPr>
        <p:spPr bwMode="auto">
          <a:xfrm>
            <a:off x="6384925" y="2233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7679" name="Rectangle 94"/>
          <p:cNvSpPr>
            <a:spLocks noChangeArrowheads="1"/>
          </p:cNvSpPr>
          <p:nvPr/>
        </p:nvSpPr>
        <p:spPr bwMode="auto">
          <a:xfrm>
            <a:off x="4327525" y="1090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7680" name="Rectangle 95"/>
          <p:cNvSpPr>
            <a:spLocks noChangeArrowheads="1"/>
          </p:cNvSpPr>
          <p:nvPr/>
        </p:nvSpPr>
        <p:spPr bwMode="auto">
          <a:xfrm>
            <a:off x="827088" y="57086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Opponent</a:t>
            </a:r>
            <a:r>
              <a:rPr kumimoji="0" lang="en-US" altLang="ko-KR" sz="2400">
                <a:latin typeface="Times New Roman" pitchFamily="18" charset="0"/>
              </a:rPr>
              <a:t> is </a:t>
            </a: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player who lost last match</a:t>
            </a:r>
            <a:r>
              <a:rPr kumimoji="0" lang="en-US" altLang="ko-KR" sz="2400">
                <a:latin typeface="Times New Roman" pitchFamily="18" charset="0"/>
              </a:rPr>
              <a:t> played at this node.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2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Loser Tree</a:t>
            </a:r>
            <a:endParaRPr lang="ko-KR" altLang="en-US" smtClean="0"/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Each match node stores the match loser rather than the match winner.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6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8" name="Oval 26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5" name="Line 53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7" name="Line 55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8" name="Line 56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89" name="Line 57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2" name="Line 60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3" name="Line 61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97" name="Rectangle 65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9701" name="Rectangle 69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9704" name="Rectangle 72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9705" name="Rectangle 73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83441" name="Rectangle 81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83442" name="Rectangle 82"/>
          <p:cNvSpPr>
            <a:spLocks noChangeArrowheads="1"/>
          </p:cNvSpPr>
          <p:nvPr/>
        </p:nvSpPr>
        <p:spPr bwMode="auto">
          <a:xfrm>
            <a:off x="1050925" y="34290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83443" name="Rectangle 83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8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441" grpId="0" build="p" autoUpdateAnimBg="0"/>
      <p:bldP spid="783442" grpId="0" build="p" autoUpdateAnimBg="0"/>
      <p:bldP spid="78344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9" name="Rectangle 12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0" name="Rectangle 13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1" name="Rectangle 14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2" name="Rectangle 15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6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4" name="Rectangle 17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6" name="Oval 19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7" name="Oval 20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8" name="Oval 21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9" name="Oval 22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0" name="Oval 23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1" name="Oval 24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2" name="Oval 25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3" name="Oval 26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4" name="Oval 27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5" name="Oval 28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6" name="Oval 29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7" name="Oval 30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8" name="Oval 31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9" name="Oval 32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90" name="Line 33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1" name="Line 34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2" name="Line 35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3" name="Line 36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4" name="Line 37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5" name="Line 38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6" name="Line 39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7" name="Line 40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8" name="Line 41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99" name="Line 42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0" name="Line 43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1" name="Line 44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2" name="Line 45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3" name="Line 46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4" name="Line 47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5" name="Line 48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6" name="Line 49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7" name="Line 50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8" name="Line 51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09" name="Line 52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0" name="Line 53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1" name="Line 54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2" name="Line 55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3" name="Line 56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4" name="Line 57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5" name="Line 58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6" name="Line 59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7" name="Line 60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8" name="Line 61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9" name="Line 62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20" name="Oval 63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21" name="Rectangle 64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0722" name="Rectangle 65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0723" name="Rectangle 66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0724" name="Rectangle 67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0725" name="Rectangle 68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0726" name="Rectangle 69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0727" name="Rectangle 70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0728" name="Rectangle 71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0729" name="Rectangle 72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0730" name="Rectangle 73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0731" name="Rectangle 74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0732" name="Rectangle 75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0733" name="Rectangle 76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0734" name="Rectangle 77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0735" name="Rectangle 78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0736" name="Rectangle 79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0737" name="Rectangle 80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0738" name="Rectangle 81"/>
          <p:cNvSpPr>
            <a:spLocks noChangeArrowheads="1"/>
          </p:cNvSpPr>
          <p:nvPr/>
        </p:nvSpPr>
        <p:spPr bwMode="auto">
          <a:xfrm>
            <a:off x="1050925" y="34290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0739" name="Rectangle 82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84467" name="Rectangle 83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84468" name="Rectangle 84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84469" name="Rectangle 85"/>
          <p:cNvSpPr>
            <a:spLocks noChangeArrowheads="1"/>
          </p:cNvSpPr>
          <p:nvPr/>
        </p:nvSpPr>
        <p:spPr bwMode="auto">
          <a:xfrm>
            <a:off x="3184525" y="34290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84470" name="Rectangle 86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0744" name="Rectangle 87"/>
          <p:cNvSpPr>
            <a:spLocks noChangeArrowheads="1"/>
          </p:cNvSpPr>
          <p:nvPr/>
        </p:nvSpPr>
        <p:spPr bwMode="auto">
          <a:xfrm>
            <a:off x="4327525" y="1325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6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67" grpId="0" build="p" autoUpdateAnimBg="0"/>
      <p:bldP spid="784468" grpId="0" build="p" autoUpdateAnimBg="0"/>
      <p:bldP spid="784469" grpId="0" build="p" autoUpdateAnimBg="0"/>
      <p:bldP spid="78447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3" name="Rectangle 12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5" name="Rectangle 14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9" name="Rectangle 18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0" name="Oval 19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1" name="Oval 20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2" name="Oval 21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3" name="Oval 22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4" name="Oval 23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5" name="Oval 24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6" name="Oval 25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7" name="Oval 26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8" name="Oval 27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9" name="Oval 28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0" name="Oval 29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1" name="Oval 30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2" name="Oval 31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3" name="Oval 32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4" name="Line 33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5" name="Line 34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6" name="Line 35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7" name="Line 36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8" name="Line 37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9" name="Line 38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0" name="Line 39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1" name="Line 40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2" name="Line 41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3" name="Line 42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4" name="Line 43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5" name="Line 44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6" name="Line 45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7" name="Line 46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8" name="Line 47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9" name="Line 48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0" name="Line 49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1" name="Line 50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2" name="Line 51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3" name="Line 52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6" name="Line 55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7" name="Line 56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8" name="Line 57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9" name="Line 58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0" name="Line 59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1" name="Line 60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2" name="Line 61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3" name="Line 62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4" name="Oval 63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45" name="Rectangle 64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1746" name="Rectangle 65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1747" name="Rectangle 66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1748" name="Rectangle 67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1749" name="Rectangle 68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1750" name="Rectangle 69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1751" name="Rectangle 70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1752" name="Rectangle 71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1753" name="Rectangle 72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1754" name="Rectangle 73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1755" name="Rectangle 74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1756" name="Rectangle 75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1757" name="Rectangle 76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1758" name="Rectangle 77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1759" name="Rectangle 78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1760" name="Rectangle 79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1761" name="Rectangle 80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1762" name="Rectangle 81"/>
          <p:cNvSpPr>
            <a:spLocks noChangeArrowheads="1"/>
          </p:cNvSpPr>
          <p:nvPr/>
        </p:nvSpPr>
        <p:spPr bwMode="auto">
          <a:xfrm>
            <a:off x="1050925" y="3429000"/>
            <a:ext cx="425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1763" name="Rectangle 82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1764" name="Rectangle 83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1765" name="Rectangle 84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1766" name="Rectangle 85"/>
          <p:cNvSpPr>
            <a:spLocks noChangeArrowheads="1"/>
          </p:cNvSpPr>
          <p:nvPr/>
        </p:nvSpPr>
        <p:spPr bwMode="auto">
          <a:xfrm>
            <a:off x="3184525" y="34290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1767" name="Rectangle 86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1768" name="Rectangle 87"/>
          <p:cNvSpPr>
            <a:spLocks noChangeArrowheads="1"/>
          </p:cNvSpPr>
          <p:nvPr/>
        </p:nvSpPr>
        <p:spPr bwMode="auto">
          <a:xfrm>
            <a:off x="6384925" y="2468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5496" name="Rectangle 88"/>
          <p:cNvSpPr>
            <a:spLocks noChangeArrowheads="1"/>
          </p:cNvSpPr>
          <p:nvPr/>
        </p:nvSpPr>
        <p:spPr bwMode="auto">
          <a:xfrm>
            <a:off x="43275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85497" name="Rectangle 89"/>
          <p:cNvSpPr>
            <a:spLocks noChangeArrowheads="1"/>
          </p:cNvSpPr>
          <p:nvPr/>
        </p:nvSpPr>
        <p:spPr bwMode="auto">
          <a:xfrm>
            <a:off x="47847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85498" name="Rectangle 90"/>
          <p:cNvSpPr>
            <a:spLocks noChangeArrowheads="1"/>
          </p:cNvSpPr>
          <p:nvPr/>
        </p:nvSpPr>
        <p:spPr bwMode="auto">
          <a:xfrm>
            <a:off x="5318125" y="3429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85499" name="Rectangle 91"/>
          <p:cNvSpPr>
            <a:spLocks noChangeArrowheads="1"/>
          </p:cNvSpPr>
          <p:nvPr/>
        </p:nvSpPr>
        <p:spPr bwMode="auto">
          <a:xfrm>
            <a:off x="5851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1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96" grpId="0" build="p" autoUpdateAnimBg="0"/>
      <p:bldP spid="785497" grpId="0" build="p" autoUpdateAnimBg="0"/>
      <p:bldP spid="785498" grpId="0" build="p" autoUpdateAnimBg="0"/>
      <p:bldP spid="7854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Ascend()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50" y="1341438"/>
            <a:ext cx="6388100" cy="3340100"/>
            <a:chOff x="292" y="916"/>
            <a:chExt cx="4024" cy="2104"/>
          </a:xfrm>
        </p:grpSpPr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216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217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218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19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220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221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222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223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722975" name="Rectangle 31"/>
          <p:cNvSpPr>
            <a:spLocks noChangeArrowheads="1"/>
          </p:cNvSpPr>
          <p:nvPr/>
        </p:nvSpPr>
        <p:spPr bwMode="auto">
          <a:xfrm>
            <a:off x="755650" y="5084763"/>
            <a:ext cx="612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Do an inorder traversal.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O(n)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time.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6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7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2708" name="Rectangle 95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09" name="Rectangle 96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0" name="Rectangle 97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1" name="Rectangle 98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2" name="Rectangle 99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3" name="Rectangle 100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4" name="Rectangle 101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5" name="Rectangle 102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6" name="Rectangle 103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7" name="Rectangle 104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8" name="Rectangle 105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Rectangle 106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0" name="Rectangle 107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1" name="Rectangle 108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2" name="Rectangle 109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3" name="Rectangle 110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4" name="Oval 111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5" name="Oval 112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6" name="Oval 113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7" name="Oval 114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8" name="Oval 115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9" name="Oval 116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0" name="Oval 117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1" name="Oval 118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2" name="Oval 119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3" name="Oval 120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4" name="Oval 121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5" name="Oval 122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6" name="Oval 123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7" name="Oval 124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8" name="Line 125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39" name="Line 126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0" name="Line 127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1" name="Line 128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2" name="Line 129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3" name="Line 130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4" name="Line 131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5" name="Line 132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6" name="Line 133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7" name="Line 134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8" name="Line 135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49" name="Line 136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0" name="Line 137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1" name="Line 138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2" name="Line 139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3" name="Line 140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4" name="Line 141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5" name="Line 142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6" name="Line 143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7" name="Line 144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8" name="Line 145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59" name="Line 146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0" name="Line 147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1" name="Line 148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2" name="Line 149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3" name="Line 150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4" name="Line 151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5" name="Line 152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6" name="Line 153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7" name="Line 154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68" name="Oval 155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9" name="Rectangle 156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2770" name="Rectangle 157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2771" name="Rectangle 158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2772" name="Rectangle 159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2773" name="Rectangle 160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2774" name="Rectangle 161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2775" name="Rectangle 162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2776" name="Rectangle 163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2777" name="Rectangle 164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2778" name="Rectangle 165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2779" name="Rectangle 166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2780" name="Rectangle 167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2781" name="Rectangle 168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2782" name="Rectangle 169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2783" name="Rectangle 170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2784" name="Rectangle 171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2785" name="Rectangle 172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2786" name="Rectangle 173"/>
          <p:cNvSpPr>
            <a:spLocks noChangeArrowheads="1"/>
          </p:cNvSpPr>
          <p:nvPr/>
        </p:nvSpPr>
        <p:spPr bwMode="auto">
          <a:xfrm>
            <a:off x="1050925" y="3429000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2787" name="Rectangle 174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2788" name="Rectangle 175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2789" name="Rectangle 176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2790" name="Rectangle 177"/>
          <p:cNvSpPr>
            <a:spLocks noChangeArrowheads="1"/>
          </p:cNvSpPr>
          <p:nvPr/>
        </p:nvSpPr>
        <p:spPr bwMode="auto">
          <a:xfrm>
            <a:off x="3184525" y="342900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2791" name="Rectangle 178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86611" name="Rectangle 179"/>
          <p:cNvSpPr>
            <a:spLocks noChangeArrowheads="1"/>
          </p:cNvSpPr>
          <p:nvPr/>
        </p:nvSpPr>
        <p:spPr bwMode="auto">
          <a:xfrm>
            <a:off x="63849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86612" name="Rectangle 180"/>
          <p:cNvSpPr>
            <a:spLocks noChangeArrowheads="1"/>
          </p:cNvSpPr>
          <p:nvPr/>
        </p:nvSpPr>
        <p:spPr bwMode="auto">
          <a:xfrm>
            <a:off x="6918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86613" name="Rectangle 181"/>
          <p:cNvSpPr>
            <a:spLocks noChangeArrowheads="1"/>
          </p:cNvSpPr>
          <p:nvPr/>
        </p:nvSpPr>
        <p:spPr bwMode="auto">
          <a:xfrm>
            <a:off x="7451725" y="3429000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86614" name="Rectangle 182"/>
          <p:cNvSpPr>
            <a:spLocks noChangeArrowheads="1"/>
          </p:cNvSpPr>
          <p:nvPr/>
        </p:nvSpPr>
        <p:spPr bwMode="auto">
          <a:xfrm>
            <a:off x="7985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2796" name="Rectangle 183"/>
          <p:cNvSpPr>
            <a:spLocks noChangeArrowheads="1"/>
          </p:cNvSpPr>
          <p:nvPr/>
        </p:nvSpPr>
        <p:spPr bwMode="auto">
          <a:xfrm>
            <a:off x="43275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2797" name="Rectangle 184"/>
          <p:cNvSpPr>
            <a:spLocks noChangeArrowheads="1"/>
          </p:cNvSpPr>
          <p:nvPr/>
        </p:nvSpPr>
        <p:spPr bwMode="auto">
          <a:xfrm>
            <a:off x="47847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2798" name="Rectangle 185"/>
          <p:cNvSpPr>
            <a:spLocks noChangeArrowheads="1"/>
          </p:cNvSpPr>
          <p:nvPr/>
        </p:nvSpPr>
        <p:spPr bwMode="auto">
          <a:xfrm>
            <a:off x="5318125" y="3429000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2799" name="Rectangle 186"/>
          <p:cNvSpPr>
            <a:spLocks noChangeArrowheads="1"/>
          </p:cNvSpPr>
          <p:nvPr/>
        </p:nvSpPr>
        <p:spPr bwMode="auto">
          <a:xfrm>
            <a:off x="5851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1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611" grpId="0" build="p" autoUpdateAnimBg="0"/>
      <p:bldP spid="786612" grpId="0" build="p" autoUpdateAnimBg="0"/>
      <p:bldP spid="786613" grpId="0" build="p" autoUpdateAnimBg="0"/>
      <p:bldP spid="786614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3" name="Rectangle 14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4" name="Rectangle 15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5" name="Rectangle 16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6" name="Rectangle 17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7" name="Rectangle 18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8" name="Oval 19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9" name="Oval 20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0" name="Oval 21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1" name="Oval 22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2" name="Oval 23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3" name="Oval 24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4" name="Oval 25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5" name="Oval 26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6" name="Oval 27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7" name="Oval 28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8" name="Oval 29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9" name="Oval 30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0" name="Oval 31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1" name="Oval 32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2" name="Line 33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3" name="Line 34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4" name="Line 35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5" name="Line 36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6" name="Line 37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7" name="Line 38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8" name="Line 39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9" name="Line 40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0" name="Line 41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1" name="Line 42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2" name="Line 43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3" name="Line 44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4" name="Line 45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5" name="Line 46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6" name="Line 47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7" name="Line 48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8" name="Line 49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79" name="Line 50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0" name="Line 51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1" name="Line 52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2" name="Line 53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3" name="Line 54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4" name="Line 55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5" name="Line 56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6" name="Line 57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7" name="Line 58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8" name="Line 59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89" name="Line 60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90" name="Line 61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91" name="Line 62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92" name="Oval 63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3" name="Rectangle 64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3794" name="Rectangle 65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3795" name="Rectangle 66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3796" name="Rectangle 67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3797" name="Rectangle 68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3798" name="Rectangle 69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799" name="Rectangle 70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3800" name="Rectangle 71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3801" name="Rectangle 72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3802" name="Rectangle 73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3803" name="Rectangle 74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3804" name="Rectangle 75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3805" name="Rectangle 76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806" name="Rectangle 77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3807" name="Rectangle 78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808" name="Rectangle 79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3809" name="Rectangle 80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3810" name="Rectangle 81"/>
          <p:cNvSpPr>
            <a:spLocks noChangeArrowheads="1"/>
          </p:cNvSpPr>
          <p:nvPr/>
        </p:nvSpPr>
        <p:spPr bwMode="auto">
          <a:xfrm>
            <a:off x="1050925" y="34290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3811" name="Rectangle 82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3812" name="Rectangle 83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3813" name="Rectangle 84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814" name="Rectangle 85"/>
          <p:cNvSpPr>
            <a:spLocks noChangeArrowheads="1"/>
          </p:cNvSpPr>
          <p:nvPr/>
        </p:nvSpPr>
        <p:spPr bwMode="auto">
          <a:xfrm>
            <a:off x="3184525" y="34290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3815" name="Rectangle 86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3816" name="Rectangle 87"/>
          <p:cNvSpPr>
            <a:spLocks noChangeArrowheads="1"/>
          </p:cNvSpPr>
          <p:nvPr/>
        </p:nvSpPr>
        <p:spPr bwMode="auto">
          <a:xfrm>
            <a:off x="63849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3817" name="Rectangle 88"/>
          <p:cNvSpPr>
            <a:spLocks noChangeArrowheads="1"/>
          </p:cNvSpPr>
          <p:nvPr/>
        </p:nvSpPr>
        <p:spPr bwMode="auto">
          <a:xfrm>
            <a:off x="6918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818" name="Rectangle 89"/>
          <p:cNvSpPr>
            <a:spLocks noChangeArrowheads="1"/>
          </p:cNvSpPr>
          <p:nvPr/>
        </p:nvSpPr>
        <p:spPr bwMode="auto">
          <a:xfrm>
            <a:off x="7451725" y="3429000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819" name="Rectangle 90"/>
          <p:cNvSpPr>
            <a:spLocks noChangeArrowheads="1"/>
          </p:cNvSpPr>
          <p:nvPr/>
        </p:nvSpPr>
        <p:spPr bwMode="auto">
          <a:xfrm>
            <a:off x="7985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3820" name="Rectangle 91"/>
          <p:cNvSpPr>
            <a:spLocks noChangeArrowheads="1"/>
          </p:cNvSpPr>
          <p:nvPr/>
        </p:nvSpPr>
        <p:spPr bwMode="auto">
          <a:xfrm>
            <a:off x="43275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3821" name="Rectangle 92"/>
          <p:cNvSpPr>
            <a:spLocks noChangeArrowheads="1"/>
          </p:cNvSpPr>
          <p:nvPr/>
        </p:nvSpPr>
        <p:spPr bwMode="auto">
          <a:xfrm>
            <a:off x="47847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3822" name="Rectangle 93"/>
          <p:cNvSpPr>
            <a:spLocks noChangeArrowheads="1"/>
          </p:cNvSpPr>
          <p:nvPr/>
        </p:nvSpPr>
        <p:spPr bwMode="auto">
          <a:xfrm>
            <a:off x="5318125" y="3429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3823" name="Rectangle 94"/>
          <p:cNvSpPr>
            <a:spLocks noChangeArrowheads="1"/>
          </p:cNvSpPr>
          <p:nvPr/>
        </p:nvSpPr>
        <p:spPr bwMode="auto">
          <a:xfrm>
            <a:off x="5851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7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2" name="Rectangle 9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3" name="Rectangle 10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4" name="Rectangle 11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5" name="Rectangle 12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8" name="Rectangle 15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0" name="Rectangle 17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1" name="Rectangle 18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2" name="Oval 19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3" name="Oval 20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4" name="Oval 21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5" name="Oval 22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6" name="Oval 23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7" name="Oval 24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8" name="Oval 25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79" name="Oval 26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0" name="Oval 27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1" name="Oval 28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2" name="Oval 29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3" name="Oval 30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4" name="Oval 31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5" name="Oval 32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86" name="Line 33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87" name="Line 34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88" name="Line 35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89" name="Line 36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0" name="Line 37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1" name="Line 38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2" name="Line 39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3" name="Line 40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4" name="Line 41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5" name="Line 42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6" name="Line 43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7" name="Line 44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8" name="Line 45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99" name="Line 46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0" name="Line 47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1" name="Line 48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2" name="Line 49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3" name="Line 50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4" name="Line 51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5" name="Line 52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6" name="Line 53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7" name="Line 54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8" name="Line 55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09" name="Line 56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0" name="Line 57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1" name="Line 58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2" name="Line 59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3" name="Line 60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4" name="Line 61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5" name="Line 62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816" name="Oval 63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817" name="Rectangle 64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4818" name="Rectangle 65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4819" name="Rectangle 66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4820" name="Rectangle 67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4821" name="Rectangle 68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4822" name="Rectangle 69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23" name="Rectangle 70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4824" name="Rectangle 71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4825" name="Rectangle 72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4826" name="Rectangle 73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4827" name="Rectangle 74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4828" name="Rectangle 75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4829" name="Rectangle 76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30" name="Rectangle 77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4831" name="Rectangle 78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32" name="Rectangle 79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4833" name="Rectangle 80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4834" name="Rectangle 81"/>
          <p:cNvSpPr>
            <a:spLocks noChangeArrowheads="1"/>
          </p:cNvSpPr>
          <p:nvPr/>
        </p:nvSpPr>
        <p:spPr bwMode="auto">
          <a:xfrm>
            <a:off x="1050925" y="34290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4835" name="Rectangle 82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4836" name="Rectangle 83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4837" name="Rectangle 84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38" name="Rectangle 85"/>
          <p:cNvSpPr>
            <a:spLocks noChangeArrowheads="1"/>
          </p:cNvSpPr>
          <p:nvPr/>
        </p:nvSpPr>
        <p:spPr bwMode="auto">
          <a:xfrm>
            <a:off x="3184525" y="34290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4839" name="Rectangle 86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4840" name="Rectangle 87"/>
          <p:cNvSpPr>
            <a:spLocks noChangeArrowheads="1"/>
          </p:cNvSpPr>
          <p:nvPr/>
        </p:nvSpPr>
        <p:spPr bwMode="auto">
          <a:xfrm>
            <a:off x="63849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4841" name="Rectangle 88"/>
          <p:cNvSpPr>
            <a:spLocks noChangeArrowheads="1"/>
          </p:cNvSpPr>
          <p:nvPr/>
        </p:nvSpPr>
        <p:spPr bwMode="auto">
          <a:xfrm>
            <a:off x="6918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42" name="Rectangle 89"/>
          <p:cNvSpPr>
            <a:spLocks noChangeArrowheads="1"/>
          </p:cNvSpPr>
          <p:nvPr/>
        </p:nvSpPr>
        <p:spPr bwMode="auto">
          <a:xfrm>
            <a:off x="7451725" y="3429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4843" name="Rectangle 90"/>
          <p:cNvSpPr>
            <a:spLocks noChangeArrowheads="1"/>
          </p:cNvSpPr>
          <p:nvPr/>
        </p:nvSpPr>
        <p:spPr bwMode="auto">
          <a:xfrm>
            <a:off x="7985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4844" name="Rectangle 91"/>
          <p:cNvSpPr>
            <a:spLocks noChangeArrowheads="1"/>
          </p:cNvSpPr>
          <p:nvPr/>
        </p:nvSpPr>
        <p:spPr bwMode="auto">
          <a:xfrm>
            <a:off x="43275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4845" name="Rectangle 92"/>
          <p:cNvSpPr>
            <a:spLocks noChangeArrowheads="1"/>
          </p:cNvSpPr>
          <p:nvPr/>
        </p:nvSpPr>
        <p:spPr bwMode="auto">
          <a:xfrm>
            <a:off x="47847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4846" name="Rectangle 93"/>
          <p:cNvSpPr>
            <a:spLocks noChangeArrowheads="1"/>
          </p:cNvSpPr>
          <p:nvPr/>
        </p:nvSpPr>
        <p:spPr bwMode="auto">
          <a:xfrm>
            <a:off x="5318125" y="3429000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4847" name="Rectangle 94"/>
          <p:cNvSpPr>
            <a:spLocks noChangeArrowheads="1"/>
          </p:cNvSpPr>
          <p:nvPr/>
        </p:nvSpPr>
        <p:spPr bwMode="auto">
          <a:xfrm>
            <a:off x="5851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6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312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846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1379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912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2446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2979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3513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7" name="Rectangle 10"/>
          <p:cNvSpPr>
            <a:spLocks noChangeArrowheads="1"/>
          </p:cNvSpPr>
          <p:nvPr/>
        </p:nvSpPr>
        <p:spPr bwMode="auto">
          <a:xfrm>
            <a:off x="4046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4579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5113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5646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1" name="Rectangle 14"/>
          <p:cNvSpPr>
            <a:spLocks noChangeArrowheads="1"/>
          </p:cNvSpPr>
          <p:nvPr/>
        </p:nvSpPr>
        <p:spPr bwMode="auto">
          <a:xfrm>
            <a:off x="61801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2" name="Rectangle 15"/>
          <p:cNvSpPr>
            <a:spLocks noChangeArrowheads="1"/>
          </p:cNvSpPr>
          <p:nvPr/>
        </p:nvSpPr>
        <p:spPr bwMode="auto">
          <a:xfrm>
            <a:off x="67135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72469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4" name="Rectangle 17"/>
          <p:cNvSpPr>
            <a:spLocks noChangeArrowheads="1"/>
          </p:cNvSpPr>
          <p:nvPr/>
        </p:nvSpPr>
        <p:spPr bwMode="auto">
          <a:xfrm>
            <a:off x="77803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8313738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6" name="Oval 19"/>
          <p:cNvSpPr>
            <a:spLocks noChangeArrowheads="1"/>
          </p:cNvSpPr>
          <p:nvPr/>
        </p:nvSpPr>
        <p:spPr bwMode="auto">
          <a:xfrm>
            <a:off x="463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7" name="Oval 20"/>
          <p:cNvSpPr>
            <a:spLocks noChangeArrowheads="1"/>
          </p:cNvSpPr>
          <p:nvPr/>
        </p:nvSpPr>
        <p:spPr bwMode="auto">
          <a:xfrm>
            <a:off x="2597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8" name="Oval 21"/>
          <p:cNvSpPr>
            <a:spLocks noChangeArrowheads="1"/>
          </p:cNvSpPr>
          <p:nvPr/>
        </p:nvSpPr>
        <p:spPr bwMode="auto">
          <a:xfrm>
            <a:off x="36639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9" name="Oval 22"/>
          <p:cNvSpPr>
            <a:spLocks noChangeArrowheads="1"/>
          </p:cNvSpPr>
          <p:nvPr/>
        </p:nvSpPr>
        <p:spPr bwMode="auto">
          <a:xfrm>
            <a:off x="47307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0" name="Oval 23"/>
          <p:cNvSpPr>
            <a:spLocks noChangeArrowheads="1"/>
          </p:cNvSpPr>
          <p:nvPr/>
        </p:nvSpPr>
        <p:spPr bwMode="auto">
          <a:xfrm>
            <a:off x="57975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1" name="Oval 24"/>
          <p:cNvSpPr>
            <a:spLocks noChangeArrowheads="1"/>
          </p:cNvSpPr>
          <p:nvPr/>
        </p:nvSpPr>
        <p:spPr bwMode="auto">
          <a:xfrm>
            <a:off x="6864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2" name="Oval 25"/>
          <p:cNvSpPr>
            <a:spLocks noChangeArrowheads="1"/>
          </p:cNvSpPr>
          <p:nvPr/>
        </p:nvSpPr>
        <p:spPr bwMode="auto">
          <a:xfrm>
            <a:off x="79311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3" name="Oval 26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4" name="Oval 27"/>
          <p:cNvSpPr>
            <a:spLocks noChangeArrowheads="1"/>
          </p:cNvSpPr>
          <p:nvPr/>
        </p:nvSpPr>
        <p:spPr bwMode="auto">
          <a:xfrm>
            <a:off x="31305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5" name="Oval 28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6" name="Oval 29"/>
          <p:cNvSpPr>
            <a:spLocks noChangeArrowheads="1"/>
          </p:cNvSpPr>
          <p:nvPr/>
        </p:nvSpPr>
        <p:spPr bwMode="auto">
          <a:xfrm>
            <a:off x="7397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7" name="Oval 30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8" name="Oval 31"/>
          <p:cNvSpPr>
            <a:spLocks noChangeArrowheads="1"/>
          </p:cNvSpPr>
          <p:nvPr/>
        </p:nvSpPr>
        <p:spPr bwMode="auto">
          <a:xfrm>
            <a:off x="6330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9" name="Oval 32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10" name="Line 33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1" name="Line 34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2" name="Line 35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3" name="Line 36"/>
          <p:cNvSpPr>
            <a:spLocks noChangeShapeType="1"/>
          </p:cNvSpPr>
          <p:nvPr/>
        </p:nvSpPr>
        <p:spPr bwMode="auto">
          <a:xfrm>
            <a:off x="2590800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4" name="Line 37"/>
          <p:cNvSpPr>
            <a:spLocks noChangeShapeType="1"/>
          </p:cNvSpPr>
          <p:nvPr/>
        </p:nvSpPr>
        <p:spPr bwMode="auto">
          <a:xfrm flipH="1">
            <a:off x="5638800" y="2819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5" name="Line 38"/>
          <p:cNvSpPr>
            <a:spLocks noChangeShapeType="1"/>
          </p:cNvSpPr>
          <p:nvPr/>
        </p:nvSpPr>
        <p:spPr bwMode="auto">
          <a:xfrm>
            <a:off x="6781800" y="2743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6" name="Line 39"/>
          <p:cNvSpPr>
            <a:spLocks noChangeShapeType="1"/>
          </p:cNvSpPr>
          <p:nvPr/>
        </p:nvSpPr>
        <p:spPr bwMode="auto">
          <a:xfrm flipH="1">
            <a:off x="685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7" name="Line 40"/>
          <p:cNvSpPr>
            <a:spLocks noChangeShapeType="1"/>
          </p:cNvSpPr>
          <p:nvPr/>
        </p:nvSpPr>
        <p:spPr bwMode="auto">
          <a:xfrm>
            <a:off x="1371600" y="3810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8" name="Line 41"/>
          <p:cNvSpPr>
            <a:spLocks noChangeShapeType="1"/>
          </p:cNvSpPr>
          <p:nvPr/>
        </p:nvSpPr>
        <p:spPr bwMode="auto">
          <a:xfrm flipH="1">
            <a:off x="2971800" y="3886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19" name="Line 42"/>
          <p:cNvSpPr>
            <a:spLocks noChangeShapeType="1"/>
          </p:cNvSpPr>
          <p:nvPr/>
        </p:nvSpPr>
        <p:spPr bwMode="auto">
          <a:xfrm>
            <a:off x="3581400" y="3733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0" name="Line 43"/>
          <p:cNvSpPr>
            <a:spLocks noChangeShapeType="1"/>
          </p:cNvSpPr>
          <p:nvPr/>
        </p:nvSpPr>
        <p:spPr bwMode="auto">
          <a:xfrm flipH="1">
            <a:off x="50292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1" name="Line 44"/>
          <p:cNvSpPr>
            <a:spLocks noChangeShapeType="1"/>
          </p:cNvSpPr>
          <p:nvPr/>
        </p:nvSpPr>
        <p:spPr bwMode="auto">
          <a:xfrm>
            <a:off x="5638800" y="3886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2" name="Line 45"/>
          <p:cNvSpPr>
            <a:spLocks noChangeShapeType="1"/>
          </p:cNvSpPr>
          <p:nvPr/>
        </p:nvSpPr>
        <p:spPr bwMode="auto">
          <a:xfrm flipH="1">
            <a:off x="7010400" y="3810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3" name="Line 46"/>
          <p:cNvSpPr>
            <a:spLocks noChangeShapeType="1"/>
          </p:cNvSpPr>
          <p:nvPr/>
        </p:nvSpPr>
        <p:spPr bwMode="auto">
          <a:xfrm>
            <a:off x="77724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4" name="Line 47"/>
          <p:cNvSpPr>
            <a:spLocks noChangeShapeType="1"/>
          </p:cNvSpPr>
          <p:nvPr/>
        </p:nvSpPr>
        <p:spPr bwMode="auto">
          <a:xfrm flipH="1">
            <a:off x="381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5" name="Line 48"/>
          <p:cNvSpPr>
            <a:spLocks noChangeShapeType="1"/>
          </p:cNvSpPr>
          <p:nvPr/>
        </p:nvSpPr>
        <p:spPr bwMode="auto">
          <a:xfrm flipH="1">
            <a:off x="1447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6" name="Line 49"/>
          <p:cNvSpPr>
            <a:spLocks noChangeShapeType="1"/>
          </p:cNvSpPr>
          <p:nvPr/>
        </p:nvSpPr>
        <p:spPr bwMode="auto">
          <a:xfrm flipH="1">
            <a:off x="2514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7" name="Line 50"/>
          <p:cNvSpPr>
            <a:spLocks noChangeShapeType="1"/>
          </p:cNvSpPr>
          <p:nvPr/>
        </p:nvSpPr>
        <p:spPr bwMode="auto">
          <a:xfrm flipH="1">
            <a:off x="3581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8" name="Line 51"/>
          <p:cNvSpPr>
            <a:spLocks noChangeShapeType="1"/>
          </p:cNvSpPr>
          <p:nvPr/>
        </p:nvSpPr>
        <p:spPr bwMode="auto">
          <a:xfrm flipH="1">
            <a:off x="4648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29" name="Line 52"/>
          <p:cNvSpPr>
            <a:spLocks noChangeShapeType="1"/>
          </p:cNvSpPr>
          <p:nvPr/>
        </p:nvSpPr>
        <p:spPr bwMode="auto">
          <a:xfrm flipH="1">
            <a:off x="5715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0" name="Line 53"/>
          <p:cNvSpPr>
            <a:spLocks noChangeShapeType="1"/>
          </p:cNvSpPr>
          <p:nvPr/>
        </p:nvSpPr>
        <p:spPr bwMode="auto">
          <a:xfrm flipH="1">
            <a:off x="6781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1" name="Line 54"/>
          <p:cNvSpPr>
            <a:spLocks noChangeShapeType="1"/>
          </p:cNvSpPr>
          <p:nvPr/>
        </p:nvSpPr>
        <p:spPr bwMode="auto">
          <a:xfrm>
            <a:off x="762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2" name="Line 55"/>
          <p:cNvSpPr>
            <a:spLocks noChangeShapeType="1"/>
          </p:cNvSpPr>
          <p:nvPr/>
        </p:nvSpPr>
        <p:spPr bwMode="auto">
          <a:xfrm>
            <a:off x="18288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3" name="Line 56"/>
          <p:cNvSpPr>
            <a:spLocks noChangeShapeType="1"/>
          </p:cNvSpPr>
          <p:nvPr/>
        </p:nvSpPr>
        <p:spPr bwMode="auto">
          <a:xfrm>
            <a:off x="2895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4" name="Line 57"/>
          <p:cNvSpPr>
            <a:spLocks noChangeShapeType="1"/>
          </p:cNvSpPr>
          <p:nvPr/>
        </p:nvSpPr>
        <p:spPr bwMode="auto">
          <a:xfrm>
            <a:off x="403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5" name="Line 58"/>
          <p:cNvSpPr>
            <a:spLocks noChangeShapeType="1"/>
          </p:cNvSpPr>
          <p:nvPr/>
        </p:nvSpPr>
        <p:spPr bwMode="auto">
          <a:xfrm>
            <a:off x="51054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6" name="Line 59"/>
          <p:cNvSpPr>
            <a:spLocks noChangeShapeType="1"/>
          </p:cNvSpPr>
          <p:nvPr/>
        </p:nvSpPr>
        <p:spPr bwMode="auto">
          <a:xfrm>
            <a:off x="61722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7" name="Line 60"/>
          <p:cNvSpPr>
            <a:spLocks noChangeShapeType="1"/>
          </p:cNvSpPr>
          <p:nvPr/>
        </p:nvSpPr>
        <p:spPr bwMode="auto">
          <a:xfrm>
            <a:off x="72390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8" name="Line 61"/>
          <p:cNvSpPr>
            <a:spLocks noChangeShapeType="1"/>
          </p:cNvSpPr>
          <p:nvPr/>
        </p:nvSpPr>
        <p:spPr bwMode="auto">
          <a:xfrm>
            <a:off x="83058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39" name="Line 62"/>
          <p:cNvSpPr>
            <a:spLocks noChangeShapeType="1"/>
          </p:cNvSpPr>
          <p:nvPr/>
        </p:nvSpPr>
        <p:spPr bwMode="auto">
          <a:xfrm flipH="1">
            <a:off x="7848600" y="4876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40" name="Oval 63"/>
          <p:cNvSpPr>
            <a:spLocks noChangeArrowheads="1"/>
          </p:cNvSpPr>
          <p:nvPr/>
        </p:nvSpPr>
        <p:spPr bwMode="auto">
          <a:xfrm>
            <a:off x="1530350" y="4425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41" name="Rectangle 64"/>
          <p:cNvSpPr>
            <a:spLocks noChangeArrowheads="1"/>
          </p:cNvSpPr>
          <p:nvPr/>
        </p:nvSpPr>
        <p:spPr bwMode="auto">
          <a:xfrm>
            <a:off x="288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5842" name="Rectangle 65"/>
          <p:cNvSpPr>
            <a:spLocks noChangeArrowheads="1"/>
          </p:cNvSpPr>
          <p:nvPr/>
        </p:nvSpPr>
        <p:spPr bwMode="auto">
          <a:xfrm>
            <a:off x="822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843" name="Rectangle 66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844" name="Rectangle 67"/>
          <p:cNvSpPr>
            <a:spLocks noChangeArrowheads="1"/>
          </p:cNvSpPr>
          <p:nvPr/>
        </p:nvSpPr>
        <p:spPr bwMode="auto">
          <a:xfrm>
            <a:off x="1889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5845" name="Rectangle 68"/>
          <p:cNvSpPr>
            <a:spLocks noChangeArrowheads="1"/>
          </p:cNvSpPr>
          <p:nvPr/>
        </p:nvSpPr>
        <p:spPr bwMode="auto">
          <a:xfrm>
            <a:off x="2422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5846" name="Rectangle 69"/>
          <p:cNvSpPr>
            <a:spLocks noChangeArrowheads="1"/>
          </p:cNvSpPr>
          <p:nvPr/>
        </p:nvSpPr>
        <p:spPr bwMode="auto">
          <a:xfrm>
            <a:off x="2955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47" name="Rectangle 70"/>
          <p:cNvSpPr>
            <a:spLocks noChangeArrowheads="1"/>
          </p:cNvSpPr>
          <p:nvPr/>
        </p:nvSpPr>
        <p:spPr bwMode="auto">
          <a:xfrm>
            <a:off x="3489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5848" name="Rectangle 71"/>
          <p:cNvSpPr>
            <a:spLocks noChangeArrowheads="1"/>
          </p:cNvSpPr>
          <p:nvPr/>
        </p:nvSpPr>
        <p:spPr bwMode="auto">
          <a:xfrm>
            <a:off x="402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849" name="Rectangle 72"/>
          <p:cNvSpPr>
            <a:spLocks noChangeArrowheads="1"/>
          </p:cNvSpPr>
          <p:nvPr/>
        </p:nvSpPr>
        <p:spPr bwMode="auto">
          <a:xfrm>
            <a:off x="4556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850" name="Rectangle 73"/>
          <p:cNvSpPr>
            <a:spLocks noChangeArrowheads="1"/>
          </p:cNvSpPr>
          <p:nvPr/>
        </p:nvSpPr>
        <p:spPr bwMode="auto">
          <a:xfrm>
            <a:off x="5089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851" name="Rectangle 74"/>
          <p:cNvSpPr>
            <a:spLocks noChangeArrowheads="1"/>
          </p:cNvSpPr>
          <p:nvPr/>
        </p:nvSpPr>
        <p:spPr bwMode="auto">
          <a:xfrm>
            <a:off x="5622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5852" name="Rectangle 75"/>
          <p:cNvSpPr>
            <a:spLocks noChangeArrowheads="1"/>
          </p:cNvSpPr>
          <p:nvPr/>
        </p:nvSpPr>
        <p:spPr bwMode="auto">
          <a:xfrm>
            <a:off x="6156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5853" name="Rectangle 76"/>
          <p:cNvSpPr>
            <a:spLocks noChangeArrowheads="1"/>
          </p:cNvSpPr>
          <p:nvPr/>
        </p:nvSpPr>
        <p:spPr bwMode="auto">
          <a:xfrm>
            <a:off x="6689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54" name="Rectangle 77"/>
          <p:cNvSpPr>
            <a:spLocks noChangeArrowheads="1"/>
          </p:cNvSpPr>
          <p:nvPr/>
        </p:nvSpPr>
        <p:spPr bwMode="auto">
          <a:xfrm>
            <a:off x="72231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855" name="Rectangle 78"/>
          <p:cNvSpPr>
            <a:spLocks noChangeArrowheads="1"/>
          </p:cNvSpPr>
          <p:nvPr/>
        </p:nvSpPr>
        <p:spPr bwMode="auto">
          <a:xfrm>
            <a:off x="7756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56" name="Rectangle 79"/>
          <p:cNvSpPr>
            <a:spLocks noChangeArrowheads="1"/>
          </p:cNvSpPr>
          <p:nvPr/>
        </p:nvSpPr>
        <p:spPr bwMode="auto">
          <a:xfrm>
            <a:off x="82899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5857" name="Rectangle 80"/>
          <p:cNvSpPr>
            <a:spLocks noChangeArrowheads="1"/>
          </p:cNvSpPr>
          <p:nvPr/>
        </p:nvSpPr>
        <p:spPr bwMode="auto">
          <a:xfrm>
            <a:off x="517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5858" name="Rectangle 81"/>
          <p:cNvSpPr>
            <a:spLocks noChangeArrowheads="1"/>
          </p:cNvSpPr>
          <p:nvPr/>
        </p:nvSpPr>
        <p:spPr bwMode="auto">
          <a:xfrm>
            <a:off x="1050925" y="34290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859" name="Rectangle 82"/>
          <p:cNvSpPr>
            <a:spLocks noChangeArrowheads="1"/>
          </p:cNvSpPr>
          <p:nvPr/>
        </p:nvSpPr>
        <p:spPr bwMode="auto">
          <a:xfrm>
            <a:off x="1584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5860" name="Rectangle 83"/>
          <p:cNvSpPr>
            <a:spLocks noChangeArrowheads="1"/>
          </p:cNvSpPr>
          <p:nvPr/>
        </p:nvSpPr>
        <p:spPr bwMode="auto">
          <a:xfrm>
            <a:off x="2193925" y="2316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861" name="Rectangle 84"/>
          <p:cNvSpPr>
            <a:spLocks noChangeArrowheads="1"/>
          </p:cNvSpPr>
          <p:nvPr/>
        </p:nvSpPr>
        <p:spPr bwMode="auto">
          <a:xfrm>
            <a:off x="2651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62" name="Rectangle 85"/>
          <p:cNvSpPr>
            <a:spLocks noChangeArrowheads="1"/>
          </p:cNvSpPr>
          <p:nvPr/>
        </p:nvSpPr>
        <p:spPr bwMode="auto">
          <a:xfrm>
            <a:off x="3184525" y="342900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5863" name="Rectangle 86"/>
          <p:cNvSpPr>
            <a:spLocks noChangeArrowheads="1"/>
          </p:cNvSpPr>
          <p:nvPr/>
        </p:nvSpPr>
        <p:spPr bwMode="auto">
          <a:xfrm>
            <a:off x="37179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5864" name="Rectangle 87"/>
          <p:cNvSpPr>
            <a:spLocks noChangeArrowheads="1"/>
          </p:cNvSpPr>
          <p:nvPr/>
        </p:nvSpPr>
        <p:spPr bwMode="auto">
          <a:xfrm>
            <a:off x="63849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865" name="Rectangle 88"/>
          <p:cNvSpPr>
            <a:spLocks noChangeArrowheads="1"/>
          </p:cNvSpPr>
          <p:nvPr/>
        </p:nvSpPr>
        <p:spPr bwMode="auto">
          <a:xfrm>
            <a:off x="69183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66" name="Rectangle 89"/>
          <p:cNvSpPr>
            <a:spLocks noChangeArrowheads="1"/>
          </p:cNvSpPr>
          <p:nvPr/>
        </p:nvSpPr>
        <p:spPr bwMode="auto">
          <a:xfrm>
            <a:off x="7451725" y="3429000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5867" name="Rectangle 90"/>
          <p:cNvSpPr>
            <a:spLocks noChangeArrowheads="1"/>
          </p:cNvSpPr>
          <p:nvPr/>
        </p:nvSpPr>
        <p:spPr bwMode="auto">
          <a:xfrm>
            <a:off x="79851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5868" name="Rectangle 91"/>
          <p:cNvSpPr>
            <a:spLocks noChangeArrowheads="1"/>
          </p:cNvSpPr>
          <p:nvPr/>
        </p:nvSpPr>
        <p:spPr bwMode="auto">
          <a:xfrm>
            <a:off x="43275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5869" name="Rectangle 92"/>
          <p:cNvSpPr>
            <a:spLocks noChangeArrowheads="1"/>
          </p:cNvSpPr>
          <p:nvPr/>
        </p:nvSpPr>
        <p:spPr bwMode="auto">
          <a:xfrm>
            <a:off x="47847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5870" name="Rectangle 93"/>
          <p:cNvSpPr>
            <a:spLocks noChangeArrowheads="1"/>
          </p:cNvSpPr>
          <p:nvPr/>
        </p:nvSpPr>
        <p:spPr bwMode="auto">
          <a:xfrm>
            <a:off x="5318125" y="3429000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5871" name="Rectangle 94"/>
          <p:cNvSpPr>
            <a:spLocks noChangeArrowheads="1"/>
          </p:cNvSpPr>
          <p:nvPr/>
        </p:nvSpPr>
        <p:spPr bwMode="auto">
          <a:xfrm>
            <a:off x="5851525" y="4449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Loser Tree For 16 Players</a:t>
            </a:r>
            <a:endParaRPr lang="ko-KR" altLang="en-US" smtClean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127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461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3795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19129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4463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29797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35131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0465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5799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51133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56467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61801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67135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72469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77803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8313738" y="5821363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4635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25971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36639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47307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57975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68643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79311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996950" y="3992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3130550" y="3992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5264150" y="3992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397750" y="3992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>
            <a:off x="2139950" y="2849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6330950" y="3001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4273550" y="1858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 flipH="1">
            <a:off x="2514600" y="2157413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4724400" y="215741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 flipH="1">
            <a:off x="1219200" y="3224213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>
            <a:off x="2590800" y="322421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 flipH="1">
            <a:off x="5638800" y="337661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6781800" y="3300413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 flipH="1">
            <a:off x="685800" y="436721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1" name="Line 41"/>
          <p:cNvSpPr>
            <a:spLocks noChangeShapeType="1"/>
          </p:cNvSpPr>
          <p:nvPr/>
        </p:nvSpPr>
        <p:spPr bwMode="auto">
          <a:xfrm>
            <a:off x="1371600" y="436721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2" name="Line 42"/>
          <p:cNvSpPr>
            <a:spLocks noChangeShapeType="1"/>
          </p:cNvSpPr>
          <p:nvPr/>
        </p:nvSpPr>
        <p:spPr bwMode="auto">
          <a:xfrm flipH="1">
            <a:off x="2971800" y="444341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3581400" y="4291013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 flipH="1">
            <a:off x="5029200" y="444341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5638800" y="444341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 flipH="1">
            <a:off x="7010400" y="4367213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>
            <a:off x="7772400" y="4367213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H="1">
            <a:off x="3810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H="1">
            <a:off x="14478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 flipH="1">
            <a:off x="25146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1" name="Line 51"/>
          <p:cNvSpPr>
            <a:spLocks noChangeShapeType="1"/>
          </p:cNvSpPr>
          <p:nvPr/>
        </p:nvSpPr>
        <p:spPr bwMode="auto">
          <a:xfrm flipH="1">
            <a:off x="35814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 flipH="1">
            <a:off x="46482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 flipH="1">
            <a:off x="57150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 flipH="1">
            <a:off x="67818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5" name="Line 55"/>
          <p:cNvSpPr>
            <a:spLocks noChangeShapeType="1"/>
          </p:cNvSpPr>
          <p:nvPr/>
        </p:nvSpPr>
        <p:spPr bwMode="auto">
          <a:xfrm>
            <a:off x="7620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>
            <a:off x="1828800" y="535781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7" name="Line 57"/>
          <p:cNvSpPr>
            <a:spLocks noChangeShapeType="1"/>
          </p:cNvSpPr>
          <p:nvPr/>
        </p:nvSpPr>
        <p:spPr bwMode="auto">
          <a:xfrm>
            <a:off x="28956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8" name="Line 58"/>
          <p:cNvSpPr>
            <a:spLocks noChangeShapeType="1"/>
          </p:cNvSpPr>
          <p:nvPr/>
        </p:nvSpPr>
        <p:spPr bwMode="auto">
          <a:xfrm>
            <a:off x="40386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59" name="Line 59"/>
          <p:cNvSpPr>
            <a:spLocks noChangeShapeType="1"/>
          </p:cNvSpPr>
          <p:nvPr/>
        </p:nvSpPr>
        <p:spPr bwMode="auto">
          <a:xfrm>
            <a:off x="51054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0" name="Line 60"/>
          <p:cNvSpPr>
            <a:spLocks noChangeShapeType="1"/>
          </p:cNvSpPr>
          <p:nvPr/>
        </p:nvSpPr>
        <p:spPr bwMode="auto">
          <a:xfrm>
            <a:off x="61722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1" name="Line 61"/>
          <p:cNvSpPr>
            <a:spLocks noChangeShapeType="1"/>
          </p:cNvSpPr>
          <p:nvPr/>
        </p:nvSpPr>
        <p:spPr bwMode="auto">
          <a:xfrm>
            <a:off x="72390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2" name="Line 62"/>
          <p:cNvSpPr>
            <a:spLocks noChangeShapeType="1"/>
          </p:cNvSpPr>
          <p:nvPr/>
        </p:nvSpPr>
        <p:spPr bwMode="auto">
          <a:xfrm>
            <a:off x="83058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3" name="Line 63"/>
          <p:cNvSpPr>
            <a:spLocks noChangeShapeType="1"/>
          </p:cNvSpPr>
          <p:nvPr/>
        </p:nvSpPr>
        <p:spPr bwMode="auto">
          <a:xfrm flipH="1">
            <a:off x="7848600" y="54340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1530350" y="4983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5" name="Rectangle 65"/>
          <p:cNvSpPr>
            <a:spLocks noChangeArrowheads="1"/>
          </p:cNvSpPr>
          <p:nvPr/>
        </p:nvSpPr>
        <p:spPr bwMode="auto">
          <a:xfrm>
            <a:off x="2889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6866" name="Rectangle 66"/>
          <p:cNvSpPr>
            <a:spLocks noChangeArrowheads="1"/>
          </p:cNvSpPr>
          <p:nvPr/>
        </p:nvSpPr>
        <p:spPr bwMode="auto">
          <a:xfrm>
            <a:off x="8223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867" name="Rectangle 67"/>
          <p:cNvSpPr>
            <a:spLocks noChangeArrowheads="1"/>
          </p:cNvSpPr>
          <p:nvPr/>
        </p:nvSpPr>
        <p:spPr bwMode="auto">
          <a:xfrm>
            <a:off x="13557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6868" name="Rectangle 68"/>
          <p:cNvSpPr>
            <a:spLocks noChangeArrowheads="1"/>
          </p:cNvSpPr>
          <p:nvPr/>
        </p:nvSpPr>
        <p:spPr bwMode="auto">
          <a:xfrm>
            <a:off x="18891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6869" name="Rectangle 69"/>
          <p:cNvSpPr>
            <a:spLocks noChangeArrowheads="1"/>
          </p:cNvSpPr>
          <p:nvPr/>
        </p:nvSpPr>
        <p:spPr bwMode="auto">
          <a:xfrm>
            <a:off x="24225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6870" name="Rectangle 70"/>
          <p:cNvSpPr>
            <a:spLocks noChangeArrowheads="1"/>
          </p:cNvSpPr>
          <p:nvPr/>
        </p:nvSpPr>
        <p:spPr bwMode="auto">
          <a:xfrm>
            <a:off x="29559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34893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6872" name="Rectangle 72"/>
          <p:cNvSpPr>
            <a:spLocks noChangeArrowheads="1"/>
          </p:cNvSpPr>
          <p:nvPr/>
        </p:nvSpPr>
        <p:spPr bwMode="auto">
          <a:xfrm>
            <a:off x="40227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45561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874" name="Rectangle 74"/>
          <p:cNvSpPr>
            <a:spLocks noChangeArrowheads="1"/>
          </p:cNvSpPr>
          <p:nvPr/>
        </p:nvSpPr>
        <p:spPr bwMode="auto">
          <a:xfrm>
            <a:off x="50895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6875" name="Rectangle 75"/>
          <p:cNvSpPr>
            <a:spLocks noChangeArrowheads="1"/>
          </p:cNvSpPr>
          <p:nvPr/>
        </p:nvSpPr>
        <p:spPr bwMode="auto">
          <a:xfrm>
            <a:off x="56229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61563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6877" name="Rectangle 77"/>
          <p:cNvSpPr>
            <a:spLocks noChangeArrowheads="1"/>
          </p:cNvSpPr>
          <p:nvPr/>
        </p:nvSpPr>
        <p:spPr bwMode="auto">
          <a:xfrm>
            <a:off x="66897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78" name="Rectangle 78"/>
          <p:cNvSpPr>
            <a:spLocks noChangeArrowheads="1"/>
          </p:cNvSpPr>
          <p:nvPr/>
        </p:nvSpPr>
        <p:spPr bwMode="auto">
          <a:xfrm>
            <a:off x="72231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77565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80" name="Rectangle 80"/>
          <p:cNvSpPr>
            <a:spLocks noChangeArrowheads="1"/>
          </p:cNvSpPr>
          <p:nvPr/>
        </p:nvSpPr>
        <p:spPr bwMode="auto">
          <a:xfrm>
            <a:off x="8289925" y="5768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6881" name="Rectangle 81"/>
          <p:cNvSpPr>
            <a:spLocks noChangeArrowheads="1"/>
          </p:cNvSpPr>
          <p:nvPr/>
        </p:nvSpPr>
        <p:spPr bwMode="auto">
          <a:xfrm>
            <a:off x="5175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6882" name="Rectangle 82"/>
          <p:cNvSpPr>
            <a:spLocks noChangeArrowheads="1"/>
          </p:cNvSpPr>
          <p:nvPr/>
        </p:nvSpPr>
        <p:spPr bwMode="auto">
          <a:xfrm>
            <a:off x="1050925" y="3986213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6883" name="Rectangle 83"/>
          <p:cNvSpPr>
            <a:spLocks noChangeArrowheads="1"/>
          </p:cNvSpPr>
          <p:nvPr/>
        </p:nvSpPr>
        <p:spPr bwMode="auto">
          <a:xfrm>
            <a:off x="15843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6884" name="Rectangle 84"/>
          <p:cNvSpPr>
            <a:spLocks noChangeArrowheads="1"/>
          </p:cNvSpPr>
          <p:nvPr/>
        </p:nvSpPr>
        <p:spPr bwMode="auto">
          <a:xfrm>
            <a:off x="2193925" y="2873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885" name="Rectangle 85"/>
          <p:cNvSpPr>
            <a:spLocks noChangeArrowheads="1"/>
          </p:cNvSpPr>
          <p:nvPr/>
        </p:nvSpPr>
        <p:spPr bwMode="auto">
          <a:xfrm>
            <a:off x="26511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86" name="Rectangle 86"/>
          <p:cNvSpPr>
            <a:spLocks noChangeArrowheads="1"/>
          </p:cNvSpPr>
          <p:nvPr/>
        </p:nvSpPr>
        <p:spPr bwMode="auto">
          <a:xfrm>
            <a:off x="3184525" y="398621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6887" name="Rectangle 87"/>
          <p:cNvSpPr>
            <a:spLocks noChangeArrowheads="1"/>
          </p:cNvSpPr>
          <p:nvPr/>
        </p:nvSpPr>
        <p:spPr bwMode="auto">
          <a:xfrm>
            <a:off x="37179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6888" name="Rectangle 88"/>
          <p:cNvSpPr>
            <a:spLocks noChangeArrowheads="1"/>
          </p:cNvSpPr>
          <p:nvPr/>
        </p:nvSpPr>
        <p:spPr bwMode="auto">
          <a:xfrm>
            <a:off x="6384925" y="3025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889" name="Rectangle 89"/>
          <p:cNvSpPr>
            <a:spLocks noChangeArrowheads="1"/>
          </p:cNvSpPr>
          <p:nvPr/>
        </p:nvSpPr>
        <p:spPr bwMode="auto">
          <a:xfrm>
            <a:off x="69183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90" name="Rectangle 90"/>
          <p:cNvSpPr>
            <a:spLocks noChangeArrowheads="1"/>
          </p:cNvSpPr>
          <p:nvPr/>
        </p:nvSpPr>
        <p:spPr bwMode="auto">
          <a:xfrm>
            <a:off x="7451725" y="39862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6891" name="Rectangle 91"/>
          <p:cNvSpPr>
            <a:spLocks noChangeArrowheads="1"/>
          </p:cNvSpPr>
          <p:nvPr/>
        </p:nvSpPr>
        <p:spPr bwMode="auto">
          <a:xfrm>
            <a:off x="79851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6892" name="Rectangle 92"/>
          <p:cNvSpPr>
            <a:spLocks noChangeArrowheads="1"/>
          </p:cNvSpPr>
          <p:nvPr/>
        </p:nvSpPr>
        <p:spPr bwMode="auto">
          <a:xfrm>
            <a:off x="4327525" y="1882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6893" name="Rectangle 93"/>
          <p:cNvSpPr>
            <a:spLocks noChangeArrowheads="1"/>
          </p:cNvSpPr>
          <p:nvPr/>
        </p:nvSpPr>
        <p:spPr bwMode="auto">
          <a:xfrm>
            <a:off x="47847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6894" name="Rectangle 94"/>
          <p:cNvSpPr>
            <a:spLocks noChangeArrowheads="1"/>
          </p:cNvSpPr>
          <p:nvPr/>
        </p:nvSpPr>
        <p:spPr bwMode="auto">
          <a:xfrm>
            <a:off x="5318125" y="3986213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6895" name="Rectangle 95"/>
          <p:cNvSpPr>
            <a:spLocks noChangeArrowheads="1"/>
          </p:cNvSpPr>
          <p:nvPr/>
        </p:nvSpPr>
        <p:spPr bwMode="auto">
          <a:xfrm>
            <a:off x="5851525" y="5006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6896" name="Oval 96"/>
          <p:cNvSpPr>
            <a:spLocks noChangeArrowheads="1"/>
          </p:cNvSpPr>
          <p:nvPr/>
        </p:nvSpPr>
        <p:spPr bwMode="auto">
          <a:xfrm>
            <a:off x="4273550" y="1020763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97" name="Rectangle 97"/>
          <p:cNvSpPr>
            <a:spLocks noChangeArrowheads="1"/>
          </p:cNvSpPr>
          <p:nvPr/>
        </p:nvSpPr>
        <p:spPr bwMode="auto">
          <a:xfrm>
            <a:off x="4327525" y="1044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6898" name="Line 98"/>
          <p:cNvSpPr>
            <a:spLocks noChangeShapeType="1"/>
          </p:cNvSpPr>
          <p:nvPr/>
        </p:nvSpPr>
        <p:spPr bwMode="auto">
          <a:xfrm>
            <a:off x="4495800" y="14716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99" name="Rectangle 99"/>
          <p:cNvSpPr>
            <a:spLocks noChangeArrowheads="1"/>
          </p:cNvSpPr>
          <p:nvPr/>
        </p:nvSpPr>
        <p:spPr bwMode="auto">
          <a:xfrm>
            <a:off x="5943600" y="86201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Winner</a:t>
            </a:r>
          </a:p>
        </p:txBody>
      </p:sp>
      <p:sp>
        <p:nvSpPr>
          <p:cNvPr id="76900" name="Line 100"/>
          <p:cNvSpPr>
            <a:spLocks noChangeShapeType="1"/>
          </p:cNvSpPr>
          <p:nvPr/>
        </p:nvSpPr>
        <p:spPr bwMode="auto">
          <a:xfrm flipH="1">
            <a:off x="4876800" y="1166813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Complexity Of Loser Tree Initialize</a:t>
            </a:r>
            <a:endParaRPr lang="ko-KR" altLang="en-US" sz="3800" smtClean="0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One match at each match node.</a:t>
            </a:r>
          </a:p>
          <a:p>
            <a:pPr eaLnBrk="1" hangingPunct="1"/>
            <a:r>
              <a:rPr lang="en-US" altLang="ko-KR" smtClean="0"/>
              <a:t>Total time is </a:t>
            </a:r>
            <a:r>
              <a:rPr lang="en-US" altLang="ko-KR" smtClean="0">
                <a:solidFill>
                  <a:srgbClr val="FF0000"/>
                </a:solidFill>
              </a:rPr>
              <a:t>O(n).</a:t>
            </a:r>
          </a:p>
          <a:p>
            <a:pPr eaLnBrk="1" hangingPunct="1"/>
            <a:r>
              <a:rPr lang="en-US" altLang="ko-KR" smtClean="0"/>
              <a:t>More precisely </a:t>
            </a:r>
            <a:r>
              <a:rPr lang="en-US" altLang="ko-KR" smtClean="0">
                <a:solidFill>
                  <a:srgbClr val="FF0000"/>
                </a:solidFill>
              </a:rPr>
              <a:t>Theta(n).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8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5943600" y="304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Winner</a:t>
            </a:r>
          </a:p>
        </p:txBody>
      </p:sp>
      <p:grpSp>
        <p:nvGrpSpPr>
          <p:cNvPr id="78852" name="Group 5"/>
          <p:cNvGrpSpPr>
            <a:grpSpLocks/>
          </p:cNvGrpSpPr>
          <p:nvPr/>
        </p:nvGrpSpPr>
        <p:grpSpPr bwMode="auto">
          <a:xfrm>
            <a:off x="288925" y="463550"/>
            <a:ext cx="8316913" cy="5145088"/>
            <a:chOff x="182" y="292"/>
            <a:chExt cx="5239" cy="3241"/>
          </a:xfrm>
        </p:grpSpPr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19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53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86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120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1541" y="3316"/>
              <a:ext cx="18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187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221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9" name="Rectangle 13"/>
            <p:cNvSpPr>
              <a:spLocks noChangeArrowheads="1"/>
            </p:cNvSpPr>
            <p:nvPr/>
          </p:nvSpPr>
          <p:spPr bwMode="auto">
            <a:xfrm>
              <a:off x="254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0" name="Rectangle 14"/>
            <p:cNvSpPr>
              <a:spLocks noChangeArrowheads="1"/>
            </p:cNvSpPr>
            <p:nvPr/>
          </p:nvSpPr>
          <p:spPr bwMode="auto">
            <a:xfrm>
              <a:off x="288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1" name="Rectangle 15"/>
            <p:cNvSpPr>
              <a:spLocks noChangeArrowheads="1"/>
            </p:cNvSpPr>
            <p:nvPr/>
          </p:nvSpPr>
          <p:spPr bwMode="auto">
            <a:xfrm>
              <a:off x="3221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2" name="Rectangle 16"/>
            <p:cNvSpPr>
              <a:spLocks noChangeArrowheads="1"/>
            </p:cNvSpPr>
            <p:nvPr/>
          </p:nvSpPr>
          <p:spPr bwMode="auto">
            <a:xfrm>
              <a:off x="355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3" name="Rectangle 17"/>
            <p:cNvSpPr>
              <a:spLocks noChangeArrowheads="1"/>
            </p:cNvSpPr>
            <p:nvPr/>
          </p:nvSpPr>
          <p:spPr bwMode="auto">
            <a:xfrm>
              <a:off x="3893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4" name="Rectangle 18"/>
            <p:cNvSpPr>
              <a:spLocks noChangeArrowheads="1"/>
            </p:cNvSpPr>
            <p:nvPr/>
          </p:nvSpPr>
          <p:spPr bwMode="auto">
            <a:xfrm>
              <a:off x="4229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5" name="Rectangle 19"/>
            <p:cNvSpPr>
              <a:spLocks noChangeArrowheads="1"/>
            </p:cNvSpPr>
            <p:nvPr/>
          </p:nvSpPr>
          <p:spPr bwMode="auto">
            <a:xfrm>
              <a:off x="4565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6" name="Rectangle 20"/>
            <p:cNvSpPr>
              <a:spLocks noChangeArrowheads="1"/>
            </p:cNvSpPr>
            <p:nvPr/>
          </p:nvSpPr>
          <p:spPr bwMode="auto">
            <a:xfrm>
              <a:off x="4901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7" name="Rectangle 21"/>
            <p:cNvSpPr>
              <a:spLocks noChangeArrowheads="1"/>
            </p:cNvSpPr>
            <p:nvPr/>
          </p:nvSpPr>
          <p:spPr bwMode="auto">
            <a:xfrm>
              <a:off x="5237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8" name="Oval 22"/>
            <p:cNvSpPr>
              <a:spLocks noChangeArrowheads="1"/>
            </p:cNvSpPr>
            <p:nvPr/>
          </p:nvSpPr>
          <p:spPr bwMode="auto">
            <a:xfrm>
              <a:off x="292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89" name="Oval 23"/>
            <p:cNvSpPr>
              <a:spLocks noChangeArrowheads="1"/>
            </p:cNvSpPr>
            <p:nvPr/>
          </p:nvSpPr>
          <p:spPr bwMode="auto">
            <a:xfrm>
              <a:off x="163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0" name="Oval 24"/>
            <p:cNvSpPr>
              <a:spLocks noChangeArrowheads="1"/>
            </p:cNvSpPr>
            <p:nvPr/>
          </p:nvSpPr>
          <p:spPr bwMode="auto">
            <a:xfrm>
              <a:off x="2308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1" name="Oval 25"/>
            <p:cNvSpPr>
              <a:spLocks noChangeArrowheads="1"/>
            </p:cNvSpPr>
            <p:nvPr/>
          </p:nvSpPr>
          <p:spPr bwMode="auto">
            <a:xfrm>
              <a:off x="2980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2" name="Oval 26"/>
            <p:cNvSpPr>
              <a:spLocks noChangeArrowheads="1"/>
            </p:cNvSpPr>
            <p:nvPr/>
          </p:nvSpPr>
          <p:spPr bwMode="auto">
            <a:xfrm>
              <a:off x="3652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3" name="Oval 27"/>
            <p:cNvSpPr>
              <a:spLocks noChangeArrowheads="1"/>
            </p:cNvSpPr>
            <p:nvPr/>
          </p:nvSpPr>
          <p:spPr bwMode="auto">
            <a:xfrm>
              <a:off x="4324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4" name="Oval 28"/>
            <p:cNvSpPr>
              <a:spLocks noChangeArrowheads="1"/>
            </p:cNvSpPr>
            <p:nvPr/>
          </p:nvSpPr>
          <p:spPr bwMode="auto">
            <a:xfrm>
              <a:off x="499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5" name="Oval 29"/>
            <p:cNvSpPr>
              <a:spLocks noChangeArrowheads="1"/>
            </p:cNvSpPr>
            <p:nvPr/>
          </p:nvSpPr>
          <p:spPr bwMode="auto">
            <a:xfrm>
              <a:off x="62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6" name="Oval 30"/>
            <p:cNvSpPr>
              <a:spLocks noChangeArrowheads="1"/>
            </p:cNvSpPr>
            <p:nvPr/>
          </p:nvSpPr>
          <p:spPr bwMode="auto">
            <a:xfrm>
              <a:off x="1972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7" name="Oval 31"/>
            <p:cNvSpPr>
              <a:spLocks noChangeArrowheads="1"/>
            </p:cNvSpPr>
            <p:nvPr/>
          </p:nvSpPr>
          <p:spPr bwMode="auto">
            <a:xfrm>
              <a:off x="331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8" name="Oval 32"/>
            <p:cNvSpPr>
              <a:spLocks noChangeArrowheads="1"/>
            </p:cNvSpPr>
            <p:nvPr/>
          </p:nvSpPr>
          <p:spPr bwMode="auto">
            <a:xfrm>
              <a:off x="466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9" name="Oval 33"/>
            <p:cNvSpPr>
              <a:spLocks noChangeArrowheads="1"/>
            </p:cNvSpPr>
            <p:nvPr/>
          </p:nvSpPr>
          <p:spPr bwMode="auto">
            <a:xfrm>
              <a:off x="1348" y="14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00" name="Oval 34"/>
            <p:cNvSpPr>
              <a:spLocks noChangeArrowheads="1"/>
            </p:cNvSpPr>
            <p:nvPr/>
          </p:nvSpPr>
          <p:spPr bwMode="auto">
            <a:xfrm>
              <a:off x="398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01" name="Oval 35"/>
            <p:cNvSpPr>
              <a:spLocks noChangeArrowheads="1"/>
            </p:cNvSpPr>
            <p:nvPr/>
          </p:nvSpPr>
          <p:spPr bwMode="auto">
            <a:xfrm>
              <a:off x="2692" y="8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02" name="Line 36"/>
            <p:cNvSpPr>
              <a:spLocks noChangeShapeType="1"/>
            </p:cNvSpPr>
            <p:nvPr/>
          </p:nvSpPr>
          <p:spPr bwMode="auto">
            <a:xfrm flipH="1">
              <a:off x="1584" y="1008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3" name="Line 37"/>
            <p:cNvSpPr>
              <a:spLocks noChangeShapeType="1"/>
            </p:cNvSpPr>
            <p:nvPr/>
          </p:nvSpPr>
          <p:spPr bwMode="auto">
            <a:xfrm>
              <a:off x="2976" y="1008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4" name="Line 38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5" name="Line 39"/>
            <p:cNvSpPr>
              <a:spLocks noChangeShapeType="1"/>
            </p:cNvSpPr>
            <p:nvPr/>
          </p:nvSpPr>
          <p:spPr bwMode="auto">
            <a:xfrm>
              <a:off x="1632" y="1680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6" name="Line 40"/>
            <p:cNvSpPr>
              <a:spLocks noChangeShapeType="1"/>
            </p:cNvSpPr>
            <p:nvPr/>
          </p:nvSpPr>
          <p:spPr bwMode="auto">
            <a:xfrm flipH="1">
              <a:off x="3552" y="177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7" name="Line 41"/>
            <p:cNvSpPr>
              <a:spLocks noChangeShapeType="1"/>
            </p:cNvSpPr>
            <p:nvPr/>
          </p:nvSpPr>
          <p:spPr bwMode="auto">
            <a:xfrm>
              <a:off x="4272" y="172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8" name="Line 42"/>
            <p:cNvSpPr>
              <a:spLocks noChangeShapeType="1"/>
            </p:cNvSpPr>
            <p:nvPr/>
          </p:nvSpPr>
          <p:spPr bwMode="auto">
            <a:xfrm flipH="1">
              <a:off x="432" y="2400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09" name="Line 43"/>
            <p:cNvSpPr>
              <a:spLocks noChangeShapeType="1"/>
            </p:cNvSpPr>
            <p:nvPr/>
          </p:nvSpPr>
          <p:spPr bwMode="auto">
            <a:xfrm>
              <a:off x="864" y="240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0" name="Line 44"/>
            <p:cNvSpPr>
              <a:spLocks noChangeShapeType="1"/>
            </p:cNvSpPr>
            <p:nvPr/>
          </p:nvSpPr>
          <p:spPr bwMode="auto">
            <a:xfrm flipH="1">
              <a:off x="1872" y="2448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1" name="Line 45"/>
            <p:cNvSpPr>
              <a:spLocks noChangeShapeType="1"/>
            </p:cNvSpPr>
            <p:nvPr/>
          </p:nvSpPr>
          <p:spPr bwMode="auto">
            <a:xfrm>
              <a:off x="2256" y="2352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2" name="Line 46"/>
            <p:cNvSpPr>
              <a:spLocks noChangeShapeType="1"/>
            </p:cNvSpPr>
            <p:nvPr/>
          </p:nvSpPr>
          <p:spPr bwMode="auto">
            <a:xfrm flipH="1">
              <a:off x="3168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3" name="Line 47"/>
            <p:cNvSpPr>
              <a:spLocks noChangeShapeType="1"/>
            </p:cNvSpPr>
            <p:nvPr/>
          </p:nvSpPr>
          <p:spPr bwMode="auto">
            <a:xfrm>
              <a:off x="3552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4" name="Line 48"/>
            <p:cNvSpPr>
              <a:spLocks noChangeShapeType="1"/>
            </p:cNvSpPr>
            <p:nvPr/>
          </p:nvSpPr>
          <p:spPr bwMode="auto">
            <a:xfrm flipH="1">
              <a:off x="4416" y="2400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5" name="Line 49"/>
            <p:cNvSpPr>
              <a:spLocks noChangeShapeType="1"/>
            </p:cNvSpPr>
            <p:nvPr/>
          </p:nvSpPr>
          <p:spPr bwMode="auto">
            <a:xfrm>
              <a:off x="4896" y="2400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6" name="Line 50"/>
            <p:cNvSpPr>
              <a:spLocks noChangeShapeType="1"/>
            </p:cNvSpPr>
            <p:nvPr/>
          </p:nvSpPr>
          <p:spPr bwMode="auto">
            <a:xfrm flipH="1">
              <a:off x="24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7" name="Line 51"/>
            <p:cNvSpPr>
              <a:spLocks noChangeShapeType="1"/>
            </p:cNvSpPr>
            <p:nvPr/>
          </p:nvSpPr>
          <p:spPr bwMode="auto">
            <a:xfrm flipH="1">
              <a:off x="91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8" name="Line 52"/>
            <p:cNvSpPr>
              <a:spLocks noChangeShapeType="1"/>
            </p:cNvSpPr>
            <p:nvPr/>
          </p:nvSpPr>
          <p:spPr bwMode="auto">
            <a:xfrm flipH="1">
              <a:off x="158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19" name="Line 53"/>
            <p:cNvSpPr>
              <a:spLocks noChangeShapeType="1"/>
            </p:cNvSpPr>
            <p:nvPr/>
          </p:nvSpPr>
          <p:spPr bwMode="auto">
            <a:xfrm flipH="1">
              <a:off x="2256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0" name="Line 54"/>
            <p:cNvSpPr>
              <a:spLocks noChangeShapeType="1"/>
            </p:cNvSpPr>
            <p:nvPr/>
          </p:nvSpPr>
          <p:spPr bwMode="auto">
            <a:xfrm flipH="1">
              <a:off x="2928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1" name="Line 55"/>
            <p:cNvSpPr>
              <a:spLocks noChangeShapeType="1"/>
            </p:cNvSpPr>
            <p:nvPr/>
          </p:nvSpPr>
          <p:spPr bwMode="auto">
            <a:xfrm flipH="1">
              <a:off x="360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2" name="Line 56"/>
            <p:cNvSpPr>
              <a:spLocks noChangeShapeType="1"/>
            </p:cNvSpPr>
            <p:nvPr/>
          </p:nvSpPr>
          <p:spPr bwMode="auto">
            <a:xfrm flipH="1">
              <a:off x="427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3" name="Line 57"/>
            <p:cNvSpPr>
              <a:spLocks noChangeShapeType="1"/>
            </p:cNvSpPr>
            <p:nvPr/>
          </p:nvSpPr>
          <p:spPr bwMode="auto">
            <a:xfrm>
              <a:off x="48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4" name="Line 58"/>
            <p:cNvSpPr>
              <a:spLocks noChangeShapeType="1"/>
            </p:cNvSpPr>
            <p:nvPr/>
          </p:nvSpPr>
          <p:spPr bwMode="auto">
            <a:xfrm>
              <a:off x="1152" y="302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5" name="Line 59"/>
            <p:cNvSpPr>
              <a:spLocks noChangeShapeType="1"/>
            </p:cNvSpPr>
            <p:nvPr/>
          </p:nvSpPr>
          <p:spPr bwMode="auto">
            <a:xfrm>
              <a:off x="182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6" name="Line 60"/>
            <p:cNvSpPr>
              <a:spLocks noChangeShapeType="1"/>
            </p:cNvSpPr>
            <p:nvPr/>
          </p:nvSpPr>
          <p:spPr bwMode="auto">
            <a:xfrm>
              <a:off x="254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7" name="Line 61"/>
            <p:cNvSpPr>
              <a:spLocks noChangeShapeType="1"/>
            </p:cNvSpPr>
            <p:nvPr/>
          </p:nvSpPr>
          <p:spPr bwMode="auto">
            <a:xfrm>
              <a:off x="3216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8" name="Line 62"/>
            <p:cNvSpPr>
              <a:spLocks noChangeShapeType="1"/>
            </p:cNvSpPr>
            <p:nvPr/>
          </p:nvSpPr>
          <p:spPr bwMode="auto">
            <a:xfrm>
              <a:off x="3888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29" name="Line 63"/>
            <p:cNvSpPr>
              <a:spLocks noChangeShapeType="1"/>
            </p:cNvSpPr>
            <p:nvPr/>
          </p:nvSpPr>
          <p:spPr bwMode="auto">
            <a:xfrm>
              <a:off x="4560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30" name="Line 64"/>
            <p:cNvSpPr>
              <a:spLocks noChangeShapeType="1"/>
            </p:cNvSpPr>
            <p:nvPr/>
          </p:nvSpPr>
          <p:spPr bwMode="auto">
            <a:xfrm>
              <a:off x="5232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31" name="Line 65"/>
            <p:cNvSpPr>
              <a:spLocks noChangeShapeType="1"/>
            </p:cNvSpPr>
            <p:nvPr/>
          </p:nvSpPr>
          <p:spPr bwMode="auto">
            <a:xfrm flipH="1">
              <a:off x="4944" y="30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32" name="Oval 66"/>
            <p:cNvSpPr>
              <a:spLocks noChangeArrowheads="1"/>
            </p:cNvSpPr>
            <p:nvPr/>
          </p:nvSpPr>
          <p:spPr bwMode="auto">
            <a:xfrm>
              <a:off x="964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33" name="Rectangle 67"/>
            <p:cNvSpPr>
              <a:spLocks noChangeArrowheads="1"/>
            </p:cNvSpPr>
            <p:nvPr/>
          </p:nvSpPr>
          <p:spPr bwMode="auto">
            <a:xfrm>
              <a:off x="182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8934" name="Rectangle 68"/>
            <p:cNvSpPr>
              <a:spLocks noChangeArrowheads="1"/>
            </p:cNvSpPr>
            <p:nvPr/>
          </p:nvSpPr>
          <p:spPr bwMode="auto">
            <a:xfrm>
              <a:off x="518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8935" name="Rectangle 69"/>
            <p:cNvSpPr>
              <a:spLocks noChangeArrowheads="1"/>
            </p:cNvSpPr>
            <p:nvPr/>
          </p:nvSpPr>
          <p:spPr bwMode="auto">
            <a:xfrm>
              <a:off x="854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936" name="Rectangle 70"/>
            <p:cNvSpPr>
              <a:spLocks noChangeArrowheads="1"/>
            </p:cNvSpPr>
            <p:nvPr/>
          </p:nvSpPr>
          <p:spPr bwMode="auto">
            <a:xfrm>
              <a:off x="119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937" name="Rectangle 71"/>
            <p:cNvSpPr>
              <a:spLocks noChangeArrowheads="1"/>
            </p:cNvSpPr>
            <p:nvPr/>
          </p:nvSpPr>
          <p:spPr bwMode="auto">
            <a:xfrm>
              <a:off x="1526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938" name="Rectangle 72"/>
            <p:cNvSpPr>
              <a:spLocks noChangeArrowheads="1"/>
            </p:cNvSpPr>
            <p:nvPr/>
          </p:nvSpPr>
          <p:spPr bwMode="auto">
            <a:xfrm>
              <a:off x="1862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39" name="Rectangle 73"/>
            <p:cNvSpPr>
              <a:spLocks noChangeArrowheads="1"/>
            </p:cNvSpPr>
            <p:nvPr/>
          </p:nvSpPr>
          <p:spPr bwMode="auto">
            <a:xfrm>
              <a:off x="2198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8940" name="Rectangle 74"/>
            <p:cNvSpPr>
              <a:spLocks noChangeArrowheads="1"/>
            </p:cNvSpPr>
            <p:nvPr/>
          </p:nvSpPr>
          <p:spPr bwMode="auto">
            <a:xfrm>
              <a:off x="2534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8941" name="Rectangle 75"/>
            <p:cNvSpPr>
              <a:spLocks noChangeArrowheads="1"/>
            </p:cNvSpPr>
            <p:nvPr/>
          </p:nvSpPr>
          <p:spPr bwMode="auto">
            <a:xfrm>
              <a:off x="287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942" name="Rectangle 76"/>
            <p:cNvSpPr>
              <a:spLocks noChangeArrowheads="1"/>
            </p:cNvSpPr>
            <p:nvPr/>
          </p:nvSpPr>
          <p:spPr bwMode="auto">
            <a:xfrm>
              <a:off x="3206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943" name="Rectangle 77"/>
            <p:cNvSpPr>
              <a:spLocks noChangeArrowheads="1"/>
            </p:cNvSpPr>
            <p:nvPr/>
          </p:nvSpPr>
          <p:spPr bwMode="auto">
            <a:xfrm>
              <a:off x="3542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8944" name="Rectangle 78"/>
            <p:cNvSpPr>
              <a:spLocks noChangeArrowheads="1"/>
            </p:cNvSpPr>
            <p:nvPr/>
          </p:nvSpPr>
          <p:spPr bwMode="auto">
            <a:xfrm>
              <a:off x="3878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8945" name="Rectangle 79"/>
            <p:cNvSpPr>
              <a:spLocks noChangeArrowheads="1"/>
            </p:cNvSpPr>
            <p:nvPr/>
          </p:nvSpPr>
          <p:spPr bwMode="auto">
            <a:xfrm>
              <a:off x="4214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46" name="Rectangle 80"/>
            <p:cNvSpPr>
              <a:spLocks noChangeArrowheads="1"/>
            </p:cNvSpPr>
            <p:nvPr/>
          </p:nvSpPr>
          <p:spPr bwMode="auto">
            <a:xfrm>
              <a:off x="4550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947" name="Rectangle 81"/>
            <p:cNvSpPr>
              <a:spLocks noChangeArrowheads="1"/>
            </p:cNvSpPr>
            <p:nvPr/>
          </p:nvSpPr>
          <p:spPr bwMode="auto">
            <a:xfrm>
              <a:off x="4886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48" name="Rectangle 82"/>
            <p:cNvSpPr>
              <a:spLocks noChangeArrowheads="1"/>
            </p:cNvSpPr>
            <p:nvPr/>
          </p:nvSpPr>
          <p:spPr bwMode="auto">
            <a:xfrm>
              <a:off x="5222" y="32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949" name="Rectangle 83"/>
            <p:cNvSpPr>
              <a:spLocks noChangeArrowheads="1"/>
            </p:cNvSpPr>
            <p:nvPr/>
          </p:nvSpPr>
          <p:spPr bwMode="auto">
            <a:xfrm>
              <a:off x="326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8950" name="Rectangle 84"/>
            <p:cNvSpPr>
              <a:spLocks noChangeArrowheads="1"/>
            </p:cNvSpPr>
            <p:nvPr/>
          </p:nvSpPr>
          <p:spPr bwMode="auto">
            <a:xfrm>
              <a:off x="662" y="21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951" name="Rectangle 85"/>
            <p:cNvSpPr>
              <a:spLocks noChangeArrowheads="1"/>
            </p:cNvSpPr>
            <p:nvPr/>
          </p:nvSpPr>
          <p:spPr bwMode="auto">
            <a:xfrm>
              <a:off x="998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952" name="Rectangle 86"/>
            <p:cNvSpPr>
              <a:spLocks noChangeArrowheads="1"/>
            </p:cNvSpPr>
            <p:nvPr/>
          </p:nvSpPr>
          <p:spPr bwMode="auto">
            <a:xfrm>
              <a:off x="1382" y="14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8953" name="Rectangle 87"/>
            <p:cNvSpPr>
              <a:spLocks noChangeArrowheads="1"/>
            </p:cNvSpPr>
            <p:nvPr/>
          </p:nvSpPr>
          <p:spPr bwMode="auto">
            <a:xfrm>
              <a:off x="1670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54" name="Rectangle 88"/>
            <p:cNvSpPr>
              <a:spLocks noChangeArrowheads="1"/>
            </p:cNvSpPr>
            <p:nvPr/>
          </p:nvSpPr>
          <p:spPr bwMode="auto">
            <a:xfrm>
              <a:off x="2006" y="21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8955" name="Rectangle 89"/>
            <p:cNvSpPr>
              <a:spLocks noChangeArrowheads="1"/>
            </p:cNvSpPr>
            <p:nvPr/>
          </p:nvSpPr>
          <p:spPr bwMode="auto">
            <a:xfrm>
              <a:off x="2342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8956" name="Rectangle 90"/>
            <p:cNvSpPr>
              <a:spLocks noChangeArrowheads="1"/>
            </p:cNvSpPr>
            <p:nvPr/>
          </p:nvSpPr>
          <p:spPr bwMode="auto">
            <a:xfrm>
              <a:off x="4022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957" name="Rectangle 91"/>
            <p:cNvSpPr>
              <a:spLocks noChangeArrowheads="1"/>
            </p:cNvSpPr>
            <p:nvPr/>
          </p:nvSpPr>
          <p:spPr bwMode="auto">
            <a:xfrm>
              <a:off x="4358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58" name="Rectangle 92"/>
            <p:cNvSpPr>
              <a:spLocks noChangeArrowheads="1"/>
            </p:cNvSpPr>
            <p:nvPr/>
          </p:nvSpPr>
          <p:spPr bwMode="auto">
            <a:xfrm>
              <a:off x="4694" y="21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959" name="Rectangle 93"/>
            <p:cNvSpPr>
              <a:spLocks noChangeArrowheads="1"/>
            </p:cNvSpPr>
            <p:nvPr/>
          </p:nvSpPr>
          <p:spPr bwMode="auto">
            <a:xfrm>
              <a:off x="5030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960" name="Rectangle 94"/>
            <p:cNvSpPr>
              <a:spLocks noChangeArrowheads="1"/>
            </p:cNvSpPr>
            <p:nvPr/>
          </p:nvSpPr>
          <p:spPr bwMode="auto">
            <a:xfrm>
              <a:off x="2726" y="8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961" name="Rectangle 95"/>
            <p:cNvSpPr>
              <a:spLocks noChangeArrowheads="1"/>
            </p:cNvSpPr>
            <p:nvPr/>
          </p:nvSpPr>
          <p:spPr bwMode="auto">
            <a:xfrm>
              <a:off x="3014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962" name="Rectangle 96"/>
            <p:cNvSpPr>
              <a:spLocks noChangeArrowheads="1"/>
            </p:cNvSpPr>
            <p:nvPr/>
          </p:nvSpPr>
          <p:spPr bwMode="auto">
            <a:xfrm>
              <a:off x="3350" y="21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8963" name="Rectangle 97"/>
            <p:cNvSpPr>
              <a:spLocks noChangeArrowheads="1"/>
            </p:cNvSpPr>
            <p:nvPr/>
          </p:nvSpPr>
          <p:spPr bwMode="auto">
            <a:xfrm>
              <a:off x="3686" y="28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8964" name="Oval 98"/>
            <p:cNvSpPr>
              <a:spLocks noChangeArrowheads="1"/>
            </p:cNvSpPr>
            <p:nvPr/>
          </p:nvSpPr>
          <p:spPr bwMode="auto">
            <a:xfrm>
              <a:off x="2692" y="292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965" name="Rectangle 99"/>
            <p:cNvSpPr>
              <a:spLocks noChangeArrowheads="1"/>
            </p:cNvSpPr>
            <p:nvPr/>
          </p:nvSpPr>
          <p:spPr bwMode="auto">
            <a:xfrm>
              <a:off x="2726" y="3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966" name="Line 100"/>
            <p:cNvSpPr>
              <a:spLocks noChangeShapeType="1"/>
            </p:cNvSpPr>
            <p:nvPr/>
          </p:nvSpPr>
          <p:spPr bwMode="auto">
            <a:xfrm>
              <a:off x="2832" y="5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967" name="Line 101"/>
            <p:cNvSpPr>
              <a:spLocks noChangeShapeType="1"/>
            </p:cNvSpPr>
            <p:nvPr/>
          </p:nvSpPr>
          <p:spPr bwMode="auto">
            <a:xfrm flipH="1">
              <a:off x="3072" y="3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8853" name="Rectangle 102"/>
          <p:cNvSpPr>
            <a:spLocks noChangeArrowheads="1"/>
          </p:cNvSpPr>
          <p:nvPr/>
        </p:nvSpPr>
        <p:spPr bwMode="auto">
          <a:xfrm>
            <a:off x="971550" y="5589588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Replace winner with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kumimoji="0" lang="en-US" altLang="ko-KR" sz="3200">
                <a:latin typeface="Times New Roman" pitchFamily="18" charset="0"/>
              </a:rPr>
              <a:t> and replay matches.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590800" y="4432300"/>
            <a:ext cx="458788" cy="444500"/>
            <a:chOff x="1056" y="144"/>
            <a:chExt cx="289" cy="280"/>
          </a:xfrm>
        </p:grpSpPr>
        <p:sp>
          <p:nvSpPr>
            <p:cNvPr id="78870" name="Oval 104"/>
            <p:cNvSpPr>
              <a:spLocks noChangeArrowheads="1"/>
            </p:cNvSpPr>
            <p:nvPr/>
          </p:nvSpPr>
          <p:spPr bwMode="auto">
            <a:xfrm>
              <a:off x="1056" y="144"/>
              <a:ext cx="289" cy="28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71" name="Rectangle 105"/>
            <p:cNvSpPr>
              <a:spLocks noChangeArrowheads="1"/>
            </p:cNvSpPr>
            <p:nvPr/>
          </p:nvSpPr>
          <p:spPr bwMode="auto">
            <a:xfrm>
              <a:off x="1090" y="1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3124200" y="3429000"/>
            <a:ext cx="458788" cy="444500"/>
            <a:chOff x="1056" y="144"/>
            <a:chExt cx="289" cy="280"/>
          </a:xfrm>
        </p:grpSpPr>
        <p:sp>
          <p:nvSpPr>
            <p:cNvPr id="78868" name="Oval 107"/>
            <p:cNvSpPr>
              <a:spLocks noChangeArrowheads="1"/>
            </p:cNvSpPr>
            <p:nvPr/>
          </p:nvSpPr>
          <p:spPr bwMode="auto">
            <a:xfrm>
              <a:off x="1056" y="144"/>
              <a:ext cx="289" cy="28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9" name="Rectangle 108"/>
            <p:cNvSpPr>
              <a:spLocks noChangeArrowheads="1"/>
            </p:cNvSpPr>
            <p:nvPr/>
          </p:nvSpPr>
          <p:spPr bwMode="auto">
            <a:xfrm>
              <a:off x="1090" y="1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2362200" y="5181600"/>
            <a:ext cx="404813" cy="396875"/>
            <a:chOff x="177" y="4070"/>
            <a:chExt cx="199" cy="217"/>
          </a:xfrm>
        </p:grpSpPr>
        <p:sp>
          <p:nvSpPr>
            <p:cNvPr id="78866" name="Rectangle 110"/>
            <p:cNvSpPr>
              <a:spLocks noChangeArrowheads="1"/>
            </p:cNvSpPr>
            <p:nvPr/>
          </p:nvSpPr>
          <p:spPr bwMode="auto">
            <a:xfrm>
              <a:off x="192" y="4103"/>
              <a:ext cx="184" cy="18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7" name="Rectangle 111"/>
            <p:cNvSpPr>
              <a:spLocks noChangeArrowheads="1"/>
            </p:cNvSpPr>
            <p:nvPr/>
          </p:nvSpPr>
          <p:spPr bwMode="auto">
            <a:xfrm>
              <a:off x="177" y="4070"/>
              <a:ext cx="15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2133600" y="2286000"/>
            <a:ext cx="458788" cy="444500"/>
            <a:chOff x="1056" y="144"/>
            <a:chExt cx="289" cy="280"/>
          </a:xfrm>
        </p:grpSpPr>
        <p:sp>
          <p:nvSpPr>
            <p:cNvPr id="78864" name="Oval 113"/>
            <p:cNvSpPr>
              <a:spLocks noChangeArrowheads="1"/>
            </p:cNvSpPr>
            <p:nvPr/>
          </p:nvSpPr>
          <p:spPr bwMode="auto">
            <a:xfrm>
              <a:off x="1056" y="144"/>
              <a:ext cx="289" cy="28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5" name="Rectangle 114"/>
            <p:cNvSpPr>
              <a:spLocks noChangeArrowheads="1"/>
            </p:cNvSpPr>
            <p:nvPr/>
          </p:nvSpPr>
          <p:spPr bwMode="auto">
            <a:xfrm>
              <a:off x="1090" y="1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4267200" y="1308100"/>
            <a:ext cx="458788" cy="444500"/>
            <a:chOff x="1056" y="144"/>
            <a:chExt cx="289" cy="280"/>
          </a:xfrm>
        </p:grpSpPr>
        <p:sp>
          <p:nvSpPr>
            <p:cNvPr id="78862" name="Oval 116"/>
            <p:cNvSpPr>
              <a:spLocks noChangeArrowheads="1"/>
            </p:cNvSpPr>
            <p:nvPr/>
          </p:nvSpPr>
          <p:spPr bwMode="auto">
            <a:xfrm>
              <a:off x="1056" y="144"/>
              <a:ext cx="289" cy="28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3" name="Rectangle 117"/>
            <p:cNvSpPr>
              <a:spLocks noChangeArrowheads="1"/>
            </p:cNvSpPr>
            <p:nvPr/>
          </p:nvSpPr>
          <p:spPr bwMode="auto">
            <a:xfrm>
              <a:off x="1090" y="1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4267200" y="469900"/>
            <a:ext cx="458788" cy="444500"/>
            <a:chOff x="1056" y="144"/>
            <a:chExt cx="289" cy="280"/>
          </a:xfrm>
        </p:grpSpPr>
        <p:sp>
          <p:nvSpPr>
            <p:cNvPr id="78860" name="Oval 119"/>
            <p:cNvSpPr>
              <a:spLocks noChangeArrowheads="1"/>
            </p:cNvSpPr>
            <p:nvPr/>
          </p:nvSpPr>
          <p:spPr bwMode="auto">
            <a:xfrm>
              <a:off x="1056" y="144"/>
              <a:ext cx="289" cy="28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1" name="Rectangle 120"/>
            <p:cNvSpPr>
              <a:spLocks noChangeArrowheads="1"/>
            </p:cNvSpPr>
            <p:nvPr/>
          </p:nvSpPr>
          <p:spPr bwMode="auto">
            <a:xfrm>
              <a:off x="1090" y="1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23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Complexity Of Replay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One match at each level that has a match node.</a:t>
            </a:r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O(log n)</a:t>
            </a:r>
          </a:p>
          <a:p>
            <a:pPr eaLnBrk="1" hangingPunct="1"/>
            <a:r>
              <a:rPr lang="en-US" altLang="ko-KR" smtClean="0"/>
              <a:t>More precisely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Theta(log n).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65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More Selection Tree Applications</a:t>
            </a:r>
            <a:endParaRPr lang="ko-KR" altLang="en-US" sz="380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k-way merging of runs during an external merge sort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84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Disjoint Sets</a:t>
            </a:r>
            <a:endParaRPr lang="ko-KR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600" smtClean="0"/>
              <a:t>Given a set </a:t>
            </a:r>
            <a:r>
              <a:rPr lang="en-US" altLang="ko-KR" sz="2600" smtClean="0">
                <a:solidFill>
                  <a:srgbClr val="FF0000"/>
                </a:solidFill>
              </a:rPr>
              <a:t>{1, 2, </a:t>
            </a:r>
            <a:r>
              <a:rPr lang="en-US" altLang="ko-KR" sz="260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altLang="ko-KR" sz="2600" smtClean="0">
                <a:solidFill>
                  <a:srgbClr val="FF0000"/>
                </a:solidFill>
              </a:rPr>
              <a:t>, n}</a:t>
            </a:r>
            <a:r>
              <a:rPr lang="en-US" altLang="ko-KR" sz="2600" smtClean="0"/>
              <a:t> of </a:t>
            </a:r>
            <a:r>
              <a:rPr lang="en-US" altLang="ko-KR" sz="2600" smtClean="0">
                <a:solidFill>
                  <a:srgbClr val="FF0000"/>
                </a:solidFill>
              </a:rPr>
              <a:t>n</a:t>
            </a:r>
            <a:r>
              <a:rPr lang="en-US" altLang="ko-KR" sz="2600" smtClean="0"/>
              <a:t> elements.</a:t>
            </a:r>
          </a:p>
          <a:p>
            <a:pPr eaLnBrk="1" hangingPunct="1"/>
            <a:r>
              <a:rPr lang="en-US" altLang="ko-KR" sz="2600" smtClean="0"/>
              <a:t>Initially each element is in a different set.</a:t>
            </a:r>
          </a:p>
          <a:p>
            <a:pPr lvl="1" eaLnBrk="1" hangingPunct="1"/>
            <a:r>
              <a:rPr lang="en-US" altLang="ko-KR" sz="2200" smtClean="0">
                <a:solidFill>
                  <a:srgbClr val="FF0000"/>
                </a:solidFill>
              </a:rPr>
              <a:t>{1}, {2}, </a:t>
            </a:r>
            <a:r>
              <a:rPr lang="en-US" altLang="ko-KR" sz="220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altLang="ko-KR" sz="2200" smtClean="0">
                <a:solidFill>
                  <a:srgbClr val="FF0000"/>
                </a:solidFill>
              </a:rPr>
              <a:t>, {n}</a:t>
            </a:r>
          </a:p>
          <a:p>
            <a:pPr eaLnBrk="1" hangingPunct="1"/>
            <a:r>
              <a:rPr lang="en-US" altLang="ko-KR" sz="2600" smtClean="0"/>
              <a:t>An intermixed sequence of </a:t>
            </a:r>
            <a:r>
              <a:rPr lang="en-US" altLang="ko-KR" sz="2600" smtClean="0">
                <a:solidFill>
                  <a:srgbClr val="3333FF"/>
                </a:solidFill>
              </a:rPr>
              <a:t>union</a:t>
            </a:r>
            <a:r>
              <a:rPr lang="en-US" altLang="ko-KR" sz="2600" smtClean="0"/>
              <a:t> and </a:t>
            </a:r>
            <a:r>
              <a:rPr lang="en-US" altLang="ko-KR" sz="2600" smtClean="0">
                <a:solidFill>
                  <a:srgbClr val="3333FF"/>
                </a:solidFill>
              </a:rPr>
              <a:t>find</a:t>
            </a:r>
            <a:r>
              <a:rPr lang="en-US" altLang="ko-KR" sz="2600" smtClean="0"/>
              <a:t> operations is performed.</a:t>
            </a:r>
          </a:p>
          <a:p>
            <a:pPr eaLnBrk="1" hangingPunct="1"/>
            <a:r>
              <a:rPr lang="en-US" altLang="ko-KR" sz="2600" smtClean="0"/>
              <a:t>A </a:t>
            </a:r>
            <a:r>
              <a:rPr lang="en-US" altLang="ko-KR" sz="2600" smtClean="0">
                <a:solidFill>
                  <a:srgbClr val="3333FF"/>
                </a:solidFill>
              </a:rPr>
              <a:t>union</a:t>
            </a:r>
            <a:r>
              <a:rPr lang="en-US" altLang="ko-KR" sz="2600" smtClean="0"/>
              <a:t> operation combines two sets into one.</a:t>
            </a:r>
          </a:p>
          <a:p>
            <a:pPr lvl="1" eaLnBrk="1" hangingPunct="1"/>
            <a:r>
              <a:rPr lang="en-US" altLang="ko-KR" sz="2200" smtClean="0"/>
              <a:t>Each of the </a:t>
            </a:r>
            <a:r>
              <a:rPr lang="en-US" altLang="ko-KR" sz="2200" smtClean="0">
                <a:solidFill>
                  <a:srgbClr val="FF0000"/>
                </a:solidFill>
              </a:rPr>
              <a:t>n</a:t>
            </a:r>
            <a:r>
              <a:rPr lang="en-US" altLang="ko-KR" sz="2200" smtClean="0"/>
              <a:t> elements is in exactly one set at any time.</a:t>
            </a:r>
          </a:p>
          <a:p>
            <a:pPr eaLnBrk="1" hangingPunct="1"/>
            <a:r>
              <a:rPr lang="en-US" altLang="ko-KR" sz="2600" smtClean="0"/>
              <a:t>A </a:t>
            </a:r>
            <a:r>
              <a:rPr lang="en-US" altLang="ko-KR" sz="2600" smtClean="0">
                <a:solidFill>
                  <a:srgbClr val="3333FF"/>
                </a:solidFill>
              </a:rPr>
              <a:t>find</a:t>
            </a:r>
            <a:r>
              <a:rPr lang="en-US" altLang="ko-KR" sz="2600" smtClean="0"/>
              <a:t> operation identifies the set that contains a particular element.</a:t>
            </a:r>
            <a:endParaRPr lang="ko-KR" altLang="en-US" sz="260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66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Get()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268413"/>
            <a:ext cx="6388100" cy="3340100"/>
            <a:chOff x="292" y="916"/>
            <a:chExt cx="4024" cy="2104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240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242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243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244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245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247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723999" name="Rectangle 31"/>
          <p:cNvSpPr>
            <a:spLocks noChangeArrowheads="1"/>
          </p:cNvSpPr>
          <p:nvPr/>
        </p:nvSpPr>
        <p:spPr bwMode="auto">
          <a:xfrm>
            <a:off x="684213" y="4868863"/>
            <a:ext cx="7343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Complexity is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O(height) = O(n),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where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is number of nodes/elements.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6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99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Using Arrays And Chains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Best time complexity using </a:t>
            </a:r>
            <a:r>
              <a:rPr lang="en-US" altLang="ko-KR" dirty="0" smtClean="0">
                <a:solidFill>
                  <a:schemeClr val="accent2"/>
                </a:solidFill>
              </a:rPr>
              <a:t>arrays and chains </a:t>
            </a:r>
            <a:r>
              <a:rPr lang="en-US" altLang="ko-KR" dirty="0" smtClean="0"/>
              <a:t>is </a:t>
            </a:r>
            <a:r>
              <a:rPr lang="en-US" altLang="ko-KR" dirty="0" smtClean="0">
                <a:solidFill>
                  <a:srgbClr val="FF0000"/>
                </a:solidFill>
              </a:rPr>
              <a:t>O(n + u log u + f),</a:t>
            </a:r>
            <a:r>
              <a:rPr lang="en-US" altLang="ko-KR" dirty="0" smtClean="0"/>
              <a:t> where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 are, respectively, the number of union and find operations that are done.</a:t>
            </a:r>
          </a:p>
          <a:p>
            <a:pPr eaLnBrk="1" hangingPunct="1"/>
            <a:r>
              <a:rPr lang="en-US" altLang="ko-KR" dirty="0" smtClean="0"/>
              <a:t>Using a tree (not a binary tree) to represent a set, the time complexity becomes almost       </a:t>
            </a:r>
            <a:r>
              <a:rPr lang="en-US" altLang="ko-KR" dirty="0" smtClean="0">
                <a:solidFill>
                  <a:srgbClr val="FF0000"/>
                </a:solidFill>
              </a:rPr>
              <a:t>O(n + f)</a:t>
            </a:r>
            <a:r>
              <a:rPr lang="en-US" altLang="ko-KR" dirty="0" smtClean="0"/>
              <a:t> (assuming at least</a:t>
            </a:r>
            <a:r>
              <a:rPr lang="en-US" altLang="ko-KR" dirty="0" smtClean="0">
                <a:solidFill>
                  <a:srgbClr val="FF0000"/>
                </a:solidFill>
              </a:rPr>
              <a:t> n/2</a:t>
            </a:r>
            <a:r>
              <a:rPr lang="en-US" altLang="ko-KR" dirty="0" smtClean="0"/>
              <a:t> union operations).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58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Set as a Tree</a:t>
            </a:r>
            <a:endParaRPr lang="ko-KR" altLang="en-US" smtClean="0"/>
          </a:p>
        </p:txBody>
      </p:sp>
      <p:sp>
        <p:nvSpPr>
          <p:cNvPr id="79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772400" cy="1223962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S = </a:t>
            </a:r>
            <a:r>
              <a:rPr lang="en-US" altLang="ko-KR" smtClean="0">
                <a:solidFill>
                  <a:srgbClr val="FF0000"/>
                </a:solidFill>
              </a:rPr>
              <a:t>{2, 4, 5, 9, 11, 13, 30}</a:t>
            </a:r>
          </a:p>
          <a:p>
            <a:pPr eaLnBrk="1" hangingPunct="1"/>
            <a:r>
              <a:rPr lang="en-US" altLang="ko-KR" smtClean="0"/>
              <a:t>Some possible tree representations: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133600"/>
            <a:ext cx="4343400" cy="1371600"/>
            <a:chOff x="528" y="1536"/>
            <a:chExt cx="2736" cy="864"/>
          </a:xfrm>
        </p:grpSpPr>
        <p:sp>
          <p:nvSpPr>
            <p:cNvPr id="84016" name="Oval 6"/>
            <p:cNvSpPr>
              <a:spLocks noChangeArrowheads="1"/>
            </p:cNvSpPr>
            <p:nvPr/>
          </p:nvSpPr>
          <p:spPr bwMode="auto">
            <a:xfrm>
              <a:off x="177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7" name="Text Box 7"/>
            <p:cNvSpPr txBox="1"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4018" name="Oval 8"/>
            <p:cNvSpPr>
              <a:spLocks noChangeArrowheads="1"/>
            </p:cNvSpPr>
            <p:nvPr/>
          </p:nvSpPr>
          <p:spPr bwMode="auto">
            <a:xfrm>
              <a:off x="5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9" name="Text Box 9"/>
            <p:cNvSpPr txBox="1">
              <a:spLocks noChangeArrowheads="1"/>
            </p:cNvSpPr>
            <p:nvPr/>
          </p:nvSpPr>
          <p:spPr bwMode="auto">
            <a:xfrm>
              <a:off x="576" y="21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4020" name="Oval 10"/>
            <p:cNvSpPr>
              <a:spLocks noChangeArrowheads="1"/>
            </p:cNvSpPr>
            <p:nvPr/>
          </p:nvSpPr>
          <p:spPr bwMode="auto">
            <a:xfrm>
              <a:off x="100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1" name="Text Box 11"/>
            <p:cNvSpPr txBox="1">
              <a:spLocks noChangeArrowheads="1"/>
            </p:cNvSpPr>
            <p:nvPr/>
          </p:nvSpPr>
          <p:spPr bwMode="auto">
            <a:xfrm>
              <a:off x="1056" y="21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4022" name="Oval 12"/>
            <p:cNvSpPr>
              <a:spLocks noChangeArrowheads="1"/>
            </p:cNvSpPr>
            <p:nvPr/>
          </p:nvSpPr>
          <p:spPr bwMode="auto">
            <a:xfrm>
              <a:off x="148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3" name="Text Box 13"/>
            <p:cNvSpPr txBox="1">
              <a:spLocks noChangeArrowheads="1"/>
            </p:cNvSpPr>
            <p:nvPr/>
          </p:nvSpPr>
          <p:spPr bwMode="auto">
            <a:xfrm>
              <a:off x="148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4024" name="Oval 14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5" name="Text Box 15"/>
            <p:cNvSpPr txBox="1">
              <a:spLocks noChangeArrowheads="1"/>
            </p:cNvSpPr>
            <p:nvPr/>
          </p:nvSpPr>
          <p:spPr bwMode="auto">
            <a:xfrm>
              <a:off x="1920" y="211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4026" name="Oval 16"/>
            <p:cNvSpPr>
              <a:spLocks noChangeArrowheads="1"/>
            </p:cNvSpPr>
            <p:nvPr/>
          </p:nvSpPr>
          <p:spPr bwMode="auto">
            <a:xfrm>
              <a:off x="244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7" name="Text Box 17"/>
            <p:cNvSpPr txBox="1">
              <a:spLocks noChangeArrowheads="1"/>
            </p:cNvSpPr>
            <p:nvPr/>
          </p:nvSpPr>
          <p:spPr bwMode="auto">
            <a:xfrm>
              <a:off x="2496" y="21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4028" name="Oval 18"/>
            <p:cNvSpPr>
              <a:spLocks noChangeArrowheads="1"/>
            </p:cNvSpPr>
            <p:nvPr/>
          </p:nvSpPr>
          <p:spPr bwMode="auto">
            <a:xfrm>
              <a:off x="29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9" name="Text Box 19"/>
            <p:cNvSpPr txBox="1">
              <a:spLocks noChangeArrowheads="1"/>
            </p:cNvSpPr>
            <p:nvPr/>
          </p:nvSpPr>
          <p:spPr bwMode="auto">
            <a:xfrm>
              <a:off x="2928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4030" name="Line 20"/>
            <p:cNvSpPr>
              <a:spLocks noChangeShapeType="1"/>
            </p:cNvSpPr>
            <p:nvPr/>
          </p:nvSpPr>
          <p:spPr bwMode="auto">
            <a:xfrm flipH="1">
              <a:off x="672" y="1728"/>
              <a:ext cx="110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1" name="Line 21"/>
            <p:cNvSpPr>
              <a:spLocks noChangeShapeType="1"/>
            </p:cNvSpPr>
            <p:nvPr/>
          </p:nvSpPr>
          <p:spPr bwMode="auto">
            <a:xfrm flipH="1">
              <a:off x="1200" y="1824"/>
              <a:ext cx="67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2" name="Line 22"/>
            <p:cNvSpPr>
              <a:spLocks noChangeShapeType="1"/>
            </p:cNvSpPr>
            <p:nvPr/>
          </p:nvSpPr>
          <p:spPr bwMode="auto">
            <a:xfrm flipH="1">
              <a:off x="1728" y="182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3" name="Line 23"/>
            <p:cNvSpPr>
              <a:spLocks noChangeShapeType="1"/>
            </p:cNvSpPr>
            <p:nvPr/>
          </p:nvSpPr>
          <p:spPr bwMode="auto">
            <a:xfrm>
              <a:off x="1968" y="182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4" name="Line 24"/>
            <p:cNvSpPr>
              <a:spLocks noChangeShapeType="1"/>
            </p:cNvSpPr>
            <p:nvPr/>
          </p:nvSpPr>
          <p:spPr bwMode="auto">
            <a:xfrm>
              <a:off x="2064" y="172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5" name="Line 25"/>
            <p:cNvSpPr>
              <a:spLocks noChangeShapeType="1"/>
            </p:cNvSpPr>
            <p:nvPr/>
          </p:nvSpPr>
          <p:spPr bwMode="auto">
            <a:xfrm>
              <a:off x="2016" y="177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6" name="Line 26"/>
            <p:cNvSpPr>
              <a:spLocks noChangeShapeType="1"/>
            </p:cNvSpPr>
            <p:nvPr/>
          </p:nvSpPr>
          <p:spPr bwMode="auto">
            <a:xfrm>
              <a:off x="2064" y="1680"/>
              <a:ext cx="96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09600" y="3638550"/>
            <a:ext cx="4267200" cy="2438400"/>
            <a:chOff x="384" y="2640"/>
            <a:chExt cx="2688" cy="1536"/>
          </a:xfrm>
        </p:grpSpPr>
        <p:sp>
          <p:nvSpPr>
            <p:cNvPr id="83996" name="Oval 28"/>
            <p:cNvSpPr>
              <a:spLocks noChangeArrowheads="1"/>
            </p:cNvSpPr>
            <p:nvPr/>
          </p:nvSpPr>
          <p:spPr bwMode="auto">
            <a:xfrm>
              <a:off x="1248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7" name="Text Box 29"/>
            <p:cNvSpPr txBox="1">
              <a:spLocks noChangeArrowheads="1"/>
            </p:cNvSpPr>
            <p:nvPr/>
          </p:nvSpPr>
          <p:spPr bwMode="auto">
            <a:xfrm>
              <a:off x="1296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3998" name="Oval 30"/>
            <p:cNvSpPr>
              <a:spLocks noChangeArrowheads="1"/>
            </p:cNvSpPr>
            <p:nvPr/>
          </p:nvSpPr>
          <p:spPr bwMode="auto">
            <a:xfrm>
              <a:off x="384" y="388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9" name="Text Box 31"/>
            <p:cNvSpPr txBox="1">
              <a:spLocks noChangeArrowheads="1"/>
            </p:cNvSpPr>
            <p:nvPr/>
          </p:nvSpPr>
          <p:spPr bwMode="auto">
            <a:xfrm>
              <a:off x="432" y="38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4000" name="Oval 32"/>
            <p:cNvSpPr>
              <a:spLocks noChangeArrowheads="1"/>
            </p:cNvSpPr>
            <p:nvPr/>
          </p:nvSpPr>
          <p:spPr bwMode="auto">
            <a:xfrm>
              <a:off x="672" y="350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1" name="Text Box 33"/>
            <p:cNvSpPr txBox="1">
              <a:spLocks noChangeArrowheads="1"/>
            </p:cNvSpPr>
            <p:nvPr/>
          </p:nvSpPr>
          <p:spPr bwMode="auto">
            <a:xfrm>
              <a:off x="720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4002" name="Oval 34"/>
            <p:cNvSpPr>
              <a:spLocks noChangeArrowheads="1"/>
            </p:cNvSpPr>
            <p:nvPr/>
          </p:nvSpPr>
          <p:spPr bwMode="auto">
            <a:xfrm>
              <a:off x="187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3" name="Oval 35"/>
            <p:cNvSpPr>
              <a:spLocks noChangeArrowheads="1"/>
            </p:cNvSpPr>
            <p:nvPr/>
          </p:nvSpPr>
          <p:spPr bwMode="auto">
            <a:xfrm>
              <a:off x="259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2592" y="36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4005" name="Oval 37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6" name="Text Box 38"/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4007" name="Oval 39"/>
            <p:cNvSpPr>
              <a:spLocks noChangeArrowheads="1"/>
            </p:cNvSpPr>
            <p:nvPr/>
          </p:nvSpPr>
          <p:spPr bwMode="auto">
            <a:xfrm>
              <a:off x="1776" y="264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8" name="Text Box 40"/>
            <p:cNvSpPr txBox="1">
              <a:spLocks noChangeArrowheads="1"/>
            </p:cNvSpPr>
            <p:nvPr/>
          </p:nvSpPr>
          <p:spPr bwMode="auto">
            <a:xfrm>
              <a:off x="177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>
              <a:off x="1440" y="283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H="1">
              <a:off x="864" y="326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>
              <a:off x="2016" y="28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 flipH="1">
              <a:off x="576" y="374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3" name="Line 45"/>
            <p:cNvSpPr>
              <a:spLocks noChangeShapeType="1"/>
            </p:cNvSpPr>
            <p:nvPr/>
          </p:nvSpPr>
          <p:spPr bwMode="auto">
            <a:xfrm flipH="1">
              <a:off x="2016" y="336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>
              <a:off x="2352" y="3312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5" name="Text Box 47"/>
            <p:cNvSpPr txBox="1">
              <a:spLocks noChangeArrowheads="1"/>
            </p:cNvSpPr>
            <p:nvPr/>
          </p:nvSpPr>
          <p:spPr bwMode="auto">
            <a:xfrm>
              <a:off x="1872" y="36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19800" y="2114550"/>
            <a:ext cx="2743200" cy="4267200"/>
            <a:chOff x="3792" y="1488"/>
            <a:chExt cx="1728" cy="2688"/>
          </a:xfrm>
        </p:grpSpPr>
        <p:sp>
          <p:nvSpPr>
            <p:cNvPr id="83976" name="Oval 49"/>
            <p:cNvSpPr>
              <a:spLocks noChangeArrowheads="1"/>
            </p:cNvSpPr>
            <p:nvPr/>
          </p:nvSpPr>
          <p:spPr bwMode="auto">
            <a:xfrm>
              <a:off x="4704" y="2592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7" name="Text Box 50"/>
            <p:cNvSpPr txBox="1">
              <a:spLocks noChangeArrowheads="1"/>
            </p:cNvSpPr>
            <p:nvPr/>
          </p:nvSpPr>
          <p:spPr bwMode="auto">
            <a:xfrm>
              <a:off x="4704" y="25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3978" name="Oval 51"/>
            <p:cNvSpPr>
              <a:spLocks noChangeArrowheads="1"/>
            </p:cNvSpPr>
            <p:nvPr/>
          </p:nvSpPr>
          <p:spPr bwMode="auto">
            <a:xfrm>
              <a:off x="451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9" name="Text Box 52"/>
            <p:cNvSpPr txBox="1">
              <a:spLocks noChangeArrowheads="1"/>
            </p:cNvSpPr>
            <p:nvPr/>
          </p:nvSpPr>
          <p:spPr bwMode="auto">
            <a:xfrm>
              <a:off x="4560" y="22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3980" name="Oval 53"/>
            <p:cNvSpPr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1" name="Text Box 54"/>
            <p:cNvSpPr txBox="1">
              <a:spLocks noChangeArrowheads="1"/>
            </p:cNvSpPr>
            <p:nvPr/>
          </p:nvSpPr>
          <p:spPr bwMode="auto">
            <a:xfrm>
              <a:off x="4992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3982" name="Oval 55"/>
            <p:cNvSpPr>
              <a:spLocks noChangeArrowheads="1"/>
            </p:cNvSpPr>
            <p:nvPr/>
          </p:nvSpPr>
          <p:spPr bwMode="auto">
            <a:xfrm>
              <a:off x="5232" y="3456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3" name="Text Box 56"/>
            <p:cNvSpPr txBox="1">
              <a:spLocks noChangeArrowheads="1"/>
            </p:cNvSpPr>
            <p:nvPr/>
          </p:nvSpPr>
          <p:spPr bwMode="auto">
            <a:xfrm>
              <a:off x="5280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3984" name="Oval 57"/>
            <p:cNvSpPr>
              <a:spLocks noChangeArrowheads="1"/>
            </p:cNvSpPr>
            <p:nvPr/>
          </p:nvSpPr>
          <p:spPr bwMode="auto">
            <a:xfrm>
              <a:off x="4896" y="388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5" name="Text Box 58"/>
            <p:cNvSpPr txBox="1">
              <a:spLocks noChangeArrowheads="1"/>
            </p:cNvSpPr>
            <p:nvPr/>
          </p:nvSpPr>
          <p:spPr bwMode="auto">
            <a:xfrm>
              <a:off x="4896" y="38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3986" name="Oval 59"/>
            <p:cNvSpPr>
              <a:spLocks noChangeArrowheads="1"/>
            </p:cNvSpPr>
            <p:nvPr/>
          </p:nvSpPr>
          <p:spPr bwMode="auto">
            <a:xfrm>
              <a:off x="3792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7" name="Text Box 60"/>
            <p:cNvSpPr txBox="1">
              <a:spLocks noChangeArrowheads="1"/>
            </p:cNvSpPr>
            <p:nvPr/>
          </p:nvSpPr>
          <p:spPr bwMode="auto">
            <a:xfrm>
              <a:off x="3840" y="14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3988" name="Oval 61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9" name="Text Box 62"/>
            <p:cNvSpPr txBox="1">
              <a:spLocks noChangeArrowheads="1"/>
            </p:cNvSpPr>
            <p:nvPr/>
          </p:nvSpPr>
          <p:spPr bwMode="auto">
            <a:xfrm>
              <a:off x="4128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3990" name="Line 63"/>
            <p:cNvSpPr>
              <a:spLocks noChangeShapeType="1"/>
            </p:cNvSpPr>
            <p:nvPr/>
          </p:nvSpPr>
          <p:spPr bwMode="auto">
            <a:xfrm>
              <a:off x="4032" y="172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1" name="Line 64"/>
            <p:cNvSpPr>
              <a:spLocks noChangeShapeType="1"/>
            </p:cNvSpPr>
            <p:nvPr/>
          </p:nvSpPr>
          <p:spPr bwMode="auto">
            <a:xfrm>
              <a:off x="4416" y="2016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2" name="Line 65"/>
            <p:cNvSpPr>
              <a:spLocks noChangeShapeType="1"/>
            </p:cNvSpPr>
            <p:nvPr/>
          </p:nvSpPr>
          <p:spPr bwMode="auto">
            <a:xfrm>
              <a:off x="4704" y="249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3" name="Line 66"/>
            <p:cNvSpPr>
              <a:spLocks noChangeShapeType="1"/>
            </p:cNvSpPr>
            <p:nvPr/>
          </p:nvSpPr>
          <p:spPr bwMode="auto">
            <a:xfrm>
              <a:off x="4944" y="2832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4" name="Line 67"/>
            <p:cNvSpPr>
              <a:spLocks noChangeShapeType="1"/>
            </p:cNvSpPr>
            <p:nvPr/>
          </p:nvSpPr>
          <p:spPr bwMode="auto">
            <a:xfrm>
              <a:off x="5184" y="3312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5" name="Line 68"/>
            <p:cNvSpPr>
              <a:spLocks noChangeShapeType="1"/>
            </p:cNvSpPr>
            <p:nvPr/>
          </p:nvSpPr>
          <p:spPr bwMode="auto">
            <a:xfrm flipH="1">
              <a:off x="5136" y="3744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72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Result Of A Find Operation</a:t>
            </a:r>
            <a:endParaRPr lang="ko-KR" altLang="en-US" smtClean="0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015288" cy="3213100"/>
          </a:xfrm>
          <a:noFill/>
        </p:spPr>
        <p:txBody>
          <a:bodyPr/>
          <a:lstStyle/>
          <a:p>
            <a:pPr eaLnBrk="1" hangingPunct="1"/>
            <a:r>
              <a:rPr lang="en-US" altLang="ko-KR" sz="2600" dirty="0" smtClean="0">
                <a:solidFill>
                  <a:srgbClr val="FF0000"/>
                </a:solidFill>
              </a:rPr>
              <a:t>Find(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600" dirty="0" smtClean="0">
                <a:solidFill>
                  <a:srgbClr val="FF0000"/>
                </a:solidFill>
              </a:rPr>
              <a:t>)</a:t>
            </a:r>
            <a:r>
              <a:rPr lang="en-US" altLang="ko-KR" sz="2600" dirty="0" smtClean="0"/>
              <a:t> is to identify the set that contains element</a:t>
            </a:r>
            <a:r>
              <a:rPr lang="en-US" altLang="ko-KR" sz="2600" dirty="0" smtClean="0">
                <a:solidFill>
                  <a:srgbClr val="FF0000"/>
                </a:solidFill>
              </a:rPr>
              <a:t> 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600" dirty="0" smtClean="0"/>
              <a:t>.</a:t>
            </a:r>
          </a:p>
          <a:p>
            <a:pPr eaLnBrk="1" hangingPunct="1"/>
            <a:r>
              <a:rPr lang="en-US" altLang="ko-KR" sz="2600" dirty="0" smtClean="0"/>
              <a:t>In most applications of the union-find problem, the user does not provide set identifiers.</a:t>
            </a:r>
          </a:p>
          <a:p>
            <a:pPr eaLnBrk="1" hangingPunct="1"/>
            <a:r>
              <a:rPr lang="en-US" altLang="ko-KR" sz="2600" dirty="0" smtClean="0"/>
              <a:t>The </a:t>
            </a:r>
            <a:r>
              <a:rPr lang="en-US" altLang="ko-KR" sz="2600" dirty="0" smtClean="0">
                <a:solidFill>
                  <a:srgbClr val="0000FF"/>
                </a:solidFill>
              </a:rPr>
              <a:t>requirement</a:t>
            </a:r>
            <a:r>
              <a:rPr lang="en-US" altLang="ko-KR" sz="2600" dirty="0" smtClean="0"/>
              <a:t> is that </a:t>
            </a:r>
            <a:r>
              <a:rPr lang="en-US" altLang="ko-KR" sz="2600" dirty="0" smtClean="0">
                <a:solidFill>
                  <a:srgbClr val="FF0000"/>
                </a:solidFill>
              </a:rPr>
              <a:t>Find(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600" dirty="0" smtClean="0">
                <a:solidFill>
                  <a:srgbClr val="FF0000"/>
                </a:solidFill>
              </a:rPr>
              <a:t>)</a:t>
            </a:r>
            <a:r>
              <a:rPr lang="en-US" altLang="ko-KR" sz="2600" dirty="0" smtClean="0"/>
              <a:t> and </a:t>
            </a:r>
            <a:r>
              <a:rPr lang="en-US" altLang="ko-KR" sz="2600" dirty="0" smtClean="0">
                <a:solidFill>
                  <a:srgbClr val="FF0000"/>
                </a:solidFill>
              </a:rPr>
              <a:t>Find(j)</a:t>
            </a:r>
            <a:r>
              <a:rPr lang="en-US" altLang="ko-KR" sz="2600" dirty="0" smtClean="0"/>
              <a:t> return the same value </a:t>
            </a:r>
            <a:r>
              <a:rPr lang="en-US" altLang="ko-KR" sz="2600" dirty="0" err="1" smtClean="0"/>
              <a:t>iff</a:t>
            </a:r>
            <a:r>
              <a:rPr lang="en-US" altLang="ko-KR" sz="2600" dirty="0" smtClean="0"/>
              <a:t> elements</a:t>
            </a:r>
            <a:r>
              <a:rPr lang="en-US" altLang="ko-KR" sz="2600" dirty="0" smtClean="0">
                <a:solidFill>
                  <a:srgbClr val="FF0000"/>
                </a:solidFill>
              </a:rPr>
              <a:t> 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600" dirty="0" smtClean="0"/>
              <a:t> and </a:t>
            </a:r>
            <a:r>
              <a:rPr lang="en-US" altLang="ko-KR" sz="2600" dirty="0" smtClean="0">
                <a:solidFill>
                  <a:srgbClr val="FF0000"/>
                </a:solidFill>
              </a:rPr>
              <a:t>j</a:t>
            </a:r>
            <a:r>
              <a:rPr lang="en-US" altLang="ko-KR" sz="2600" dirty="0" smtClean="0"/>
              <a:t> are in the same set.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4076700"/>
            <a:ext cx="4343400" cy="1371600"/>
            <a:chOff x="1152" y="2832"/>
            <a:chExt cx="2736" cy="864"/>
          </a:xfrm>
        </p:grpSpPr>
        <p:sp>
          <p:nvSpPr>
            <p:cNvPr id="84999" name="Oval 6"/>
            <p:cNvSpPr>
              <a:spLocks noChangeArrowheads="1"/>
            </p:cNvSpPr>
            <p:nvPr/>
          </p:nvSpPr>
          <p:spPr bwMode="auto">
            <a:xfrm>
              <a:off x="2400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5001" name="Oval 8"/>
            <p:cNvSpPr>
              <a:spLocks noChangeArrowheads="1"/>
            </p:cNvSpPr>
            <p:nvPr/>
          </p:nvSpPr>
          <p:spPr bwMode="auto">
            <a:xfrm>
              <a:off x="11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2" name="Text Box 9"/>
            <p:cNvSpPr txBox="1">
              <a:spLocks noChangeArrowheads="1"/>
            </p:cNvSpPr>
            <p:nvPr/>
          </p:nvSpPr>
          <p:spPr bwMode="auto">
            <a:xfrm>
              <a:off x="120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5003" name="Oval 10"/>
            <p:cNvSpPr>
              <a:spLocks noChangeArrowheads="1"/>
            </p:cNvSpPr>
            <p:nvPr/>
          </p:nvSpPr>
          <p:spPr bwMode="auto">
            <a:xfrm>
              <a:off x="163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4" name="Text Box 11"/>
            <p:cNvSpPr txBox="1">
              <a:spLocks noChangeArrowheads="1"/>
            </p:cNvSpPr>
            <p:nvPr/>
          </p:nvSpPr>
          <p:spPr bwMode="auto">
            <a:xfrm>
              <a:off x="168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5005" name="Oval 12"/>
            <p:cNvSpPr>
              <a:spLocks noChangeArrowheads="1"/>
            </p:cNvSpPr>
            <p:nvPr/>
          </p:nvSpPr>
          <p:spPr bwMode="auto">
            <a:xfrm>
              <a:off x="211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6" name="Text Box 13"/>
            <p:cNvSpPr txBox="1">
              <a:spLocks noChangeArrowheads="1"/>
            </p:cNvSpPr>
            <p:nvPr/>
          </p:nvSpPr>
          <p:spPr bwMode="auto">
            <a:xfrm>
              <a:off x="2112" y="34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5007" name="Oval 14"/>
            <p:cNvSpPr>
              <a:spLocks noChangeArrowheads="1"/>
            </p:cNvSpPr>
            <p:nvPr/>
          </p:nvSpPr>
          <p:spPr bwMode="auto">
            <a:xfrm>
              <a:off x="259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8" name="Text Box 15"/>
            <p:cNvSpPr txBox="1">
              <a:spLocks noChangeArrowheads="1"/>
            </p:cNvSpPr>
            <p:nvPr/>
          </p:nvSpPr>
          <p:spPr bwMode="auto">
            <a:xfrm>
              <a:off x="2592" y="34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5009" name="Oval 16"/>
            <p:cNvSpPr>
              <a:spLocks noChangeArrowheads="1"/>
            </p:cNvSpPr>
            <p:nvPr/>
          </p:nvSpPr>
          <p:spPr bwMode="auto">
            <a:xfrm>
              <a:off x="307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10" name="Text Box 17"/>
            <p:cNvSpPr txBox="1">
              <a:spLocks noChangeArrowheads="1"/>
            </p:cNvSpPr>
            <p:nvPr/>
          </p:nvSpPr>
          <p:spPr bwMode="auto">
            <a:xfrm>
              <a:off x="312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5011" name="Oval 18"/>
            <p:cNvSpPr>
              <a:spLocks noChangeArrowheads="1"/>
            </p:cNvSpPr>
            <p:nvPr/>
          </p:nvSpPr>
          <p:spPr bwMode="auto">
            <a:xfrm>
              <a:off x="35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12" name="Text Box 19"/>
            <p:cNvSpPr txBox="1">
              <a:spLocks noChangeArrowheads="1"/>
            </p:cNvSpPr>
            <p:nvPr/>
          </p:nvSpPr>
          <p:spPr bwMode="auto">
            <a:xfrm>
              <a:off x="3552" y="34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5013" name="Line 20"/>
            <p:cNvSpPr>
              <a:spLocks noChangeShapeType="1"/>
            </p:cNvSpPr>
            <p:nvPr/>
          </p:nvSpPr>
          <p:spPr bwMode="auto">
            <a:xfrm flipH="1">
              <a:off x="1296" y="3024"/>
              <a:ext cx="110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 flipH="1">
              <a:off x="1824" y="3120"/>
              <a:ext cx="67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 flipH="1">
              <a:off x="2352" y="312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2592" y="312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7" name="Line 24"/>
            <p:cNvSpPr>
              <a:spLocks noChangeShapeType="1"/>
            </p:cNvSpPr>
            <p:nvPr/>
          </p:nvSpPr>
          <p:spPr bwMode="auto">
            <a:xfrm>
              <a:off x="2688" y="302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8" name="Line 25"/>
            <p:cNvSpPr>
              <a:spLocks noChangeShapeType="1"/>
            </p:cNvSpPr>
            <p:nvPr/>
          </p:nvSpPr>
          <p:spPr bwMode="auto">
            <a:xfrm>
              <a:off x="2640" y="307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9" name="Line 26"/>
            <p:cNvSpPr>
              <a:spLocks noChangeShapeType="1"/>
            </p:cNvSpPr>
            <p:nvPr/>
          </p:nvSpPr>
          <p:spPr bwMode="auto">
            <a:xfrm>
              <a:off x="2688" y="2976"/>
              <a:ext cx="96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6699" name="Text Box 27"/>
          <p:cNvSpPr txBox="1">
            <a:spLocks noChangeArrowheads="1"/>
          </p:cNvSpPr>
          <p:nvPr/>
        </p:nvSpPr>
        <p:spPr bwMode="auto">
          <a:xfrm>
            <a:off x="304800" y="5516563"/>
            <a:ext cx="883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Find(i)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will return the element that is in the tree root.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33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6" grpId="0" build="p" autoUpdateAnimBg="0"/>
      <p:bldP spid="796699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Strategy For Find(i)</a:t>
            </a:r>
          </a:p>
        </p:txBody>
      </p:sp>
      <p:sp>
        <p:nvSpPr>
          <p:cNvPr id="69427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95288" y="3429000"/>
            <a:ext cx="8382000" cy="27432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Start at the node that represents element</a:t>
            </a:r>
            <a:r>
              <a:rPr lang="en-US" altLang="ko-KR" dirty="0" smtClean="0">
                <a:solidFill>
                  <a:srgbClr val="FF0000"/>
                </a:solidFill>
              </a:rPr>
              <a:t> i </a:t>
            </a:r>
            <a:r>
              <a:rPr lang="en-US" altLang="ko-KR" dirty="0" smtClean="0"/>
              <a:t>and climb up the tree until the root is reached.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Return the element in the root.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To climb the tree, each node must have a </a:t>
            </a:r>
            <a:r>
              <a:rPr lang="en-US" altLang="ko-KR" dirty="0" smtClean="0">
                <a:solidFill>
                  <a:srgbClr val="3333FF"/>
                </a:solidFill>
              </a:rPr>
              <a:t>parent </a:t>
            </a:r>
            <a:r>
              <a:rPr lang="en-US" altLang="ko-KR" dirty="0" smtClean="0"/>
              <a:t>pointer.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9113" y="1052513"/>
            <a:ext cx="4267200" cy="2438400"/>
            <a:chOff x="384" y="2640"/>
            <a:chExt cx="2688" cy="1536"/>
          </a:xfrm>
        </p:grpSpPr>
        <p:sp>
          <p:nvSpPr>
            <p:cNvPr id="86022" name="Oval 5"/>
            <p:cNvSpPr>
              <a:spLocks noChangeArrowheads="1"/>
            </p:cNvSpPr>
            <p:nvPr/>
          </p:nvSpPr>
          <p:spPr bwMode="auto">
            <a:xfrm>
              <a:off x="1248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3" name="Text Box 6"/>
            <p:cNvSpPr txBox="1">
              <a:spLocks noChangeArrowheads="1"/>
            </p:cNvSpPr>
            <p:nvPr/>
          </p:nvSpPr>
          <p:spPr bwMode="auto">
            <a:xfrm>
              <a:off x="1296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6024" name="Oval 7"/>
            <p:cNvSpPr>
              <a:spLocks noChangeArrowheads="1"/>
            </p:cNvSpPr>
            <p:nvPr/>
          </p:nvSpPr>
          <p:spPr bwMode="auto">
            <a:xfrm>
              <a:off x="384" y="388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5" name="Text Box 8"/>
            <p:cNvSpPr txBox="1">
              <a:spLocks noChangeArrowheads="1"/>
            </p:cNvSpPr>
            <p:nvPr/>
          </p:nvSpPr>
          <p:spPr bwMode="auto">
            <a:xfrm>
              <a:off x="432" y="38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6026" name="Oval 9"/>
            <p:cNvSpPr>
              <a:spLocks noChangeArrowheads="1"/>
            </p:cNvSpPr>
            <p:nvPr/>
          </p:nvSpPr>
          <p:spPr bwMode="auto">
            <a:xfrm>
              <a:off x="672" y="350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7" name="Text Box 10"/>
            <p:cNvSpPr txBox="1">
              <a:spLocks noChangeArrowheads="1"/>
            </p:cNvSpPr>
            <p:nvPr/>
          </p:nvSpPr>
          <p:spPr bwMode="auto">
            <a:xfrm>
              <a:off x="720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6028" name="Oval 11"/>
            <p:cNvSpPr>
              <a:spLocks noChangeArrowheads="1"/>
            </p:cNvSpPr>
            <p:nvPr/>
          </p:nvSpPr>
          <p:spPr bwMode="auto">
            <a:xfrm>
              <a:off x="187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Oval 12"/>
            <p:cNvSpPr>
              <a:spLocks noChangeArrowheads="1"/>
            </p:cNvSpPr>
            <p:nvPr/>
          </p:nvSpPr>
          <p:spPr bwMode="auto">
            <a:xfrm>
              <a:off x="259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Text Box 13"/>
            <p:cNvSpPr txBox="1">
              <a:spLocks noChangeArrowheads="1"/>
            </p:cNvSpPr>
            <p:nvPr/>
          </p:nvSpPr>
          <p:spPr bwMode="auto">
            <a:xfrm>
              <a:off x="2592" y="36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6031" name="Oval 14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Text Box 15"/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6033" name="Oval 16"/>
            <p:cNvSpPr>
              <a:spLocks noChangeArrowheads="1"/>
            </p:cNvSpPr>
            <p:nvPr/>
          </p:nvSpPr>
          <p:spPr bwMode="auto">
            <a:xfrm>
              <a:off x="1776" y="264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Text Box 17"/>
            <p:cNvSpPr txBox="1">
              <a:spLocks noChangeArrowheads="1"/>
            </p:cNvSpPr>
            <p:nvPr/>
          </p:nvSpPr>
          <p:spPr bwMode="auto">
            <a:xfrm>
              <a:off x="177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6035" name="Line 18"/>
            <p:cNvSpPr>
              <a:spLocks noChangeShapeType="1"/>
            </p:cNvSpPr>
            <p:nvPr/>
          </p:nvSpPr>
          <p:spPr bwMode="auto">
            <a:xfrm flipH="1">
              <a:off x="1440" y="283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6" name="Line 19"/>
            <p:cNvSpPr>
              <a:spLocks noChangeShapeType="1"/>
            </p:cNvSpPr>
            <p:nvPr/>
          </p:nvSpPr>
          <p:spPr bwMode="auto">
            <a:xfrm flipH="1">
              <a:off x="864" y="326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7" name="Line 20"/>
            <p:cNvSpPr>
              <a:spLocks noChangeShapeType="1"/>
            </p:cNvSpPr>
            <p:nvPr/>
          </p:nvSpPr>
          <p:spPr bwMode="auto">
            <a:xfrm>
              <a:off x="2016" y="28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8" name="Line 21"/>
            <p:cNvSpPr>
              <a:spLocks noChangeShapeType="1"/>
            </p:cNvSpPr>
            <p:nvPr/>
          </p:nvSpPr>
          <p:spPr bwMode="auto">
            <a:xfrm flipH="1">
              <a:off x="576" y="374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9" name="Line 22"/>
            <p:cNvSpPr>
              <a:spLocks noChangeShapeType="1"/>
            </p:cNvSpPr>
            <p:nvPr/>
          </p:nvSpPr>
          <p:spPr bwMode="auto">
            <a:xfrm flipH="1">
              <a:off x="2016" y="336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40" name="Line 23"/>
            <p:cNvSpPr>
              <a:spLocks noChangeShapeType="1"/>
            </p:cNvSpPr>
            <p:nvPr/>
          </p:nvSpPr>
          <p:spPr bwMode="auto">
            <a:xfrm>
              <a:off x="2352" y="3312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41" name="Text Box 24"/>
            <p:cNvSpPr txBox="1">
              <a:spLocks noChangeArrowheads="1"/>
            </p:cNvSpPr>
            <p:nvPr/>
          </p:nvSpPr>
          <p:spPr bwMode="auto">
            <a:xfrm>
              <a:off x="1872" y="36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1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Trees With Parent Pointers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447800"/>
            <a:ext cx="4572000" cy="3124200"/>
            <a:chOff x="240" y="912"/>
            <a:chExt cx="2880" cy="1968"/>
          </a:xfrm>
        </p:grpSpPr>
        <p:sp>
          <p:nvSpPr>
            <p:cNvPr id="87077" name="Oval 5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78" name="Text Box 6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7079" name="Oval 7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0" name="Text Box 8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7081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2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7083" name="Oval 11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4" name="Oval 12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5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7086" name="Oval 14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7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7088" name="Oval 16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89" name="Text Box 17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7090" name="Line 18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1" name="Line 19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2" name="Line 20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3" name="Line 21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4" name="Line 22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5" name="Line 23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96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7097" name="Oval 25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98" name="Text Box 26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7099" name="Line 27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29200" y="1295400"/>
            <a:ext cx="3200400" cy="3429000"/>
            <a:chOff x="3168" y="816"/>
            <a:chExt cx="2016" cy="2160"/>
          </a:xfrm>
        </p:grpSpPr>
        <p:sp>
          <p:nvSpPr>
            <p:cNvPr id="87046" name="Oval 29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47" name="Text Box 30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7048" name="Oval 31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49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7050" name="Oval 33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51" name="Text Box 34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7052" name="Oval 35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53" name="Text Box 36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87054" name="Oval 37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55" name="Text Box 38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7056" name="Line 39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7" name="Line 40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8" name="Line 41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9" name="Line 42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60" name="Line 43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61" name="Oval 44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62" name="Text Box 45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7063" name="Oval 46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64" name="Text Box 47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7065" name="Oval 48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66" name="Text Box 49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87067" name="Oval 50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68" name="Text Box 51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87069" name="Oval 5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70" name="Text Box 53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7071" name="Line 54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72" name="Line 55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73" name="Line 56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74" name="Line 57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75" name="Line 58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76" name="Line 59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2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/>
          <a:lstStyle/>
          <a:p>
            <a:pPr eaLnBrk="1" hangingPunct="1"/>
            <a:r>
              <a:rPr lang="en-US" altLang="ko-KR" smtClean="0"/>
              <a:t>Set Representation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Use an integer array </a:t>
            </a:r>
            <a:r>
              <a:rPr lang="en-US" altLang="ko-KR" smtClean="0">
                <a:solidFill>
                  <a:srgbClr val="FF0000"/>
                </a:solidFill>
              </a:rPr>
              <a:t>parent[]</a:t>
            </a:r>
            <a:r>
              <a:rPr lang="en-US" altLang="ko-KR" smtClean="0"/>
              <a:t> such that </a:t>
            </a:r>
            <a:r>
              <a:rPr lang="en-US" altLang="ko-KR" smtClean="0">
                <a:solidFill>
                  <a:srgbClr val="FF0000"/>
                </a:solidFill>
              </a:rPr>
              <a:t>parent[i]</a:t>
            </a:r>
            <a:r>
              <a:rPr lang="en-US" altLang="ko-KR" smtClean="0"/>
              <a:t> is the element that is the parent of element </a:t>
            </a:r>
            <a:r>
              <a:rPr lang="en-US" altLang="ko-KR" smtClean="0">
                <a:solidFill>
                  <a:srgbClr val="FF0000"/>
                </a:solidFill>
              </a:rPr>
              <a:t>i.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0" y="2662238"/>
            <a:ext cx="4572000" cy="3124200"/>
            <a:chOff x="240" y="912"/>
            <a:chExt cx="2880" cy="1968"/>
          </a:xfrm>
        </p:grpSpPr>
        <p:sp>
          <p:nvSpPr>
            <p:cNvPr id="88116" name="Oval 5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7" name="Text Box 6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8118" name="Oval 7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9" name="Text Box 8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120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1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8122" name="Oval 11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3" name="Oval 12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4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8125" name="Oval 14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6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8127" name="Oval 16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Text Box 17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88129" name="Line 18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0" name="Line 19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1" name="Line 20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2" name="Line 21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3" name="Line 22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4" name="Line 23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135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8136" name="Oval 25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7" name="Text Box 26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138" name="Line 27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0" y="5661025"/>
            <a:ext cx="9067800" cy="838200"/>
            <a:chOff x="0" y="3600"/>
            <a:chExt cx="5712" cy="528"/>
          </a:xfrm>
        </p:grpSpPr>
        <p:sp>
          <p:nvSpPr>
            <p:cNvPr id="88094" name="Rectangle 29"/>
            <p:cNvSpPr>
              <a:spLocks noChangeArrowheads="1"/>
            </p:cNvSpPr>
            <p:nvPr/>
          </p:nvSpPr>
          <p:spPr bwMode="auto">
            <a:xfrm>
              <a:off x="86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5" name="Rectangle 30"/>
            <p:cNvSpPr>
              <a:spLocks noChangeArrowheads="1"/>
            </p:cNvSpPr>
            <p:nvPr/>
          </p:nvSpPr>
          <p:spPr bwMode="auto">
            <a:xfrm>
              <a:off x="110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6" name="Rectangle 31"/>
            <p:cNvSpPr>
              <a:spLocks noChangeArrowheads="1"/>
            </p:cNvSpPr>
            <p:nvPr/>
          </p:nvSpPr>
          <p:spPr bwMode="auto">
            <a:xfrm>
              <a:off x="134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7" name="Rectangle 32"/>
            <p:cNvSpPr>
              <a:spLocks noChangeArrowheads="1"/>
            </p:cNvSpPr>
            <p:nvPr/>
          </p:nvSpPr>
          <p:spPr bwMode="auto">
            <a:xfrm>
              <a:off x="158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8" name="Rectangle 33"/>
            <p:cNvSpPr>
              <a:spLocks noChangeArrowheads="1"/>
            </p:cNvSpPr>
            <p:nvPr/>
          </p:nvSpPr>
          <p:spPr bwMode="auto">
            <a:xfrm>
              <a:off x="182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9" name="Rectangle 34"/>
            <p:cNvSpPr>
              <a:spLocks noChangeArrowheads="1"/>
            </p:cNvSpPr>
            <p:nvPr/>
          </p:nvSpPr>
          <p:spPr bwMode="auto">
            <a:xfrm>
              <a:off x="206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0" name="Rectangle 35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1" name="Rectangle 36"/>
            <p:cNvSpPr>
              <a:spLocks noChangeArrowheads="1"/>
            </p:cNvSpPr>
            <p:nvPr/>
          </p:nvSpPr>
          <p:spPr bwMode="auto">
            <a:xfrm>
              <a:off x="254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2" name="Rectangle 37"/>
            <p:cNvSpPr>
              <a:spLocks noChangeArrowheads="1"/>
            </p:cNvSpPr>
            <p:nvPr/>
          </p:nvSpPr>
          <p:spPr bwMode="auto">
            <a:xfrm>
              <a:off x="278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3" name="Rectangle 38"/>
            <p:cNvSpPr>
              <a:spLocks noChangeArrowheads="1"/>
            </p:cNvSpPr>
            <p:nvPr/>
          </p:nvSpPr>
          <p:spPr bwMode="auto">
            <a:xfrm>
              <a:off x="302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4" name="Rectangle 39"/>
            <p:cNvSpPr>
              <a:spLocks noChangeArrowheads="1"/>
            </p:cNvSpPr>
            <p:nvPr/>
          </p:nvSpPr>
          <p:spPr bwMode="auto">
            <a:xfrm>
              <a:off x="326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5" name="Text Box 40"/>
            <p:cNvSpPr txBox="1">
              <a:spLocks noChangeArrowheads="1"/>
            </p:cNvSpPr>
            <p:nvPr/>
          </p:nvSpPr>
          <p:spPr bwMode="auto">
            <a:xfrm>
              <a:off x="0" y="360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parent[]</a:t>
              </a:r>
            </a:p>
          </p:txBody>
        </p:sp>
        <p:sp>
          <p:nvSpPr>
            <p:cNvPr id="88106" name="Text Box 41"/>
            <p:cNvSpPr txBox="1">
              <a:spLocks noChangeArrowheads="1"/>
            </p:cNvSpPr>
            <p:nvPr/>
          </p:nvSpPr>
          <p:spPr bwMode="auto">
            <a:xfrm>
              <a:off x="864" y="38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8107" name="Text Box 42"/>
            <p:cNvSpPr txBox="1">
              <a:spLocks noChangeArrowheads="1"/>
            </p:cNvSpPr>
            <p:nvPr/>
          </p:nvSpPr>
          <p:spPr bwMode="auto">
            <a:xfrm>
              <a:off x="2064" y="38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8108" name="Text Box 43"/>
            <p:cNvSpPr txBox="1">
              <a:spLocks noChangeArrowheads="1"/>
            </p:cNvSpPr>
            <p:nvPr/>
          </p:nvSpPr>
          <p:spPr bwMode="auto">
            <a:xfrm>
              <a:off x="3264" y="38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8109" name="Rectangle 44"/>
            <p:cNvSpPr>
              <a:spLocks noChangeArrowheads="1"/>
            </p:cNvSpPr>
            <p:nvPr/>
          </p:nvSpPr>
          <p:spPr bwMode="auto">
            <a:xfrm>
              <a:off x="350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0" name="Rectangle 45"/>
            <p:cNvSpPr>
              <a:spLocks noChangeArrowheads="1"/>
            </p:cNvSpPr>
            <p:nvPr/>
          </p:nvSpPr>
          <p:spPr bwMode="auto">
            <a:xfrm>
              <a:off x="374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1" name="Rectangle 46"/>
            <p:cNvSpPr>
              <a:spLocks noChangeArrowheads="1"/>
            </p:cNvSpPr>
            <p:nvPr/>
          </p:nvSpPr>
          <p:spPr bwMode="auto">
            <a:xfrm>
              <a:off x="398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2" name="Rectangle 47"/>
            <p:cNvSpPr>
              <a:spLocks noChangeArrowheads="1"/>
            </p:cNvSpPr>
            <p:nvPr/>
          </p:nvSpPr>
          <p:spPr bwMode="auto">
            <a:xfrm>
              <a:off x="422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3" name="Rectangle 48"/>
            <p:cNvSpPr>
              <a:spLocks noChangeArrowheads="1"/>
            </p:cNvSpPr>
            <p:nvPr/>
          </p:nvSpPr>
          <p:spPr bwMode="auto">
            <a:xfrm>
              <a:off x="4464" y="3648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4" name="Text Box 49"/>
            <p:cNvSpPr txBox="1">
              <a:spLocks noChangeArrowheads="1"/>
            </p:cNvSpPr>
            <p:nvPr/>
          </p:nvSpPr>
          <p:spPr bwMode="auto">
            <a:xfrm>
              <a:off x="4464" y="38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8115" name="Rectangle 50"/>
            <p:cNvSpPr>
              <a:spLocks noChangeArrowheads="1"/>
            </p:cNvSpPr>
            <p:nvPr/>
          </p:nvSpPr>
          <p:spPr bwMode="auto">
            <a:xfrm>
              <a:off x="4704" y="3648"/>
              <a:ext cx="100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8419" name="Text Box 51"/>
          <p:cNvSpPr txBox="1">
            <a:spLocks noChangeArrowheads="1"/>
          </p:cNvSpPr>
          <p:nvPr/>
        </p:nvSpPr>
        <p:spPr bwMode="auto">
          <a:xfrm>
            <a:off x="17526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2</a:t>
            </a:r>
          </a:p>
        </p:txBody>
      </p:sp>
      <p:sp>
        <p:nvSpPr>
          <p:cNvPr id="698420" name="Text Box 52"/>
          <p:cNvSpPr txBox="1">
            <a:spLocks noChangeArrowheads="1"/>
          </p:cNvSpPr>
          <p:nvPr/>
        </p:nvSpPr>
        <p:spPr bwMode="auto">
          <a:xfrm>
            <a:off x="21336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9</a:t>
            </a:r>
          </a:p>
        </p:txBody>
      </p:sp>
      <p:sp>
        <p:nvSpPr>
          <p:cNvPr id="698421" name="Text Box 53"/>
          <p:cNvSpPr txBox="1">
            <a:spLocks noChangeArrowheads="1"/>
          </p:cNvSpPr>
          <p:nvPr/>
        </p:nvSpPr>
        <p:spPr bwMode="auto">
          <a:xfrm>
            <a:off x="28194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13</a:t>
            </a:r>
          </a:p>
        </p:txBody>
      </p:sp>
      <p:sp>
        <p:nvSpPr>
          <p:cNvPr id="698422" name="Text Box 54"/>
          <p:cNvSpPr txBox="1">
            <a:spLocks noChangeArrowheads="1"/>
          </p:cNvSpPr>
          <p:nvPr/>
        </p:nvSpPr>
        <p:spPr bwMode="auto">
          <a:xfrm>
            <a:off x="32004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13</a:t>
            </a:r>
          </a:p>
        </p:txBody>
      </p:sp>
      <p:sp>
        <p:nvSpPr>
          <p:cNvPr id="698423" name="Text Box 55"/>
          <p:cNvSpPr txBox="1">
            <a:spLocks noChangeArrowheads="1"/>
          </p:cNvSpPr>
          <p:nvPr/>
        </p:nvSpPr>
        <p:spPr bwMode="auto">
          <a:xfrm>
            <a:off x="48006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4</a:t>
            </a:r>
          </a:p>
        </p:txBody>
      </p:sp>
      <p:sp>
        <p:nvSpPr>
          <p:cNvPr id="698424" name="Text Box 56"/>
          <p:cNvSpPr txBox="1"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5</a:t>
            </a:r>
          </a:p>
        </p:txBody>
      </p: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6324600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0</a:t>
            </a:r>
          </a:p>
        </p:txBody>
      </p:sp>
      <p:grpSp>
        <p:nvGrpSpPr>
          <p:cNvPr id="4" name="그룹 69"/>
          <p:cNvGrpSpPr>
            <a:grpSpLocks/>
          </p:cNvGrpSpPr>
          <p:nvPr/>
        </p:nvGrpSpPr>
        <p:grpSpPr bwMode="auto">
          <a:xfrm>
            <a:off x="5857875" y="2786063"/>
            <a:ext cx="2143125" cy="1890712"/>
            <a:chOff x="5857884" y="2786058"/>
            <a:chExt cx="2143140" cy="1890425"/>
          </a:xfrm>
        </p:grpSpPr>
        <p:sp>
          <p:nvSpPr>
            <p:cNvPr id="88083" name="Line 20"/>
            <p:cNvSpPr>
              <a:spLocks noChangeShapeType="1"/>
            </p:cNvSpPr>
            <p:nvPr/>
          </p:nvSpPr>
          <p:spPr bwMode="auto">
            <a:xfrm>
              <a:off x="7286644" y="3786190"/>
              <a:ext cx="357190" cy="642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 flipH="1">
              <a:off x="6143636" y="3071810"/>
              <a:ext cx="285752" cy="428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5" name="Line 20"/>
            <p:cNvSpPr>
              <a:spLocks noChangeShapeType="1"/>
            </p:cNvSpPr>
            <p:nvPr/>
          </p:nvSpPr>
          <p:spPr bwMode="auto">
            <a:xfrm>
              <a:off x="6858016" y="3143248"/>
              <a:ext cx="3048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6" name="Oval 14"/>
            <p:cNvSpPr>
              <a:spLocks noChangeArrowheads="1"/>
            </p:cNvSpPr>
            <p:nvPr/>
          </p:nvSpPr>
          <p:spPr bwMode="auto">
            <a:xfrm>
              <a:off x="6429388" y="2786058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7" name="Text Box 15"/>
            <p:cNvSpPr txBox="1">
              <a:spLocks noChangeArrowheads="1"/>
            </p:cNvSpPr>
            <p:nvPr/>
          </p:nvSpPr>
          <p:spPr bwMode="auto">
            <a:xfrm>
              <a:off x="6500826" y="2786058"/>
              <a:ext cx="304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8088" name="Oval 14"/>
            <p:cNvSpPr>
              <a:spLocks noChangeArrowheads="1"/>
            </p:cNvSpPr>
            <p:nvPr/>
          </p:nvSpPr>
          <p:spPr bwMode="auto">
            <a:xfrm>
              <a:off x="5857884" y="33575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9" name="Text Box 15"/>
            <p:cNvSpPr txBox="1">
              <a:spLocks noChangeArrowheads="1"/>
            </p:cNvSpPr>
            <p:nvPr/>
          </p:nvSpPr>
          <p:spPr bwMode="auto">
            <a:xfrm>
              <a:off x="5929322" y="3357562"/>
              <a:ext cx="304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8090" name="Oval 14"/>
            <p:cNvSpPr>
              <a:spLocks noChangeArrowheads="1"/>
            </p:cNvSpPr>
            <p:nvPr/>
          </p:nvSpPr>
          <p:spPr bwMode="auto">
            <a:xfrm>
              <a:off x="7000892" y="33575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1" name="Text Box 15"/>
            <p:cNvSpPr txBox="1">
              <a:spLocks noChangeArrowheads="1"/>
            </p:cNvSpPr>
            <p:nvPr/>
          </p:nvSpPr>
          <p:spPr bwMode="auto">
            <a:xfrm>
              <a:off x="7072330" y="3357562"/>
              <a:ext cx="304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8092" name="Oval 14"/>
            <p:cNvSpPr>
              <a:spLocks noChangeArrowheads="1"/>
            </p:cNvSpPr>
            <p:nvPr/>
          </p:nvSpPr>
          <p:spPr bwMode="auto">
            <a:xfrm>
              <a:off x="7429520" y="4214818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3" name="Text Box 15"/>
            <p:cNvSpPr txBox="1">
              <a:spLocks noChangeArrowheads="1"/>
            </p:cNvSpPr>
            <p:nvPr/>
          </p:nvSpPr>
          <p:spPr bwMode="auto">
            <a:xfrm>
              <a:off x="7429520" y="4214818"/>
              <a:ext cx="571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rgbClr val="3333FF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71" name="Text Box 53"/>
          <p:cNvSpPr txBox="1">
            <a:spLocks noChangeArrowheads="1"/>
          </p:cNvSpPr>
          <p:nvPr/>
        </p:nvSpPr>
        <p:spPr bwMode="auto">
          <a:xfrm>
            <a:off x="2528888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3643313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4071938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5957888" y="571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79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autoUpdateAnimBg="0"/>
      <p:bldP spid="698419" grpId="0" autoUpdateAnimBg="0"/>
      <p:bldP spid="698420" grpId="0" autoUpdateAnimBg="0"/>
      <p:bldP spid="698421" grpId="0" autoUpdateAnimBg="0"/>
      <p:bldP spid="698422" grpId="0" autoUpdateAnimBg="0"/>
      <p:bldP spid="698423" grpId="0" autoUpdateAnimBg="0"/>
      <p:bldP spid="698424" grpId="0" autoUpdateAnimBg="0"/>
      <p:bldP spid="698425" grpId="0" autoUpdateAnimBg="0"/>
      <p:bldP spid="71" grpId="0" autoUpdateAnimBg="0"/>
      <p:bldP spid="72" grpId="0" autoUpdateAnimBg="0"/>
      <p:bldP spid="73" grpId="0" autoUpdateAnimBg="0"/>
      <p:bldP spid="74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Union Operation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Union(i,j)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i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and</a:t>
            </a:r>
            <a:r>
              <a:rPr lang="en-US" altLang="ko-KR" smtClean="0">
                <a:solidFill>
                  <a:srgbClr val="FF0000"/>
                </a:solidFill>
              </a:rPr>
              <a:t> j</a:t>
            </a:r>
            <a:r>
              <a:rPr lang="en-US" altLang="ko-KR" smtClean="0"/>
              <a:t> are the </a:t>
            </a:r>
            <a:r>
              <a:rPr lang="en-US" altLang="ko-KR" smtClean="0">
                <a:solidFill>
                  <a:srgbClr val="3333FF"/>
                </a:solidFill>
              </a:rPr>
              <a:t>roots</a:t>
            </a:r>
            <a:r>
              <a:rPr lang="en-US" altLang="ko-KR" smtClean="0"/>
              <a:t> of two different trees, </a:t>
            </a:r>
            <a:r>
              <a:rPr lang="en-US" altLang="ko-KR" smtClean="0">
                <a:solidFill>
                  <a:srgbClr val="FF0000"/>
                </a:solidFill>
              </a:rPr>
              <a:t>i != j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To unite the trees, make one tree a subtree of the other.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parent[j] = i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8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ko-KR" smtClean="0"/>
              <a:t>Union Example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Union(7,13)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286000"/>
            <a:ext cx="4572000" cy="3124200"/>
            <a:chOff x="240" y="912"/>
            <a:chExt cx="2880" cy="1968"/>
          </a:xfrm>
        </p:grpSpPr>
        <p:sp>
          <p:nvSpPr>
            <p:cNvPr id="90151" name="Oval 5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2" name="Text Box 6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0153" name="Oval 7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4" name="Text Box 8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0155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6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0157" name="Oval 11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8" name="Oval 12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9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0160" name="Oval 14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1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0162" name="Oval 16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3" name="Text Box 17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90164" name="Line 18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5" name="Line 19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6" name="Line 20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7" name="Line 21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8" name="Line 22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9" name="Line 23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70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0171" name="Oval 25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2" name="Text Box 26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0173" name="Line 27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29200" y="1295400"/>
            <a:ext cx="3200400" cy="3429000"/>
            <a:chOff x="3168" y="816"/>
            <a:chExt cx="2016" cy="2160"/>
          </a:xfrm>
        </p:grpSpPr>
        <p:sp>
          <p:nvSpPr>
            <p:cNvPr id="90120" name="Oval 29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1" name="Text Box 30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0122" name="Oval 31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3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0124" name="Oval 33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5" name="Text Box 34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0126" name="Oval 35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7" name="Text Box 36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90128" name="Oval 37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9" name="Text Box 38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0130" name="Line 39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31" name="Line 40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32" name="Line 41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33" name="Line 42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34" name="Line 43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35" name="Oval 44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6" name="Text Box 45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0137" name="Oval 46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8" name="Text Box 47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0139" name="Oval 48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0" name="Text Box 49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0141" name="Oval 50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2" name="Text Box 51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0143" name="Oval 5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4" name="Text Box 53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0145" name="Line 54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46" name="Line 55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47" name="Line 56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49" name="Line 58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50" name="Line 59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76" name="Line 60"/>
          <p:cNvSpPr>
            <a:spLocks noChangeShapeType="1"/>
          </p:cNvSpPr>
          <p:nvPr/>
        </p:nvSpPr>
        <p:spPr bwMode="auto">
          <a:xfrm flipV="1">
            <a:off x="3124200" y="1524000"/>
            <a:ext cx="31242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 autoUpdateAnimBg="0"/>
      <p:bldP spid="70047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Union Method</a:t>
            </a:r>
            <a:endParaRPr lang="ko-KR" altLang="en-US" smtClean="0"/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609600" y="2971800"/>
            <a:ext cx="8001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 b="1">
                <a:latin typeface="Courier New" pitchFamily="49" charset="0"/>
                <a:ea typeface="MS Mincho" pitchFamily="49" charset="-128"/>
              </a:rPr>
              <a:t>void</a:t>
            </a:r>
            <a:r>
              <a:rPr lang="en-US" altLang="ko-KR" sz="2800">
                <a:latin typeface="Courier New" pitchFamily="49" charset="0"/>
                <a:ea typeface="MS Mincho" pitchFamily="49" charset="-128"/>
              </a:rPr>
              <a:t> SimpleUnion(</a:t>
            </a:r>
            <a:r>
              <a:rPr lang="en-US" altLang="ko-KR" sz="2800" b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altLang="ko-KR" sz="2800">
                <a:latin typeface="Courier New" pitchFamily="49" charset="0"/>
                <a:ea typeface="MS Mincho" pitchFamily="49" charset="-128"/>
              </a:rPr>
              <a:t> i, </a:t>
            </a:r>
            <a:r>
              <a:rPr lang="en-US" altLang="ko-KR" sz="2800" b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altLang="ko-KR" sz="2800">
                <a:latin typeface="Courier New" pitchFamily="49" charset="0"/>
                <a:ea typeface="MS Mincho" pitchFamily="49" charset="-128"/>
              </a:rPr>
              <a:t> j)</a:t>
            </a:r>
            <a:endParaRPr lang="en-US" altLang="ko-KR" sz="280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>
                <a:latin typeface="Courier New" pitchFamily="49" charset="0"/>
                <a:ea typeface="MS Mincho" pitchFamily="49" charset="-128"/>
              </a:rPr>
              <a:t>      {parent[j] = i;}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4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0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Time Complexity Of SimpleUnion()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1752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1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Operation Insert()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268413"/>
            <a:ext cx="6388100" cy="3340100"/>
            <a:chOff x="292" y="916"/>
            <a:chExt cx="4024" cy="2104"/>
          </a:xfrm>
        </p:grpSpPr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5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0267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268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69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0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271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0272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0273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0274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725023" name="Rectangle 31"/>
          <p:cNvSpPr>
            <a:spLocks noChangeArrowheads="1"/>
          </p:cNvSpPr>
          <p:nvPr/>
        </p:nvSpPr>
        <p:spPr bwMode="auto">
          <a:xfrm>
            <a:off x="914400" y="5157788"/>
            <a:ext cx="5386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Insert a pair whose key 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35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25024" name="Oval 32"/>
          <p:cNvSpPr>
            <a:spLocks noChangeArrowheads="1"/>
          </p:cNvSpPr>
          <p:nvPr/>
        </p:nvSpPr>
        <p:spPr bwMode="auto">
          <a:xfrm>
            <a:off x="6445250" y="4170363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5025" name="Rectangle 33"/>
          <p:cNvSpPr>
            <a:spLocks noChangeArrowheads="1"/>
          </p:cNvSpPr>
          <p:nvPr/>
        </p:nvSpPr>
        <p:spPr bwMode="auto">
          <a:xfrm>
            <a:off x="6443663" y="41497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latin typeface="Times New Roman" pitchFamily="18" charset="0"/>
              </a:rPr>
              <a:t>35</a:t>
            </a:r>
          </a:p>
        </p:txBody>
      </p:sp>
      <p:sp>
        <p:nvSpPr>
          <p:cNvPr id="725026" name="Line 34"/>
          <p:cNvSpPr>
            <a:spLocks noChangeShapeType="1"/>
          </p:cNvSpPr>
          <p:nvPr/>
        </p:nvSpPr>
        <p:spPr bwMode="auto">
          <a:xfrm>
            <a:off x="6210300" y="3548063"/>
            <a:ext cx="3810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23" grpId="0" autoUpdateAnimBg="0"/>
      <p:bldP spid="725024" grpId="0" animBg="1"/>
      <p:bldP spid="725025" grpId="0" build="p" autoUpdateAnimBg="0"/>
      <p:bldP spid="72502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Find Method</a:t>
            </a:r>
            <a:endParaRPr lang="ko-KR" altLang="en-US" smtClean="0"/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609600" y="1981200"/>
            <a:ext cx="8283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 b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SimpleFind(</a:t>
            </a:r>
            <a:r>
              <a:rPr lang="en-US" altLang="ko-KR" sz="2400" b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i)</a:t>
            </a:r>
            <a:endParaRPr lang="en-US" altLang="ko-KR" sz="240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{</a:t>
            </a:r>
            <a:endParaRPr lang="en-US" altLang="ko-KR" sz="24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altLang="ko-KR" sz="2400" b="1">
                <a:latin typeface="Courier New" pitchFamily="49" charset="0"/>
                <a:ea typeface="MS Mincho" pitchFamily="49" charset="-128"/>
              </a:rPr>
              <a:t>while</a:t>
            </a: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(parent[i] &gt; 0)</a:t>
            </a:r>
            <a:endParaRPr lang="en-US" altLang="ko-KR" sz="24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        i = parent[i];  </a:t>
            </a:r>
            <a:r>
              <a:rPr lang="en-US" altLang="ko-KR" sz="240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move up the tree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altLang="ko-KR" sz="2400" b="1">
                <a:latin typeface="Courier New" pitchFamily="49" charset="0"/>
                <a:ea typeface="MS Mincho" pitchFamily="49" charset="-128"/>
              </a:rPr>
              <a:t>return</a:t>
            </a: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 i;</a:t>
            </a:r>
            <a:endParaRPr lang="en-US" altLang="ko-KR" sz="24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MS Mincho" pitchFamily="49" charset="-128"/>
              </a:rPr>
              <a:t>}</a:t>
            </a:r>
            <a:r>
              <a:rPr lang="en-US" altLang="ko-KR" sz="2800">
                <a:latin typeface="Courier New" pitchFamily="49" charset="0"/>
              </a:rPr>
              <a:t>   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1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Time Complexity of SimpleFind()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Tree height may equal number of elements in tree.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Union(2,1), Union(3,2), Union(4,3), Union(5,4)</a:t>
            </a:r>
            <a:r>
              <a:rPr lang="en-US" altLang="ko-KR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ko-KR" smtClean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4495800"/>
            <a:ext cx="1524000" cy="1189038"/>
            <a:chOff x="768" y="3168"/>
            <a:chExt cx="960" cy="749"/>
          </a:xfrm>
        </p:grpSpPr>
        <p:grpSp>
          <p:nvGrpSpPr>
            <p:cNvPr id="94233" name="Group 6"/>
            <p:cNvGrpSpPr>
              <a:grpSpLocks/>
            </p:cNvGrpSpPr>
            <p:nvPr/>
          </p:nvGrpSpPr>
          <p:grpSpPr bwMode="auto">
            <a:xfrm>
              <a:off x="768" y="3552"/>
              <a:ext cx="240" cy="365"/>
              <a:chOff x="4176" y="1104"/>
              <a:chExt cx="240" cy="365"/>
            </a:xfrm>
          </p:grpSpPr>
          <p:sp>
            <p:nvSpPr>
              <p:cNvPr id="94240" name="Oval 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241" name="Text Box 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94234" name="Group 9"/>
            <p:cNvGrpSpPr>
              <a:grpSpLocks/>
            </p:cNvGrpSpPr>
            <p:nvPr/>
          </p:nvGrpSpPr>
          <p:grpSpPr bwMode="auto">
            <a:xfrm>
              <a:off x="1248" y="3168"/>
              <a:ext cx="240" cy="365"/>
              <a:chOff x="4176" y="1104"/>
              <a:chExt cx="240" cy="365"/>
            </a:xfrm>
          </p:grpSpPr>
          <p:sp>
            <p:nvSpPr>
              <p:cNvPr id="94238" name="Oval 1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239" name="Text Box 1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94235" name="Text Box 12"/>
            <p:cNvSpPr txBox="1">
              <a:spLocks noChangeArrowheads="1"/>
            </p:cNvSpPr>
            <p:nvPr/>
          </p:nvSpPr>
          <p:spPr bwMode="auto">
            <a:xfrm>
              <a:off x="1248" y="31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6" name="Text Box 13"/>
            <p:cNvSpPr txBox="1">
              <a:spLocks noChangeArrowheads="1"/>
            </p:cNvSpPr>
            <p:nvPr/>
          </p:nvSpPr>
          <p:spPr bwMode="auto">
            <a:xfrm>
              <a:off x="768" y="35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7" name="Line 14"/>
            <p:cNvSpPr>
              <a:spLocks noChangeShapeType="1"/>
            </p:cNvSpPr>
            <p:nvPr/>
          </p:nvSpPr>
          <p:spPr bwMode="auto">
            <a:xfrm flipV="1">
              <a:off x="960" y="340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362200" y="3962400"/>
            <a:ext cx="1371600" cy="685800"/>
            <a:chOff x="1440" y="2832"/>
            <a:chExt cx="864" cy="432"/>
          </a:xfrm>
        </p:grpSpPr>
        <p:grpSp>
          <p:nvGrpSpPr>
            <p:cNvPr id="94228" name="Group 16"/>
            <p:cNvGrpSpPr>
              <a:grpSpLocks/>
            </p:cNvGrpSpPr>
            <p:nvPr/>
          </p:nvGrpSpPr>
          <p:grpSpPr bwMode="auto">
            <a:xfrm>
              <a:off x="1824" y="2832"/>
              <a:ext cx="240" cy="365"/>
              <a:chOff x="4176" y="1104"/>
              <a:chExt cx="240" cy="365"/>
            </a:xfrm>
          </p:grpSpPr>
          <p:sp>
            <p:nvSpPr>
              <p:cNvPr id="94231" name="Oval 1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232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94229" name="Text Box 19"/>
            <p:cNvSpPr txBox="1">
              <a:spLocks noChangeArrowheads="1"/>
            </p:cNvSpPr>
            <p:nvPr/>
          </p:nvSpPr>
          <p:spPr bwMode="auto">
            <a:xfrm>
              <a:off x="1824" y="283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0" name="Line 20"/>
            <p:cNvSpPr>
              <a:spLocks noChangeShapeType="1"/>
            </p:cNvSpPr>
            <p:nvPr/>
          </p:nvSpPr>
          <p:spPr bwMode="auto">
            <a:xfrm flipV="1">
              <a:off x="1440" y="3072"/>
              <a:ext cx="43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352800" y="3657600"/>
            <a:ext cx="1371600" cy="579438"/>
            <a:chOff x="2064" y="2640"/>
            <a:chExt cx="864" cy="365"/>
          </a:xfrm>
        </p:grpSpPr>
        <p:grpSp>
          <p:nvGrpSpPr>
            <p:cNvPr id="94223" name="Group 22"/>
            <p:cNvGrpSpPr>
              <a:grpSpLocks/>
            </p:cNvGrpSpPr>
            <p:nvPr/>
          </p:nvGrpSpPr>
          <p:grpSpPr bwMode="auto">
            <a:xfrm>
              <a:off x="2448" y="2640"/>
              <a:ext cx="240" cy="365"/>
              <a:chOff x="4176" y="1104"/>
              <a:chExt cx="240" cy="365"/>
            </a:xfrm>
          </p:grpSpPr>
          <p:sp>
            <p:nvSpPr>
              <p:cNvPr id="94226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227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94224" name="Text Box 25"/>
            <p:cNvSpPr txBox="1">
              <a:spLocks noChangeArrowheads="1"/>
            </p:cNvSpPr>
            <p:nvPr/>
          </p:nvSpPr>
          <p:spPr bwMode="auto">
            <a:xfrm>
              <a:off x="2448" y="264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4225" name="Line 26"/>
            <p:cNvSpPr>
              <a:spLocks noChangeShapeType="1"/>
            </p:cNvSpPr>
            <p:nvPr/>
          </p:nvSpPr>
          <p:spPr bwMode="auto">
            <a:xfrm flipV="1">
              <a:off x="2064" y="283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7200" y="3200400"/>
            <a:ext cx="1447800" cy="609600"/>
            <a:chOff x="2640" y="2352"/>
            <a:chExt cx="912" cy="384"/>
          </a:xfrm>
        </p:grpSpPr>
        <p:grpSp>
          <p:nvGrpSpPr>
            <p:cNvPr id="94218" name="Group 28"/>
            <p:cNvGrpSpPr>
              <a:grpSpLocks/>
            </p:cNvGrpSpPr>
            <p:nvPr/>
          </p:nvGrpSpPr>
          <p:grpSpPr bwMode="auto">
            <a:xfrm>
              <a:off x="3072" y="2352"/>
              <a:ext cx="240" cy="365"/>
              <a:chOff x="4176" y="1104"/>
              <a:chExt cx="240" cy="365"/>
            </a:xfrm>
          </p:grpSpPr>
          <p:sp>
            <p:nvSpPr>
              <p:cNvPr id="94221" name="Oval 2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222" name="Text Box 3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94219" name="Text Box 31"/>
            <p:cNvSpPr txBox="1">
              <a:spLocks noChangeArrowheads="1"/>
            </p:cNvSpPr>
            <p:nvPr/>
          </p:nvSpPr>
          <p:spPr bwMode="auto">
            <a:xfrm>
              <a:off x="3072" y="23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20" name="Line 32"/>
            <p:cNvSpPr>
              <a:spLocks noChangeShapeType="1"/>
            </p:cNvSpPr>
            <p:nvPr/>
          </p:nvSpPr>
          <p:spPr bwMode="auto">
            <a:xfrm flipV="1">
              <a:off x="2640" y="2544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4545" name="Text Box 33"/>
          <p:cNvSpPr txBox="1">
            <a:spLocks noChangeArrowheads="1"/>
          </p:cNvSpPr>
          <p:nvPr/>
        </p:nvSpPr>
        <p:spPr bwMode="auto">
          <a:xfrm>
            <a:off x="2339975" y="5157788"/>
            <a:ext cx="518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So complexity is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O(u).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9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 bldLvl="2" autoUpdateAnimBg="0"/>
      <p:bldP spid="704545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 Unions and f Find Operations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77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O(u + uf) = O(uf)</a:t>
            </a:r>
          </a:p>
          <a:p>
            <a:pPr eaLnBrk="1" hangingPunct="1"/>
            <a:r>
              <a:rPr lang="en-US" altLang="ko-KR" smtClean="0"/>
              <a:t>Time to initialize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parent[i] = 0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for all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i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is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O(n).</a:t>
            </a:r>
          </a:p>
          <a:p>
            <a:pPr eaLnBrk="1" hangingPunct="1"/>
            <a:r>
              <a:rPr lang="en-US" altLang="ko-KR" smtClean="0"/>
              <a:t>Total time is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O(n + uf).</a:t>
            </a:r>
          </a:p>
          <a:p>
            <a:pPr eaLnBrk="1" hangingPunct="1"/>
            <a:r>
              <a:rPr lang="en-US" altLang="ko-KR" smtClean="0"/>
              <a:t>Worse than using a chain!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6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Smart Union Strategies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447800"/>
            <a:ext cx="4572000" cy="3124200"/>
            <a:chOff x="240" y="912"/>
            <a:chExt cx="2880" cy="1968"/>
          </a:xfrm>
        </p:grpSpPr>
        <p:sp>
          <p:nvSpPr>
            <p:cNvPr id="96294" name="Oval 4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5" name="Text Box 5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6296" name="Oval 6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7" name="Text Box 7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6298" name="Oval 8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9" name="Text Box 9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6300" name="Oval 10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1" name="Oval 11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2" name="Text Box 12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6303" name="Oval 13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4" name="Text Box 14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6305" name="Oval 15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6" name="Text Box 16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96307" name="Line 17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08" name="Line 18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09" name="Line 19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0" name="Line 20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1" name="Line 21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2" name="Line 22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3" name="Text Box 23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6314" name="Oval 24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5" name="Text Box 25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6316" name="Line 26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943600" y="1371600"/>
            <a:ext cx="3200400" cy="3429000"/>
            <a:chOff x="3168" y="816"/>
            <a:chExt cx="2016" cy="2160"/>
          </a:xfrm>
        </p:grpSpPr>
        <p:sp>
          <p:nvSpPr>
            <p:cNvPr id="96263" name="Oval 28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4" name="Text Box 29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6265" name="Oval 30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6" name="Text Box 31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6267" name="Oval 32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8" name="Text Box 33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6269" name="Oval 34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0" name="Text Box 35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96271" name="Oval 36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2" name="Text Box 37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6273" name="Line 38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4" name="Line 39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5" name="Line 40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6" name="Line 41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7" name="Line 42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8" name="Oval 43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Text Box 44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6280" name="Oval 45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Text Box 46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6282" name="Oval 47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3" name="Text Box 48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6284" name="Oval 49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5" name="Text Box 50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6286" name="Oval 51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7" name="Text Box 52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6288" name="Line 53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89" name="Line 54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0" name="Line 55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1" name="Line 56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2" name="Line 57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3" name="Line 58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6619" name="Text Box 59"/>
          <p:cNvSpPr txBox="1">
            <a:spLocks noChangeArrowheads="1"/>
          </p:cNvSpPr>
          <p:nvPr/>
        </p:nvSpPr>
        <p:spPr bwMode="auto">
          <a:xfrm>
            <a:off x="395288" y="4724400"/>
            <a:ext cx="8748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kumimoji="0" lang="ko-KR" altLang="en-US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Union(7,13)</a:t>
            </a:r>
          </a:p>
          <a:p>
            <a:pPr latinLnBrk="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Which tree should become a subtree of the other?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3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9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Height Rule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8359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Make tree with smaller height a subtree of the other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Break ties arbitrarily.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819400"/>
            <a:ext cx="4572000" cy="3124200"/>
            <a:chOff x="240" y="912"/>
            <a:chExt cx="2880" cy="1968"/>
          </a:xfrm>
        </p:grpSpPr>
        <p:sp>
          <p:nvSpPr>
            <p:cNvPr id="97320" name="Oval 5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21" name="Text Box 6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7322" name="Oval 7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23" name="Text Box 8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7324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25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7326" name="Oval 11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27" name="Oval 12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28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7329" name="Oval 14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30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7331" name="Oval 16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32" name="Text Box 17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97333" name="Line 18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4" name="Line 19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5" name="Line 20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6" name="Line 21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7" name="Line 22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8" name="Line 23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39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7340" name="Oval 25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41" name="Text Box 26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7342" name="Line 27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364163" y="2708275"/>
            <a:ext cx="3200400" cy="3429000"/>
            <a:chOff x="3168" y="816"/>
            <a:chExt cx="2016" cy="2160"/>
          </a:xfrm>
        </p:grpSpPr>
        <p:sp>
          <p:nvSpPr>
            <p:cNvPr id="97289" name="Oval 29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0" name="Text Box 30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7291" name="Oval 31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2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7293" name="Oval 33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4" name="Text Box 34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7295" name="Oval 35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6" name="Text Box 36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97297" name="Oval 37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8" name="Text Box 38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7299" name="Line 39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00" name="Line 40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01" name="Line 41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02" name="Line 42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03" name="Line 43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04" name="Oval 44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5" name="Text Box 45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7306" name="Oval 46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7" name="Text Box 47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7308" name="Oval 48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09" name="Text Box 49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7310" name="Oval 50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11" name="Text Box 51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7312" name="Oval 5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313" name="Text Box 53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7314" name="Line 54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15" name="Line 55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16" name="Line 56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17" name="Line 57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18" name="Line 58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319" name="Line 59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7644" name="Text Box 60"/>
          <p:cNvSpPr txBox="1">
            <a:spLocks noChangeArrowheads="1"/>
          </p:cNvSpPr>
          <p:nvPr/>
        </p:nvSpPr>
        <p:spPr bwMode="auto">
          <a:xfrm>
            <a:off x="2057400" y="54102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Union(7,13)</a:t>
            </a:r>
          </a:p>
        </p:txBody>
      </p:sp>
      <p:sp>
        <p:nvSpPr>
          <p:cNvPr id="707645" name="Line 61"/>
          <p:cNvSpPr>
            <a:spLocks noChangeShapeType="1"/>
          </p:cNvSpPr>
          <p:nvPr/>
        </p:nvSpPr>
        <p:spPr bwMode="auto">
          <a:xfrm flipV="1">
            <a:off x="3657600" y="2924175"/>
            <a:ext cx="28590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  <p:bldP spid="707644" grpId="0" autoUpdateAnimBg="0"/>
      <p:bldP spid="70764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Weight Rule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43888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Make tree with fewer number of elements a subtree of the other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Break ties arbitrarily.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819400"/>
            <a:ext cx="4572000" cy="3124200"/>
            <a:chOff x="240" y="912"/>
            <a:chExt cx="2880" cy="1968"/>
          </a:xfrm>
        </p:grpSpPr>
        <p:sp>
          <p:nvSpPr>
            <p:cNvPr id="98344" name="Oval 5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5" name="Text Box 6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8346" name="Oval 7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7" name="Text Box 8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48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9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8350" name="Oval 11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1" name="Oval 12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2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8353" name="Oval 14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4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8355" name="Oval 16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6" name="Text Box 17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98357" name="Line 18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8" name="Line 19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9" name="Line 20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60" name="Line 21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61" name="Line 22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62" name="Line 23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63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8364" name="Oval 25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65" name="Text Box 26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66" name="Line 27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562600" y="2209800"/>
            <a:ext cx="3200400" cy="3429000"/>
            <a:chOff x="3168" y="816"/>
            <a:chExt cx="2016" cy="2160"/>
          </a:xfrm>
        </p:grpSpPr>
        <p:sp>
          <p:nvSpPr>
            <p:cNvPr id="98313" name="Oval 29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4" name="Text Box 30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8315" name="Oval 31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6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8317" name="Oval 33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8" name="Text Box 34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8319" name="Oval 35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0" name="Text Box 36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98321" name="Oval 37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2" name="Text Box 38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8323" name="Line 39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4" name="Line 40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5" name="Line 41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6" name="Line 42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7" name="Line 43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8" name="Oval 44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9" name="Text Box 45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8330" name="Oval 46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1" name="Text Box 47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8332" name="Oval 48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3" name="Text Box 49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8334" name="Oval 50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5" name="Text Box 51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8336" name="Oval 5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7" name="Text Box 53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8338" name="Line 54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39" name="Line 55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0" name="Line 56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1" name="Line 57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2" name="Line 58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3" name="Line 59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8668" name="Text Box 60"/>
          <p:cNvSpPr txBox="1">
            <a:spLocks noChangeArrowheads="1"/>
          </p:cNvSpPr>
          <p:nvPr/>
        </p:nvSpPr>
        <p:spPr bwMode="auto">
          <a:xfrm>
            <a:off x="2057400" y="54102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Union(7,13)</a:t>
            </a:r>
          </a:p>
        </p:txBody>
      </p:sp>
      <p:sp>
        <p:nvSpPr>
          <p:cNvPr id="708669" name="Line 61"/>
          <p:cNvSpPr>
            <a:spLocks noChangeShapeType="1"/>
          </p:cNvSpPr>
          <p:nvPr/>
        </p:nvSpPr>
        <p:spPr bwMode="auto">
          <a:xfrm flipV="1">
            <a:off x="3657600" y="2362200"/>
            <a:ext cx="3200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441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  <p:bldP spid="708668" grpId="0" autoUpdateAnimBg="0"/>
      <p:bldP spid="70866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87425"/>
          </a:xfrm>
        </p:spPr>
        <p:txBody>
          <a:bodyPr/>
          <a:lstStyle/>
          <a:p>
            <a:pPr eaLnBrk="1" hangingPunct="1"/>
            <a:r>
              <a:rPr lang="en-US" altLang="ko-KR" smtClean="0"/>
              <a:t>Implementation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3333FF"/>
                </a:solidFill>
              </a:rPr>
              <a:t>Root</a:t>
            </a:r>
            <a:r>
              <a:rPr lang="en-US" altLang="ko-KR" smtClean="0"/>
              <a:t> of each tree must </a:t>
            </a:r>
            <a:r>
              <a:rPr lang="en-US" altLang="ko-KR" smtClean="0">
                <a:solidFill>
                  <a:srgbClr val="3333FF"/>
                </a:solidFill>
              </a:rPr>
              <a:t>record</a:t>
            </a:r>
            <a:r>
              <a:rPr lang="en-US" altLang="ko-KR" smtClean="0"/>
              <a:t> either its </a:t>
            </a:r>
            <a:r>
              <a:rPr lang="en-US" altLang="ko-KR" smtClean="0">
                <a:solidFill>
                  <a:srgbClr val="3333FF"/>
                </a:solidFill>
              </a:rPr>
              <a:t>height</a:t>
            </a:r>
            <a:r>
              <a:rPr lang="en-US" altLang="ko-KR" smtClean="0"/>
              <a:t> or the </a:t>
            </a:r>
            <a:r>
              <a:rPr lang="en-US" altLang="ko-KR" smtClean="0">
                <a:solidFill>
                  <a:srgbClr val="3333FF"/>
                </a:solidFill>
              </a:rPr>
              <a:t>number of elements </a:t>
            </a:r>
            <a:r>
              <a:rPr lang="en-US" altLang="ko-KR" smtClean="0"/>
              <a:t>in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When a union is done using the height rule, the </a:t>
            </a:r>
            <a:r>
              <a:rPr lang="en-US" altLang="ko-KR" smtClean="0">
                <a:solidFill>
                  <a:srgbClr val="3333FF"/>
                </a:solidFill>
              </a:rPr>
              <a:t>height increases </a:t>
            </a:r>
            <a:r>
              <a:rPr lang="en-US" altLang="ko-KR" smtClean="0"/>
              <a:t>only when two trees of </a:t>
            </a:r>
            <a:r>
              <a:rPr lang="en-US" altLang="ko-KR" smtClean="0">
                <a:solidFill>
                  <a:srgbClr val="3333FF"/>
                </a:solidFill>
              </a:rPr>
              <a:t>equal height </a:t>
            </a:r>
            <a:r>
              <a:rPr lang="en-US" altLang="ko-KR" smtClean="0"/>
              <a:t>are united.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When the weight rule is used, the </a:t>
            </a:r>
            <a:r>
              <a:rPr lang="en-US" altLang="ko-KR" smtClean="0">
                <a:solidFill>
                  <a:srgbClr val="3333FF"/>
                </a:solidFill>
              </a:rPr>
              <a:t>weight</a:t>
            </a:r>
            <a:r>
              <a:rPr lang="en-US" altLang="ko-KR" smtClean="0"/>
              <a:t> of the new tree is the </a:t>
            </a:r>
            <a:r>
              <a:rPr lang="en-US" altLang="ko-KR" smtClean="0">
                <a:solidFill>
                  <a:srgbClr val="3333FF"/>
                </a:solidFill>
              </a:rPr>
              <a:t>sum of the weights </a:t>
            </a:r>
            <a:r>
              <a:rPr lang="en-US" altLang="ko-KR" smtClean="0"/>
              <a:t>of the trees that are united.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7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Height Of A Tree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Suppose we start with single element trees and perform unions using either the height or the weight rule.</a:t>
            </a:r>
          </a:p>
          <a:p>
            <a:pPr eaLnBrk="1" hangingPunct="1"/>
            <a:r>
              <a:rPr lang="en-US" altLang="ko-KR" smtClean="0"/>
              <a:t> The height of a tree with </a:t>
            </a:r>
            <a:r>
              <a:rPr lang="en-US" altLang="ko-KR" smtClean="0">
                <a:solidFill>
                  <a:srgbClr val="FF0000"/>
                </a:solidFill>
              </a:rPr>
              <a:t>p</a:t>
            </a:r>
            <a:r>
              <a:rPr lang="en-US" altLang="ko-KR" smtClean="0"/>
              <a:t> elements is at most </a:t>
            </a:r>
            <a:r>
              <a:rPr lang="en-US" altLang="ko-KR" smtClean="0">
                <a:solidFill>
                  <a:srgbClr val="FF0000"/>
                </a:solidFill>
              </a:rPr>
              <a:t>floor (log</a:t>
            </a:r>
            <a:r>
              <a:rPr lang="en-US" altLang="ko-KR" baseline="-25000" smtClean="0">
                <a:solidFill>
                  <a:srgbClr val="FF0000"/>
                </a:solidFill>
              </a:rPr>
              <a:t>2</a:t>
            </a:r>
            <a:r>
              <a:rPr lang="en-US" altLang="ko-KR" smtClean="0">
                <a:solidFill>
                  <a:srgbClr val="FF0000"/>
                </a:solidFill>
              </a:rPr>
              <a:t>p) + 1</a:t>
            </a:r>
            <a:r>
              <a:rPr lang="en-US" altLang="ko-KR" smtClean="0"/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ko-KR" smtClean="0"/>
              <a:t>Sprucing Up The Find Method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5229225"/>
            <a:ext cx="7885113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FF0000"/>
                </a:solidFill>
              </a:rPr>
              <a:t>Find(1)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Do additional work to make future finds easier.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2250" y="981075"/>
            <a:ext cx="8382000" cy="4557713"/>
            <a:chOff x="48" y="576"/>
            <a:chExt cx="5280" cy="2871"/>
          </a:xfrm>
        </p:grpSpPr>
        <p:sp>
          <p:nvSpPr>
            <p:cNvPr id="101382" name="Oval 5"/>
            <p:cNvSpPr>
              <a:spLocks noChangeArrowheads="1"/>
            </p:cNvSpPr>
            <p:nvPr/>
          </p:nvSpPr>
          <p:spPr bwMode="auto">
            <a:xfrm>
              <a:off x="499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3" name="Text Box 6"/>
            <p:cNvSpPr txBox="1">
              <a:spLocks noChangeArrowheads="1"/>
            </p:cNvSpPr>
            <p:nvPr/>
          </p:nvSpPr>
          <p:spPr bwMode="auto">
            <a:xfrm>
              <a:off x="4992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1384" name="Oval 7"/>
            <p:cNvSpPr>
              <a:spLocks noChangeArrowheads="1"/>
            </p:cNvSpPr>
            <p:nvPr/>
          </p:nvSpPr>
          <p:spPr bwMode="auto">
            <a:xfrm>
              <a:off x="451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5" name="Text Box 8"/>
            <p:cNvSpPr txBox="1">
              <a:spLocks noChangeArrowheads="1"/>
            </p:cNvSpPr>
            <p:nvPr/>
          </p:nvSpPr>
          <p:spPr bwMode="auto">
            <a:xfrm>
              <a:off x="4512" y="24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01386" name="Oval 9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3552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01388" name="Oval 11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9" name="Text Box 12"/>
            <p:cNvSpPr txBox="1">
              <a:spLocks noChangeArrowheads="1"/>
            </p:cNvSpPr>
            <p:nvPr/>
          </p:nvSpPr>
          <p:spPr bwMode="auto">
            <a:xfrm>
              <a:off x="4272" y="18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1390" name="Oval 13"/>
            <p:cNvSpPr>
              <a:spLocks noChangeArrowheads="1"/>
            </p:cNvSpPr>
            <p:nvPr/>
          </p:nvSpPr>
          <p:spPr bwMode="auto">
            <a:xfrm>
              <a:off x="427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1" name="Text Box 14"/>
            <p:cNvSpPr txBox="1">
              <a:spLocks noChangeArrowheads="1"/>
            </p:cNvSpPr>
            <p:nvPr/>
          </p:nvSpPr>
          <p:spPr bwMode="auto">
            <a:xfrm>
              <a:off x="4272" y="115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01392" name="Text Box 15"/>
            <p:cNvSpPr txBox="1">
              <a:spLocks noChangeArrowheads="1"/>
            </p:cNvSpPr>
            <p:nvPr/>
          </p:nvSpPr>
          <p:spPr bwMode="auto">
            <a:xfrm>
              <a:off x="48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01393" name="Group 16"/>
            <p:cNvGrpSpPr>
              <a:grpSpLocks/>
            </p:cNvGrpSpPr>
            <p:nvPr/>
          </p:nvGrpSpPr>
          <p:grpSpPr bwMode="auto">
            <a:xfrm>
              <a:off x="240" y="960"/>
              <a:ext cx="2880" cy="1968"/>
              <a:chOff x="240" y="912"/>
              <a:chExt cx="2880" cy="1968"/>
            </a:xfrm>
          </p:grpSpPr>
          <p:sp>
            <p:nvSpPr>
              <p:cNvPr id="101430" name="Oval 17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31" name="Text Box 18"/>
              <p:cNvSpPr txBox="1">
                <a:spLocks noChangeArrowheads="1"/>
              </p:cNvSpPr>
              <p:nvPr/>
            </p:nvSpPr>
            <p:spPr bwMode="auto">
              <a:xfrm>
                <a:off x="1344" y="13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01432" name="Oval 19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33" name="Text Box 20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1434" name="Oval 21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35" name="Text Box 22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01436" name="Oval 23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37" name="Oval 24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38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01439" name="Oval 2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40" name="Text Box 27"/>
              <p:cNvSpPr txBox="1">
                <a:spLocks noChangeArrowheads="1"/>
              </p:cNvSpPr>
              <p:nvPr/>
            </p:nvSpPr>
            <p:spPr bwMode="auto">
              <a:xfrm>
                <a:off x="2208" y="13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01441" name="Oval 28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42" name="Text Box 29"/>
              <p:cNvSpPr txBox="1">
                <a:spLocks noChangeArrowheads="1"/>
              </p:cNvSpPr>
              <p:nvPr/>
            </p:nvSpPr>
            <p:spPr bwMode="auto">
              <a:xfrm>
                <a:off x="1824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101443" name="Line 30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4" name="Line 31"/>
              <p:cNvSpPr>
                <a:spLocks noChangeShapeType="1"/>
              </p:cNvSpPr>
              <p:nvPr/>
            </p:nvSpPr>
            <p:spPr bwMode="auto">
              <a:xfrm flipH="1">
                <a:off x="912" y="1536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5" name="Line 32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6" name="Line 33"/>
              <p:cNvSpPr>
                <a:spLocks noChangeShapeType="1"/>
              </p:cNvSpPr>
              <p:nvPr/>
            </p:nvSpPr>
            <p:spPr bwMode="auto">
              <a:xfrm flipH="1">
                <a:off x="624" y="20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7" name="Line 34"/>
              <p:cNvSpPr>
                <a:spLocks noChangeShapeType="1"/>
              </p:cNvSpPr>
              <p:nvPr/>
            </p:nvSpPr>
            <p:spPr bwMode="auto">
              <a:xfrm flipH="1">
                <a:off x="2064" y="16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8" name="Line 35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28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449" name="Text Box 36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01450" name="Oval 37"/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451" name="Text Box 38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1452" name="Line 39"/>
              <p:cNvSpPr>
                <a:spLocks noChangeShapeType="1"/>
              </p:cNvSpPr>
              <p:nvPr/>
            </p:nvSpPr>
            <p:spPr bwMode="auto">
              <a:xfrm flipH="1">
                <a:off x="432" y="2448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1394" name="Oval 40"/>
            <p:cNvSpPr>
              <a:spLocks noChangeArrowheads="1"/>
            </p:cNvSpPr>
            <p:nvPr/>
          </p:nvSpPr>
          <p:spPr bwMode="auto">
            <a:xfrm>
              <a:off x="4080" y="5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5" name="Text Box 41"/>
            <p:cNvSpPr txBox="1">
              <a:spLocks noChangeArrowheads="1"/>
            </p:cNvSpPr>
            <p:nvPr/>
          </p:nvSpPr>
          <p:spPr bwMode="auto">
            <a:xfrm>
              <a:off x="4128" y="5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1396" name="Oval 42"/>
            <p:cNvSpPr>
              <a:spLocks noChangeArrowheads="1"/>
            </p:cNvSpPr>
            <p:nvPr/>
          </p:nvSpPr>
          <p:spPr bwMode="auto">
            <a:xfrm>
              <a:off x="331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7" name="Text Box 43"/>
            <p:cNvSpPr txBox="1">
              <a:spLocks noChangeArrowheads="1"/>
            </p:cNvSpPr>
            <p:nvPr/>
          </p:nvSpPr>
          <p:spPr bwMode="auto">
            <a:xfrm>
              <a:off x="3360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1398" name="Oval 44"/>
            <p:cNvSpPr>
              <a:spLocks noChangeArrowheads="1"/>
            </p:cNvSpPr>
            <p:nvPr/>
          </p:nvSpPr>
          <p:spPr bwMode="auto">
            <a:xfrm>
              <a:off x="379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9" name="Text Box 45"/>
            <p:cNvSpPr txBox="1">
              <a:spLocks noChangeArrowheads="1"/>
            </p:cNvSpPr>
            <p:nvPr/>
          </p:nvSpPr>
          <p:spPr bwMode="auto">
            <a:xfrm>
              <a:off x="3840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1400" name="Oval 46"/>
            <p:cNvSpPr>
              <a:spLocks noChangeArrowheads="1"/>
            </p:cNvSpPr>
            <p:nvPr/>
          </p:nvSpPr>
          <p:spPr bwMode="auto">
            <a:xfrm>
              <a:off x="475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1" name="Text Box 47"/>
            <p:cNvSpPr txBox="1">
              <a:spLocks noChangeArrowheads="1"/>
            </p:cNvSpPr>
            <p:nvPr/>
          </p:nvSpPr>
          <p:spPr bwMode="auto">
            <a:xfrm>
              <a:off x="4800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1402" name="Line 48"/>
            <p:cNvSpPr>
              <a:spLocks noChangeShapeType="1"/>
            </p:cNvSpPr>
            <p:nvPr/>
          </p:nvSpPr>
          <p:spPr bwMode="auto">
            <a:xfrm flipH="1">
              <a:off x="3504" y="81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3" name="Line 49"/>
            <p:cNvSpPr>
              <a:spLocks noChangeShapeType="1"/>
            </p:cNvSpPr>
            <p:nvPr/>
          </p:nvSpPr>
          <p:spPr bwMode="auto">
            <a:xfrm flipH="1">
              <a:off x="4032" y="86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4" name="Line 50"/>
            <p:cNvSpPr>
              <a:spLocks noChangeShapeType="1"/>
            </p:cNvSpPr>
            <p:nvPr/>
          </p:nvSpPr>
          <p:spPr bwMode="auto">
            <a:xfrm>
              <a:off x="4272" y="8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5" name="Line 51"/>
            <p:cNvSpPr>
              <a:spLocks noChangeShapeType="1"/>
            </p:cNvSpPr>
            <p:nvPr/>
          </p:nvSpPr>
          <p:spPr bwMode="auto">
            <a:xfrm>
              <a:off x="4368" y="76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6" name="Line 52"/>
            <p:cNvSpPr>
              <a:spLocks noChangeShapeType="1"/>
            </p:cNvSpPr>
            <p:nvPr/>
          </p:nvSpPr>
          <p:spPr bwMode="auto">
            <a:xfrm>
              <a:off x="4320" y="81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7" name="Oval 53"/>
            <p:cNvSpPr>
              <a:spLocks noChangeArrowheads="1"/>
            </p:cNvSpPr>
            <p:nvPr/>
          </p:nvSpPr>
          <p:spPr bwMode="auto">
            <a:xfrm>
              <a:off x="403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08" name="Text Box 54"/>
            <p:cNvSpPr txBox="1">
              <a:spLocks noChangeArrowheads="1"/>
            </p:cNvSpPr>
            <p:nvPr/>
          </p:nvSpPr>
          <p:spPr bwMode="auto">
            <a:xfrm>
              <a:off x="4032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01409" name="Line 55"/>
            <p:cNvSpPr>
              <a:spLocks noChangeShapeType="1"/>
            </p:cNvSpPr>
            <p:nvPr/>
          </p:nvSpPr>
          <p:spPr bwMode="auto">
            <a:xfrm flipH="1">
              <a:off x="3744" y="211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0" name="Line 56"/>
            <p:cNvSpPr>
              <a:spLocks noChangeShapeType="1"/>
            </p:cNvSpPr>
            <p:nvPr/>
          </p:nvSpPr>
          <p:spPr bwMode="auto">
            <a:xfrm flipH="1">
              <a:off x="4272" y="216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1" name="Line 57"/>
            <p:cNvSpPr>
              <a:spLocks noChangeShapeType="1"/>
            </p:cNvSpPr>
            <p:nvPr/>
          </p:nvSpPr>
          <p:spPr bwMode="auto">
            <a:xfrm>
              <a:off x="4512" y="216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2" name="Line 58"/>
            <p:cNvSpPr>
              <a:spLocks noChangeShapeType="1"/>
            </p:cNvSpPr>
            <p:nvPr/>
          </p:nvSpPr>
          <p:spPr bwMode="auto">
            <a:xfrm>
              <a:off x="4608" y="206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3" name="Line 59"/>
            <p:cNvSpPr>
              <a:spLocks noChangeShapeType="1"/>
            </p:cNvSpPr>
            <p:nvPr/>
          </p:nvSpPr>
          <p:spPr bwMode="auto">
            <a:xfrm>
              <a:off x="4560" y="211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4" name="Line 60"/>
            <p:cNvSpPr>
              <a:spLocks noChangeShapeType="1"/>
            </p:cNvSpPr>
            <p:nvPr/>
          </p:nvSpPr>
          <p:spPr bwMode="auto">
            <a:xfrm>
              <a:off x="4464" y="14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5" name="Line 61"/>
            <p:cNvSpPr>
              <a:spLocks noChangeShapeType="1"/>
            </p:cNvSpPr>
            <p:nvPr/>
          </p:nvSpPr>
          <p:spPr bwMode="auto">
            <a:xfrm flipV="1">
              <a:off x="2112" y="672"/>
              <a:ext cx="20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6" name="Line 62"/>
            <p:cNvSpPr>
              <a:spLocks noChangeShapeType="1"/>
            </p:cNvSpPr>
            <p:nvPr/>
          </p:nvSpPr>
          <p:spPr bwMode="auto">
            <a:xfrm flipH="1">
              <a:off x="192" y="2928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7" name="Text Box 63"/>
            <p:cNvSpPr txBox="1">
              <a:spLocks noChangeArrowheads="1"/>
            </p:cNvSpPr>
            <p:nvPr/>
          </p:nvSpPr>
          <p:spPr bwMode="auto">
            <a:xfrm>
              <a:off x="336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1418" name="Line 64"/>
            <p:cNvSpPr>
              <a:spLocks noChangeShapeType="1"/>
            </p:cNvSpPr>
            <p:nvPr/>
          </p:nvSpPr>
          <p:spPr bwMode="auto">
            <a:xfrm flipV="1">
              <a:off x="432" y="2928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19" name="Text Box 65"/>
            <p:cNvSpPr txBox="1">
              <a:spLocks noChangeArrowheads="1"/>
            </p:cNvSpPr>
            <p:nvPr/>
          </p:nvSpPr>
          <p:spPr bwMode="auto">
            <a:xfrm>
              <a:off x="672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1420" name="Line 66"/>
            <p:cNvSpPr>
              <a:spLocks noChangeShapeType="1"/>
            </p:cNvSpPr>
            <p:nvPr/>
          </p:nvSpPr>
          <p:spPr bwMode="auto">
            <a:xfrm flipH="1" flipV="1">
              <a:off x="480" y="28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21" name="Text Box 67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1422" name="Line 68"/>
            <p:cNvSpPr>
              <a:spLocks noChangeShapeType="1"/>
            </p:cNvSpPr>
            <p:nvPr/>
          </p:nvSpPr>
          <p:spPr bwMode="auto">
            <a:xfrm flipH="1" flipV="1">
              <a:off x="672" y="249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23" name="Text Box 69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1424" name="Line 70"/>
            <p:cNvSpPr>
              <a:spLocks noChangeShapeType="1"/>
            </p:cNvSpPr>
            <p:nvPr/>
          </p:nvSpPr>
          <p:spPr bwMode="auto">
            <a:xfrm flipH="1" flipV="1">
              <a:off x="960" y="2064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25" name="Text Box 71"/>
            <p:cNvSpPr txBox="1">
              <a:spLocks noChangeArrowheads="1"/>
            </p:cNvSpPr>
            <p:nvPr/>
          </p:nvSpPr>
          <p:spPr bwMode="auto">
            <a:xfrm>
              <a:off x="1296" y="19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1426" name="Line 72"/>
            <p:cNvSpPr>
              <a:spLocks noChangeShapeType="1"/>
            </p:cNvSpPr>
            <p:nvPr/>
          </p:nvSpPr>
          <p:spPr bwMode="auto">
            <a:xfrm flipV="1">
              <a:off x="1392" y="1680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27" name="Text Box 73"/>
            <p:cNvSpPr txBox="1">
              <a:spLocks noChangeArrowheads="1"/>
            </p:cNvSpPr>
            <p:nvPr/>
          </p:nvSpPr>
          <p:spPr bwMode="auto">
            <a:xfrm>
              <a:off x="1632" y="187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1428" name="Line 74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29" name="Text Box 75"/>
            <p:cNvSpPr txBox="1">
              <a:spLocks noChangeArrowheads="1"/>
            </p:cNvSpPr>
            <p:nvPr/>
          </p:nvSpPr>
          <p:spPr bwMode="auto">
            <a:xfrm>
              <a:off x="1056" y="2832"/>
              <a:ext cx="393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a, b, c, d, e, f,</a:t>
              </a:r>
              <a:r>
                <a:rPr kumimoji="0" lang="en-US" altLang="ko-KR" sz="3200">
                  <a:latin typeface="Times New Roman" pitchFamily="18" charset="0"/>
                </a:rPr>
                <a:t> and </a:t>
              </a: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0" lang="en-US" altLang="ko-KR" sz="3200">
                  <a:latin typeface="Times New Roman" pitchFamily="18" charset="0"/>
                </a:rPr>
                <a:t> are subtrees</a:t>
              </a: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13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ko-KR" smtClean="0"/>
              <a:t>Path Compaction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35038"/>
            <a:ext cx="781208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Make all nodes on find path point to tree root.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FF0000"/>
                </a:solidFill>
              </a:rPr>
              <a:t>Find(1)</a:t>
            </a:r>
          </a:p>
          <a:p>
            <a:pPr eaLnBrk="1" hangingPunct="1">
              <a:lnSpc>
                <a:spcPct val="90000"/>
              </a:lnSpc>
            </a:pPr>
            <a:endParaRPr lang="ko-KR" altLang="en-US" sz="2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1717675"/>
            <a:ext cx="8382000" cy="4557713"/>
            <a:chOff x="48" y="576"/>
            <a:chExt cx="5280" cy="2871"/>
          </a:xfrm>
        </p:grpSpPr>
        <p:sp>
          <p:nvSpPr>
            <p:cNvPr id="102415" name="Oval 5"/>
            <p:cNvSpPr>
              <a:spLocks noChangeArrowheads="1"/>
            </p:cNvSpPr>
            <p:nvPr/>
          </p:nvSpPr>
          <p:spPr bwMode="auto">
            <a:xfrm>
              <a:off x="499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6" name="Text Box 6"/>
            <p:cNvSpPr txBox="1">
              <a:spLocks noChangeArrowheads="1"/>
            </p:cNvSpPr>
            <p:nvPr/>
          </p:nvSpPr>
          <p:spPr bwMode="auto">
            <a:xfrm>
              <a:off x="4992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2417" name="Oval 7"/>
            <p:cNvSpPr>
              <a:spLocks noChangeArrowheads="1"/>
            </p:cNvSpPr>
            <p:nvPr/>
          </p:nvSpPr>
          <p:spPr bwMode="auto">
            <a:xfrm>
              <a:off x="451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18" name="Text Box 8"/>
            <p:cNvSpPr txBox="1">
              <a:spLocks noChangeArrowheads="1"/>
            </p:cNvSpPr>
            <p:nvPr/>
          </p:nvSpPr>
          <p:spPr bwMode="auto">
            <a:xfrm>
              <a:off x="4512" y="24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02419" name="Oval 9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0" name="Text Box 10"/>
            <p:cNvSpPr txBox="1">
              <a:spLocks noChangeArrowheads="1"/>
            </p:cNvSpPr>
            <p:nvPr/>
          </p:nvSpPr>
          <p:spPr bwMode="auto">
            <a:xfrm>
              <a:off x="3552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02421" name="Oval 11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2" name="Text Box 12"/>
            <p:cNvSpPr txBox="1">
              <a:spLocks noChangeArrowheads="1"/>
            </p:cNvSpPr>
            <p:nvPr/>
          </p:nvSpPr>
          <p:spPr bwMode="auto">
            <a:xfrm>
              <a:off x="4272" y="18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2423" name="Oval 13"/>
            <p:cNvSpPr>
              <a:spLocks noChangeArrowheads="1"/>
            </p:cNvSpPr>
            <p:nvPr/>
          </p:nvSpPr>
          <p:spPr bwMode="auto">
            <a:xfrm>
              <a:off x="427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4" name="Text Box 14"/>
            <p:cNvSpPr txBox="1">
              <a:spLocks noChangeArrowheads="1"/>
            </p:cNvSpPr>
            <p:nvPr/>
          </p:nvSpPr>
          <p:spPr bwMode="auto">
            <a:xfrm>
              <a:off x="4272" y="115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02425" name="Text Box 15"/>
            <p:cNvSpPr txBox="1">
              <a:spLocks noChangeArrowheads="1"/>
            </p:cNvSpPr>
            <p:nvPr/>
          </p:nvSpPr>
          <p:spPr bwMode="auto">
            <a:xfrm>
              <a:off x="48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02426" name="Group 16"/>
            <p:cNvGrpSpPr>
              <a:grpSpLocks/>
            </p:cNvGrpSpPr>
            <p:nvPr/>
          </p:nvGrpSpPr>
          <p:grpSpPr bwMode="auto">
            <a:xfrm>
              <a:off x="240" y="960"/>
              <a:ext cx="2880" cy="1968"/>
              <a:chOff x="240" y="912"/>
              <a:chExt cx="2880" cy="1968"/>
            </a:xfrm>
          </p:grpSpPr>
          <p:sp>
            <p:nvSpPr>
              <p:cNvPr id="102463" name="Oval 17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64" name="Text Box 18"/>
              <p:cNvSpPr txBox="1">
                <a:spLocks noChangeArrowheads="1"/>
              </p:cNvSpPr>
              <p:nvPr/>
            </p:nvSpPr>
            <p:spPr bwMode="auto">
              <a:xfrm>
                <a:off x="1344" y="13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02465" name="Oval 19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66" name="Text Box 20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2467" name="Oval 21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68" name="Text Box 22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02469" name="Oval 23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70" name="Oval 24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7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02472" name="Oval 2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73" name="Text Box 27"/>
              <p:cNvSpPr txBox="1">
                <a:spLocks noChangeArrowheads="1"/>
              </p:cNvSpPr>
              <p:nvPr/>
            </p:nvSpPr>
            <p:spPr bwMode="auto">
              <a:xfrm>
                <a:off x="2208" y="13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02474" name="Oval 28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75" name="Text Box 29"/>
              <p:cNvSpPr txBox="1">
                <a:spLocks noChangeArrowheads="1"/>
              </p:cNvSpPr>
              <p:nvPr/>
            </p:nvSpPr>
            <p:spPr bwMode="auto">
              <a:xfrm>
                <a:off x="1824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102476" name="Line 30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77" name="Line 31"/>
              <p:cNvSpPr>
                <a:spLocks noChangeShapeType="1"/>
              </p:cNvSpPr>
              <p:nvPr/>
            </p:nvSpPr>
            <p:spPr bwMode="auto">
              <a:xfrm flipH="1">
                <a:off x="912" y="1536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78" name="Line 32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79" name="Line 33"/>
              <p:cNvSpPr>
                <a:spLocks noChangeShapeType="1"/>
              </p:cNvSpPr>
              <p:nvPr/>
            </p:nvSpPr>
            <p:spPr bwMode="auto">
              <a:xfrm flipH="1">
                <a:off x="624" y="20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80" name="Line 34"/>
              <p:cNvSpPr>
                <a:spLocks noChangeShapeType="1"/>
              </p:cNvSpPr>
              <p:nvPr/>
            </p:nvSpPr>
            <p:spPr bwMode="auto">
              <a:xfrm flipH="1">
                <a:off x="2064" y="16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81" name="Line 35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28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482" name="Text Box 36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02483" name="Oval 37"/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84" name="Text Box 38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2485" name="Line 39"/>
              <p:cNvSpPr>
                <a:spLocks noChangeShapeType="1"/>
              </p:cNvSpPr>
              <p:nvPr/>
            </p:nvSpPr>
            <p:spPr bwMode="auto">
              <a:xfrm flipH="1">
                <a:off x="432" y="2448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427" name="Oval 40"/>
            <p:cNvSpPr>
              <a:spLocks noChangeArrowheads="1"/>
            </p:cNvSpPr>
            <p:nvPr/>
          </p:nvSpPr>
          <p:spPr bwMode="auto">
            <a:xfrm>
              <a:off x="4080" y="5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28" name="Text Box 41"/>
            <p:cNvSpPr txBox="1">
              <a:spLocks noChangeArrowheads="1"/>
            </p:cNvSpPr>
            <p:nvPr/>
          </p:nvSpPr>
          <p:spPr bwMode="auto">
            <a:xfrm>
              <a:off x="4128" y="5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2429" name="Oval 42"/>
            <p:cNvSpPr>
              <a:spLocks noChangeArrowheads="1"/>
            </p:cNvSpPr>
            <p:nvPr/>
          </p:nvSpPr>
          <p:spPr bwMode="auto">
            <a:xfrm>
              <a:off x="331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0" name="Text Box 43"/>
            <p:cNvSpPr txBox="1">
              <a:spLocks noChangeArrowheads="1"/>
            </p:cNvSpPr>
            <p:nvPr/>
          </p:nvSpPr>
          <p:spPr bwMode="auto">
            <a:xfrm>
              <a:off x="3360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2431" name="Oval 44"/>
            <p:cNvSpPr>
              <a:spLocks noChangeArrowheads="1"/>
            </p:cNvSpPr>
            <p:nvPr/>
          </p:nvSpPr>
          <p:spPr bwMode="auto">
            <a:xfrm>
              <a:off x="379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2" name="Text Box 45"/>
            <p:cNvSpPr txBox="1">
              <a:spLocks noChangeArrowheads="1"/>
            </p:cNvSpPr>
            <p:nvPr/>
          </p:nvSpPr>
          <p:spPr bwMode="auto">
            <a:xfrm>
              <a:off x="3840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433" name="Oval 46"/>
            <p:cNvSpPr>
              <a:spLocks noChangeArrowheads="1"/>
            </p:cNvSpPr>
            <p:nvPr/>
          </p:nvSpPr>
          <p:spPr bwMode="auto">
            <a:xfrm>
              <a:off x="475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34" name="Text Box 47"/>
            <p:cNvSpPr txBox="1">
              <a:spLocks noChangeArrowheads="1"/>
            </p:cNvSpPr>
            <p:nvPr/>
          </p:nvSpPr>
          <p:spPr bwMode="auto">
            <a:xfrm>
              <a:off x="4800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435" name="Line 48"/>
            <p:cNvSpPr>
              <a:spLocks noChangeShapeType="1"/>
            </p:cNvSpPr>
            <p:nvPr/>
          </p:nvSpPr>
          <p:spPr bwMode="auto">
            <a:xfrm flipH="1">
              <a:off x="3504" y="81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36" name="Line 49"/>
            <p:cNvSpPr>
              <a:spLocks noChangeShapeType="1"/>
            </p:cNvSpPr>
            <p:nvPr/>
          </p:nvSpPr>
          <p:spPr bwMode="auto">
            <a:xfrm flipH="1">
              <a:off x="4032" y="86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37" name="Line 50"/>
            <p:cNvSpPr>
              <a:spLocks noChangeShapeType="1"/>
            </p:cNvSpPr>
            <p:nvPr/>
          </p:nvSpPr>
          <p:spPr bwMode="auto">
            <a:xfrm>
              <a:off x="4272" y="8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38" name="Line 51"/>
            <p:cNvSpPr>
              <a:spLocks noChangeShapeType="1"/>
            </p:cNvSpPr>
            <p:nvPr/>
          </p:nvSpPr>
          <p:spPr bwMode="auto">
            <a:xfrm>
              <a:off x="4368" y="76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39" name="Line 52"/>
            <p:cNvSpPr>
              <a:spLocks noChangeShapeType="1"/>
            </p:cNvSpPr>
            <p:nvPr/>
          </p:nvSpPr>
          <p:spPr bwMode="auto">
            <a:xfrm>
              <a:off x="4320" y="81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0" name="Oval 53"/>
            <p:cNvSpPr>
              <a:spLocks noChangeArrowheads="1"/>
            </p:cNvSpPr>
            <p:nvPr/>
          </p:nvSpPr>
          <p:spPr bwMode="auto">
            <a:xfrm>
              <a:off x="403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41" name="Text Box 54"/>
            <p:cNvSpPr txBox="1">
              <a:spLocks noChangeArrowheads="1"/>
            </p:cNvSpPr>
            <p:nvPr/>
          </p:nvSpPr>
          <p:spPr bwMode="auto">
            <a:xfrm>
              <a:off x="4032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02442" name="Line 55"/>
            <p:cNvSpPr>
              <a:spLocks noChangeShapeType="1"/>
            </p:cNvSpPr>
            <p:nvPr/>
          </p:nvSpPr>
          <p:spPr bwMode="auto">
            <a:xfrm flipH="1">
              <a:off x="3744" y="211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3" name="Line 56"/>
            <p:cNvSpPr>
              <a:spLocks noChangeShapeType="1"/>
            </p:cNvSpPr>
            <p:nvPr/>
          </p:nvSpPr>
          <p:spPr bwMode="auto">
            <a:xfrm flipH="1">
              <a:off x="4272" y="216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4" name="Line 57"/>
            <p:cNvSpPr>
              <a:spLocks noChangeShapeType="1"/>
            </p:cNvSpPr>
            <p:nvPr/>
          </p:nvSpPr>
          <p:spPr bwMode="auto">
            <a:xfrm>
              <a:off x="4512" y="216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5" name="Line 58"/>
            <p:cNvSpPr>
              <a:spLocks noChangeShapeType="1"/>
            </p:cNvSpPr>
            <p:nvPr/>
          </p:nvSpPr>
          <p:spPr bwMode="auto">
            <a:xfrm>
              <a:off x="4608" y="206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6" name="Line 59"/>
            <p:cNvSpPr>
              <a:spLocks noChangeShapeType="1"/>
            </p:cNvSpPr>
            <p:nvPr/>
          </p:nvSpPr>
          <p:spPr bwMode="auto">
            <a:xfrm>
              <a:off x="4560" y="211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7" name="Line 60"/>
            <p:cNvSpPr>
              <a:spLocks noChangeShapeType="1"/>
            </p:cNvSpPr>
            <p:nvPr/>
          </p:nvSpPr>
          <p:spPr bwMode="auto">
            <a:xfrm>
              <a:off x="4464" y="14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8" name="Line 61"/>
            <p:cNvSpPr>
              <a:spLocks noChangeShapeType="1"/>
            </p:cNvSpPr>
            <p:nvPr/>
          </p:nvSpPr>
          <p:spPr bwMode="auto">
            <a:xfrm flipV="1">
              <a:off x="2112" y="672"/>
              <a:ext cx="20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49" name="Line 62"/>
            <p:cNvSpPr>
              <a:spLocks noChangeShapeType="1"/>
            </p:cNvSpPr>
            <p:nvPr/>
          </p:nvSpPr>
          <p:spPr bwMode="auto">
            <a:xfrm flipH="1">
              <a:off x="192" y="2928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50" name="Text Box 63"/>
            <p:cNvSpPr txBox="1">
              <a:spLocks noChangeArrowheads="1"/>
            </p:cNvSpPr>
            <p:nvPr/>
          </p:nvSpPr>
          <p:spPr bwMode="auto">
            <a:xfrm>
              <a:off x="336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451" name="Line 64"/>
            <p:cNvSpPr>
              <a:spLocks noChangeShapeType="1"/>
            </p:cNvSpPr>
            <p:nvPr/>
          </p:nvSpPr>
          <p:spPr bwMode="auto">
            <a:xfrm flipV="1">
              <a:off x="432" y="2928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52" name="Text Box 65"/>
            <p:cNvSpPr txBox="1">
              <a:spLocks noChangeArrowheads="1"/>
            </p:cNvSpPr>
            <p:nvPr/>
          </p:nvSpPr>
          <p:spPr bwMode="auto">
            <a:xfrm>
              <a:off x="672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2453" name="Line 66"/>
            <p:cNvSpPr>
              <a:spLocks noChangeShapeType="1"/>
            </p:cNvSpPr>
            <p:nvPr/>
          </p:nvSpPr>
          <p:spPr bwMode="auto">
            <a:xfrm flipH="1" flipV="1">
              <a:off x="480" y="28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54" name="Text Box 67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2455" name="Line 68"/>
            <p:cNvSpPr>
              <a:spLocks noChangeShapeType="1"/>
            </p:cNvSpPr>
            <p:nvPr/>
          </p:nvSpPr>
          <p:spPr bwMode="auto">
            <a:xfrm flipH="1" flipV="1">
              <a:off x="672" y="249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56" name="Text Box 69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2457" name="Line 70"/>
            <p:cNvSpPr>
              <a:spLocks noChangeShapeType="1"/>
            </p:cNvSpPr>
            <p:nvPr/>
          </p:nvSpPr>
          <p:spPr bwMode="auto">
            <a:xfrm flipH="1" flipV="1">
              <a:off x="960" y="2064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58" name="Text Box 71"/>
            <p:cNvSpPr txBox="1">
              <a:spLocks noChangeArrowheads="1"/>
            </p:cNvSpPr>
            <p:nvPr/>
          </p:nvSpPr>
          <p:spPr bwMode="auto">
            <a:xfrm>
              <a:off x="1296" y="19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459" name="Line 72"/>
            <p:cNvSpPr>
              <a:spLocks noChangeShapeType="1"/>
            </p:cNvSpPr>
            <p:nvPr/>
          </p:nvSpPr>
          <p:spPr bwMode="auto">
            <a:xfrm flipV="1">
              <a:off x="1392" y="1680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60" name="Text Box 73"/>
            <p:cNvSpPr txBox="1">
              <a:spLocks noChangeArrowheads="1"/>
            </p:cNvSpPr>
            <p:nvPr/>
          </p:nvSpPr>
          <p:spPr bwMode="auto">
            <a:xfrm>
              <a:off x="1632" y="187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2461" name="Line 74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62" name="Text Box 75"/>
            <p:cNvSpPr txBox="1">
              <a:spLocks noChangeArrowheads="1"/>
            </p:cNvSpPr>
            <p:nvPr/>
          </p:nvSpPr>
          <p:spPr bwMode="auto">
            <a:xfrm>
              <a:off x="1056" y="2832"/>
              <a:ext cx="393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a, b, c, d, e, f,</a:t>
              </a:r>
              <a:r>
                <a:rPr kumimoji="0" lang="en-US" altLang="ko-KR" sz="3200">
                  <a:latin typeface="Times New Roman" pitchFamily="18" charset="0"/>
                </a:rPr>
                <a:t> and </a:t>
              </a: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0" lang="en-US" altLang="ko-KR" sz="3200">
                  <a:latin typeface="Times New Roman" pitchFamily="18" charset="0"/>
                </a:rPr>
                <a:t> are subtrees</a:t>
              </a: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712780" name="Freeform 76"/>
          <p:cNvSpPr>
            <a:spLocks/>
          </p:cNvSpPr>
          <p:nvPr/>
        </p:nvSpPr>
        <p:spPr bwMode="auto">
          <a:xfrm>
            <a:off x="2492375" y="1735138"/>
            <a:ext cx="4446588" cy="1290637"/>
          </a:xfrm>
          <a:custGeom>
            <a:avLst/>
            <a:gdLst>
              <a:gd name="T0" fmla="*/ 0 w 2801"/>
              <a:gd name="T1" fmla="*/ 2147483647 h 813"/>
              <a:gd name="T2" fmla="*/ 2147483647 w 2801"/>
              <a:gd name="T3" fmla="*/ 2147483647 h 813"/>
              <a:gd name="T4" fmla="*/ 2147483647 w 2801"/>
              <a:gd name="T5" fmla="*/ 2147483647 h 813"/>
              <a:gd name="T6" fmla="*/ 2147483647 w 2801"/>
              <a:gd name="T7" fmla="*/ 2147483647 h 813"/>
              <a:gd name="T8" fmla="*/ 2147483647 w 2801"/>
              <a:gd name="T9" fmla="*/ 2147483647 h 813"/>
              <a:gd name="T10" fmla="*/ 2147483647 w 2801"/>
              <a:gd name="T11" fmla="*/ 2147483647 h 813"/>
              <a:gd name="T12" fmla="*/ 2147483647 w 2801"/>
              <a:gd name="T13" fmla="*/ 2147483647 h 813"/>
              <a:gd name="T14" fmla="*/ 2147483647 w 2801"/>
              <a:gd name="T15" fmla="*/ 2147483647 h 813"/>
              <a:gd name="T16" fmla="*/ 2147483647 w 2801"/>
              <a:gd name="T17" fmla="*/ 2147483647 h 813"/>
              <a:gd name="T18" fmla="*/ 2147483647 w 2801"/>
              <a:gd name="T19" fmla="*/ 2147483647 h 813"/>
              <a:gd name="T20" fmla="*/ 2147483647 w 2801"/>
              <a:gd name="T21" fmla="*/ 2147483647 h 813"/>
              <a:gd name="T22" fmla="*/ 2147483647 w 2801"/>
              <a:gd name="T23" fmla="*/ 2147483647 h 813"/>
              <a:gd name="T24" fmla="*/ 2147483647 w 2801"/>
              <a:gd name="T25" fmla="*/ 0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1"/>
              <a:gd name="T40" fmla="*/ 0 h 813"/>
              <a:gd name="T41" fmla="*/ 2801 w 2801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1" h="813">
                <a:moveTo>
                  <a:pt x="0" y="813"/>
                </a:moveTo>
                <a:cubicBezTo>
                  <a:pt x="11" y="794"/>
                  <a:pt x="25" y="777"/>
                  <a:pt x="34" y="757"/>
                </a:cubicBezTo>
                <a:cubicBezTo>
                  <a:pt x="44" y="735"/>
                  <a:pt x="44" y="709"/>
                  <a:pt x="57" y="689"/>
                </a:cubicBezTo>
                <a:cubicBezTo>
                  <a:pt x="77" y="658"/>
                  <a:pt x="82" y="656"/>
                  <a:pt x="91" y="621"/>
                </a:cubicBezTo>
                <a:cubicBezTo>
                  <a:pt x="103" y="574"/>
                  <a:pt x="106" y="526"/>
                  <a:pt x="136" y="486"/>
                </a:cubicBezTo>
                <a:cubicBezTo>
                  <a:pt x="193" y="411"/>
                  <a:pt x="159" y="460"/>
                  <a:pt x="215" y="429"/>
                </a:cubicBezTo>
                <a:cubicBezTo>
                  <a:pt x="251" y="409"/>
                  <a:pt x="283" y="384"/>
                  <a:pt x="317" y="362"/>
                </a:cubicBezTo>
                <a:cubicBezTo>
                  <a:pt x="340" y="347"/>
                  <a:pt x="370" y="347"/>
                  <a:pt x="396" y="339"/>
                </a:cubicBezTo>
                <a:cubicBezTo>
                  <a:pt x="464" y="287"/>
                  <a:pt x="539" y="269"/>
                  <a:pt x="622" y="249"/>
                </a:cubicBezTo>
                <a:cubicBezTo>
                  <a:pt x="688" y="233"/>
                  <a:pt x="757" y="188"/>
                  <a:pt x="825" y="181"/>
                </a:cubicBezTo>
                <a:cubicBezTo>
                  <a:pt x="863" y="177"/>
                  <a:pt x="900" y="174"/>
                  <a:pt x="938" y="170"/>
                </a:cubicBezTo>
                <a:cubicBezTo>
                  <a:pt x="1355" y="81"/>
                  <a:pt x="1805" y="109"/>
                  <a:pt x="2225" y="102"/>
                </a:cubicBezTo>
                <a:cubicBezTo>
                  <a:pt x="2432" y="73"/>
                  <a:pt x="2586" y="0"/>
                  <a:pt x="2801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1" name="Freeform 77"/>
          <p:cNvSpPr>
            <a:spLocks/>
          </p:cNvSpPr>
          <p:nvPr/>
        </p:nvSpPr>
        <p:spPr bwMode="auto">
          <a:xfrm>
            <a:off x="1631950" y="1555750"/>
            <a:ext cx="5381625" cy="2152650"/>
          </a:xfrm>
          <a:custGeom>
            <a:avLst/>
            <a:gdLst>
              <a:gd name="T0" fmla="*/ 0 w 3390"/>
              <a:gd name="T1" fmla="*/ 2147483647 h 1356"/>
              <a:gd name="T2" fmla="*/ 2147483647 w 3390"/>
              <a:gd name="T3" fmla="*/ 2147483647 h 1356"/>
              <a:gd name="T4" fmla="*/ 2147483647 w 3390"/>
              <a:gd name="T5" fmla="*/ 2147483647 h 1356"/>
              <a:gd name="T6" fmla="*/ 2147483647 w 3390"/>
              <a:gd name="T7" fmla="*/ 2147483647 h 1356"/>
              <a:gd name="T8" fmla="*/ 2147483647 w 3390"/>
              <a:gd name="T9" fmla="*/ 2147483647 h 1356"/>
              <a:gd name="T10" fmla="*/ 2147483647 w 3390"/>
              <a:gd name="T11" fmla="*/ 2147483647 h 1356"/>
              <a:gd name="T12" fmla="*/ 2147483647 w 3390"/>
              <a:gd name="T13" fmla="*/ 2147483647 h 1356"/>
              <a:gd name="T14" fmla="*/ 2147483647 w 3390"/>
              <a:gd name="T15" fmla="*/ 2147483647 h 1356"/>
              <a:gd name="T16" fmla="*/ 2147483647 w 3390"/>
              <a:gd name="T17" fmla="*/ 2147483647 h 1356"/>
              <a:gd name="T18" fmla="*/ 2147483647 w 3390"/>
              <a:gd name="T19" fmla="*/ 2147483647 h 1356"/>
              <a:gd name="T20" fmla="*/ 2147483647 w 3390"/>
              <a:gd name="T21" fmla="*/ 2147483647 h 1356"/>
              <a:gd name="T22" fmla="*/ 2147483647 w 3390"/>
              <a:gd name="T23" fmla="*/ 0 h 1356"/>
              <a:gd name="T24" fmla="*/ 2147483647 w 3390"/>
              <a:gd name="T25" fmla="*/ 2147483647 h 1356"/>
              <a:gd name="T26" fmla="*/ 2147483647 w 3390"/>
              <a:gd name="T27" fmla="*/ 2147483647 h 1356"/>
              <a:gd name="T28" fmla="*/ 2147483647 w 3390"/>
              <a:gd name="T29" fmla="*/ 2147483647 h 135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390"/>
              <a:gd name="T46" fmla="*/ 0 h 1356"/>
              <a:gd name="T47" fmla="*/ 3390 w 3390"/>
              <a:gd name="T48" fmla="*/ 1356 h 135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390" h="1356">
                <a:moveTo>
                  <a:pt x="0" y="1356"/>
                </a:moveTo>
                <a:cubicBezTo>
                  <a:pt x="17" y="1241"/>
                  <a:pt x="33" y="1098"/>
                  <a:pt x="91" y="994"/>
                </a:cubicBezTo>
                <a:cubicBezTo>
                  <a:pt x="152" y="885"/>
                  <a:pt x="117" y="965"/>
                  <a:pt x="181" y="870"/>
                </a:cubicBezTo>
                <a:cubicBezTo>
                  <a:pt x="234" y="791"/>
                  <a:pt x="270" y="720"/>
                  <a:pt x="350" y="667"/>
                </a:cubicBezTo>
                <a:cubicBezTo>
                  <a:pt x="379" y="624"/>
                  <a:pt x="417" y="605"/>
                  <a:pt x="452" y="565"/>
                </a:cubicBezTo>
                <a:cubicBezTo>
                  <a:pt x="464" y="551"/>
                  <a:pt x="472" y="533"/>
                  <a:pt x="486" y="520"/>
                </a:cubicBezTo>
                <a:cubicBezTo>
                  <a:pt x="518" y="491"/>
                  <a:pt x="558" y="472"/>
                  <a:pt x="588" y="441"/>
                </a:cubicBezTo>
                <a:cubicBezTo>
                  <a:pt x="658" y="368"/>
                  <a:pt x="714" y="262"/>
                  <a:pt x="813" y="226"/>
                </a:cubicBezTo>
                <a:cubicBezTo>
                  <a:pt x="877" y="162"/>
                  <a:pt x="997" y="143"/>
                  <a:pt x="1085" y="125"/>
                </a:cubicBezTo>
                <a:cubicBezTo>
                  <a:pt x="1176" y="107"/>
                  <a:pt x="1266" y="90"/>
                  <a:pt x="1356" y="68"/>
                </a:cubicBezTo>
                <a:cubicBezTo>
                  <a:pt x="1397" y="58"/>
                  <a:pt x="1439" y="41"/>
                  <a:pt x="1480" y="34"/>
                </a:cubicBezTo>
                <a:cubicBezTo>
                  <a:pt x="1592" y="15"/>
                  <a:pt x="1706" y="13"/>
                  <a:pt x="1819" y="0"/>
                </a:cubicBezTo>
                <a:cubicBezTo>
                  <a:pt x="2352" y="6"/>
                  <a:pt x="2804" y="14"/>
                  <a:pt x="3309" y="46"/>
                </a:cubicBezTo>
                <a:cubicBezTo>
                  <a:pt x="3320" y="50"/>
                  <a:pt x="3334" y="50"/>
                  <a:pt x="3343" y="57"/>
                </a:cubicBezTo>
                <a:cubicBezTo>
                  <a:pt x="3390" y="94"/>
                  <a:pt x="3346" y="91"/>
                  <a:pt x="3377" y="9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2" name="Freeform 78"/>
          <p:cNvSpPr>
            <a:spLocks/>
          </p:cNvSpPr>
          <p:nvPr/>
        </p:nvSpPr>
        <p:spPr bwMode="auto">
          <a:xfrm>
            <a:off x="1066800" y="1341438"/>
            <a:ext cx="6048375" cy="2994025"/>
          </a:xfrm>
          <a:custGeom>
            <a:avLst/>
            <a:gdLst>
              <a:gd name="T0" fmla="*/ 2147483647 w 3810"/>
              <a:gd name="T1" fmla="*/ 2147483647 h 1886"/>
              <a:gd name="T2" fmla="*/ 2147483647 w 3810"/>
              <a:gd name="T3" fmla="*/ 2147483647 h 1886"/>
              <a:gd name="T4" fmla="*/ 2147483647 w 3810"/>
              <a:gd name="T5" fmla="*/ 2147483647 h 1886"/>
              <a:gd name="T6" fmla="*/ 2147483647 w 3810"/>
              <a:gd name="T7" fmla="*/ 2147483647 h 1886"/>
              <a:gd name="T8" fmla="*/ 2147483647 w 3810"/>
              <a:gd name="T9" fmla="*/ 2147483647 h 1886"/>
              <a:gd name="T10" fmla="*/ 2147483647 w 3810"/>
              <a:gd name="T11" fmla="*/ 2147483647 h 1886"/>
              <a:gd name="T12" fmla="*/ 2147483647 w 3810"/>
              <a:gd name="T13" fmla="*/ 2147483647 h 1886"/>
              <a:gd name="T14" fmla="*/ 2147483647 w 3810"/>
              <a:gd name="T15" fmla="*/ 2147483647 h 1886"/>
              <a:gd name="T16" fmla="*/ 2147483647 w 3810"/>
              <a:gd name="T17" fmla="*/ 2147483647 h 1886"/>
              <a:gd name="T18" fmla="*/ 2147483647 w 3810"/>
              <a:gd name="T19" fmla="*/ 2147483647 h 1886"/>
              <a:gd name="T20" fmla="*/ 2147483647 w 3810"/>
              <a:gd name="T21" fmla="*/ 2147483647 h 1886"/>
              <a:gd name="T22" fmla="*/ 2147483647 w 3810"/>
              <a:gd name="T23" fmla="*/ 2147483647 h 1886"/>
              <a:gd name="T24" fmla="*/ 2147483647 w 3810"/>
              <a:gd name="T25" fmla="*/ 2147483647 h 1886"/>
              <a:gd name="T26" fmla="*/ 2147483647 w 3810"/>
              <a:gd name="T27" fmla="*/ 2147483647 h 1886"/>
              <a:gd name="T28" fmla="*/ 2147483647 w 3810"/>
              <a:gd name="T29" fmla="*/ 2147483647 h 1886"/>
              <a:gd name="T30" fmla="*/ 2147483647 w 3810"/>
              <a:gd name="T31" fmla="*/ 2147483647 h 1886"/>
              <a:gd name="T32" fmla="*/ 2147483647 w 3810"/>
              <a:gd name="T33" fmla="*/ 2147483647 h 1886"/>
              <a:gd name="T34" fmla="*/ 2147483647 w 3810"/>
              <a:gd name="T35" fmla="*/ 2147483647 h 1886"/>
              <a:gd name="T36" fmla="*/ 2147483647 w 3810"/>
              <a:gd name="T37" fmla="*/ 2147483647 h 1886"/>
              <a:gd name="T38" fmla="*/ 2147483647 w 3810"/>
              <a:gd name="T39" fmla="*/ 2147483647 h 1886"/>
              <a:gd name="T40" fmla="*/ 2147483647 w 3810"/>
              <a:gd name="T41" fmla="*/ 2147483647 h 18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10"/>
              <a:gd name="T64" fmla="*/ 0 h 1886"/>
              <a:gd name="T65" fmla="*/ 3810 w 3810"/>
              <a:gd name="T66" fmla="*/ 1886 h 18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10" h="1886">
                <a:moveTo>
                  <a:pt x="40" y="1886"/>
                </a:moveTo>
                <a:cubicBezTo>
                  <a:pt x="44" y="1747"/>
                  <a:pt x="0" y="1593"/>
                  <a:pt x="63" y="1468"/>
                </a:cubicBezTo>
                <a:cubicBezTo>
                  <a:pt x="131" y="1332"/>
                  <a:pt x="93" y="1420"/>
                  <a:pt x="164" y="1333"/>
                </a:cubicBezTo>
                <a:cubicBezTo>
                  <a:pt x="185" y="1308"/>
                  <a:pt x="221" y="1253"/>
                  <a:pt x="221" y="1253"/>
                </a:cubicBezTo>
                <a:cubicBezTo>
                  <a:pt x="233" y="1218"/>
                  <a:pt x="267" y="1135"/>
                  <a:pt x="289" y="1107"/>
                </a:cubicBezTo>
                <a:cubicBezTo>
                  <a:pt x="339" y="1042"/>
                  <a:pt x="400" y="1022"/>
                  <a:pt x="435" y="937"/>
                </a:cubicBezTo>
                <a:cubicBezTo>
                  <a:pt x="490" y="802"/>
                  <a:pt x="546" y="692"/>
                  <a:pt x="673" y="610"/>
                </a:cubicBezTo>
                <a:cubicBezTo>
                  <a:pt x="747" y="509"/>
                  <a:pt x="704" y="531"/>
                  <a:pt x="774" y="508"/>
                </a:cubicBezTo>
                <a:cubicBezTo>
                  <a:pt x="826" y="456"/>
                  <a:pt x="859" y="397"/>
                  <a:pt x="932" y="373"/>
                </a:cubicBezTo>
                <a:cubicBezTo>
                  <a:pt x="940" y="362"/>
                  <a:pt x="944" y="348"/>
                  <a:pt x="955" y="339"/>
                </a:cubicBezTo>
                <a:cubicBezTo>
                  <a:pt x="964" y="331"/>
                  <a:pt x="981" y="336"/>
                  <a:pt x="989" y="327"/>
                </a:cubicBezTo>
                <a:cubicBezTo>
                  <a:pt x="997" y="318"/>
                  <a:pt x="990" y="300"/>
                  <a:pt x="1000" y="293"/>
                </a:cubicBezTo>
                <a:cubicBezTo>
                  <a:pt x="1016" y="282"/>
                  <a:pt x="1038" y="287"/>
                  <a:pt x="1057" y="282"/>
                </a:cubicBezTo>
                <a:cubicBezTo>
                  <a:pt x="1127" y="263"/>
                  <a:pt x="1188" y="240"/>
                  <a:pt x="1260" y="226"/>
                </a:cubicBezTo>
                <a:cubicBezTo>
                  <a:pt x="1340" y="185"/>
                  <a:pt x="1422" y="189"/>
                  <a:pt x="1508" y="169"/>
                </a:cubicBezTo>
                <a:cubicBezTo>
                  <a:pt x="1619" y="143"/>
                  <a:pt x="1723" y="106"/>
                  <a:pt x="1836" y="90"/>
                </a:cubicBezTo>
                <a:cubicBezTo>
                  <a:pt x="1925" y="33"/>
                  <a:pt x="2050" y="36"/>
                  <a:pt x="2152" y="34"/>
                </a:cubicBezTo>
                <a:cubicBezTo>
                  <a:pt x="2461" y="27"/>
                  <a:pt x="2769" y="26"/>
                  <a:pt x="3078" y="22"/>
                </a:cubicBezTo>
                <a:cubicBezTo>
                  <a:pt x="3324" y="8"/>
                  <a:pt x="3366" y="0"/>
                  <a:pt x="3665" y="22"/>
                </a:cubicBezTo>
                <a:cubicBezTo>
                  <a:pt x="3689" y="24"/>
                  <a:pt x="3733" y="45"/>
                  <a:pt x="3733" y="45"/>
                </a:cubicBezTo>
                <a:cubicBezTo>
                  <a:pt x="3810" y="97"/>
                  <a:pt x="3801" y="144"/>
                  <a:pt x="3801" y="237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3" name="Freeform 79"/>
          <p:cNvSpPr>
            <a:spLocks/>
          </p:cNvSpPr>
          <p:nvPr/>
        </p:nvSpPr>
        <p:spPr bwMode="auto">
          <a:xfrm>
            <a:off x="1166813" y="2012950"/>
            <a:ext cx="5645150" cy="3344863"/>
          </a:xfrm>
          <a:custGeom>
            <a:avLst/>
            <a:gdLst>
              <a:gd name="T0" fmla="*/ 0 w 3556"/>
              <a:gd name="T1" fmla="*/ 2147483647 h 2107"/>
              <a:gd name="T2" fmla="*/ 2147483647 w 3556"/>
              <a:gd name="T3" fmla="*/ 2147483647 h 2107"/>
              <a:gd name="T4" fmla="*/ 2147483647 w 3556"/>
              <a:gd name="T5" fmla="*/ 2147483647 h 2107"/>
              <a:gd name="T6" fmla="*/ 2147483647 w 3556"/>
              <a:gd name="T7" fmla="*/ 2147483647 h 2107"/>
              <a:gd name="T8" fmla="*/ 2147483647 w 3556"/>
              <a:gd name="T9" fmla="*/ 2147483647 h 2107"/>
              <a:gd name="T10" fmla="*/ 2147483647 w 3556"/>
              <a:gd name="T11" fmla="*/ 2147483647 h 2107"/>
              <a:gd name="T12" fmla="*/ 2147483647 w 3556"/>
              <a:gd name="T13" fmla="*/ 2147483647 h 2107"/>
              <a:gd name="T14" fmla="*/ 2147483647 w 3556"/>
              <a:gd name="T15" fmla="*/ 2147483647 h 2107"/>
              <a:gd name="T16" fmla="*/ 2147483647 w 3556"/>
              <a:gd name="T17" fmla="*/ 2147483647 h 2107"/>
              <a:gd name="T18" fmla="*/ 2147483647 w 3556"/>
              <a:gd name="T19" fmla="*/ 2147483647 h 2107"/>
              <a:gd name="T20" fmla="*/ 2147483647 w 3556"/>
              <a:gd name="T21" fmla="*/ 2147483647 h 2107"/>
              <a:gd name="T22" fmla="*/ 2147483647 w 3556"/>
              <a:gd name="T23" fmla="*/ 2147483647 h 2107"/>
              <a:gd name="T24" fmla="*/ 2147483647 w 3556"/>
              <a:gd name="T25" fmla="*/ 2147483647 h 2107"/>
              <a:gd name="T26" fmla="*/ 2147483647 w 3556"/>
              <a:gd name="T27" fmla="*/ 2147483647 h 2107"/>
              <a:gd name="T28" fmla="*/ 2147483647 w 3556"/>
              <a:gd name="T29" fmla="*/ 2147483647 h 2107"/>
              <a:gd name="T30" fmla="*/ 2147483647 w 3556"/>
              <a:gd name="T31" fmla="*/ 2147483647 h 2107"/>
              <a:gd name="T32" fmla="*/ 2147483647 w 3556"/>
              <a:gd name="T33" fmla="*/ 2147483647 h 2107"/>
              <a:gd name="T34" fmla="*/ 2147483647 w 3556"/>
              <a:gd name="T35" fmla="*/ 2147483647 h 2107"/>
              <a:gd name="T36" fmla="*/ 2147483647 w 3556"/>
              <a:gd name="T37" fmla="*/ 2147483647 h 2107"/>
              <a:gd name="T38" fmla="*/ 2147483647 w 3556"/>
              <a:gd name="T39" fmla="*/ 2147483647 h 2107"/>
              <a:gd name="T40" fmla="*/ 2147483647 w 3556"/>
              <a:gd name="T41" fmla="*/ 2147483647 h 2107"/>
              <a:gd name="T42" fmla="*/ 2147483647 w 3556"/>
              <a:gd name="T43" fmla="*/ 2147483647 h 2107"/>
              <a:gd name="T44" fmla="*/ 2147483647 w 3556"/>
              <a:gd name="T45" fmla="*/ 2147483647 h 2107"/>
              <a:gd name="T46" fmla="*/ 2147483647 w 3556"/>
              <a:gd name="T47" fmla="*/ 2147483647 h 2107"/>
              <a:gd name="T48" fmla="*/ 2147483647 w 3556"/>
              <a:gd name="T49" fmla="*/ 2147483647 h 2107"/>
              <a:gd name="T50" fmla="*/ 2147483647 w 3556"/>
              <a:gd name="T51" fmla="*/ 2147483647 h 2107"/>
              <a:gd name="T52" fmla="*/ 2147483647 w 3556"/>
              <a:gd name="T53" fmla="*/ 2147483647 h 2107"/>
              <a:gd name="T54" fmla="*/ 2147483647 w 3556"/>
              <a:gd name="T55" fmla="*/ 2147483647 h 2107"/>
              <a:gd name="T56" fmla="*/ 2147483647 w 3556"/>
              <a:gd name="T57" fmla="*/ 2147483647 h 210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56"/>
              <a:gd name="T88" fmla="*/ 0 h 2107"/>
              <a:gd name="T89" fmla="*/ 3556 w 3556"/>
              <a:gd name="T90" fmla="*/ 2107 h 210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56" h="2107">
                <a:moveTo>
                  <a:pt x="0" y="2050"/>
                </a:moveTo>
                <a:cubicBezTo>
                  <a:pt x="149" y="2101"/>
                  <a:pt x="260" y="2099"/>
                  <a:pt x="429" y="2107"/>
                </a:cubicBezTo>
                <a:cubicBezTo>
                  <a:pt x="526" y="2104"/>
                  <a:pt x="827" y="2103"/>
                  <a:pt x="982" y="2084"/>
                </a:cubicBezTo>
                <a:cubicBezTo>
                  <a:pt x="1121" y="2067"/>
                  <a:pt x="1250" y="2020"/>
                  <a:pt x="1389" y="2005"/>
                </a:cubicBezTo>
                <a:cubicBezTo>
                  <a:pt x="1522" y="1962"/>
                  <a:pt x="1669" y="1958"/>
                  <a:pt x="1807" y="1937"/>
                </a:cubicBezTo>
                <a:cubicBezTo>
                  <a:pt x="1914" y="1921"/>
                  <a:pt x="2015" y="1893"/>
                  <a:pt x="2123" y="1881"/>
                </a:cubicBezTo>
                <a:cubicBezTo>
                  <a:pt x="2242" y="1867"/>
                  <a:pt x="2349" y="1851"/>
                  <a:pt x="2462" y="1813"/>
                </a:cubicBezTo>
                <a:cubicBezTo>
                  <a:pt x="2513" y="1796"/>
                  <a:pt x="2511" y="1811"/>
                  <a:pt x="2552" y="1790"/>
                </a:cubicBezTo>
                <a:cubicBezTo>
                  <a:pt x="2589" y="1771"/>
                  <a:pt x="2606" y="1747"/>
                  <a:pt x="2642" y="1723"/>
                </a:cubicBezTo>
                <a:cubicBezTo>
                  <a:pt x="2694" y="1689"/>
                  <a:pt x="2752" y="1659"/>
                  <a:pt x="2801" y="1621"/>
                </a:cubicBezTo>
                <a:cubicBezTo>
                  <a:pt x="2877" y="1562"/>
                  <a:pt x="2818" y="1593"/>
                  <a:pt x="2880" y="1531"/>
                </a:cubicBezTo>
                <a:cubicBezTo>
                  <a:pt x="2921" y="1490"/>
                  <a:pt x="2959" y="1456"/>
                  <a:pt x="2993" y="1406"/>
                </a:cubicBezTo>
                <a:cubicBezTo>
                  <a:pt x="3011" y="1353"/>
                  <a:pt x="3017" y="1301"/>
                  <a:pt x="3038" y="1248"/>
                </a:cubicBezTo>
                <a:cubicBezTo>
                  <a:pt x="3042" y="1226"/>
                  <a:pt x="3049" y="1204"/>
                  <a:pt x="3049" y="1181"/>
                </a:cubicBezTo>
                <a:cubicBezTo>
                  <a:pt x="3049" y="1121"/>
                  <a:pt x="3047" y="1060"/>
                  <a:pt x="3038" y="1000"/>
                </a:cubicBezTo>
                <a:cubicBezTo>
                  <a:pt x="3030" y="947"/>
                  <a:pt x="2905" y="903"/>
                  <a:pt x="2857" y="887"/>
                </a:cubicBezTo>
                <a:cubicBezTo>
                  <a:pt x="2846" y="879"/>
                  <a:pt x="2836" y="870"/>
                  <a:pt x="2823" y="864"/>
                </a:cubicBezTo>
                <a:cubicBezTo>
                  <a:pt x="2801" y="854"/>
                  <a:pt x="2755" y="842"/>
                  <a:pt x="2755" y="842"/>
                </a:cubicBezTo>
                <a:cubicBezTo>
                  <a:pt x="2693" y="795"/>
                  <a:pt x="2634" y="780"/>
                  <a:pt x="2563" y="751"/>
                </a:cubicBezTo>
                <a:cubicBezTo>
                  <a:pt x="2486" y="674"/>
                  <a:pt x="2512" y="576"/>
                  <a:pt x="2552" y="480"/>
                </a:cubicBezTo>
                <a:cubicBezTo>
                  <a:pt x="2566" y="447"/>
                  <a:pt x="2585" y="358"/>
                  <a:pt x="2609" y="334"/>
                </a:cubicBezTo>
                <a:cubicBezTo>
                  <a:pt x="2659" y="284"/>
                  <a:pt x="2759" y="279"/>
                  <a:pt x="2823" y="266"/>
                </a:cubicBezTo>
                <a:cubicBezTo>
                  <a:pt x="2911" y="248"/>
                  <a:pt x="2982" y="214"/>
                  <a:pt x="3060" y="175"/>
                </a:cubicBezTo>
                <a:cubicBezTo>
                  <a:pt x="3120" y="145"/>
                  <a:pt x="3200" y="151"/>
                  <a:pt x="3264" y="130"/>
                </a:cubicBezTo>
                <a:cubicBezTo>
                  <a:pt x="3286" y="123"/>
                  <a:pt x="3309" y="115"/>
                  <a:pt x="3331" y="108"/>
                </a:cubicBezTo>
                <a:cubicBezTo>
                  <a:pt x="3342" y="104"/>
                  <a:pt x="3354" y="100"/>
                  <a:pt x="3365" y="96"/>
                </a:cubicBezTo>
                <a:cubicBezTo>
                  <a:pt x="3376" y="92"/>
                  <a:pt x="3399" y="85"/>
                  <a:pt x="3399" y="85"/>
                </a:cubicBezTo>
                <a:cubicBezTo>
                  <a:pt x="3405" y="80"/>
                  <a:pt x="3464" y="34"/>
                  <a:pt x="3478" y="29"/>
                </a:cubicBezTo>
                <a:cubicBezTo>
                  <a:pt x="3556" y="0"/>
                  <a:pt x="3517" y="35"/>
                  <a:pt x="3546" y="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4" name="Line 80"/>
          <p:cNvSpPr>
            <a:spLocks noChangeShapeType="1"/>
          </p:cNvSpPr>
          <p:nvPr/>
        </p:nvSpPr>
        <p:spPr bwMode="auto">
          <a:xfrm>
            <a:off x="2757488" y="2708275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5" name="Line 81"/>
          <p:cNvSpPr>
            <a:spLocks noChangeShapeType="1"/>
          </p:cNvSpPr>
          <p:nvPr/>
        </p:nvSpPr>
        <p:spPr bwMode="auto">
          <a:xfrm>
            <a:off x="1843088" y="3394075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6" name="Line 82"/>
          <p:cNvSpPr>
            <a:spLocks noChangeShapeType="1"/>
          </p:cNvSpPr>
          <p:nvPr/>
        </p:nvSpPr>
        <p:spPr bwMode="auto">
          <a:xfrm>
            <a:off x="1233488" y="4156075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7" name="Line 83"/>
          <p:cNvSpPr>
            <a:spLocks noChangeShapeType="1"/>
          </p:cNvSpPr>
          <p:nvPr/>
        </p:nvSpPr>
        <p:spPr bwMode="auto">
          <a:xfrm>
            <a:off x="852488" y="4765675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8" name="Text Box 84"/>
          <p:cNvSpPr txBox="1">
            <a:spLocks noChangeArrowheads="1"/>
          </p:cNvSpPr>
          <p:nvPr/>
        </p:nvSpPr>
        <p:spPr bwMode="auto">
          <a:xfrm>
            <a:off x="2051050" y="5661025"/>
            <a:ext cx="547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 dirty="0">
                <a:solidFill>
                  <a:srgbClr val="3333FF"/>
                </a:solidFill>
                <a:latin typeface="Times New Roman" pitchFamily="18" charset="0"/>
              </a:rPr>
              <a:t>Makes two passes up the tree.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 - Part 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1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 autoUpdateAnimBg="0"/>
      <p:bldP spid="712780" grpId="0" animBg="1"/>
      <p:bldP spid="712781" grpId="0" animBg="1"/>
      <p:bldP spid="712782" grpId="0" animBg="1"/>
      <p:bldP spid="712783" grpId="0" animBg="1"/>
      <p:bldP spid="712784" grpId="0" animBg="1"/>
      <p:bldP spid="712785" grpId="0" animBg="1"/>
      <p:bldP spid="712786" grpId="0" animBg="1"/>
      <p:bldP spid="712787" grpId="0" animBg="1"/>
      <p:bldP spid="71278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4046</Words>
  <Application>Microsoft Office PowerPoint</Application>
  <PresentationFormat>화면 슬라이드 쇼(4:3)</PresentationFormat>
  <Paragraphs>2079</Paragraphs>
  <Slides>99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0" baseType="lpstr">
      <vt:lpstr>Default Design</vt:lpstr>
      <vt:lpstr>Tree – Part 2</vt:lpstr>
      <vt:lpstr>Topics</vt:lpstr>
      <vt:lpstr>Binary Search Trees</vt:lpstr>
      <vt:lpstr>Complexity Of Dictionary Operations Get(), Insert() and Delete()</vt:lpstr>
      <vt:lpstr>Definition Of Binary Search Tree</vt:lpstr>
      <vt:lpstr>Example Binary Search Tree</vt:lpstr>
      <vt:lpstr>The Operation Ascend()</vt:lpstr>
      <vt:lpstr>The Operation Get()</vt:lpstr>
      <vt:lpstr>The Operation Insert()</vt:lpstr>
      <vt:lpstr>The Operation Insert()</vt:lpstr>
      <vt:lpstr>The Operation Insert()</vt:lpstr>
      <vt:lpstr>The Operation Insert()</vt:lpstr>
      <vt:lpstr>The Operation Delete()</vt:lpstr>
      <vt:lpstr>Delete From A Leaf</vt:lpstr>
      <vt:lpstr>Delete From A Leaf (contd.)</vt:lpstr>
      <vt:lpstr>Delete From A Degree 1 Node</vt:lpstr>
      <vt:lpstr>Delete From A Degree 1 Node</vt:lpstr>
      <vt:lpstr>Delete From A Degree 2 Node</vt:lpstr>
      <vt:lpstr>Delete From A Degree 2 Node</vt:lpstr>
      <vt:lpstr>Delete From A Degree 2 Node</vt:lpstr>
      <vt:lpstr>Delete From A Degree 2 Node</vt:lpstr>
      <vt:lpstr>Delete From A Degree 2 Node</vt:lpstr>
      <vt:lpstr>Another Delete From A Degree 2 Node</vt:lpstr>
      <vt:lpstr>Delete From A Degree 2 Node</vt:lpstr>
      <vt:lpstr>Delete From A Degree 2 Node</vt:lpstr>
      <vt:lpstr>Delete From A Degree 2 Node</vt:lpstr>
      <vt:lpstr>Delete From A Degree 2 Node</vt:lpstr>
      <vt:lpstr>Indexed Binary Search Tree</vt:lpstr>
      <vt:lpstr>Example Indexed Binary Search Tree</vt:lpstr>
      <vt:lpstr>leftSize And Rank</vt:lpstr>
      <vt:lpstr>leftSize And Rank</vt:lpstr>
      <vt:lpstr>Get(index) And Delete(index)</vt:lpstr>
      <vt:lpstr>Get(index) And Delete(index)</vt:lpstr>
      <vt:lpstr>Applications  (Complexities Are For Balanced Trees)</vt:lpstr>
      <vt:lpstr>Selection Trees</vt:lpstr>
      <vt:lpstr>Winner Trees</vt:lpstr>
      <vt:lpstr>Winner Tree For 16 Players</vt:lpstr>
      <vt:lpstr>Winner Tree For 16 Players</vt:lpstr>
      <vt:lpstr>Winner Tree For 16 Players</vt:lpstr>
      <vt:lpstr>Complexity Of Initialize</vt:lpstr>
      <vt:lpstr>Applications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Time To Sort</vt:lpstr>
      <vt:lpstr>Winner Tree Operations</vt:lpstr>
      <vt:lpstr>Replace Winner And Replay</vt:lpstr>
      <vt:lpstr>Replace Winner And Replay</vt:lpstr>
      <vt:lpstr>Replace Winner And Replay</vt:lpstr>
      <vt:lpstr>Replace Winner And Replay</vt:lpstr>
      <vt:lpstr>Loser Tree</vt:lpstr>
      <vt:lpstr>Min Loser Tree For 16 Players</vt:lpstr>
      <vt:lpstr>Min Loser Tree For 16 Players</vt:lpstr>
      <vt:lpstr>Min Loser Tree For 16 Players</vt:lpstr>
      <vt:lpstr>Min Loser Tree For 16 Players</vt:lpstr>
      <vt:lpstr>Min Loser Tree For 16 Players</vt:lpstr>
      <vt:lpstr>Min Loser Tree For 16 Players</vt:lpstr>
      <vt:lpstr>Min Loser Tree For 16 Players</vt:lpstr>
      <vt:lpstr>Min Loser Tree For 16 Players</vt:lpstr>
      <vt:lpstr>Complexity Of Loser Tree Initialize</vt:lpstr>
      <vt:lpstr>PowerPoint 프레젠테이션</vt:lpstr>
      <vt:lpstr>Complexity Of Replay</vt:lpstr>
      <vt:lpstr>More Selection Tree Applications</vt:lpstr>
      <vt:lpstr>Disjoint Sets</vt:lpstr>
      <vt:lpstr>Using Arrays And Chains</vt:lpstr>
      <vt:lpstr>A Set as a Tree</vt:lpstr>
      <vt:lpstr>Result Of A Find Operation</vt:lpstr>
      <vt:lpstr>Strategy For Find(i)</vt:lpstr>
      <vt:lpstr>Trees With Parent Pointers</vt:lpstr>
      <vt:lpstr>Set Representation</vt:lpstr>
      <vt:lpstr>Union Operation</vt:lpstr>
      <vt:lpstr>Union Example</vt:lpstr>
      <vt:lpstr>The Union Method</vt:lpstr>
      <vt:lpstr>Time Complexity Of SimpleUnion()</vt:lpstr>
      <vt:lpstr>The Find Method</vt:lpstr>
      <vt:lpstr>Time Complexity of SimpleFind()</vt:lpstr>
      <vt:lpstr>u Unions and f Find Operations</vt:lpstr>
      <vt:lpstr>Smart Union Strategies</vt:lpstr>
      <vt:lpstr>Height Rule</vt:lpstr>
      <vt:lpstr>Weight Rule</vt:lpstr>
      <vt:lpstr>Implementation</vt:lpstr>
      <vt:lpstr>Height Of A Tree</vt:lpstr>
      <vt:lpstr>Sprucing Up The Find Method</vt:lpstr>
      <vt:lpstr>Path Compaction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Sanghwan</cp:lastModifiedBy>
  <cp:revision>220</cp:revision>
  <dcterms:created xsi:type="dcterms:W3CDTF">1999-10-08T19:08:27Z</dcterms:created>
  <dcterms:modified xsi:type="dcterms:W3CDTF">2017-04-13T00:36:59Z</dcterms:modified>
</cp:coreProperties>
</file>