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539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74" r:id="rId55"/>
    <p:sldId id="475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2" r:id="rId73"/>
    <p:sldId id="493" r:id="rId74"/>
    <p:sldId id="494" r:id="rId75"/>
    <p:sldId id="495" r:id="rId76"/>
    <p:sldId id="496" r:id="rId77"/>
    <p:sldId id="497" r:id="rId78"/>
    <p:sldId id="498" r:id="rId79"/>
    <p:sldId id="499" r:id="rId80"/>
    <p:sldId id="500" r:id="rId81"/>
    <p:sldId id="501" r:id="rId82"/>
    <p:sldId id="502" r:id="rId83"/>
    <p:sldId id="503" r:id="rId84"/>
    <p:sldId id="504" r:id="rId85"/>
    <p:sldId id="505" r:id="rId86"/>
    <p:sldId id="506" r:id="rId87"/>
    <p:sldId id="507" r:id="rId88"/>
    <p:sldId id="508" r:id="rId89"/>
    <p:sldId id="509" r:id="rId90"/>
    <p:sldId id="510" r:id="rId91"/>
    <p:sldId id="511" r:id="rId92"/>
    <p:sldId id="512" r:id="rId93"/>
    <p:sldId id="513" r:id="rId94"/>
    <p:sldId id="514" r:id="rId95"/>
    <p:sldId id="515" r:id="rId96"/>
    <p:sldId id="516" r:id="rId97"/>
    <p:sldId id="517" r:id="rId98"/>
    <p:sldId id="518" r:id="rId99"/>
    <p:sldId id="519" r:id="rId100"/>
    <p:sldId id="520" r:id="rId101"/>
    <p:sldId id="521" r:id="rId102"/>
    <p:sldId id="522" r:id="rId103"/>
    <p:sldId id="523" r:id="rId104"/>
    <p:sldId id="524" r:id="rId105"/>
    <p:sldId id="525" r:id="rId106"/>
    <p:sldId id="526" r:id="rId107"/>
    <p:sldId id="527" r:id="rId108"/>
    <p:sldId id="528" r:id="rId109"/>
    <p:sldId id="529" r:id="rId110"/>
    <p:sldId id="530" r:id="rId111"/>
    <p:sldId id="531" r:id="rId112"/>
    <p:sldId id="532" r:id="rId113"/>
    <p:sldId id="533" r:id="rId114"/>
    <p:sldId id="534" r:id="rId115"/>
    <p:sldId id="535" r:id="rId116"/>
    <p:sldId id="536" r:id="rId117"/>
    <p:sldId id="537" r:id="rId118"/>
    <p:sldId id="538" r:id="rId11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7" autoAdjust="0"/>
    <p:restoredTop sz="93115" autoAdjust="0"/>
  </p:normalViewPr>
  <p:slideViewPr>
    <p:cSldViewPr snapToGrid="0">
      <p:cViewPr>
        <p:scale>
          <a:sx n="131" d="100"/>
          <a:sy n="131" d="100"/>
        </p:scale>
        <p:origin x="-102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ea typeface="굴림" charset="-127"/>
              </a:defRPr>
            </a:lvl1pPr>
          </a:lstStyle>
          <a:p>
            <a:pPr>
              <a:defRPr/>
            </a:pPr>
            <a:fld id="{932C8745-6734-455D-990C-35C50A12C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89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charset="-127"/>
              </a:defRPr>
            </a:lvl1pPr>
          </a:lstStyle>
          <a:p>
            <a:pPr>
              <a:defRPr/>
            </a:pPr>
            <a:fld id="{8497BD50-0194-42E7-9A62-719CF45248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7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97BD50-0194-42E7-9A62-719CF452487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0833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04CFFA0-1428-4F40-941E-EE9B0DF5BA24}" type="slidenum">
              <a:rPr kumimoji="0" lang="ko-KR" altLang="en-US" smtClean="0">
                <a:latin typeface="Times New Roman" pitchFamily="18" charset="0"/>
              </a:rPr>
              <a:pPr/>
              <a:t>71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Keep track of edges used to reach new vertices. These edges form a spanning tree if the graph is connected.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4D43472C-0D84-4C6A-9F67-1D9F9C4AC12B}" type="slidenum">
              <a:rPr kumimoji="0" lang="ko-KR" altLang="en-US" smtClean="0">
                <a:latin typeface="Times New Roman" pitchFamily="18" charset="0"/>
              </a:rPr>
              <a:pPr/>
              <a:t>109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Dijkstrta</a:t>
            </a:r>
            <a:r>
              <a:rPr lang="en-US" altLang="ko-KR" smtClean="0">
                <a:latin typeface="Times New Roman" pitchFamily="18" charset="0"/>
                <a:ea typeface="굴림" charset="-127"/>
              </a:rPr>
              <a:t>’</a:t>
            </a:r>
            <a:r>
              <a:rPr lang="en-US" altLang="ko-KR" smtClean="0">
                <a:latin typeface="굴림" charset="-127"/>
                <a:ea typeface="굴림" charset="-127"/>
              </a:rPr>
              <a:t>s algorithm is done in the next lecture. Fibonacci heaos are in Chapter 9.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BC63CA3E-0A78-43D6-BD77-4397AD92D52C}" type="slidenum">
              <a:rPr kumimoji="0" lang="ko-KR" altLang="en-US" smtClean="0">
                <a:latin typeface="Times New Roman" pitchFamily="18" charset="0"/>
              </a:rPr>
              <a:pPr/>
              <a:t>24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Determine whether an undirected graph is connected.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F1E42E0-DA67-4FAE-921B-8B1B3EF523D7}" type="slidenum">
              <a:rPr kumimoji="0" lang="ko-KR" altLang="en-US" smtClean="0">
                <a:latin typeface="Times New Roman" pitchFamily="18" charset="0"/>
              </a:rPr>
              <a:pPr/>
              <a:t>27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Determine connected components of an undirected graph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4A521240-F20C-4BBF-A5B6-2313A1AF22FF}" type="slidenum">
              <a:rPr kumimoji="0" lang="ko-KR" altLang="en-US" smtClean="0">
                <a:latin typeface="Times New Roman" pitchFamily="18" charset="0"/>
              </a:rPr>
              <a:pPr/>
              <a:t>32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In graph terminology, the term rooted tree is used to denote what we were earlier calling a tree (Chapter 12).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033C8F9-6628-459C-9CD6-1BA9991172AF}" type="slidenum">
              <a:rPr kumimoji="0" lang="ko-KR" altLang="en-US" smtClean="0">
                <a:latin typeface="Times New Roman" pitchFamily="18" charset="0"/>
              </a:rPr>
              <a:pPr/>
              <a:t>35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 cap="flat"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0161DD9-689F-4F05-A016-AB0599E25072}" type="slidenum">
              <a:rPr kumimoji="0" lang="ko-KR" altLang="en-US" smtClean="0">
                <a:latin typeface="Times New Roman" pitchFamily="18" charset="0"/>
              </a:rPr>
              <a:pPr/>
              <a:t>36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In the communication networks area, we are interested in finding minimum cost spanning trees.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74983F1-D92A-462C-9F20-A01104E15D37}" type="slidenum">
              <a:rPr kumimoji="0" lang="ko-KR" altLang="en-US" smtClean="0">
                <a:latin typeface="Times New Roman" pitchFamily="18" charset="0"/>
              </a:rPr>
              <a:pPr/>
              <a:t>37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 cap="flat"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Edge cost is power needed to reach a node. If vertex 1 broadcasts with power 2, only vertex 4 is reached. If it broadcasts with power 4, both 2 and 4 are reached. Min-broadcast rooted spanning tree is NP-hard. Cost of tree of previous slide becomes 26.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E3FFBE7-B225-4409-8812-ADD17E2EA910}" type="slidenum">
              <a:rPr kumimoji="0" lang="ko-KR" altLang="en-US" smtClean="0">
                <a:latin typeface="Times New Roman" pitchFamily="18" charset="0"/>
              </a:rPr>
              <a:pPr/>
              <a:t>44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7562" cy="3471862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Array length n simply means we need an array with n spots. A direct implementation using a Java array would need n+1 spots, because spot 0 would not be utilized. However, by using spot 0 for vertex 1, spot 1 for vertex 2, and so on, we could get by with a Java array whose length is actually 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30275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DDE2E56-8F52-44CB-B1F3-87FD13980D96}" type="slidenum">
              <a:rPr kumimoji="0" lang="ko-KR" altLang="en-US" smtClean="0">
                <a:latin typeface="Times New Roman" pitchFamily="18" charset="0"/>
              </a:rPr>
              <a:pPr/>
              <a:t>51</a:t>
            </a:fld>
            <a:endParaRPr kumimoji="0" lang="en-US" altLang="ko-KR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Note that vertices adjacent from v are examined one at a time. As soon as an unreached adjacent vertex u is found, a DFS(u) is done. Remaining vertices adjacent from v are examined after DFS(u) completes.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83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smtClean="0"/>
              <a:t>Graph - Part 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0B4F5ECF-E880-4FF9-999C-B41A3E24752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6613" y="892175"/>
            <a:ext cx="7772400" cy="1470025"/>
          </a:xfrm>
        </p:spPr>
        <p:txBody>
          <a:bodyPr/>
          <a:lstStyle/>
          <a:p>
            <a:pPr algn="ctr"/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>
                <a:latin typeface="Arial" charset="0"/>
              </a:rPr>
              <a:t>–</a:t>
            </a:r>
            <a:r>
              <a:rPr lang="en-US" altLang="ko-KR" dirty="0"/>
              <a:t> Part 1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54325"/>
            <a:ext cx="6400800" cy="2784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Instructor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Sanghwan</a:t>
            </a:r>
            <a:r>
              <a:rPr lang="en-US" altLang="ko-KR" sz="2400" dirty="0"/>
              <a:t> Lee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Office</a:t>
            </a:r>
            <a:r>
              <a:rPr lang="ko-KR" altLang="en-US" sz="2400" dirty="0"/>
              <a:t> </a:t>
            </a:r>
            <a:r>
              <a:rPr lang="en-US" altLang="ko-KR" sz="2400" dirty="0"/>
              <a:t>: Building # 7, Room 618</a:t>
            </a:r>
            <a:endParaRPr lang="ko-K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E-mail : sanghwan@kookmin.ac.kr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Homepage: http://netapp.cs.kookmin.ac.kr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Office Hour : Tue 15:00-16:30, Thu 13:30-15:00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굴림" pitchFamily="50" charset="-127"/>
              </a:rPr>
              <a:t>Cell : 010-2261-7038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1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Complete Undirected Graph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9788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Has all possible edges.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4197350"/>
            <a:ext cx="1219200" cy="1106488"/>
            <a:chOff x="432" y="2644"/>
            <a:chExt cx="768" cy="697"/>
          </a:xfrm>
        </p:grpSpPr>
        <p:sp>
          <p:nvSpPr>
            <p:cNvPr id="11295" name="Oval 5"/>
            <p:cNvSpPr>
              <a:spLocks noChangeArrowheads="1"/>
            </p:cNvSpPr>
            <p:nvPr/>
          </p:nvSpPr>
          <p:spPr bwMode="auto">
            <a:xfrm>
              <a:off x="628" y="26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6" name="Rectangle 6"/>
            <p:cNvSpPr>
              <a:spLocks noChangeArrowheads="1"/>
            </p:cNvSpPr>
            <p:nvPr/>
          </p:nvSpPr>
          <p:spPr bwMode="auto">
            <a:xfrm>
              <a:off x="432" y="2976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n = 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3130550"/>
            <a:ext cx="1219200" cy="2173288"/>
            <a:chOff x="1344" y="1972"/>
            <a:chExt cx="768" cy="1369"/>
          </a:xfrm>
        </p:grpSpPr>
        <p:sp>
          <p:nvSpPr>
            <p:cNvPr id="11291" name="Oval 8"/>
            <p:cNvSpPr>
              <a:spLocks noChangeArrowheads="1"/>
            </p:cNvSpPr>
            <p:nvPr/>
          </p:nvSpPr>
          <p:spPr bwMode="auto">
            <a:xfrm>
              <a:off x="149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2" name="Oval 9"/>
            <p:cNvSpPr>
              <a:spLocks noChangeArrowheads="1"/>
            </p:cNvSpPr>
            <p:nvPr/>
          </p:nvSpPr>
          <p:spPr bwMode="auto">
            <a:xfrm>
              <a:off x="1492" y="19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3" name="Line 10"/>
            <p:cNvSpPr>
              <a:spLocks noChangeShapeType="1"/>
            </p:cNvSpPr>
            <p:nvPr/>
          </p:nvSpPr>
          <p:spPr bwMode="auto">
            <a:xfrm>
              <a:off x="1632" y="22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4" name="Rectangle 11"/>
            <p:cNvSpPr>
              <a:spLocks noChangeArrowheads="1"/>
            </p:cNvSpPr>
            <p:nvPr/>
          </p:nvSpPr>
          <p:spPr bwMode="auto">
            <a:xfrm>
              <a:off x="1344" y="2976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n = 2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044950" y="3206750"/>
            <a:ext cx="1511300" cy="2097088"/>
            <a:chOff x="2548" y="2020"/>
            <a:chExt cx="952" cy="1321"/>
          </a:xfrm>
        </p:grpSpPr>
        <p:sp>
          <p:nvSpPr>
            <p:cNvPr id="11284" name="Oval 13"/>
            <p:cNvSpPr>
              <a:spLocks noChangeArrowheads="1"/>
            </p:cNvSpPr>
            <p:nvPr/>
          </p:nvSpPr>
          <p:spPr bwMode="auto">
            <a:xfrm>
              <a:off x="2836" y="20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5" name="Oval 14"/>
            <p:cNvSpPr>
              <a:spLocks noChangeArrowheads="1"/>
            </p:cNvSpPr>
            <p:nvPr/>
          </p:nvSpPr>
          <p:spPr bwMode="auto">
            <a:xfrm>
              <a:off x="2548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6" name="Oval 15"/>
            <p:cNvSpPr>
              <a:spLocks noChangeArrowheads="1"/>
            </p:cNvSpPr>
            <p:nvPr/>
          </p:nvSpPr>
          <p:spPr bwMode="auto">
            <a:xfrm>
              <a:off x="3220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7" name="Line 16"/>
            <p:cNvSpPr>
              <a:spLocks noChangeShapeType="1"/>
            </p:cNvSpPr>
            <p:nvPr/>
          </p:nvSpPr>
          <p:spPr bwMode="auto">
            <a:xfrm>
              <a:off x="3072" y="2256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8" name="Line 17"/>
            <p:cNvSpPr>
              <a:spLocks noChangeShapeType="1"/>
            </p:cNvSpPr>
            <p:nvPr/>
          </p:nvSpPr>
          <p:spPr bwMode="auto">
            <a:xfrm flipH="1">
              <a:off x="2688" y="2256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9" name="Line 18"/>
            <p:cNvSpPr>
              <a:spLocks noChangeShapeType="1"/>
            </p:cNvSpPr>
            <p:nvPr/>
          </p:nvSpPr>
          <p:spPr bwMode="auto">
            <a:xfrm>
              <a:off x="2832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0" name="Rectangle 19"/>
            <p:cNvSpPr>
              <a:spLocks noChangeArrowheads="1"/>
            </p:cNvSpPr>
            <p:nvPr/>
          </p:nvSpPr>
          <p:spPr bwMode="auto">
            <a:xfrm>
              <a:off x="2592" y="2976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n = 3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561138" y="3130550"/>
            <a:ext cx="1892300" cy="2020888"/>
            <a:chOff x="4133" y="1972"/>
            <a:chExt cx="1192" cy="1273"/>
          </a:xfrm>
        </p:grpSpPr>
        <p:sp>
          <p:nvSpPr>
            <p:cNvPr id="11273" name="Oval 21"/>
            <p:cNvSpPr>
              <a:spLocks noChangeArrowheads="1"/>
            </p:cNvSpPr>
            <p:nvPr/>
          </p:nvSpPr>
          <p:spPr bwMode="auto">
            <a:xfrm>
              <a:off x="4180" y="19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" name="Oval 22"/>
            <p:cNvSpPr>
              <a:spLocks noChangeArrowheads="1"/>
            </p:cNvSpPr>
            <p:nvPr/>
          </p:nvSpPr>
          <p:spPr bwMode="auto">
            <a:xfrm>
              <a:off x="4949" y="19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5" name="Oval 23"/>
            <p:cNvSpPr>
              <a:spLocks noChangeArrowheads="1"/>
            </p:cNvSpPr>
            <p:nvPr/>
          </p:nvSpPr>
          <p:spPr bwMode="auto">
            <a:xfrm>
              <a:off x="5045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6" name="Oval 24"/>
            <p:cNvSpPr>
              <a:spLocks noChangeArrowheads="1"/>
            </p:cNvSpPr>
            <p:nvPr/>
          </p:nvSpPr>
          <p:spPr bwMode="auto">
            <a:xfrm>
              <a:off x="4133" y="264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7" name="Line 25"/>
            <p:cNvSpPr>
              <a:spLocks noChangeShapeType="1"/>
            </p:cNvSpPr>
            <p:nvPr/>
          </p:nvSpPr>
          <p:spPr bwMode="auto">
            <a:xfrm>
              <a:off x="4464" y="211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8" name="Line 26"/>
            <p:cNvSpPr>
              <a:spLocks noChangeShapeType="1"/>
            </p:cNvSpPr>
            <p:nvPr/>
          </p:nvSpPr>
          <p:spPr bwMode="auto">
            <a:xfrm>
              <a:off x="5136" y="225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Line 27"/>
            <p:cNvSpPr>
              <a:spLocks noChangeShapeType="1"/>
            </p:cNvSpPr>
            <p:nvPr/>
          </p:nvSpPr>
          <p:spPr bwMode="auto">
            <a:xfrm>
              <a:off x="4320" y="225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Line 28"/>
            <p:cNvSpPr>
              <a:spLocks noChangeShapeType="1"/>
            </p:cNvSpPr>
            <p:nvPr/>
          </p:nvSpPr>
          <p:spPr bwMode="auto">
            <a:xfrm>
              <a:off x="4416" y="278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Line 29"/>
            <p:cNvSpPr>
              <a:spLocks noChangeShapeType="1"/>
            </p:cNvSpPr>
            <p:nvPr/>
          </p:nvSpPr>
          <p:spPr bwMode="auto">
            <a:xfrm>
              <a:off x="4464" y="2208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Line 30"/>
            <p:cNvSpPr>
              <a:spLocks noChangeShapeType="1"/>
            </p:cNvSpPr>
            <p:nvPr/>
          </p:nvSpPr>
          <p:spPr bwMode="auto">
            <a:xfrm flipH="1">
              <a:off x="4368" y="2208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Rectangle 31"/>
            <p:cNvSpPr>
              <a:spLocks noChangeArrowheads="1"/>
            </p:cNvSpPr>
            <p:nvPr/>
          </p:nvSpPr>
          <p:spPr bwMode="auto">
            <a:xfrm>
              <a:off x="4464" y="288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n = 4</a:t>
              </a:r>
            </a:p>
          </p:txBody>
        </p:sp>
      </p:grp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6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Edge Selection Strategies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641725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Start with an </a:t>
            </a:r>
            <a:r>
              <a:rPr lang="en-US" altLang="ko-KR" smtClean="0">
                <a:solidFill>
                  <a:srgbClr val="3333FF"/>
                </a:solidFill>
              </a:rPr>
              <a:t>n-</a:t>
            </a:r>
            <a:r>
              <a:rPr lang="en-US" altLang="ko-KR" smtClean="0"/>
              <a:t>vertex forest. Each component/tree selects a </a:t>
            </a:r>
            <a:r>
              <a:rPr lang="en-US" altLang="ko-KR" smtClean="0">
                <a:solidFill>
                  <a:srgbClr val="3333FF"/>
                </a:solidFill>
              </a:rPr>
              <a:t>least cost</a:t>
            </a:r>
            <a:r>
              <a:rPr lang="en-US" altLang="ko-KR" smtClean="0"/>
              <a:t> edge to connect to another component/tree. Eliminate duplicate selections and possible cycles. Repeat until only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 component/tree is left.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Sollin</a:t>
            </a:r>
            <a:r>
              <a:rPr lang="en-US" altLang="ko-KR" smtClean="0">
                <a:latin typeface="Times New Roman" pitchFamily="18" charset="0"/>
              </a:rPr>
              <a:t>’</a:t>
            </a:r>
            <a:r>
              <a:rPr lang="en-US" altLang="ko-KR" smtClean="0"/>
              <a:t>s method.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173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1" grpId="0" build="p" bldLvl="3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Edge Rejection Strategies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2400" cy="502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Start with the connected graph. Repeatedly find a cycle and </a:t>
            </a:r>
            <a:r>
              <a:rPr lang="en-US" altLang="ko-KR" smtClean="0">
                <a:solidFill>
                  <a:srgbClr val="3333FF"/>
                </a:solidFill>
              </a:rPr>
              <a:t>eliminate</a:t>
            </a:r>
            <a:r>
              <a:rPr lang="en-US" altLang="ko-KR" smtClean="0"/>
              <a:t> the </a:t>
            </a:r>
            <a:r>
              <a:rPr lang="en-US" altLang="ko-KR" smtClean="0">
                <a:solidFill>
                  <a:srgbClr val="3333FF"/>
                </a:solidFill>
              </a:rPr>
              <a:t>highest cost edge</a:t>
            </a:r>
            <a:r>
              <a:rPr lang="en-US" altLang="ko-KR" smtClean="0"/>
              <a:t> on this cycle. Stop when no cycles remain.</a:t>
            </a:r>
          </a:p>
          <a:p>
            <a:pPr eaLnBrk="1" hangingPunct="1"/>
            <a:r>
              <a:rPr lang="en-US" altLang="ko-KR" smtClean="0"/>
              <a:t>Consider edges in </a:t>
            </a:r>
            <a:r>
              <a:rPr lang="en-US" altLang="ko-KR" smtClean="0">
                <a:solidFill>
                  <a:srgbClr val="3333FF"/>
                </a:solidFill>
              </a:rPr>
              <a:t>descending order</a:t>
            </a:r>
            <a:r>
              <a:rPr lang="en-US" altLang="ko-KR" smtClean="0"/>
              <a:t> of cost. Eliminate an edge provided this leaves behind a connected graph.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66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5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dirty="0" err="1" smtClean="0"/>
              <a:t>Kruskal</a:t>
            </a:r>
            <a:r>
              <a:rPr lang="en-US" altLang="ko-KR" dirty="0" err="1" smtClean="0">
                <a:latin typeface="Times New Roman" pitchFamily="18" charset="0"/>
              </a:rPr>
              <a:t>’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Method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05200"/>
            <a:ext cx="7772400" cy="685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Start with a forest that has no edges.</a:t>
            </a:r>
          </a:p>
        </p:txBody>
      </p:sp>
      <p:sp>
        <p:nvSpPr>
          <p:cNvPr id="105477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478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5479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480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5481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482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5483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484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5485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486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5487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488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5489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490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5491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492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5493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494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495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496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497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498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499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500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501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502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5503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5504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5505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5506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5507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5508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5509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05510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5511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5512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330826" y="1511300"/>
            <a:ext cx="3452813" cy="1189038"/>
            <a:chOff x="3358" y="952"/>
            <a:chExt cx="2175" cy="749"/>
          </a:xfrm>
        </p:grpSpPr>
        <p:sp>
          <p:nvSpPr>
            <p:cNvPr id="105516" name="Oval 41"/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17" name="Rectangle 42"/>
            <p:cNvSpPr>
              <a:spLocks noChangeArrowheads="1"/>
            </p:cNvSpPr>
            <p:nvPr/>
          </p:nvSpPr>
          <p:spPr bwMode="auto">
            <a:xfrm>
              <a:off x="3358" y="952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dirty="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5518" name="Oval 43"/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19" name="Rectangle 44"/>
            <p:cNvSpPr>
              <a:spLocks noChangeArrowheads="1"/>
            </p:cNvSpPr>
            <p:nvPr/>
          </p:nvSpPr>
          <p:spPr bwMode="auto">
            <a:xfrm>
              <a:off x="4039" y="95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dirty="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5520" name="Oval 45"/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21" name="Rectangle 46"/>
            <p:cNvSpPr>
              <a:spLocks noChangeArrowheads="1"/>
            </p:cNvSpPr>
            <p:nvPr/>
          </p:nvSpPr>
          <p:spPr bwMode="auto">
            <a:xfrm>
              <a:off x="4695" y="95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dirty="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5522" name="Oval 47"/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23" name="Rectangle 48"/>
            <p:cNvSpPr>
              <a:spLocks noChangeArrowheads="1"/>
            </p:cNvSpPr>
            <p:nvPr/>
          </p:nvSpPr>
          <p:spPr bwMode="auto">
            <a:xfrm>
              <a:off x="5340" y="96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dirty="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5524" name="Oval 49"/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25" name="Rectangle 50"/>
            <p:cNvSpPr>
              <a:spLocks noChangeArrowheads="1"/>
            </p:cNvSpPr>
            <p:nvPr/>
          </p:nvSpPr>
          <p:spPr bwMode="auto">
            <a:xfrm>
              <a:off x="3376" y="146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dirty="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5526" name="Oval 51"/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27" name="Rectangle 52"/>
            <p:cNvSpPr>
              <a:spLocks noChangeArrowheads="1"/>
            </p:cNvSpPr>
            <p:nvPr/>
          </p:nvSpPr>
          <p:spPr bwMode="auto">
            <a:xfrm>
              <a:off x="4028" y="146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dirty="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5528" name="Oval 53"/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29" name="Rectangle 54"/>
            <p:cNvSpPr>
              <a:spLocks noChangeArrowheads="1"/>
            </p:cNvSpPr>
            <p:nvPr/>
          </p:nvSpPr>
          <p:spPr bwMode="auto">
            <a:xfrm>
              <a:off x="4695" y="146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dirty="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5530" name="Oval 55"/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531" name="Rectangle 56"/>
            <p:cNvSpPr>
              <a:spLocks noChangeArrowheads="1"/>
            </p:cNvSpPr>
            <p:nvPr/>
          </p:nvSpPr>
          <p:spPr bwMode="auto">
            <a:xfrm>
              <a:off x="5353" y="145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dirty="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105514" name="Line 57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5514" name="Rectangle 58"/>
          <p:cNvSpPr>
            <a:spLocks noChangeArrowheads="1"/>
          </p:cNvSpPr>
          <p:nvPr/>
        </p:nvSpPr>
        <p:spPr bwMode="auto">
          <a:xfrm>
            <a:off x="762000" y="4343400"/>
            <a:ext cx="75438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3200"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Consider edges in ascending order of cost.</a:t>
            </a:r>
          </a:p>
          <a:p>
            <a:pPr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 Edge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(1,2)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is considered first and added to the forest.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2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9" grpId="0" build="p" autoUpdateAnimBg="0"/>
      <p:bldP spid="915514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Kruskal</a:t>
            </a:r>
            <a:r>
              <a:rPr lang="en-US" altLang="ko-KR" smtClean="0">
                <a:latin typeface="Times New Roman" pitchFamily="18" charset="0"/>
              </a:rPr>
              <a:t>’</a:t>
            </a:r>
            <a:r>
              <a:rPr lang="en-US" altLang="ko-KR" smtClean="0"/>
              <a:t>s Method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175000"/>
            <a:ext cx="8280400" cy="685800"/>
          </a:xfrm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3200" smtClean="0">
                <a:latin typeface="Times New Roman" pitchFamily="18" charset="0"/>
              </a:rPr>
              <a:t>Edge </a:t>
            </a:r>
            <a:r>
              <a:rPr lang="en-US" altLang="ko-KR" sz="3200" smtClean="0">
                <a:solidFill>
                  <a:srgbClr val="3333FF"/>
                </a:solidFill>
                <a:latin typeface="Times New Roman" pitchFamily="18" charset="0"/>
              </a:rPr>
              <a:t>(7,8)</a:t>
            </a:r>
            <a:r>
              <a:rPr lang="en-US" altLang="ko-KR" sz="3200" smtClean="0">
                <a:latin typeface="Times New Roman" pitchFamily="18" charset="0"/>
              </a:rPr>
              <a:t> is considered next and added.</a:t>
            </a:r>
          </a:p>
        </p:txBody>
      </p:sp>
      <p:sp>
        <p:nvSpPr>
          <p:cNvPr id="106501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6503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04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6505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06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6507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08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6509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10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6511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12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6513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14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6515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16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6517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18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19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20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21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22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23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24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25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26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27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6528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6529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6530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6531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6532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6533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06534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6535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6536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06537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38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6539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40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6541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42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6543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44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6545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46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6547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48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6549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50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6551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552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6553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54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55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06571" name="Line 60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72" name="Rectangle 61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916542" name="Rectangle 62"/>
          <p:cNvSpPr>
            <a:spLocks noChangeArrowheads="1"/>
          </p:cNvSpPr>
          <p:nvPr/>
        </p:nvSpPr>
        <p:spPr bwMode="auto">
          <a:xfrm>
            <a:off x="395288" y="36449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Edge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(3,4)</a:t>
            </a:r>
            <a:r>
              <a:rPr kumimoji="0" lang="en-US" altLang="ko-KR" sz="3200">
                <a:latin typeface="Times New Roman" pitchFamily="18" charset="0"/>
              </a:rPr>
              <a:t> is considered next and added.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06569" name="Line 64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70" name="Rectangle 65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916546" name="Rectangle 66"/>
          <p:cNvSpPr>
            <a:spLocks noChangeArrowheads="1"/>
          </p:cNvSpPr>
          <p:nvPr/>
        </p:nvSpPr>
        <p:spPr bwMode="auto">
          <a:xfrm>
            <a:off x="395288" y="414972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Edge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(5,6)</a:t>
            </a:r>
            <a:r>
              <a:rPr kumimoji="0" lang="en-US" altLang="ko-KR" sz="3200">
                <a:latin typeface="Times New Roman" pitchFamily="18" charset="0"/>
              </a:rPr>
              <a:t> is considered next and added.</a:t>
            </a: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06567" name="Line 68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68" name="Rectangle 69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916550" name="Rectangle 70"/>
          <p:cNvSpPr>
            <a:spLocks noChangeArrowheads="1"/>
          </p:cNvSpPr>
          <p:nvPr/>
        </p:nvSpPr>
        <p:spPr bwMode="auto">
          <a:xfrm>
            <a:off x="395288" y="465296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Edge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(2,3)</a:t>
            </a:r>
            <a:r>
              <a:rPr kumimoji="0" lang="en-US" altLang="ko-KR" sz="3200">
                <a:latin typeface="Times New Roman" pitchFamily="18" charset="0"/>
              </a:rPr>
              <a:t> is considered next and added.</a:t>
            </a: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06565" name="Line 72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66" name="Rectangle 73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916554" name="Rectangle 74"/>
          <p:cNvSpPr>
            <a:spLocks noChangeArrowheads="1"/>
          </p:cNvSpPr>
          <p:nvPr/>
        </p:nvSpPr>
        <p:spPr bwMode="auto">
          <a:xfrm>
            <a:off x="395288" y="515778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Edge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(1,3)</a:t>
            </a:r>
            <a:r>
              <a:rPr kumimoji="0" lang="en-US" altLang="ko-KR" sz="3200">
                <a:latin typeface="Times New Roman" pitchFamily="18" charset="0"/>
              </a:rPr>
              <a:t> is considered next and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rejected</a:t>
            </a:r>
            <a:r>
              <a:rPr kumimoji="0" lang="en-US" altLang="ko-KR" sz="3200">
                <a:latin typeface="Times New Roman" pitchFamily="18" charset="0"/>
              </a:rPr>
              <a:t> because it creates a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cycle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sp>
        <p:nvSpPr>
          <p:cNvPr id="916555" name="Line 75"/>
          <p:cNvSpPr>
            <a:spLocks noChangeShapeType="1"/>
          </p:cNvSpPr>
          <p:nvPr/>
        </p:nvSpPr>
        <p:spPr bwMode="auto">
          <a:xfrm>
            <a:off x="5656263" y="1738313"/>
            <a:ext cx="74612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50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 build="p" autoUpdateAnimBg="0"/>
      <p:bldP spid="916542" grpId="0" build="p" autoUpdateAnimBg="0"/>
      <p:bldP spid="916546" grpId="0" build="p" autoUpdateAnimBg="0"/>
      <p:bldP spid="916550" grpId="0" build="p" autoUpdateAnimBg="0"/>
      <p:bldP spid="916554" grpId="0" build="p" autoUpdateAnimBg="0"/>
      <p:bldP spid="91655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284538"/>
            <a:ext cx="7772400" cy="685800"/>
          </a:xfrm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3200" smtClean="0">
                <a:latin typeface="Times New Roman" pitchFamily="18" charset="0"/>
              </a:rPr>
              <a:t>Edge </a:t>
            </a:r>
            <a:r>
              <a:rPr lang="en-US" altLang="ko-KR" sz="3200" smtClean="0">
                <a:solidFill>
                  <a:srgbClr val="3333FF"/>
                </a:solidFill>
                <a:latin typeface="Times New Roman" pitchFamily="18" charset="0"/>
              </a:rPr>
              <a:t>(2,4)</a:t>
            </a:r>
            <a:r>
              <a:rPr lang="en-US" altLang="ko-KR" sz="3200" smtClean="0">
                <a:latin typeface="Times New Roman" pitchFamily="18" charset="0"/>
              </a:rPr>
              <a:t> is considered next and </a:t>
            </a:r>
            <a:r>
              <a:rPr lang="en-US" altLang="ko-KR" sz="3200" smtClean="0">
                <a:solidFill>
                  <a:srgbClr val="3333FF"/>
                </a:solidFill>
                <a:latin typeface="Times New Roman" pitchFamily="18" charset="0"/>
              </a:rPr>
              <a:t>rejected</a:t>
            </a:r>
            <a:r>
              <a:rPr lang="en-US" altLang="ko-KR" sz="3200" smtClean="0">
                <a:latin typeface="Times New Roman" pitchFamily="18" charset="0"/>
              </a:rPr>
              <a:t> because it creates a </a:t>
            </a:r>
            <a:r>
              <a:rPr lang="en-US" altLang="ko-KR" sz="3200" smtClean="0">
                <a:solidFill>
                  <a:srgbClr val="3333FF"/>
                </a:solidFill>
                <a:latin typeface="Times New Roman" pitchFamily="18" charset="0"/>
              </a:rPr>
              <a:t>cycle</a:t>
            </a:r>
            <a:r>
              <a:rPr lang="en-US" altLang="ko-KR" sz="3200" smtClean="0">
                <a:latin typeface="Times New Roman" pitchFamily="18" charset="0"/>
              </a:rPr>
              <a:t>.</a:t>
            </a:r>
          </a:p>
        </p:txBody>
      </p:sp>
      <p:sp>
        <p:nvSpPr>
          <p:cNvPr id="107525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7527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28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7529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30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7531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32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7533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34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7535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36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7537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38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7539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40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7541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42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43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44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45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46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47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48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49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50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51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7552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7553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7554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7555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7556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7557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07558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7559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7560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07561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62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7563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64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7565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66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7567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68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7569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70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7571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72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7573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74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7575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576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7577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78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7579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107580" name="Group 59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07599" name="Line 60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600" name="Rectangle 61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07581" name="Group 62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07597" name="Line 63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98" name="Rectangle 64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917569" name="Rectangle 65"/>
          <p:cNvSpPr>
            <a:spLocks noChangeArrowheads="1"/>
          </p:cNvSpPr>
          <p:nvPr/>
        </p:nvSpPr>
        <p:spPr bwMode="auto">
          <a:xfrm>
            <a:off x="762000" y="427513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Edge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(3,5)</a:t>
            </a:r>
            <a:r>
              <a:rPr kumimoji="0" lang="en-US" altLang="ko-KR" sz="3200">
                <a:latin typeface="Times New Roman" pitchFamily="18" charset="0"/>
              </a:rPr>
              <a:t> is considered next and added.</a:t>
            </a:r>
          </a:p>
        </p:txBody>
      </p:sp>
      <p:grpSp>
        <p:nvGrpSpPr>
          <p:cNvPr id="107583" name="Group 66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07595" name="Line 67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96" name="Rectangle 68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700838" y="1371600"/>
            <a:ext cx="746125" cy="396875"/>
            <a:chOff x="4221" y="864"/>
            <a:chExt cx="470" cy="250"/>
          </a:xfrm>
        </p:grpSpPr>
        <p:sp>
          <p:nvSpPr>
            <p:cNvPr id="107593" name="Line 70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94" name="Rectangle 71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sp>
        <p:nvSpPr>
          <p:cNvPr id="917576" name="Rectangle 72"/>
          <p:cNvSpPr>
            <a:spLocks noChangeArrowheads="1"/>
          </p:cNvSpPr>
          <p:nvPr/>
        </p:nvSpPr>
        <p:spPr bwMode="auto">
          <a:xfrm>
            <a:off x="762000" y="488473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Edge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(3,6)</a:t>
            </a:r>
            <a:r>
              <a:rPr kumimoji="0" lang="en-US" altLang="ko-KR" sz="3200">
                <a:latin typeface="Times New Roman" pitchFamily="18" charset="0"/>
              </a:rPr>
              <a:t> is considered next and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rejected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grpSp>
        <p:nvGrpSpPr>
          <p:cNvPr id="107586" name="Group 73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07591" name="Line 74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92" name="Rectangle 75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917580" name="Rectangle 76"/>
          <p:cNvSpPr>
            <a:spLocks noChangeArrowheads="1"/>
          </p:cNvSpPr>
          <p:nvPr/>
        </p:nvSpPr>
        <p:spPr bwMode="auto">
          <a:xfrm>
            <a:off x="762000" y="549433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Edge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(5,7)</a:t>
            </a:r>
            <a:r>
              <a:rPr kumimoji="0" lang="en-US" altLang="ko-KR" sz="3200">
                <a:latin typeface="Times New Roman" pitchFamily="18" charset="0"/>
              </a:rPr>
              <a:t> is considered next and added. </a:t>
            </a:r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7745413" y="1371600"/>
            <a:ext cx="746125" cy="396875"/>
            <a:chOff x="4879" y="864"/>
            <a:chExt cx="470" cy="250"/>
          </a:xfrm>
        </p:grpSpPr>
        <p:sp>
          <p:nvSpPr>
            <p:cNvPr id="107589" name="Line 78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90" name="Rectangle 79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14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33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build="p" autoUpdateAnimBg="0"/>
      <p:bldP spid="917569" grpId="0" build="p" autoUpdateAnimBg="0"/>
      <p:bldP spid="917576" grpId="0" build="p" autoUpdateAnimBg="0"/>
      <p:bldP spid="917580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Kruskal</a:t>
            </a:r>
            <a:r>
              <a:rPr lang="en-US" altLang="ko-KR" smtClean="0">
                <a:latin typeface="Times New Roman" pitchFamily="18" charset="0"/>
              </a:rPr>
              <a:t>’</a:t>
            </a:r>
            <a:r>
              <a:rPr lang="en-US" altLang="ko-KR" smtClean="0"/>
              <a:t>s Method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068638"/>
            <a:ext cx="7772400" cy="2438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n - 1</a:t>
            </a:r>
            <a:r>
              <a:rPr lang="en-US" altLang="ko-KR" smtClean="0"/>
              <a:t> edges have been selected and no cycle formed.</a:t>
            </a:r>
          </a:p>
          <a:p>
            <a:pPr eaLnBrk="1" hangingPunct="1"/>
            <a:r>
              <a:rPr lang="en-US" altLang="ko-KR" smtClean="0"/>
              <a:t>So we must have a spanning tree.</a:t>
            </a:r>
          </a:p>
          <a:p>
            <a:pPr eaLnBrk="1" hangingPunct="1"/>
            <a:r>
              <a:rPr lang="en-US" altLang="ko-KR" smtClean="0"/>
              <a:t>Cost is </a:t>
            </a:r>
            <a:r>
              <a:rPr lang="en-US" altLang="ko-KR" smtClean="0">
                <a:solidFill>
                  <a:srgbClr val="3333FF"/>
                </a:solidFill>
              </a:rPr>
              <a:t>46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Min-cost spanning tree is unique when all edge costs are different.</a:t>
            </a:r>
          </a:p>
        </p:txBody>
      </p:sp>
      <p:sp>
        <p:nvSpPr>
          <p:cNvPr id="108549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51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52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8553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54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55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56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8557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58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8559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60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8561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62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8563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64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8565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66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67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68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69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70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71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72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73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74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75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8576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8577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8578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8579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8580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8581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08582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8583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8584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08585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86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87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88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8589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90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91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92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8593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94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8595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96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8597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98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8599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600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8601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602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603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108604" name="Group 59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08621" name="Line 60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22" name="Rectangle 61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08605" name="Group 62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08619" name="Line 63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20" name="Rectangle 64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918593" name="Rectangle 65"/>
          <p:cNvSpPr>
            <a:spLocks noChangeArrowheads="1"/>
          </p:cNvSpPr>
          <p:nvPr/>
        </p:nvSpPr>
        <p:spPr bwMode="auto">
          <a:xfrm>
            <a:off x="762000" y="405923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8607" name="Group 66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08617" name="Line 67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18" name="Rectangle 68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08608" name="Group 69"/>
          <p:cNvGrpSpPr>
            <a:grpSpLocks/>
          </p:cNvGrpSpPr>
          <p:nvPr/>
        </p:nvGrpSpPr>
        <p:grpSpPr bwMode="auto">
          <a:xfrm>
            <a:off x="6700838" y="1371600"/>
            <a:ext cx="746125" cy="396875"/>
            <a:chOff x="4221" y="864"/>
            <a:chExt cx="470" cy="250"/>
          </a:xfrm>
        </p:grpSpPr>
        <p:sp>
          <p:nvSpPr>
            <p:cNvPr id="108615" name="Line 70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16" name="Rectangle 71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108609" name="Group 72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08613" name="Line 73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14" name="Rectangle 74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108610" name="Group 75"/>
          <p:cNvGrpSpPr>
            <a:grpSpLocks/>
          </p:cNvGrpSpPr>
          <p:nvPr/>
        </p:nvGrpSpPr>
        <p:grpSpPr bwMode="auto">
          <a:xfrm>
            <a:off x="7745413" y="1371600"/>
            <a:ext cx="746125" cy="396875"/>
            <a:chOff x="4879" y="864"/>
            <a:chExt cx="470" cy="250"/>
          </a:xfrm>
        </p:grpSpPr>
        <p:sp>
          <p:nvSpPr>
            <p:cNvPr id="108611" name="Line 76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12" name="Rectangle 77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14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38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1" grpId="0" build="p" autoUpdateAnimBg="0"/>
      <p:bldP spid="91859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dirty="0" smtClean="0"/>
              <a:t>Prim</a:t>
            </a:r>
            <a:r>
              <a:rPr lang="en-US" altLang="ko-KR" dirty="0" smtClean="0">
                <a:latin typeface="Times New Roman" pitchFamily="18" charset="0"/>
              </a:rPr>
              <a:t>’</a:t>
            </a:r>
            <a:r>
              <a:rPr lang="en-US" altLang="ko-KR" dirty="0" smtClean="0"/>
              <a:t>s Method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05200"/>
            <a:ext cx="7772400" cy="533400"/>
          </a:xfrm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Start with any single vertex tree.</a:t>
            </a:r>
          </a:p>
        </p:txBody>
      </p:sp>
      <p:sp>
        <p:nvSpPr>
          <p:cNvPr id="109573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74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75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76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9577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78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9579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80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9581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82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9583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84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9585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86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9587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88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9589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0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1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2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3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4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5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6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7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8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9599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9600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9601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9602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9603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9604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09605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09606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9607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09608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7453313" y="1593850"/>
            <a:ext cx="285750" cy="396875"/>
            <a:chOff x="4695" y="1004"/>
            <a:chExt cx="180" cy="250"/>
          </a:xfrm>
        </p:grpSpPr>
        <p:sp>
          <p:nvSpPr>
            <p:cNvPr id="109649" name="Oval 41"/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50" name="Rectangle 42"/>
            <p:cNvSpPr>
              <a:spLocks noChangeArrowheads="1"/>
            </p:cNvSpPr>
            <p:nvPr/>
          </p:nvSpPr>
          <p:spPr bwMode="auto">
            <a:xfrm>
              <a:off x="4711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109610" name="Line 43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9596" name="Rectangle 44"/>
          <p:cNvSpPr>
            <a:spLocks noChangeArrowheads="1"/>
          </p:cNvSpPr>
          <p:nvPr/>
        </p:nvSpPr>
        <p:spPr bwMode="auto">
          <a:xfrm>
            <a:off x="762000" y="3962400"/>
            <a:ext cx="815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Get a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2-</a:t>
            </a:r>
            <a:r>
              <a:rPr kumimoji="0" lang="en-US" altLang="ko-KR" sz="3200">
                <a:latin typeface="Times New Roman" pitchFamily="18" charset="0"/>
              </a:rPr>
              <a:t>vertex tree by adding a cheapest edge.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453313" y="1884363"/>
            <a:ext cx="341312" cy="928687"/>
            <a:chOff x="4695" y="1187"/>
            <a:chExt cx="215" cy="585"/>
          </a:xfrm>
        </p:grpSpPr>
        <p:sp>
          <p:nvSpPr>
            <p:cNvPr id="109645" name="Oval 46"/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46" name="Rectangle 47"/>
            <p:cNvSpPr>
              <a:spLocks noChangeArrowheads="1"/>
            </p:cNvSpPr>
            <p:nvPr/>
          </p:nvSpPr>
          <p:spPr bwMode="auto">
            <a:xfrm>
              <a:off x="4711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9647" name="Line 48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48" name="Rectangle 49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919602" name="Rectangle 50"/>
          <p:cNvSpPr>
            <a:spLocks noChangeArrowheads="1"/>
          </p:cNvSpPr>
          <p:nvPr/>
        </p:nvSpPr>
        <p:spPr bwMode="auto">
          <a:xfrm>
            <a:off x="762000" y="4495800"/>
            <a:ext cx="815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Get a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3-</a:t>
            </a:r>
            <a:r>
              <a:rPr kumimoji="0" lang="en-US" altLang="ko-KR" sz="3200">
                <a:latin typeface="Times New Roman" pitchFamily="18" charset="0"/>
              </a:rPr>
              <a:t>vertex tree by adding a cheapest edge.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408738" y="1371600"/>
            <a:ext cx="1038225" cy="619125"/>
            <a:chOff x="4037" y="864"/>
            <a:chExt cx="654" cy="390"/>
          </a:xfrm>
        </p:grpSpPr>
        <p:sp>
          <p:nvSpPr>
            <p:cNvPr id="109641" name="Oval 52"/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42" name="Rectangle 53"/>
            <p:cNvSpPr>
              <a:spLocks noChangeArrowheads="1"/>
            </p:cNvSpPr>
            <p:nvPr/>
          </p:nvSpPr>
          <p:spPr bwMode="auto">
            <a:xfrm>
              <a:off x="4053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9643" name="Line 54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44" name="Rectangle 55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sp>
        <p:nvSpPr>
          <p:cNvPr id="919608" name="Rectangle 56"/>
          <p:cNvSpPr>
            <a:spLocks noChangeArrowheads="1"/>
          </p:cNvSpPr>
          <p:nvPr/>
        </p:nvSpPr>
        <p:spPr bwMode="auto">
          <a:xfrm>
            <a:off x="836613" y="5105400"/>
            <a:ext cx="815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Grow the tree one edge at a time until the tree has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n - 1</a:t>
            </a:r>
            <a:r>
              <a:rPr kumimoji="0" lang="en-US" altLang="ko-KR" sz="3200">
                <a:latin typeface="Times New Roman" pitchFamily="18" charset="0"/>
              </a:rPr>
              <a:t> edges (and hence has all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n</a:t>
            </a:r>
            <a:r>
              <a:rPr kumimoji="0" lang="en-US" altLang="ko-KR" sz="3200">
                <a:latin typeface="Times New Roman" pitchFamily="18" charset="0"/>
              </a:rPr>
              <a:t> vertices).</a:t>
            </a: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6275388" y="1884363"/>
            <a:ext cx="419100" cy="928687"/>
            <a:chOff x="3953" y="1187"/>
            <a:chExt cx="264" cy="585"/>
          </a:xfrm>
        </p:grpSpPr>
        <p:sp>
          <p:nvSpPr>
            <p:cNvPr id="109637" name="Oval 58"/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8" name="Rectangle 59"/>
            <p:cNvSpPr>
              <a:spLocks noChangeArrowheads="1"/>
            </p:cNvSpPr>
            <p:nvPr/>
          </p:nvSpPr>
          <p:spPr bwMode="auto">
            <a:xfrm>
              <a:off x="4053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9639" name="Line 60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40" name="Rectangle 61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5364163" y="1835150"/>
            <a:ext cx="1087437" cy="977900"/>
            <a:chOff x="3379" y="1156"/>
            <a:chExt cx="685" cy="616"/>
          </a:xfrm>
        </p:grpSpPr>
        <p:sp>
          <p:nvSpPr>
            <p:cNvPr id="109633" name="Oval 63"/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4" name="Rectangle 64"/>
            <p:cNvSpPr>
              <a:spLocks noChangeArrowheads="1"/>
            </p:cNvSpPr>
            <p:nvPr/>
          </p:nvSpPr>
          <p:spPr bwMode="auto">
            <a:xfrm>
              <a:off x="3395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9635" name="Line 65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36" name="Rectangle 66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5257800" y="1593850"/>
            <a:ext cx="392113" cy="831850"/>
            <a:chOff x="3312" y="1004"/>
            <a:chExt cx="247" cy="524"/>
          </a:xfrm>
        </p:grpSpPr>
        <p:sp>
          <p:nvSpPr>
            <p:cNvPr id="109629" name="Oval 68"/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0" name="Rectangle 69"/>
            <p:cNvSpPr>
              <a:spLocks noChangeArrowheads="1"/>
            </p:cNvSpPr>
            <p:nvPr/>
          </p:nvSpPr>
          <p:spPr bwMode="auto">
            <a:xfrm>
              <a:off x="3395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9631" name="Line 70"/>
            <p:cNvSpPr>
              <a:spLocks noChangeShapeType="1"/>
            </p:cNvSpPr>
            <p:nvPr/>
          </p:nvSpPr>
          <p:spPr bwMode="auto">
            <a:xfrm>
              <a:off x="3469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32" name="Rectangle 71"/>
            <p:cNvSpPr>
              <a:spLocks noChangeArrowheads="1"/>
            </p:cNvSpPr>
            <p:nvPr/>
          </p:nvSpPr>
          <p:spPr bwMode="auto">
            <a:xfrm>
              <a:off x="3312" y="1278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7745413" y="1371600"/>
            <a:ext cx="1038225" cy="619125"/>
            <a:chOff x="4879" y="864"/>
            <a:chExt cx="654" cy="390"/>
          </a:xfrm>
        </p:grpSpPr>
        <p:sp>
          <p:nvSpPr>
            <p:cNvPr id="109625" name="Oval 73"/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26" name="Rectangle 74"/>
            <p:cNvSpPr>
              <a:spLocks noChangeArrowheads="1"/>
            </p:cNvSpPr>
            <p:nvPr/>
          </p:nvSpPr>
          <p:spPr bwMode="auto">
            <a:xfrm>
              <a:off x="5369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9627" name="Line 75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28" name="Rectangle 76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14</a:t>
              </a:r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8497888" y="1884363"/>
            <a:ext cx="341312" cy="928687"/>
            <a:chOff x="5353" y="1187"/>
            <a:chExt cx="215" cy="585"/>
          </a:xfrm>
        </p:grpSpPr>
        <p:sp>
          <p:nvSpPr>
            <p:cNvPr id="109621" name="Oval 78"/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22" name="Rectangle 79"/>
            <p:cNvSpPr>
              <a:spLocks noChangeArrowheads="1"/>
            </p:cNvSpPr>
            <p:nvPr/>
          </p:nvSpPr>
          <p:spPr bwMode="auto">
            <a:xfrm>
              <a:off x="5369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9623" name="Line 80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24" name="Rectangle 81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32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9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build="p" autoUpdateAnimBg="0"/>
      <p:bldP spid="919596" grpId="0" build="p" autoUpdateAnimBg="0"/>
      <p:bldP spid="919602" grpId="0" build="p" autoUpdateAnimBg="0"/>
      <p:bldP spid="919608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dirty="0" err="1" smtClean="0"/>
              <a:t>Sollin</a:t>
            </a:r>
            <a:r>
              <a:rPr lang="en-US" altLang="ko-KR" sz="3800" dirty="0" err="1" smtClean="0">
                <a:latin typeface="Times New Roman" pitchFamily="18" charset="0"/>
              </a:rPr>
              <a:t>’</a:t>
            </a:r>
            <a:r>
              <a:rPr lang="en-US" altLang="ko-KR" sz="3800" dirty="0" err="1" smtClean="0"/>
              <a:t>s</a:t>
            </a:r>
            <a:r>
              <a:rPr lang="en-US" altLang="ko-KR" sz="3800" dirty="0" smtClean="0"/>
              <a:t> Method</a:t>
            </a:r>
          </a:p>
        </p:txBody>
      </p:sp>
      <p:sp>
        <p:nvSpPr>
          <p:cNvPr id="110596" name="Oval 3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7" name="Rectangle 4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0598" name="Oval 5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9" name="Rectangle 6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0600" name="Oval 7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1" name="Rectangle 8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10602" name="Oval 9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3" name="Rectangle 10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10604" name="Oval 11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5" name="Rectangle 12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0606" name="Oval 13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7" name="Rectangle 14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10608" name="Oval 15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09" name="Rectangle 16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10610" name="Oval 17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611" name="Rectangle 18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10612" name="Line 19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3" name="Line 20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4" name="Line 21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5" name="Line 22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6" name="Line 23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7" name="Line 24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8" name="Line 25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19" name="Line 26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20" name="Line 27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621" name="Rectangle 28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0622" name="Rectangle 29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10623" name="Rectangle 30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10624" name="Rectangle 31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0625" name="Rectangle 32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10626" name="Rectangle 33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10627" name="Rectangle 34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10628" name="Rectangle 35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10629" name="Rectangle 36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10630" name="Line 37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0614" name="Rectangle 38"/>
          <p:cNvSpPr>
            <a:spLocks noChangeArrowheads="1"/>
          </p:cNvSpPr>
          <p:nvPr/>
        </p:nvSpPr>
        <p:spPr bwMode="auto">
          <a:xfrm>
            <a:off x="762000" y="3141663"/>
            <a:ext cx="7543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3200">
                <a:latin typeface="Times New Roman" pitchFamily="18" charset="0"/>
              </a:rPr>
              <a:t>  </a:t>
            </a:r>
            <a:r>
              <a:rPr kumimoji="0" lang="en-US" altLang="ko-KR" sz="3200">
                <a:latin typeface="Times New Roman" pitchFamily="18" charset="0"/>
              </a:rPr>
              <a:t>Start with a forest that has no edges.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364163" y="1593850"/>
            <a:ext cx="3419475" cy="1219200"/>
            <a:chOff x="3379" y="1004"/>
            <a:chExt cx="2154" cy="768"/>
          </a:xfrm>
        </p:grpSpPr>
        <p:sp>
          <p:nvSpPr>
            <p:cNvPr id="110649" name="Oval 40"/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50" name="Rectangle 41"/>
            <p:cNvSpPr>
              <a:spLocks noChangeArrowheads="1"/>
            </p:cNvSpPr>
            <p:nvPr/>
          </p:nvSpPr>
          <p:spPr bwMode="auto">
            <a:xfrm>
              <a:off x="3395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651" name="Oval 42"/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52" name="Rectangle 43"/>
            <p:cNvSpPr>
              <a:spLocks noChangeArrowheads="1"/>
            </p:cNvSpPr>
            <p:nvPr/>
          </p:nvSpPr>
          <p:spPr bwMode="auto">
            <a:xfrm>
              <a:off x="4053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0653" name="Oval 44"/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54" name="Rectangle 45"/>
            <p:cNvSpPr>
              <a:spLocks noChangeArrowheads="1"/>
            </p:cNvSpPr>
            <p:nvPr/>
          </p:nvSpPr>
          <p:spPr bwMode="auto">
            <a:xfrm>
              <a:off x="4711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10655" name="Oval 46"/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56" name="Rectangle 47"/>
            <p:cNvSpPr>
              <a:spLocks noChangeArrowheads="1"/>
            </p:cNvSpPr>
            <p:nvPr/>
          </p:nvSpPr>
          <p:spPr bwMode="auto">
            <a:xfrm>
              <a:off x="5369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10657" name="Oval 48"/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58" name="Rectangle 49"/>
            <p:cNvSpPr>
              <a:spLocks noChangeArrowheads="1"/>
            </p:cNvSpPr>
            <p:nvPr/>
          </p:nvSpPr>
          <p:spPr bwMode="auto">
            <a:xfrm>
              <a:off x="3395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0659" name="Oval 50"/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60" name="Rectangle 51"/>
            <p:cNvSpPr>
              <a:spLocks noChangeArrowheads="1"/>
            </p:cNvSpPr>
            <p:nvPr/>
          </p:nvSpPr>
          <p:spPr bwMode="auto">
            <a:xfrm>
              <a:off x="4053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0661" name="Oval 52"/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62" name="Rectangle 53"/>
            <p:cNvSpPr>
              <a:spLocks noChangeArrowheads="1"/>
            </p:cNvSpPr>
            <p:nvPr/>
          </p:nvSpPr>
          <p:spPr bwMode="auto">
            <a:xfrm>
              <a:off x="4711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0663" name="Oval 54"/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0664" name="Rectangle 55"/>
            <p:cNvSpPr>
              <a:spLocks noChangeArrowheads="1"/>
            </p:cNvSpPr>
            <p:nvPr/>
          </p:nvSpPr>
          <p:spPr bwMode="auto">
            <a:xfrm>
              <a:off x="5369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920632" name="Rectangle 56"/>
          <p:cNvSpPr>
            <a:spLocks noChangeArrowheads="1"/>
          </p:cNvSpPr>
          <p:nvPr/>
        </p:nvSpPr>
        <p:spPr bwMode="auto">
          <a:xfrm>
            <a:off x="838200" y="3751263"/>
            <a:ext cx="75438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3200"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Each component selects a least cost edge with which to connect to another component.</a:t>
            </a:r>
          </a:p>
          <a:p>
            <a:pPr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 Duplicate selections are eliminated.</a:t>
            </a:r>
          </a:p>
          <a:p>
            <a:pPr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 Cycles are possible when the graph has some edges that have the same cost.</a:t>
            </a: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5257800" y="1884363"/>
            <a:ext cx="249238" cy="541337"/>
            <a:chOff x="3312" y="1187"/>
            <a:chExt cx="157" cy="341"/>
          </a:xfrm>
        </p:grpSpPr>
        <p:sp>
          <p:nvSpPr>
            <p:cNvPr id="110647" name="Line 58"/>
            <p:cNvSpPr>
              <a:spLocks noChangeShapeType="1"/>
            </p:cNvSpPr>
            <p:nvPr/>
          </p:nvSpPr>
          <p:spPr bwMode="auto">
            <a:xfrm>
              <a:off x="3469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48" name="Rectangle 59"/>
            <p:cNvSpPr>
              <a:spLocks noChangeArrowheads="1"/>
            </p:cNvSpPr>
            <p:nvPr/>
          </p:nvSpPr>
          <p:spPr bwMode="auto">
            <a:xfrm>
              <a:off x="3312" y="1278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10645" name="Line 61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46" name="Rectangle 62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10643" name="Line 64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44" name="Rectangle 65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10641" name="Line 67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42" name="Rectangle 68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10638" name="Group 69"/>
          <p:cNvGrpSpPr>
            <a:grpSpLocks/>
          </p:cNvGrpSpPr>
          <p:nvPr/>
        </p:nvGrpSpPr>
        <p:grpSpPr bwMode="auto">
          <a:xfrm>
            <a:off x="627063" y="1447800"/>
            <a:ext cx="746125" cy="396875"/>
            <a:chOff x="395" y="912"/>
            <a:chExt cx="470" cy="250"/>
          </a:xfrm>
        </p:grpSpPr>
        <p:sp>
          <p:nvSpPr>
            <p:cNvPr id="110639" name="Line 70"/>
            <p:cNvSpPr>
              <a:spLocks noChangeShapeType="1"/>
            </p:cNvSpPr>
            <p:nvPr/>
          </p:nvSpPr>
          <p:spPr bwMode="auto">
            <a:xfrm>
              <a:off x="395" y="1143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40" name="Rectangle 71"/>
            <p:cNvSpPr>
              <a:spLocks noChangeArrowheads="1"/>
            </p:cNvSpPr>
            <p:nvPr/>
          </p:nvSpPr>
          <p:spPr bwMode="auto">
            <a:xfrm>
              <a:off x="551" y="912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32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614" grpId="0" build="p" autoUpdateAnimBg="0"/>
      <p:bldP spid="920632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Sollin</a:t>
            </a:r>
            <a:r>
              <a:rPr lang="en-US" altLang="ko-KR" smtClean="0">
                <a:latin typeface="Times New Roman" pitchFamily="18" charset="0"/>
              </a:rPr>
              <a:t>’</a:t>
            </a:r>
            <a:r>
              <a:rPr lang="en-US" altLang="ko-KR" smtClean="0"/>
              <a:t>s Method</a:t>
            </a:r>
          </a:p>
        </p:txBody>
      </p:sp>
      <p:sp>
        <p:nvSpPr>
          <p:cNvPr id="111620" name="Oval 3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1" name="Rectangle 4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1622" name="Oval 5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1624" name="Oval 7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11626" name="Oval 9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7" name="Rectangle 10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11628" name="Oval 11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1630" name="Oval 13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11632" name="Oval 15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11634" name="Oval 17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11636" name="Line 19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37" name="Line 20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38" name="Line 21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39" name="Line 22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40" name="Line 23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41" name="Line 24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42" name="Line 25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43" name="Line 26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44" name="Line 27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45" name="Line 28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1646" name="Rectangle 29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1647" name="Rectangle 30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11654" name="Rectangle 37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11655" name="Rectangle 38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111656" name="Group 39"/>
          <p:cNvGrpSpPr>
            <a:grpSpLocks/>
          </p:cNvGrpSpPr>
          <p:nvPr/>
        </p:nvGrpSpPr>
        <p:grpSpPr bwMode="auto">
          <a:xfrm>
            <a:off x="5364163" y="1593850"/>
            <a:ext cx="3419475" cy="1219200"/>
            <a:chOff x="3379" y="1004"/>
            <a:chExt cx="2154" cy="768"/>
          </a:xfrm>
        </p:grpSpPr>
        <p:sp>
          <p:nvSpPr>
            <p:cNvPr id="111680" name="Oval 40"/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81" name="Rectangle 41"/>
            <p:cNvSpPr>
              <a:spLocks noChangeArrowheads="1"/>
            </p:cNvSpPr>
            <p:nvPr/>
          </p:nvSpPr>
          <p:spPr bwMode="auto">
            <a:xfrm>
              <a:off x="3395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1682" name="Oval 42"/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83" name="Rectangle 43"/>
            <p:cNvSpPr>
              <a:spLocks noChangeArrowheads="1"/>
            </p:cNvSpPr>
            <p:nvPr/>
          </p:nvSpPr>
          <p:spPr bwMode="auto">
            <a:xfrm>
              <a:off x="4053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1684" name="Oval 44"/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85" name="Rectangle 45"/>
            <p:cNvSpPr>
              <a:spLocks noChangeArrowheads="1"/>
            </p:cNvSpPr>
            <p:nvPr/>
          </p:nvSpPr>
          <p:spPr bwMode="auto">
            <a:xfrm>
              <a:off x="4711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11686" name="Oval 46"/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87" name="Rectangle 47"/>
            <p:cNvSpPr>
              <a:spLocks noChangeArrowheads="1"/>
            </p:cNvSpPr>
            <p:nvPr/>
          </p:nvSpPr>
          <p:spPr bwMode="auto">
            <a:xfrm>
              <a:off x="5369" y="10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11688" name="Oval 48"/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89" name="Rectangle 49"/>
            <p:cNvSpPr>
              <a:spLocks noChangeArrowheads="1"/>
            </p:cNvSpPr>
            <p:nvPr/>
          </p:nvSpPr>
          <p:spPr bwMode="auto">
            <a:xfrm>
              <a:off x="3395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1690" name="Oval 50"/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91" name="Rectangle 51"/>
            <p:cNvSpPr>
              <a:spLocks noChangeArrowheads="1"/>
            </p:cNvSpPr>
            <p:nvPr/>
          </p:nvSpPr>
          <p:spPr bwMode="auto">
            <a:xfrm>
              <a:off x="4053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1692" name="Oval 52"/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93" name="Rectangle 53"/>
            <p:cNvSpPr>
              <a:spLocks noChangeArrowheads="1"/>
            </p:cNvSpPr>
            <p:nvPr/>
          </p:nvSpPr>
          <p:spPr bwMode="auto">
            <a:xfrm>
              <a:off x="4711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1694" name="Oval 54"/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95" name="Rectangle 55"/>
            <p:cNvSpPr>
              <a:spLocks noChangeArrowheads="1"/>
            </p:cNvSpPr>
            <p:nvPr/>
          </p:nvSpPr>
          <p:spPr bwMode="auto">
            <a:xfrm>
              <a:off x="5369" y="152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111657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657" name="Rectangle 57"/>
          <p:cNvSpPr>
            <a:spLocks noChangeArrowheads="1"/>
          </p:cNvSpPr>
          <p:nvPr/>
        </p:nvSpPr>
        <p:spPr bwMode="auto">
          <a:xfrm>
            <a:off x="762000" y="3657600"/>
            <a:ext cx="75438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3200">
                <a:latin typeface="Times New Roman" pitchFamily="18" charset="0"/>
              </a:rPr>
              <a:t>  </a:t>
            </a:r>
            <a:r>
              <a:rPr kumimoji="0" lang="en-US" altLang="ko-KR" sz="3200">
                <a:latin typeface="Times New Roman" pitchFamily="18" charset="0"/>
              </a:rPr>
              <a:t>Each component that remains selects a least cost edge with which to connect to another component.</a:t>
            </a:r>
          </a:p>
          <a:p>
            <a:pPr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 Beware of duplicate selections and cycles.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11678" name="Line 59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79" name="Rectangle 60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111660" name="Group 61"/>
          <p:cNvGrpSpPr>
            <a:grpSpLocks/>
          </p:cNvGrpSpPr>
          <p:nvPr/>
        </p:nvGrpSpPr>
        <p:grpSpPr bwMode="auto">
          <a:xfrm>
            <a:off x="5257800" y="1884363"/>
            <a:ext cx="249238" cy="541337"/>
            <a:chOff x="3312" y="1187"/>
            <a:chExt cx="157" cy="341"/>
          </a:xfrm>
        </p:grpSpPr>
        <p:sp>
          <p:nvSpPr>
            <p:cNvPr id="111676" name="Line 62"/>
            <p:cNvSpPr>
              <a:spLocks noChangeShapeType="1"/>
            </p:cNvSpPr>
            <p:nvPr/>
          </p:nvSpPr>
          <p:spPr bwMode="auto">
            <a:xfrm>
              <a:off x="3469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77" name="Rectangle 63"/>
            <p:cNvSpPr>
              <a:spLocks noChangeArrowheads="1"/>
            </p:cNvSpPr>
            <p:nvPr/>
          </p:nvSpPr>
          <p:spPr bwMode="auto">
            <a:xfrm>
              <a:off x="3312" y="1278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11661" name="Group 64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11674" name="Line 65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75" name="Rectangle 66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11662" name="Group 67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11672" name="Line 68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73" name="Rectangle 69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11663" name="Group 70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11670" name="Line 71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71" name="Rectangle 72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6700838" y="1371600"/>
            <a:ext cx="746125" cy="396875"/>
            <a:chOff x="4221" y="864"/>
            <a:chExt cx="470" cy="250"/>
          </a:xfrm>
        </p:grpSpPr>
        <p:sp>
          <p:nvSpPr>
            <p:cNvPr id="111668" name="Line 74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69" name="Rectangle 75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7745413" y="1371600"/>
            <a:ext cx="746125" cy="396875"/>
            <a:chOff x="4879" y="864"/>
            <a:chExt cx="470" cy="250"/>
          </a:xfrm>
        </p:grpSpPr>
        <p:sp>
          <p:nvSpPr>
            <p:cNvPr id="111666" name="Line 77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67" name="Rectangle 78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14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90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7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921625" cy="9366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200" smtClean="0"/>
              <a:t>Minimum-Cost Spanning Tree Methods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600" smtClean="0"/>
              <a:t>Can prove that all stated edge selection/rejection result in a minimum-cost spanning tree.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600" smtClean="0"/>
              <a:t>Prim</a:t>
            </a:r>
            <a:r>
              <a:rPr lang="en-US" altLang="ko-KR" sz="2600" smtClean="0">
                <a:latin typeface="Times New Roman" pitchFamily="18" charset="0"/>
              </a:rPr>
              <a:t>’</a:t>
            </a:r>
            <a:r>
              <a:rPr lang="en-US" altLang="ko-KR" sz="2600" smtClean="0"/>
              <a:t>s method is fastest.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z="2200" smtClean="0">
                <a:solidFill>
                  <a:srgbClr val="3333FF"/>
                </a:solidFill>
              </a:rPr>
              <a:t>O(n</a:t>
            </a:r>
            <a:r>
              <a:rPr lang="en-US" altLang="ko-KR" sz="2200" baseline="30000" smtClean="0">
                <a:solidFill>
                  <a:srgbClr val="3333FF"/>
                </a:solidFill>
              </a:rPr>
              <a:t>2</a:t>
            </a:r>
            <a:r>
              <a:rPr lang="en-US" altLang="ko-KR" sz="2200" smtClean="0">
                <a:solidFill>
                  <a:srgbClr val="3333FF"/>
                </a:solidFill>
              </a:rPr>
              <a:t>)</a:t>
            </a:r>
            <a:r>
              <a:rPr lang="en-US" altLang="ko-KR" sz="2200" smtClean="0">
                <a:solidFill>
                  <a:schemeClr val="hlink"/>
                </a:solidFill>
              </a:rPr>
              <a:t> </a:t>
            </a:r>
            <a:r>
              <a:rPr lang="en-US" altLang="ko-KR" sz="2200" smtClean="0"/>
              <a:t>using an implementation similar to that of Dijkstra</a:t>
            </a:r>
            <a:r>
              <a:rPr lang="en-US" altLang="ko-KR" sz="2200" smtClean="0">
                <a:latin typeface="Times New Roman" pitchFamily="18" charset="0"/>
              </a:rPr>
              <a:t>’</a:t>
            </a:r>
            <a:r>
              <a:rPr lang="en-US" altLang="ko-KR" sz="2200" smtClean="0"/>
              <a:t>s shortest-path algorithm.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z="2200" smtClean="0">
                <a:solidFill>
                  <a:srgbClr val="3333FF"/>
                </a:solidFill>
              </a:rPr>
              <a:t>O(e + n log n)</a:t>
            </a:r>
            <a:r>
              <a:rPr lang="en-US" altLang="ko-KR" sz="2200" smtClean="0">
                <a:solidFill>
                  <a:schemeClr val="hlink"/>
                </a:solidFill>
              </a:rPr>
              <a:t> </a:t>
            </a:r>
            <a:r>
              <a:rPr lang="en-US" altLang="ko-KR" sz="2200" smtClean="0"/>
              <a:t>using a Fibonacci heap.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600" smtClean="0"/>
              <a:t>Kruskal</a:t>
            </a:r>
            <a:r>
              <a:rPr lang="en-US" altLang="ko-KR" sz="2600" smtClean="0">
                <a:latin typeface="Times New Roman" pitchFamily="18" charset="0"/>
              </a:rPr>
              <a:t>’</a:t>
            </a:r>
            <a:r>
              <a:rPr lang="en-US" altLang="ko-KR" sz="2600" smtClean="0"/>
              <a:t>s uses </a:t>
            </a:r>
            <a:r>
              <a:rPr lang="en-US" altLang="ko-KR" sz="2600" smtClean="0">
                <a:solidFill>
                  <a:srgbClr val="3333FF"/>
                </a:solidFill>
              </a:rPr>
              <a:t>union-find trees</a:t>
            </a:r>
            <a:r>
              <a:rPr lang="en-US" altLang="ko-KR" sz="2600" smtClean="0"/>
              <a:t> to run in </a:t>
            </a:r>
            <a:r>
              <a:rPr lang="en-US" altLang="ko-KR" sz="2600" smtClean="0">
                <a:solidFill>
                  <a:srgbClr val="3333FF"/>
                </a:solidFill>
              </a:rPr>
              <a:t>O(n + e log e)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/>
              <a:t>time.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9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Number Of Edges</a:t>
            </a:r>
            <a:r>
              <a:rPr lang="en-US" altLang="ko-KR" sz="3800" smtClean="0">
                <a:latin typeface="Times New Roman" pitchFamily="18" charset="0"/>
              </a:rPr>
              <a:t>—</a:t>
            </a:r>
            <a:r>
              <a:rPr lang="en-US" altLang="ko-KR" sz="3800" smtClean="0"/>
              <a:t>Undirected Graph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Each edge is of the form </a:t>
            </a:r>
            <a:r>
              <a:rPr lang="en-US" altLang="ko-KR" smtClean="0">
                <a:solidFill>
                  <a:srgbClr val="3333FF"/>
                </a:solidFill>
              </a:rPr>
              <a:t>(u,v), u != v.</a:t>
            </a:r>
          </a:p>
          <a:p>
            <a:pPr eaLnBrk="1" hangingPunct="1"/>
            <a:r>
              <a:rPr lang="en-US" altLang="ko-KR" smtClean="0"/>
              <a:t>Number of such pairs in an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vertex graph is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n(n-1).</a:t>
            </a:r>
          </a:p>
          <a:p>
            <a:pPr eaLnBrk="1" hangingPunct="1"/>
            <a:r>
              <a:rPr lang="en-US" altLang="ko-KR" smtClean="0"/>
              <a:t>Since edge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(u,v)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is the same as edge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(v,u),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the number of edges in a complete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undirected graph is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n(n-1)/2</a:t>
            </a:r>
            <a:r>
              <a:rPr lang="en-US" altLang="ko-KR" smtClean="0">
                <a:solidFill>
                  <a:schemeClr val="bg2"/>
                </a:solidFill>
              </a:rPr>
              <a:t>.</a:t>
            </a:r>
          </a:p>
          <a:p>
            <a:pPr eaLnBrk="1" hangingPunct="1"/>
            <a:r>
              <a:rPr lang="en-US" altLang="ko-KR" smtClean="0"/>
              <a:t>Number of edges in an undirected graph is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&lt;= n(n-1)/2.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9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3" grpId="0" build="p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Pseudocode For 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  <a:endParaRPr lang="ko-KR" altLang="en-US" sz="3800" smtClean="0"/>
          </a:p>
        </p:txBody>
      </p:sp>
      <p:sp>
        <p:nvSpPr>
          <p:cNvPr id="952324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/>
              <a:t>Start with an empty set </a:t>
            </a:r>
            <a:r>
              <a:rPr lang="en-US" altLang="ko-KR" sz="2400">
                <a:solidFill>
                  <a:srgbClr val="3333FF"/>
                </a:solidFill>
              </a:rPr>
              <a:t>T </a:t>
            </a:r>
            <a:r>
              <a:rPr lang="en-US" altLang="ko-KR" sz="2400"/>
              <a:t>of edges.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chemeClr val="tx2"/>
                </a:solidFill>
              </a:rPr>
              <a:t>while </a:t>
            </a:r>
            <a:r>
              <a:rPr lang="en-US" altLang="ko-KR" sz="2400"/>
              <a:t>(</a:t>
            </a:r>
            <a:r>
              <a:rPr lang="en-US" altLang="ko-KR" sz="2400">
                <a:solidFill>
                  <a:srgbClr val="3333FF"/>
                </a:solidFill>
              </a:rPr>
              <a:t>E</a:t>
            </a:r>
            <a:r>
              <a:rPr lang="en-US" altLang="ko-KR" sz="2400"/>
              <a:t> is not empty &amp;&amp; |</a:t>
            </a:r>
            <a:r>
              <a:rPr lang="en-US" altLang="ko-KR" sz="2400">
                <a:solidFill>
                  <a:srgbClr val="3333FF"/>
                </a:solidFill>
              </a:rPr>
              <a:t>T</a:t>
            </a:r>
            <a:r>
              <a:rPr lang="en-US" altLang="ko-KR" sz="2400"/>
              <a:t>| !=</a:t>
            </a:r>
            <a:r>
              <a:rPr lang="en-US" altLang="ko-KR" sz="2400">
                <a:solidFill>
                  <a:srgbClr val="3333FF"/>
                </a:solidFill>
              </a:rPr>
              <a:t> n-1</a:t>
            </a:r>
            <a:r>
              <a:rPr lang="en-US" altLang="ko-KR" sz="240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/>
              <a:t>     Let </a:t>
            </a:r>
            <a:r>
              <a:rPr lang="en-US" altLang="ko-KR" sz="2400">
                <a:solidFill>
                  <a:srgbClr val="3333FF"/>
                </a:solidFill>
              </a:rPr>
              <a:t>(u,v)</a:t>
            </a:r>
            <a:r>
              <a:rPr lang="en-US" altLang="ko-KR" sz="2400"/>
              <a:t> be a least-cost edge in </a:t>
            </a:r>
            <a:r>
              <a:rPr lang="en-US" altLang="ko-KR" sz="2400">
                <a:solidFill>
                  <a:srgbClr val="3333FF"/>
                </a:solidFill>
              </a:rPr>
              <a:t>E</a:t>
            </a:r>
            <a:r>
              <a:rPr lang="en-US" altLang="ko-KR" sz="24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/>
              <a:t>     </a:t>
            </a:r>
            <a:r>
              <a:rPr lang="en-US" altLang="ko-KR" sz="2400">
                <a:solidFill>
                  <a:srgbClr val="3333FF"/>
                </a:solidFill>
              </a:rPr>
              <a:t>E = E - {(u,v)}.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FF0000"/>
                </a:solidFill>
              </a:rPr>
              <a:t>// delete edge from 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/>
              <a:t>     </a:t>
            </a:r>
            <a:r>
              <a:rPr lang="en-US" altLang="ko-KR" sz="2400">
                <a:solidFill>
                  <a:schemeClr val="tx2"/>
                </a:solidFill>
              </a:rPr>
              <a:t>if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3333FF"/>
                </a:solidFill>
              </a:rPr>
              <a:t>((u,v)</a:t>
            </a:r>
            <a:r>
              <a:rPr lang="en-US" altLang="ko-KR" sz="2400"/>
              <a:t> does not create a cycle in</a:t>
            </a:r>
            <a:r>
              <a:rPr lang="en-US" altLang="ko-KR" sz="2400">
                <a:solidFill>
                  <a:schemeClr val="hlink"/>
                </a:solidFill>
              </a:rPr>
              <a:t> </a:t>
            </a:r>
            <a:r>
              <a:rPr lang="en-US" altLang="ko-KR" sz="2400">
                <a:solidFill>
                  <a:srgbClr val="3333FF"/>
                </a:solidFill>
              </a:rPr>
              <a:t>T</a:t>
            </a:r>
            <a:r>
              <a:rPr lang="en-US" altLang="ko-KR" sz="240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/>
              <a:t>        Add edge </a:t>
            </a:r>
            <a:r>
              <a:rPr lang="en-US" altLang="ko-KR" sz="2400">
                <a:solidFill>
                  <a:srgbClr val="3333FF"/>
                </a:solidFill>
              </a:rPr>
              <a:t>(u,v)</a:t>
            </a:r>
            <a:r>
              <a:rPr lang="en-US" altLang="ko-KR" sz="2400"/>
              <a:t> to </a:t>
            </a:r>
            <a:r>
              <a:rPr lang="en-US" altLang="ko-KR" sz="2400">
                <a:solidFill>
                  <a:srgbClr val="3333FF"/>
                </a:solidFill>
              </a:rPr>
              <a:t>T</a:t>
            </a:r>
            <a:r>
              <a:rPr lang="en-US" altLang="ko-KR" sz="24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chemeClr val="tx2"/>
                </a:solidFill>
              </a:rPr>
              <a:t>if</a:t>
            </a:r>
            <a:r>
              <a:rPr lang="en-US" altLang="ko-KR" sz="2400"/>
              <a:t> </a:t>
            </a:r>
            <a:r>
              <a:rPr lang="en-US" altLang="ko-KR" sz="2400">
                <a:solidFill>
                  <a:srgbClr val="3333FF"/>
                </a:solidFill>
              </a:rPr>
              <a:t>(| T | == n-1) T</a:t>
            </a:r>
            <a:r>
              <a:rPr lang="en-US" altLang="ko-KR" sz="2400"/>
              <a:t> is a min-cost spanning tree.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>
                <a:solidFill>
                  <a:schemeClr val="tx2"/>
                </a:solidFill>
              </a:rPr>
              <a:t>else</a:t>
            </a:r>
            <a:r>
              <a:rPr lang="en-US" altLang="ko-KR" sz="2400"/>
              <a:t> Network has no spanning tree.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/>
              <a:t>     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78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4" grpId="0" build="p" bldLvl="2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Data Structures For 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  <a:endParaRPr lang="ko-KR" altLang="en-US" sz="3800" smtClean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457200" y="1773238"/>
            <a:ext cx="8077200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Edge set </a:t>
            </a:r>
            <a:r>
              <a:rPr lang="en-US" altLang="ko-KR" sz="2800">
                <a:solidFill>
                  <a:srgbClr val="3333FF"/>
                </a:solidFill>
              </a:rPr>
              <a:t>E</a:t>
            </a:r>
            <a:r>
              <a:rPr lang="en-US" altLang="ko-KR" sz="28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Operations are: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§"/>
            </a:pPr>
            <a:r>
              <a:rPr lang="en-US" altLang="ko-KR" sz="2600"/>
              <a:t>Is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E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empty?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§"/>
            </a:pPr>
            <a:r>
              <a:rPr lang="en-US" altLang="ko-KR" sz="2600"/>
              <a:t>Select and remove a least-cost edge.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Use a min heap of edges.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§"/>
            </a:pPr>
            <a:r>
              <a:rPr lang="en-US" altLang="ko-KR" sz="2600"/>
              <a:t>Initialize. </a:t>
            </a:r>
            <a:r>
              <a:rPr lang="en-US" altLang="ko-KR" sz="2600">
                <a:solidFill>
                  <a:srgbClr val="3333FF"/>
                </a:solidFill>
              </a:rPr>
              <a:t>O(e)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time</a:t>
            </a:r>
            <a:r>
              <a:rPr lang="en-US" altLang="ko-KR" sz="2600">
                <a:solidFill>
                  <a:schemeClr val="bg2"/>
                </a:solidFill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§"/>
            </a:pPr>
            <a:r>
              <a:rPr lang="en-US" altLang="ko-KR" sz="2600"/>
              <a:t>Remove and return least-cost edge.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O(log e)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time.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05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 build="p" bldLvl="2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Data Structures For 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  <a:endParaRPr lang="ko-KR" altLang="en-US" sz="3800" smtClean="0"/>
          </a:p>
        </p:txBody>
      </p:sp>
      <p:sp>
        <p:nvSpPr>
          <p:cNvPr id="954372" name="Rectangle 4"/>
          <p:cNvSpPr>
            <a:spLocks noChangeArrowheads="1"/>
          </p:cNvSpPr>
          <p:nvPr/>
        </p:nvSpPr>
        <p:spPr bwMode="auto">
          <a:xfrm>
            <a:off x="457200" y="1989138"/>
            <a:ext cx="8077200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Set of selected edges </a:t>
            </a:r>
            <a:r>
              <a:rPr lang="en-US" altLang="ko-KR" sz="2800">
                <a:solidFill>
                  <a:srgbClr val="3333FF"/>
                </a:solidFill>
              </a:rPr>
              <a:t>T</a:t>
            </a:r>
            <a:r>
              <a:rPr lang="en-US" altLang="ko-KR" sz="28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Operations are: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§"/>
            </a:pPr>
            <a:r>
              <a:rPr lang="en-US" altLang="ko-KR" sz="2600"/>
              <a:t>Does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T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have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n - 1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edges?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§"/>
            </a:pPr>
            <a:r>
              <a:rPr lang="en-US" altLang="ko-KR" sz="2600"/>
              <a:t>Does the addition of an edge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(u, v)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to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T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result in a cycle?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§"/>
            </a:pPr>
            <a:r>
              <a:rPr lang="en-US" altLang="ko-KR" sz="2600"/>
              <a:t>Add an edge to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T.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4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2" grpId="0" build="p" bldLvl="2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Data Structures For 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  <a:endParaRPr lang="ko-KR" altLang="en-US" sz="3800" smtClean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457200" y="1873250"/>
            <a:ext cx="80772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ko-KR" sz="2800"/>
              <a:t>Use an array for the edges of </a:t>
            </a:r>
            <a:r>
              <a:rPr lang="en-US" altLang="ko-KR" sz="2800">
                <a:solidFill>
                  <a:srgbClr val="3333FF"/>
                </a:solidFill>
              </a:rPr>
              <a:t>T</a:t>
            </a:r>
            <a:r>
              <a:rPr lang="en-US" altLang="ko-KR" sz="2800">
                <a:solidFill>
                  <a:schemeClr val="bg2"/>
                </a:solidFill>
              </a:rPr>
              <a:t>.</a:t>
            </a:r>
            <a:endParaRPr lang="en-US" altLang="ko-KR" sz="2800"/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Does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T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have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n - 1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edges?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ko-KR" sz="2200"/>
              <a:t>Check number of edges in array</a:t>
            </a:r>
            <a:r>
              <a:rPr lang="en-US" altLang="ko-KR" sz="2200">
                <a:solidFill>
                  <a:schemeClr val="bg2"/>
                </a:solidFill>
              </a:rPr>
              <a:t>. </a:t>
            </a:r>
            <a:r>
              <a:rPr lang="en-US" altLang="ko-KR" sz="2200">
                <a:solidFill>
                  <a:srgbClr val="3333FF"/>
                </a:solidFill>
              </a:rPr>
              <a:t>O(1)</a:t>
            </a:r>
            <a:r>
              <a:rPr lang="en-US" altLang="ko-KR" sz="2200">
                <a:solidFill>
                  <a:schemeClr val="hlink"/>
                </a:solidFill>
              </a:rPr>
              <a:t> </a:t>
            </a:r>
            <a:r>
              <a:rPr lang="en-US" altLang="ko-KR" sz="2200"/>
              <a:t>time.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Does the addition of an edge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(u, v)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to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T</a:t>
            </a:r>
            <a:r>
              <a:rPr lang="en-US" altLang="ko-KR" sz="2600">
                <a:solidFill>
                  <a:schemeClr val="hlink"/>
                </a:solidFill>
              </a:rPr>
              <a:t> </a:t>
            </a:r>
            <a:r>
              <a:rPr lang="en-US" altLang="ko-KR" sz="2600"/>
              <a:t>result in a cycle?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ko-KR" sz="2200"/>
              <a:t>Not easy.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Add an edge to</a:t>
            </a:r>
            <a:r>
              <a:rPr lang="en-US" altLang="ko-KR" sz="2600">
                <a:solidFill>
                  <a:schemeClr val="bg2"/>
                </a:solidFill>
              </a:rPr>
              <a:t> </a:t>
            </a:r>
            <a:r>
              <a:rPr lang="en-US" altLang="ko-KR" sz="2600">
                <a:solidFill>
                  <a:srgbClr val="3333FF"/>
                </a:solidFill>
              </a:rPr>
              <a:t>T</a:t>
            </a:r>
            <a:r>
              <a:rPr lang="en-US" altLang="ko-KR" sz="2600">
                <a:solidFill>
                  <a:schemeClr val="bg2"/>
                </a:solidFill>
              </a:rPr>
              <a:t>.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ko-KR" sz="2200"/>
              <a:t>Add at right end of edges in array. </a:t>
            </a:r>
            <a:r>
              <a:rPr lang="en-US" altLang="ko-KR" sz="2200">
                <a:solidFill>
                  <a:srgbClr val="3333FF"/>
                </a:solidFill>
              </a:rPr>
              <a:t>O(1)</a:t>
            </a:r>
            <a:r>
              <a:rPr lang="en-US" altLang="ko-KR" sz="2200">
                <a:solidFill>
                  <a:schemeClr val="hlink"/>
                </a:solidFill>
              </a:rPr>
              <a:t> </a:t>
            </a:r>
            <a:r>
              <a:rPr lang="en-US" altLang="ko-KR" sz="2200"/>
              <a:t>time</a:t>
            </a:r>
            <a:r>
              <a:rPr lang="en-US" altLang="ko-KR" sz="220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49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6" grpId="0" build="p" bldLvl="3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Data Structures For 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  <a:endParaRPr lang="ko-KR" altLang="en-US" sz="3800" smtClean="0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95288" y="1657350"/>
            <a:ext cx="8569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400"/>
              <a:t>Does the addition of an edge </a:t>
            </a:r>
            <a:r>
              <a:rPr lang="en-US" altLang="ko-KR" sz="2400">
                <a:solidFill>
                  <a:srgbClr val="3333FF"/>
                </a:solidFill>
              </a:rPr>
              <a:t>(u, v)</a:t>
            </a:r>
            <a:r>
              <a:rPr lang="en-US" altLang="ko-KR" sz="2400"/>
              <a:t> to</a:t>
            </a:r>
            <a:r>
              <a:rPr lang="en-US" altLang="ko-KR" sz="2400">
                <a:solidFill>
                  <a:schemeClr val="hlink"/>
                </a:solidFill>
              </a:rPr>
              <a:t> </a:t>
            </a:r>
            <a:r>
              <a:rPr lang="en-US" altLang="ko-KR" sz="2400">
                <a:solidFill>
                  <a:srgbClr val="3333FF"/>
                </a:solidFill>
              </a:rPr>
              <a:t>T </a:t>
            </a:r>
            <a:r>
              <a:rPr lang="en-US" altLang="ko-KR" sz="2400"/>
              <a:t>result in a cycle?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2205038"/>
            <a:ext cx="3581400" cy="1219200"/>
            <a:chOff x="1440" y="1484"/>
            <a:chExt cx="2256" cy="768"/>
          </a:xfrm>
        </p:grpSpPr>
        <p:sp>
          <p:nvSpPr>
            <p:cNvPr id="117770" name="Oval 6"/>
            <p:cNvSpPr>
              <a:spLocks noChangeArrowheads="1"/>
            </p:cNvSpPr>
            <p:nvPr/>
          </p:nvSpPr>
          <p:spPr bwMode="auto">
            <a:xfrm>
              <a:off x="1507" y="148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771" name="Rectangle 7"/>
            <p:cNvSpPr>
              <a:spLocks noChangeArrowheads="1"/>
            </p:cNvSpPr>
            <p:nvPr/>
          </p:nvSpPr>
          <p:spPr bwMode="auto">
            <a:xfrm>
              <a:off x="1523" y="14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772" name="Oval 8"/>
            <p:cNvSpPr>
              <a:spLocks noChangeArrowheads="1"/>
            </p:cNvSpPr>
            <p:nvPr/>
          </p:nvSpPr>
          <p:spPr bwMode="auto">
            <a:xfrm>
              <a:off x="2165" y="148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773" name="Rectangle 9"/>
            <p:cNvSpPr>
              <a:spLocks noChangeArrowheads="1"/>
            </p:cNvSpPr>
            <p:nvPr/>
          </p:nvSpPr>
          <p:spPr bwMode="auto">
            <a:xfrm>
              <a:off x="2181" y="14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7774" name="Oval 10"/>
            <p:cNvSpPr>
              <a:spLocks noChangeArrowheads="1"/>
            </p:cNvSpPr>
            <p:nvPr/>
          </p:nvSpPr>
          <p:spPr bwMode="auto">
            <a:xfrm>
              <a:off x="2823" y="148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775" name="Rectangle 11"/>
            <p:cNvSpPr>
              <a:spLocks noChangeArrowheads="1"/>
            </p:cNvSpPr>
            <p:nvPr/>
          </p:nvSpPr>
          <p:spPr bwMode="auto">
            <a:xfrm>
              <a:off x="2839" y="14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17776" name="Oval 12"/>
            <p:cNvSpPr>
              <a:spLocks noChangeArrowheads="1"/>
            </p:cNvSpPr>
            <p:nvPr/>
          </p:nvSpPr>
          <p:spPr bwMode="auto">
            <a:xfrm>
              <a:off x="3481" y="148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777" name="Rectangle 13"/>
            <p:cNvSpPr>
              <a:spLocks noChangeArrowheads="1"/>
            </p:cNvSpPr>
            <p:nvPr/>
          </p:nvSpPr>
          <p:spPr bwMode="auto">
            <a:xfrm>
              <a:off x="3497" y="148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17778" name="Oval 14"/>
            <p:cNvSpPr>
              <a:spLocks noChangeArrowheads="1"/>
            </p:cNvSpPr>
            <p:nvPr/>
          </p:nvSpPr>
          <p:spPr bwMode="auto">
            <a:xfrm>
              <a:off x="1507" y="200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779" name="Rectangle 15"/>
            <p:cNvSpPr>
              <a:spLocks noChangeArrowheads="1"/>
            </p:cNvSpPr>
            <p:nvPr/>
          </p:nvSpPr>
          <p:spPr bwMode="auto">
            <a:xfrm>
              <a:off x="1523" y="20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7780" name="Oval 16"/>
            <p:cNvSpPr>
              <a:spLocks noChangeArrowheads="1"/>
            </p:cNvSpPr>
            <p:nvPr/>
          </p:nvSpPr>
          <p:spPr bwMode="auto">
            <a:xfrm>
              <a:off x="2165" y="200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781" name="Rectangle 17"/>
            <p:cNvSpPr>
              <a:spLocks noChangeArrowheads="1"/>
            </p:cNvSpPr>
            <p:nvPr/>
          </p:nvSpPr>
          <p:spPr bwMode="auto">
            <a:xfrm>
              <a:off x="2181" y="20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7782" name="Oval 18"/>
            <p:cNvSpPr>
              <a:spLocks noChangeArrowheads="1"/>
            </p:cNvSpPr>
            <p:nvPr/>
          </p:nvSpPr>
          <p:spPr bwMode="auto">
            <a:xfrm>
              <a:off x="2823" y="200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783" name="Rectangle 19"/>
            <p:cNvSpPr>
              <a:spLocks noChangeArrowheads="1"/>
            </p:cNvSpPr>
            <p:nvPr/>
          </p:nvSpPr>
          <p:spPr bwMode="auto">
            <a:xfrm>
              <a:off x="2839" y="20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7784" name="Oval 20"/>
            <p:cNvSpPr>
              <a:spLocks noChangeArrowheads="1"/>
            </p:cNvSpPr>
            <p:nvPr/>
          </p:nvSpPr>
          <p:spPr bwMode="auto">
            <a:xfrm>
              <a:off x="3481" y="200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7785" name="Rectangle 21"/>
            <p:cNvSpPr>
              <a:spLocks noChangeArrowheads="1"/>
            </p:cNvSpPr>
            <p:nvPr/>
          </p:nvSpPr>
          <p:spPr bwMode="auto">
            <a:xfrm>
              <a:off x="3497" y="20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7786" name="Line 22"/>
            <p:cNvSpPr>
              <a:spLocks noChangeShapeType="1"/>
            </p:cNvSpPr>
            <p:nvPr/>
          </p:nvSpPr>
          <p:spPr bwMode="auto">
            <a:xfrm>
              <a:off x="1597" y="166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787" name="Rectangle 23"/>
            <p:cNvSpPr>
              <a:spLocks noChangeArrowheads="1"/>
            </p:cNvSpPr>
            <p:nvPr/>
          </p:nvSpPr>
          <p:spPr bwMode="auto">
            <a:xfrm>
              <a:off x="1440" y="1758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117788" name="Group 24"/>
            <p:cNvGrpSpPr>
              <a:grpSpLocks/>
            </p:cNvGrpSpPr>
            <p:nvPr/>
          </p:nvGrpSpPr>
          <p:grpSpPr bwMode="auto">
            <a:xfrm>
              <a:off x="3571" y="1667"/>
              <a:ext cx="125" cy="335"/>
              <a:chOff x="3571" y="1667"/>
              <a:chExt cx="125" cy="335"/>
            </a:xfrm>
          </p:grpSpPr>
          <p:sp>
            <p:nvSpPr>
              <p:cNvPr id="117798" name="Line 25"/>
              <p:cNvSpPr>
                <a:spLocks noChangeShapeType="1"/>
              </p:cNvSpPr>
              <p:nvPr/>
            </p:nvSpPr>
            <p:spPr bwMode="auto">
              <a:xfrm>
                <a:off x="3571" y="166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7799" name="Rectangle 26"/>
              <p:cNvSpPr>
                <a:spLocks noChangeArrowheads="1"/>
              </p:cNvSpPr>
              <p:nvPr/>
            </p:nvSpPr>
            <p:spPr bwMode="auto">
              <a:xfrm>
                <a:off x="3571" y="1667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17789" name="Group 27"/>
            <p:cNvGrpSpPr>
              <a:grpSpLocks/>
            </p:cNvGrpSpPr>
            <p:nvPr/>
          </p:nvGrpSpPr>
          <p:grpSpPr bwMode="auto">
            <a:xfrm>
              <a:off x="2081" y="1667"/>
              <a:ext cx="174" cy="335"/>
              <a:chOff x="2081" y="1667"/>
              <a:chExt cx="174" cy="335"/>
            </a:xfrm>
          </p:grpSpPr>
          <p:sp>
            <p:nvSpPr>
              <p:cNvPr id="117796" name="Line 28"/>
              <p:cNvSpPr>
                <a:spLocks noChangeShapeType="1"/>
              </p:cNvSpPr>
              <p:nvPr/>
            </p:nvSpPr>
            <p:spPr bwMode="auto">
              <a:xfrm>
                <a:off x="2255" y="166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7797" name="Rectangle 29"/>
              <p:cNvSpPr>
                <a:spLocks noChangeArrowheads="1"/>
              </p:cNvSpPr>
              <p:nvPr/>
            </p:nvSpPr>
            <p:spPr bwMode="auto">
              <a:xfrm>
                <a:off x="2081" y="1728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7790" name="Group 30"/>
            <p:cNvGrpSpPr>
              <a:grpSpLocks/>
            </p:cNvGrpSpPr>
            <p:nvPr/>
          </p:nvGrpSpPr>
          <p:grpSpPr bwMode="auto">
            <a:xfrm>
              <a:off x="2913" y="1667"/>
              <a:ext cx="125" cy="335"/>
              <a:chOff x="2913" y="1667"/>
              <a:chExt cx="125" cy="335"/>
            </a:xfrm>
          </p:grpSpPr>
          <p:sp>
            <p:nvSpPr>
              <p:cNvPr id="117794" name="Line 31"/>
              <p:cNvSpPr>
                <a:spLocks noChangeShapeType="1"/>
              </p:cNvSpPr>
              <p:nvPr/>
            </p:nvSpPr>
            <p:spPr bwMode="auto">
              <a:xfrm>
                <a:off x="2913" y="166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7795" name="Rectangle 32"/>
              <p:cNvSpPr>
                <a:spLocks noChangeArrowheads="1"/>
              </p:cNvSpPr>
              <p:nvPr/>
            </p:nvSpPr>
            <p:spPr bwMode="auto">
              <a:xfrm>
                <a:off x="2913" y="1697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17791" name="Group 33"/>
            <p:cNvGrpSpPr>
              <a:grpSpLocks/>
            </p:cNvGrpSpPr>
            <p:nvPr/>
          </p:nvGrpSpPr>
          <p:grpSpPr bwMode="auto">
            <a:xfrm>
              <a:off x="1659" y="1636"/>
              <a:ext cx="533" cy="396"/>
              <a:chOff x="1659" y="1636"/>
              <a:chExt cx="533" cy="396"/>
            </a:xfrm>
          </p:grpSpPr>
          <p:sp>
            <p:nvSpPr>
              <p:cNvPr id="117792" name="Line 34"/>
              <p:cNvSpPr>
                <a:spLocks noChangeShapeType="1"/>
              </p:cNvSpPr>
              <p:nvPr/>
            </p:nvSpPr>
            <p:spPr bwMode="auto">
              <a:xfrm flipV="1">
                <a:off x="1659" y="1636"/>
                <a:ext cx="533" cy="3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7793" name="Rectangle 35"/>
              <p:cNvSpPr>
                <a:spLocks noChangeArrowheads="1"/>
              </p:cNvSpPr>
              <p:nvPr/>
            </p:nvSpPr>
            <p:spPr bwMode="auto">
              <a:xfrm>
                <a:off x="1753" y="1649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</p:grpSp>
      <p:sp>
        <p:nvSpPr>
          <p:cNvPr id="956452" name="Rectangle 36"/>
          <p:cNvSpPr>
            <a:spLocks noChangeArrowheads="1"/>
          </p:cNvSpPr>
          <p:nvPr/>
        </p:nvSpPr>
        <p:spPr bwMode="auto">
          <a:xfrm>
            <a:off x="457200" y="3506788"/>
            <a:ext cx="807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Each component of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kumimoji="0" lang="en-US" altLang="ko-KR" sz="2800">
                <a:latin typeface="Times New Roman" pitchFamily="18" charset="0"/>
              </a:rPr>
              <a:t> is a tree.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When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u</a:t>
            </a:r>
            <a:r>
              <a:rPr kumimoji="0" lang="en-US" altLang="ko-KR" sz="2800">
                <a:latin typeface="Times New Roman" pitchFamily="18" charset="0"/>
              </a:rPr>
              <a:t> and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v</a:t>
            </a:r>
            <a:r>
              <a:rPr kumimoji="0" lang="en-US" altLang="ko-KR" sz="2800">
                <a:latin typeface="Times New Roman" pitchFamily="18" charset="0"/>
              </a:rPr>
              <a:t> are in the same component, the addition of the edge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(u,v)</a:t>
            </a:r>
            <a:r>
              <a:rPr kumimoji="0" lang="en-US" altLang="ko-KR" sz="2800">
                <a:latin typeface="Times New Roman" pitchFamily="18" charset="0"/>
              </a:rPr>
              <a:t> creates a cycle.</a:t>
            </a:r>
          </a:p>
        </p:txBody>
      </p:sp>
      <p:sp>
        <p:nvSpPr>
          <p:cNvPr id="956453" name="Line 37"/>
          <p:cNvSpPr>
            <a:spLocks noChangeShapeType="1"/>
          </p:cNvSpPr>
          <p:nvPr/>
        </p:nvSpPr>
        <p:spPr bwMode="auto">
          <a:xfrm>
            <a:off x="2684463" y="2349500"/>
            <a:ext cx="74612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6454" name="Rectangle 38"/>
          <p:cNvSpPr>
            <a:spLocks noChangeArrowheads="1"/>
          </p:cNvSpPr>
          <p:nvPr/>
        </p:nvSpPr>
        <p:spPr bwMode="auto">
          <a:xfrm>
            <a:off x="457200" y="5013325"/>
            <a:ext cx="80772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When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u</a:t>
            </a:r>
            <a:r>
              <a:rPr kumimoji="0" lang="en-US" altLang="ko-KR" sz="2800">
                <a:latin typeface="Times New Roman" pitchFamily="18" charset="0"/>
              </a:rPr>
              <a:t> and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v</a:t>
            </a:r>
            <a:r>
              <a:rPr kumimoji="0" lang="en-US" altLang="ko-KR" sz="2800">
                <a:latin typeface="Times New Roman" pitchFamily="18" charset="0"/>
              </a:rPr>
              <a:t> are in the different components, the addition of the edge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(u,v)</a:t>
            </a:r>
            <a:r>
              <a:rPr kumimoji="0" lang="en-US" altLang="ko-KR" sz="2800">
                <a:latin typeface="Times New Roman" pitchFamily="18" charset="0"/>
              </a:rPr>
              <a:t> does not create a cycle.</a:t>
            </a:r>
          </a:p>
        </p:txBody>
      </p:sp>
      <p:sp>
        <p:nvSpPr>
          <p:cNvPr id="956455" name="Line 39"/>
          <p:cNvSpPr>
            <a:spLocks noChangeShapeType="1"/>
          </p:cNvSpPr>
          <p:nvPr/>
        </p:nvSpPr>
        <p:spPr bwMode="auto">
          <a:xfrm>
            <a:off x="4800600" y="2363788"/>
            <a:ext cx="685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20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52" grpId="0" build="p" autoUpdateAnimBg="0"/>
      <p:bldP spid="956453" grpId="0" animBg="1"/>
      <p:bldP spid="956454" grpId="0" build="p" autoUpdateAnimBg="0"/>
      <p:bldP spid="95645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Data Structures For 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  <a:endParaRPr lang="ko-KR" altLang="en-US" sz="3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1900" y="1681163"/>
            <a:ext cx="3581400" cy="1219200"/>
            <a:chOff x="1440" y="812"/>
            <a:chExt cx="2256" cy="768"/>
          </a:xfrm>
        </p:grpSpPr>
        <p:sp>
          <p:nvSpPr>
            <p:cNvPr id="118795" name="Oval 5"/>
            <p:cNvSpPr>
              <a:spLocks noChangeArrowheads="1"/>
            </p:cNvSpPr>
            <p:nvPr/>
          </p:nvSpPr>
          <p:spPr bwMode="auto">
            <a:xfrm>
              <a:off x="1507" y="81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796" name="Rectangle 6"/>
            <p:cNvSpPr>
              <a:spLocks noChangeArrowheads="1"/>
            </p:cNvSpPr>
            <p:nvPr/>
          </p:nvSpPr>
          <p:spPr bwMode="auto">
            <a:xfrm>
              <a:off x="1523" y="81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8797" name="Oval 7"/>
            <p:cNvSpPr>
              <a:spLocks noChangeArrowheads="1"/>
            </p:cNvSpPr>
            <p:nvPr/>
          </p:nvSpPr>
          <p:spPr bwMode="auto">
            <a:xfrm>
              <a:off x="2165" y="81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798" name="Rectangle 8"/>
            <p:cNvSpPr>
              <a:spLocks noChangeArrowheads="1"/>
            </p:cNvSpPr>
            <p:nvPr/>
          </p:nvSpPr>
          <p:spPr bwMode="auto">
            <a:xfrm>
              <a:off x="2181" y="81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8799" name="Oval 9"/>
            <p:cNvSpPr>
              <a:spLocks noChangeArrowheads="1"/>
            </p:cNvSpPr>
            <p:nvPr/>
          </p:nvSpPr>
          <p:spPr bwMode="auto">
            <a:xfrm>
              <a:off x="2823" y="81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800" name="Rectangle 10"/>
            <p:cNvSpPr>
              <a:spLocks noChangeArrowheads="1"/>
            </p:cNvSpPr>
            <p:nvPr/>
          </p:nvSpPr>
          <p:spPr bwMode="auto">
            <a:xfrm>
              <a:off x="2839" y="81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18801" name="Oval 11"/>
            <p:cNvSpPr>
              <a:spLocks noChangeArrowheads="1"/>
            </p:cNvSpPr>
            <p:nvPr/>
          </p:nvSpPr>
          <p:spPr bwMode="auto">
            <a:xfrm>
              <a:off x="3481" y="81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802" name="Rectangle 12"/>
            <p:cNvSpPr>
              <a:spLocks noChangeArrowheads="1"/>
            </p:cNvSpPr>
            <p:nvPr/>
          </p:nvSpPr>
          <p:spPr bwMode="auto">
            <a:xfrm>
              <a:off x="3497" y="81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18803" name="Oval 13"/>
            <p:cNvSpPr>
              <a:spLocks noChangeArrowheads="1"/>
            </p:cNvSpPr>
            <p:nvPr/>
          </p:nvSpPr>
          <p:spPr bwMode="auto">
            <a:xfrm>
              <a:off x="1507" y="133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804" name="Rectangle 14"/>
            <p:cNvSpPr>
              <a:spLocks noChangeArrowheads="1"/>
            </p:cNvSpPr>
            <p:nvPr/>
          </p:nvSpPr>
          <p:spPr bwMode="auto">
            <a:xfrm>
              <a:off x="1523" y="133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8805" name="Oval 15"/>
            <p:cNvSpPr>
              <a:spLocks noChangeArrowheads="1"/>
            </p:cNvSpPr>
            <p:nvPr/>
          </p:nvSpPr>
          <p:spPr bwMode="auto">
            <a:xfrm>
              <a:off x="2165" y="133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806" name="Rectangle 16"/>
            <p:cNvSpPr>
              <a:spLocks noChangeArrowheads="1"/>
            </p:cNvSpPr>
            <p:nvPr/>
          </p:nvSpPr>
          <p:spPr bwMode="auto">
            <a:xfrm>
              <a:off x="2181" y="133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8807" name="Oval 17"/>
            <p:cNvSpPr>
              <a:spLocks noChangeArrowheads="1"/>
            </p:cNvSpPr>
            <p:nvPr/>
          </p:nvSpPr>
          <p:spPr bwMode="auto">
            <a:xfrm>
              <a:off x="2823" y="133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808" name="Rectangle 18"/>
            <p:cNvSpPr>
              <a:spLocks noChangeArrowheads="1"/>
            </p:cNvSpPr>
            <p:nvPr/>
          </p:nvSpPr>
          <p:spPr bwMode="auto">
            <a:xfrm>
              <a:off x="2839" y="133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8809" name="Oval 19"/>
            <p:cNvSpPr>
              <a:spLocks noChangeArrowheads="1"/>
            </p:cNvSpPr>
            <p:nvPr/>
          </p:nvSpPr>
          <p:spPr bwMode="auto">
            <a:xfrm>
              <a:off x="3481" y="133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8810" name="Rectangle 20"/>
            <p:cNvSpPr>
              <a:spLocks noChangeArrowheads="1"/>
            </p:cNvSpPr>
            <p:nvPr/>
          </p:nvSpPr>
          <p:spPr bwMode="auto">
            <a:xfrm>
              <a:off x="3497" y="1330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8811" name="Line 21"/>
            <p:cNvSpPr>
              <a:spLocks noChangeShapeType="1"/>
            </p:cNvSpPr>
            <p:nvPr/>
          </p:nvSpPr>
          <p:spPr bwMode="auto">
            <a:xfrm>
              <a:off x="1597" y="995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12" name="Rectangle 22"/>
            <p:cNvSpPr>
              <a:spLocks noChangeArrowheads="1"/>
            </p:cNvSpPr>
            <p:nvPr/>
          </p:nvSpPr>
          <p:spPr bwMode="auto">
            <a:xfrm>
              <a:off x="1440" y="1086"/>
              <a:ext cx="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118813" name="Group 23"/>
            <p:cNvGrpSpPr>
              <a:grpSpLocks/>
            </p:cNvGrpSpPr>
            <p:nvPr/>
          </p:nvGrpSpPr>
          <p:grpSpPr bwMode="auto">
            <a:xfrm>
              <a:off x="3571" y="995"/>
              <a:ext cx="125" cy="335"/>
              <a:chOff x="3571" y="995"/>
              <a:chExt cx="125" cy="335"/>
            </a:xfrm>
          </p:grpSpPr>
          <p:sp>
            <p:nvSpPr>
              <p:cNvPr id="118823" name="Line 24"/>
              <p:cNvSpPr>
                <a:spLocks noChangeShapeType="1"/>
              </p:cNvSpPr>
              <p:nvPr/>
            </p:nvSpPr>
            <p:spPr bwMode="auto">
              <a:xfrm>
                <a:off x="3571" y="995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824" name="Rectangle 25"/>
              <p:cNvSpPr>
                <a:spLocks noChangeArrowheads="1"/>
              </p:cNvSpPr>
              <p:nvPr/>
            </p:nvSpPr>
            <p:spPr bwMode="auto">
              <a:xfrm>
                <a:off x="3571" y="995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18814" name="Group 26"/>
            <p:cNvGrpSpPr>
              <a:grpSpLocks/>
            </p:cNvGrpSpPr>
            <p:nvPr/>
          </p:nvGrpSpPr>
          <p:grpSpPr bwMode="auto">
            <a:xfrm>
              <a:off x="2081" y="995"/>
              <a:ext cx="174" cy="335"/>
              <a:chOff x="2081" y="995"/>
              <a:chExt cx="174" cy="335"/>
            </a:xfrm>
          </p:grpSpPr>
          <p:sp>
            <p:nvSpPr>
              <p:cNvPr id="118821" name="Line 27"/>
              <p:cNvSpPr>
                <a:spLocks noChangeShapeType="1"/>
              </p:cNvSpPr>
              <p:nvPr/>
            </p:nvSpPr>
            <p:spPr bwMode="auto">
              <a:xfrm>
                <a:off x="2255" y="995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822" name="Rectangle 28"/>
              <p:cNvSpPr>
                <a:spLocks noChangeArrowheads="1"/>
              </p:cNvSpPr>
              <p:nvPr/>
            </p:nvSpPr>
            <p:spPr bwMode="auto">
              <a:xfrm>
                <a:off x="2081" y="1056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118815" name="Group 29"/>
            <p:cNvGrpSpPr>
              <a:grpSpLocks/>
            </p:cNvGrpSpPr>
            <p:nvPr/>
          </p:nvGrpSpPr>
          <p:grpSpPr bwMode="auto">
            <a:xfrm>
              <a:off x="2913" y="995"/>
              <a:ext cx="125" cy="335"/>
              <a:chOff x="2913" y="995"/>
              <a:chExt cx="125" cy="335"/>
            </a:xfrm>
          </p:grpSpPr>
          <p:sp>
            <p:nvSpPr>
              <p:cNvPr id="118819" name="Line 30"/>
              <p:cNvSpPr>
                <a:spLocks noChangeShapeType="1"/>
              </p:cNvSpPr>
              <p:nvPr/>
            </p:nvSpPr>
            <p:spPr bwMode="auto">
              <a:xfrm>
                <a:off x="2913" y="995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820" name="Rectangle 31"/>
              <p:cNvSpPr>
                <a:spLocks noChangeArrowheads="1"/>
              </p:cNvSpPr>
              <p:nvPr/>
            </p:nvSpPr>
            <p:spPr bwMode="auto">
              <a:xfrm>
                <a:off x="2913" y="1025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18816" name="Group 32"/>
            <p:cNvGrpSpPr>
              <a:grpSpLocks/>
            </p:cNvGrpSpPr>
            <p:nvPr/>
          </p:nvGrpSpPr>
          <p:grpSpPr bwMode="auto">
            <a:xfrm>
              <a:off x="1659" y="964"/>
              <a:ext cx="533" cy="396"/>
              <a:chOff x="1659" y="964"/>
              <a:chExt cx="533" cy="396"/>
            </a:xfrm>
          </p:grpSpPr>
          <p:sp>
            <p:nvSpPr>
              <p:cNvPr id="118817" name="Line 33"/>
              <p:cNvSpPr>
                <a:spLocks noChangeShapeType="1"/>
              </p:cNvSpPr>
              <p:nvPr/>
            </p:nvSpPr>
            <p:spPr bwMode="auto">
              <a:xfrm flipV="1">
                <a:off x="1659" y="964"/>
                <a:ext cx="533" cy="3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818" name="Rectangle 34"/>
              <p:cNvSpPr>
                <a:spLocks noChangeArrowheads="1"/>
              </p:cNvSpPr>
              <p:nvPr/>
            </p:nvSpPr>
            <p:spPr bwMode="auto">
              <a:xfrm>
                <a:off x="1753" y="977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</p:grpSp>
      <p:sp>
        <p:nvSpPr>
          <p:cNvPr id="957475" name="Rectangle 35"/>
          <p:cNvSpPr>
            <a:spLocks noChangeArrowheads="1"/>
          </p:cNvSpPr>
          <p:nvPr/>
        </p:nvSpPr>
        <p:spPr bwMode="auto">
          <a:xfrm>
            <a:off x="673100" y="3516313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Each component of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kumimoji="0" lang="en-US" altLang="ko-KR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latin typeface="Times New Roman" pitchFamily="18" charset="0"/>
              </a:rPr>
              <a:t>is defined by the vertices in the component.</a:t>
            </a:r>
          </a:p>
        </p:txBody>
      </p:sp>
      <p:sp>
        <p:nvSpPr>
          <p:cNvPr id="957476" name="Freeform 36"/>
          <p:cNvSpPr>
            <a:spLocks/>
          </p:cNvSpPr>
          <p:nvPr/>
        </p:nvSpPr>
        <p:spPr bwMode="auto">
          <a:xfrm>
            <a:off x="2247900" y="1466850"/>
            <a:ext cx="1949450" cy="1695450"/>
          </a:xfrm>
          <a:custGeom>
            <a:avLst/>
            <a:gdLst>
              <a:gd name="T0" fmla="*/ 185737 w 1228"/>
              <a:gd name="T1" fmla="*/ 34925 h 1068"/>
              <a:gd name="T2" fmla="*/ 169862 w 1228"/>
              <a:gd name="T3" fmla="*/ 152400 h 1068"/>
              <a:gd name="T4" fmla="*/ 152400 w 1228"/>
              <a:gd name="T5" fmla="*/ 355600 h 1068"/>
              <a:gd name="T6" fmla="*/ 101600 w 1228"/>
              <a:gd name="T7" fmla="*/ 558800 h 1068"/>
              <a:gd name="T8" fmla="*/ 68262 w 1228"/>
              <a:gd name="T9" fmla="*/ 644525 h 1068"/>
              <a:gd name="T10" fmla="*/ 17462 w 1228"/>
              <a:gd name="T11" fmla="*/ 695325 h 1068"/>
              <a:gd name="T12" fmla="*/ 0 w 1228"/>
              <a:gd name="T13" fmla="*/ 847725 h 1068"/>
              <a:gd name="T14" fmla="*/ 0 w 1228"/>
              <a:gd name="T15" fmla="*/ 1117600 h 1068"/>
              <a:gd name="T16" fmla="*/ 0 w 1228"/>
              <a:gd name="T17" fmla="*/ 1254125 h 1068"/>
              <a:gd name="T18" fmla="*/ 17462 w 1228"/>
              <a:gd name="T19" fmla="*/ 1406525 h 1068"/>
              <a:gd name="T20" fmla="*/ 169862 w 1228"/>
              <a:gd name="T21" fmla="*/ 1541462 h 1068"/>
              <a:gd name="T22" fmla="*/ 439738 w 1228"/>
              <a:gd name="T23" fmla="*/ 1625600 h 1068"/>
              <a:gd name="T24" fmla="*/ 627062 w 1228"/>
              <a:gd name="T25" fmla="*/ 1660525 h 1068"/>
              <a:gd name="T26" fmla="*/ 896938 w 1228"/>
              <a:gd name="T27" fmla="*/ 1660525 h 1068"/>
              <a:gd name="T28" fmla="*/ 1135062 w 1228"/>
              <a:gd name="T29" fmla="*/ 1660525 h 1068"/>
              <a:gd name="T30" fmla="*/ 1439862 w 1228"/>
              <a:gd name="T31" fmla="*/ 1676400 h 1068"/>
              <a:gd name="T32" fmla="*/ 1643063 w 1228"/>
              <a:gd name="T33" fmla="*/ 1693863 h 1068"/>
              <a:gd name="T34" fmla="*/ 1760538 w 1228"/>
              <a:gd name="T35" fmla="*/ 1693863 h 1068"/>
              <a:gd name="T36" fmla="*/ 1846263 w 1228"/>
              <a:gd name="T37" fmla="*/ 1625600 h 1068"/>
              <a:gd name="T38" fmla="*/ 1912938 w 1228"/>
              <a:gd name="T39" fmla="*/ 1508125 h 1068"/>
              <a:gd name="T40" fmla="*/ 1930400 w 1228"/>
              <a:gd name="T41" fmla="*/ 1371600 h 1068"/>
              <a:gd name="T42" fmla="*/ 1947863 w 1228"/>
              <a:gd name="T43" fmla="*/ 1219200 h 1068"/>
              <a:gd name="T44" fmla="*/ 1947863 w 1228"/>
              <a:gd name="T45" fmla="*/ 1117600 h 1068"/>
              <a:gd name="T46" fmla="*/ 1947863 w 1228"/>
              <a:gd name="T47" fmla="*/ 1016000 h 1068"/>
              <a:gd name="T48" fmla="*/ 1947863 w 1228"/>
              <a:gd name="T49" fmla="*/ 914400 h 1068"/>
              <a:gd name="T50" fmla="*/ 1947863 w 1228"/>
              <a:gd name="T51" fmla="*/ 812800 h 1068"/>
              <a:gd name="T52" fmla="*/ 1947863 w 1228"/>
              <a:gd name="T53" fmla="*/ 695325 h 1068"/>
              <a:gd name="T54" fmla="*/ 1947863 w 1228"/>
              <a:gd name="T55" fmla="*/ 525462 h 1068"/>
              <a:gd name="T56" fmla="*/ 1947863 w 1228"/>
              <a:gd name="T57" fmla="*/ 390525 h 1068"/>
              <a:gd name="T58" fmla="*/ 1947863 w 1228"/>
              <a:gd name="T59" fmla="*/ 288925 h 1068"/>
              <a:gd name="T60" fmla="*/ 1912938 w 1228"/>
              <a:gd name="T61" fmla="*/ 187325 h 1068"/>
              <a:gd name="T62" fmla="*/ 1879600 w 1228"/>
              <a:gd name="T63" fmla="*/ 101600 h 1068"/>
              <a:gd name="T64" fmla="*/ 1760538 w 1228"/>
              <a:gd name="T65" fmla="*/ 68262 h 1068"/>
              <a:gd name="T66" fmla="*/ 1658938 w 1228"/>
              <a:gd name="T67" fmla="*/ 68262 h 1068"/>
              <a:gd name="T68" fmla="*/ 1422400 w 1228"/>
              <a:gd name="T69" fmla="*/ 34925 h 1068"/>
              <a:gd name="T70" fmla="*/ 1303337 w 1228"/>
              <a:gd name="T71" fmla="*/ 0 h 1068"/>
              <a:gd name="T72" fmla="*/ 1066800 w 1228"/>
              <a:gd name="T73" fmla="*/ 0 h 1068"/>
              <a:gd name="T74" fmla="*/ 896938 w 1228"/>
              <a:gd name="T75" fmla="*/ 0 h 1068"/>
              <a:gd name="T76" fmla="*/ 795337 w 1228"/>
              <a:gd name="T77" fmla="*/ 0 h 1068"/>
              <a:gd name="T78" fmla="*/ 693737 w 1228"/>
              <a:gd name="T79" fmla="*/ 0 h 1068"/>
              <a:gd name="T80" fmla="*/ 592137 w 1228"/>
              <a:gd name="T81" fmla="*/ 0 h 1068"/>
              <a:gd name="T82" fmla="*/ 490537 w 1228"/>
              <a:gd name="T83" fmla="*/ 0 h 1068"/>
              <a:gd name="T84" fmla="*/ 388937 w 1228"/>
              <a:gd name="T85" fmla="*/ 0 h 1068"/>
              <a:gd name="T86" fmla="*/ 254000 w 1228"/>
              <a:gd name="T87" fmla="*/ 68262 h 106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28"/>
              <a:gd name="T133" fmla="*/ 0 h 1068"/>
              <a:gd name="T134" fmla="*/ 1228 w 1228"/>
              <a:gd name="T135" fmla="*/ 1068 h 106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28" h="1068">
                <a:moveTo>
                  <a:pt x="160" y="43"/>
                </a:moveTo>
                <a:lnTo>
                  <a:pt x="117" y="22"/>
                </a:lnTo>
                <a:lnTo>
                  <a:pt x="107" y="54"/>
                </a:lnTo>
                <a:lnTo>
                  <a:pt x="107" y="96"/>
                </a:lnTo>
                <a:lnTo>
                  <a:pt x="96" y="160"/>
                </a:lnTo>
                <a:lnTo>
                  <a:pt x="96" y="224"/>
                </a:lnTo>
                <a:lnTo>
                  <a:pt x="85" y="288"/>
                </a:lnTo>
                <a:lnTo>
                  <a:pt x="64" y="352"/>
                </a:lnTo>
                <a:lnTo>
                  <a:pt x="53" y="374"/>
                </a:lnTo>
                <a:lnTo>
                  <a:pt x="43" y="406"/>
                </a:lnTo>
                <a:lnTo>
                  <a:pt x="21" y="416"/>
                </a:lnTo>
                <a:lnTo>
                  <a:pt x="11" y="438"/>
                </a:lnTo>
                <a:lnTo>
                  <a:pt x="11" y="502"/>
                </a:lnTo>
                <a:lnTo>
                  <a:pt x="0" y="534"/>
                </a:lnTo>
                <a:lnTo>
                  <a:pt x="0" y="619"/>
                </a:lnTo>
                <a:lnTo>
                  <a:pt x="0" y="704"/>
                </a:lnTo>
                <a:lnTo>
                  <a:pt x="0" y="768"/>
                </a:lnTo>
                <a:lnTo>
                  <a:pt x="0" y="790"/>
                </a:lnTo>
                <a:lnTo>
                  <a:pt x="11" y="822"/>
                </a:lnTo>
                <a:lnTo>
                  <a:pt x="11" y="886"/>
                </a:lnTo>
                <a:lnTo>
                  <a:pt x="43" y="960"/>
                </a:lnTo>
                <a:lnTo>
                  <a:pt x="107" y="971"/>
                </a:lnTo>
                <a:lnTo>
                  <a:pt x="192" y="1014"/>
                </a:lnTo>
                <a:lnTo>
                  <a:pt x="277" y="1024"/>
                </a:lnTo>
                <a:lnTo>
                  <a:pt x="363" y="1046"/>
                </a:lnTo>
                <a:lnTo>
                  <a:pt x="395" y="1046"/>
                </a:lnTo>
                <a:lnTo>
                  <a:pt x="480" y="1046"/>
                </a:lnTo>
                <a:lnTo>
                  <a:pt x="565" y="1046"/>
                </a:lnTo>
                <a:lnTo>
                  <a:pt x="651" y="1046"/>
                </a:lnTo>
                <a:lnTo>
                  <a:pt x="715" y="1046"/>
                </a:lnTo>
                <a:lnTo>
                  <a:pt x="800" y="1046"/>
                </a:lnTo>
                <a:lnTo>
                  <a:pt x="907" y="1056"/>
                </a:lnTo>
                <a:lnTo>
                  <a:pt x="1013" y="1067"/>
                </a:lnTo>
                <a:lnTo>
                  <a:pt x="1035" y="1067"/>
                </a:lnTo>
                <a:lnTo>
                  <a:pt x="1077" y="1067"/>
                </a:lnTo>
                <a:lnTo>
                  <a:pt x="1109" y="1067"/>
                </a:lnTo>
                <a:lnTo>
                  <a:pt x="1131" y="1056"/>
                </a:lnTo>
                <a:lnTo>
                  <a:pt x="1163" y="1024"/>
                </a:lnTo>
                <a:lnTo>
                  <a:pt x="1184" y="992"/>
                </a:lnTo>
                <a:lnTo>
                  <a:pt x="1205" y="950"/>
                </a:lnTo>
                <a:lnTo>
                  <a:pt x="1205" y="928"/>
                </a:lnTo>
                <a:lnTo>
                  <a:pt x="1216" y="864"/>
                </a:lnTo>
                <a:lnTo>
                  <a:pt x="1216" y="800"/>
                </a:lnTo>
                <a:lnTo>
                  <a:pt x="1227" y="768"/>
                </a:lnTo>
                <a:lnTo>
                  <a:pt x="1227" y="726"/>
                </a:lnTo>
                <a:lnTo>
                  <a:pt x="1227" y="704"/>
                </a:lnTo>
                <a:lnTo>
                  <a:pt x="1227" y="672"/>
                </a:lnTo>
                <a:lnTo>
                  <a:pt x="1227" y="640"/>
                </a:lnTo>
                <a:lnTo>
                  <a:pt x="1227" y="598"/>
                </a:lnTo>
                <a:lnTo>
                  <a:pt x="1227" y="576"/>
                </a:lnTo>
                <a:lnTo>
                  <a:pt x="1227" y="534"/>
                </a:lnTo>
                <a:lnTo>
                  <a:pt x="1227" y="512"/>
                </a:lnTo>
                <a:lnTo>
                  <a:pt x="1227" y="480"/>
                </a:lnTo>
                <a:lnTo>
                  <a:pt x="1227" y="438"/>
                </a:lnTo>
                <a:lnTo>
                  <a:pt x="1227" y="416"/>
                </a:lnTo>
                <a:lnTo>
                  <a:pt x="1227" y="331"/>
                </a:lnTo>
                <a:lnTo>
                  <a:pt x="1227" y="288"/>
                </a:lnTo>
                <a:lnTo>
                  <a:pt x="1227" y="246"/>
                </a:lnTo>
                <a:lnTo>
                  <a:pt x="1227" y="224"/>
                </a:lnTo>
                <a:lnTo>
                  <a:pt x="1227" y="182"/>
                </a:lnTo>
                <a:lnTo>
                  <a:pt x="1227" y="160"/>
                </a:lnTo>
                <a:lnTo>
                  <a:pt x="1205" y="118"/>
                </a:lnTo>
                <a:lnTo>
                  <a:pt x="1195" y="96"/>
                </a:lnTo>
                <a:lnTo>
                  <a:pt x="1184" y="64"/>
                </a:lnTo>
                <a:lnTo>
                  <a:pt x="1141" y="54"/>
                </a:lnTo>
                <a:lnTo>
                  <a:pt x="1109" y="43"/>
                </a:lnTo>
                <a:lnTo>
                  <a:pt x="1077" y="43"/>
                </a:lnTo>
                <a:lnTo>
                  <a:pt x="1045" y="43"/>
                </a:lnTo>
                <a:lnTo>
                  <a:pt x="981" y="32"/>
                </a:lnTo>
                <a:lnTo>
                  <a:pt x="896" y="22"/>
                </a:lnTo>
                <a:lnTo>
                  <a:pt x="853" y="11"/>
                </a:lnTo>
                <a:lnTo>
                  <a:pt x="821" y="0"/>
                </a:lnTo>
                <a:lnTo>
                  <a:pt x="736" y="0"/>
                </a:lnTo>
                <a:lnTo>
                  <a:pt x="672" y="0"/>
                </a:lnTo>
                <a:lnTo>
                  <a:pt x="587" y="0"/>
                </a:lnTo>
                <a:lnTo>
                  <a:pt x="565" y="0"/>
                </a:lnTo>
                <a:lnTo>
                  <a:pt x="523" y="0"/>
                </a:lnTo>
                <a:lnTo>
                  <a:pt x="501" y="0"/>
                </a:lnTo>
                <a:lnTo>
                  <a:pt x="459" y="0"/>
                </a:lnTo>
                <a:lnTo>
                  <a:pt x="437" y="0"/>
                </a:lnTo>
                <a:lnTo>
                  <a:pt x="405" y="0"/>
                </a:lnTo>
                <a:lnTo>
                  <a:pt x="373" y="0"/>
                </a:lnTo>
                <a:lnTo>
                  <a:pt x="341" y="0"/>
                </a:lnTo>
                <a:lnTo>
                  <a:pt x="309" y="0"/>
                </a:lnTo>
                <a:lnTo>
                  <a:pt x="277" y="0"/>
                </a:lnTo>
                <a:lnTo>
                  <a:pt x="245" y="0"/>
                </a:lnTo>
                <a:lnTo>
                  <a:pt x="213" y="0"/>
                </a:lnTo>
                <a:lnTo>
                  <a:pt x="160" y="43"/>
                </a:lnTo>
              </a:path>
            </a:pathLst>
          </a:custGeom>
          <a:noFill/>
          <a:ln w="50800" cap="rnd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7477" name="Freeform 37"/>
          <p:cNvSpPr>
            <a:spLocks/>
          </p:cNvSpPr>
          <p:nvPr/>
        </p:nvSpPr>
        <p:spPr bwMode="auto">
          <a:xfrm>
            <a:off x="4432300" y="1382713"/>
            <a:ext cx="763588" cy="1779587"/>
          </a:xfrm>
          <a:custGeom>
            <a:avLst/>
            <a:gdLst>
              <a:gd name="T0" fmla="*/ 576263 w 481"/>
              <a:gd name="T1" fmla="*/ 0 h 1121"/>
              <a:gd name="T2" fmla="*/ 439738 w 481"/>
              <a:gd name="T3" fmla="*/ 0 h 1121"/>
              <a:gd name="T4" fmla="*/ 338138 w 481"/>
              <a:gd name="T5" fmla="*/ 0 h 1121"/>
              <a:gd name="T6" fmla="*/ 236538 w 481"/>
              <a:gd name="T7" fmla="*/ 50800 h 1121"/>
              <a:gd name="T8" fmla="*/ 134938 w 481"/>
              <a:gd name="T9" fmla="*/ 101600 h 1121"/>
              <a:gd name="T10" fmla="*/ 101600 w 481"/>
              <a:gd name="T11" fmla="*/ 203200 h 1121"/>
              <a:gd name="T12" fmla="*/ 68263 w 481"/>
              <a:gd name="T13" fmla="*/ 322262 h 1121"/>
              <a:gd name="T14" fmla="*/ 50800 w 481"/>
              <a:gd name="T15" fmla="*/ 474662 h 1121"/>
              <a:gd name="T16" fmla="*/ 17463 w 481"/>
              <a:gd name="T17" fmla="*/ 576262 h 1121"/>
              <a:gd name="T18" fmla="*/ 0 w 481"/>
              <a:gd name="T19" fmla="*/ 677862 h 1121"/>
              <a:gd name="T20" fmla="*/ 0 w 481"/>
              <a:gd name="T21" fmla="*/ 896937 h 1121"/>
              <a:gd name="T22" fmla="*/ 0 w 481"/>
              <a:gd name="T23" fmla="*/ 982662 h 1121"/>
              <a:gd name="T24" fmla="*/ 0 w 481"/>
              <a:gd name="T25" fmla="*/ 1100137 h 1121"/>
              <a:gd name="T26" fmla="*/ 0 w 481"/>
              <a:gd name="T27" fmla="*/ 1201737 h 1121"/>
              <a:gd name="T28" fmla="*/ 33338 w 481"/>
              <a:gd name="T29" fmla="*/ 1371599 h 1121"/>
              <a:gd name="T30" fmla="*/ 50800 w 481"/>
              <a:gd name="T31" fmla="*/ 1490662 h 1121"/>
              <a:gd name="T32" fmla="*/ 68263 w 481"/>
              <a:gd name="T33" fmla="*/ 1592262 h 1121"/>
              <a:gd name="T34" fmla="*/ 169863 w 481"/>
              <a:gd name="T35" fmla="*/ 1693862 h 1121"/>
              <a:gd name="T36" fmla="*/ 304800 w 481"/>
              <a:gd name="T37" fmla="*/ 1744662 h 1121"/>
              <a:gd name="T38" fmla="*/ 457200 w 481"/>
              <a:gd name="T39" fmla="*/ 1760537 h 1121"/>
              <a:gd name="T40" fmla="*/ 609600 w 481"/>
              <a:gd name="T41" fmla="*/ 1778000 h 1121"/>
              <a:gd name="T42" fmla="*/ 660400 w 481"/>
              <a:gd name="T43" fmla="*/ 1727200 h 1121"/>
              <a:gd name="T44" fmla="*/ 728663 w 481"/>
              <a:gd name="T45" fmla="*/ 1643062 h 1121"/>
              <a:gd name="T46" fmla="*/ 728663 w 481"/>
              <a:gd name="T47" fmla="*/ 1473199 h 1121"/>
              <a:gd name="T48" fmla="*/ 728663 w 481"/>
              <a:gd name="T49" fmla="*/ 1287462 h 1121"/>
              <a:gd name="T50" fmla="*/ 728663 w 481"/>
              <a:gd name="T51" fmla="*/ 1150937 h 1121"/>
              <a:gd name="T52" fmla="*/ 728663 w 481"/>
              <a:gd name="T53" fmla="*/ 947737 h 1121"/>
              <a:gd name="T54" fmla="*/ 728663 w 481"/>
              <a:gd name="T55" fmla="*/ 846137 h 1121"/>
              <a:gd name="T56" fmla="*/ 744538 w 481"/>
              <a:gd name="T57" fmla="*/ 744537 h 1121"/>
              <a:gd name="T58" fmla="*/ 762000 w 481"/>
              <a:gd name="T59" fmla="*/ 642937 h 1121"/>
              <a:gd name="T60" fmla="*/ 762000 w 481"/>
              <a:gd name="T61" fmla="*/ 541337 h 1121"/>
              <a:gd name="T62" fmla="*/ 762000 w 481"/>
              <a:gd name="T63" fmla="*/ 439737 h 1121"/>
              <a:gd name="T64" fmla="*/ 762000 w 481"/>
              <a:gd name="T65" fmla="*/ 338137 h 1121"/>
              <a:gd name="T66" fmla="*/ 762000 w 481"/>
              <a:gd name="T67" fmla="*/ 236537 h 1121"/>
              <a:gd name="T68" fmla="*/ 762000 w 481"/>
              <a:gd name="T69" fmla="*/ 134937 h 1121"/>
              <a:gd name="T70" fmla="*/ 744538 w 481"/>
              <a:gd name="T71" fmla="*/ 33337 h 1121"/>
              <a:gd name="T72" fmla="*/ 660400 w 481"/>
              <a:gd name="T73" fmla="*/ 0 h 112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81"/>
              <a:gd name="T112" fmla="*/ 0 h 1121"/>
              <a:gd name="T113" fmla="*/ 481 w 481"/>
              <a:gd name="T114" fmla="*/ 1121 h 112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81" h="1121">
                <a:moveTo>
                  <a:pt x="416" y="0"/>
                </a:moveTo>
                <a:lnTo>
                  <a:pt x="363" y="0"/>
                </a:lnTo>
                <a:lnTo>
                  <a:pt x="299" y="0"/>
                </a:lnTo>
                <a:lnTo>
                  <a:pt x="277" y="0"/>
                </a:lnTo>
                <a:lnTo>
                  <a:pt x="235" y="0"/>
                </a:lnTo>
                <a:lnTo>
                  <a:pt x="213" y="0"/>
                </a:lnTo>
                <a:lnTo>
                  <a:pt x="181" y="0"/>
                </a:lnTo>
                <a:lnTo>
                  <a:pt x="149" y="32"/>
                </a:lnTo>
                <a:lnTo>
                  <a:pt x="117" y="43"/>
                </a:lnTo>
                <a:lnTo>
                  <a:pt x="85" y="64"/>
                </a:lnTo>
                <a:lnTo>
                  <a:pt x="64" y="96"/>
                </a:lnTo>
                <a:lnTo>
                  <a:pt x="64" y="128"/>
                </a:lnTo>
                <a:lnTo>
                  <a:pt x="53" y="160"/>
                </a:lnTo>
                <a:lnTo>
                  <a:pt x="43" y="203"/>
                </a:lnTo>
                <a:lnTo>
                  <a:pt x="43" y="267"/>
                </a:lnTo>
                <a:lnTo>
                  <a:pt x="32" y="299"/>
                </a:lnTo>
                <a:lnTo>
                  <a:pt x="21" y="331"/>
                </a:lnTo>
                <a:lnTo>
                  <a:pt x="11" y="363"/>
                </a:lnTo>
                <a:lnTo>
                  <a:pt x="0" y="405"/>
                </a:lnTo>
                <a:lnTo>
                  <a:pt x="0" y="427"/>
                </a:lnTo>
                <a:lnTo>
                  <a:pt x="0" y="491"/>
                </a:lnTo>
                <a:lnTo>
                  <a:pt x="0" y="565"/>
                </a:lnTo>
                <a:lnTo>
                  <a:pt x="0" y="587"/>
                </a:lnTo>
                <a:lnTo>
                  <a:pt x="0" y="619"/>
                </a:lnTo>
                <a:lnTo>
                  <a:pt x="0" y="651"/>
                </a:lnTo>
                <a:lnTo>
                  <a:pt x="0" y="693"/>
                </a:lnTo>
                <a:lnTo>
                  <a:pt x="0" y="715"/>
                </a:lnTo>
                <a:lnTo>
                  <a:pt x="0" y="757"/>
                </a:lnTo>
                <a:lnTo>
                  <a:pt x="11" y="779"/>
                </a:lnTo>
                <a:lnTo>
                  <a:pt x="21" y="864"/>
                </a:lnTo>
                <a:lnTo>
                  <a:pt x="32" y="896"/>
                </a:lnTo>
                <a:lnTo>
                  <a:pt x="32" y="939"/>
                </a:lnTo>
                <a:lnTo>
                  <a:pt x="43" y="981"/>
                </a:lnTo>
                <a:lnTo>
                  <a:pt x="43" y="1003"/>
                </a:lnTo>
                <a:lnTo>
                  <a:pt x="64" y="1035"/>
                </a:lnTo>
                <a:lnTo>
                  <a:pt x="107" y="1067"/>
                </a:lnTo>
                <a:lnTo>
                  <a:pt x="171" y="1077"/>
                </a:lnTo>
                <a:lnTo>
                  <a:pt x="192" y="1099"/>
                </a:lnTo>
                <a:lnTo>
                  <a:pt x="224" y="1099"/>
                </a:lnTo>
                <a:lnTo>
                  <a:pt x="288" y="1109"/>
                </a:lnTo>
                <a:lnTo>
                  <a:pt x="352" y="1120"/>
                </a:lnTo>
                <a:lnTo>
                  <a:pt x="384" y="1120"/>
                </a:lnTo>
                <a:lnTo>
                  <a:pt x="416" y="1120"/>
                </a:lnTo>
                <a:lnTo>
                  <a:pt x="416" y="1088"/>
                </a:lnTo>
                <a:lnTo>
                  <a:pt x="437" y="1056"/>
                </a:lnTo>
                <a:lnTo>
                  <a:pt x="459" y="1035"/>
                </a:lnTo>
                <a:lnTo>
                  <a:pt x="459" y="1013"/>
                </a:lnTo>
                <a:lnTo>
                  <a:pt x="459" y="928"/>
                </a:lnTo>
                <a:lnTo>
                  <a:pt x="459" y="896"/>
                </a:lnTo>
                <a:lnTo>
                  <a:pt x="459" y="811"/>
                </a:lnTo>
                <a:lnTo>
                  <a:pt x="459" y="747"/>
                </a:lnTo>
                <a:lnTo>
                  <a:pt x="459" y="725"/>
                </a:lnTo>
                <a:lnTo>
                  <a:pt x="459" y="661"/>
                </a:lnTo>
                <a:lnTo>
                  <a:pt x="459" y="597"/>
                </a:lnTo>
                <a:lnTo>
                  <a:pt x="459" y="565"/>
                </a:lnTo>
                <a:lnTo>
                  <a:pt x="459" y="533"/>
                </a:lnTo>
                <a:lnTo>
                  <a:pt x="469" y="491"/>
                </a:lnTo>
                <a:lnTo>
                  <a:pt x="469" y="469"/>
                </a:lnTo>
                <a:lnTo>
                  <a:pt x="469" y="437"/>
                </a:lnTo>
                <a:lnTo>
                  <a:pt x="480" y="405"/>
                </a:lnTo>
                <a:lnTo>
                  <a:pt x="480" y="363"/>
                </a:lnTo>
                <a:lnTo>
                  <a:pt x="480" y="341"/>
                </a:lnTo>
                <a:lnTo>
                  <a:pt x="480" y="299"/>
                </a:lnTo>
                <a:lnTo>
                  <a:pt x="480" y="277"/>
                </a:lnTo>
                <a:lnTo>
                  <a:pt x="480" y="235"/>
                </a:lnTo>
                <a:lnTo>
                  <a:pt x="480" y="213"/>
                </a:lnTo>
                <a:lnTo>
                  <a:pt x="480" y="181"/>
                </a:lnTo>
                <a:lnTo>
                  <a:pt x="480" y="149"/>
                </a:lnTo>
                <a:lnTo>
                  <a:pt x="480" y="107"/>
                </a:lnTo>
                <a:lnTo>
                  <a:pt x="480" y="85"/>
                </a:lnTo>
                <a:lnTo>
                  <a:pt x="480" y="53"/>
                </a:lnTo>
                <a:lnTo>
                  <a:pt x="469" y="21"/>
                </a:lnTo>
                <a:lnTo>
                  <a:pt x="416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7478" name="Freeform 38"/>
          <p:cNvSpPr>
            <a:spLocks/>
          </p:cNvSpPr>
          <p:nvPr/>
        </p:nvSpPr>
        <p:spPr bwMode="auto">
          <a:xfrm>
            <a:off x="5499100" y="1416050"/>
            <a:ext cx="763588" cy="2084388"/>
          </a:xfrm>
          <a:custGeom>
            <a:avLst/>
            <a:gdLst>
              <a:gd name="T0" fmla="*/ 558800 w 481"/>
              <a:gd name="T1" fmla="*/ 0 h 1313"/>
              <a:gd name="T2" fmla="*/ 388938 w 481"/>
              <a:gd name="T3" fmla="*/ 0 h 1313"/>
              <a:gd name="T4" fmla="*/ 287338 w 481"/>
              <a:gd name="T5" fmla="*/ 0 h 1313"/>
              <a:gd name="T6" fmla="*/ 185738 w 481"/>
              <a:gd name="T7" fmla="*/ 17463 h 1313"/>
              <a:gd name="T8" fmla="*/ 119063 w 481"/>
              <a:gd name="T9" fmla="*/ 119063 h 1313"/>
              <a:gd name="T10" fmla="*/ 101600 w 481"/>
              <a:gd name="T11" fmla="*/ 220663 h 1313"/>
              <a:gd name="T12" fmla="*/ 84138 w 481"/>
              <a:gd name="T13" fmla="*/ 322263 h 1313"/>
              <a:gd name="T14" fmla="*/ 50800 w 481"/>
              <a:gd name="T15" fmla="*/ 441325 h 1313"/>
              <a:gd name="T16" fmla="*/ 50800 w 481"/>
              <a:gd name="T17" fmla="*/ 593725 h 1313"/>
              <a:gd name="T18" fmla="*/ 50800 w 481"/>
              <a:gd name="T19" fmla="*/ 695325 h 1313"/>
              <a:gd name="T20" fmla="*/ 33338 w 481"/>
              <a:gd name="T21" fmla="*/ 796925 h 1313"/>
              <a:gd name="T22" fmla="*/ 33338 w 481"/>
              <a:gd name="T23" fmla="*/ 898525 h 1313"/>
              <a:gd name="T24" fmla="*/ 33338 w 481"/>
              <a:gd name="T25" fmla="*/ 1000125 h 1313"/>
              <a:gd name="T26" fmla="*/ 33338 w 481"/>
              <a:gd name="T27" fmla="*/ 1101725 h 1313"/>
              <a:gd name="T28" fmla="*/ 33338 w 481"/>
              <a:gd name="T29" fmla="*/ 1203325 h 1313"/>
              <a:gd name="T30" fmla="*/ 0 w 481"/>
              <a:gd name="T31" fmla="*/ 1304925 h 1313"/>
              <a:gd name="T32" fmla="*/ 50800 w 481"/>
              <a:gd name="T33" fmla="*/ 1693863 h 1313"/>
              <a:gd name="T34" fmla="*/ 68263 w 481"/>
              <a:gd name="T35" fmla="*/ 1998663 h 1313"/>
              <a:gd name="T36" fmla="*/ 119063 w 481"/>
              <a:gd name="T37" fmla="*/ 2082801 h 1313"/>
              <a:gd name="T38" fmla="*/ 236538 w 481"/>
              <a:gd name="T39" fmla="*/ 2082801 h 1313"/>
              <a:gd name="T40" fmla="*/ 322263 w 481"/>
              <a:gd name="T41" fmla="*/ 2082801 h 1313"/>
              <a:gd name="T42" fmla="*/ 474663 w 481"/>
              <a:gd name="T43" fmla="*/ 2049463 h 1313"/>
              <a:gd name="T44" fmla="*/ 576263 w 481"/>
              <a:gd name="T45" fmla="*/ 2016126 h 1313"/>
              <a:gd name="T46" fmla="*/ 660400 w 481"/>
              <a:gd name="T47" fmla="*/ 1914526 h 1313"/>
              <a:gd name="T48" fmla="*/ 711200 w 481"/>
              <a:gd name="T49" fmla="*/ 1744663 h 1313"/>
              <a:gd name="T50" fmla="*/ 711200 w 481"/>
              <a:gd name="T51" fmla="*/ 1508125 h 1313"/>
              <a:gd name="T52" fmla="*/ 744538 w 481"/>
              <a:gd name="T53" fmla="*/ 1270000 h 1313"/>
              <a:gd name="T54" fmla="*/ 762000 w 481"/>
              <a:gd name="T55" fmla="*/ 1033463 h 1313"/>
              <a:gd name="T56" fmla="*/ 762000 w 481"/>
              <a:gd name="T57" fmla="*/ 931863 h 1313"/>
              <a:gd name="T58" fmla="*/ 762000 w 481"/>
              <a:gd name="T59" fmla="*/ 779463 h 1313"/>
              <a:gd name="T60" fmla="*/ 762000 w 481"/>
              <a:gd name="T61" fmla="*/ 609600 h 1313"/>
              <a:gd name="T62" fmla="*/ 762000 w 481"/>
              <a:gd name="T63" fmla="*/ 508000 h 1313"/>
              <a:gd name="T64" fmla="*/ 762000 w 481"/>
              <a:gd name="T65" fmla="*/ 406400 h 1313"/>
              <a:gd name="T66" fmla="*/ 762000 w 481"/>
              <a:gd name="T67" fmla="*/ 304800 h 1313"/>
              <a:gd name="T68" fmla="*/ 762000 w 481"/>
              <a:gd name="T69" fmla="*/ 187325 h 1313"/>
              <a:gd name="T70" fmla="*/ 660400 w 481"/>
              <a:gd name="T71" fmla="*/ 42863 h 1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81"/>
              <a:gd name="T109" fmla="*/ 0 h 1313"/>
              <a:gd name="T110" fmla="*/ 481 w 481"/>
              <a:gd name="T111" fmla="*/ 1313 h 131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81" h="1313">
                <a:moveTo>
                  <a:pt x="416" y="27"/>
                </a:moveTo>
                <a:lnTo>
                  <a:pt x="352" y="0"/>
                </a:lnTo>
                <a:lnTo>
                  <a:pt x="267" y="0"/>
                </a:lnTo>
                <a:lnTo>
                  <a:pt x="245" y="0"/>
                </a:lnTo>
                <a:lnTo>
                  <a:pt x="213" y="0"/>
                </a:lnTo>
                <a:lnTo>
                  <a:pt x="181" y="0"/>
                </a:lnTo>
                <a:lnTo>
                  <a:pt x="149" y="0"/>
                </a:lnTo>
                <a:lnTo>
                  <a:pt x="117" y="11"/>
                </a:lnTo>
                <a:lnTo>
                  <a:pt x="96" y="43"/>
                </a:lnTo>
                <a:lnTo>
                  <a:pt x="75" y="75"/>
                </a:lnTo>
                <a:lnTo>
                  <a:pt x="64" y="107"/>
                </a:lnTo>
                <a:lnTo>
                  <a:pt x="64" y="139"/>
                </a:lnTo>
                <a:lnTo>
                  <a:pt x="53" y="171"/>
                </a:lnTo>
                <a:lnTo>
                  <a:pt x="53" y="203"/>
                </a:lnTo>
                <a:lnTo>
                  <a:pt x="53" y="246"/>
                </a:lnTo>
                <a:lnTo>
                  <a:pt x="32" y="278"/>
                </a:lnTo>
                <a:lnTo>
                  <a:pt x="32" y="310"/>
                </a:lnTo>
                <a:lnTo>
                  <a:pt x="32" y="374"/>
                </a:lnTo>
                <a:lnTo>
                  <a:pt x="32" y="416"/>
                </a:lnTo>
                <a:lnTo>
                  <a:pt x="32" y="438"/>
                </a:lnTo>
                <a:lnTo>
                  <a:pt x="21" y="470"/>
                </a:lnTo>
                <a:lnTo>
                  <a:pt x="21" y="502"/>
                </a:lnTo>
                <a:lnTo>
                  <a:pt x="21" y="544"/>
                </a:lnTo>
                <a:lnTo>
                  <a:pt x="21" y="566"/>
                </a:lnTo>
                <a:lnTo>
                  <a:pt x="21" y="598"/>
                </a:lnTo>
                <a:lnTo>
                  <a:pt x="21" y="630"/>
                </a:lnTo>
                <a:lnTo>
                  <a:pt x="21" y="662"/>
                </a:lnTo>
                <a:lnTo>
                  <a:pt x="21" y="694"/>
                </a:lnTo>
                <a:lnTo>
                  <a:pt x="21" y="726"/>
                </a:lnTo>
                <a:lnTo>
                  <a:pt x="21" y="758"/>
                </a:lnTo>
                <a:lnTo>
                  <a:pt x="21" y="790"/>
                </a:lnTo>
                <a:lnTo>
                  <a:pt x="0" y="822"/>
                </a:lnTo>
                <a:lnTo>
                  <a:pt x="21" y="896"/>
                </a:lnTo>
                <a:lnTo>
                  <a:pt x="32" y="1067"/>
                </a:lnTo>
                <a:lnTo>
                  <a:pt x="32" y="1174"/>
                </a:lnTo>
                <a:lnTo>
                  <a:pt x="43" y="1259"/>
                </a:lnTo>
                <a:lnTo>
                  <a:pt x="43" y="1302"/>
                </a:lnTo>
                <a:lnTo>
                  <a:pt x="75" y="1312"/>
                </a:lnTo>
                <a:lnTo>
                  <a:pt x="117" y="1312"/>
                </a:lnTo>
                <a:lnTo>
                  <a:pt x="149" y="1312"/>
                </a:lnTo>
                <a:lnTo>
                  <a:pt x="171" y="1312"/>
                </a:lnTo>
                <a:lnTo>
                  <a:pt x="203" y="1312"/>
                </a:lnTo>
                <a:lnTo>
                  <a:pt x="267" y="1312"/>
                </a:lnTo>
                <a:lnTo>
                  <a:pt x="299" y="1291"/>
                </a:lnTo>
                <a:lnTo>
                  <a:pt x="341" y="1280"/>
                </a:lnTo>
                <a:lnTo>
                  <a:pt x="363" y="1270"/>
                </a:lnTo>
                <a:lnTo>
                  <a:pt x="384" y="1238"/>
                </a:lnTo>
                <a:lnTo>
                  <a:pt x="416" y="1206"/>
                </a:lnTo>
                <a:lnTo>
                  <a:pt x="437" y="1184"/>
                </a:lnTo>
                <a:lnTo>
                  <a:pt x="448" y="1099"/>
                </a:lnTo>
                <a:lnTo>
                  <a:pt x="448" y="1035"/>
                </a:lnTo>
                <a:lnTo>
                  <a:pt x="448" y="950"/>
                </a:lnTo>
                <a:lnTo>
                  <a:pt x="459" y="886"/>
                </a:lnTo>
                <a:lnTo>
                  <a:pt x="469" y="800"/>
                </a:lnTo>
                <a:lnTo>
                  <a:pt x="480" y="736"/>
                </a:lnTo>
                <a:lnTo>
                  <a:pt x="480" y="651"/>
                </a:lnTo>
                <a:lnTo>
                  <a:pt x="480" y="619"/>
                </a:lnTo>
                <a:lnTo>
                  <a:pt x="480" y="587"/>
                </a:lnTo>
                <a:lnTo>
                  <a:pt x="480" y="555"/>
                </a:lnTo>
                <a:lnTo>
                  <a:pt x="480" y="491"/>
                </a:lnTo>
                <a:lnTo>
                  <a:pt x="480" y="427"/>
                </a:lnTo>
                <a:lnTo>
                  <a:pt x="480" y="384"/>
                </a:lnTo>
                <a:lnTo>
                  <a:pt x="480" y="342"/>
                </a:lnTo>
                <a:lnTo>
                  <a:pt x="480" y="320"/>
                </a:lnTo>
                <a:lnTo>
                  <a:pt x="480" y="278"/>
                </a:lnTo>
                <a:lnTo>
                  <a:pt x="480" y="256"/>
                </a:lnTo>
                <a:lnTo>
                  <a:pt x="480" y="214"/>
                </a:lnTo>
                <a:lnTo>
                  <a:pt x="480" y="192"/>
                </a:lnTo>
                <a:lnTo>
                  <a:pt x="480" y="160"/>
                </a:lnTo>
                <a:lnTo>
                  <a:pt x="480" y="118"/>
                </a:lnTo>
                <a:lnTo>
                  <a:pt x="469" y="86"/>
                </a:lnTo>
                <a:lnTo>
                  <a:pt x="416" y="2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7479" name="Rectangle 39"/>
          <p:cNvSpPr>
            <a:spLocks noChangeArrowheads="1"/>
          </p:cNvSpPr>
          <p:nvPr/>
        </p:nvSpPr>
        <p:spPr bwMode="auto">
          <a:xfrm>
            <a:off x="684213" y="4365625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Represent each component as a set of vertices.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{1, 2, 3, 4},</a:t>
            </a:r>
            <a:r>
              <a:rPr kumimoji="0" lang="en-US" altLang="ko-KR" sz="28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latin typeface="Times New Roman" pitchFamily="18" charset="0"/>
              </a:rPr>
              <a:t>{5, 6},</a:t>
            </a:r>
            <a:r>
              <a:rPr kumimoji="0" lang="en-US" altLang="ko-KR" sz="2800">
                <a:solidFill>
                  <a:srgbClr val="336600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FF0000"/>
                </a:solidFill>
                <a:latin typeface="Times New Roman" pitchFamily="18" charset="0"/>
              </a:rPr>
              <a:t>{7, 8}</a:t>
            </a:r>
          </a:p>
        </p:txBody>
      </p:sp>
      <p:sp>
        <p:nvSpPr>
          <p:cNvPr id="957480" name="Rectangle 40"/>
          <p:cNvSpPr>
            <a:spLocks noChangeArrowheads="1"/>
          </p:cNvSpPr>
          <p:nvPr/>
        </p:nvSpPr>
        <p:spPr bwMode="auto">
          <a:xfrm>
            <a:off x="611188" y="5229225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Two vertices are in the same component iff they are in the same set of vertices.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054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75" grpId="0" build="p" autoUpdateAnimBg="0"/>
      <p:bldP spid="957476" grpId="0" animBg="1"/>
      <p:bldP spid="957477" grpId="0" animBg="1"/>
      <p:bldP spid="957478" grpId="0" animBg="1"/>
      <p:bldP spid="957479" grpId="0" build="p" bldLvl="2" autoUpdateAnimBg="0"/>
      <p:bldP spid="957480" grpId="0" build="p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Data Structures For 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  <a:endParaRPr lang="ko-KR" altLang="en-US" sz="3800" smtClean="0"/>
          </a:p>
        </p:txBody>
      </p:sp>
      <p:sp>
        <p:nvSpPr>
          <p:cNvPr id="958468" name="Rectangle 4"/>
          <p:cNvSpPr>
            <a:spLocks noChangeArrowheads="1"/>
          </p:cNvSpPr>
          <p:nvPr/>
        </p:nvSpPr>
        <p:spPr bwMode="auto">
          <a:xfrm>
            <a:off x="468313" y="34290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When an edge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(u, v)</a:t>
            </a:r>
            <a:r>
              <a:rPr kumimoji="0" lang="en-US" altLang="ko-KR" sz="2800">
                <a:latin typeface="Times New Roman" pitchFamily="18" charset="0"/>
              </a:rPr>
              <a:t> is added to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kumimoji="0" lang="en-US" altLang="ko-KR" sz="2800">
                <a:latin typeface="Times New Roman" pitchFamily="18" charset="0"/>
              </a:rPr>
              <a:t>, the two components that have vertices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u</a:t>
            </a:r>
            <a:r>
              <a:rPr kumimoji="0" lang="en-US" altLang="ko-KR" sz="2800">
                <a:latin typeface="Times New Roman" pitchFamily="18" charset="0"/>
              </a:rPr>
              <a:t> and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v</a:t>
            </a:r>
            <a:r>
              <a:rPr kumimoji="0" lang="en-US" altLang="ko-KR" sz="2800">
                <a:latin typeface="Times New Roman" pitchFamily="18" charset="0"/>
              </a:rPr>
              <a:t> combine to become a single component.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1341438"/>
            <a:ext cx="4014788" cy="2117725"/>
            <a:chOff x="1280" y="624"/>
            <a:chExt cx="2529" cy="1334"/>
          </a:xfrm>
        </p:grpSpPr>
        <p:grpSp>
          <p:nvGrpSpPr>
            <p:cNvPr id="119815" name="Group 6"/>
            <p:cNvGrpSpPr>
              <a:grpSpLocks/>
            </p:cNvGrpSpPr>
            <p:nvPr/>
          </p:nvGrpSpPr>
          <p:grpSpPr bwMode="auto">
            <a:xfrm>
              <a:off x="1440" y="812"/>
              <a:ext cx="2256" cy="768"/>
              <a:chOff x="1440" y="812"/>
              <a:chExt cx="2256" cy="768"/>
            </a:xfrm>
          </p:grpSpPr>
          <p:sp>
            <p:nvSpPr>
              <p:cNvPr id="119820" name="Oval 7"/>
              <p:cNvSpPr>
                <a:spLocks noChangeArrowheads="1"/>
              </p:cNvSpPr>
              <p:nvPr/>
            </p:nvSpPr>
            <p:spPr bwMode="auto">
              <a:xfrm>
                <a:off x="1507" y="81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821" name="Rectangle 8"/>
              <p:cNvSpPr>
                <a:spLocks noChangeArrowheads="1"/>
              </p:cNvSpPr>
              <p:nvPr/>
            </p:nvSpPr>
            <p:spPr bwMode="auto">
              <a:xfrm>
                <a:off x="1523" y="81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19822" name="Oval 9"/>
              <p:cNvSpPr>
                <a:spLocks noChangeArrowheads="1"/>
              </p:cNvSpPr>
              <p:nvPr/>
            </p:nvSpPr>
            <p:spPr bwMode="auto">
              <a:xfrm>
                <a:off x="2165" y="81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823" name="Rectangle 10"/>
              <p:cNvSpPr>
                <a:spLocks noChangeArrowheads="1"/>
              </p:cNvSpPr>
              <p:nvPr/>
            </p:nvSpPr>
            <p:spPr bwMode="auto">
              <a:xfrm>
                <a:off x="2181" y="81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19824" name="Oval 11"/>
              <p:cNvSpPr>
                <a:spLocks noChangeArrowheads="1"/>
              </p:cNvSpPr>
              <p:nvPr/>
            </p:nvSpPr>
            <p:spPr bwMode="auto">
              <a:xfrm>
                <a:off x="2823" y="81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825" name="Rectangle 12"/>
              <p:cNvSpPr>
                <a:spLocks noChangeArrowheads="1"/>
              </p:cNvSpPr>
              <p:nvPr/>
            </p:nvSpPr>
            <p:spPr bwMode="auto">
              <a:xfrm>
                <a:off x="2839" y="81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19826" name="Oval 13"/>
              <p:cNvSpPr>
                <a:spLocks noChangeArrowheads="1"/>
              </p:cNvSpPr>
              <p:nvPr/>
            </p:nvSpPr>
            <p:spPr bwMode="auto">
              <a:xfrm>
                <a:off x="3481" y="81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827" name="Rectangle 14"/>
              <p:cNvSpPr>
                <a:spLocks noChangeArrowheads="1"/>
              </p:cNvSpPr>
              <p:nvPr/>
            </p:nvSpPr>
            <p:spPr bwMode="auto">
              <a:xfrm>
                <a:off x="3497" y="81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19828" name="Oval 15"/>
              <p:cNvSpPr>
                <a:spLocks noChangeArrowheads="1"/>
              </p:cNvSpPr>
              <p:nvPr/>
            </p:nvSpPr>
            <p:spPr bwMode="auto">
              <a:xfrm>
                <a:off x="1507" y="1334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829" name="Rectangle 16"/>
              <p:cNvSpPr>
                <a:spLocks noChangeArrowheads="1"/>
              </p:cNvSpPr>
              <p:nvPr/>
            </p:nvSpPr>
            <p:spPr bwMode="auto">
              <a:xfrm>
                <a:off x="1523" y="133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19830" name="Oval 17"/>
              <p:cNvSpPr>
                <a:spLocks noChangeArrowheads="1"/>
              </p:cNvSpPr>
              <p:nvPr/>
            </p:nvSpPr>
            <p:spPr bwMode="auto">
              <a:xfrm>
                <a:off x="2165" y="1334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831" name="Rectangle 18"/>
              <p:cNvSpPr>
                <a:spLocks noChangeArrowheads="1"/>
              </p:cNvSpPr>
              <p:nvPr/>
            </p:nvSpPr>
            <p:spPr bwMode="auto">
              <a:xfrm>
                <a:off x="2181" y="133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19832" name="Oval 19"/>
              <p:cNvSpPr>
                <a:spLocks noChangeArrowheads="1"/>
              </p:cNvSpPr>
              <p:nvPr/>
            </p:nvSpPr>
            <p:spPr bwMode="auto">
              <a:xfrm>
                <a:off x="2823" y="1334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833" name="Rectangle 20"/>
              <p:cNvSpPr>
                <a:spLocks noChangeArrowheads="1"/>
              </p:cNvSpPr>
              <p:nvPr/>
            </p:nvSpPr>
            <p:spPr bwMode="auto">
              <a:xfrm>
                <a:off x="2839" y="133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19834" name="Oval 21"/>
              <p:cNvSpPr>
                <a:spLocks noChangeArrowheads="1"/>
              </p:cNvSpPr>
              <p:nvPr/>
            </p:nvSpPr>
            <p:spPr bwMode="auto">
              <a:xfrm>
                <a:off x="3481" y="1334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835" name="Rectangle 22"/>
              <p:cNvSpPr>
                <a:spLocks noChangeArrowheads="1"/>
              </p:cNvSpPr>
              <p:nvPr/>
            </p:nvSpPr>
            <p:spPr bwMode="auto">
              <a:xfrm>
                <a:off x="3497" y="133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19836" name="Line 23"/>
              <p:cNvSpPr>
                <a:spLocks noChangeShapeType="1"/>
              </p:cNvSpPr>
              <p:nvPr/>
            </p:nvSpPr>
            <p:spPr bwMode="auto">
              <a:xfrm>
                <a:off x="1597" y="995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837" name="Rectangle 24"/>
              <p:cNvSpPr>
                <a:spLocks noChangeArrowheads="1"/>
              </p:cNvSpPr>
              <p:nvPr/>
            </p:nvSpPr>
            <p:spPr bwMode="auto">
              <a:xfrm>
                <a:off x="1440" y="1086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solidFill>
                      <a:srgbClr val="3333FF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grpSp>
            <p:nvGrpSpPr>
              <p:cNvPr id="119838" name="Group 25"/>
              <p:cNvGrpSpPr>
                <a:grpSpLocks/>
              </p:cNvGrpSpPr>
              <p:nvPr/>
            </p:nvGrpSpPr>
            <p:grpSpPr bwMode="auto">
              <a:xfrm>
                <a:off x="3571" y="995"/>
                <a:ext cx="125" cy="335"/>
                <a:chOff x="3571" y="995"/>
                <a:chExt cx="125" cy="335"/>
              </a:xfrm>
            </p:grpSpPr>
            <p:sp>
              <p:nvSpPr>
                <p:cNvPr id="119848" name="Line 26"/>
                <p:cNvSpPr>
                  <a:spLocks noChangeShapeType="1"/>
                </p:cNvSpPr>
                <p:nvPr/>
              </p:nvSpPr>
              <p:spPr bwMode="auto">
                <a:xfrm>
                  <a:off x="3571" y="995"/>
                  <a:ext cx="0" cy="335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9849" name="Rectangle 27"/>
                <p:cNvSpPr>
                  <a:spLocks noChangeArrowheads="1"/>
                </p:cNvSpPr>
                <p:nvPr/>
              </p:nvSpPr>
              <p:spPr bwMode="auto">
                <a:xfrm>
                  <a:off x="3571" y="995"/>
                  <a:ext cx="12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kumimoji="0" lang="en-US" altLang="ko-KR" sz="2000">
                      <a:solidFill>
                        <a:srgbClr val="3333FF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19839" name="Group 28"/>
              <p:cNvGrpSpPr>
                <a:grpSpLocks/>
              </p:cNvGrpSpPr>
              <p:nvPr/>
            </p:nvGrpSpPr>
            <p:grpSpPr bwMode="auto">
              <a:xfrm>
                <a:off x="2081" y="995"/>
                <a:ext cx="174" cy="335"/>
                <a:chOff x="2081" y="995"/>
                <a:chExt cx="174" cy="335"/>
              </a:xfrm>
            </p:grpSpPr>
            <p:sp>
              <p:nvSpPr>
                <p:cNvPr id="119846" name="Line 29"/>
                <p:cNvSpPr>
                  <a:spLocks noChangeShapeType="1"/>
                </p:cNvSpPr>
                <p:nvPr/>
              </p:nvSpPr>
              <p:spPr bwMode="auto">
                <a:xfrm>
                  <a:off x="2255" y="995"/>
                  <a:ext cx="0" cy="335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9847" name="Rectangle 30"/>
                <p:cNvSpPr>
                  <a:spLocks noChangeArrowheads="1"/>
                </p:cNvSpPr>
                <p:nvPr/>
              </p:nvSpPr>
              <p:spPr bwMode="auto">
                <a:xfrm>
                  <a:off x="2081" y="1056"/>
                  <a:ext cx="1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kumimoji="0" lang="en-US" altLang="ko-KR" sz="2000">
                      <a:solidFill>
                        <a:srgbClr val="3333FF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19840" name="Group 31"/>
              <p:cNvGrpSpPr>
                <a:grpSpLocks/>
              </p:cNvGrpSpPr>
              <p:nvPr/>
            </p:nvGrpSpPr>
            <p:grpSpPr bwMode="auto">
              <a:xfrm>
                <a:off x="2913" y="995"/>
                <a:ext cx="125" cy="335"/>
                <a:chOff x="2913" y="995"/>
                <a:chExt cx="125" cy="335"/>
              </a:xfrm>
            </p:grpSpPr>
            <p:sp>
              <p:nvSpPr>
                <p:cNvPr id="119844" name="Line 32"/>
                <p:cNvSpPr>
                  <a:spLocks noChangeShapeType="1"/>
                </p:cNvSpPr>
                <p:nvPr/>
              </p:nvSpPr>
              <p:spPr bwMode="auto">
                <a:xfrm>
                  <a:off x="2913" y="995"/>
                  <a:ext cx="0" cy="335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9845" name="Rectangle 33"/>
                <p:cNvSpPr>
                  <a:spLocks noChangeArrowheads="1"/>
                </p:cNvSpPr>
                <p:nvPr/>
              </p:nvSpPr>
              <p:spPr bwMode="auto">
                <a:xfrm>
                  <a:off x="2913" y="1025"/>
                  <a:ext cx="12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kumimoji="0" lang="en-US" altLang="ko-KR" sz="2000">
                      <a:solidFill>
                        <a:srgbClr val="3333FF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</p:grpSp>
          <p:grpSp>
            <p:nvGrpSpPr>
              <p:cNvPr id="119841" name="Group 34"/>
              <p:cNvGrpSpPr>
                <a:grpSpLocks/>
              </p:cNvGrpSpPr>
              <p:nvPr/>
            </p:nvGrpSpPr>
            <p:grpSpPr bwMode="auto">
              <a:xfrm>
                <a:off x="1659" y="964"/>
                <a:ext cx="533" cy="396"/>
                <a:chOff x="1659" y="964"/>
                <a:chExt cx="533" cy="396"/>
              </a:xfrm>
            </p:grpSpPr>
            <p:sp>
              <p:nvSpPr>
                <p:cNvPr id="11984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659" y="964"/>
                  <a:ext cx="533" cy="39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9843" name="Rectangle 36"/>
                <p:cNvSpPr>
                  <a:spLocks noChangeArrowheads="1"/>
                </p:cNvSpPr>
                <p:nvPr/>
              </p:nvSpPr>
              <p:spPr bwMode="auto">
                <a:xfrm>
                  <a:off x="1753" y="977"/>
                  <a:ext cx="1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latinLnBrk="0" hangingPunct="0">
                    <a:spcBef>
                      <a:spcPct val="50000"/>
                    </a:spcBef>
                  </a:pPr>
                  <a:r>
                    <a:rPr kumimoji="0" lang="en-US" altLang="ko-KR" sz="2000">
                      <a:solidFill>
                        <a:srgbClr val="3333FF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</p:grpSp>
        <p:sp>
          <p:nvSpPr>
            <p:cNvPr id="119816" name="Freeform 37"/>
            <p:cNvSpPr>
              <a:spLocks/>
            </p:cNvSpPr>
            <p:nvPr/>
          </p:nvSpPr>
          <p:spPr bwMode="auto">
            <a:xfrm>
              <a:off x="1280" y="677"/>
              <a:ext cx="1228" cy="1068"/>
            </a:xfrm>
            <a:custGeom>
              <a:avLst/>
              <a:gdLst>
                <a:gd name="T0" fmla="*/ 117 w 1228"/>
                <a:gd name="T1" fmla="*/ 22 h 1068"/>
                <a:gd name="T2" fmla="*/ 107 w 1228"/>
                <a:gd name="T3" fmla="*/ 96 h 1068"/>
                <a:gd name="T4" fmla="*/ 96 w 1228"/>
                <a:gd name="T5" fmla="*/ 224 h 1068"/>
                <a:gd name="T6" fmla="*/ 64 w 1228"/>
                <a:gd name="T7" fmla="*/ 352 h 1068"/>
                <a:gd name="T8" fmla="*/ 43 w 1228"/>
                <a:gd name="T9" fmla="*/ 406 h 1068"/>
                <a:gd name="T10" fmla="*/ 11 w 1228"/>
                <a:gd name="T11" fmla="*/ 438 h 1068"/>
                <a:gd name="T12" fmla="*/ 0 w 1228"/>
                <a:gd name="T13" fmla="*/ 534 h 1068"/>
                <a:gd name="T14" fmla="*/ 0 w 1228"/>
                <a:gd name="T15" fmla="*/ 704 h 1068"/>
                <a:gd name="T16" fmla="*/ 0 w 1228"/>
                <a:gd name="T17" fmla="*/ 790 h 1068"/>
                <a:gd name="T18" fmla="*/ 11 w 1228"/>
                <a:gd name="T19" fmla="*/ 886 h 1068"/>
                <a:gd name="T20" fmla="*/ 107 w 1228"/>
                <a:gd name="T21" fmla="*/ 971 h 1068"/>
                <a:gd name="T22" fmla="*/ 277 w 1228"/>
                <a:gd name="T23" fmla="*/ 1024 h 1068"/>
                <a:gd name="T24" fmla="*/ 395 w 1228"/>
                <a:gd name="T25" fmla="*/ 1046 h 1068"/>
                <a:gd name="T26" fmla="*/ 565 w 1228"/>
                <a:gd name="T27" fmla="*/ 1046 h 1068"/>
                <a:gd name="T28" fmla="*/ 715 w 1228"/>
                <a:gd name="T29" fmla="*/ 1046 h 1068"/>
                <a:gd name="T30" fmla="*/ 907 w 1228"/>
                <a:gd name="T31" fmla="*/ 1056 h 1068"/>
                <a:gd name="T32" fmla="*/ 1035 w 1228"/>
                <a:gd name="T33" fmla="*/ 1067 h 1068"/>
                <a:gd name="T34" fmla="*/ 1109 w 1228"/>
                <a:gd name="T35" fmla="*/ 1067 h 1068"/>
                <a:gd name="T36" fmla="*/ 1163 w 1228"/>
                <a:gd name="T37" fmla="*/ 1024 h 1068"/>
                <a:gd name="T38" fmla="*/ 1205 w 1228"/>
                <a:gd name="T39" fmla="*/ 950 h 1068"/>
                <a:gd name="T40" fmla="*/ 1216 w 1228"/>
                <a:gd name="T41" fmla="*/ 864 h 1068"/>
                <a:gd name="T42" fmla="*/ 1227 w 1228"/>
                <a:gd name="T43" fmla="*/ 768 h 1068"/>
                <a:gd name="T44" fmla="*/ 1227 w 1228"/>
                <a:gd name="T45" fmla="*/ 704 h 1068"/>
                <a:gd name="T46" fmla="*/ 1227 w 1228"/>
                <a:gd name="T47" fmla="*/ 640 h 1068"/>
                <a:gd name="T48" fmla="*/ 1227 w 1228"/>
                <a:gd name="T49" fmla="*/ 576 h 1068"/>
                <a:gd name="T50" fmla="*/ 1227 w 1228"/>
                <a:gd name="T51" fmla="*/ 512 h 1068"/>
                <a:gd name="T52" fmla="*/ 1227 w 1228"/>
                <a:gd name="T53" fmla="*/ 438 h 1068"/>
                <a:gd name="T54" fmla="*/ 1227 w 1228"/>
                <a:gd name="T55" fmla="*/ 331 h 1068"/>
                <a:gd name="T56" fmla="*/ 1227 w 1228"/>
                <a:gd name="T57" fmla="*/ 246 h 1068"/>
                <a:gd name="T58" fmla="*/ 1227 w 1228"/>
                <a:gd name="T59" fmla="*/ 182 h 1068"/>
                <a:gd name="T60" fmla="*/ 1205 w 1228"/>
                <a:gd name="T61" fmla="*/ 118 h 1068"/>
                <a:gd name="T62" fmla="*/ 1184 w 1228"/>
                <a:gd name="T63" fmla="*/ 64 h 1068"/>
                <a:gd name="T64" fmla="*/ 1109 w 1228"/>
                <a:gd name="T65" fmla="*/ 43 h 1068"/>
                <a:gd name="T66" fmla="*/ 1045 w 1228"/>
                <a:gd name="T67" fmla="*/ 43 h 1068"/>
                <a:gd name="T68" fmla="*/ 896 w 1228"/>
                <a:gd name="T69" fmla="*/ 22 h 1068"/>
                <a:gd name="T70" fmla="*/ 821 w 1228"/>
                <a:gd name="T71" fmla="*/ 0 h 1068"/>
                <a:gd name="T72" fmla="*/ 672 w 1228"/>
                <a:gd name="T73" fmla="*/ 0 h 1068"/>
                <a:gd name="T74" fmla="*/ 565 w 1228"/>
                <a:gd name="T75" fmla="*/ 0 h 1068"/>
                <a:gd name="T76" fmla="*/ 501 w 1228"/>
                <a:gd name="T77" fmla="*/ 0 h 1068"/>
                <a:gd name="T78" fmla="*/ 437 w 1228"/>
                <a:gd name="T79" fmla="*/ 0 h 1068"/>
                <a:gd name="T80" fmla="*/ 373 w 1228"/>
                <a:gd name="T81" fmla="*/ 0 h 1068"/>
                <a:gd name="T82" fmla="*/ 309 w 1228"/>
                <a:gd name="T83" fmla="*/ 0 h 1068"/>
                <a:gd name="T84" fmla="*/ 245 w 1228"/>
                <a:gd name="T85" fmla="*/ 0 h 1068"/>
                <a:gd name="T86" fmla="*/ 160 w 1228"/>
                <a:gd name="T87" fmla="*/ 43 h 10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28"/>
                <a:gd name="T133" fmla="*/ 0 h 1068"/>
                <a:gd name="T134" fmla="*/ 1228 w 1228"/>
                <a:gd name="T135" fmla="*/ 1068 h 10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28" h="1068">
                  <a:moveTo>
                    <a:pt x="160" y="43"/>
                  </a:moveTo>
                  <a:lnTo>
                    <a:pt x="117" y="22"/>
                  </a:lnTo>
                  <a:lnTo>
                    <a:pt x="107" y="54"/>
                  </a:lnTo>
                  <a:lnTo>
                    <a:pt x="107" y="96"/>
                  </a:lnTo>
                  <a:lnTo>
                    <a:pt x="96" y="160"/>
                  </a:lnTo>
                  <a:lnTo>
                    <a:pt x="96" y="224"/>
                  </a:lnTo>
                  <a:lnTo>
                    <a:pt x="85" y="288"/>
                  </a:lnTo>
                  <a:lnTo>
                    <a:pt x="64" y="352"/>
                  </a:lnTo>
                  <a:lnTo>
                    <a:pt x="53" y="374"/>
                  </a:lnTo>
                  <a:lnTo>
                    <a:pt x="43" y="406"/>
                  </a:lnTo>
                  <a:lnTo>
                    <a:pt x="21" y="416"/>
                  </a:lnTo>
                  <a:lnTo>
                    <a:pt x="11" y="438"/>
                  </a:lnTo>
                  <a:lnTo>
                    <a:pt x="11" y="502"/>
                  </a:lnTo>
                  <a:lnTo>
                    <a:pt x="0" y="534"/>
                  </a:lnTo>
                  <a:lnTo>
                    <a:pt x="0" y="619"/>
                  </a:lnTo>
                  <a:lnTo>
                    <a:pt x="0" y="704"/>
                  </a:lnTo>
                  <a:lnTo>
                    <a:pt x="0" y="768"/>
                  </a:lnTo>
                  <a:lnTo>
                    <a:pt x="0" y="790"/>
                  </a:lnTo>
                  <a:lnTo>
                    <a:pt x="11" y="822"/>
                  </a:lnTo>
                  <a:lnTo>
                    <a:pt x="11" y="886"/>
                  </a:lnTo>
                  <a:lnTo>
                    <a:pt x="43" y="960"/>
                  </a:lnTo>
                  <a:lnTo>
                    <a:pt x="107" y="971"/>
                  </a:lnTo>
                  <a:lnTo>
                    <a:pt x="192" y="1014"/>
                  </a:lnTo>
                  <a:lnTo>
                    <a:pt x="277" y="1024"/>
                  </a:lnTo>
                  <a:lnTo>
                    <a:pt x="363" y="1046"/>
                  </a:lnTo>
                  <a:lnTo>
                    <a:pt x="395" y="1046"/>
                  </a:lnTo>
                  <a:lnTo>
                    <a:pt x="480" y="1046"/>
                  </a:lnTo>
                  <a:lnTo>
                    <a:pt x="565" y="1046"/>
                  </a:lnTo>
                  <a:lnTo>
                    <a:pt x="651" y="1046"/>
                  </a:lnTo>
                  <a:lnTo>
                    <a:pt x="715" y="1046"/>
                  </a:lnTo>
                  <a:lnTo>
                    <a:pt x="800" y="1046"/>
                  </a:lnTo>
                  <a:lnTo>
                    <a:pt x="907" y="1056"/>
                  </a:lnTo>
                  <a:lnTo>
                    <a:pt x="1013" y="1067"/>
                  </a:lnTo>
                  <a:lnTo>
                    <a:pt x="1035" y="1067"/>
                  </a:lnTo>
                  <a:lnTo>
                    <a:pt x="1077" y="1067"/>
                  </a:lnTo>
                  <a:lnTo>
                    <a:pt x="1109" y="1067"/>
                  </a:lnTo>
                  <a:lnTo>
                    <a:pt x="1131" y="1056"/>
                  </a:lnTo>
                  <a:lnTo>
                    <a:pt x="1163" y="1024"/>
                  </a:lnTo>
                  <a:lnTo>
                    <a:pt x="1184" y="992"/>
                  </a:lnTo>
                  <a:lnTo>
                    <a:pt x="1205" y="950"/>
                  </a:lnTo>
                  <a:lnTo>
                    <a:pt x="1205" y="928"/>
                  </a:lnTo>
                  <a:lnTo>
                    <a:pt x="1216" y="864"/>
                  </a:lnTo>
                  <a:lnTo>
                    <a:pt x="1216" y="800"/>
                  </a:lnTo>
                  <a:lnTo>
                    <a:pt x="1227" y="768"/>
                  </a:lnTo>
                  <a:lnTo>
                    <a:pt x="1227" y="726"/>
                  </a:lnTo>
                  <a:lnTo>
                    <a:pt x="1227" y="704"/>
                  </a:lnTo>
                  <a:lnTo>
                    <a:pt x="1227" y="672"/>
                  </a:lnTo>
                  <a:lnTo>
                    <a:pt x="1227" y="640"/>
                  </a:lnTo>
                  <a:lnTo>
                    <a:pt x="1227" y="598"/>
                  </a:lnTo>
                  <a:lnTo>
                    <a:pt x="1227" y="576"/>
                  </a:lnTo>
                  <a:lnTo>
                    <a:pt x="1227" y="534"/>
                  </a:lnTo>
                  <a:lnTo>
                    <a:pt x="1227" y="512"/>
                  </a:lnTo>
                  <a:lnTo>
                    <a:pt x="1227" y="480"/>
                  </a:lnTo>
                  <a:lnTo>
                    <a:pt x="1227" y="438"/>
                  </a:lnTo>
                  <a:lnTo>
                    <a:pt x="1227" y="416"/>
                  </a:lnTo>
                  <a:lnTo>
                    <a:pt x="1227" y="331"/>
                  </a:lnTo>
                  <a:lnTo>
                    <a:pt x="1227" y="288"/>
                  </a:lnTo>
                  <a:lnTo>
                    <a:pt x="1227" y="246"/>
                  </a:lnTo>
                  <a:lnTo>
                    <a:pt x="1227" y="224"/>
                  </a:lnTo>
                  <a:lnTo>
                    <a:pt x="1227" y="182"/>
                  </a:lnTo>
                  <a:lnTo>
                    <a:pt x="1227" y="160"/>
                  </a:lnTo>
                  <a:lnTo>
                    <a:pt x="1205" y="118"/>
                  </a:lnTo>
                  <a:lnTo>
                    <a:pt x="1195" y="96"/>
                  </a:lnTo>
                  <a:lnTo>
                    <a:pt x="1184" y="64"/>
                  </a:lnTo>
                  <a:lnTo>
                    <a:pt x="1141" y="54"/>
                  </a:lnTo>
                  <a:lnTo>
                    <a:pt x="1109" y="43"/>
                  </a:lnTo>
                  <a:lnTo>
                    <a:pt x="1077" y="43"/>
                  </a:lnTo>
                  <a:lnTo>
                    <a:pt x="1045" y="43"/>
                  </a:lnTo>
                  <a:lnTo>
                    <a:pt x="981" y="32"/>
                  </a:lnTo>
                  <a:lnTo>
                    <a:pt x="896" y="22"/>
                  </a:lnTo>
                  <a:lnTo>
                    <a:pt x="853" y="11"/>
                  </a:lnTo>
                  <a:lnTo>
                    <a:pt x="821" y="0"/>
                  </a:lnTo>
                  <a:lnTo>
                    <a:pt x="736" y="0"/>
                  </a:lnTo>
                  <a:lnTo>
                    <a:pt x="672" y="0"/>
                  </a:lnTo>
                  <a:lnTo>
                    <a:pt x="587" y="0"/>
                  </a:lnTo>
                  <a:lnTo>
                    <a:pt x="565" y="0"/>
                  </a:lnTo>
                  <a:lnTo>
                    <a:pt x="523" y="0"/>
                  </a:lnTo>
                  <a:lnTo>
                    <a:pt x="501" y="0"/>
                  </a:lnTo>
                  <a:lnTo>
                    <a:pt x="459" y="0"/>
                  </a:lnTo>
                  <a:lnTo>
                    <a:pt x="437" y="0"/>
                  </a:lnTo>
                  <a:lnTo>
                    <a:pt x="405" y="0"/>
                  </a:lnTo>
                  <a:lnTo>
                    <a:pt x="373" y="0"/>
                  </a:lnTo>
                  <a:lnTo>
                    <a:pt x="341" y="0"/>
                  </a:lnTo>
                  <a:lnTo>
                    <a:pt x="309" y="0"/>
                  </a:lnTo>
                  <a:lnTo>
                    <a:pt x="277" y="0"/>
                  </a:lnTo>
                  <a:lnTo>
                    <a:pt x="245" y="0"/>
                  </a:lnTo>
                  <a:lnTo>
                    <a:pt x="213" y="0"/>
                  </a:lnTo>
                  <a:lnTo>
                    <a:pt x="160" y="43"/>
                  </a:lnTo>
                </a:path>
              </a:pathLst>
            </a:custGeom>
            <a:noFill/>
            <a:ln w="50800" cap="rnd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817" name="Freeform 38"/>
            <p:cNvSpPr>
              <a:spLocks/>
            </p:cNvSpPr>
            <p:nvPr/>
          </p:nvSpPr>
          <p:spPr bwMode="auto">
            <a:xfrm>
              <a:off x="2656" y="624"/>
              <a:ext cx="481" cy="1121"/>
            </a:xfrm>
            <a:custGeom>
              <a:avLst/>
              <a:gdLst>
                <a:gd name="T0" fmla="*/ 363 w 481"/>
                <a:gd name="T1" fmla="*/ 0 h 1121"/>
                <a:gd name="T2" fmla="*/ 277 w 481"/>
                <a:gd name="T3" fmla="*/ 0 h 1121"/>
                <a:gd name="T4" fmla="*/ 213 w 481"/>
                <a:gd name="T5" fmla="*/ 0 h 1121"/>
                <a:gd name="T6" fmla="*/ 149 w 481"/>
                <a:gd name="T7" fmla="*/ 32 h 1121"/>
                <a:gd name="T8" fmla="*/ 85 w 481"/>
                <a:gd name="T9" fmla="*/ 64 h 1121"/>
                <a:gd name="T10" fmla="*/ 64 w 481"/>
                <a:gd name="T11" fmla="*/ 128 h 1121"/>
                <a:gd name="T12" fmla="*/ 43 w 481"/>
                <a:gd name="T13" fmla="*/ 203 h 1121"/>
                <a:gd name="T14" fmla="*/ 32 w 481"/>
                <a:gd name="T15" fmla="*/ 299 h 1121"/>
                <a:gd name="T16" fmla="*/ 11 w 481"/>
                <a:gd name="T17" fmla="*/ 363 h 1121"/>
                <a:gd name="T18" fmla="*/ 0 w 481"/>
                <a:gd name="T19" fmla="*/ 427 h 1121"/>
                <a:gd name="T20" fmla="*/ 0 w 481"/>
                <a:gd name="T21" fmla="*/ 565 h 1121"/>
                <a:gd name="T22" fmla="*/ 0 w 481"/>
                <a:gd name="T23" fmla="*/ 619 h 1121"/>
                <a:gd name="T24" fmla="*/ 0 w 481"/>
                <a:gd name="T25" fmla="*/ 693 h 1121"/>
                <a:gd name="T26" fmla="*/ 0 w 481"/>
                <a:gd name="T27" fmla="*/ 757 h 1121"/>
                <a:gd name="T28" fmla="*/ 21 w 481"/>
                <a:gd name="T29" fmla="*/ 864 h 1121"/>
                <a:gd name="T30" fmla="*/ 32 w 481"/>
                <a:gd name="T31" fmla="*/ 939 h 1121"/>
                <a:gd name="T32" fmla="*/ 43 w 481"/>
                <a:gd name="T33" fmla="*/ 1003 h 1121"/>
                <a:gd name="T34" fmla="*/ 107 w 481"/>
                <a:gd name="T35" fmla="*/ 1067 h 1121"/>
                <a:gd name="T36" fmla="*/ 192 w 481"/>
                <a:gd name="T37" fmla="*/ 1099 h 1121"/>
                <a:gd name="T38" fmla="*/ 288 w 481"/>
                <a:gd name="T39" fmla="*/ 1109 h 1121"/>
                <a:gd name="T40" fmla="*/ 384 w 481"/>
                <a:gd name="T41" fmla="*/ 1120 h 1121"/>
                <a:gd name="T42" fmla="*/ 416 w 481"/>
                <a:gd name="T43" fmla="*/ 1088 h 1121"/>
                <a:gd name="T44" fmla="*/ 459 w 481"/>
                <a:gd name="T45" fmla="*/ 1035 h 1121"/>
                <a:gd name="T46" fmla="*/ 459 w 481"/>
                <a:gd name="T47" fmla="*/ 928 h 1121"/>
                <a:gd name="T48" fmla="*/ 459 w 481"/>
                <a:gd name="T49" fmla="*/ 811 h 1121"/>
                <a:gd name="T50" fmla="*/ 459 w 481"/>
                <a:gd name="T51" fmla="*/ 725 h 1121"/>
                <a:gd name="T52" fmla="*/ 459 w 481"/>
                <a:gd name="T53" fmla="*/ 597 h 1121"/>
                <a:gd name="T54" fmla="*/ 459 w 481"/>
                <a:gd name="T55" fmla="*/ 533 h 1121"/>
                <a:gd name="T56" fmla="*/ 469 w 481"/>
                <a:gd name="T57" fmla="*/ 469 h 1121"/>
                <a:gd name="T58" fmla="*/ 480 w 481"/>
                <a:gd name="T59" fmla="*/ 405 h 1121"/>
                <a:gd name="T60" fmla="*/ 480 w 481"/>
                <a:gd name="T61" fmla="*/ 341 h 1121"/>
                <a:gd name="T62" fmla="*/ 480 w 481"/>
                <a:gd name="T63" fmla="*/ 277 h 1121"/>
                <a:gd name="T64" fmla="*/ 480 w 481"/>
                <a:gd name="T65" fmla="*/ 213 h 1121"/>
                <a:gd name="T66" fmla="*/ 480 w 481"/>
                <a:gd name="T67" fmla="*/ 149 h 1121"/>
                <a:gd name="T68" fmla="*/ 480 w 481"/>
                <a:gd name="T69" fmla="*/ 85 h 1121"/>
                <a:gd name="T70" fmla="*/ 469 w 481"/>
                <a:gd name="T71" fmla="*/ 21 h 1121"/>
                <a:gd name="T72" fmla="*/ 416 w 481"/>
                <a:gd name="T73" fmla="*/ 0 h 1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81"/>
                <a:gd name="T112" fmla="*/ 0 h 1121"/>
                <a:gd name="T113" fmla="*/ 481 w 481"/>
                <a:gd name="T114" fmla="*/ 1121 h 1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81" h="1121">
                  <a:moveTo>
                    <a:pt x="416" y="0"/>
                  </a:moveTo>
                  <a:lnTo>
                    <a:pt x="363" y="0"/>
                  </a:lnTo>
                  <a:lnTo>
                    <a:pt x="299" y="0"/>
                  </a:lnTo>
                  <a:lnTo>
                    <a:pt x="277" y="0"/>
                  </a:lnTo>
                  <a:lnTo>
                    <a:pt x="235" y="0"/>
                  </a:lnTo>
                  <a:lnTo>
                    <a:pt x="213" y="0"/>
                  </a:lnTo>
                  <a:lnTo>
                    <a:pt x="181" y="0"/>
                  </a:lnTo>
                  <a:lnTo>
                    <a:pt x="149" y="32"/>
                  </a:lnTo>
                  <a:lnTo>
                    <a:pt x="117" y="43"/>
                  </a:lnTo>
                  <a:lnTo>
                    <a:pt x="85" y="64"/>
                  </a:lnTo>
                  <a:lnTo>
                    <a:pt x="64" y="96"/>
                  </a:lnTo>
                  <a:lnTo>
                    <a:pt x="64" y="128"/>
                  </a:lnTo>
                  <a:lnTo>
                    <a:pt x="53" y="160"/>
                  </a:lnTo>
                  <a:lnTo>
                    <a:pt x="43" y="203"/>
                  </a:lnTo>
                  <a:lnTo>
                    <a:pt x="43" y="267"/>
                  </a:lnTo>
                  <a:lnTo>
                    <a:pt x="32" y="299"/>
                  </a:lnTo>
                  <a:lnTo>
                    <a:pt x="21" y="331"/>
                  </a:lnTo>
                  <a:lnTo>
                    <a:pt x="11" y="363"/>
                  </a:lnTo>
                  <a:lnTo>
                    <a:pt x="0" y="405"/>
                  </a:lnTo>
                  <a:lnTo>
                    <a:pt x="0" y="427"/>
                  </a:lnTo>
                  <a:lnTo>
                    <a:pt x="0" y="491"/>
                  </a:lnTo>
                  <a:lnTo>
                    <a:pt x="0" y="565"/>
                  </a:lnTo>
                  <a:lnTo>
                    <a:pt x="0" y="587"/>
                  </a:lnTo>
                  <a:lnTo>
                    <a:pt x="0" y="619"/>
                  </a:lnTo>
                  <a:lnTo>
                    <a:pt x="0" y="651"/>
                  </a:lnTo>
                  <a:lnTo>
                    <a:pt x="0" y="693"/>
                  </a:lnTo>
                  <a:lnTo>
                    <a:pt x="0" y="715"/>
                  </a:lnTo>
                  <a:lnTo>
                    <a:pt x="0" y="757"/>
                  </a:lnTo>
                  <a:lnTo>
                    <a:pt x="11" y="779"/>
                  </a:lnTo>
                  <a:lnTo>
                    <a:pt x="21" y="864"/>
                  </a:lnTo>
                  <a:lnTo>
                    <a:pt x="32" y="896"/>
                  </a:lnTo>
                  <a:lnTo>
                    <a:pt x="32" y="939"/>
                  </a:lnTo>
                  <a:lnTo>
                    <a:pt x="43" y="981"/>
                  </a:lnTo>
                  <a:lnTo>
                    <a:pt x="43" y="1003"/>
                  </a:lnTo>
                  <a:lnTo>
                    <a:pt x="64" y="1035"/>
                  </a:lnTo>
                  <a:lnTo>
                    <a:pt x="107" y="1067"/>
                  </a:lnTo>
                  <a:lnTo>
                    <a:pt x="171" y="1077"/>
                  </a:lnTo>
                  <a:lnTo>
                    <a:pt x="192" y="1099"/>
                  </a:lnTo>
                  <a:lnTo>
                    <a:pt x="224" y="1099"/>
                  </a:lnTo>
                  <a:lnTo>
                    <a:pt x="288" y="1109"/>
                  </a:lnTo>
                  <a:lnTo>
                    <a:pt x="352" y="1120"/>
                  </a:lnTo>
                  <a:lnTo>
                    <a:pt x="384" y="1120"/>
                  </a:lnTo>
                  <a:lnTo>
                    <a:pt x="416" y="1120"/>
                  </a:lnTo>
                  <a:lnTo>
                    <a:pt x="416" y="1088"/>
                  </a:lnTo>
                  <a:lnTo>
                    <a:pt x="437" y="1056"/>
                  </a:lnTo>
                  <a:lnTo>
                    <a:pt x="459" y="1035"/>
                  </a:lnTo>
                  <a:lnTo>
                    <a:pt x="459" y="1013"/>
                  </a:lnTo>
                  <a:lnTo>
                    <a:pt x="459" y="928"/>
                  </a:lnTo>
                  <a:lnTo>
                    <a:pt x="459" y="896"/>
                  </a:lnTo>
                  <a:lnTo>
                    <a:pt x="459" y="811"/>
                  </a:lnTo>
                  <a:lnTo>
                    <a:pt x="459" y="747"/>
                  </a:lnTo>
                  <a:lnTo>
                    <a:pt x="459" y="725"/>
                  </a:lnTo>
                  <a:lnTo>
                    <a:pt x="459" y="661"/>
                  </a:lnTo>
                  <a:lnTo>
                    <a:pt x="459" y="597"/>
                  </a:lnTo>
                  <a:lnTo>
                    <a:pt x="459" y="565"/>
                  </a:lnTo>
                  <a:lnTo>
                    <a:pt x="459" y="533"/>
                  </a:lnTo>
                  <a:lnTo>
                    <a:pt x="469" y="491"/>
                  </a:lnTo>
                  <a:lnTo>
                    <a:pt x="469" y="469"/>
                  </a:lnTo>
                  <a:lnTo>
                    <a:pt x="469" y="437"/>
                  </a:lnTo>
                  <a:lnTo>
                    <a:pt x="480" y="405"/>
                  </a:lnTo>
                  <a:lnTo>
                    <a:pt x="480" y="363"/>
                  </a:lnTo>
                  <a:lnTo>
                    <a:pt x="480" y="341"/>
                  </a:lnTo>
                  <a:lnTo>
                    <a:pt x="480" y="299"/>
                  </a:lnTo>
                  <a:lnTo>
                    <a:pt x="480" y="277"/>
                  </a:lnTo>
                  <a:lnTo>
                    <a:pt x="480" y="235"/>
                  </a:lnTo>
                  <a:lnTo>
                    <a:pt x="480" y="213"/>
                  </a:lnTo>
                  <a:lnTo>
                    <a:pt x="480" y="181"/>
                  </a:lnTo>
                  <a:lnTo>
                    <a:pt x="480" y="149"/>
                  </a:lnTo>
                  <a:lnTo>
                    <a:pt x="480" y="107"/>
                  </a:lnTo>
                  <a:lnTo>
                    <a:pt x="480" y="85"/>
                  </a:lnTo>
                  <a:lnTo>
                    <a:pt x="480" y="53"/>
                  </a:lnTo>
                  <a:lnTo>
                    <a:pt x="469" y="21"/>
                  </a:lnTo>
                  <a:lnTo>
                    <a:pt x="416" y="0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818" name="Freeform 39"/>
            <p:cNvSpPr>
              <a:spLocks/>
            </p:cNvSpPr>
            <p:nvPr/>
          </p:nvSpPr>
          <p:spPr bwMode="auto">
            <a:xfrm>
              <a:off x="3328" y="645"/>
              <a:ext cx="481" cy="1313"/>
            </a:xfrm>
            <a:custGeom>
              <a:avLst/>
              <a:gdLst>
                <a:gd name="T0" fmla="*/ 352 w 481"/>
                <a:gd name="T1" fmla="*/ 0 h 1313"/>
                <a:gd name="T2" fmla="*/ 245 w 481"/>
                <a:gd name="T3" fmla="*/ 0 h 1313"/>
                <a:gd name="T4" fmla="*/ 181 w 481"/>
                <a:gd name="T5" fmla="*/ 0 h 1313"/>
                <a:gd name="T6" fmla="*/ 117 w 481"/>
                <a:gd name="T7" fmla="*/ 11 h 1313"/>
                <a:gd name="T8" fmla="*/ 75 w 481"/>
                <a:gd name="T9" fmla="*/ 75 h 1313"/>
                <a:gd name="T10" fmla="*/ 64 w 481"/>
                <a:gd name="T11" fmla="*/ 139 h 1313"/>
                <a:gd name="T12" fmla="*/ 53 w 481"/>
                <a:gd name="T13" fmla="*/ 203 h 1313"/>
                <a:gd name="T14" fmla="*/ 32 w 481"/>
                <a:gd name="T15" fmla="*/ 278 h 1313"/>
                <a:gd name="T16" fmla="*/ 32 w 481"/>
                <a:gd name="T17" fmla="*/ 374 h 1313"/>
                <a:gd name="T18" fmla="*/ 32 w 481"/>
                <a:gd name="T19" fmla="*/ 438 h 1313"/>
                <a:gd name="T20" fmla="*/ 21 w 481"/>
                <a:gd name="T21" fmla="*/ 502 h 1313"/>
                <a:gd name="T22" fmla="*/ 21 w 481"/>
                <a:gd name="T23" fmla="*/ 566 h 1313"/>
                <a:gd name="T24" fmla="*/ 21 w 481"/>
                <a:gd name="T25" fmla="*/ 630 h 1313"/>
                <a:gd name="T26" fmla="*/ 21 w 481"/>
                <a:gd name="T27" fmla="*/ 694 h 1313"/>
                <a:gd name="T28" fmla="*/ 21 w 481"/>
                <a:gd name="T29" fmla="*/ 758 h 1313"/>
                <a:gd name="T30" fmla="*/ 0 w 481"/>
                <a:gd name="T31" fmla="*/ 822 h 1313"/>
                <a:gd name="T32" fmla="*/ 32 w 481"/>
                <a:gd name="T33" fmla="*/ 1067 h 1313"/>
                <a:gd name="T34" fmla="*/ 43 w 481"/>
                <a:gd name="T35" fmla="*/ 1259 h 1313"/>
                <a:gd name="T36" fmla="*/ 75 w 481"/>
                <a:gd name="T37" fmla="*/ 1312 h 1313"/>
                <a:gd name="T38" fmla="*/ 149 w 481"/>
                <a:gd name="T39" fmla="*/ 1312 h 1313"/>
                <a:gd name="T40" fmla="*/ 203 w 481"/>
                <a:gd name="T41" fmla="*/ 1312 h 1313"/>
                <a:gd name="T42" fmla="*/ 299 w 481"/>
                <a:gd name="T43" fmla="*/ 1291 h 1313"/>
                <a:gd name="T44" fmla="*/ 363 w 481"/>
                <a:gd name="T45" fmla="*/ 1270 h 1313"/>
                <a:gd name="T46" fmla="*/ 416 w 481"/>
                <a:gd name="T47" fmla="*/ 1206 h 1313"/>
                <a:gd name="T48" fmla="*/ 448 w 481"/>
                <a:gd name="T49" fmla="*/ 1099 h 1313"/>
                <a:gd name="T50" fmla="*/ 448 w 481"/>
                <a:gd name="T51" fmla="*/ 950 h 1313"/>
                <a:gd name="T52" fmla="*/ 469 w 481"/>
                <a:gd name="T53" fmla="*/ 800 h 1313"/>
                <a:gd name="T54" fmla="*/ 480 w 481"/>
                <a:gd name="T55" fmla="*/ 651 h 1313"/>
                <a:gd name="T56" fmla="*/ 480 w 481"/>
                <a:gd name="T57" fmla="*/ 587 h 1313"/>
                <a:gd name="T58" fmla="*/ 480 w 481"/>
                <a:gd name="T59" fmla="*/ 491 h 1313"/>
                <a:gd name="T60" fmla="*/ 480 w 481"/>
                <a:gd name="T61" fmla="*/ 384 h 1313"/>
                <a:gd name="T62" fmla="*/ 480 w 481"/>
                <a:gd name="T63" fmla="*/ 320 h 1313"/>
                <a:gd name="T64" fmla="*/ 480 w 481"/>
                <a:gd name="T65" fmla="*/ 256 h 1313"/>
                <a:gd name="T66" fmla="*/ 480 w 481"/>
                <a:gd name="T67" fmla="*/ 192 h 1313"/>
                <a:gd name="T68" fmla="*/ 480 w 481"/>
                <a:gd name="T69" fmla="*/ 118 h 1313"/>
                <a:gd name="T70" fmla="*/ 416 w 481"/>
                <a:gd name="T71" fmla="*/ 27 h 1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1"/>
                <a:gd name="T109" fmla="*/ 0 h 1313"/>
                <a:gd name="T110" fmla="*/ 481 w 481"/>
                <a:gd name="T111" fmla="*/ 1313 h 1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1" h="1313">
                  <a:moveTo>
                    <a:pt x="416" y="27"/>
                  </a:moveTo>
                  <a:lnTo>
                    <a:pt x="352" y="0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13" y="0"/>
                  </a:lnTo>
                  <a:lnTo>
                    <a:pt x="181" y="0"/>
                  </a:lnTo>
                  <a:lnTo>
                    <a:pt x="149" y="0"/>
                  </a:lnTo>
                  <a:lnTo>
                    <a:pt x="117" y="11"/>
                  </a:lnTo>
                  <a:lnTo>
                    <a:pt x="96" y="43"/>
                  </a:lnTo>
                  <a:lnTo>
                    <a:pt x="75" y="75"/>
                  </a:lnTo>
                  <a:lnTo>
                    <a:pt x="64" y="107"/>
                  </a:lnTo>
                  <a:lnTo>
                    <a:pt x="64" y="139"/>
                  </a:lnTo>
                  <a:lnTo>
                    <a:pt x="53" y="171"/>
                  </a:lnTo>
                  <a:lnTo>
                    <a:pt x="53" y="203"/>
                  </a:lnTo>
                  <a:lnTo>
                    <a:pt x="53" y="246"/>
                  </a:lnTo>
                  <a:lnTo>
                    <a:pt x="32" y="278"/>
                  </a:lnTo>
                  <a:lnTo>
                    <a:pt x="32" y="310"/>
                  </a:lnTo>
                  <a:lnTo>
                    <a:pt x="32" y="374"/>
                  </a:lnTo>
                  <a:lnTo>
                    <a:pt x="32" y="416"/>
                  </a:lnTo>
                  <a:lnTo>
                    <a:pt x="32" y="438"/>
                  </a:lnTo>
                  <a:lnTo>
                    <a:pt x="21" y="470"/>
                  </a:lnTo>
                  <a:lnTo>
                    <a:pt x="21" y="502"/>
                  </a:lnTo>
                  <a:lnTo>
                    <a:pt x="21" y="544"/>
                  </a:lnTo>
                  <a:lnTo>
                    <a:pt x="21" y="566"/>
                  </a:lnTo>
                  <a:lnTo>
                    <a:pt x="21" y="598"/>
                  </a:lnTo>
                  <a:lnTo>
                    <a:pt x="21" y="630"/>
                  </a:lnTo>
                  <a:lnTo>
                    <a:pt x="21" y="662"/>
                  </a:lnTo>
                  <a:lnTo>
                    <a:pt x="21" y="694"/>
                  </a:lnTo>
                  <a:lnTo>
                    <a:pt x="21" y="726"/>
                  </a:lnTo>
                  <a:lnTo>
                    <a:pt x="21" y="758"/>
                  </a:lnTo>
                  <a:lnTo>
                    <a:pt x="21" y="790"/>
                  </a:lnTo>
                  <a:lnTo>
                    <a:pt x="0" y="822"/>
                  </a:lnTo>
                  <a:lnTo>
                    <a:pt x="21" y="896"/>
                  </a:lnTo>
                  <a:lnTo>
                    <a:pt x="32" y="1067"/>
                  </a:lnTo>
                  <a:lnTo>
                    <a:pt x="32" y="1174"/>
                  </a:lnTo>
                  <a:lnTo>
                    <a:pt x="43" y="1259"/>
                  </a:lnTo>
                  <a:lnTo>
                    <a:pt x="43" y="1302"/>
                  </a:lnTo>
                  <a:lnTo>
                    <a:pt x="75" y="1312"/>
                  </a:lnTo>
                  <a:lnTo>
                    <a:pt x="117" y="1312"/>
                  </a:lnTo>
                  <a:lnTo>
                    <a:pt x="149" y="1312"/>
                  </a:lnTo>
                  <a:lnTo>
                    <a:pt x="171" y="1312"/>
                  </a:lnTo>
                  <a:lnTo>
                    <a:pt x="203" y="1312"/>
                  </a:lnTo>
                  <a:lnTo>
                    <a:pt x="267" y="1312"/>
                  </a:lnTo>
                  <a:lnTo>
                    <a:pt x="299" y="1291"/>
                  </a:lnTo>
                  <a:lnTo>
                    <a:pt x="341" y="1280"/>
                  </a:lnTo>
                  <a:lnTo>
                    <a:pt x="363" y="1270"/>
                  </a:lnTo>
                  <a:lnTo>
                    <a:pt x="384" y="1238"/>
                  </a:lnTo>
                  <a:lnTo>
                    <a:pt x="416" y="1206"/>
                  </a:lnTo>
                  <a:lnTo>
                    <a:pt x="437" y="1184"/>
                  </a:lnTo>
                  <a:lnTo>
                    <a:pt x="448" y="1099"/>
                  </a:lnTo>
                  <a:lnTo>
                    <a:pt x="448" y="1035"/>
                  </a:lnTo>
                  <a:lnTo>
                    <a:pt x="448" y="950"/>
                  </a:lnTo>
                  <a:lnTo>
                    <a:pt x="459" y="886"/>
                  </a:lnTo>
                  <a:lnTo>
                    <a:pt x="469" y="800"/>
                  </a:lnTo>
                  <a:lnTo>
                    <a:pt x="480" y="736"/>
                  </a:lnTo>
                  <a:lnTo>
                    <a:pt x="480" y="651"/>
                  </a:lnTo>
                  <a:lnTo>
                    <a:pt x="480" y="619"/>
                  </a:lnTo>
                  <a:lnTo>
                    <a:pt x="480" y="587"/>
                  </a:lnTo>
                  <a:lnTo>
                    <a:pt x="480" y="555"/>
                  </a:lnTo>
                  <a:lnTo>
                    <a:pt x="480" y="491"/>
                  </a:lnTo>
                  <a:lnTo>
                    <a:pt x="480" y="427"/>
                  </a:lnTo>
                  <a:lnTo>
                    <a:pt x="480" y="384"/>
                  </a:lnTo>
                  <a:lnTo>
                    <a:pt x="480" y="342"/>
                  </a:lnTo>
                  <a:lnTo>
                    <a:pt x="480" y="320"/>
                  </a:lnTo>
                  <a:lnTo>
                    <a:pt x="480" y="278"/>
                  </a:lnTo>
                  <a:lnTo>
                    <a:pt x="480" y="256"/>
                  </a:lnTo>
                  <a:lnTo>
                    <a:pt x="480" y="214"/>
                  </a:lnTo>
                  <a:lnTo>
                    <a:pt x="480" y="192"/>
                  </a:lnTo>
                  <a:lnTo>
                    <a:pt x="480" y="160"/>
                  </a:lnTo>
                  <a:lnTo>
                    <a:pt x="480" y="118"/>
                  </a:lnTo>
                  <a:lnTo>
                    <a:pt x="469" y="86"/>
                  </a:lnTo>
                  <a:lnTo>
                    <a:pt x="416" y="27"/>
                  </a:lnTo>
                </a:path>
              </a:pathLst>
            </a:custGeom>
            <a:noFill/>
            <a:ln w="508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819" name="Line 40"/>
            <p:cNvSpPr>
              <a:spLocks noChangeShapeType="1"/>
            </p:cNvSpPr>
            <p:nvPr/>
          </p:nvSpPr>
          <p:spPr bwMode="auto">
            <a:xfrm>
              <a:off x="2352" y="912"/>
              <a:ext cx="480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58505" name="Rectangle 41"/>
          <p:cNvSpPr>
            <a:spLocks noChangeArrowheads="1"/>
          </p:cNvSpPr>
          <p:nvPr/>
        </p:nvSpPr>
        <p:spPr bwMode="auto">
          <a:xfrm>
            <a:off x="468313" y="4687888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In our set representation of components, the set that has vertex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u</a:t>
            </a:r>
            <a:r>
              <a:rPr kumimoji="0" lang="en-US" altLang="ko-KR" sz="2800">
                <a:latin typeface="Times New Roman" pitchFamily="18" charset="0"/>
              </a:rPr>
              <a:t> and the set that has vertex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v</a:t>
            </a:r>
            <a:r>
              <a:rPr kumimoji="0" lang="en-US" altLang="ko-KR" sz="2800">
                <a:latin typeface="Times New Roman" pitchFamily="18" charset="0"/>
              </a:rPr>
              <a:t> are united.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{1, 2, 3, 4} + {5, 6} =&gt; {1, 2, 3, 4, 5, 6}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12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8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8" grpId="0" build="p" autoUpdateAnimBg="0"/>
      <p:bldP spid="958505" grpId="0" build="p" bldLvl="2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Data Structures For 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  <a:endParaRPr lang="ko-KR" altLang="en-US" sz="3800" smtClean="0"/>
          </a:p>
        </p:txBody>
      </p:sp>
      <p:sp>
        <p:nvSpPr>
          <p:cNvPr id="959492" name="Rectangle 4"/>
          <p:cNvSpPr>
            <a:spLocks noChangeArrowheads="1"/>
          </p:cNvSpPr>
          <p:nvPr/>
        </p:nvSpPr>
        <p:spPr bwMode="auto">
          <a:xfrm>
            <a:off x="533400" y="1484313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Initially,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T </a:t>
            </a:r>
            <a:r>
              <a:rPr kumimoji="0" lang="en-US" altLang="ko-KR" sz="3200">
                <a:latin typeface="Times New Roman" pitchFamily="18" charset="0"/>
              </a:rPr>
              <a:t>is empty.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93925" y="2133600"/>
            <a:ext cx="3530600" cy="1260475"/>
            <a:chOff x="1382" y="1344"/>
            <a:chExt cx="2224" cy="794"/>
          </a:xfrm>
        </p:grpSpPr>
        <p:sp>
          <p:nvSpPr>
            <p:cNvPr id="120840" name="Oval 6"/>
            <p:cNvSpPr>
              <a:spLocks noChangeArrowheads="1"/>
            </p:cNvSpPr>
            <p:nvPr/>
          </p:nvSpPr>
          <p:spPr bwMode="auto">
            <a:xfrm>
              <a:off x="1411" y="1393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841" name="Rectangle 7"/>
            <p:cNvSpPr>
              <a:spLocks noChangeArrowheads="1"/>
            </p:cNvSpPr>
            <p:nvPr/>
          </p:nvSpPr>
          <p:spPr bwMode="auto">
            <a:xfrm>
              <a:off x="1382" y="1366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0842" name="Oval 8"/>
            <p:cNvSpPr>
              <a:spLocks noChangeArrowheads="1"/>
            </p:cNvSpPr>
            <p:nvPr/>
          </p:nvSpPr>
          <p:spPr bwMode="auto">
            <a:xfrm>
              <a:off x="2069" y="1393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843" name="Rectangle 9"/>
            <p:cNvSpPr>
              <a:spLocks noChangeArrowheads="1"/>
            </p:cNvSpPr>
            <p:nvPr/>
          </p:nvSpPr>
          <p:spPr bwMode="auto">
            <a:xfrm>
              <a:off x="2085" y="1344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0844" name="Oval 10"/>
            <p:cNvSpPr>
              <a:spLocks noChangeArrowheads="1"/>
            </p:cNvSpPr>
            <p:nvPr/>
          </p:nvSpPr>
          <p:spPr bwMode="auto">
            <a:xfrm>
              <a:off x="2727" y="1393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845" name="Rectangle 11"/>
            <p:cNvSpPr>
              <a:spLocks noChangeArrowheads="1"/>
            </p:cNvSpPr>
            <p:nvPr/>
          </p:nvSpPr>
          <p:spPr bwMode="auto">
            <a:xfrm>
              <a:off x="2697" y="1344"/>
              <a:ext cx="2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0846" name="Oval 12"/>
            <p:cNvSpPr>
              <a:spLocks noChangeArrowheads="1"/>
            </p:cNvSpPr>
            <p:nvPr/>
          </p:nvSpPr>
          <p:spPr bwMode="auto">
            <a:xfrm>
              <a:off x="3385" y="1393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847" name="Rectangle 13"/>
            <p:cNvSpPr>
              <a:spLocks noChangeArrowheads="1"/>
            </p:cNvSpPr>
            <p:nvPr/>
          </p:nvSpPr>
          <p:spPr bwMode="auto">
            <a:xfrm>
              <a:off x="3356" y="1366"/>
              <a:ext cx="2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0848" name="Oval 14"/>
            <p:cNvSpPr>
              <a:spLocks noChangeArrowheads="1"/>
            </p:cNvSpPr>
            <p:nvPr/>
          </p:nvSpPr>
          <p:spPr bwMode="auto">
            <a:xfrm>
              <a:off x="1411" y="1911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849" name="Rectangle 15"/>
            <p:cNvSpPr>
              <a:spLocks noChangeArrowheads="1"/>
            </p:cNvSpPr>
            <p:nvPr/>
          </p:nvSpPr>
          <p:spPr bwMode="auto">
            <a:xfrm>
              <a:off x="1383" y="1888"/>
              <a:ext cx="1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0850" name="Oval 16"/>
            <p:cNvSpPr>
              <a:spLocks noChangeArrowheads="1"/>
            </p:cNvSpPr>
            <p:nvPr/>
          </p:nvSpPr>
          <p:spPr bwMode="auto">
            <a:xfrm>
              <a:off x="2069" y="1911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851" name="Rectangle 17"/>
            <p:cNvSpPr>
              <a:spLocks noChangeArrowheads="1"/>
            </p:cNvSpPr>
            <p:nvPr/>
          </p:nvSpPr>
          <p:spPr bwMode="auto">
            <a:xfrm>
              <a:off x="2040" y="188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0852" name="Oval 18"/>
            <p:cNvSpPr>
              <a:spLocks noChangeArrowheads="1"/>
            </p:cNvSpPr>
            <p:nvPr/>
          </p:nvSpPr>
          <p:spPr bwMode="auto">
            <a:xfrm>
              <a:off x="2727" y="1911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853" name="Rectangle 19"/>
            <p:cNvSpPr>
              <a:spLocks noChangeArrowheads="1"/>
            </p:cNvSpPr>
            <p:nvPr/>
          </p:nvSpPr>
          <p:spPr bwMode="auto">
            <a:xfrm>
              <a:off x="2698" y="1888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0854" name="Oval 20"/>
            <p:cNvSpPr>
              <a:spLocks noChangeArrowheads="1"/>
            </p:cNvSpPr>
            <p:nvPr/>
          </p:nvSpPr>
          <p:spPr bwMode="auto">
            <a:xfrm>
              <a:off x="3385" y="1911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0855" name="Rectangle 21"/>
            <p:cNvSpPr>
              <a:spLocks noChangeArrowheads="1"/>
            </p:cNvSpPr>
            <p:nvPr/>
          </p:nvSpPr>
          <p:spPr bwMode="auto">
            <a:xfrm>
              <a:off x="3355" y="188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0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959510" name="Rectangle 22"/>
          <p:cNvSpPr>
            <a:spLocks noChangeArrowheads="1"/>
          </p:cNvSpPr>
          <p:nvPr/>
        </p:nvSpPr>
        <p:spPr bwMode="auto">
          <a:xfrm>
            <a:off x="395288" y="3305175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Initial sets are: </a:t>
            </a:r>
          </a:p>
          <a:p>
            <a:pPr marL="742950" lvl="1" indent="-285750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{1} {2} {3} {4} {5} {6} {7} {8}</a:t>
            </a:r>
          </a:p>
          <a:p>
            <a:pPr marL="342900" indent="-342900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Does the addition of an edge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(u, v)</a:t>
            </a:r>
            <a:r>
              <a:rPr kumimoji="0" lang="en-US" altLang="ko-KR" sz="2800">
                <a:latin typeface="Times New Roman" pitchFamily="18" charset="0"/>
              </a:rPr>
              <a:t> to</a:t>
            </a:r>
            <a:r>
              <a:rPr kumimoji="0" lang="en-US" altLang="ko-KR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kumimoji="0" lang="en-US" altLang="ko-KR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latin typeface="Times New Roman" pitchFamily="18" charset="0"/>
              </a:rPr>
              <a:t>result in a cycle? If not, add edge to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kumimoji="0" lang="en-US" altLang="ko-KR" sz="2800">
                <a:latin typeface="Times New Roman" pitchFamily="18" charset="0"/>
              </a:rPr>
              <a:t>.</a:t>
            </a:r>
          </a:p>
        </p:txBody>
      </p:sp>
      <p:sp>
        <p:nvSpPr>
          <p:cNvPr id="959511" name="Rectangle 23"/>
          <p:cNvSpPr>
            <a:spLocks noChangeArrowheads="1"/>
          </p:cNvSpPr>
          <p:nvPr/>
        </p:nvSpPr>
        <p:spPr bwMode="auto">
          <a:xfrm>
            <a:off x="755650" y="5084763"/>
            <a:ext cx="6858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s1 = Find(u); s2 = Find(v);</a:t>
            </a:r>
          </a:p>
          <a:p>
            <a:pPr eaLnBrk="0" latin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if</a:t>
            </a: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(s1 != s2) Union(s1, s2);</a:t>
            </a:r>
            <a:endParaRPr kumimoji="0" lang="ko-KR" altLang="en-US" sz="28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78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2" grpId="0" build="p" autoUpdateAnimBg="0"/>
      <p:bldP spid="959510" grpId="0" build="p" bldLvl="2" autoUpdateAnimBg="0"/>
      <p:bldP spid="959511" grpId="0" build="p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Data Structures For Kruskal</a:t>
            </a:r>
            <a:r>
              <a:rPr lang="en-US" altLang="ko-KR" sz="3800" smtClean="0">
                <a:latin typeface="Times New Roman" pitchFamily="18" charset="0"/>
              </a:rPr>
              <a:t>’</a:t>
            </a:r>
            <a:r>
              <a:rPr lang="en-US" altLang="ko-KR" sz="3800" smtClean="0"/>
              <a:t>s Method</a:t>
            </a:r>
            <a:endParaRPr lang="ko-KR" altLang="en-US" sz="380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533400" y="1633538"/>
            <a:ext cx="8077200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Use fast solution for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disjoint sets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Initialize.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O(n)</a:t>
            </a:r>
            <a:r>
              <a:rPr kumimoji="0" lang="en-US" altLang="ko-KR" sz="2800">
                <a:latin typeface="Times New Roman" pitchFamily="18" charset="0"/>
              </a:rPr>
              <a:t> time.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At most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2e</a:t>
            </a:r>
            <a:r>
              <a:rPr kumimoji="0" lang="en-US" altLang="ko-KR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latin typeface="Times New Roman" pitchFamily="18" charset="0"/>
              </a:rPr>
              <a:t>finds and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n-1</a:t>
            </a:r>
            <a:r>
              <a:rPr kumimoji="0" lang="en-US" altLang="ko-KR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latin typeface="Times New Roman" pitchFamily="18" charset="0"/>
              </a:rPr>
              <a:t>unions.</a:t>
            </a:r>
          </a:p>
          <a:p>
            <a:pPr marL="742950" lvl="1" indent="-28575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Very close to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O(n + e).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Min heap operations to get edges in increasing order of cost take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O(e log e).</a:t>
            </a:r>
          </a:p>
          <a:p>
            <a:pPr marL="342900" indent="-342900" eaLnBrk="0" latin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2800">
                <a:latin typeface="Times New Roman" pitchFamily="18" charset="0"/>
              </a:rPr>
              <a:t>Overall complexity of Kruskal’s method is</a:t>
            </a:r>
            <a:r>
              <a:rPr kumimoji="0" lang="en-US" altLang="ko-KR" sz="28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O(n + e log e).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000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6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Number Of Edges</a:t>
            </a:r>
            <a:r>
              <a:rPr lang="en-US" altLang="ko-KR" sz="3800" smtClean="0">
                <a:latin typeface="Times New Roman" pitchFamily="18" charset="0"/>
              </a:rPr>
              <a:t>—</a:t>
            </a:r>
            <a:r>
              <a:rPr lang="en-US" altLang="ko-KR" sz="3800" smtClean="0"/>
              <a:t>Directed Graph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Each edge is of the form </a:t>
            </a:r>
            <a:r>
              <a:rPr lang="en-US" altLang="ko-KR" smtClean="0">
                <a:solidFill>
                  <a:srgbClr val="3333FF"/>
                </a:solidFill>
              </a:rPr>
              <a:t>(u,v), u != v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Number of such pairs in an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vertex graph is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n(n-1).</a:t>
            </a:r>
          </a:p>
          <a:p>
            <a:pPr eaLnBrk="1" hangingPunct="1"/>
            <a:r>
              <a:rPr lang="en-US" altLang="ko-KR" smtClean="0"/>
              <a:t>Since edge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(u,v)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is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not</a:t>
            </a:r>
            <a:r>
              <a:rPr lang="en-US" altLang="ko-KR" smtClean="0">
                <a:solidFill>
                  <a:schemeClr val="tx2"/>
                </a:solidFill>
              </a:rPr>
              <a:t> </a:t>
            </a:r>
            <a:r>
              <a:rPr lang="en-US" altLang="ko-KR" smtClean="0"/>
              <a:t>the same as edge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(v,u),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the number of edges in a complete directed graph is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n(n-1).</a:t>
            </a:r>
          </a:p>
          <a:p>
            <a:pPr eaLnBrk="1" hangingPunct="1"/>
            <a:r>
              <a:rPr lang="en-US" altLang="ko-KR" smtClean="0"/>
              <a:t>Number of edges in a directed graph is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&lt;= n(n-1).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2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Vertex Degree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941888"/>
            <a:ext cx="8207375" cy="110966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Number of edges incident to vertex.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degree(2) = 2, degree(5) = 3, degree(3) =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750" y="1125538"/>
            <a:ext cx="6242050" cy="3667125"/>
            <a:chOff x="1060" y="1108"/>
            <a:chExt cx="3932" cy="2310"/>
          </a:xfrm>
        </p:grpSpPr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3" name="Oval 6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Oval 7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5" name="Oval 8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6" name="Oval 9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7" name="Oval 10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8" name="Oval 11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9" name="Oval 12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0" name="Oval 13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1" name="Oval 14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2" name="Oval 15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3" name="Line 16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Line 1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Rectangle 26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64" name="Rectangle 27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65" name="Rectangle 28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4366" name="Rectangle 29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4367" name="Rectangle 30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68" name="Rectangle 31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69" name="Rectangle 32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4370" name="Rectangle 33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4371" name="Rectangle 34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4372" name="Rectangle 35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4373" name="Rectangle 36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9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Sum Of Vertex Degrees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24400"/>
            <a:ext cx="7772400" cy="122555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Sum of degrees </a:t>
            </a:r>
            <a:r>
              <a:rPr lang="en-US" altLang="ko-KR" smtClean="0">
                <a:solidFill>
                  <a:srgbClr val="3333FF"/>
                </a:solidFill>
              </a:rPr>
              <a:t>=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2e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(</a:t>
            </a:r>
            <a:r>
              <a:rPr lang="en-US" altLang="ko-KR" smtClean="0">
                <a:solidFill>
                  <a:srgbClr val="3333FF"/>
                </a:solidFill>
              </a:rPr>
              <a:t>e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is number of edges)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2286000"/>
            <a:ext cx="2584450" cy="1838325"/>
            <a:chOff x="3364" y="1492"/>
            <a:chExt cx="1628" cy="1158"/>
          </a:xfrm>
        </p:grpSpPr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364" y="1536"/>
              <a:ext cx="1628" cy="1114"/>
              <a:chOff x="3364" y="1536"/>
              <a:chExt cx="1628" cy="1114"/>
            </a:xfrm>
          </p:grpSpPr>
          <p:sp>
            <p:nvSpPr>
              <p:cNvPr id="15368" name="Oval 7"/>
              <p:cNvSpPr>
                <a:spLocks noChangeArrowheads="1"/>
              </p:cNvSpPr>
              <p:nvPr/>
            </p:nvSpPr>
            <p:spPr bwMode="auto">
              <a:xfrm>
                <a:off x="4708" y="1684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69" name="Oval 8"/>
              <p:cNvSpPr>
                <a:spLocks noChangeArrowheads="1"/>
              </p:cNvSpPr>
              <p:nvPr/>
            </p:nvSpPr>
            <p:spPr bwMode="auto">
              <a:xfrm>
                <a:off x="3364" y="226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0" name="Oval 9"/>
              <p:cNvSpPr>
                <a:spLocks noChangeArrowheads="1"/>
              </p:cNvSpPr>
              <p:nvPr/>
            </p:nvSpPr>
            <p:spPr bwMode="auto">
              <a:xfrm>
                <a:off x="4324" y="235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71" name="Line 10"/>
              <p:cNvSpPr>
                <a:spLocks noChangeShapeType="1"/>
              </p:cNvSpPr>
              <p:nvPr/>
            </p:nvSpPr>
            <p:spPr bwMode="auto">
              <a:xfrm flipH="1">
                <a:off x="3504" y="1776"/>
                <a:ext cx="28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72" name="Line 11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576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73" name="Line 12"/>
              <p:cNvSpPr>
                <a:spLocks noChangeShapeType="1"/>
              </p:cNvSpPr>
              <p:nvPr/>
            </p:nvSpPr>
            <p:spPr bwMode="auto">
              <a:xfrm flipV="1">
                <a:off x="4512" y="1968"/>
                <a:ext cx="336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74" name="Rectangle 13"/>
              <p:cNvSpPr>
                <a:spLocks noChangeArrowheads="1"/>
              </p:cNvSpPr>
              <p:nvPr/>
            </p:nvSpPr>
            <p:spPr bwMode="auto">
              <a:xfrm>
                <a:off x="3744" y="1536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5375" name="Rectangle 14"/>
              <p:cNvSpPr>
                <a:spLocks noChangeArrowheads="1"/>
              </p:cNvSpPr>
              <p:nvPr/>
            </p:nvSpPr>
            <p:spPr bwMode="auto">
              <a:xfrm>
                <a:off x="4704" y="172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5376" name="Rectangle 15"/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5377" name="Rectangle 16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Times New Roman" pitchFamily="18" charset="0"/>
                  </a:rPr>
                  <a:t>11</a:t>
                </a:r>
              </a:p>
            </p:txBody>
          </p:sp>
        </p:grp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331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In-Degree Of A Vertex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005388"/>
            <a:ext cx="7772400" cy="10668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in-degree is number of incoming edges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indegree(2) = 1, indegree(8) = 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750" y="1125538"/>
            <a:ext cx="6242050" cy="3667125"/>
            <a:chOff x="1060" y="1108"/>
            <a:chExt cx="3932" cy="2310"/>
          </a:xfrm>
        </p:grpSpPr>
        <p:sp>
          <p:nvSpPr>
            <p:cNvPr id="16390" name="Oval 5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1" name="Oval 6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2" name="Oval 7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3" name="Oval 8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4" name="Oval 9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5" name="Oval 10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6" name="Oval 11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7" name="Oval 12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8" name="Oval 13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99" name="Oval 14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0" name="Oval 15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Line 1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Line 19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6" name="Line 21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7" name="Line 22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8" name="Line 23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9" name="Line 24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1" name="Rectangle 26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12" name="Rectangle 27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13" name="Rectangle 28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6415" name="Rectangle 30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16" name="Rectangle 31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17" name="Rectangle 32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418" name="Rectangle 33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6419" name="Rectangle 34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6420" name="Rectangle 35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6421" name="Rectangle 36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184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Out-Degree Of A Vertex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026025"/>
            <a:ext cx="7772400" cy="10668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out-degree is number of outbound edges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solidFill>
                  <a:srgbClr val="3333FF"/>
                </a:solidFill>
              </a:rPr>
              <a:t>outdegree(2) = 1, outdegree(8) = 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750" y="1146175"/>
            <a:ext cx="6242050" cy="3667125"/>
            <a:chOff x="1060" y="1108"/>
            <a:chExt cx="3932" cy="2310"/>
          </a:xfrm>
        </p:grpSpPr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7" name="Oval 8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9" name="Oval 10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3" name="Oval 14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4" name="Oval 15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4" name="Line 25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5" name="Rectangle 26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36" name="Rectangle 27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40" name="Rectangle 31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441" name="Rectangle 32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7442" name="Rectangle 33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7443" name="Rectangle 34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7444" name="Rectangle 35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445" name="Rectangle 36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63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Sum Of In- And Out-Degrees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each edge contributes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 to the in-degree of some vertex and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 to the out-degree of some other vertex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sum of in-degrees = sum of out-degrees = </a:t>
            </a:r>
            <a:r>
              <a:rPr lang="en-US" altLang="ko-KR" smtClean="0">
                <a:solidFill>
                  <a:srgbClr val="3333FF"/>
                </a:solidFill>
              </a:rPr>
              <a:t>e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3000" smtClean="0"/>
              <a:t>where </a:t>
            </a:r>
            <a:r>
              <a:rPr lang="en-US" altLang="ko-KR" sz="3000" smtClean="0">
                <a:solidFill>
                  <a:srgbClr val="3333FF"/>
                </a:solidFill>
              </a:rPr>
              <a:t>e</a:t>
            </a:r>
            <a:r>
              <a:rPr lang="en-US" altLang="ko-KR" sz="3000" smtClean="0"/>
              <a:t> is the number of edges in the digraph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84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Sample Graph Problems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Path problems.</a:t>
            </a:r>
          </a:p>
          <a:p>
            <a:pPr eaLnBrk="1" hangingPunct="1"/>
            <a:r>
              <a:rPr lang="en-US" altLang="ko-KR" smtClean="0"/>
              <a:t>Connectedness problems.</a:t>
            </a:r>
          </a:p>
          <a:p>
            <a:pPr eaLnBrk="1" hangingPunct="1"/>
            <a:r>
              <a:rPr lang="en-US" altLang="ko-KR" smtClean="0"/>
              <a:t>Spanning tree problems.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71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Path Finding</a:t>
            </a:r>
            <a:endParaRPr lang="ko-KR" altLang="en-US" smtClean="0"/>
          </a:p>
        </p:txBody>
      </p:sp>
      <p:sp>
        <p:nvSpPr>
          <p:cNvPr id="939012" name="Rectangle 4"/>
          <p:cNvSpPr>
            <a:spLocks noChangeArrowheads="1"/>
          </p:cNvSpPr>
          <p:nvPr/>
        </p:nvSpPr>
        <p:spPr bwMode="auto">
          <a:xfrm>
            <a:off x="1295400" y="1125538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Path between </a:t>
            </a:r>
            <a:r>
              <a:rPr lang="en-US" altLang="ko-KR" sz="2800">
                <a:solidFill>
                  <a:srgbClr val="3333FF"/>
                </a:solidFill>
              </a:rPr>
              <a:t>1</a:t>
            </a:r>
            <a:r>
              <a:rPr lang="en-US" altLang="ko-KR" sz="2800"/>
              <a:t> and </a:t>
            </a:r>
            <a:r>
              <a:rPr lang="en-US" altLang="ko-KR" sz="2800">
                <a:solidFill>
                  <a:srgbClr val="3333FF"/>
                </a:solidFill>
              </a:rPr>
              <a:t>8</a:t>
            </a:r>
            <a:r>
              <a:rPr lang="en-US" altLang="ko-KR" sz="2800"/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6550" y="1817688"/>
            <a:ext cx="6242050" cy="3667125"/>
            <a:chOff x="1012" y="1348"/>
            <a:chExt cx="3932" cy="2310"/>
          </a:xfrm>
        </p:grpSpPr>
        <p:sp>
          <p:nvSpPr>
            <p:cNvPr id="20491" name="Oval 6"/>
            <p:cNvSpPr>
              <a:spLocks noChangeArrowheads="1"/>
            </p:cNvSpPr>
            <p:nvPr/>
          </p:nvSpPr>
          <p:spPr bwMode="auto">
            <a:xfrm>
              <a:off x="1012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2" name="Oval 7"/>
            <p:cNvSpPr>
              <a:spLocks noChangeArrowheads="1"/>
            </p:cNvSpPr>
            <p:nvPr/>
          </p:nvSpPr>
          <p:spPr bwMode="auto">
            <a:xfrm>
              <a:off x="1636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3" name="Oval 8"/>
            <p:cNvSpPr>
              <a:spLocks noChangeArrowheads="1"/>
            </p:cNvSpPr>
            <p:nvPr/>
          </p:nvSpPr>
          <p:spPr bwMode="auto">
            <a:xfrm>
              <a:off x="2644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4" name="Oval 9"/>
            <p:cNvSpPr>
              <a:spLocks noChangeArrowheads="1"/>
            </p:cNvSpPr>
            <p:nvPr/>
          </p:nvSpPr>
          <p:spPr bwMode="auto">
            <a:xfrm>
              <a:off x="3652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5" name="Oval 10"/>
            <p:cNvSpPr>
              <a:spLocks noChangeArrowheads="1"/>
            </p:cNvSpPr>
            <p:nvPr/>
          </p:nvSpPr>
          <p:spPr bwMode="auto">
            <a:xfrm>
              <a:off x="4660" y="19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6" name="Oval 11"/>
            <p:cNvSpPr>
              <a:spLocks noChangeArrowheads="1"/>
            </p:cNvSpPr>
            <p:nvPr/>
          </p:nvSpPr>
          <p:spPr bwMode="auto">
            <a:xfrm>
              <a:off x="1396" y="23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7" name="Oval 12"/>
            <p:cNvSpPr>
              <a:spLocks noChangeArrowheads="1"/>
            </p:cNvSpPr>
            <p:nvPr/>
          </p:nvSpPr>
          <p:spPr bwMode="auto">
            <a:xfrm>
              <a:off x="2356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8" name="Oval 13"/>
            <p:cNvSpPr>
              <a:spLocks noChangeArrowheads="1"/>
            </p:cNvSpPr>
            <p:nvPr/>
          </p:nvSpPr>
          <p:spPr bwMode="auto">
            <a:xfrm>
              <a:off x="3316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9" name="Oval 14"/>
            <p:cNvSpPr>
              <a:spLocks noChangeArrowheads="1"/>
            </p:cNvSpPr>
            <p:nvPr/>
          </p:nvSpPr>
          <p:spPr bwMode="auto">
            <a:xfrm>
              <a:off x="4276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0" name="Oval 15"/>
            <p:cNvSpPr>
              <a:spLocks noChangeArrowheads="1"/>
            </p:cNvSpPr>
            <p:nvPr/>
          </p:nvSpPr>
          <p:spPr bwMode="auto">
            <a:xfrm>
              <a:off x="1876" y="32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1" name="Oval 16"/>
            <p:cNvSpPr>
              <a:spLocks noChangeArrowheads="1"/>
            </p:cNvSpPr>
            <p:nvPr/>
          </p:nvSpPr>
          <p:spPr bwMode="auto">
            <a:xfrm>
              <a:off x="3124" y="33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2" name="Line 17"/>
            <p:cNvSpPr>
              <a:spLocks noChangeShapeType="1"/>
            </p:cNvSpPr>
            <p:nvPr/>
          </p:nvSpPr>
          <p:spPr bwMode="auto">
            <a:xfrm flipH="1">
              <a:off x="1248" y="158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3" name="Line 18"/>
            <p:cNvSpPr>
              <a:spLocks noChangeShapeType="1"/>
            </p:cNvSpPr>
            <p:nvPr/>
          </p:nvSpPr>
          <p:spPr bwMode="auto">
            <a:xfrm>
              <a:off x="1824" y="163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4" name="Line 19"/>
            <p:cNvSpPr>
              <a:spLocks noChangeShapeType="1"/>
            </p:cNvSpPr>
            <p:nvPr/>
          </p:nvSpPr>
          <p:spPr bwMode="auto">
            <a:xfrm>
              <a:off x="1248" y="216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>
              <a:off x="1632" y="259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6" name="Line 21"/>
            <p:cNvSpPr>
              <a:spLocks noChangeShapeType="1"/>
            </p:cNvSpPr>
            <p:nvPr/>
          </p:nvSpPr>
          <p:spPr bwMode="auto">
            <a:xfrm>
              <a:off x="2160" y="340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7" name="Line 22"/>
            <p:cNvSpPr>
              <a:spLocks noChangeShapeType="1"/>
            </p:cNvSpPr>
            <p:nvPr/>
          </p:nvSpPr>
          <p:spPr bwMode="auto">
            <a:xfrm flipH="1">
              <a:off x="2592" y="177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8" name="Line 23"/>
            <p:cNvSpPr>
              <a:spLocks noChangeShapeType="1"/>
            </p:cNvSpPr>
            <p:nvPr/>
          </p:nvSpPr>
          <p:spPr bwMode="auto">
            <a:xfrm>
              <a:off x="2544" y="268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9" name="Line 24"/>
            <p:cNvSpPr>
              <a:spLocks noChangeShapeType="1"/>
            </p:cNvSpPr>
            <p:nvPr/>
          </p:nvSpPr>
          <p:spPr bwMode="auto">
            <a:xfrm flipH="1">
              <a:off x="3456" y="201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0" name="Line 25"/>
            <p:cNvSpPr>
              <a:spLocks noChangeShapeType="1"/>
            </p:cNvSpPr>
            <p:nvPr/>
          </p:nvSpPr>
          <p:spPr bwMode="auto">
            <a:xfrm>
              <a:off x="3888" y="196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1" name="Line 26"/>
            <p:cNvSpPr>
              <a:spLocks noChangeShapeType="1"/>
            </p:cNvSpPr>
            <p:nvPr/>
          </p:nvSpPr>
          <p:spPr bwMode="auto">
            <a:xfrm flipV="1">
              <a:off x="4464" y="220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12" name="Rectangle 27"/>
            <p:cNvSpPr>
              <a:spLocks noChangeArrowheads="1"/>
            </p:cNvSpPr>
            <p:nvPr/>
          </p:nvSpPr>
          <p:spPr bwMode="auto">
            <a:xfrm>
              <a:off x="1680" y="13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513" name="Rectangle 28"/>
            <p:cNvSpPr>
              <a:spLocks noChangeArrowheads="1"/>
            </p:cNvSpPr>
            <p:nvPr/>
          </p:nvSpPr>
          <p:spPr bwMode="auto">
            <a:xfrm>
              <a:off x="2688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514" name="Rectangle 29"/>
            <p:cNvSpPr>
              <a:spLocks noChangeArrowheads="1"/>
            </p:cNvSpPr>
            <p:nvPr/>
          </p:nvSpPr>
          <p:spPr bwMode="auto">
            <a:xfrm>
              <a:off x="3696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0515" name="Rectangle 30"/>
            <p:cNvSpPr>
              <a:spLocks noChangeArrowheads="1"/>
            </p:cNvSpPr>
            <p:nvPr/>
          </p:nvSpPr>
          <p:spPr bwMode="auto">
            <a:xfrm>
              <a:off x="4656" y="196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0516" name="Rectangle 31"/>
            <p:cNvSpPr>
              <a:spLocks noChangeArrowheads="1"/>
            </p:cNvSpPr>
            <p:nvPr/>
          </p:nvSpPr>
          <p:spPr bwMode="auto">
            <a:xfrm>
              <a:off x="1056" y="19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517" name="Rectangle 32"/>
            <p:cNvSpPr>
              <a:spLocks noChangeArrowheads="1"/>
            </p:cNvSpPr>
            <p:nvPr/>
          </p:nvSpPr>
          <p:spPr bwMode="auto">
            <a:xfrm>
              <a:off x="1440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518" name="Rectangle 33"/>
            <p:cNvSpPr>
              <a:spLocks noChangeArrowheads="1"/>
            </p:cNvSpPr>
            <p:nvPr/>
          </p:nvSpPr>
          <p:spPr bwMode="auto">
            <a:xfrm>
              <a:off x="2400" y="24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519" name="Rectangle 34"/>
            <p:cNvSpPr>
              <a:spLocks noChangeArrowheads="1"/>
            </p:cNvSpPr>
            <p:nvPr/>
          </p:nvSpPr>
          <p:spPr bwMode="auto">
            <a:xfrm>
              <a:off x="3360" y="254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0520" name="Rectangle 35"/>
            <p:cNvSpPr>
              <a:spLocks noChangeArrowheads="1"/>
            </p:cNvSpPr>
            <p:nvPr/>
          </p:nvSpPr>
          <p:spPr bwMode="auto">
            <a:xfrm>
              <a:off x="4272" y="264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0521" name="Rectangle 36"/>
            <p:cNvSpPr>
              <a:spLocks noChangeArrowheads="1"/>
            </p:cNvSpPr>
            <p:nvPr/>
          </p:nvSpPr>
          <p:spPr bwMode="auto">
            <a:xfrm>
              <a:off x="1920" y="32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0522" name="Rectangle 37"/>
            <p:cNvSpPr>
              <a:spLocks noChangeArrowheads="1"/>
            </p:cNvSpPr>
            <p:nvPr/>
          </p:nvSpPr>
          <p:spPr bwMode="auto">
            <a:xfrm>
              <a:off x="3168" y="34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0523" name="Rectangle 38"/>
            <p:cNvSpPr>
              <a:spLocks noChangeArrowheads="1"/>
            </p:cNvSpPr>
            <p:nvPr/>
          </p:nvSpPr>
          <p:spPr bwMode="auto">
            <a:xfrm>
              <a:off x="1248" y="153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524" name="Rectangle 39"/>
            <p:cNvSpPr>
              <a:spLocks noChangeArrowheads="1"/>
            </p:cNvSpPr>
            <p:nvPr/>
          </p:nvSpPr>
          <p:spPr bwMode="auto">
            <a:xfrm>
              <a:off x="2112" y="172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0525" name="Rectangle 40"/>
            <p:cNvSpPr>
              <a:spLocks noChangeArrowheads="1"/>
            </p:cNvSpPr>
            <p:nvPr/>
          </p:nvSpPr>
          <p:spPr bwMode="auto">
            <a:xfrm>
              <a:off x="2784" y="196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0526" name="Rectangle 41"/>
            <p:cNvSpPr>
              <a:spLocks noChangeArrowheads="1"/>
            </p:cNvSpPr>
            <p:nvPr/>
          </p:nvSpPr>
          <p:spPr bwMode="auto">
            <a:xfrm>
              <a:off x="2880" y="27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0527" name="Rectangle 42"/>
            <p:cNvSpPr>
              <a:spLocks noChangeArrowheads="1"/>
            </p:cNvSpPr>
            <p:nvPr/>
          </p:nvSpPr>
          <p:spPr bwMode="auto">
            <a:xfrm>
              <a:off x="2544" y="321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0528" name="Rectangle 43"/>
            <p:cNvSpPr>
              <a:spLocks noChangeArrowheads="1"/>
            </p:cNvSpPr>
            <p:nvPr/>
          </p:nvSpPr>
          <p:spPr bwMode="auto">
            <a:xfrm>
              <a:off x="1824" y="273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529" name="Rectangle 44"/>
            <p:cNvSpPr>
              <a:spLocks noChangeArrowheads="1"/>
            </p:cNvSpPr>
            <p:nvPr/>
          </p:nvSpPr>
          <p:spPr bwMode="auto">
            <a:xfrm>
              <a:off x="1152" y="216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530" name="Line 45"/>
            <p:cNvSpPr>
              <a:spLocks noChangeShapeType="1"/>
            </p:cNvSpPr>
            <p:nvPr/>
          </p:nvSpPr>
          <p:spPr bwMode="auto">
            <a:xfrm>
              <a:off x="2640" y="259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31" name="Rectangle 46"/>
            <p:cNvSpPr>
              <a:spLocks noChangeArrowheads="1"/>
            </p:cNvSpPr>
            <p:nvPr/>
          </p:nvSpPr>
          <p:spPr bwMode="auto">
            <a:xfrm>
              <a:off x="2976" y="235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532" name="Rectangle 47"/>
            <p:cNvSpPr>
              <a:spLocks noChangeArrowheads="1"/>
            </p:cNvSpPr>
            <p:nvPr/>
          </p:nvSpPr>
          <p:spPr bwMode="auto">
            <a:xfrm>
              <a:off x="3360" y="216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533" name="Rectangle 48"/>
            <p:cNvSpPr>
              <a:spLocks noChangeArrowheads="1"/>
            </p:cNvSpPr>
            <p:nvPr/>
          </p:nvSpPr>
          <p:spPr bwMode="auto">
            <a:xfrm>
              <a:off x="3936" y="22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534" name="Rectangle 49"/>
            <p:cNvSpPr>
              <a:spLocks noChangeArrowheads="1"/>
            </p:cNvSpPr>
            <p:nvPr/>
          </p:nvSpPr>
          <p:spPr bwMode="auto">
            <a:xfrm>
              <a:off x="4656" y="235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939058" name="Line 50"/>
          <p:cNvSpPr>
            <a:spLocks noChangeShapeType="1"/>
          </p:cNvSpPr>
          <p:nvPr/>
        </p:nvSpPr>
        <p:spPr bwMode="auto">
          <a:xfrm flipH="1">
            <a:off x="1981200" y="2192338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9059" name="Line 51"/>
          <p:cNvSpPr>
            <a:spLocks noChangeShapeType="1"/>
          </p:cNvSpPr>
          <p:nvPr/>
        </p:nvSpPr>
        <p:spPr bwMode="auto">
          <a:xfrm>
            <a:off x="2895600" y="2268538"/>
            <a:ext cx="914400" cy="1219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9060" name="Line 52"/>
          <p:cNvSpPr>
            <a:spLocks noChangeShapeType="1"/>
          </p:cNvSpPr>
          <p:nvPr/>
        </p:nvSpPr>
        <p:spPr bwMode="auto">
          <a:xfrm>
            <a:off x="4267200" y="3792538"/>
            <a:ext cx="1066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9061" name="Line 53"/>
          <p:cNvSpPr>
            <a:spLocks noChangeShapeType="1"/>
          </p:cNvSpPr>
          <p:nvPr/>
        </p:nvSpPr>
        <p:spPr bwMode="auto">
          <a:xfrm flipH="1">
            <a:off x="5486400" y="2878138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9062" name="Rectangle 54"/>
          <p:cNvSpPr>
            <a:spLocks noChangeArrowheads="1"/>
          </p:cNvSpPr>
          <p:nvPr/>
        </p:nvSpPr>
        <p:spPr bwMode="auto">
          <a:xfrm>
            <a:off x="1187450" y="5516563"/>
            <a:ext cx="662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Path length is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20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37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2" grpId="0" build="p" autoUpdateAnimBg="0"/>
      <p:bldP spid="939058" grpId="0" animBg="1"/>
      <p:bldP spid="939059" grpId="0" animBg="1"/>
      <p:bldP spid="939060" grpId="0" animBg="1"/>
      <p:bldP spid="939061" grpId="0" animBg="1"/>
      <p:bldP spid="93906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Graph – Overview</a:t>
            </a:r>
          </a:p>
          <a:p>
            <a:pPr lvl="1"/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Properties</a:t>
            </a:r>
          </a:p>
          <a:p>
            <a:pPr lvl="1"/>
            <a:r>
              <a:rPr lang="en-US" altLang="ko-KR" dirty="0" smtClean="0"/>
              <a:t>Representation</a:t>
            </a:r>
          </a:p>
          <a:p>
            <a:r>
              <a:rPr lang="en-US" altLang="ko-KR" dirty="0" smtClean="0"/>
              <a:t>Graph Search</a:t>
            </a:r>
          </a:p>
          <a:p>
            <a:pPr lvl="1"/>
            <a:r>
              <a:rPr lang="en-US" altLang="ko-KR" dirty="0" smtClean="0"/>
              <a:t>DFS</a:t>
            </a:r>
          </a:p>
          <a:p>
            <a:pPr lvl="1"/>
            <a:r>
              <a:rPr lang="en-US" altLang="ko-KR" dirty="0" smtClean="0"/>
              <a:t>BFS</a:t>
            </a:r>
          </a:p>
          <a:p>
            <a:r>
              <a:rPr lang="en-US" altLang="ko-KR" dirty="0" smtClean="0"/>
              <a:t>Minimum Cost Spanning Tree</a:t>
            </a:r>
          </a:p>
          <a:p>
            <a:pPr lvl="1"/>
            <a:r>
              <a:rPr lang="en-US" altLang="ko-KR" dirty="0" err="1"/>
              <a:t>Kruskal’s</a:t>
            </a:r>
            <a:r>
              <a:rPr lang="en-US" altLang="ko-KR" dirty="0"/>
              <a:t> Method</a:t>
            </a:r>
          </a:p>
          <a:p>
            <a:pPr lvl="1"/>
            <a:r>
              <a:rPr lang="en-US" altLang="ko-KR" dirty="0"/>
              <a:t>Prim’s Method</a:t>
            </a:r>
          </a:p>
          <a:p>
            <a:pPr lvl="1"/>
            <a:r>
              <a:rPr lang="en-US" altLang="ko-KR" dirty="0" err="1"/>
              <a:t>Sollin’s</a:t>
            </a:r>
            <a:r>
              <a:rPr lang="en-US" altLang="ko-KR" dirty="0"/>
              <a:t> Method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Another Path Between 1 and 8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2450" y="1700213"/>
            <a:ext cx="6242050" cy="3667125"/>
            <a:chOff x="1012" y="1348"/>
            <a:chExt cx="3932" cy="2310"/>
          </a:xfrm>
        </p:grpSpPr>
        <p:sp>
          <p:nvSpPr>
            <p:cNvPr id="21516" name="Oval 5"/>
            <p:cNvSpPr>
              <a:spLocks noChangeArrowheads="1"/>
            </p:cNvSpPr>
            <p:nvPr/>
          </p:nvSpPr>
          <p:spPr bwMode="auto">
            <a:xfrm>
              <a:off x="1012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7" name="Oval 6"/>
            <p:cNvSpPr>
              <a:spLocks noChangeArrowheads="1"/>
            </p:cNvSpPr>
            <p:nvPr/>
          </p:nvSpPr>
          <p:spPr bwMode="auto">
            <a:xfrm>
              <a:off x="1636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8" name="Oval 7"/>
            <p:cNvSpPr>
              <a:spLocks noChangeArrowheads="1"/>
            </p:cNvSpPr>
            <p:nvPr/>
          </p:nvSpPr>
          <p:spPr bwMode="auto">
            <a:xfrm>
              <a:off x="2644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9" name="Oval 8"/>
            <p:cNvSpPr>
              <a:spLocks noChangeArrowheads="1"/>
            </p:cNvSpPr>
            <p:nvPr/>
          </p:nvSpPr>
          <p:spPr bwMode="auto">
            <a:xfrm>
              <a:off x="3652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0" name="Oval 9"/>
            <p:cNvSpPr>
              <a:spLocks noChangeArrowheads="1"/>
            </p:cNvSpPr>
            <p:nvPr/>
          </p:nvSpPr>
          <p:spPr bwMode="auto">
            <a:xfrm>
              <a:off x="4660" y="19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1" name="Oval 10"/>
            <p:cNvSpPr>
              <a:spLocks noChangeArrowheads="1"/>
            </p:cNvSpPr>
            <p:nvPr/>
          </p:nvSpPr>
          <p:spPr bwMode="auto">
            <a:xfrm>
              <a:off x="1396" y="23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2" name="Oval 11"/>
            <p:cNvSpPr>
              <a:spLocks noChangeArrowheads="1"/>
            </p:cNvSpPr>
            <p:nvPr/>
          </p:nvSpPr>
          <p:spPr bwMode="auto">
            <a:xfrm>
              <a:off x="2356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3" name="Oval 12"/>
            <p:cNvSpPr>
              <a:spLocks noChangeArrowheads="1"/>
            </p:cNvSpPr>
            <p:nvPr/>
          </p:nvSpPr>
          <p:spPr bwMode="auto">
            <a:xfrm>
              <a:off x="3316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4" name="Oval 13"/>
            <p:cNvSpPr>
              <a:spLocks noChangeArrowheads="1"/>
            </p:cNvSpPr>
            <p:nvPr/>
          </p:nvSpPr>
          <p:spPr bwMode="auto">
            <a:xfrm>
              <a:off x="4276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5" name="Oval 14"/>
            <p:cNvSpPr>
              <a:spLocks noChangeArrowheads="1"/>
            </p:cNvSpPr>
            <p:nvPr/>
          </p:nvSpPr>
          <p:spPr bwMode="auto">
            <a:xfrm>
              <a:off x="1876" y="32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6" name="Oval 15"/>
            <p:cNvSpPr>
              <a:spLocks noChangeArrowheads="1"/>
            </p:cNvSpPr>
            <p:nvPr/>
          </p:nvSpPr>
          <p:spPr bwMode="auto">
            <a:xfrm>
              <a:off x="3124" y="33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7" name="Line 16"/>
            <p:cNvSpPr>
              <a:spLocks noChangeShapeType="1"/>
            </p:cNvSpPr>
            <p:nvPr/>
          </p:nvSpPr>
          <p:spPr bwMode="auto">
            <a:xfrm flipH="1">
              <a:off x="1248" y="158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8" name="Line 17"/>
            <p:cNvSpPr>
              <a:spLocks noChangeShapeType="1"/>
            </p:cNvSpPr>
            <p:nvPr/>
          </p:nvSpPr>
          <p:spPr bwMode="auto">
            <a:xfrm>
              <a:off x="1824" y="163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9" name="Line 18"/>
            <p:cNvSpPr>
              <a:spLocks noChangeShapeType="1"/>
            </p:cNvSpPr>
            <p:nvPr/>
          </p:nvSpPr>
          <p:spPr bwMode="auto">
            <a:xfrm>
              <a:off x="1248" y="216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0" name="Line 19"/>
            <p:cNvSpPr>
              <a:spLocks noChangeShapeType="1"/>
            </p:cNvSpPr>
            <p:nvPr/>
          </p:nvSpPr>
          <p:spPr bwMode="auto">
            <a:xfrm>
              <a:off x="1632" y="259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1" name="Line 20"/>
            <p:cNvSpPr>
              <a:spLocks noChangeShapeType="1"/>
            </p:cNvSpPr>
            <p:nvPr/>
          </p:nvSpPr>
          <p:spPr bwMode="auto">
            <a:xfrm>
              <a:off x="2160" y="340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2" name="Line 21"/>
            <p:cNvSpPr>
              <a:spLocks noChangeShapeType="1"/>
            </p:cNvSpPr>
            <p:nvPr/>
          </p:nvSpPr>
          <p:spPr bwMode="auto">
            <a:xfrm flipH="1">
              <a:off x="2592" y="177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3" name="Line 22"/>
            <p:cNvSpPr>
              <a:spLocks noChangeShapeType="1"/>
            </p:cNvSpPr>
            <p:nvPr/>
          </p:nvSpPr>
          <p:spPr bwMode="auto">
            <a:xfrm>
              <a:off x="2544" y="268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4" name="Line 23"/>
            <p:cNvSpPr>
              <a:spLocks noChangeShapeType="1"/>
            </p:cNvSpPr>
            <p:nvPr/>
          </p:nvSpPr>
          <p:spPr bwMode="auto">
            <a:xfrm flipH="1">
              <a:off x="3456" y="201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5" name="Line 24"/>
            <p:cNvSpPr>
              <a:spLocks noChangeShapeType="1"/>
            </p:cNvSpPr>
            <p:nvPr/>
          </p:nvSpPr>
          <p:spPr bwMode="auto">
            <a:xfrm>
              <a:off x="3888" y="196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6" name="Line 25"/>
            <p:cNvSpPr>
              <a:spLocks noChangeShapeType="1"/>
            </p:cNvSpPr>
            <p:nvPr/>
          </p:nvSpPr>
          <p:spPr bwMode="auto">
            <a:xfrm flipV="1">
              <a:off x="4464" y="220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7" name="Rectangle 26"/>
            <p:cNvSpPr>
              <a:spLocks noChangeArrowheads="1"/>
            </p:cNvSpPr>
            <p:nvPr/>
          </p:nvSpPr>
          <p:spPr bwMode="auto">
            <a:xfrm>
              <a:off x="1680" y="13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538" name="Rectangle 27"/>
            <p:cNvSpPr>
              <a:spLocks noChangeArrowheads="1"/>
            </p:cNvSpPr>
            <p:nvPr/>
          </p:nvSpPr>
          <p:spPr bwMode="auto">
            <a:xfrm>
              <a:off x="2688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1539" name="Rectangle 28"/>
            <p:cNvSpPr>
              <a:spLocks noChangeArrowheads="1"/>
            </p:cNvSpPr>
            <p:nvPr/>
          </p:nvSpPr>
          <p:spPr bwMode="auto">
            <a:xfrm>
              <a:off x="3696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1540" name="Rectangle 29"/>
            <p:cNvSpPr>
              <a:spLocks noChangeArrowheads="1"/>
            </p:cNvSpPr>
            <p:nvPr/>
          </p:nvSpPr>
          <p:spPr bwMode="auto">
            <a:xfrm>
              <a:off x="4656" y="196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1541" name="Rectangle 30"/>
            <p:cNvSpPr>
              <a:spLocks noChangeArrowheads="1"/>
            </p:cNvSpPr>
            <p:nvPr/>
          </p:nvSpPr>
          <p:spPr bwMode="auto">
            <a:xfrm>
              <a:off x="1056" y="19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42" name="Rectangle 31"/>
            <p:cNvSpPr>
              <a:spLocks noChangeArrowheads="1"/>
            </p:cNvSpPr>
            <p:nvPr/>
          </p:nvSpPr>
          <p:spPr bwMode="auto">
            <a:xfrm>
              <a:off x="1440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1543" name="Rectangle 32"/>
            <p:cNvSpPr>
              <a:spLocks noChangeArrowheads="1"/>
            </p:cNvSpPr>
            <p:nvPr/>
          </p:nvSpPr>
          <p:spPr bwMode="auto">
            <a:xfrm>
              <a:off x="2400" y="24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544" name="Rectangle 33"/>
            <p:cNvSpPr>
              <a:spLocks noChangeArrowheads="1"/>
            </p:cNvSpPr>
            <p:nvPr/>
          </p:nvSpPr>
          <p:spPr bwMode="auto">
            <a:xfrm>
              <a:off x="3360" y="254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1545" name="Rectangle 34"/>
            <p:cNvSpPr>
              <a:spLocks noChangeArrowheads="1"/>
            </p:cNvSpPr>
            <p:nvPr/>
          </p:nvSpPr>
          <p:spPr bwMode="auto">
            <a:xfrm>
              <a:off x="4272" y="264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1546" name="Rectangle 35"/>
            <p:cNvSpPr>
              <a:spLocks noChangeArrowheads="1"/>
            </p:cNvSpPr>
            <p:nvPr/>
          </p:nvSpPr>
          <p:spPr bwMode="auto">
            <a:xfrm>
              <a:off x="1920" y="32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547" name="Rectangle 36"/>
            <p:cNvSpPr>
              <a:spLocks noChangeArrowheads="1"/>
            </p:cNvSpPr>
            <p:nvPr/>
          </p:nvSpPr>
          <p:spPr bwMode="auto">
            <a:xfrm>
              <a:off x="3168" y="34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1548" name="Rectangle 37"/>
            <p:cNvSpPr>
              <a:spLocks noChangeArrowheads="1"/>
            </p:cNvSpPr>
            <p:nvPr/>
          </p:nvSpPr>
          <p:spPr bwMode="auto">
            <a:xfrm>
              <a:off x="1248" y="153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1549" name="Rectangle 38"/>
            <p:cNvSpPr>
              <a:spLocks noChangeArrowheads="1"/>
            </p:cNvSpPr>
            <p:nvPr/>
          </p:nvSpPr>
          <p:spPr bwMode="auto">
            <a:xfrm>
              <a:off x="2112" y="172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1550" name="Rectangle 39"/>
            <p:cNvSpPr>
              <a:spLocks noChangeArrowheads="1"/>
            </p:cNvSpPr>
            <p:nvPr/>
          </p:nvSpPr>
          <p:spPr bwMode="auto">
            <a:xfrm>
              <a:off x="2784" y="196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551" name="Rectangle 40"/>
            <p:cNvSpPr>
              <a:spLocks noChangeArrowheads="1"/>
            </p:cNvSpPr>
            <p:nvPr/>
          </p:nvSpPr>
          <p:spPr bwMode="auto">
            <a:xfrm>
              <a:off x="2880" y="27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552" name="Rectangle 41"/>
            <p:cNvSpPr>
              <a:spLocks noChangeArrowheads="1"/>
            </p:cNvSpPr>
            <p:nvPr/>
          </p:nvSpPr>
          <p:spPr bwMode="auto">
            <a:xfrm>
              <a:off x="2544" y="321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1553" name="Rectangle 42"/>
            <p:cNvSpPr>
              <a:spLocks noChangeArrowheads="1"/>
            </p:cNvSpPr>
            <p:nvPr/>
          </p:nvSpPr>
          <p:spPr bwMode="auto">
            <a:xfrm>
              <a:off x="1824" y="273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554" name="Rectangle 43"/>
            <p:cNvSpPr>
              <a:spLocks noChangeArrowheads="1"/>
            </p:cNvSpPr>
            <p:nvPr/>
          </p:nvSpPr>
          <p:spPr bwMode="auto">
            <a:xfrm>
              <a:off x="1152" y="216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555" name="Line 44"/>
            <p:cNvSpPr>
              <a:spLocks noChangeShapeType="1"/>
            </p:cNvSpPr>
            <p:nvPr/>
          </p:nvSpPr>
          <p:spPr bwMode="auto">
            <a:xfrm>
              <a:off x="2640" y="259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6" name="Rectangle 45"/>
            <p:cNvSpPr>
              <a:spLocks noChangeArrowheads="1"/>
            </p:cNvSpPr>
            <p:nvPr/>
          </p:nvSpPr>
          <p:spPr bwMode="auto">
            <a:xfrm>
              <a:off x="2976" y="235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1557" name="Rectangle 46"/>
            <p:cNvSpPr>
              <a:spLocks noChangeArrowheads="1"/>
            </p:cNvSpPr>
            <p:nvPr/>
          </p:nvSpPr>
          <p:spPr bwMode="auto">
            <a:xfrm>
              <a:off x="3360" y="216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1558" name="Rectangle 47"/>
            <p:cNvSpPr>
              <a:spLocks noChangeArrowheads="1"/>
            </p:cNvSpPr>
            <p:nvPr/>
          </p:nvSpPr>
          <p:spPr bwMode="auto">
            <a:xfrm>
              <a:off x="3936" y="22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559" name="Rectangle 48"/>
            <p:cNvSpPr>
              <a:spLocks noChangeArrowheads="1"/>
            </p:cNvSpPr>
            <p:nvPr/>
          </p:nvSpPr>
          <p:spPr bwMode="auto">
            <a:xfrm>
              <a:off x="4656" y="235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940081" name="Line 49"/>
          <p:cNvSpPr>
            <a:spLocks noChangeShapeType="1"/>
          </p:cNvSpPr>
          <p:nvPr/>
        </p:nvSpPr>
        <p:spPr bwMode="auto">
          <a:xfrm>
            <a:off x="2197100" y="2989263"/>
            <a:ext cx="3048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0082" name="Line 50"/>
          <p:cNvSpPr>
            <a:spLocks noChangeShapeType="1"/>
          </p:cNvSpPr>
          <p:nvPr/>
        </p:nvSpPr>
        <p:spPr bwMode="auto">
          <a:xfrm>
            <a:off x="2806700" y="3675063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0083" name="Line 51"/>
          <p:cNvSpPr>
            <a:spLocks noChangeShapeType="1"/>
          </p:cNvSpPr>
          <p:nvPr/>
        </p:nvSpPr>
        <p:spPr bwMode="auto">
          <a:xfrm>
            <a:off x="3644900" y="4970463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0084" name="Line 52"/>
          <p:cNvSpPr>
            <a:spLocks noChangeShapeType="1"/>
          </p:cNvSpPr>
          <p:nvPr/>
        </p:nvSpPr>
        <p:spPr bwMode="auto">
          <a:xfrm>
            <a:off x="4254500" y="3827463"/>
            <a:ext cx="10668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0085" name="Line 53"/>
          <p:cNvSpPr>
            <a:spLocks noChangeShapeType="1"/>
          </p:cNvSpPr>
          <p:nvPr/>
        </p:nvSpPr>
        <p:spPr bwMode="auto">
          <a:xfrm>
            <a:off x="4406900" y="3675063"/>
            <a:ext cx="1066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0086" name="Line 54"/>
          <p:cNvSpPr>
            <a:spLocks noChangeShapeType="1"/>
          </p:cNvSpPr>
          <p:nvPr/>
        </p:nvSpPr>
        <p:spPr bwMode="auto">
          <a:xfrm flipH="1">
            <a:off x="5702300" y="2760663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1358900" y="5580063"/>
            <a:ext cx="662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Path length is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28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72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1" grpId="0" animBg="1"/>
      <p:bldP spid="940082" grpId="0" animBg="1"/>
      <p:bldP spid="940083" grpId="0" animBg="1"/>
      <p:bldP spid="940084" grpId="0" animBg="1"/>
      <p:bldP spid="940085" grpId="0" animBg="1"/>
      <p:bldP spid="940086" grpId="0" animBg="1"/>
      <p:bldP spid="9400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Example Of No Path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445125"/>
            <a:ext cx="7772400" cy="7112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No path between </a:t>
            </a:r>
            <a:r>
              <a:rPr lang="en-US" altLang="ko-KR" smtClean="0">
                <a:solidFill>
                  <a:srgbClr val="3333FF"/>
                </a:solidFill>
              </a:rPr>
              <a:t>2 </a:t>
            </a:r>
            <a:r>
              <a:rPr lang="en-US" altLang="ko-KR" smtClean="0"/>
              <a:t>and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9</a:t>
            </a:r>
            <a:r>
              <a:rPr lang="en-US" altLang="ko-KR" smtClean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2534" name="Oval 5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5" name="Oval 6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6" name="Oval 7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7" name="Oval 8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8" name="Oval 9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9" name="Oval 10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0" name="Oval 11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1" name="Oval 12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2" name="Oval 13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3" name="Oval 14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4" name="Oval 15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8" name="Line 19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1" name="Line 22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2" name="Line 23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3" name="Line 24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4" name="Line 25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55" name="Rectangle 26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6" name="Rectangle 27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7" name="Rectangle 28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58" name="Rectangle 29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2559" name="Rectangle 30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60" name="Rectangle 31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61" name="Rectangle 32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2" name="Rectangle 33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3" name="Rectangle 34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2564" name="Rectangle 35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5" name="Rectangle 36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3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Connected Graph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Undirected graph.</a:t>
            </a:r>
          </a:p>
          <a:p>
            <a:pPr eaLnBrk="1" hangingPunct="1"/>
            <a:r>
              <a:rPr lang="en-US" altLang="ko-KR" smtClean="0"/>
              <a:t>There is a path between every pair of vertices.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43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Example Of Not Connected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4581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2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3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5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6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7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8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9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1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0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2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603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604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605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4606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07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608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609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4610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4611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4612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4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Connected Graph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5605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6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8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9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0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1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2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3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4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5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 flipH="1">
              <a:off x="2592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627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628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629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5637" name="Line 36"/>
            <p:cNvSpPr>
              <a:spLocks noChangeShapeType="1"/>
            </p:cNvSpPr>
            <p:nvPr/>
          </p:nvSpPr>
          <p:spPr bwMode="auto">
            <a:xfrm>
              <a:off x="2688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01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Connected Components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6631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2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3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4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5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6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7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8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9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0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1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42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3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4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5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6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7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8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9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0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1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2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653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654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655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6656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57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58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6659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6660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6661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6662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827428" name="Freeform 36"/>
          <p:cNvSpPr>
            <a:spLocks/>
          </p:cNvSpPr>
          <p:nvPr/>
        </p:nvSpPr>
        <p:spPr bwMode="auto">
          <a:xfrm>
            <a:off x="1066800" y="1447800"/>
            <a:ext cx="4802188" cy="4116388"/>
          </a:xfrm>
          <a:custGeom>
            <a:avLst/>
            <a:gdLst>
              <a:gd name="T0" fmla="*/ 277813 w 3025"/>
              <a:gd name="T1" fmla="*/ 66675 h 2593"/>
              <a:gd name="T2" fmla="*/ 869950 w 3025"/>
              <a:gd name="T3" fmla="*/ 0 h 2593"/>
              <a:gd name="T4" fmla="*/ 1792288 w 3025"/>
              <a:gd name="T5" fmla="*/ 49212 h 2593"/>
              <a:gd name="T6" fmla="*/ 2038350 w 3025"/>
              <a:gd name="T7" fmla="*/ 117475 h 2593"/>
              <a:gd name="T8" fmla="*/ 2432050 w 3025"/>
              <a:gd name="T9" fmla="*/ 117475 h 2593"/>
              <a:gd name="T10" fmla="*/ 2990850 w 3025"/>
              <a:gd name="T11" fmla="*/ 234950 h 2593"/>
              <a:gd name="T12" fmla="*/ 3236913 w 3025"/>
              <a:gd name="T13" fmla="*/ 266700 h 2593"/>
              <a:gd name="T14" fmla="*/ 3730626 w 3025"/>
              <a:gd name="T15" fmla="*/ 334963 h 2593"/>
              <a:gd name="T16" fmla="*/ 3746501 w 3025"/>
              <a:gd name="T17" fmla="*/ 501650 h 2593"/>
              <a:gd name="T18" fmla="*/ 3746501 w 3025"/>
              <a:gd name="T19" fmla="*/ 736600 h 2593"/>
              <a:gd name="T20" fmla="*/ 3746501 w 3025"/>
              <a:gd name="T21" fmla="*/ 1003300 h 2593"/>
              <a:gd name="T22" fmla="*/ 3746501 w 3025"/>
              <a:gd name="T23" fmla="*/ 1371600 h 2593"/>
              <a:gd name="T24" fmla="*/ 3746501 w 3025"/>
              <a:gd name="T25" fmla="*/ 1773238 h 2593"/>
              <a:gd name="T26" fmla="*/ 3746501 w 3025"/>
              <a:gd name="T27" fmla="*/ 2141538 h 2593"/>
              <a:gd name="T28" fmla="*/ 3746501 w 3025"/>
              <a:gd name="T29" fmla="*/ 2292350 h 2593"/>
              <a:gd name="T30" fmla="*/ 4060826 w 3025"/>
              <a:gd name="T31" fmla="*/ 2508250 h 2593"/>
              <a:gd name="T32" fmla="*/ 4371976 w 3025"/>
              <a:gd name="T33" fmla="*/ 2794000 h 2593"/>
              <a:gd name="T34" fmla="*/ 4552951 w 3025"/>
              <a:gd name="T35" fmla="*/ 3044825 h 2593"/>
              <a:gd name="T36" fmla="*/ 4716463 w 3025"/>
              <a:gd name="T37" fmla="*/ 3344863 h 2593"/>
              <a:gd name="T38" fmla="*/ 4800601 w 3025"/>
              <a:gd name="T39" fmla="*/ 3562351 h 2593"/>
              <a:gd name="T40" fmla="*/ 4800601 w 3025"/>
              <a:gd name="T41" fmla="*/ 3697288 h 2593"/>
              <a:gd name="T42" fmla="*/ 4765676 w 3025"/>
              <a:gd name="T43" fmla="*/ 3913188 h 2593"/>
              <a:gd name="T44" fmla="*/ 4667251 w 3025"/>
              <a:gd name="T45" fmla="*/ 4013201 h 2593"/>
              <a:gd name="T46" fmla="*/ 4535488 w 3025"/>
              <a:gd name="T47" fmla="*/ 4098926 h 2593"/>
              <a:gd name="T48" fmla="*/ 4240213 w 3025"/>
              <a:gd name="T49" fmla="*/ 4114801 h 2593"/>
              <a:gd name="T50" fmla="*/ 3944938 w 3025"/>
              <a:gd name="T51" fmla="*/ 4114801 h 2593"/>
              <a:gd name="T52" fmla="*/ 3549651 w 3025"/>
              <a:gd name="T53" fmla="*/ 4114801 h 2593"/>
              <a:gd name="T54" fmla="*/ 3270251 w 3025"/>
              <a:gd name="T55" fmla="*/ 4114801 h 2593"/>
              <a:gd name="T56" fmla="*/ 2941638 w 3025"/>
              <a:gd name="T57" fmla="*/ 4064001 h 2593"/>
              <a:gd name="T58" fmla="*/ 2447925 w 3025"/>
              <a:gd name="T59" fmla="*/ 3997326 h 2593"/>
              <a:gd name="T60" fmla="*/ 2020888 w 3025"/>
              <a:gd name="T61" fmla="*/ 3963988 h 2593"/>
              <a:gd name="T62" fmla="*/ 1560513 w 3025"/>
              <a:gd name="T63" fmla="*/ 3913188 h 2593"/>
              <a:gd name="T64" fmla="*/ 1214438 w 3025"/>
              <a:gd name="T65" fmla="*/ 3848101 h 2593"/>
              <a:gd name="T66" fmla="*/ 1066800 w 3025"/>
              <a:gd name="T67" fmla="*/ 3546476 h 2593"/>
              <a:gd name="T68" fmla="*/ 1035050 w 3025"/>
              <a:gd name="T69" fmla="*/ 3211512 h 2593"/>
              <a:gd name="T70" fmla="*/ 985838 w 3025"/>
              <a:gd name="T71" fmla="*/ 2959100 h 2593"/>
              <a:gd name="T72" fmla="*/ 706438 w 3025"/>
              <a:gd name="T73" fmla="*/ 2909888 h 2593"/>
              <a:gd name="T74" fmla="*/ 147638 w 3025"/>
              <a:gd name="T75" fmla="*/ 2508250 h 2593"/>
              <a:gd name="T76" fmla="*/ 49213 w 3025"/>
              <a:gd name="T77" fmla="*/ 2106613 h 2593"/>
              <a:gd name="T78" fmla="*/ 0 w 3025"/>
              <a:gd name="T79" fmla="*/ 1639888 h 2593"/>
              <a:gd name="T80" fmla="*/ 0 w 3025"/>
              <a:gd name="T81" fmla="*/ 1203325 h 2593"/>
              <a:gd name="T82" fmla="*/ 0 w 3025"/>
              <a:gd name="T83" fmla="*/ 769937 h 2593"/>
              <a:gd name="T84" fmla="*/ 0 w 3025"/>
              <a:gd name="T85" fmla="*/ 485775 h 2593"/>
              <a:gd name="T86" fmla="*/ 0 w 3025"/>
              <a:gd name="T87" fmla="*/ 300038 h 2593"/>
              <a:gd name="T88" fmla="*/ 65088 w 3025"/>
              <a:gd name="T89" fmla="*/ 166688 h 2593"/>
              <a:gd name="T90" fmla="*/ 80963 w 3025"/>
              <a:gd name="T91" fmla="*/ 184150 h 2593"/>
              <a:gd name="T92" fmla="*/ 73025 w 3025"/>
              <a:gd name="T93" fmla="*/ 41275 h 259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3025"/>
              <a:gd name="T142" fmla="*/ 0 h 2593"/>
              <a:gd name="T143" fmla="*/ 3025 w 3025"/>
              <a:gd name="T144" fmla="*/ 2593 h 259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3025" h="2593">
                <a:moveTo>
                  <a:pt x="0" y="26"/>
                </a:moveTo>
                <a:lnTo>
                  <a:pt x="72" y="42"/>
                </a:lnTo>
                <a:lnTo>
                  <a:pt x="175" y="42"/>
                </a:lnTo>
                <a:lnTo>
                  <a:pt x="259" y="31"/>
                </a:lnTo>
                <a:lnTo>
                  <a:pt x="383" y="21"/>
                </a:lnTo>
                <a:lnTo>
                  <a:pt x="548" y="0"/>
                </a:lnTo>
                <a:lnTo>
                  <a:pt x="756" y="0"/>
                </a:lnTo>
                <a:lnTo>
                  <a:pt x="983" y="21"/>
                </a:lnTo>
                <a:lnTo>
                  <a:pt x="1129" y="31"/>
                </a:lnTo>
                <a:lnTo>
                  <a:pt x="1191" y="31"/>
                </a:lnTo>
                <a:lnTo>
                  <a:pt x="1253" y="53"/>
                </a:lnTo>
                <a:lnTo>
                  <a:pt x="1284" y="74"/>
                </a:lnTo>
                <a:lnTo>
                  <a:pt x="1315" y="74"/>
                </a:lnTo>
                <a:lnTo>
                  <a:pt x="1387" y="74"/>
                </a:lnTo>
                <a:lnTo>
                  <a:pt x="1532" y="74"/>
                </a:lnTo>
                <a:lnTo>
                  <a:pt x="1615" y="74"/>
                </a:lnTo>
                <a:lnTo>
                  <a:pt x="1739" y="137"/>
                </a:lnTo>
                <a:lnTo>
                  <a:pt x="1884" y="148"/>
                </a:lnTo>
                <a:lnTo>
                  <a:pt x="1905" y="148"/>
                </a:lnTo>
                <a:lnTo>
                  <a:pt x="1936" y="168"/>
                </a:lnTo>
                <a:lnTo>
                  <a:pt x="2039" y="168"/>
                </a:lnTo>
                <a:lnTo>
                  <a:pt x="2123" y="168"/>
                </a:lnTo>
                <a:lnTo>
                  <a:pt x="2205" y="189"/>
                </a:lnTo>
                <a:lnTo>
                  <a:pt x="2350" y="211"/>
                </a:lnTo>
                <a:lnTo>
                  <a:pt x="2360" y="243"/>
                </a:lnTo>
                <a:lnTo>
                  <a:pt x="2360" y="274"/>
                </a:lnTo>
                <a:lnTo>
                  <a:pt x="2360" y="316"/>
                </a:lnTo>
                <a:lnTo>
                  <a:pt x="2360" y="379"/>
                </a:lnTo>
                <a:lnTo>
                  <a:pt x="2360" y="442"/>
                </a:lnTo>
                <a:lnTo>
                  <a:pt x="2360" y="464"/>
                </a:lnTo>
                <a:lnTo>
                  <a:pt x="2360" y="495"/>
                </a:lnTo>
                <a:lnTo>
                  <a:pt x="2360" y="527"/>
                </a:lnTo>
                <a:lnTo>
                  <a:pt x="2360" y="632"/>
                </a:lnTo>
                <a:lnTo>
                  <a:pt x="2360" y="717"/>
                </a:lnTo>
                <a:lnTo>
                  <a:pt x="2360" y="801"/>
                </a:lnTo>
                <a:lnTo>
                  <a:pt x="2360" y="864"/>
                </a:lnTo>
                <a:lnTo>
                  <a:pt x="2360" y="927"/>
                </a:lnTo>
                <a:lnTo>
                  <a:pt x="2360" y="1011"/>
                </a:lnTo>
                <a:lnTo>
                  <a:pt x="2360" y="1117"/>
                </a:lnTo>
                <a:lnTo>
                  <a:pt x="2360" y="1201"/>
                </a:lnTo>
                <a:lnTo>
                  <a:pt x="2360" y="1286"/>
                </a:lnTo>
                <a:lnTo>
                  <a:pt x="2360" y="1349"/>
                </a:lnTo>
                <a:lnTo>
                  <a:pt x="2360" y="1380"/>
                </a:lnTo>
                <a:lnTo>
                  <a:pt x="2360" y="1422"/>
                </a:lnTo>
                <a:lnTo>
                  <a:pt x="2360" y="1444"/>
                </a:lnTo>
                <a:lnTo>
                  <a:pt x="2371" y="1475"/>
                </a:lnTo>
                <a:lnTo>
                  <a:pt x="2474" y="1559"/>
                </a:lnTo>
                <a:lnTo>
                  <a:pt x="2558" y="1580"/>
                </a:lnTo>
                <a:lnTo>
                  <a:pt x="2640" y="1643"/>
                </a:lnTo>
                <a:lnTo>
                  <a:pt x="2671" y="1675"/>
                </a:lnTo>
                <a:lnTo>
                  <a:pt x="2754" y="1760"/>
                </a:lnTo>
                <a:lnTo>
                  <a:pt x="2816" y="1781"/>
                </a:lnTo>
                <a:lnTo>
                  <a:pt x="2837" y="1844"/>
                </a:lnTo>
                <a:lnTo>
                  <a:pt x="2868" y="1918"/>
                </a:lnTo>
                <a:lnTo>
                  <a:pt x="2889" y="1981"/>
                </a:lnTo>
                <a:lnTo>
                  <a:pt x="2909" y="2044"/>
                </a:lnTo>
                <a:lnTo>
                  <a:pt x="2971" y="2107"/>
                </a:lnTo>
                <a:lnTo>
                  <a:pt x="3002" y="2149"/>
                </a:lnTo>
                <a:lnTo>
                  <a:pt x="3024" y="2212"/>
                </a:lnTo>
                <a:lnTo>
                  <a:pt x="3024" y="2244"/>
                </a:lnTo>
                <a:lnTo>
                  <a:pt x="3024" y="2266"/>
                </a:lnTo>
                <a:lnTo>
                  <a:pt x="3024" y="2297"/>
                </a:lnTo>
                <a:lnTo>
                  <a:pt x="3024" y="2329"/>
                </a:lnTo>
                <a:lnTo>
                  <a:pt x="3024" y="2370"/>
                </a:lnTo>
                <a:lnTo>
                  <a:pt x="3024" y="2444"/>
                </a:lnTo>
                <a:lnTo>
                  <a:pt x="3002" y="2465"/>
                </a:lnTo>
                <a:lnTo>
                  <a:pt x="3002" y="2487"/>
                </a:lnTo>
                <a:lnTo>
                  <a:pt x="2961" y="2508"/>
                </a:lnTo>
                <a:lnTo>
                  <a:pt x="2940" y="2528"/>
                </a:lnTo>
                <a:lnTo>
                  <a:pt x="2940" y="2550"/>
                </a:lnTo>
                <a:lnTo>
                  <a:pt x="2920" y="2582"/>
                </a:lnTo>
                <a:lnTo>
                  <a:pt x="2857" y="2582"/>
                </a:lnTo>
                <a:lnTo>
                  <a:pt x="2795" y="2592"/>
                </a:lnTo>
                <a:lnTo>
                  <a:pt x="2733" y="2592"/>
                </a:lnTo>
                <a:lnTo>
                  <a:pt x="2671" y="2592"/>
                </a:lnTo>
                <a:lnTo>
                  <a:pt x="2609" y="2592"/>
                </a:lnTo>
                <a:lnTo>
                  <a:pt x="2547" y="2592"/>
                </a:lnTo>
                <a:lnTo>
                  <a:pt x="2485" y="2592"/>
                </a:lnTo>
                <a:lnTo>
                  <a:pt x="2402" y="2592"/>
                </a:lnTo>
                <a:lnTo>
                  <a:pt x="2319" y="2592"/>
                </a:lnTo>
                <a:lnTo>
                  <a:pt x="2236" y="2592"/>
                </a:lnTo>
                <a:lnTo>
                  <a:pt x="2174" y="2592"/>
                </a:lnTo>
                <a:lnTo>
                  <a:pt x="2143" y="2592"/>
                </a:lnTo>
                <a:lnTo>
                  <a:pt x="2060" y="2592"/>
                </a:lnTo>
                <a:lnTo>
                  <a:pt x="2039" y="2582"/>
                </a:lnTo>
                <a:lnTo>
                  <a:pt x="1957" y="2582"/>
                </a:lnTo>
                <a:lnTo>
                  <a:pt x="1853" y="2560"/>
                </a:lnTo>
                <a:lnTo>
                  <a:pt x="1728" y="2550"/>
                </a:lnTo>
                <a:lnTo>
                  <a:pt x="1666" y="2539"/>
                </a:lnTo>
                <a:lnTo>
                  <a:pt x="1542" y="2518"/>
                </a:lnTo>
                <a:lnTo>
                  <a:pt x="1460" y="2518"/>
                </a:lnTo>
                <a:lnTo>
                  <a:pt x="1397" y="2508"/>
                </a:lnTo>
                <a:lnTo>
                  <a:pt x="1273" y="2497"/>
                </a:lnTo>
                <a:lnTo>
                  <a:pt x="1149" y="2497"/>
                </a:lnTo>
                <a:lnTo>
                  <a:pt x="1066" y="2476"/>
                </a:lnTo>
                <a:lnTo>
                  <a:pt x="983" y="2465"/>
                </a:lnTo>
                <a:lnTo>
                  <a:pt x="921" y="2465"/>
                </a:lnTo>
                <a:lnTo>
                  <a:pt x="859" y="2465"/>
                </a:lnTo>
                <a:lnTo>
                  <a:pt x="765" y="2424"/>
                </a:lnTo>
                <a:lnTo>
                  <a:pt x="703" y="2360"/>
                </a:lnTo>
                <a:lnTo>
                  <a:pt x="683" y="2297"/>
                </a:lnTo>
                <a:lnTo>
                  <a:pt x="672" y="2234"/>
                </a:lnTo>
                <a:lnTo>
                  <a:pt x="663" y="2171"/>
                </a:lnTo>
                <a:lnTo>
                  <a:pt x="652" y="2086"/>
                </a:lnTo>
                <a:lnTo>
                  <a:pt x="652" y="2023"/>
                </a:lnTo>
                <a:lnTo>
                  <a:pt x="641" y="1959"/>
                </a:lnTo>
                <a:lnTo>
                  <a:pt x="641" y="1896"/>
                </a:lnTo>
                <a:lnTo>
                  <a:pt x="621" y="1864"/>
                </a:lnTo>
                <a:lnTo>
                  <a:pt x="590" y="1864"/>
                </a:lnTo>
                <a:lnTo>
                  <a:pt x="507" y="1855"/>
                </a:lnTo>
                <a:lnTo>
                  <a:pt x="445" y="1833"/>
                </a:lnTo>
                <a:lnTo>
                  <a:pt x="299" y="1749"/>
                </a:lnTo>
                <a:lnTo>
                  <a:pt x="175" y="1665"/>
                </a:lnTo>
                <a:lnTo>
                  <a:pt x="93" y="1580"/>
                </a:lnTo>
                <a:lnTo>
                  <a:pt x="72" y="1496"/>
                </a:lnTo>
                <a:lnTo>
                  <a:pt x="51" y="1412"/>
                </a:lnTo>
                <a:lnTo>
                  <a:pt x="31" y="1327"/>
                </a:lnTo>
                <a:lnTo>
                  <a:pt x="10" y="1201"/>
                </a:lnTo>
                <a:lnTo>
                  <a:pt x="0" y="1117"/>
                </a:lnTo>
                <a:lnTo>
                  <a:pt x="0" y="1033"/>
                </a:lnTo>
                <a:lnTo>
                  <a:pt x="0" y="948"/>
                </a:lnTo>
                <a:lnTo>
                  <a:pt x="0" y="885"/>
                </a:lnTo>
                <a:lnTo>
                  <a:pt x="0" y="758"/>
                </a:lnTo>
                <a:lnTo>
                  <a:pt x="0" y="653"/>
                </a:lnTo>
                <a:lnTo>
                  <a:pt x="0" y="568"/>
                </a:lnTo>
                <a:lnTo>
                  <a:pt x="0" y="485"/>
                </a:lnTo>
                <a:lnTo>
                  <a:pt x="0" y="401"/>
                </a:lnTo>
                <a:lnTo>
                  <a:pt x="0" y="337"/>
                </a:lnTo>
                <a:lnTo>
                  <a:pt x="0" y="306"/>
                </a:lnTo>
                <a:lnTo>
                  <a:pt x="0" y="284"/>
                </a:lnTo>
                <a:lnTo>
                  <a:pt x="0" y="221"/>
                </a:lnTo>
                <a:lnTo>
                  <a:pt x="0" y="189"/>
                </a:lnTo>
                <a:lnTo>
                  <a:pt x="10" y="148"/>
                </a:lnTo>
                <a:lnTo>
                  <a:pt x="20" y="126"/>
                </a:lnTo>
                <a:lnTo>
                  <a:pt x="41" y="105"/>
                </a:lnTo>
                <a:lnTo>
                  <a:pt x="72" y="105"/>
                </a:lnTo>
                <a:lnTo>
                  <a:pt x="51" y="94"/>
                </a:lnTo>
                <a:lnTo>
                  <a:pt x="51" y="116"/>
                </a:lnTo>
                <a:lnTo>
                  <a:pt x="51" y="94"/>
                </a:lnTo>
                <a:lnTo>
                  <a:pt x="51" y="21"/>
                </a:lnTo>
                <a:lnTo>
                  <a:pt x="46" y="26"/>
                </a:lnTo>
                <a:lnTo>
                  <a:pt x="46" y="74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7429" name="Freeform 37"/>
          <p:cNvSpPr>
            <a:spLocks/>
          </p:cNvSpPr>
          <p:nvPr/>
        </p:nvSpPr>
        <p:spPr bwMode="auto">
          <a:xfrm>
            <a:off x="5232400" y="1600200"/>
            <a:ext cx="3235325" cy="3286125"/>
          </a:xfrm>
          <a:custGeom>
            <a:avLst/>
            <a:gdLst>
              <a:gd name="T0" fmla="*/ 2354263 w 2038"/>
              <a:gd name="T1" fmla="*/ 0 h 2070"/>
              <a:gd name="T2" fmla="*/ 1981200 w 2038"/>
              <a:gd name="T3" fmla="*/ 17462 h 2070"/>
              <a:gd name="T4" fmla="*/ 1676400 w 2038"/>
              <a:gd name="T5" fmla="*/ 17462 h 2070"/>
              <a:gd name="T6" fmla="*/ 1404938 w 2038"/>
              <a:gd name="T7" fmla="*/ 33337 h 2070"/>
              <a:gd name="T8" fmla="*/ 1135063 w 2038"/>
              <a:gd name="T9" fmla="*/ 50800 h 2070"/>
              <a:gd name="T10" fmla="*/ 998538 w 2038"/>
              <a:gd name="T11" fmla="*/ 101600 h 2070"/>
              <a:gd name="T12" fmla="*/ 896938 w 2038"/>
              <a:gd name="T13" fmla="*/ 134937 h 2070"/>
              <a:gd name="T14" fmla="*/ 863600 w 2038"/>
              <a:gd name="T15" fmla="*/ 271462 h 2070"/>
              <a:gd name="T16" fmla="*/ 846138 w 2038"/>
              <a:gd name="T17" fmla="*/ 508000 h 2070"/>
              <a:gd name="T18" fmla="*/ 744538 w 2038"/>
              <a:gd name="T19" fmla="*/ 592137 h 2070"/>
              <a:gd name="T20" fmla="*/ 541338 w 2038"/>
              <a:gd name="T21" fmla="*/ 592137 h 2070"/>
              <a:gd name="T22" fmla="*/ 457200 w 2038"/>
              <a:gd name="T23" fmla="*/ 693737 h 2070"/>
              <a:gd name="T24" fmla="*/ 388938 w 2038"/>
              <a:gd name="T25" fmla="*/ 863600 h 2070"/>
              <a:gd name="T26" fmla="*/ 338138 w 2038"/>
              <a:gd name="T27" fmla="*/ 982662 h 2070"/>
              <a:gd name="T28" fmla="*/ 271463 w 2038"/>
              <a:gd name="T29" fmla="*/ 1066800 h 2070"/>
              <a:gd name="T30" fmla="*/ 185738 w 2038"/>
              <a:gd name="T31" fmla="*/ 1135062 h 2070"/>
              <a:gd name="T32" fmla="*/ 119063 w 2038"/>
              <a:gd name="T33" fmla="*/ 1404937 h 2070"/>
              <a:gd name="T34" fmla="*/ 50800 w 2038"/>
              <a:gd name="T35" fmla="*/ 1506537 h 2070"/>
              <a:gd name="T36" fmla="*/ 33338 w 2038"/>
              <a:gd name="T37" fmla="*/ 1592262 h 2070"/>
              <a:gd name="T38" fmla="*/ 33338 w 2038"/>
              <a:gd name="T39" fmla="*/ 1693862 h 2070"/>
              <a:gd name="T40" fmla="*/ 17463 w 2038"/>
              <a:gd name="T41" fmla="*/ 1795462 h 2070"/>
              <a:gd name="T42" fmla="*/ 0 w 2038"/>
              <a:gd name="T43" fmla="*/ 1897062 h 2070"/>
              <a:gd name="T44" fmla="*/ 0 w 2038"/>
              <a:gd name="T45" fmla="*/ 1998662 h 2070"/>
              <a:gd name="T46" fmla="*/ 0 w 2038"/>
              <a:gd name="T47" fmla="*/ 2116137 h 2070"/>
              <a:gd name="T48" fmla="*/ 0 w 2038"/>
              <a:gd name="T49" fmla="*/ 2201862 h 2070"/>
              <a:gd name="T50" fmla="*/ 0 w 2038"/>
              <a:gd name="T51" fmla="*/ 2303462 h 2070"/>
              <a:gd name="T52" fmla="*/ 68263 w 2038"/>
              <a:gd name="T53" fmla="*/ 2387600 h 2070"/>
              <a:gd name="T54" fmla="*/ 169863 w 2038"/>
              <a:gd name="T55" fmla="*/ 2438400 h 2070"/>
              <a:gd name="T56" fmla="*/ 322263 w 2038"/>
              <a:gd name="T57" fmla="*/ 2471737 h 2070"/>
              <a:gd name="T58" fmla="*/ 373063 w 2038"/>
              <a:gd name="T59" fmla="*/ 2573337 h 2070"/>
              <a:gd name="T60" fmla="*/ 423863 w 2038"/>
              <a:gd name="T61" fmla="*/ 2641600 h 2070"/>
              <a:gd name="T62" fmla="*/ 525463 w 2038"/>
              <a:gd name="T63" fmla="*/ 2709862 h 2070"/>
              <a:gd name="T64" fmla="*/ 627063 w 2038"/>
              <a:gd name="T65" fmla="*/ 2725737 h 2070"/>
              <a:gd name="T66" fmla="*/ 896938 w 2038"/>
              <a:gd name="T67" fmla="*/ 2793999 h 2070"/>
              <a:gd name="T68" fmla="*/ 1168400 w 2038"/>
              <a:gd name="T69" fmla="*/ 2946399 h 2070"/>
              <a:gd name="T70" fmla="*/ 1270000 w 2038"/>
              <a:gd name="T71" fmla="*/ 3149599 h 2070"/>
              <a:gd name="T72" fmla="*/ 1371600 w 2038"/>
              <a:gd name="T73" fmla="*/ 3200399 h 2070"/>
              <a:gd name="T74" fmla="*/ 1846263 w 2038"/>
              <a:gd name="T75" fmla="*/ 3251200 h 2070"/>
              <a:gd name="T76" fmla="*/ 2217738 w 2038"/>
              <a:gd name="T77" fmla="*/ 3284538 h 2070"/>
              <a:gd name="T78" fmla="*/ 2354263 w 2038"/>
              <a:gd name="T79" fmla="*/ 3284538 h 2070"/>
              <a:gd name="T80" fmla="*/ 2420938 w 2038"/>
              <a:gd name="T81" fmla="*/ 3233737 h 2070"/>
              <a:gd name="T82" fmla="*/ 2471738 w 2038"/>
              <a:gd name="T83" fmla="*/ 3065462 h 2070"/>
              <a:gd name="T84" fmla="*/ 2590800 w 2038"/>
              <a:gd name="T85" fmla="*/ 2928937 h 2070"/>
              <a:gd name="T86" fmla="*/ 2760663 w 2038"/>
              <a:gd name="T87" fmla="*/ 2760662 h 2070"/>
              <a:gd name="T88" fmla="*/ 2862263 w 2038"/>
              <a:gd name="T89" fmla="*/ 2590800 h 2070"/>
              <a:gd name="T90" fmla="*/ 2946400 w 2038"/>
              <a:gd name="T91" fmla="*/ 2319337 h 2070"/>
              <a:gd name="T92" fmla="*/ 2997200 w 2038"/>
              <a:gd name="T93" fmla="*/ 2014537 h 2070"/>
              <a:gd name="T94" fmla="*/ 3132138 w 2038"/>
              <a:gd name="T95" fmla="*/ 1676400 h 2070"/>
              <a:gd name="T96" fmla="*/ 3200400 w 2038"/>
              <a:gd name="T97" fmla="*/ 1338262 h 2070"/>
              <a:gd name="T98" fmla="*/ 3233738 w 2038"/>
              <a:gd name="T99" fmla="*/ 998537 h 2070"/>
              <a:gd name="T100" fmla="*/ 3233738 w 2038"/>
              <a:gd name="T101" fmla="*/ 728662 h 2070"/>
              <a:gd name="T102" fmla="*/ 3233738 w 2038"/>
              <a:gd name="T103" fmla="*/ 457200 h 2070"/>
              <a:gd name="T104" fmla="*/ 3167063 w 2038"/>
              <a:gd name="T105" fmla="*/ 287337 h 2070"/>
              <a:gd name="T106" fmla="*/ 3014663 w 2038"/>
              <a:gd name="T107" fmla="*/ 254000 h 2070"/>
              <a:gd name="T108" fmla="*/ 2928938 w 2038"/>
              <a:gd name="T109" fmla="*/ 254000 h 2070"/>
              <a:gd name="T110" fmla="*/ 2659063 w 2038"/>
              <a:gd name="T111" fmla="*/ 203200 h 2070"/>
              <a:gd name="T112" fmla="*/ 2608263 w 2038"/>
              <a:gd name="T113" fmla="*/ 152400 h 2070"/>
              <a:gd name="T114" fmla="*/ 2540000 w 2038"/>
              <a:gd name="T115" fmla="*/ 0 h 207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038"/>
              <a:gd name="T175" fmla="*/ 0 h 2070"/>
              <a:gd name="T176" fmla="*/ 2038 w 2038"/>
              <a:gd name="T177" fmla="*/ 2070 h 207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038" h="2070">
                <a:moveTo>
                  <a:pt x="1600" y="0"/>
                </a:moveTo>
                <a:lnTo>
                  <a:pt x="1483" y="0"/>
                </a:lnTo>
                <a:lnTo>
                  <a:pt x="1333" y="11"/>
                </a:lnTo>
                <a:lnTo>
                  <a:pt x="1248" y="11"/>
                </a:lnTo>
                <a:lnTo>
                  <a:pt x="1184" y="11"/>
                </a:lnTo>
                <a:lnTo>
                  <a:pt x="1056" y="11"/>
                </a:lnTo>
                <a:lnTo>
                  <a:pt x="971" y="11"/>
                </a:lnTo>
                <a:lnTo>
                  <a:pt x="885" y="21"/>
                </a:lnTo>
                <a:lnTo>
                  <a:pt x="800" y="21"/>
                </a:lnTo>
                <a:lnTo>
                  <a:pt x="715" y="32"/>
                </a:lnTo>
                <a:lnTo>
                  <a:pt x="693" y="53"/>
                </a:lnTo>
                <a:lnTo>
                  <a:pt x="629" y="64"/>
                </a:lnTo>
                <a:lnTo>
                  <a:pt x="587" y="75"/>
                </a:lnTo>
                <a:lnTo>
                  <a:pt x="565" y="85"/>
                </a:lnTo>
                <a:lnTo>
                  <a:pt x="555" y="107"/>
                </a:lnTo>
                <a:lnTo>
                  <a:pt x="544" y="171"/>
                </a:lnTo>
                <a:lnTo>
                  <a:pt x="544" y="235"/>
                </a:lnTo>
                <a:lnTo>
                  <a:pt x="533" y="320"/>
                </a:lnTo>
                <a:lnTo>
                  <a:pt x="512" y="352"/>
                </a:lnTo>
                <a:lnTo>
                  <a:pt x="469" y="373"/>
                </a:lnTo>
                <a:lnTo>
                  <a:pt x="405" y="373"/>
                </a:lnTo>
                <a:lnTo>
                  <a:pt x="341" y="373"/>
                </a:lnTo>
                <a:lnTo>
                  <a:pt x="320" y="395"/>
                </a:lnTo>
                <a:lnTo>
                  <a:pt x="288" y="437"/>
                </a:lnTo>
                <a:lnTo>
                  <a:pt x="267" y="523"/>
                </a:lnTo>
                <a:lnTo>
                  <a:pt x="245" y="544"/>
                </a:lnTo>
                <a:lnTo>
                  <a:pt x="224" y="587"/>
                </a:lnTo>
                <a:lnTo>
                  <a:pt x="213" y="619"/>
                </a:lnTo>
                <a:lnTo>
                  <a:pt x="181" y="640"/>
                </a:lnTo>
                <a:lnTo>
                  <a:pt x="171" y="672"/>
                </a:lnTo>
                <a:lnTo>
                  <a:pt x="149" y="693"/>
                </a:lnTo>
                <a:lnTo>
                  <a:pt x="117" y="715"/>
                </a:lnTo>
                <a:lnTo>
                  <a:pt x="96" y="800"/>
                </a:lnTo>
                <a:lnTo>
                  <a:pt x="75" y="885"/>
                </a:lnTo>
                <a:lnTo>
                  <a:pt x="53" y="907"/>
                </a:lnTo>
                <a:lnTo>
                  <a:pt x="32" y="949"/>
                </a:lnTo>
                <a:lnTo>
                  <a:pt x="21" y="981"/>
                </a:lnTo>
                <a:lnTo>
                  <a:pt x="21" y="1003"/>
                </a:lnTo>
                <a:lnTo>
                  <a:pt x="21" y="1035"/>
                </a:lnTo>
                <a:lnTo>
                  <a:pt x="21" y="1067"/>
                </a:lnTo>
                <a:lnTo>
                  <a:pt x="11" y="1099"/>
                </a:lnTo>
                <a:lnTo>
                  <a:pt x="11" y="1131"/>
                </a:lnTo>
                <a:lnTo>
                  <a:pt x="11" y="1173"/>
                </a:lnTo>
                <a:lnTo>
                  <a:pt x="0" y="1195"/>
                </a:lnTo>
                <a:lnTo>
                  <a:pt x="0" y="1227"/>
                </a:lnTo>
                <a:lnTo>
                  <a:pt x="0" y="1259"/>
                </a:lnTo>
                <a:lnTo>
                  <a:pt x="0" y="1291"/>
                </a:lnTo>
                <a:lnTo>
                  <a:pt x="0" y="1333"/>
                </a:lnTo>
                <a:lnTo>
                  <a:pt x="0" y="1355"/>
                </a:lnTo>
                <a:lnTo>
                  <a:pt x="0" y="1387"/>
                </a:lnTo>
                <a:lnTo>
                  <a:pt x="0" y="1419"/>
                </a:lnTo>
                <a:lnTo>
                  <a:pt x="0" y="1451"/>
                </a:lnTo>
                <a:lnTo>
                  <a:pt x="32" y="1472"/>
                </a:lnTo>
                <a:lnTo>
                  <a:pt x="43" y="1504"/>
                </a:lnTo>
                <a:lnTo>
                  <a:pt x="85" y="1515"/>
                </a:lnTo>
                <a:lnTo>
                  <a:pt x="107" y="1536"/>
                </a:lnTo>
                <a:lnTo>
                  <a:pt x="139" y="1547"/>
                </a:lnTo>
                <a:lnTo>
                  <a:pt x="203" y="1557"/>
                </a:lnTo>
                <a:lnTo>
                  <a:pt x="224" y="1579"/>
                </a:lnTo>
                <a:lnTo>
                  <a:pt x="235" y="1621"/>
                </a:lnTo>
                <a:lnTo>
                  <a:pt x="235" y="1643"/>
                </a:lnTo>
                <a:lnTo>
                  <a:pt x="267" y="1664"/>
                </a:lnTo>
                <a:lnTo>
                  <a:pt x="299" y="1675"/>
                </a:lnTo>
                <a:lnTo>
                  <a:pt x="331" y="1707"/>
                </a:lnTo>
                <a:lnTo>
                  <a:pt x="363" y="1717"/>
                </a:lnTo>
                <a:lnTo>
                  <a:pt x="395" y="1717"/>
                </a:lnTo>
                <a:lnTo>
                  <a:pt x="480" y="1728"/>
                </a:lnTo>
                <a:lnTo>
                  <a:pt x="565" y="1760"/>
                </a:lnTo>
                <a:lnTo>
                  <a:pt x="672" y="1771"/>
                </a:lnTo>
                <a:lnTo>
                  <a:pt x="736" y="1856"/>
                </a:lnTo>
                <a:lnTo>
                  <a:pt x="800" y="1920"/>
                </a:lnTo>
                <a:lnTo>
                  <a:pt x="800" y="1984"/>
                </a:lnTo>
                <a:lnTo>
                  <a:pt x="832" y="2005"/>
                </a:lnTo>
                <a:lnTo>
                  <a:pt x="864" y="2016"/>
                </a:lnTo>
                <a:lnTo>
                  <a:pt x="992" y="2027"/>
                </a:lnTo>
                <a:lnTo>
                  <a:pt x="1163" y="2048"/>
                </a:lnTo>
                <a:lnTo>
                  <a:pt x="1291" y="2069"/>
                </a:lnTo>
                <a:lnTo>
                  <a:pt x="1397" y="2069"/>
                </a:lnTo>
                <a:lnTo>
                  <a:pt x="1461" y="2069"/>
                </a:lnTo>
                <a:lnTo>
                  <a:pt x="1483" y="2069"/>
                </a:lnTo>
                <a:lnTo>
                  <a:pt x="1515" y="2059"/>
                </a:lnTo>
                <a:lnTo>
                  <a:pt x="1525" y="2037"/>
                </a:lnTo>
                <a:lnTo>
                  <a:pt x="1547" y="1995"/>
                </a:lnTo>
                <a:lnTo>
                  <a:pt x="1557" y="1931"/>
                </a:lnTo>
                <a:lnTo>
                  <a:pt x="1568" y="1867"/>
                </a:lnTo>
                <a:lnTo>
                  <a:pt x="1632" y="1845"/>
                </a:lnTo>
                <a:lnTo>
                  <a:pt x="1696" y="1824"/>
                </a:lnTo>
                <a:lnTo>
                  <a:pt x="1739" y="1739"/>
                </a:lnTo>
                <a:lnTo>
                  <a:pt x="1760" y="1707"/>
                </a:lnTo>
                <a:lnTo>
                  <a:pt x="1803" y="1632"/>
                </a:lnTo>
                <a:lnTo>
                  <a:pt x="1845" y="1547"/>
                </a:lnTo>
                <a:lnTo>
                  <a:pt x="1856" y="1461"/>
                </a:lnTo>
                <a:lnTo>
                  <a:pt x="1877" y="1376"/>
                </a:lnTo>
                <a:lnTo>
                  <a:pt x="1888" y="1269"/>
                </a:lnTo>
                <a:lnTo>
                  <a:pt x="1952" y="1141"/>
                </a:lnTo>
                <a:lnTo>
                  <a:pt x="1973" y="1056"/>
                </a:lnTo>
                <a:lnTo>
                  <a:pt x="1995" y="949"/>
                </a:lnTo>
                <a:lnTo>
                  <a:pt x="2016" y="843"/>
                </a:lnTo>
                <a:lnTo>
                  <a:pt x="2027" y="715"/>
                </a:lnTo>
                <a:lnTo>
                  <a:pt x="2037" y="629"/>
                </a:lnTo>
                <a:lnTo>
                  <a:pt x="2037" y="544"/>
                </a:lnTo>
                <a:lnTo>
                  <a:pt x="2037" y="459"/>
                </a:lnTo>
                <a:lnTo>
                  <a:pt x="2037" y="373"/>
                </a:lnTo>
                <a:lnTo>
                  <a:pt x="2037" y="288"/>
                </a:lnTo>
                <a:lnTo>
                  <a:pt x="2037" y="213"/>
                </a:lnTo>
                <a:lnTo>
                  <a:pt x="1995" y="181"/>
                </a:lnTo>
                <a:lnTo>
                  <a:pt x="1931" y="171"/>
                </a:lnTo>
                <a:lnTo>
                  <a:pt x="1899" y="160"/>
                </a:lnTo>
                <a:lnTo>
                  <a:pt x="1877" y="160"/>
                </a:lnTo>
                <a:lnTo>
                  <a:pt x="1845" y="160"/>
                </a:lnTo>
                <a:lnTo>
                  <a:pt x="1781" y="149"/>
                </a:lnTo>
                <a:lnTo>
                  <a:pt x="1675" y="128"/>
                </a:lnTo>
                <a:lnTo>
                  <a:pt x="1653" y="128"/>
                </a:lnTo>
                <a:lnTo>
                  <a:pt x="1643" y="96"/>
                </a:lnTo>
                <a:lnTo>
                  <a:pt x="1632" y="53"/>
                </a:lnTo>
                <a:lnTo>
                  <a:pt x="1600" y="0"/>
                </a:lnTo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2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28" grpId="0" animBg="1"/>
      <p:bldP spid="8274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Connected Component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A </a:t>
            </a:r>
            <a:r>
              <a:rPr lang="en-US" altLang="ko-KR" smtClean="0">
                <a:solidFill>
                  <a:srgbClr val="3333FF"/>
                </a:solidFill>
              </a:rPr>
              <a:t>maximal</a:t>
            </a:r>
            <a:r>
              <a:rPr lang="en-US" altLang="ko-KR" smtClean="0"/>
              <a:t> subgraph that is connected.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Cannot add vertices and edges from original graph and retain connectedness.</a:t>
            </a:r>
          </a:p>
          <a:p>
            <a:pPr eaLnBrk="1" hangingPunct="1">
              <a:buSzTx/>
            </a:pPr>
            <a:r>
              <a:rPr lang="en-US" altLang="ko-KR" smtClean="0"/>
              <a:t>A connected graph has exactly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component</a:t>
            </a:r>
            <a:r>
              <a:rPr lang="en-US" altLang="ko-KR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462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9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Not A Component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8679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1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2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3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4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5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6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7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8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4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5" name="Line 20"/>
            <p:cNvSpPr>
              <a:spLocks noChangeShapeType="1"/>
            </p:cNvSpPr>
            <p:nvPr/>
          </p:nvSpPr>
          <p:spPr bwMode="auto">
            <a:xfrm flipH="1">
              <a:off x="2592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0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701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702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8703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8704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05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706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707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8708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8709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8710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8711" name="Line 36"/>
            <p:cNvSpPr>
              <a:spLocks noChangeShapeType="1"/>
            </p:cNvSpPr>
            <p:nvPr/>
          </p:nvSpPr>
          <p:spPr bwMode="auto">
            <a:xfrm>
              <a:off x="2688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29477" name="Freeform 37"/>
          <p:cNvSpPr>
            <a:spLocks/>
          </p:cNvSpPr>
          <p:nvPr/>
        </p:nvSpPr>
        <p:spPr bwMode="auto">
          <a:xfrm>
            <a:off x="1287463" y="1549400"/>
            <a:ext cx="2117725" cy="2541588"/>
          </a:xfrm>
          <a:custGeom>
            <a:avLst/>
            <a:gdLst>
              <a:gd name="T0" fmla="*/ 1539875 w 1334"/>
              <a:gd name="T1" fmla="*/ 33338 h 1601"/>
              <a:gd name="T2" fmla="*/ 1201737 w 1334"/>
              <a:gd name="T3" fmla="*/ 0 h 1601"/>
              <a:gd name="T4" fmla="*/ 998538 w 1334"/>
              <a:gd name="T5" fmla="*/ 0 h 1601"/>
              <a:gd name="T6" fmla="*/ 625475 w 1334"/>
              <a:gd name="T7" fmla="*/ 0 h 1601"/>
              <a:gd name="T8" fmla="*/ 388937 w 1334"/>
              <a:gd name="T9" fmla="*/ 17463 h 1601"/>
              <a:gd name="T10" fmla="*/ 254000 w 1334"/>
              <a:gd name="T11" fmla="*/ 185738 h 1601"/>
              <a:gd name="T12" fmla="*/ 185737 w 1334"/>
              <a:gd name="T13" fmla="*/ 406400 h 1601"/>
              <a:gd name="T14" fmla="*/ 84137 w 1334"/>
              <a:gd name="T15" fmla="*/ 642938 h 1601"/>
              <a:gd name="T16" fmla="*/ 33337 w 1334"/>
              <a:gd name="T17" fmla="*/ 846138 h 1601"/>
              <a:gd name="T18" fmla="*/ 15875 w 1334"/>
              <a:gd name="T19" fmla="*/ 982663 h 1601"/>
              <a:gd name="T20" fmla="*/ 0 w 1334"/>
              <a:gd name="T21" fmla="*/ 1185863 h 1601"/>
              <a:gd name="T22" fmla="*/ 0 w 1334"/>
              <a:gd name="T23" fmla="*/ 1287463 h 1601"/>
              <a:gd name="T24" fmla="*/ 0 w 1334"/>
              <a:gd name="T25" fmla="*/ 1490663 h 1601"/>
              <a:gd name="T26" fmla="*/ 0 w 1334"/>
              <a:gd name="T27" fmla="*/ 1608138 h 1601"/>
              <a:gd name="T28" fmla="*/ 0 w 1334"/>
              <a:gd name="T29" fmla="*/ 1693863 h 1601"/>
              <a:gd name="T30" fmla="*/ 15875 w 1334"/>
              <a:gd name="T31" fmla="*/ 1795463 h 1601"/>
              <a:gd name="T32" fmla="*/ 15875 w 1334"/>
              <a:gd name="T33" fmla="*/ 1897063 h 1601"/>
              <a:gd name="T34" fmla="*/ 15875 w 1334"/>
              <a:gd name="T35" fmla="*/ 2014538 h 1601"/>
              <a:gd name="T36" fmla="*/ 15875 w 1334"/>
              <a:gd name="T37" fmla="*/ 2100263 h 1601"/>
              <a:gd name="T38" fmla="*/ 101600 w 1334"/>
              <a:gd name="T39" fmla="*/ 2184401 h 1601"/>
              <a:gd name="T40" fmla="*/ 371475 w 1334"/>
              <a:gd name="T41" fmla="*/ 2235201 h 1601"/>
              <a:gd name="T42" fmla="*/ 422275 w 1334"/>
              <a:gd name="T43" fmla="*/ 2303463 h 1601"/>
              <a:gd name="T44" fmla="*/ 508000 w 1334"/>
              <a:gd name="T45" fmla="*/ 2387601 h 1601"/>
              <a:gd name="T46" fmla="*/ 762000 w 1334"/>
              <a:gd name="T47" fmla="*/ 2471738 h 1601"/>
              <a:gd name="T48" fmla="*/ 1031875 w 1334"/>
              <a:gd name="T49" fmla="*/ 2506663 h 1601"/>
              <a:gd name="T50" fmla="*/ 1270000 w 1334"/>
              <a:gd name="T51" fmla="*/ 2506663 h 1601"/>
              <a:gd name="T52" fmla="*/ 1574800 w 1334"/>
              <a:gd name="T53" fmla="*/ 2540001 h 1601"/>
              <a:gd name="T54" fmla="*/ 1625600 w 1334"/>
              <a:gd name="T55" fmla="*/ 2489201 h 1601"/>
              <a:gd name="T56" fmla="*/ 1676400 w 1334"/>
              <a:gd name="T57" fmla="*/ 2405063 h 1601"/>
              <a:gd name="T58" fmla="*/ 1727200 w 1334"/>
              <a:gd name="T59" fmla="*/ 2319338 h 1601"/>
              <a:gd name="T60" fmla="*/ 1760538 w 1334"/>
              <a:gd name="T61" fmla="*/ 2166938 h 1601"/>
              <a:gd name="T62" fmla="*/ 1760538 w 1334"/>
              <a:gd name="T63" fmla="*/ 1963738 h 1601"/>
              <a:gd name="T64" fmla="*/ 1760538 w 1334"/>
              <a:gd name="T65" fmla="*/ 1760538 h 1601"/>
              <a:gd name="T66" fmla="*/ 1760538 w 1334"/>
              <a:gd name="T67" fmla="*/ 1643063 h 1601"/>
              <a:gd name="T68" fmla="*/ 1760538 w 1334"/>
              <a:gd name="T69" fmla="*/ 1557338 h 1601"/>
              <a:gd name="T70" fmla="*/ 1760538 w 1334"/>
              <a:gd name="T71" fmla="*/ 1389063 h 1601"/>
              <a:gd name="T72" fmla="*/ 1760538 w 1334"/>
              <a:gd name="T73" fmla="*/ 1303338 h 1601"/>
              <a:gd name="T74" fmla="*/ 1743075 w 1334"/>
              <a:gd name="T75" fmla="*/ 1135063 h 1601"/>
              <a:gd name="T76" fmla="*/ 1727200 w 1334"/>
              <a:gd name="T77" fmla="*/ 1049338 h 1601"/>
              <a:gd name="T78" fmla="*/ 1793875 w 1334"/>
              <a:gd name="T79" fmla="*/ 947738 h 1601"/>
              <a:gd name="T80" fmla="*/ 1844675 w 1334"/>
              <a:gd name="T81" fmla="*/ 863600 h 1601"/>
              <a:gd name="T82" fmla="*/ 1930400 w 1334"/>
              <a:gd name="T83" fmla="*/ 779463 h 1601"/>
              <a:gd name="T84" fmla="*/ 2014538 w 1334"/>
              <a:gd name="T85" fmla="*/ 677863 h 1601"/>
              <a:gd name="T86" fmla="*/ 2065338 w 1334"/>
              <a:gd name="T87" fmla="*/ 541338 h 1601"/>
              <a:gd name="T88" fmla="*/ 2116138 w 1334"/>
              <a:gd name="T89" fmla="*/ 457200 h 1601"/>
              <a:gd name="T90" fmla="*/ 2116138 w 1334"/>
              <a:gd name="T91" fmla="*/ 220663 h 1601"/>
              <a:gd name="T92" fmla="*/ 2065338 w 1334"/>
              <a:gd name="T93" fmla="*/ 50800 h 1601"/>
              <a:gd name="T94" fmla="*/ 1930400 w 1334"/>
              <a:gd name="T95" fmla="*/ 50800 h 1601"/>
              <a:gd name="T96" fmla="*/ 1793875 w 1334"/>
              <a:gd name="T97" fmla="*/ 50800 h 1601"/>
              <a:gd name="T98" fmla="*/ 1684338 w 1334"/>
              <a:gd name="T99" fmla="*/ 50800 h 160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334"/>
              <a:gd name="T151" fmla="*/ 0 h 1601"/>
              <a:gd name="T152" fmla="*/ 1334 w 1334"/>
              <a:gd name="T153" fmla="*/ 1601 h 160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334" h="1601">
                <a:moveTo>
                  <a:pt x="1061" y="32"/>
                </a:moveTo>
                <a:lnTo>
                  <a:pt x="970" y="21"/>
                </a:lnTo>
                <a:lnTo>
                  <a:pt x="864" y="0"/>
                </a:lnTo>
                <a:lnTo>
                  <a:pt x="757" y="0"/>
                </a:lnTo>
                <a:lnTo>
                  <a:pt x="693" y="0"/>
                </a:lnTo>
                <a:lnTo>
                  <a:pt x="629" y="0"/>
                </a:lnTo>
                <a:lnTo>
                  <a:pt x="522" y="0"/>
                </a:lnTo>
                <a:lnTo>
                  <a:pt x="394" y="0"/>
                </a:lnTo>
                <a:lnTo>
                  <a:pt x="330" y="0"/>
                </a:lnTo>
                <a:lnTo>
                  <a:pt x="245" y="11"/>
                </a:lnTo>
                <a:lnTo>
                  <a:pt x="170" y="32"/>
                </a:lnTo>
                <a:lnTo>
                  <a:pt x="160" y="117"/>
                </a:lnTo>
                <a:lnTo>
                  <a:pt x="149" y="181"/>
                </a:lnTo>
                <a:lnTo>
                  <a:pt x="117" y="256"/>
                </a:lnTo>
                <a:lnTo>
                  <a:pt x="74" y="341"/>
                </a:lnTo>
                <a:lnTo>
                  <a:pt x="53" y="405"/>
                </a:lnTo>
                <a:lnTo>
                  <a:pt x="32" y="469"/>
                </a:lnTo>
                <a:lnTo>
                  <a:pt x="21" y="533"/>
                </a:lnTo>
                <a:lnTo>
                  <a:pt x="21" y="597"/>
                </a:lnTo>
                <a:lnTo>
                  <a:pt x="10" y="619"/>
                </a:lnTo>
                <a:lnTo>
                  <a:pt x="0" y="704"/>
                </a:lnTo>
                <a:lnTo>
                  <a:pt x="0" y="747"/>
                </a:lnTo>
                <a:lnTo>
                  <a:pt x="0" y="789"/>
                </a:lnTo>
                <a:lnTo>
                  <a:pt x="0" y="811"/>
                </a:lnTo>
                <a:lnTo>
                  <a:pt x="0" y="875"/>
                </a:lnTo>
                <a:lnTo>
                  <a:pt x="0" y="939"/>
                </a:lnTo>
                <a:lnTo>
                  <a:pt x="0" y="971"/>
                </a:lnTo>
                <a:lnTo>
                  <a:pt x="0" y="1013"/>
                </a:lnTo>
                <a:lnTo>
                  <a:pt x="0" y="1035"/>
                </a:lnTo>
                <a:lnTo>
                  <a:pt x="0" y="1067"/>
                </a:lnTo>
                <a:lnTo>
                  <a:pt x="10" y="1109"/>
                </a:lnTo>
                <a:lnTo>
                  <a:pt x="10" y="1131"/>
                </a:lnTo>
                <a:lnTo>
                  <a:pt x="10" y="1173"/>
                </a:lnTo>
                <a:lnTo>
                  <a:pt x="10" y="1195"/>
                </a:lnTo>
                <a:lnTo>
                  <a:pt x="10" y="1227"/>
                </a:lnTo>
                <a:lnTo>
                  <a:pt x="10" y="1269"/>
                </a:lnTo>
                <a:lnTo>
                  <a:pt x="10" y="1291"/>
                </a:lnTo>
                <a:lnTo>
                  <a:pt x="10" y="1323"/>
                </a:lnTo>
                <a:lnTo>
                  <a:pt x="32" y="1344"/>
                </a:lnTo>
                <a:lnTo>
                  <a:pt x="64" y="1376"/>
                </a:lnTo>
                <a:lnTo>
                  <a:pt x="128" y="1397"/>
                </a:lnTo>
                <a:lnTo>
                  <a:pt x="234" y="1408"/>
                </a:lnTo>
                <a:lnTo>
                  <a:pt x="256" y="1419"/>
                </a:lnTo>
                <a:lnTo>
                  <a:pt x="266" y="1451"/>
                </a:lnTo>
                <a:lnTo>
                  <a:pt x="288" y="1483"/>
                </a:lnTo>
                <a:lnTo>
                  <a:pt x="320" y="1504"/>
                </a:lnTo>
                <a:lnTo>
                  <a:pt x="352" y="1525"/>
                </a:lnTo>
                <a:lnTo>
                  <a:pt x="480" y="1557"/>
                </a:lnTo>
                <a:lnTo>
                  <a:pt x="565" y="1568"/>
                </a:lnTo>
                <a:lnTo>
                  <a:pt x="650" y="1579"/>
                </a:lnTo>
                <a:lnTo>
                  <a:pt x="714" y="1579"/>
                </a:lnTo>
                <a:lnTo>
                  <a:pt x="800" y="1579"/>
                </a:lnTo>
                <a:lnTo>
                  <a:pt x="928" y="1589"/>
                </a:lnTo>
                <a:lnTo>
                  <a:pt x="992" y="1600"/>
                </a:lnTo>
                <a:lnTo>
                  <a:pt x="1024" y="1600"/>
                </a:lnTo>
                <a:lnTo>
                  <a:pt x="1024" y="1568"/>
                </a:lnTo>
                <a:lnTo>
                  <a:pt x="1024" y="1525"/>
                </a:lnTo>
                <a:lnTo>
                  <a:pt x="1056" y="1515"/>
                </a:lnTo>
                <a:lnTo>
                  <a:pt x="1077" y="1493"/>
                </a:lnTo>
                <a:lnTo>
                  <a:pt x="1088" y="1461"/>
                </a:lnTo>
                <a:lnTo>
                  <a:pt x="1109" y="1387"/>
                </a:lnTo>
                <a:lnTo>
                  <a:pt x="1109" y="1365"/>
                </a:lnTo>
                <a:lnTo>
                  <a:pt x="1109" y="1301"/>
                </a:lnTo>
                <a:lnTo>
                  <a:pt x="1109" y="1237"/>
                </a:lnTo>
                <a:lnTo>
                  <a:pt x="1109" y="1152"/>
                </a:lnTo>
                <a:lnTo>
                  <a:pt x="1109" y="1109"/>
                </a:lnTo>
                <a:lnTo>
                  <a:pt x="1109" y="1067"/>
                </a:lnTo>
                <a:lnTo>
                  <a:pt x="1109" y="1035"/>
                </a:lnTo>
                <a:lnTo>
                  <a:pt x="1109" y="1013"/>
                </a:lnTo>
                <a:lnTo>
                  <a:pt x="1109" y="981"/>
                </a:lnTo>
                <a:lnTo>
                  <a:pt x="1109" y="917"/>
                </a:lnTo>
                <a:lnTo>
                  <a:pt x="1109" y="875"/>
                </a:lnTo>
                <a:lnTo>
                  <a:pt x="1109" y="853"/>
                </a:lnTo>
                <a:lnTo>
                  <a:pt x="1109" y="821"/>
                </a:lnTo>
                <a:lnTo>
                  <a:pt x="1098" y="747"/>
                </a:lnTo>
                <a:lnTo>
                  <a:pt x="1098" y="715"/>
                </a:lnTo>
                <a:lnTo>
                  <a:pt x="1098" y="693"/>
                </a:lnTo>
                <a:lnTo>
                  <a:pt x="1088" y="661"/>
                </a:lnTo>
                <a:lnTo>
                  <a:pt x="1098" y="629"/>
                </a:lnTo>
                <a:lnTo>
                  <a:pt x="1130" y="597"/>
                </a:lnTo>
                <a:lnTo>
                  <a:pt x="1152" y="576"/>
                </a:lnTo>
                <a:lnTo>
                  <a:pt x="1162" y="544"/>
                </a:lnTo>
                <a:lnTo>
                  <a:pt x="1184" y="533"/>
                </a:lnTo>
                <a:lnTo>
                  <a:pt x="1216" y="491"/>
                </a:lnTo>
                <a:lnTo>
                  <a:pt x="1237" y="469"/>
                </a:lnTo>
                <a:lnTo>
                  <a:pt x="1269" y="427"/>
                </a:lnTo>
                <a:lnTo>
                  <a:pt x="1290" y="405"/>
                </a:lnTo>
                <a:lnTo>
                  <a:pt x="1301" y="341"/>
                </a:lnTo>
                <a:lnTo>
                  <a:pt x="1333" y="320"/>
                </a:lnTo>
                <a:lnTo>
                  <a:pt x="1333" y="288"/>
                </a:lnTo>
                <a:lnTo>
                  <a:pt x="1333" y="224"/>
                </a:lnTo>
                <a:lnTo>
                  <a:pt x="1333" y="139"/>
                </a:lnTo>
                <a:lnTo>
                  <a:pt x="1333" y="53"/>
                </a:lnTo>
                <a:lnTo>
                  <a:pt x="1301" y="32"/>
                </a:lnTo>
                <a:lnTo>
                  <a:pt x="1258" y="32"/>
                </a:lnTo>
                <a:lnTo>
                  <a:pt x="1216" y="32"/>
                </a:lnTo>
                <a:lnTo>
                  <a:pt x="1152" y="32"/>
                </a:lnTo>
                <a:lnTo>
                  <a:pt x="1130" y="32"/>
                </a:lnTo>
                <a:lnTo>
                  <a:pt x="1061" y="32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478" name="Freeform 38"/>
          <p:cNvSpPr>
            <a:spLocks/>
          </p:cNvSpPr>
          <p:nvPr/>
        </p:nvSpPr>
        <p:spPr bwMode="auto">
          <a:xfrm>
            <a:off x="5062538" y="2192338"/>
            <a:ext cx="3244850" cy="2678112"/>
          </a:xfrm>
          <a:custGeom>
            <a:avLst/>
            <a:gdLst>
              <a:gd name="T0" fmla="*/ 3149600 w 2044"/>
              <a:gd name="T1" fmla="*/ 508000 h 1687"/>
              <a:gd name="T2" fmla="*/ 3048000 w 2044"/>
              <a:gd name="T3" fmla="*/ 508000 h 1687"/>
              <a:gd name="T4" fmla="*/ 2963863 w 2044"/>
              <a:gd name="T5" fmla="*/ 373062 h 1687"/>
              <a:gd name="T6" fmla="*/ 2963863 w 2044"/>
              <a:gd name="T7" fmla="*/ 101600 h 1687"/>
              <a:gd name="T8" fmla="*/ 2963863 w 2044"/>
              <a:gd name="T9" fmla="*/ 0 h 1687"/>
              <a:gd name="T10" fmla="*/ 2709863 w 2044"/>
              <a:gd name="T11" fmla="*/ 0 h 1687"/>
              <a:gd name="T12" fmla="*/ 2489200 w 2044"/>
              <a:gd name="T13" fmla="*/ 17462 h 1687"/>
              <a:gd name="T14" fmla="*/ 2252663 w 2044"/>
              <a:gd name="T15" fmla="*/ 17462 h 1687"/>
              <a:gd name="T16" fmla="*/ 1965325 w 2044"/>
              <a:gd name="T17" fmla="*/ 17462 h 1687"/>
              <a:gd name="T18" fmla="*/ 1660525 w 2044"/>
              <a:gd name="T19" fmla="*/ 17462 h 1687"/>
              <a:gd name="T20" fmla="*/ 1389063 w 2044"/>
              <a:gd name="T21" fmla="*/ 17462 h 1687"/>
              <a:gd name="T22" fmla="*/ 1185863 w 2044"/>
              <a:gd name="T23" fmla="*/ 17462 h 1687"/>
              <a:gd name="T24" fmla="*/ 1016000 w 2044"/>
              <a:gd name="T25" fmla="*/ 17462 h 1687"/>
              <a:gd name="T26" fmla="*/ 812800 w 2044"/>
              <a:gd name="T27" fmla="*/ 0 h 1687"/>
              <a:gd name="T28" fmla="*/ 627063 w 2044"/>
              <a:gd name="T29" fmla="*/ 0 h 1687"/>
              <a:gd name="T30" fmla="*/ 508000 w 2044"/>
              <a:gd name="T31" fmla="*/ 34925 h 1687"/>
              <a:gd name="T32" fmla="*/ 457200 w 2044"/>
              <a:gd name="T33" fmla="*/ 288925 h 1687"/>
              <a:gd name="T34" fmla="*/ 390525 w 2044"/>
              <a:gd name="T35" fmla="*/ 406400 h 1687"/>
              <a:gd name="T36" fmla="*/ 304800 w 2044"/>
              <a:gd name="T37" fmla="*/ 492125 h 1687"/>
              <a:gd name="T38" fmla="*/ 254000 w 2044"/>
              <a:gd name="T39" fmla="*/ 677862 h 1687"/>
              <a:gd name="T40" fmla="*/ 238125 w 2044"/>
              <a:gd name="T41" fmla="*/ 982662 h 1687"/>
              <a:gd name="T42" fmla="*/ 238125 w 2044"/>
              <a:gd name="T43" fmla="*/ 1219200 h 1687"/>
              <a:gd name="T44" fmla="*/ 238125 w 2044"/>
              <a:gd name="T45" fmla="*/ 1389062 h 1687"/>
              <a:gd name="T46" fmla="*/ 203200 w 2044"/>
              <a:gd name="T47" fmla="*/ 1457325 h 1687"/>
              <a:gd name="T48" fmla="*/ 119063 w 2044"/>
              <a:gd name="T49" fmla="*/ 1541462 h 1687"/>
              <a:gd name="T50" fmla="*/ 50800 w 2044"/>
              <a:gd name="T51" fmla="*/ 1609725 h 1687"/>
              <a:gd name="T52" fmla="*/ 0 w 2044"/>
              <a:gd name="T53" fmla="*/ 1711325 h 1687"/>
              <a:gd name="T54" fmla="*/ 0 w 2044"/>
              <a:gd name="T55" fmla="*/ 1914525 h 1687"/>
              <a:gd name="T56" fmla="*/ 0 w 2044"/>
              <a:gd name="T57" fmla="*/ 2151062 h 1687"/>
              <a:gd name="T58" fmla="*/ 17463 w 2044"/>
              <a:gd name="T59" fmla="*/ 2422525 h 1687"/>
              <a:gd name="T60" fmla="*/ 169863 w 2044"/>
              <a:gd name="T61" fmla="*/ 2506662 h 1687"/>
              <a:gd name="T62" fmla="*/ 406400 w 2044"/>
              <a:gd name="T63" fmla="*/ 2506662 h 1687"/>
              <a:gd name="T64" fmla="*/ 508000 w 2044"/>
              <a:gd name="T65" fmla="*/ 2506662 h 1687"/>
              <a:gd name="T66" fmla="*/ 812800 w 2044"/>
              <a:gd name="T67" fmla="*/ 2540000 h 1687"/>
              <a:gd name="T68" fmla="*/ 949325 w 2044"/>
              <a:gd name="T69" fmla="*/ 2540000 h 1687"/>
              <a:gd name="T70" fmla="*/ 1185863 w 2044"/>
              <a:gd name="T71" fmla="*/ 2540000 h 1687"/>
              <a:gd name="T72" fmla="*/ 1625600 w 2044"/>
              <a:gd name="T73" fmla="*/ 2574925 h 1687"/>
              <a:gd name="T74" fmla="*/ 1965325 w 2044"/>
              <a:gd name="T75" fmla="*/ 2676525 h 1687"/>
              <a:gd name="T76" fmla="*/ 2235200 w 2044"/>
              <a:gd name="T77" fmla="*/ 2676525 h 1687"/>
              <a:gd name="T78" fmla="*/ 2574925 w 2044"/>
              <a:gd name="T79" fmla="*/ 2676525 h 1687"/>
              <a:gd name="T80" fmla="*/ 2778125 w 2044"/>
              <a:gd name="T81" fmla="*/ 2641600 h 1687"/>
              <a:gd name="T82" fmla="*/ 2811463 w 2044"/>
              <a:gd name="T83" fmla="*/ 2387600 h 1687"/>
              <a:gd name="T84" fmla="*/ 2811463 w 2044"/>
              <a:gd name="T85" fmla="*/ 2219325 h 1687"/>
              <a:gd name="T86" fmla="*/ 2811463 w 2044"/>
              <a:gd name="T87" fmla="*/ 2082800 h 1687"/>
              <a:gd name="T88" fmla="*/ 2811463 w 2044"/>
              <a:gd name="T89" fmla="*/ 1795462 h 1687"/>
              <a:gd name="T90" fmla="*/ 2811463 w 2044"/>
              <a:gd name="T91" fmla="*/ 1524000 h 1687"/>
              <a:gd name="T92" fmla="*/ 2844800 w 2044"/>
              <a:gd name="T93" fmla="*/ 1287462 h 1687"/>
              <a:gd name="T94" fmla="*/ 2963863 w 2044"/>
              <a:gd name="T95" fmla="*/ 1152525 h 1687"/>
              <a:gd name="T96" fmla="*/ 3133725 w 2044"/>
              <a:gd name="T97" fmla="*/ 1000125 h 1687"/>
              <a:gd name="T98" fmla="*/ 3200400 w 2044"/>
              <a:gd name="T99" fmla="*/ 914400 h 1687"/>
              <a:gd name="T100" fmla="*/ 3200400 w 2044"/>
              <a:gd name="T101" fmla="*/ 746125 h 1687"/>
              <a:gd name="T102" fmla="*/ 3235325 w 2044"/>
              <a:gd name="T103" fmla="*/ 660400 h 1687"/>
              <a:gd name="T104" fmla="*/ 3235325 w 2044"/>
              <a:gd name="T105" fmla="*/ 441325 h 1687"/>
              <a:gd name="T106" fmla="*/ 3243263 w 2044"/>
              <a:gd name="T107" fmla="*/ 550862 h 168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044"/>
              <a:gd name="T163" fmla="*/ 0 h 1687"/>
              <a:gd name="T164" fmla="*/ 2044 w 2044"/>
              <a:gd name="T165" fmla="*/ 1687 h 168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044" h="1687">
                <a:moveTo>
                  <a:pt x="2043" y="347"/>
                </a:moveTo>
                <a:lnTo>
                  <a:pt x="1984" y="320"/>
                </a:lnTo>
                <a:lnTo>
                  <a:pt x="1942" y="320"/>
                </a:lnTo>
                <a:lnTo>
                  <a:pt x="1920" y="320"/>
                </a:lnTo>
                <a:lnTo>
                  <a:pt x="1878" y="320"/>
                </a:lnTo>
                <a:lnTo>
                  <a:pt x="1867" y="235"/>
                </a:lnTo>
                <a:lnTo>
                  <a:pt x="1867" y="107"/>
                </a:lnTo>
                <a:lnTo>
                  <a:pt x="1867" y="64"/>
                </a:lnTo>
                <a:lnTo>
                  <a:pt x="1867" y="22"/>
                </a:lnTo>
                <a:lnTo>
                  <a:pt x="1867" y="0"/>
                </a:lnTo>
                <a:lnTo>
                  <a:pt x="1835" y="0"/>
                </a:lnTo>
                <a:lnTo>
                  <a:pt x="1707" y="0"/>
                </a:lnTo>
                <a:lnTo>
                  <a:pt x="1675" y="11"/>
                </a:lnTo>
                <a:lnTo>
                  <a:pt x="1568" y="11"/>
                </a:lnTo>
                <a:lnTo>
                  <a:pt x="1504" y="11"/>
                </a:lnTo>
                <a:lnTo>
                  <a:pt x="1419" y="11"/>
                </a:lnTo>
                <a:lnTo>
                  <a:pt x="1323" y="11"/>
                </a:lnTo>
                <a:lnTo>
                  <a:pt x="1238" y="11"/>
                </a:lnTo>
                <a:lnTo>
                  <a:pt x="1152" y="11"/>
                </a:lnTo>
                <a:lnTo>
                  <a:pt x="1046" y="11"/>
                </a:lnTo>
                <a:lnTo>
                  <a:pt x="982" y="11"/>
                </a:lnTo>
                <a:lnTo>
                  <a:pt x="875" y="11"/>
                </a:lnTo>
                <a:lnTo>
                  <a:pt x="811" y="11"/>
                </a:lnTo>
                <a:lnTo>
                  <a:pt x="747" y="11"/>
                </a:lnTo>
                <a:lnTo>
                  <a:pt x="704" y="11"/>
                </a:lnTo>
                <a:lnTo>
                  <a:pt x="640" y="11"/>
                </a:lnTo>
                <a:lnTo>
                  <a:pt x="576" y="0"/>
                </a:lnTo>
                <a:lnTo>
                  <a:pt x="512" y="0"/>
                </a:lnTo>
                <a:lnTo>
                  <a:pt x="480" y="0"/>
                </a:lnTo>
                <a:lnTo>
                  <a:pt x="395" y="0"/>
                </a:lnTo>
                <a:lnTo>
                  <a:pt x="331" y="0"/>
                </a:lnTo>
                <a:lnTo>
                  <a:pt x="320" y="22"/>
                </a:lnTo>
                <a:lnTo>
                  <a:pt x="299" y="107"/>
                </a:lnTo>
                <a:lnTo>
                  <a:pt x="288" y="182"/>
                </a:lnTo>
                <a:lnTo>
                  <a:pt x="256" y="224"/>
                </a:lnTo>
                <a:lnTo>
                  <a:pt x="246" y="256"/>
                </a:lnTo>
                <a:lnTo>
                  <a:pt x="224" y="288"/>
                </a:lnTo>
                <a:lnTo>
                  <a:pt x="192" y="310"/>
                </a:lnTo>
                <a:lnTo>
                  <a:pt x="171" y="342"/>
                </a:lnTo>
                <a:lnTo>
                  <a:pt x="160" y="427"/>
                </a:lnTo>
                <a:lnTo>
                  <a:pt x="160" y="534"/>
                </a:lnTo>
                <a:lnTo>
                  <a:pt x="150" y="619"/>
                </a:lnTo>
                <a:lnTo>
                  <a:pt x="150" y="726"/>
                </a:lnTo>
                <a:lnTo>
                  <a:pt x="150" y="768"/>
                </a:lnTo>
                <a:lnTo>
                  <a:pt x="150" y="790"/>
                </a:lnTo>
                <a:lnTo>
                  <a:pt x="150" y="875"/>
                </a:lnTo>
                <a:lnTo>
                  <a:pt x="150" y="907"/>
                </a:lnTo>
                <a:lnTo>
                  <a:pt x="128" y="918"/>
                </a:lnTo>
                <a:lnTo>
                  <a:pt x="107" y="950"/>
                </a:lnTo>
                <a:lnTo>
                  <a:pt x="75" y="971"/>
                </a:lnTo>
                <a:lnTo>
                  <a:pt x="43" y="992"/>
                </a:lnTo>
                <a:lnTo>
                  <a:pt x="32" y="1014"/>
                </a:lnTo>
                <a:lnTo>
                  <a:pt x="11" y="1056"/>
                </a:lnTo>
                <a:lnTo>
                  <a:pt x="0" y="1078"/>
                </a:lnTo>
                <a:lnTo>
                  <a:pt x="0" y="1142"/>
                </a:lnTo>
                <a:lnTo>
                  <a:pt x="0" y="1206"/>
                </a:lnTo>
                <a:lnTo>
                  <a:pt x="0" y="1291"/>
                </a:lnTo>
                <a:lnTo>
                  <a:pt x="0" y="1355"/>
                </a:lnTo>
                <a:lnTo>
                  <a:pt x="0" y="1462"/>
                </a:lnTo>
                <a:lnTo>
                  <a:pt x="11" y="1526"/>
                </a:lnTo>
                <a:lnTo>
                  <a:pt x="43" y="1568"/>
                </a:lnTo>
                <a:lnTo>
                  <a:pt x="107" y="1579"/>
                </a:lnTo>
                <a:lnTo>
                  <a:pt x="192" y="1579"/>
                </a:lnTo>
                <a:lnTo>
                  <a:pt x="256" y="1579"/>
                </a:lnTo>
                <a:lnTo>
                  <a:pt x="278" y="1579"/>
                </a:lnTo>
                <a:lnTo>
                  <a:pt x="320" y="1579"/>
                </a:lnTo>
                <a:lnTo>
                  <a:pt x="427" y="1590"/>
                </a:lnTo>
                <a:lnTo>
                  <a:pt x="512" y="1600"/>
                </a:lnTo>
                <a:lnTo>
                  <a:pt x="534" y="1600"/>
                </a:lnTo>
                <a:lnTo>
                  <a:pt x="598" y="1600"/>
                </a:lnTo>
                <a:lnTo>
                  <a:pt x="662" y="1600"/>
                </a:lnTo>
                <a:lnTo>
                  <a:pt x="747" y="1600"/>
                </a:lnTo>
                <a:lnTo>
                  <a:pt x="896" y="1600"/>
                </a:lnTo>
                <a:lnTo>
                  <a:pt x="1024" y="1622"/>
                </a:lnTo>
                <a:lnTo>
                  <a:pt x="1131" y="1686"/>
                </a:lnTo>
                <a:lnTo>
                  <a:pt x="1238" y="1686"/>
                </a:lnTo>
                <a:lnTo>
                  <a:pt x="1280" y="1686"/>
                </a:lnTo>
                <a:lnTo>
                  <a:pt x="1408" y="1686"/>
                </a:lnTo>
                <a:lnTo>
                  <a:pt x="1558" y="1686"/>
                </a:lnTo>
                <a:lnTo>
                  <a:pt x="1622" y="1686"/>
                </a:lnTo>
                <a:lnTo>
                  <a:pt x="1728" y="1686"/>
                </a:lnTo>
                <a:lnTo>
                  <a:pt x="1750" y="1664"/>
                </a:lnTo>
                <a:lnTo>
                  <a:pt x="1760" y="1579"/>
                </a:lnTo>
                <a:lnTo>
                  <a:pt x="1771" y="1504"/>
                </a:lnTo>
                <a:lnTo>
                  <a:pt x="1771" y="1462"/>
                </a:lnTo>
                <a:lnTo>
                  <a:pt x="1771" y="1398"/>
                </a:lnTo>
                <a:lnTo>
                  <a:pt x="1771" y="1376"/>
                </a:lnTo>
                <a:lnTo>
                  <a:pt x="1771" y="1312"/>
                </a:lnTo>
                <a:lnTo>
                  <a:pt x="1771" y="1216"/>
                </a:lnTo>
                <a:lnTo>
                  <a:pt x="1771" y="1131"/>
                </a:lnTo>
                <a:lnTo>
                  <a:pt x="1771" y="1046"/>
                </a:lnTo>
                <a:lnTo>
                  <a:pt x="1771" y="960"/>
                </a:lnTo>
                <a:lnTo>
                  <a:pt x="1782" y="875"/>
                </a:lnTo>
                <a:lnTo>
                  <a:pt x="1792" y="811"/>
                </a:lnTo>
                <a:lnTo>
                  <a:pt x="1803" y="747"/>
                </a:lnTo>
                <a:lnTo>
                  <a:pt x="1867" y="726"/>
                </a:lnTo>
                <a:lnTo>
                  <a:pt x="1931" y="662"/>
                </a:lnTo>
                <a:lnTo>
                  <a:pt x="1974" y="630"/>
                </a:lnTo>
                <a:lnTo>
                  <a:pt x="1995" y="608"/>
                </a:lnTo>
                <a:lnTo>
                  <a:pt x="2016" y="576"/>
                </a:lnTo>
                <a:lnTo>
                  <a:pt x="2016" y="502"/>
                </a:lnTo>
                <a:lnTo>
                  <a:pt x="2016" y="470"/>
                </a:lnTo>
                <a:lnTo>
                  <a:pt x="2027" y="448"/>
                </a:lnTo>
                <a:lnTo>
                  <a:pt x="2038" y="416"/>
                </a:lnTo>
                <a:lnTo>
                  <a:pt x="2043" y="347"/>
                </a:lnTo>
                <a:lnTo>
                  <a:pt x="2038" y="278"/>
                </a:lnTo>
                <a:lnTo>
                  <a:pt x="2043" y="347"/>
                </a:lnTo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9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7" grpId="0" animBg="1"/>
      <p:bldP spid="8294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Communication Network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67325"/>
            <a:ext cx="7772400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Each edge is a link that can be constructed (i.e., a feasible link).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750" y="1412875"/>
            <a:ext cx="6242050" cy="3667125"/>
            <a:chOff x="1060" y="1108"/>
            <a:chExt cx="3932" cy="2310"/>
          </a:xfrm>
        </p:grpSpPr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3" name="Oval 6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4" name="Oval 7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5" name="Oval 8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7" name="Oval 10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8" name="Oval 11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9" name="Oval 12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0" name="Oval 13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1" name="Oval 14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2" name="Oval 15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4" name="Line 17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6" name="Line 19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 flipH="1">
              <a:off x="2592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9" name="Line 22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0" name="Line 23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1" name="Line 24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2" name="Line 25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3" name="Rectangle 26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24" name="Rectangle 27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9725" name="Rectangle 28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9726" name="Rectangle 29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9727" name="Rectangle 30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28" name="Rectangle 31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9729" name="Rectangle 32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9730" name="Rectangle 33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9731" name="Rectangle 34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9732" name="Rectangle 35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9733" name="Rectangle 36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9734" name="Line 37"/>
            <p:cNvSpPr>
              <a:spLocks noChangeShapeType="1"/>
            </p:cNvSpPr>
            <p:nvPr/>
          </p:nvSpPr>
          <p:spPr bwMode="auto">
            <a:xfrm>
              <a:off x="2688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5" name="Line 38"/>
            <p:cNvSpPr>
              <a:spLocks noChangeShapeType="1"/>
            </p:cNvSpPr>
            <p:nvPr/>
          </p:nvSpPr>
          <p:spPr bwMode="auto">
            <a:xfrm flipH="1">
              <a:off x="2160" y="2448"/>
              <a:ext cx="33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6" name="Line 39"/>
            <p:cNvSpPr>
              <a:spLocks noChangeShapeType="1"/>
            </p:cNvSpPr>
            <p:nvPr/>
          </p:nvSpPr>
          <p:spPr bwMode="auto">
            <a:xfrm>
              <a:off x="3648" y="244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1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4582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Communication Network Problems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Is the network connected?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Can we communicate between every pair of cities?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Find the components.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Want to construct smallest number of feasible links so that resulting network is connected.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19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Graphs</a:t>
            </a:r>
            <a:endParaRPr lang="ko-KR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G = (V,E)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V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is the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vertex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set.</a:t>
            </a:r>
          </a:p>
          <a:p>
            <a:pPr eaLnBrk="1" hangingPunct="1"/>
            <a:r>
              <a:rPr lang="en-US" altLang="ko-KR" smtClean="0"/>
              <a:t>Vertices are also called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nodes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and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points</a:t>
            </a:r>
            <a:r>
              <a:rPr lang="en-US" altLang="ko-KR" smtClean="0">
                <a:solidFill>
                  <a:schemeClr val="bg2"/>
                </a:solidFill>
              </a:rPr>
              <a:t>.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is the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edge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set.</a:t>
            </a:r>
          </a:p>
          <a:p>
            <a:pPr eaLnBrk="1" hangingPunct="1"/>
            <a:r>
              <a:rPr lang="en-US" altLang="ko-KR" smtClean="0"/>
              <a:t>Each edge connects two different vertices.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</a:p>
          <a:p>
            <a:pPr eaLnBrk="1" hangingPunct="1"/>
            <a:r>
              <a:rPr lang="en-US" altLang="ko-KR" smtClean="0"/>
              <a:t>Edges are also called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arcs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and </a:t>
            </a:r>
            <a:r>
              <a:rPr lang="en-US" altLang="ko-KR" smtClean="0">
                <a:solidFill>
                  <a:srgbClr val="3333FF"/>
                </a:solidFill>
              </a:rPr>
              <a:t>lines</a:t>
            </a:r>
            <a:r>
              <a:rPr lang="en-US" altLang="ko-KR" smtClean="0">
                <a:solidFill>
                  <a:schemeClr val="bg2"/>
                </a:solidFill>
              </a:rPr>
              <a:t>.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Directed edge</a:t>
            </a:r>
            <a:r>
              <a:rPr lang="en-US" altLang="ko-KR" smtClean="0"/>
              <a:t> has an orientation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(u,v).</a:t>
            </a:r>
            <a:endParaRPr lang="ko-KR" altLang="en-US" smtClean="0">
              <a:solidFill>
                <a:srgbClr val="3333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59113" y="5516563"/>
            <a:ext cx="1768475" cy="519112"/>
            <a:chOff x="806" y="3801"/>
            <a:chExt cx="1114" cy="327"/>
          </a:xfrm>
        </p:grpSpPr>
        <p:sp>
          <p:nvSpPr>
            <p:cNvPr id="4102" name="Line 5"/>
            <p:cNvSpPr>
              <a:spLocks noChangeShapeType="1"/>
            </p:cNvSpPr>
            <p:nvPr/>
          </p:nvSpPr>
          <p:spPr bwMode="auto">
            <a:xfrm>
              <a:off x="1008" y="3984"/>
              <a:ext cx="62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806" y="38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1344" y="380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 eaLnBrk="0" latinLnBrk="0" hangingPunct="0"/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242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Cycles And Connectedness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2750" y="1412875"/>
            <a:ext cx="6242050" cy="3667125"/>
            <a:chOff x="1060" y="1108"/>
            <a:chExt cx="3932" cy="2310"/>
          </a:xfrm>
        </p:grpSpPr>
        <p:sp>
          <p:nvSpPr>
            <p:cNvPr id="31753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4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5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6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7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8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59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0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1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2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3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64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5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9" name="Line 20"/>
            <p:cNvSpPr>
              <a:spLocks noChangeShapeType="1"/>
            </p:cNvSpPr>
            <p:nvPr/>
          </p:nvSpPr>
          <p:spPr bwMode="auto">
            <a:xfrm flipH="1">
              <a:off x="2592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7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77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177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177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7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78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178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178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178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178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1785" name="Line 36"/>
            <p:cNvSpPr>
              <a:spLocks noChangeShapeType="1"/>
            </p:cNvSpPr>
            <p:nvPr/>
          </p:nvSpPr>
          <p:spPr bwMode="auto">
            <a:xfrm>
              <a:off x="2688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6" name="Line 37"/>
            <p:cNvSpPr>
              <a:spLocks noChangeShapeType="1"/>
            </p:cNvSpPr>
            <p:nvPr/>
          </p:nvSpPr>
          <p:spPr bwMode="auto">
            <a:xfrm flipH="1">
              <a:off x="2160" y="2448"/>
              <a:ext cx="33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7" name="Line 38"/>
            <p:cNvSpPr>
              <a:spLocks noChangeShapeType="1"/>
            </p:cNvSpPr>
            <p:nvPr/>
          </p:nvSpPr>
          <p:spPr bwMode="auto">
            <a:xfrm>
              <a:off x="3648" y="244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33575" name="Line 39"/>
          <p:cNvSpPr>
            <a:spLocks noChangeShapeType="1"/>
          </p:cNvSpPr>
          <p:nvPr/>
        </p:nvSpPr>
        <p:spPr bwMode="auto">
          <a:xfrm flipH="1">
            <a:off x="3429000" y="3540125"/>
            <a:ext cx="5334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357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685800" y="5267325"/>
            <a:ext cx="7772400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Removal of an edge that is on a cycle does not affect connectedness.</a:t>
            </a:r>
          </a:p>
        </p:txBody>
      </p:sp>
      <p:sp>
        <p:nvSpPr>
          <p:cNvPr id="833577" name="Line 41"/>
          <p:cNvSpPr>
            <a:spLocks noChangeShapeType="1"/>
          </p:cNvSpPr>
          <p:nvPr/>
        </p:nvSpPr>
        <p:spPr bwMode="auto">
          <a:xfrm flipH="1">
            <a:off x="2057400" y="1787525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3578" name="Line 42"/>
          <p:cNvSpPr>
            <a:spLocks noChangeShapeType="1"/>
          </p:cNvSpPr>
          <p:nvPr/>
        </p:nvSpPr>
        <p:spPr bwMode="auto">
          <a:xfrm>
            <a:off x="6248400" y="2397125"/>
            <a:ext cx="914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33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75" grpId="0" animBg="1"/>
      <p:bldP spid="833576" grpId="0" build="p" autoUpdateAnimBg="0"/>
      <p:bldP spid="833577" grpId="0" animBg="1"/>
      <p:bldP spid="83357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Cycles And Connectedness</a:t>
            </a:r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16827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26733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42735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58737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7473950" y="2255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22923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38163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53403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0" name="Oval 11"/>
          <p:cNvSpPr>
            <a:spLocks noChangeArrowheads="1"/>
          </p:cNvSpPr>
          <p:nvPr/>
        </p:nvSpPr>
        <p:spPr bwMode="auto">
          <a:xfrm>
            <a:off x="6864350" y="3322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1" name="Oval 12"/>
          <p:cNvSpPr>
            <a:spLocks noChangeArrowheads="1"/>
          </p:cNvSpPr>
          <p:nvPr/>
        </p:nvSpPr>
        <p:spPr bwMode="auto">
          <a:xfrm>
            <a:off x="30543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2" name="Oval 13"/>
          <p:cNvSpPr>
            <a:spLocks noChangeArrowheads="1"/>
          </p:cNvSpPr>
          <p:nvPr/>
        </p:nvSpPr>
        <p:spPr bwMode="auto">
          <a:xfrm>
            <a:off x="5035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29718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20574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26670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>
            <a:off x="35052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 flipH="1">
            <a:off x="41148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>
            <a:off x="41148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9" name="Line 20"/>
          <p:cNvSpPr>
            <a:spLocks noChangeShapeType="1"/>
          </p:cNvSpPr>
          <p:nvPr/>
        </p:nvSpPr>
        <p:spPr bwMode="auto">
          <a:xfrm flipH="1">
            <a:off x="55626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90" name="Line 21"/>
          <p:cNvSpPr>
            <a:spLocks noChangeShapeType="1"/>
          </p:cNvSpPr>
          <p:nvPr/>
        </p:nvSpPr>
        <p:spPr bwMode="auto">
          <a:xfrm flipV="1">
            <a:off x="7162800" y="27066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27432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2792" name="Rectangle 23"/>
          <p:cNvSpPr>
            <a:spLocks noChangeArrowheads="1"/>
          </p:cNvSpPr>
          <p:nvPr/>
        </p:nvSpPr>
        <p:spPr bwMode="auto">
          <a:xfrm>
            <a:off x="43434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59436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2794" name="Rectangle 25"/>
          <p:cNvSpPr>
            <a:spLocks noChangeArrowheads="1"/>
          </p:cNvSpPr>
          <p:nvPr/>
        </p:nvSpPr>
        <p:spPr bwMode="auto">
          <a:xfrm>
            <a:off x="7467600" y="23256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32795" name="Rectangle 26"/>
          <p:cNvSpPr>
            <a:spLocks noChangeArrowheads="1"/>
          </p:cNvSpPr>
          <p:nvPr/>
        </p:nvSpPr>
        <p:spPr bwMode="auto">
          <a:xfrm>
            <a:off x="17526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2796" name="Rectangle 27"/>
          <p:cNvSpPr>
            <a:spLocks noChangeArrowheads="1"/>
          </p:cNvSpPr>
          <p:nvPr/>
        </p:nvSpPr>
        <p:spPr bwMode="auto">
          <a:xfrm>
            <a:off x="23622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38862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2798" name="Rectangle 29"/>
          <p:cNvSpPr>
            <a:spLocks noChangeArrowheads="1"/>
          </p:cNvSpPr>
          <p:nvPr/>
        </p:nvSpPr>
        <p:spPr bwMode="auto">
          <a:xfrm>
            <a:off x="54102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32799" name="Rectangle 30"/>
          <p:cNvSpPr>
            <a:spLocks noChangeArrowheads="1"/>
          </p:cNvSpPr>
          <p:nvPr/>
        </p:nvSpPr>
        <p:spPr bwMode="auto">
          <a:xfrm>
            <a:off x="6858000" y="33924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32800" name="Rectangle 31"/>
          <p:cNvSpPr>
            <a:spLocks noChangeArrowheads="1"/>
          </p:cNvSpPr>
          <p:nvPr/>
        </p:nvSpPr>
        <p:spPr bwMode="auto">
          <a:xfrm>
            <a:off x="31242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2801" name="Rectangle 32"/>
          <p:cNvSpPr>
            <a:spLocks noChangeArrowheads="1"/>
          </p:cNvSpPr>
          <p:nvPr/>
        </p:nvSpPr>
        <p:spPr bwMode="auto">
          <a:xfrm>
            <a:off x="51054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2802" name="Line 33"/>
          <p:cNvSpPr>
            <a:spLocks noChangeShapeType="1"/>
          </p:cNvSpPr>
          <p:nvPr/>
        </p:nvSpPr>
        <p:spPr bwMode="auto">
          <a:xfrm>
            <a:off x="42672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03" name="Line 34"/>
          <p:cNvSpPr>
            <a:spLocks noChangeShapeType="1"/>
          </p:cNvSpPr>
          <p:nvPr/>
        </p:nvSpPr>
        <p:spPr bwMode="auto">
          <a:xfrm>
            <a:off x="5791200" y="3468688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04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685800" y="5297488"/>
            <a:ext cx="7772400" cy="762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Connected subgraph with all vertices and minimum number of edges has no cycles.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51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Tree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Connected graph that has no cycles.</a:t>
            </a:r>
          </a:p>
          <a:p>
            <a:pPr eaLnBrk="1" hangingPunct="1"/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vertex connected graph with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n-1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edges</a:t>
            </a:r>
            <a:r>
              <a:rPr lang="en-US" altLang="ko-KR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53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Spanning Tree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Subgraph that includes all vertices of the original graph.</a:t>
            </a:r>
          </a:p>
          <a:p>
            <a:pPr eaLnBrk="1" hangingPunct="1">
              <a:buSzTx/>
            </a:pPr>
            <a:r>
              <a:rPr lang="en-US" altLang="ko-KR" smtClean="0"/>
              <a:t>Subgraph is a tree.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If original graph has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/>
              <a:t> vertices, the spanning tree has </a:t>
            </a:r>
            <a:r>
              <a:rPr lang="en-US" altLang="ko-KR" smtClean="0">
                <a:solidFill>
                  <a:srgbClr val="3333FF"/>
                </a:solidFill>
              </a:rPr>
              <a:t>n </a:t>
            </a:r>
            <a:r>
              <a:rPr lang="en-US" altLang="ko-KR" smtClean="0"/>
              <a:t>vertices and </a:t>
            </a:r>
            <a:r>
              <a:rPr lang="en-US" altLang="ko-KR" smtClean="0">
                <a:solidFill>
                  <a:srgbClr val="3333FF"/>
                </a:solidFill>
              </a:rPr>
              <a:t>n-1 </a:t>
            </a:r>
            <a:r>
              <a:rPr lang="en-US" altLang="ko-KR" smtClean="0"/>
              <a:t>edges.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516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Minimum Cost Spanning Tree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84788"/>
            <a:ext cx="7772400" cy="6064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Tree cost is sum of edge weights/costs.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750" y="1557338"/>
            <a:ext cx="6242050" cy="3667125"/>
            <a:chOff x="1060" y="1108"/>
            <a:chExt cx="3932" cy="2310"/>
          </a:xfrm>
        </p:grpSpPr>
        <p:sp>
          <p:nvSpPr>
            <p:cNvPr id="35846" name="Oval 5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8" name="Oval 7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0" name="Oval 9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1" name="Oval 10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2" name="Oval 11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3" name="Oval 12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4" name="Oval 13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5" name="Oval 14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6" name="Oval 15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Line 1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Line 19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Line 21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Line 22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Line 23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Line 25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7" name="Rectangle 26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68" name="Rectangle 27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69" name="Rectangle 28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5870" name="Rectangle 29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5871" name="Rectangle 30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72" name="Rectangle 31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873" name="Rectangle 32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5874" name="Rectangle 33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5875" name="Rectangle 34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5876" name="Rectangle 35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78" name="Rectangle 37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5880" name="Rectangle 39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81" name="Rectangle 40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82" name="Rectangle 41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83" name="Rectangle 42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5884" name="Rectangle 43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5885" name="Line 44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6" name="Rectangle 45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887" name="Rectangle 46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5888" name="Rectangle 47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5889" name="Rectangle 48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90" name="Line 49"/>
            <p:cNvSpPr>
              <a:spLocks noChangeShapeType="1"/>
            </p:cNvSpPr>
            <p:nvPr/>
          </p:nvSpPr>
          <p:spPr bwMode="auto">
            <a:xfrm>
              <a:off x="3648" y="240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1" name="Rectangle 50"/>
            <p:cNvSpPr>
              <a:spLocks noChangeArrowheads="1"/>
            </p:cNvSpPr>
            <p:nvPr/>
          </p:nvSpPr>
          <p:spPr bwMode="auto">
            <a:xfrm>
              <a:off x="3840" y="240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5892" name="Line 51"/>
            <p:cNvSpPr>
              <a:spLocks noChangeShapeType="1"/>
            </p:cNvSpPr>
            <p:nvPr/>
          </p:nvSpPr>
          <p:spPr bwMode="auto">
            <a:xfrm flipH="1">
              <a:off x="2112" y="2400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3" name="Rectangle 52"/>
            <p:cNvSpPr>
              <a:spLocks noChangeArrowheads="1"/>
            </p:cNvSpPr>
            <p:nvPr/>
          </p:nvSpPr>
          <p:spPr bwMode="auto">
            <a:xfrm>
              <a:off x="2256" y="26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84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A Spanning Tree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606425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Spanning tree cost </a:t>
            </a:r>
            <a:r>
              <a:rPr lang="en-US" altLang="ko-KR" smtClean="0">
                <a:solidFill>
                  <a:srgbClr val="3333FF"/>
                </a:solidFill>
              </a:rPr>
              <a:t>= 51</a:t>
            </a:r>
            <a:r>
              <a:rPr lang="en-US" altLang="ko-KR" smtClean="0"/>
              <a:t>.</a:t>
            </a: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16827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26733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42735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58737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3" name="Oval 8"/>
          <p:cNvSpPr>
            <a:spLocks noChangeArrowheads="1"/>
          </p:cNvSpPr>
          <p:nvPr/>
        </p:nvSpPr>
        <p:spPr bwMode="auto">
          <a:xfrm>
            <a:off x="7473950" y="2673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22923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38163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6" name="Oval 11"/>
          <p:cNvSpPr>
            <a:spLocks noChangeArrowheads="1"/>
          </p:cNvSpPr>
          <p:nvPr/>
        </p:nvSpPr>
        <p:spPr bwMode="auto">
          <a:xfrm>
            <a:off x="53403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7" name="Oval 12"/>
          <p:cNvSpPr>
            <a:spLocks noChangeArrowheads="1"/>
          </p:cNvSpPr>
          <p:nvPr/>
        </p:nvSpPr>
        <p:spPr bwMode="auto">
          <a:xfrm>
            <a:off x="68643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30543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5035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 flipH="1">
            <a:off x="2057400" y="21336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2971800" y="22098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2057400" y="3048000"/>
            <a:ext cx="3048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>
            <a:off x="2667000" y="37338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3505200" y="5029200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 flipH="1">
            <a:off x="4191000" y="2438400"/>
            <a:ext cx="4572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>
            <a:off x="41148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 flipH="1">
            <a:off x="5562600" y="28194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8" name="Line 23"/>
          <p:cNvSpPr>
            <a:spLocks noChangeShapeType="1"/>
          </p:cNvSpPr>
          <p:nvPr/>
        </p:nvSpPr>
        <p:spPr bwMode="auto">
          <a:xfrm>
            <a:off x="6248400" y="2743200"/>
            <a:ext cx="914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9" name="Line 24"/>
          <p:cNvSpPr>
            <a:spLocks noChangeShapeType="1"/>
          </p:cNvSpPr>
          <p:nvPr/>
        </p:nvSpPr>
        <p:spPr bwMode="auto">
          <a:xfrm flipV="1">
            <a:off x="7162800" y="3124200"/>
            <a:ext cx="5334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90" name="Rectangle 25"/>
          <p:cNvSpPr>
            <a:spLocks noChangeArrowheads="1"/>
          </p:cNvSpPr>
          <p:nvPr/>
        </p:nvSpPr>
        <p:spPr bwMode="auto">
          <a:xfrm>
            <a:off x="2743200" y="1828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4343400" y="2057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6892" name="Rectangle 27"/>
          <p:cNvSpPr>
            <a:spLocks noChangeArrowheads="1"/>
          </p:cNvSpPr>
          <p:nvPr/>
        </p:nvSpPr>
        <p:spPr bwMode="auto">
          <a:xfrm>
            <a:off x="5943600" y="2438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6893" name="Rectangle 28"/>
          <p:cNvSpPr>
            <a:spLocks noChangeArrowheads="1"/>
          </p:cNvSpPr>
          <p:nvPr/>
        </p:nvSpPr>
        <p:spPr bwMode="auto">
          <a:xfrm>
            <a:off x="7467600" y="2743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36894" name="Rectangle 29"/>
          <p:cNvSpPr>
            <a:spLocks noChangeArrowheads="1"/>
          </p:cNvSpPr>
          <p:nvPr/>
        </p:nvSpPr>
        <p:spPr bwMode="auto">
          <a:xfrm>
            <a:off x="1752600" y="2667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6895" name="Rectangle 30"/>
          <p:cNvSpPr>
            <a:spLocks noChangeArrowheads="1"/>
          </p:cNvSpPr>
          <p:nvPr/>
        </p:nvSpPr>
        <p:spPr bwMode="auto">
          <a:xfrm>
            <a:off x="2362200" y="3276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6896" name="Rectangle 31"/>
          <p:cNvSpPr>
            <a:spLocks noChangeArrowheads="1"/>
          </p:cNvSpPr>
          <p:nvPr/>
        </p:nvSpPr>
        <p:spPr bwMode="auto">
          <a:xfrm>
            <a:off x="3886200" y="3505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6897" name="Rectangle 32"/>
          <p:cNvSpPr>
            <a:spLocks noChangeArrowheads="1"/>
          </p:cNvSpPr>
          <p:nvPr/>
        </p:nvSpPr>
        <p:spPr bwMode="auto">
          <a:xfrm>
            <a:off x="5410200" y="3657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36898" name="Rectangle 33"/>
          <p:cNvSpPr>
            <a:spLocks noChangeArrowheads="1"/>
          </p:cNvSpPr>
          <p:nvPr/>
        </p:nvSpPr>
        <p:spPr bwMode="auto">
          <a:xfrm>
            <a:off x="6858000" y="3810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36899" name="Rectangle 34"/>
          <p:cNvSpPr>
            <a:spLocks noChangeArrowheads="1"/>
          </p:cNvSpPr>
          <p:nvPr/>
        </p:nvSpPr>
        <p:spPr bwMode="auto">
          <a:xfrm>
            <a:off x="3124200" y="4800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6900" name="Rectangle 35"/>
          <p:cNvSpPr>
            <a:spLocks noChangeArrowheads="1"/>
          </p:cNvSpPr>
          <p:nvPr/>
        </p:nvSpPr>
        <p:spPr bwMode="auto">
          <a:xfrm>
            <a:off x="5105400" y="5029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6901" name="Rectangle 36"/>
          <p:cNvSpPr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6902" name="Rectangle 37"/>
          <p:cNvSpPr>
            <a:spLocks noChangeArrowheads="1"/>
          </p:cNvSpPr>
          <p:nvPr/>
        </p:nvSpPr>
        <p:spPr bwMode="auto">
          <a:xfrm>
            <a:off x="3429000" y="2362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6903" name="Rectangle 38"/>
          <p:cNvSpPr>
            <a:spLocks noChangeArrowheads="1"/>
          </p:cNvSpPr>
          <p:nvPr/>
        </p:nvSpPr>
        <p:spPr bwMode="auto">
          <a:xfrm>
            <a:off x="4495800" y="2743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6904" name="Rectangle 39"/>
          <p:cNvSpPr>
            <a:spLocks noChangeArrowheads="1"/>
          </p:cNvSpPr>
          <p:nvPr/>
        </p:nvSpPr>
        <p:spPr bwMode="auto">
          <a:xfrm>
            <a:off x="4648200" y="4038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6905" name="Rectangle 40"/>
          <p:cNvSpPr>
            <a:spLocks noChangeArrowheads="1"/>
          </p:cNvSpPr>
          <p:nvPr/>
        </p:nvSpPr>
        <p:spPr bwMode="auto">
          <a:xfrm>
            <a:off x="4114800" y="4724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6906" name="Rectangle 41"/>
          <p:cNvSpPr>
            <a:spLocks noChangeArrowheads="1"/>
          </p:cNvSpPr>
          <p:nvPr/>
        </p:nvSpPr>
        <p:spPr bwMode="auto">
          <a:xfrm>
            <a:off x="2971800" y="3962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6907" name="Rectangle 42"/>
          <p:cNvSpPr>
            <a:spLocks noChangeArrowheads="1"/>
          </p:cNvSpPr>
          <p:nvPr/>
        </p:nvSpPr>
        <p:spPr bwMode="auto">
          <a:xfrm>
            <a:off x="1905000" y="3048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6908" name="Line 43"/>
          <p:cNvSpPr>
            <a:spLocks noChangeShapeType="1"/>
          </p:cNvSpPr>
          <p:nvPr/>
        </p:nvSpPr>
        <p:spPr bwMode="auto">
          <a:xfrm>
            <a:off x="4267200" y="3733800"/>
            <a:ext cx="1066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909" name="Rectangle 44"/>
          <p:cNvSpPr>
            <a:spLocks noChangeArrowheads="1"/>
          </p:cNvSpPr>
          <p:nvPr/>
        </p:nvSpPr>
        <p:spPr bwMode="auto">
          <a:xfrm>
            <a:off x="4800600" y="3352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6910" name="Rectangle 45"/>
          <p:cNvSpPr>
            <a:spLocks noChangeArrowheads="1"/>
          </p:cNvSpPr>
          <p:nvPr/>
        </p:nvSpPr>
        <p:spPr bwMode="auto">
          <a:xfrm>
            <a:off x="5410200" y="3048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6911" name="Rectangle 46"/>
          <p:cNvSpPr>
            <a:spLocks noChangeArrowheads="1"/>
          </p:cNvSpPr>
          <p:nvPr/>
        </p:nvSpPr>
        <p:spPr bwMode="auto">
          <a:xfrm>
            <a:off x="6324600" y="3124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6912" name="Rectangle 47"/>
          <p:cNvSpPr>
            <a:spLocks noChangeArrowheads="1"/>
          </p:cNvSpPr>
          <p:nvPr/>
        </p:nvSpPr>
        <p:spPr bwMode="auto">
          <a:xfrm>
            <a:off x="7467600" y="3352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6913" name="Line 48"/>
          <p:cNvSpPr>
            <a:spLocks noChangeShapeType="1"/>
          </p:cNvSpPr>
          <p:nvPr/>
        </p:nvSpPr>
        <p:spPr bwMode="auto">
          <a:xfrm>
            <a:off x="5791200" y="38100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914" name="Rectangle 49"/>
          <p:cNvSpPr>
            <a:spLocks noChangeArrowheads="1"/>
          </p:cNvSpPr>
          <p:nvPr/>
        </p:nvSpPr>
        <p:spPr bwMode="auto">
          <a:xfrm>
            <a:off x="6096000" y="3810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6915" name="Line 50"/>
          <p:cNvSpPr>
            <a:spLocks noChangeShapeType="1"/>
          </p:cNvSpPr>
          <p:nvPr/>
        </p:nvSpPr>
        <p:spPr bwMode="auto">
          <a:xfrm flipH="1">
            <a:off x="3352800" y="38100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916" name="Rectangle 51"/>
          <p:cNvSpPr>
            <a:spLocks noChangeArrowheads="1"/>
          </p:cNvSpPr>
          <p:nvPr/>
        </p:nvSpPr>
        <p:spPr bwMode="auto">
          <a:xfrm>
            <a:off x="3581400" y="4191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58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Minimum Cost Spanning Tree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606425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Spanning tree cost </a:t>
            </a:r>
            <a:r>
              <a:rPr lang="en-US" altLang="ko-KR" smtClean="0">
                <a:solidFill>
                  <a:srgbClr val="3333FF"/>
                </a:solidFill>
              </a:rPr>
              <a:t>= 41</a:t>
            </a:r>
            <a:r>
              <a:rPr lang="en-US" altLang="ko-KR" smtClean="0"/>
              <a:t>.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16827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26733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42735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58737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7473950" y="2673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22923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38163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0" name="Oval 11"/>
          <p:cNvSpPr>
            <a:spLocks noChangeArrowheads="1"/>
          </p:cNvSpPr>
          <p:nvPr/>
        </p:nvSpPr>
        <p:spPr bwMode="auto">
          <a:xfrm>
            <a:off x="53403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68643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2" name="Oval 13"/>
          <p:cNvSpPr>
            <a:spLocks noChangeArrowheads="1"/>
          </p:cNvSpPr>
          <p:nvPr/>
        </p:nvSpPr>
        <p:spPr bwMode="auto">
          <a:xfrm>
            <a:off x="30543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5035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 flipH="1">
            <a:off x="2057400" y="21336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29718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2057400" y="3048000"/>
            <a:ext cx="3048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2667000" y="37338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>
            <a:off x="35052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 flipH="1">
            <a:off x="4191000" y="2438400"/>
            <a:ext cx="4572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4114800" y="3886200"/>
            <a:ext cx="10668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 flipH="1">
            <a:off x="5562600" y="28194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6248400" y="2743200"/>
            <a:ext cx="914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13" name="Line 24"/>
          <p:cNvSpPr>
            <a:spLocks noChangeShapeType="1"/>
          </p:cNvSpPr>
          <p:nvPr/>
        </p:nvSpPr>
        <p:spPr bwMode="auto">
          <a:xfrm flipV="1">
            <a:off x="7162800" y="3124200"/>
            <a:ext cx="5334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2743200" y="1828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4343400" y="2057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7916" name="Rectangle 27"/>
          <p:cNvSpPr>
            <a:spLocks noChangeArrowheads="1"/>
          </p:cNvSpPr>
          <p:nvPr/>
        </p:nvSpPr>
        <p:spPr bwMode="auto">
          <a:xfrm>
            <a:off x="5943600" y="2438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7917" name="Rectangle 28"/>
          <p:cNvSpPr>
            <a:spLocks noChangeArrowheads="1"/>
          </p:cNvSpPr>
          <p:nvPr/>
        </p:nvSpPr>
        <p:spPr bwMode="auto">
          <a:xfrm>
            <a:off x="7467600" y="2743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37918" name="Rectangle 29"/>
          <p:cNvSpPr>
            <a:spLocks noChangeArrowheads="1"/>
          </p:cNvSpPr>
          <p:nvPr/>
        </p:nvSpPr>
        <p:spPr bwMode="auto">
          <a:xfrm>
            <a:off x="1752600" y="2667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7919" name="Rectangle 30"/>
          <p:cNvSpPr>
            <a:spLocks noChangeArrowheads="1"/>
          </p:cNvSpPr>
          <p:nvPr/>
        </p:nvSpPr>
        <p:spPr bwMode="auto">
          <a:xfrm>
            <a:off x="2362200" y="3276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7920" name="Rectangle 31"/>
          <p:cNvSpPr>
            <a:spLocks noChangeArrowheads="1"/>
          </p:cNvSpPr>
          <p:nvPr/>
        </p:nvSpPr>
        <p:spPr bwMode="auto">
          <a:xfrm>
            <a:off x="3886200" y="3505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7921" name="Rectangle 32"/>
          <p:cNvSpPr>
            <a:spLocks noChangeArrowheads="1"/>
          </p:cNvSpPr>
          <p:nvPr/>
        </p:nvSpPr>
        <p:spPr bwMode="auto">
          <a:xfrm>
            <a:off x="5410200" y="3657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37922" name="Rectangle 33"/>
          <p:cNvSpPr>
            <a:spLocks noChangeArrowheads="1"/>
          </p:cNvSpPr>
          <p:nvPr/>
        </p:nvSpPr>
        <p:spPr bwMode="auto">
          <a:xfrm>
            <a:off x="6858000" y="3810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37923" name="Rectangle 34"/>
          <p:cNvSpPr>
            <a:spLocks noChangeArrowheads="1"/>
          </p:cNvSpPr>
          <p:nvPr/>
        </p:nvSpPr>
        <p:spPr bwMode="auto">
          <a:xfrm>
            <a:off x="3124200" y="4800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7924" name="Rectangle 35"/>
          <p:cNvSpPr>
            <a:spLocks noChangeArrowheads="1"/>
          </p:cNvSpPr>
          <p:nvPr/>
        </p:nvSpPr>
        <p:spPr bwMode="auto">
          <a:xfrm>
            <a:off x="5105400" y="5029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7925" name="Rectangle 36"/>
          <p:cNvSpPr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7926" name="Rectangle 37"/>
          <p:cNvSpPr>
            <a:spLocks noChangeArrowheads="1"/>
          </p:cNvSpPr>
          <p:nvPr/>
        </p:nvSpPr>
        <p:spPr bwMode="auto">
          <a:xfrm>
            <a:off x="3429000" y="2362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7927" name="Rectangle 38"/>
          <p:cNvSpPr>
            <a:spLocks noChangeArrowheads="1"/>
          </p:cNvSpPr>
          <p:nvPr/>
        </p:nvSpPr>
        <p:spPr bwMode="auto">
          <a:xfrm>
            <a:off x="4495800" y="2743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7928" name="Rectangle 39"/>
          <p:cNvSpPr>
            <a:spLocks noChangeArrowheads="1"/>
          </p:cNvSpPr>
          <p:nvPr/>
        </p:nvSpPr>
        <p:spPr bwMode="auto">
          <a:xfrm>
            <a:off x="4648200" y="4038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7929" name="Rectangle 40"/>
          <p:cNvSpPr>
            <a:spLocks noChangeArrowheads="1"/>
          </p:cNvSpPr>
          <p:nvPr/>
        </p:nvSpPr>
        <p:spPr bwMode="auto">
          <a:xfrm>
            <a:off x="4114800" y="4724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7930" name="Rectangle 41"/>
          <p:cNvSpPr>
            <a:spLocks noChangeArrowheads="1"/>
          </p:cNvSpPr>
          <p:nvPr/>
        </p:nvSpPr>
        <p:spPr bwMode="auto">
          <a:xfrm>
            <a:off x="2971800" y="3962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7931" name="Rectangle 42"/>
          <p:cNvSpPr>
            <a:spLocks noChangeArrowheads="1"/>
          </p:cNvSpPr>
          <p:nvPr/>
        </p:nvSpPr>
        <p:spPr bwMode="auto">
          <a:xfrm>
            <a:off x="1905000" y="3048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7932" name="Line 43"/>
          <p:cNvSpPr>
            <a:spLocks noChangeShapeType="1"/>
          </p:cNvSpPr>
          <p:nvPr/>
        </p:nvSpPr>
        <p:spPr bwMode="auto">
          <a:xfrm>
            <a:off x="4267200" y="3733800"/>
            <a:ext cx="1066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33" name="Rectangle 44"/>
          <p:cNvSpPr>
            <a:spLocks noChangeArrowheads="1"/>
          </p:cNvSpPr>
          <p:nvPr/>
        </p:nvSpPr>
        <p:spPr bwMode="auto">
          <a:xfrm>
            <a:off x="4800600" y="3352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7934" name="Rectangle 45"/>
          <p:cNvSpPr>
            <a:spLocks noChangeArrowheads="1"/>
          </p:cNvSpPr>
          <p:nvPr/>
        </p:nvSpPr>
        <p:spPr bwMode="auto">
          <a:xfrm>
            <a:off x="5410200" y="3048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7935" name="Rectangle 46"/>
          <p:cNvSpPr>
            <a:spLocks noChangeArrowheads="1"/>
          </p:cNvSpPr>
          <p:nvPr/>
        </p:nvSpPr>
        <p:spPr bwMode="auto">
          <a:xfrm>
            <a:off x="6324600" y="3124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7936" name="Rectangle 47"/>
          <p:cNvSpPr>
            <a:spLocks noChangeArrowheads="1"/>
          </p:cNvSpPr>
          <p:nvPr/>
        </p:nvSpPr>
        <p:spPr bwMode="auto">
          <a:xfrm>
            <a:off x="7467600" y="3352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7937" name="Line 48"/>
          <p:cNvSpPr>
            <a:spLocks noChangeShapeType="1"/>
          </p:cNvSpPr>
          <p:nvPr/>
        </p:nvSpPr>
        <p:spPr bwMode="auto">
          <a:xfrm>
            <a:off x="5791200" y="3810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38" name="Rectangle 49"/>
          <p:cNvSpPr>
            <a:spLocks noChangeArrowheads="1"/>
          </p:cNvSpPr>
          <p:nvPr/>
        </p:nvSpPr>
        <p:spPr bwMode="auto">
          <a:xfrm>
            <a:off x="6096000" y="3810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7939" name="Line 50"/>
          <p:cNvSpPr>
            <a:spLocks noChangeShapeType="1"/>
          </p:cNvSpPr>
          <p:nvPr/>
        </p:nvSpPr>
        <p:spPr bwMode="auto">
          <a:xfrm flipH="1">
            <a:off x="3352800" y="3810000"/>
            <a:ext cx="533400" cy="914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40" name="Rectangle 51"/>
          <p:cNvSpPr>
            <a:spLocks noChangeArrowheads="1"/>
          </p:cNvSpPr>
          <p:nvPr/>
        </p:nvSpPr>
        <p:spPr bwMode="auto">
          <a:xfrm>
            <a:off x="3581400" y="4191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8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A Wireless Broadcast Tree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40325"/>
            <a:ext cx="7772400" cy="9525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Source </a:t>
            </a:r>
            <a:r>
              <a:rPr lang="en-US" altLang="ko-KR" smtClean="0">
                <a:solidFill>
                  <a:srgbClr val="3333FF"/>
                </a:solidFill>
              </a:rPr>
              <a:t>= 1</a:t>
            </a:r>
            <a:r>
              <a:rPr lang="en-US" altLang="ko-KR" smtClean="0"/>
              <a:t>, weights = needed power.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Cost </a:t>
            </a:r>
            <a:r>
              <a:rPr lang="en-US" altLang="ko-KR" smtClean="0">
                <a:solidFill>
                  <a:srgbClr val="3333FF"/>
                </a:solidFill>
              </a:rPr>
              <a:t>= 4+2+5+7+8+6+4+4+8+3 = 51</a:t>
            </a:r>
            <a:r>
              <a:rPr lang="en-US" altLang="ko-KR" smtClean="0"/>
              <a:t>.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1682750" y="2251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2673350" y="1412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4273550" y="17176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5873750" y="2022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7473950" y="2327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2" name="Oval 9"/>
          <p:cNvSpPr>
            <a:spLocks noChangeArrowheads="1"/>
          </p:cNvSpPr>
          <p:nvPr/>
        </p:nvSpPr>
        <p:spPr bwMode="auto">
          <a:xfrm>
            <a:off x="2292350" y="2936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3" name="Oval 10"/>
          <p:cNvSpPr>
            <a:spLocks noChangeArrowheads="1"/>
          </p:cNvSpPr>
          <p:nvPr/>
        </p:nvSpPr>
        <p:spPr bwMode="auto">
          <a:xfrm>
            <a:off x="3816350" y="3089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4" name="Oval 11"/>
          <p:cNvSpPr>
            <a:spLocks noChangeArrowheads="1"/>
          </p:cNvSpPr>
          <p:nvPr/>
        </p:nvSpPr>
        <p:spPr bwMode="auto">
          <a:xfrm>
            <a:off x="5340350" y="32416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6864350" y="3394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3054350" y="43846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7" name="Oval 14"/>
          <p:cNvSpPr>
            <a:spLocks noChangeArrowheads="1"/>
          </p:cNvSpPr>
          <p:nvPr/>
        </p:nvSpPr>
        <p:spPr bwMode="auto">
          <a:xfrm>
            <a:off x="5035550" y="4613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 flipH="1">
            <a:off x="2057400" y="1787525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2971800" y="1863725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2057400" y="2701925"/>
            <a:ext cx="3048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2667000" y="3387725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3505200" y="4683125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 flipH="1">
            <a:off x="4191000" y="2092325"/>
            <a:ext cx="4572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>
            <a:off x="4114800" y="354012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 flipH="1">
            <a:off x="5562600" y="2473325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>
            <a:off x="6248400" y="2397125"/>
            <a:ext cx="914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 flipV="1">
            <a:off x="7162800" y="2778125"/>
            <a:ext cx="5334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8" name="Rectangle 25"/>
          <p:cNvSpPr>
            <a:spLocks noChangeArrowheads="1"/>
          </p:cNvSpPr>
          <p:nvPr/>
        </p:nvSpPr>
        <p:spPr bwMode="auto">
          <a:xfrm>
            <a:off x="2743200" y="14827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4343400" y="17113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8940" name="Rectangle 27"/>
          <p:cNvSpPr>
            <a:spLocks noChangeArrowheads="1"/>
          </p:cNvSpPr>
          <p:nvPr/>
        </p:nvSpPr>
        <p:spPr bwMode="auto">
          <a:xfrm>
            <a:off x="5943600" y="20923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8941" name="Rectangle 28"/>
          <p:cNvSpPr>
            <a:spLocks noChangeArrowheads="1"/>
          </p:cNvSpPr>
          <p:nvPr/>
        </p:nvSpPr>
        <p:spPr bwMode="auto">
          <a:xfrm>
            <a:off x="7467600" y="23971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38942" name="Rectangle 29"/>
          <p:cNvSpPr>
            <a:spLocks noChangeArrowheads="1"/>
          </p:cNvSpPr>
          <p:nvPr/>
        </p:nvSpPr>
        <p:spPr bwMode="auto">
          <a:xfrm>
            <a:off x="1752600" y="23209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38943" name="Rectangle 30"/>
          <p:cNvSpPr>
            <a:spLocks noChangeArrowheads="1"/>
          </p:cNvSpPr>
          <p:nvPr/>
        </p:nvSpPr>
        <p:spPr bwMode="auto">
          <a:xfrm>
            <a:off x="2362200" y="29305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8944" name="Rectangle 31"/>
          <p:cNvSpPr>
            <a:spLocks noChangeArrowheads="1"/>
          </p:cNvSpPr>
          <p:nvPr/>
        </p:nvSpPr>
        <p:spPr bwMode="auto">
          <a:xfrm>
            <a:off x="3886200" y="31591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8945" name="Rectangle 32"/>
          <p:cNvSpPr>
            <a:spLocks noChangeArrowheads="1"/>
          </p:cNvSpPr>
          <p:nvPr/>
        </p:nvSpPr>
        <p:spPr bwMode="auto">
          <a:xfrm>
            <a:off x="5410200" y="33115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38946" name="Rectangle 33"/>
          <p:cNvSpPr>
            <a:spLocks noChangeArrowheads="1"/>
          </p:cNvSpPr>
          <p:nvPr/>
        </p:nvSpPr>
        <p:spPr bwMode="auto">
          <a:xfrm>
            <a:off x="6858000" y="34639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38947" name="Rectangle 34"/>
          <p:cNvSpPr>
            <a:spLocks noChangeArrowheads="1"/>
          </p:cNvSpPr>
          <p:nvPr/>
        </p:nvSpPr>
        <p:spPr bwMode="auto">
          <a:xfrm>
            <a:off x="3124200" y="44545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8948" name="Rectangle 35"/>
          <p:cNvSpPr>
            <a:spLocks noChangeArrowheads="1"/>
          </p:cNvSpPr>
          <p:nvPr/>
        </p:nvSpPr>
        <p:spPr bwMode="auto">
          <a:xfrm>
            <a:off x="5105400" y="46831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8949" name="Rectangle 36"/>
          <p:cNvSpPr>
            <a:spLocks noChangeArrowheads="1"/>
          </p:cNvSpPr>
          <p:nvPr/>
        </p:nvSpPr>
        <p:spPr bwMode="auto">
          <a:xfrm>
            <a:off x="2057400" y="17113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8950" name="Rectangle 37"/>
          <p:cNvSpPr>
            <a:spLocks noChangeArrowheads="1"/>
          </p:cNvSpPr>
          <p:nvPr/>
        </p:nvSpPr>
        <p:spPr bwMode="auto">
          <a:xfrm>
            <a:off x="3429000" y="20161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8951" name="Rectangle 38"/>
          <p:cNvSpPr>
            <a:spLocks noChangeArrowheads="1"/>
          </p:cNvSpPr>
          <p:nvPr/>
        </p:nvSpPr>
        <p:spPr bwMode="auto">
          <a:xfrm>
            <a:off x="4495800" y="23971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8952" name="Rectangle 39"/>
          <p:cNvSpPr>
            <a:spLocks noChangeArrowheads="1"/>
          </p:cNvSpPr>
          <p:nvPr/>
        </p:nvSpPr>
        <p:spPr bwMode="auto">
          <a:xfrm>
            <a:off x="4648200" y="36925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38953" name="Rectangle 40"/>
          <p:cNvSpPr>
            <a:spLocks noChangeArrowheads="1"/>
          </p:cNvSpPr>
          <p:nvPr/>
        </p:nvSpPr>
        <p:spPr bwMode="auto">
          <a:xfrm>
            <a:off x="4114800" y="43783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38954" name="Rectangle 41"/>
          <p:cNvSpPr>
            <a:spLocks noChangeArrowheads="1"/>
          </p:cNvSpPr>
          <p:nvPr/>
        </p:nvSpPr>
        <p:spPr bwMode="auto">
          <a:xfrm>
            <a:off x="2971800" y="36163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8955" name="Rectangle 42"/>
          <p:cNvSpPr>
            <a:spLocks noChangeArrowheads="1"/>
          </p:cNvSpPr>
          <p:nvPr/>
        </p:nvSpPr>
        <p:spPr bwMode="auto">
          <a:xfrm>
            <a:off x="1905000" y="27019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8956" name="Line 43"/>
          <p:cNvSpPr>
            <a:spLocks noChangeShapeType="1"/>
          </p:cNvSpPr>
          <p:nvPr/>
        </p:nvSpPr>
        <p:spPr bwMode="auto">
          <a:xfrm>
            <a:off x="4267200" y="3387725"/>
            <a:ext cx="1066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57" name="Rectangle 44"/>
          <p:cNvSpPr>
            <a:spLocks noChangeArrowheads="1"/>
          </p:cNvSpPr>
          <p:nvPr/>
        </p:nvSpPr>
        <p:spPr bwMode="auto">
          <a:xfrm>
            <a:off x="4800600" y="30067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8958" name="Rectangle 45"/>
          <p:cNvSpPr>
            <a:spLocks noChangeArrowheads="1"/>
          </p:cNvSpPr>
          <p:nvPr/>
        </p:nvSpPr>
        <p:spPr bwMode="auto">
          <a:xfrm>
            <a:off x="5410200" y="27019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38959" name="Rectangle 46"/>
          <p:cNvSpPr>
            <a:spLocks noChangeArrowheads="1"/>
          </p:cNvSpPr>
          <p:nvPr/>
        </p:nvSpPr>
        <p:spPr bwMode="auto">
          <a:xfrm>
            <a:off x="6324600" y="27781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38960" name="Rectangle 47"/>
          <p:cNvSpPr>
            <a:spLocks noChangeArrowheads="1"/>
          </p:cNvSpPr>
          <p:nvPr/>
        </p:nvSpPr>
        <p:spPr bwMode="auto">
          <a:xfrm>
            <a:off x="7467600" y="30067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38961" name="Line 48"/>
          <p:cNvSpPr>
            <a:spLocks noChangeShapeType="1"/>
          </p:cNvSpPr>
          <p:nvPr/>
        </p:nvSpPr>
        <p:spPr bwMode="auto">
          <a:xfrm>
            <a:off x="5791200" y="3463925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62" name="Rectangle 49"/>
          <p:cNvSpPr>
            <a:spLocks noChangeArrowheads="1"/>
          </p:cNvSpPr>
          <p:nvPr/>
        </p:nvSpPr>
        <p:spPr bwMode="auto">
          <a:xfrm>
            <a:off x="6096000" y="34639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38963" name="Line 50"/>
          <p:cNvSpPr>
            <a:spLocks noChangeShapeType="1"/>
          </p:cNvSpPr>
          <p:nvPr/>
        </p:nvSpPr>
        <p:spPr bwMode="auto">
          <a:xfrm flipH="1">
            <a:off x="3352800" y="3463925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64" name="Rectangle 51"/>
          <p:cNvSpPr>
            <a:spLocks noChangeArrowheads="1"/>
          </p:cNvSpPr>
          <p:nvPr/>
        </p:nvSpPr>
        <p:spPr bwMode="auto">
          <a:xfrm>
            <a:off x="3581400" y="38449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0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Graph Representation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Adjacency Matrix</a:t>
            </a:r>
          </a:p>
          <a:p>
            <a:pPr eaLnBrk="1" hangingPunct="1">
              <a:buSzTx/>
            </a:pPr>
            <a:r>
              <a:rPr lang="en-US" altLang="ko-KR" smtClean="0"/>
              <a:t>Adjacency Lists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Linked Adjacency Lists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Array Adjacency Lists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744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Adjacency Matrix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5538"/>
            <a:ext cx="7772400" cy="93503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>
                <a:solidFill>
                  <a:srgbClr val="3333FF"/>
                </a:solidFill>
              </a:rPr>
              <a:t>0/1 n x n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/>
              <a:t>matrix</a:t>
            </a:r>
            <a:r>
              <a:rPr lang="en-US" altLang="ko-KR" sz="2600" smtClean="0">
                <a:solidFill>
                  <a:schemeClr val="bg2"/>
                </a:solidFill>
              </a:rPr>
              <a:t>, </a:t>
            </a:r>
            <a:r>
              <a:rPr lang="en-US" altLang="ko-KR" sz="2600" smtClean="0"/>
              <a:t>where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n =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/>
              <a:t>#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>
                <a:solidFill>
                  <a:srgbClr val="3333FF"/>
                </a:solidFill>
              </a:rPr>
              <a:t>A(i,j) = 1</a:t>
            </a:r>
            <a:r>
              <a:rPr lang="en-US" altLang="ko-KR" sz="2600" smtClean="0"/>
              <a:t> iff </a:t>
            </a:r>
            <a:r>
              <a:rPr lang="en-US" altLang="ko-KR" sz="2600" smtClean="0">
                <a:solidFill>
                  <a:srgbClr val="3333FF"/>
                </a:solidFill>
              </a:rPr>
              <a:t>(i,j)</a:t>
            </a:r>
            <a:r>
              <a:rPr lang="en-US" altLang="ko-KR" sz="2600" smtClean="0"/>
              <a:t> is an edge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3019425"/>
            <a:ext cx="3035300" cy="2143125"/>
            <a:chOff x="340" y="2404"/>
            <a:chExt cx="1912" cy="1350"/>
          </a:xfrm>
        </p:grpSpPr>
        <p:sp>
          <p:nvSpPr>
            <p:cNvPr id="41004" name="Oval 5"/>
            <p:cNvSpPr>
              <a:spLocks noChangeArrowheads="1"/>
            </p:cNvSpPr>
            <p:nvPr/>
          </p:nvSpPr>
          <p:spPr bwMode="auto">
            <a:xfrm>
              <a:off x="340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05" name="Oval 6"/>
            <p:cNvSpPr>
              <a:spLocks noChangeArrowheads="1"/>
            </p:cNvSpPr>
            <p:nvPr/>
          </p:nvSpPr>
          <p:spPr bwMode="auto">
            <a:xfrm>
              <a:off x="96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06" name="Oval 7"/>
            <p:cNvSpPr>
              <a:spLocks noChangeArrowheads="1"/>
            </p:cNvSpPr>
            <p:nvPr/>
          </p:nvSpPr>
          <p:spPr bwMode="auto">
            <a:xfrm>
              <a:off x="1972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07" name="Oval 8"/>
            <p:cNvSpPr>
              <a:spLocks noChangeArrowheads="1"/>
            </p:cNvSpPr>
            <p:nvPr/>
          </p:nvSpPr>
          <p:spPr bwMode="auto">
            <a:xfrm>
              <a:off x="724" y="33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08" name="Oval 9"/>
            <p:cNvSpPr>
              <a:spLocks noChangeArrowheads="1"/>
            </p:cNvSpPr>
            <p:nvPr/>
          </p:nvSpPr>
          <p:spPr bwMode="auto">
            <a:xfrm>
              <a:off x="1684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09" name="Line 10"/>
            <p:cNvSpPr>
              <a:spLocks noChangeShapeType="1"/>
            </p:cNvSpPr>
            <p:nvPr/>
          </p:nvSpPr>
          <p:spPr bwMode="auto">
            <a:xfrm flipH="1">
              <a:off x="576" y="264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10" name="Line 11"/>
            <p:cNvSpPr>
              <a:spLocks noChangeShapeType="1"/>
            </p:cNvSpPr>
            <p:nvPr/>
          </p:nvSpPr>
          <p:spPr bwMode="auto">
            <a:xfrm>
              <a:off x="1152" y="268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11" name="Line 12"/>
            <p:cNvSpPr>
              <a:spLocks noChangeShapeType="1"/>
            </p:cNvSpPr>
            <p:nvPr/>
          </p:nvSpPr>
          <p:spPr bwMode="auto">
            <a:xfrm>
              <a:off x="576" y="321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12" name="Line 13"/>
            <p:cNvSpPr>
              <a:spLocks noChangeShapeType="1"/>
            </p:cNvSpPr>
            <p:nvPr/>
          </p:nvSpPr>
          <p:spPr bwMode="auto">
            <a:xfrm flipH="1">
              <a:off x="1920" y="2832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13" name="Rectangle 14"/>
            <p:cNvSpPr>
              <a:spLocks noChangeArrowheads="1"/>
            </p:cNvSpPr>
            <p:nvPr/>
          </p:nvSpPr>
          <p:spPr bwMode="auto">
            <a:xfrm>
              <a:off x="1008" y="24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14" name="Rectangle 15"/>
            <p:cNvSpPr>
              <a:spLocks noChangeArrowheads="1"/>
            </p:cNvSpPr>
            <p:nvPr/>
          </p:nvSpPr>
          <p:spPr bwMode="auto">
            <a:xfrm>
              <a:off x="2016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15" name="Rectangle 16"/>
            <p:cNvSpPr>
              <a:spLocks noChangeArrowheads="1"/>
            </p:cNvSpPr>
            <p:nvPr/>
          </p:nvSpPr>
          <p:spPr bwMode="auto">
            <a:xfrm>
              <a:off x="384" y="29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16" name="Rectangle 17"/>
            <p:cNvSpPr>
              <a:spLocks noChangeArrowheads="1"/>
            </p:cNvSpPr>
            <p:nvPr/>
          </p:nvSpPr>
          <p:spPr bwMode="auto">
            <a:xfrm>
              <a:off x="768" y="336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17" name="Rectangle 18"/>
            <p:cNvSpPr>
              <a:spLocks noChangeArrowheads="1"/>
            </p:cNvSpPr>
            <p:nvPr/>
          </p:nvSpPr>
          <p:spPr bwMode="auto">
            <a:xfrm>
              <a:off x="1728" y="35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18" name="Line 19"/>
            <p:cNvSpPr>
              <a:spLocks noChangeShapeType="1"/>
            </p:cNvSpPr>
            <p:nvPr/>
          </p:nvSpPr>
          <p:spPr bwMode="auto">
            <a:xfrm>
              <a:off x="1008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419600" y="2708275"/>
            <a:ext cx="3124200" cy="2819400"/>
            <a:chOff x="2784" y="2208"/>
            <a:chExt cx="1968" cy="1776"/>
          </a:xfrm>
        </p:grpSpPr>
        <p:sp>
          <p:nvSpPr>
            <p:cNvPr id="40992" name="Rectangle 21"/>
            <p:cNvSpPr>
              <a:spLocks noChangeArrowheads="1"/>
            </p:cNvSpPr>
            <p:nvPr/>
          </p:nvSpPr>
          <p:spPr bwMode="auto">
            <a:xfrm>
              <a:off x="3120" y="220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93" name="Rectangle 22"/>
            <p:cNvSpPr>
              <a:spLocks noChangeArrowheads="1"/>
            </p:cNvSpPr>
            <p:nvPr/>
          </p:nvSpPr>
          <p:spPr bwMode="auto">
            <a:xfrm>
              <a:off x="3456" y="220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94" name="Rectangle 23"/>
            <p:cNvSpPr>
              <a:spLocks noChangeArrowheads="1"/>
            </p:cNvSpPr>
            <p:nvPr/>
          </p:nvSpPr>
          <p:spPr bwMode="auto">
            <a:xfrm>
              <a:off x="3792" y="220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95" name="Rectangle 24"/>
            <p:cNvSpPr>
              <a:spLocks noChangeArrowheads="1"/>
            </p:cNvSpPr>
            <p:nvPr/>
          </p:nvSpPr>
          <p:spPr bwMode="auto">
            <a:xfrm>
              <a:off x="4128" y="220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96" name="Rectangle 25"/>
            <p:cNvSpPr>
              <a:spLocks noChangeArrowheads="1"/>
            </p:cNvSpPr>
            <p:nvPr/>
          </p:nvSpPr>
          <p:spPr bwMode="auto">
            <a:xfrm>
              <a:off x="4464" y="220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0997" name="Line 26"/>
            <p:cNvSpPr>
              <a:spLocks noChangeShapeType="1"/>
            </p:cNvSpPr>
            <p:nvPr/>
          </p:nvSpPr>
          <p:spPr bwMode="auto">
            <a:xfrm>
              <a:off x="2880" y="2496"/>
              <a:ext cx="187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8" name="Line 27"/>
            <p:cNvSpPr>
              <a:spLocks noChangeShapeType="1"/>
            </p:cNvSpPr>
            <p:nvPr/>
          </p:nvSpPr>
          <p:spPr bwMode="auto">
            <a:xfrm>
              <a:off x="3072" y="2304"/>
              <a:ext cx="0" cy="16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9" name="Rectangle 28"/>
            <p:cNvSpPr>
              <a:spLocks noChangeArrowheads="1"/>
            </p:cNvSpPr>
            <p:nvPr/>
          </p:nvSpPr>
          <p:spPr bwMode="auto">
            <a:xfrm>
              <a:off x="2784" y="249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00" name="Rectangle 29"/>
            <p:cNvSpPr>
              <a:spLocks noChangeArrowheads="1"/>
            </p:cNvSpPr>
            <p:nvPr/>
          </p:nvSpPr>
          <p:spPr bwMode="auto">
            <a:xfrm>
              <a:off x="2784" y="278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01" name="Rectangle 30"/>
            <p:cNvSpPr>
              <a:spLocks noChangeArrowheads="1"/>
            </p:cNvSpPr>
            <p:nvPr/>
          </p:nvSpPr>
          <p:spPr bwMode="auto">
            <a:xfrm>
              <a:off x="2784" y="307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02" name="Rectangle 31"/>
            <p:cNvSpPr>
              <a:spLocks noChangeArrowheads="1"/>
            </p:cNvSpPr>
            <p:nvPr/>
          </p:nvSpPr>
          <p:spPr bwMode="auto">
            <a:xfrm>
              <a:off x="2784" y="336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03" name="Rectangle 32"/>
            <p:cNvSpPr>
              <a:spLocks noChangeArrowheads="1"/>
            </p:cNvSpPr>
            <p:nvPr/>
          </p:nvSpPr>
          <p:spPr bwMode="auto">
            <a:xfrm>
              <a:off x="2784" y="364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846881" name="Rectangle 33"/>
          <p:cNvSpPr>
            <a:spLocks noChangeArrowheads="1"/>
          </p:cNvSpPr>
          <p:nvPr/>
        </p:nvSpPr>
        <p:spPr bwMode="auto">
          <a:xfrm>
            <a:off x="4953000" y="31654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82" name="Rectangle 34"/>
          <p:cNvSpPr>
            <a:spLocks noChangeArrowheads="1"/>
          </p:cNvSpPr>
          <p:nvPr/>
        </p:nvSpPr>
        <p:spPr bwMode="auto">
          <a:xfrm>
            <a:off x="5486400" y="31654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883" name="Rectangle 35"/>
          <p:cNvSpPr>
            <a:spLocks noChangeArrowheads="1"/>
          </p:cNvSpPr>
          <p:nvPr/>
        </p:nvSpPr>
        <p:spPr bwMode="auto">
          <a:xfrm>
            <a:off x="6019800" y="31654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84" name="Rectangle 36"/>
          <p:cNvSpPr>
            <a:spLocks noChangeArrowheads="1"/>
          </p:cNvSpPr>
          <p:nvPr/>
        </p:nvSpPr>
        <p:spPr bwMode="auto">
          <a:xfrm>
            <a:off x="6553200" y="31654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885" name="Rectangle 37"/>
          <p:cNvSpPr>
            <a:spLocks noChangeArrowheads="1"/>
          </p:cNvSpPr>
          <p:nvPr/>
        </p:nvSpPr>
        <p:spPr bwMode="auto">
          <a:xfrm>
            <a:off x="7086600" y="31654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86" name="Rectangle 38"/>
          <p:cNvSpPr>
            <a:spLocks noChangeArrowheads="1"/>
          </p:cNvSpPr>
          <p:nvPr/>
        </p:nvSpPr>
        <p:spPr bwMode="auto">
          <a:xfrm>
            <a:off x="4953000" y="36226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887" name="Rectangle 39"/>
          <p:cNvSpPr>
            <a:spLocks noChangeArrowheads="1"/>
          </p:cNvSpPr>
          <p:nvPr/>
        </p:nvSpPr>
        <p:spPr bwMode="auto">
          <a:xfrm>
            <a:off x="5486400" y="36226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88" name="Rectangle 40"/>
          <p:cNvSpPr>
            <a:spLocks noChangeArrowheads="1"/>
          </p:cNvSpPr>
          <p:nvPr/>
        </p:nvSpPr>
        <p:spPr bwMode="auto">
          <a:xfrm>
            <a:off x="6019800" y="36226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89" name="Rectangle 41"/>
          <p:cNvSpPr>
            <a:spLocks noChangeArrowheads="1"/>
          </p:cNvSpPr>
          <p:nvPr/>
        </p:nvSpPr>
        <p:spPr bwMode="auto">
          <a:xfrm>
            <a:off x="6553200" y="36226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90" name="Rectangle 42"/>
          <p:cNvSpPr>
            <a:spLocks noChangeArrowheads="1"/>
          </p:cNvSpPr>
          <p:nvPr/>
        </p:nvSpPr>
        <p:spPr bwMode="auto">
          <a:xfrm>
            <a:off x="7086600" y="36226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891" name="Rectangle 43"/>
          <p:cNvSpPr>
            <a:spLocks noChangeArrowheads="1"/>
          </p:cNvSpPr>
          <p:nvPr/>
        </p:nvSpPr>
        <p:spPr bwMode="auto">
          <a:xfrm>
            <a:off x="4953000" y="40798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92" name="Rectangle 44"/>
          <p:cNvSpPr>
            <a:spLocks noChangeArrowheads="1"/>
          </p:cNvSpPr>
          <p:nvPr/>
        </p:nvSpPr>
        <p:spPr bwMode="auto">
          <a:xfrm>
            <a:off x="5486400" y="40798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93" name="Rectangle 45"/>
          <p:cNvSpPr>
            <a:spLocks noChangeArrowheads="1"/>
          </p:cNvSpPr>
          <p:nvPr/>
        </p:nvSpPr>
        <p:spPr bwMode="auto">
          <a:xfrm>
            <a:off x="6019800" y="40798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94" name="Rectangle 46"/>
          <p:cNvSpPr>
            <a:spLocks noChangeArrowheads="1"/>
          </p:cNvSpPr>
          <p:nvPr/>
        </p:nvSpPr>
        <p:spPr bwMode="auto">
          <a:xfrm>
            <a:off x="6553200" y="40798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95" name="Rectangle 47"/>
          <p:cNvSpPr>
            <a:spLocks noChangeArrowheads="1"/>
          </p:cNvSpPr>
          <p:nvPr/>
        </p:nvSpPr>
        <p:spPr bwMode="auto">
          <a:xfrm>
            <a:off x="7086600" y="40798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896" name="Rectangle 48"/>
          <p:cNvSpPr>
            <a:spLocks noChangeArrowheads="1"/>
          </p:cNvSpPr>
          <p:nvPr/>
        </p:nvSpPr>
        <p:spPr bwMode="auto">
          <a:xfrm>
            <a:off x="4953000" y="45370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897" name="Rectangle 49"/>
          <p:cNvSpPr>
            <a:spLocks noChangeArrowheads="1"/>
          </p:cNvSpPr>
          <p:nvPr/>
        </p:nvSpPr>
        <p:spPr bwMode="auto">
          <a:xfrm>
            <a:off x="5486400" y="45370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98" name="Rectangle 50"/>
          <p:cNvSpPr>
            <a:spLocks noChangeArrowheads="1"/>
          </p:cNvSpPr>
          <p:nvPr/>
        </p:nvSpPr>
        <p:spPr bwMode="auto">
          <a:xfrm>
            <a:off x="6019800" y="45370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899" name="Rectangle 51"/>
          <p:cNvSpPr>
            <a:spLocks noChangeArrowheads="1"/>
          </p:cNvSpPr>
          <p:nvPr/>
        </p:nvSpPr>
        <p:spPr bwMode="auto">
          <a:xfrm>
            <a:off x="6553200" y="45370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900" name="Rectangle 52"/>
          <p:cNvSpPr>
            <a:spLocks noChangeArrowheads="1"/>
          </p:cNvSpPr>
          <p:nvPr/>
        </p:nvSpPr>
        <p:spPr bwMode="auto">
          <a:xfrm>
            <a:off x="7086600" y="45370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901" name="Rectangle 53"/>
          <p:cNvSpPr>
            <a:spLocks noChangeArrowheads="1"/>
          </p:cNvSpPr>
          <p:nvPr/>
        </p:nvSpPr>
        <p:spPr bwMode="auto">
          <a:xfrm>
            <a:off x="4953000" y="49942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6902" name="Rectangle 54"/>
          <p:cNvSpPr>
            <a:spLocks noChangeArrowheads="1"/>
          </p:cNvSpPr>
          <p:nvPr/>
        </p:nvSpPr>
        <p:spPr bwMode="auto">
          <a:xfrm>
            <a:off x="5486400" y="49942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903" name="Rectangle 55"/>
          <p:cNvSpPr>
            <a:spLocks noChangeArrowheads="1"/>
          </p:cNvSpPr>
          <p:nvPr/>
        </p:nvSpPr>
        <p:spPr bwMode="auto">
          <a:xfrm>
            <a:off x="6019800" y="49942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904" name="Rectangle 56"/>
          <p:cNvSpPr>
            <a:spLocks noChangeArrowheads="1"/>
          </p:cNvSpPr>
          <p:nvPr/>
        </p:nvSpPr>
        <p:spPr bwMode="auto">
          <a:xfrm>
            <a:off x="6553200" y="49942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6905" name="Rectangle 57"/>
          <p:cNvSpPr>
            <a:spLocks noChangeArrowheads="1"/>
          </p:cNvSpPr>
          <p:nvPr/>
        </p:nvSpPr>
        <p:spPr bwMode="auto">
          <a:xfrm>
            <a:off x="7086600" y="4994275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4801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1" grpId="0" build="p" autoUpdateAnimBg="0"/>
      <p:bldP spid="846881" grpId="0" build="p" autoUpdateAnimBg="0"/>
      <p:bldP spid="846882" grpId="0" build="p" autoUpdateAnimBg="0"/>
      <p:bldP spid="846883" grpId="0" build="p" autoUpdateAnimBg="0"/>
      <p:bldP spid="846884" grpId="0" build="p" autoUpdateAnimBg="0"/>
      <p:bldP spid="846885" grpId="0" build="p" autoUpdateAnimBg="0"/>
      <p:bldP spid="846886" grpId="0" build="p" autoUpdateAnimBg="0"/>
      <p:bldP spid="846887" grpId="0" build="p" autoUpdateAnimBg="0"/>
      <p:bldP spid="846888" grpId="0" build="p" autoUpdateAnimBg="0"/>
      <p:bldP spid="846889" grpId="0" build="p" autoUpdateAnimBg="0"/>
      <p:bldP spid="846890" grpId="0" build="p" autoUpdateAnimBg="0"/>
      <p:bldP spid="846891" grpId="0" build="p" autoUpdateAnimBg="0"/>
      <p:bldP spid="846892" grpId="0" build="p" autoUpdateAnimBg="0"/>
      <p:bldP spid="846893" grpId="0" build="p" autoUpdateAnimBg="0"/>
      <p:bldP spid="846894" grpId="0" build="p" autoUpdateAnimBg="0"/>
      <p:bldP spid="846895" grpId="0" build="p" autoUpdateAnimBg="0"/>
      <p:bldP spid="846896" grpId="0" build="p" autoUpdateAnimBg="0"/>
      <p:bldP spid="846897" grpId="0" build="p" autoUpdateAnimBg="0"/>
      <p:bldP spid="846898" grpId="0" build="p" autoUpdateAnimBg="0"/>
      <p:bldP spid="846899" grpId="0" build="p" autoUpdateAnimBg="0"/>
      <p:bldP spid="846900" grpId="0" build="p" autoUpdateAnimBg="0"/>
      <p:bldP spid="846901" grpId="0" build="p" autoUpdateAnimBg="0"/>
      <p:bldP spid="846902" grpId="0" build="p" autoUpdateAnimBg="0"/>
      <p:bldP spid="846903" grpId="0" build="p" autoUpdateAnimBg="0"/>
      <p:bldP spid="846904" grpId="0" build="p" autoUpdateAnimBg="0"/>
      <p:bldP spid="84690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Graphs</a:t>
            </a:r>
            <a:endParaRPr lang="ko-KR" altLang="en-US" smtClean="0"/>
          </a:p>
        </p:txBody>
      </p:sp>
      <p:sp>
        <p:nvSpPr>
          <p:cNvPr id="934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1066800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  <a:latin typeface="Times New Roman" pitchFamily="18" charset="0"/>
              </a:rPr>
              <a:t>Undirected edge</a:t>
            </a:r>
            <a:r>
              <a:rPr lang="en-US" altLang="ko-KR" smtClean="0">
                <a:latin typeface="Times New Roman" pitchFamily="18" charset="0"/>
              </a:rPr>
              <a:t> has no orientation </a:t>
            </a:r>
            <a:r>
              <a:rPr lang="en-US" altLang="ko-KR" smtClean="0">
                <a:solidFill>
                  <a:srgbClr val="3333FF"/>
                </a:solidFill>
                <a:latin typeface="Times New Roman" pitchFamily="18" charset="0"/>
              </a:rPr>
              <a:t>(u,v).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95513" y="2636838"/>
            <a:ext cx="1768475" cy="519112"/>
            <a:chOff x="950" y="1641"/>
            <a:chExt cx="1114" cy="327"/>
          </a:xfrm>
        </p:grpSpPr>
        <p:sp>
          <p:nvSpPr>
            <p:cNvPr id="5127" name="Line 6"/>
            <p:cNvSpPr>
              <a:spLocks noChangeShapeType="1"/>
            </p:cNvSpPr>
            <p:nvPr/>
          </p:nvSpPr>
          <p:spPr bwMode="auto">
            <a:xfrm>
              <a:off x="1152" y="1824"/>
              <a:ext cx="62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950" y="16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1488" y="1641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 eaLnBrk="0" latinLnBrk="0" hangingPunct="0">
                <a:buClr>
                  <a:schemeClr val="accent1"/>
                </a:buClr>
                <a:buFont typeface="Wingdings" pitchFamily="2" charset="2"/>
                <a:buNone/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934921" name="Rectangle 9"/>
          <p:cNvSpPr>
            <a:spLocks noChangeArrowheads="1"/>
          </p:cNvSpPr>
          <p:nvPr/>
        </p:nvSpPr>
        <p:spPr bwMode="auto">
          <a:xfrm>
            <a:off x="762000" y="3733800"/>
            <a:ext cx="77724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Undirected graph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=&gt;</a:t>
            </a:r>
            <a:r>
              <a:rPr kumimoji="0" lang="en-US" altLang="ko-KR" sz="3200">
                <a:latin typeface="Times New Roman" pitchFamily="18" charset="0"/>
              </a:rPr>
              <a:t> no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directed</a:t>
            </a:r>
            <a:r>
              <a:rPr kumimoji="0" lang="en-US" altLang="ko-KR" sz="3200">
                <a:latin typeface="Times New Roman" pitchFamily="18" charset="0"/>
              </a:rPr>
              <a:t> edge.</a:t>
            </a:r>
          </a:p>
          <a:p>
            <a:pPr eaLnBrk="0" latinLnBrk="0" hangingPunct="0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 Directed graph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=&gt;</a:t>
            </a:r>
            <a:r>
              <a:rPr kumimoji="0" lang="en-US" altLang="ko-KR" sz="3200">
                <a:latin typeface="Times New Roman" pitchFamily="18" charset="0"/>
              </a:rPr>
              <a:t> every edge has an </a:t>
            </a:r>
            <a:r>
              <a:rPr kumimoji="0" lang="en-US" altLang="ko-KR" sz="3600">
                <a:latin typeface="Times New Roman" pitchFamily="18" charset="0"/>
              </a:rPr>
              <a:t>orientation.</a:t>
            </a:r>
            <a:r>
              <a:rPr kumimoji="0" lang="en-US" altLang="ko-KR" sz="3200">
                <a:latin typeface="Times New Roman" pitchFamily="18" charset="0"/>
              </a:rPr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8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6" grpId="0" autoUpdateAnimBg="0"/>
      <p:bldP spid="93492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Adjacency Matrix Properties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950" y="1125538"/>
            <a:ext cx="7004050" cy="2819400"/>
            <a:chOff x="388" y="912"/>
            <a:chExt cx="4412" cy="1776"/>
          </a:xfrm>
        </p:grpSpPr>
        <p:grpSp>
          <p:nvGrpSpPr>
            <p:cNvPr id="41990" name="Group 5"/>
            <p:cNvGrpSpPr>
              <a:grpSpLocks/>
            </p:cNvGrpSpPr>
            <p:nvPr/>
          </p:nvGrpSpPr>
          <p:grpSpPr bwMode="auto">
            <a:xfrm>
              <a:off x="388" y="1108"/>
              <a:ext cx="1912" cy="1350"/>
              <a:chOff x="388" y="1108"/>
              <a:chExt cx="1912" cy="1350"/>
            </a:xfrm>
          </p:grpSpPr>
          <p:sp>
            <p:nvSpPr>
              <p:cNvPr id="42030" name="Oval 6"/>
              <p:cNvSpPr>
                <a:spLocks noChangeArrowheads="1"/>
              </p:cNvSpPr>
              <p:nvPr/>
            </p:nvSpPr>
            <p:spPr bwMode="auto">
              <a:xfrm>
                <a:off x="388" y="163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31" name="Oval 7"/>
              <p:cNvSpPr>
                <a:spLocks noChangeArrowheads="1"/>
              </p:cNvSpPr>
              <p:nvPr/>
            </p:nvSpPr>
            <p:spPr bwMode="auto">
              <a:xfrm>
                <a:off x="1012" y="110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32" name="Oval 8"/>
              <p:cNvSpPr>
                <a:spLocks noChangeArrowheads="1"/>
              </p:cNvSpPr>
              <p:nvPr/>
            </p:nvSpPr>
            <p:spPr bwMode="auto">
              <a:xfrm>
                <a:off x="2020" y="130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33" name="Oval 9"/>
              <p:cNvSpPr>
                <a:spLocks noChangeArrowheads="1"/>
              </p:cNvSpPr>
              <p:nvPr/>
            </p:nvSpPr>
            <p:spPr bwMode="auto">
              <a:xfrm>
                <a:off x="772" y="206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34" name="Oval 10"/>
              <p:cNvSpPr>
                <a:spLocks noChangeArrowheads="1"/>
              </p:cNvSpPr>
              <p:nvPr/>
            </p:nvSpPr>
            <p:spPr bwMode="auto">
              <a:xfrm>
                <a:off x="1732" y="2164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035" name="Line 11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38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6" name="Line 12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624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7" name="Line 13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8" name="Line 14"/>
              <p:cNvSpPr>
                <a:spLocks noChangeShapeType="1"/>
              </p:cNvSpPr>
              <p:nvPr/>
            </p:nvSpPr>
            <p:spPr bwMode="auto">
              <a:xfrm flipH="1">
                <a:off x="1968" y="1536"/>
                <a:ext cx="288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9" name="Rectangle 15"/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2040" name="Rectangle 16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2041" name="Rectangle 17"/>
              <p:cNvSpPr>
                <a:spLocks noChangeArrowheads="1"/>
              </p:cNvSpPr>
              <p:nvPr/>
            </p:nvSpPr>
            <p:spPr bwMode="auto">
              <a:xfrm>
                <a:off x="432" y="1680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2042" name="Rectangle 18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2043" name="Rectangle 19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2044" name="Line 20"/>
              <p:cNvSpPr>
                <a:spLocks noChangeShapeType="1"/>
              </p:cNvSpPr>
              <p:nvPr/>
            </p:nvSpPr>
            <p:spPr bwMode="auto">
              <a:xfrm>
                <a:off x="1056" y="225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991" name="Group 21"/>
            <p:cNvGrpSpPr>
              <a:grpSpLocks/>
            </p:cNvGrpSpPr>
            <p:nvPr/>
          </p:nvGrpSpPr>
          <p:grpSpPr bwMode="auto">
            <a:xfrm>
              <a:off x="2832" y="912"/>
              <a:ext cx="1968" cy="1776"/>
              <a:chOff x="2832" y="912"/>
              <a:chExt cx="1968" cy="1776"/>
            </a:xfrm>
          </p:grpSpPr>
          <p:sp>
            <p:nvSpPr>
              <p:cNvPr id="42018" name="Rectangle 2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2019" name="Rectangle 23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2020" name="Rectangle 24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2021" name="Rectangle 25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2022" name="Rectangle 26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2023" name="Line 27"/>
              <p:cNvSpPr>
                <a:spLocks noChangeShapeType="1"/>
              </p:cNvSpPr>
              <p:nvPr/>
            </p:nvSpPr>
            <p:spPr bwMode="auto">
              <a:xfrm>
                <a:off x="2928" y="1200"/>
                <a:ext cx="187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4" name="Line 28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5" name="Rectangle 29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2026" name="Rectangle 30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2027" name="Rectangle 31"/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2028" name="Rectangle 32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2029" name="Rectangle 33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41992" name="Rectangle 34"/>
            <p:cNvSpPr>
              <a:spLocks noChangeArrowheads="1"/>
            </p:cNvSpPr>
            <p:nvPr/>
          </p:nvSpPr>
          <p:spPr bwMode="auto">
            <a:xfrm>
              <a:off x="3168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993" name="Rectangle 35"/>
            <p:cNvSpPr>
              <a:spLocks noChangeArrowheads="1"/>
            </p:cNvSpPr>
            <p:nvPr/>
          </p:nvSpPr>
          <p:spPr bwMode="auto">
            <a:xfrm>
              <a:off x="3504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994" name="Rectangle 36"/>
            <p:cNvSpPr>
              <a:spLocks noChangeArrowheads="1"/>
            </p:cNvSpPr>
            <p:nvPr/>
          </p:nvSpPr>
          <p:spPr bwMode="auto">
            <a:xfrm>
              <a:off x="3840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995" name="Rectangle 37"/>
            <p:cNvSpPr>
              <a:spLocks noChangeArrowheads="1"/>
            </p:cNvSpPr>
            <p:nvPr/>
          </p:nvSpPr>
          <p:spPr bwMode="auto">
            <a:xfrm>
              <a:off x="4176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996" name="Rectangle 38"/>
            <p:cNvSpPr>
              <a:spLocks noChangeArrowheads="1"/>
            </p:cNvSpPr>
            <p:nvPr/>
          </p:nvSpPr>
          <p:spPr bwMode="auto">
            <a:xfrm>
              <a:off x="4512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997" name="Rectangle 39"/>
            <p:cNvSpPr>
              <a:spLocks noChangeArrowheads="1"/>
            </p:cNvSpPr>
            <p:nvPr/>
          </p:nvSpPr>
          <p:spPr bwMode="auto">
            <a:xfrm>
              <a:off x="3168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998" name="Rectangle 40"/>
            <p:cNvSpPr>
              <a:spLocks noChangeArrowheads="1"/>
            </p:cNvSpPr>
            <p:nvPr/>
          </p:nvSpPr>
          <p:spPr bwMode="auto">
            <a:xfrm>
              <a:off x="3504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999" name="Rectangle 41"/>
            <p:cNvSpPr>
              <a:spLocks noChangeArrowheads="1"/>
            </p:cNvSpPr>
            <p:nvPr/>
          </p:nvSpPr>
          <p:spPr bwMode="auto">
            <a:xfrm>
              <a:off x="3840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0" name="Rectangle 42"/>
            <p:cNvSpPr>
              <a:spLocks noChangeArrowheads="1"/>
            </p:cNvSpPr>
            <p:nvPr/>
          </p:nvSpPr>
          <p:spPr bwMode="auto">
            <a:xfrm>
              <a:off x="4176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1" name="Rectangle 43"/>
            <p:cNvSpPr>
              <a:spLocks noChangeArrowheads="1"/>
            </p:cNvSpPr>
            <p:nvPr/>
          </p:nvSpPr>
          <p:spPr bwMode="auto">
            <a:xfrm>
              <a:off x="4512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2" name="Rectangle 44"/>
            <p:cNvSpPr>
              <a:spLocks noChangeArrowheads="1"/>
            </p:cNvSpPr>
            <p:nvPr/>
          </p:nvSpPr>
          <p:spPr bwMode="auto">
            <a:xfrm>
              <a:off x="3168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3" name="Rectangle 45"/>
            <p:cNvSpPr>
              <a:spLocks noChangeArrowheads="1"/>
            </p:cNvSpPr>
            <p:nvPr/>
          </p:nvSpPr>
          <p:spPr bwMode="auto">
            <a:xfrm>
              <a:off x="3504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4" name="Rectangle 46"/>
            <p:cNvSpPr>
              <a:spLocks noChangeArrowheads="1"/>
            </p:cNvSpPr>
            <p:nvPr/>
          </p:nvSpPr>
          <p:spPr bwMode="auto">
            <a:xfrm>
              <a:off x="3840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5" name="Rectangle 47"/>
            <p:cNvSpPr>
              <a:spLocks noChangeArrowheads="1"/>
            </p:cNvSpPr>
            <p:nvPr/>
          </p:nvSpPr>
          <p:spPr bwMode="auto">
            <a:xfrm>
              <a:off x="4176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6" name="Rectangle 48"/>
            <p:cNvSpPr>
              <a:spLocks noChangeArrowheads="1"/>
            </p:cNvSpPr>
            <p:nvPr/>
          </p:nvSpPr>
          <p:spPr bwMode="auto">
            <a:xfrm>
              <a:off x="4512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7" name="Rectangle 49"/>
            <p:cNvSpPr>
              <a:spLocks noChangeArrowheads="1"/>
            </p:cNvSpPr>
            <p:nvPr/>
          </p:nvSpPr>
          <p:spPr bwMode="auto">
            <a:xfrm>
              <a:off x="3168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8" name="Rectangle 50"/>
            <p:cNvSpPr>
              <a:spLocks noChangeArrowheads="1"/>
            </p:cNvSpPr>
            <p:nvPr/>
          </p:nvSpPr>
          <p:spPr bwMode="auto">
            <a:xfrm>
              <a:off x="3504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9" name="Rectangle 51"/>
            <p:cNvSpPr>
              <a:spLocks noChangeArrowheads="1"/>
            </p:cNvSpPr>
            <p:nvPr/>
          </p:nvSpPr>
          <p:spPr bwMode="auto">
            <a:xfrm>
              <a:off x="3840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10" name="Rectangle 52"/>
            <p:cNvSpPr>
              <a:spLocks noChangeArrowheads="1"/>
            </p:cNvSpPr>
            <p:nvPr/>
          </p:nvSpPr>
          <p:spPr bwMode="auto">
            <a:xfrm>
              <a:off x="4176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11" name="Rectangle 53"/>
            <p:cNvSpPr>
              <a:spLocks noChangeArrowheads="1"/>
            </p:cNvSpPr>
            <p:nvPr/>
          </p:nvSpPr>
          <p:spPr bwMode="auto">
            <a:xfrm>
              <a:off x="4512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12" name="Rectangle 54"/>
            <p:cNvSpPr>
              <a:spLocks noChangeArrowheads="1"/>
            </p:cNvSpPr>
            <p:nvPr/>
          </p:nvSpPr>
          <p:spPr bwMode="auto">
            <a:xfrm>
              <a:off x="3168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13" name="Rectangle 55"/>
            <p:cNvSpPr>
              <a:spLocks noChangeArrowheads="1"/>
            </p:cNvSpPr>
            <p:nvPr/>
          </p:nvSpPr>
          <p:spPr bwMode="auto">
            <a:xfrm>
              <a:off x="3504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14" name="Rectangle 56"/>
            <p:cNvSpPr>
              <a:spLocks noChangeArrowheads="1"/>
            </p:cNvSpPr>
            <p:nvPr/>
          </p:nvSpPr>
          <p:spPr bwMode="auto">
            <a:xfrm>
              <a:off x="3840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15" name="Rectangle 57"/>
            <p:cNvSpPr>
              <a:spLocks noChangeArrowheads="1"/>
            </p:cNvSpPr>
            <p:nvPr/>
          </p:nvSpPr>
          <p:spPr bwMode="auto">
            <a:xfrm>
              <a:off x="4176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16" name="Rectangle 58"/>
            <p:cNvSpPr>
              <a:spLocks noChangeArrowheads="1"/>
            </p:cNvSpPr>
            <p:nvPr/>
          </p:nvSpPr>
          <p:spPr bwMode="auto">
            <a:xfrm>
              <a:off x="4512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17" name="Line 59"/>
            <p:cNvSpPr>
              <a:spLocks noChangeShapeType="1"/>
            </p:cNvSpPr>
            <p:nvPr/>
          </p:nvSpPr>
          <p:spPr bwMode="auto">
            <a:xfrm>
              <a:off x="3216" y="1248"/>
              <a:ext cx="1536" cy="1392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47932" name="Rectangle 60"/>
          <p:cNvSpPr>
            <a:spLocks noChangeArrowheads="1"/>
          </p:cNvSpPr>
          <p:nvPr/>
        </p:nvSpPr>
        <p:spPr bwMode="auto">
          <a:xfrm>
            <a:off x="838200" y="4022725"/>
            <a:ext cx="8077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Diagonal entries are zero.</a:t>
            </a:r>
          </a:p>
          <a:p>
            <a:pPr eaLnBrk="0" latin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Adjacency matrix of an undirected graph is symmetric.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  <a:p>
            <a:pPr lvl="1" eaLnBrk="0" latin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A(i,j) = A(j,i)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for all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i </a:t>
            </a:r>
            <a:r>
              <a:rPr kumimoji="0" lang="en-US" altLang="ko-KR" sz="3200">
                <a:latin typeface="Times New Roman" pitchFamily="18" charset="0"/>
              </a:rPr>
              <a:t>and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j</a:t>
            </a:r>
            <a:r>
              <a:rPr kumimoji="0" lang="en-US" altLang="ko-KR" sz="3200">
                <a:solidFill>
                  <a:schemeClr val="hlink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258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932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Adjacency Matrix (Digraph)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950" y="1447800"/>
            <a:ext cx="7004050" cy="2819400"/>
            <a:chOff x="388" y="912"/>
            <a:chExt cx="4412" cy="1776"/>
          </a:xfrm>
        </p:grpSpPr>
        <p:sp>
          <p:nvSpPr>
            <p:cNvPr id="43014" name="Oval 5"/>
            <p:cNvSpPr>
              <a:spLocks noChangeArrowheads="1"/>
            </p:cNvSpPr>
            <p:nvPr/>
          </p:nvSpPr>
          <p:spPr bwMode="auto">
            <a:xfrm>
              <a:off x="388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5" name="Oval 6"/>
            <p:cNvSpPr>
              <a:spLocks noChangeArrowheads="1"/>
            </p:cNvSpPr>
            <p:nvPr/>
          </p:nvSpPr>
          <p:spPr bwMode="auto">
            <a:xfrm>
              <a:off x="1012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6" name="Oval 7"/>
            <p:cNvSpPr>
              <a:spLocks noChangeArrowheads="1"/>
            </p:cNvSpPr>
            <p:nvPr/>
          </p:nvSpPr>
          <p:spPr bwMode="auto">
            <a:xfrm>
              <a:off x="2020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7" name="Oval 8"/>
            <p:cNvSpPr>
              <a:spLocks noChangeArrowheads="1"/>
            </p:cNvSpPr>
            <p:nvPr/>
          </p:nvSpPr>
          <p:spPr bwMode="auto">
            <a:xfrm>
              <a:off x="772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8" name="Oval 9"/>
            <p:cNvSpPr>
              <a:spLocks noChangeArrowheads="1"/>
            </p:cNvSpPr>
            <p:nvPr/>
          </p:nvSpPr>
          <p:spPr bwMode="auto">
            <a:xfrm>
              <a:off x="1732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019" name="Line 10"/>
            <p:cNvSpPr>
              <a:spLocks noChangeShapeType="1"/>
            </p:cNvSpPr>
            <p:nvPr/>
          </p:nvSpPr>
          <p:spPr bwMode="auto">
            <a:xfrm flipH="1">
              <a:off x="624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1200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624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 flipH="1">
              <a:off x="1968" y="1536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23" name="Rectangle 14"/>
            <p:cNvSpPr>
              <a:spLocks noChangeArrowheads="1"/>
            </p:cNvSpPr>
            <p:nvPr/>
          </p:nvSpPr>
          <p:spPr bwMode="auto">
            <a:xfrm>
              <a:off x="1056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24" name="Rectangle 15"/>
            <p:cNvSpPr>
              <a:spLocks noChangeArrowheads="1"/>
            </p:cNvSpPr>
            <p:nvPr/>
          </p:nvSpPr>
          <p:spPr bwMode="auto">
            <a:xfrm>
              <a:off x="2064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25" name="Rectangle 16"/>
            <p:cNvSpPr>
              <a:spLocks noChangeArrowheads="1"/>
            </p:cNvSpPr>
            <p:nvPr/>
          </p:nvSpPr>
          <p:spPr bwMode="auto">
            <a:xfrm>
              <a:off x="432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26" name="Rectangle 17"/>
            <p:cNvSpPr>
              <a:spLocks noChangeArrowheads="1"/>
            </p:cNvSpPr>
            <p:nvPr/>
          </p:nvSpPr>
          <p:spPr bwMode="auto">
            <a:xfrm>
              <a:off x="816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27" name="Rectangle 18"/>
            <p:cNvSpPr>
              <a:spLocks noChangeArrowheads="1"/>
            </p:cNvSpPr>
            <p:nvPr/>
          </p:nvSpPr>
          <p:spPr bwMode="auto">
            <a:xfrm>
              <a:off x="1776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3028" name="Line 19"/>
            <p:cNvSpPr>
              <a:spLocks noChangeShapeType="1"/>
            </p:cNvSpPr>
            <p:nvPr/>
          </p:nvSpPr>
          <p:spPr bwMode="auto">
            <a:xfrm>
              <a:off x="1056" y="225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3029" name="Group 20"/>
            <p:cNvGrpSpPr>
              <a:grpSpLocks/>
            </p:cNvGrpSpPr>
            <p:nvPr/>
          </p:nvGrpSpPr>
          <p:grpSpPr bwMode="auto">
            <a:xfrm>
              <a:off x="2832" y="912"/>
              <a:ext cx="1968" cy="1776"/>
              <a:chOff x="2832" y="912"/>
              <a:chExt cx="1968" cy="1776"/>
            </a:xfrm>
          </p:grpSpPr>
          <p:sp>
            <p:nvSpPr>
              <p:cNvPr id="43055" name="Rectangle 21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3056" name="Rectangle 22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3057" name="Rectangle 23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3058" name="Rectangle 24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3059" name="Rectangle 25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3060" name="Line 26"/>
              <p:cNvSpPr>
                <a:spLocks noChangeShapeType="1"/>
              </p:cNvSpPr>
              <p:nvPr/>
            </p:nvSpPr>
            <p:spPr bwMode="auto">
              <a:xfrm>
                <a:off x="2928" y="1200"/>
                <a:ext cx="187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1" name="Line 27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062" name="Rectangle 28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3063" name="Rectangle 29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3064" name="Rectangle 30"/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3065" name="Rectangle 31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3066" name="Rectangle 32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latinLnBrk="0" hangingPunct="0">
                  <a:spcBef>
                    <a:spcPct val="50000"/>
                  </a:spcBef>
                </a:pPr>
                <a:r>
                  <a:rPr kumimoji="0" lang="en-US" altLang="ko-KR" sz="2800">
                    <a:solidFill>
                      <a:srgbClr val="3333FF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43030" name="Rectangle 33"/>
            <p:cNvSpPr>
              <a:spLocks noChangeArrowheads="1"/>
            </p:cNvSpPr>
            <p:nvPr/>
          </p:nvSpPr>
          <p:spPr bwMode="auto">
            <a:xfrm>
              <a:off x="3168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31" name="Rectangle 34"/>
            <p:cNvSpPr>
              <a:spLocks noChangeArrowheads="1"/>
            </p:cNvSpPr>
            <p:nvPr/>
          </p:nvSpPr>
          <p:spPr bwMode="auto">
            <a:xfrm>
              <a:off x="3504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32" name="Rectangle 35"/>
            <p:cNvSpPr>
              <a:spLocks noChangeArrowheads="1"/>
            </p:cNvSpPr>
            <p:nvPr/>
          </p:nvSpPr>
          <p:spPr bwMode="auto">
            <a:xfrm>
              <a:off x="3840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33" name="Rectangle 36"/>
            <p:cNvSpPr>
              <a:spLocks noChangeArrowheads="1"/>
            </p:cNvSpPr>
            <p:nvPr/>
          </p:nvSpPr>
          <p:spPr bwMode="auto">
            <a:xfrm>
              <a:off x="4176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34" name="Rectangle 37"/>
            <p:cNvSpPr>
              <a:spLocks noChangeArrowheads="1"/>
            </p:cNvSpPr>
            <p:nvPr/>
          </p:nvSpPr>
          <p:spPr bwMode="auto">
            <a:xfrm>
              <a:off x="4512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35" name="Rectangle 38"/>
            <p:cNvSpPr>
              <a:spLocks noChangeArrowheads="1"/>
            </p:cNvSpPr>
            <p:nvPr/>
          </p:nvSpPr>
          <p:spPr bwMode="auto">
            <a:xfrm>
              <a:off x="3168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36" name="Rectangle 39"/>
            <p:cNvSpPr>
              <a:spLocks noChangeArrowheads="1"/>
            </p:cNvSpPr>
            <p:nvPr/>
          </p:nvSpPr>
          <p:spPr bwMode="auto">
            <a:xfrm>
              <a:off x="3504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37" name="Rectangle 40"/>
            <p:cNvSpPr>
              <a:spLocks noChangeArrowheads="1"/>
            </p:cNvSpPr>
            <p:nvPr/>
          </p:nvSpPr>
          <p:spPr bwMode="auto">
            <a:xfrm>
              <a:off x="3840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38" name="Rectangle 41"/>
            <p:cNvSpPr>
              <a:spLocks noChangeArrowheads="1"/>
            </p:cNvSpPr>
            <p:nvPr/>
          </p:nvSpPr>
          <p:spPr bwMode="auto">
            <a:xfrm>
              <a:off x="4176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39" name="Rectangle 42"/>
            <p:cNvSpPr>
              <a:spLocks noChangeArrowheads="1"/>
            </p:cNvSpPr>
            <p:nvPr/>
          </p:nvSpPr>
          <p:spPr bwMode="auto">
            <a:xfrm>
              <a:off x="4512" y="148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40" name="Rectangle 43"/>
            <p:cNvSpPr>
              <a:spLocks noChangeArrowheads="1"/>
            </p:cNvSpPr>
            <p:nvPr/>
          </p:nvSpPr>
          <p:spPr bwMode="auto">
            <a:xfrm>
              <a:off x="3168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41" name="Rectangle 44"/>
            <p:cNvSpPr>
              <a:spLocks noChangeArrowheads="1"/>
            </p:cNvSpPr>
            <p:nvPr/>
          </p:nvSpPr>
          <p:spPr bwMode="auto">
            <a:xfrm>
              <a:off x="3504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42" name="Rectangle 45"/>
            <p:cNvSpPr>
              <a:spLocks noChangeArrowheads="1"/>
            </p:cNvSpPr>
            <p:nvPr/>
          </p:nvSpPr>
          <p:spPr bwMode="auto">
            <a:xfrm>
              <a:off x="3840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43" name="Rectangle 46"/>
            <p:cNvSpPr>
              <a:spLocks noChangeArrowheads="1"/>
            </p:cNvSpPr>
            <p:nvPr/>
          </p:nvSpPr>
          <p:spPr bwMode="auto">
            <a:xfrm>
              <a:off x="4176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44" name="Rectangle 47"/>
            <p:cNvSpPr>
              <a:spLocks noChangeArrowheads="1"/>
            </p:cNvSpPr>
            <p:nvPr/>
          </p:nvSpPr>
          <p:spPr bwMode="auto">
            <a:xfrm>
              <a:off x="4512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45" name="Rectangle 48"/>
            <p:cNvSpPr>
              <a:spLocks noChangeArrowheads="1"/>
            </p:cNvSpPr>
            <p:nvPr/>
          </p:nvSpPr>
          <p:spPr bwMode="auto">
            <a:xfrm>
              <a:off x="3168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46" name="Rectangle 49"/>
            <p:cNvSpPr>
              <a:spLocks noChangeArrowheads="1"/>
            </p:cNvSpPr>
            <p:nvPr/>
          </p:nvSpPr>
          <p:spPr bwMode="auto">
            <a:xfrm>
              <a:off x="3504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47" name="Rectangle 50"/>
            <p:cNvSpPr>
              <a:spLocks noChangeArrowheads="1"/>
            </p:cNvSpPr>
            <p:nvPr/>
          </p:nvSpPr>
          <p:spPr bwMode="auto">
            <a:xfrm>
              <a:off x="3840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48" name="Rectangle 51"/>
            <p:cNvSpPr>
              <a:spLocks noChangeArrowheads="1"/>
            </p:cNvSpPr>
            <p:nvPr/>
          </p:nvSpPr>
          <p:spPr bwMode="auto">
            <a:xfrm>
              <a:off x="4176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49" name="Rectangle 52"/>
            <p:cNvSpPr>
              <a:spLocks noChangeArrowheads="1"/>
            </p:cNvSpPr>
            <p:nvPr/>
          </p:nvSpPr>
          <p:spPr bwMode="auto">
            <a:xfrm>
              <a:off x="4512" y="206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50" name="Rectangle 53"/>
            <p:cNvSpPr>
              <a:spLocks noChangeArrowheads="1"/>
            </p:cNvSpPr>
            <p:nvPr/>
          </p:nvSpPr>
          <p:spPr bwMode="auto">
            <a:xfrm>
              <a:off x="3168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51" name="Rectangle 54"/>
            <p:cNvSpPr>
              <a:spLocks noChangeArrowheads="1"/>
            </p:cNvSpPr>
            <p:nvPr/>
          </p:nvSpPr>
          <p:spPr bwMode="auto">
            <a:xfrm>
              <a:off x="3504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52" name="Rectangle 55"/>
            <p:cNvSpPr>
              <a:spLocks noChangeArrowheads="1"/>
            </p:cNvSpPr>
            <p:nvPr/>
          </p:nvSpPr>
          <p:spPr bwMode="auto">
            <a:xfrm>
              <a:off x="3840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53" name="Rectangle 56"/>
            <p:cNvSpPr>
              <a:spLocks noChangeArrowheads="1"/>
            </p:cNvSpPr>
            <p:nvPr/>
          </p:nvSpPr>
          <p:spPr bwMode="auto">
            <a:xfrm>
              <a:off x="4176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54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48954" name="Rectangle 58"/>
          <p:cNvSpPr>
            <a:spLocks noChangeArrowheads="1"/>
          </p:cNvSpPr>
          <p:nvPr/>
        </p:nvSpPr>
        <p:spPr bwMode="auto">
          <a:xfrm>
            <a:off x="838200" y="4344988"/>
            <a:ext cx="80772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Diagonal entries are zero.</a:t>
            </a:r>
          </a:p>
          <a:p>
            <a:pPr eaLnBrk="0" latinLnBrk="0" hangingPunct="0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en-US" altLang="ko-KR" sz="3200">
                <a:latin typeface="Times New Roman" pitchFamily="18" charset="0"/>
              </a:rPr>
              <a:t>Adjacency matrix of a digraph need not be symmetric.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4024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8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54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Adjacency Matrix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baseline="30000" smtClean="0">
                <a:solidFill>
                  <a:srgbClr val="3333FF"/>
                </a:solidFill>
              </a:rPr>
              <a:t>2</a:t>
            </a:r>
            <a:r>
              <a:rPr lang="en-US" altLang="ko-KR" smtClean="0">
                <a:solidFill>
                  <a:schemeClr val="tx2"/>
                </a:solidFill>
              </a:rPr>
              <a:t> </a:t>
            </a:r>
            <a:r>
              <a:rPr lang="en-US" altLang="ko-KR" smtClean="0"/>
              <a:t>bits of space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For an undirected graph, may store only lower or upper triangle (exclude diagonal).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 </a:t>
            </a:r>
            <a:r>
              <a:rPr lang="en-US" altLang="ko-KR" smtClean="0">
                <a:solidFill>
                  <a:srgbClr val="3333FF"/>
                </a:solidFill>
              </a:rPr>
              <a:t>(n-1)n/2</a:t>
            </a:r>
            <a:r>
              <a:rPr lang="en-US" altLang="ko-KR" smtClean="0"/>
              <a:t> bits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O(n)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time to find vertex degree and/or vertices adjacent to a given vertex.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800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3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Adjacency Lists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12652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Adjacency list for vertex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i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/>
              <a:t>is a linear list of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/>
              <a:t>vertices adjacent from vertex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i.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600" smtClean="0"/>
              <a:t>An array of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n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/>
              <a:t>adjacency lists</a:t>
            </a:r>
            <a:r>
              <a:rPr lang="en-US" altLang="ko-KR" sz="2600" smtClean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3543300"/>
            <a:ext cx="3035300" cy="2143125"/>
            <a:chOff x="340" y="2404"/>
            <a:chExt cx="1912" cy="1350"/>
          </a:xfrm>
        </p:grpSpPr>
        <p:sp>
          <p:nvSpPr>
            <p:cNvPr id="45063" name="Oval 5"/>
            <p:cNvSpPr>
              <a:spLocks noChangeArrowheads="1"/>
            </p:cNvSpPr>
            <p:nvPr/>
          </p:nvSpPr>
          <p:spPr bwMode="auto">
            <a:xfrm>
              <a:off x="340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4" name="Oval 6"/>
            <p:cNvSpPr>
              <a:spLocks noChangeArrowheads="1"/>
            </p:cNvSpPr>
            <p:nvPr/>
          </p:nvSpPr>
          <p:spPr bwMode="auto">
            <a:xfrm>
              <a:off x="96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5" name="Oval 7"/>
            <p:cNvSpPr>
              <a:spLocks noChangeArrowheads="1"/>
            </p:cNvSpPr>
            <p:nvPr/>
          </p:nvSpPr>
          <p:spPr bwMode="auto">
            <a:xfrm>
              <a:off x="1972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6" name="Oval 8"/>
            <p:cNvSpPr>
              <a:spLocks noChangeArrowheads="1"/>
            </p:cNvSpPr>
            <p:nvPr/>
          </p:nvSpPr>
          <p:spPr bwMode="auto">
            <a:xfrm>
              <a:off x="724" y="33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7" name="Oval 9"/>
            <p:cNvSpPr>
              <a:spLocks noChangeArrowheads="1"/>
            </p:cNvSpPr>
            <p:nvPr/>
          </p:nvSpPr>
          <p:spPr bwMode="auto">
            <a:xfrm>
              <a:off x="1684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068" name="Line 10"/>
            <p:cNvSpPr>
              <a:spLocks noChangeShapeType="1"/>
            </p:cNvSpPr>
            <p:nvPr/>
          </p:nvSpPr>
          <p:spPr bwMode="auto">
            <a:xfrm flipH="1">
              <a:off x="576" y="264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69" name="Line 11"/>
            <p:cNvSpPr>
              <a:spLocks noChangeShapeType="1"/>
            </p:cNvSpPr>
            <p:nvPr/>
          </p:nvSpPr>
          <p:spPr bwMode="auto">
            <a:xfrm>
              <a:off x="1152" y="268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0" name="Line 12"/>
            <p:cNvSpPr>
              <a:spLocks noChangeShapeType="1"/>
            </p:cNvSpPr>
            <p:nvPr/>
          </p:nvSpPr>
          <p:spPr bwMode="auto">
            <a:xfrm>
              <a:off x="576" y="321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1" name="Line 13"/>
            <p:cNvSpPr>
              <a:spLocks noChangeShapeType="1"/>
            </p:cNvSpPr>
            <p:nvPr/>
          </p:nvSpPr>
          <p:spPr bwMode="auto">
            <a:xfrm flipH="1">
              <a:off x="1920" y="2832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2" name="Rectangle 14"/>
            <p:cNvSpPr>
              <a:spLocks noChangeArrowheads="1"/>
            </p:cNvSpPr>
            <p:nvPr/>
          </p:nvSpPr>
          <p:spPr bwMode="auto">
            <a:xfrm>
              <a:off x="1008" y="24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73" name="Rectangle 15"/>
            <p:cNvSpPr>
              <a:spLocks noChangeArrowheads="1"/>
            </p:cNvSpPr>
            <p:nvPr/>
          </p:nvSpPr>
          <p:spPr bwMode="auto">
            <a:xfrm>
              <a:off x="2016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74" name="Rectangle 16"/>
            <p:cNvSpPr>
              <a:spLocks noChangeArrowheads="1"/>
            </p:cNvSpPr>
            <p:nvPr/>
          </p:nvSpPr>
          <p:spPr bwMode="auto">
            <a:xfrm>
              <a:off x="384" y="29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075" name="Rectangle 17"/>
            <p:cNvSpPr>
              <a:spLocks noChangeArrowheads="1"/>
            </p:cNvSpPr>
            <p:nvPr/>
          </p:nvSpPr>
          <p:spPr bwMode="auto">
            <a:xfrm>
              <a:off x="768" y="336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76" name="Rectangle 18"/>
            <p:cNvSpPr>
              <a:spLocks noChangeArrowheads="1"/>
            </p:cNvSpPr>
            <p:nvPr/>
          </p:nvSpPr>
          <p:spPr bwMode="auto">
            <a:xfrm>
              <a:off x="1728" y="35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5077" name="Line 19"/>
            <p:cNvSpPr>
              <a:spLocks noChangeShapeType="1"/>
            </p:cNvSpPr>
            <p:nvPr/>
          </p:nvSpPr>
          <p:spPr bwMode="auto">
            <a:xfrm>
              <a:off x="1008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50964" name="Rectangle 20"/>
          <p:cNvSpPr>
            <a:spLocks noChangeArrowheads="1"/>
          </p:cNvSpPr>
          <p:nvPr/>
        </p:nvSpPr>
        <p:spPr bwMode="auto">
          <a:xfrm>
            <a:off x="4470400" y="2852738"/>
            <a:ext cx="2981325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aList[1] = (2,4)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aList[2] = (1,5)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aList[3] = (5)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aList[4] = (5,1)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aList[5] = (2,4,3)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40873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 build="p" autoUpdateAnimBg="0"/>
      <p:bldP spid="850964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Linked Adjacency Lists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5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Each adjacency list is a chain.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2150" y="1965325"/>
            <a:ext cx="3035300" cy="2143125"/>
            <a:chOff x="436" y="1348"/>
            <a:chExt cx="1912" cy="1350"/>
          </a:xfrm>
        </p:grpSpPr>
        <p:sp>
          <p:nvSpPr>
            <p:cNvPr id="46143" name="Oval 5"/>
            <p:cNvSpPr>
              <a:spLocks noChangeArrowheads="1"/>
            </p:cNvSpPr>
            <p:nvPr/>
          </p:nvSpPr>
          <p:spPr bwMode="auto">
            <a:xfrm>
              <a:off x="436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4" name="Oval 6"/>
            <p:cNvSpPr>
              <a:spLocks noChangeArrowheads="1"/>
            </p:cNvSpPr>
            <p:nvPr/>
          </p:nvSpPr>
          <p:spPr bwMode="auto">
            <a:xfrm>
              <a:off x="1060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5" name="Oval 7"/>
            <p:cNvSpPr>
              <a:spLocks noChangeArrowheads="1"/>
            </p:cNvSpPr>
            <p:nvPr/>
          </p:nvSpPr>
          <p:spPr bwMode="auto">
            <a:xfrm>
              <a:off x="2068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6" name="Oval 8"/>
            <p:cNvSpPr>
              <a:spLocks noChangeArrowheads="1"/>
            </p:cNvSpPr>
            <p:nvPr/>
          </p:nvSpPr>
          <p:spPr bwMode="auto">
            <a:xfrm>
              <a:off x="820" y="23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7" name="Oval 9"/>
            <p:cNvSpPr>
              <a:spLocks noChangeArrowheads="1"/>
            </p:cNvSpPr>
            <p:nvPr/>
          </p:nvSpPr>
          <p:spPr bwMode="auto">
            <a:xfrm>
              <a:off x="1780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48" name="Line 10"/>
            <p:cNvSpPr>
              <a:spLocks noChangeShapeType="1"/>
            </p:cNvSpPr>
            <p:nvPr/>
          </p:nvSpPr>
          <p:spPr bwMode="auto">
            <a:xfrm flipH="1">
              <a:off x="672" y="158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49" name="Line 11"/>
            <p:cNvSpPr>
              <a:spLocks noChangeShapeType="1"/>
            </p:cNvSpPr>
            <p:nvPr/>
          </p:nvSpPr>
          <p:spPr bwMode="auto">
            <a:xfrm>
              <a:off x="1248" y="163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50" name="Line 12"/>
            <p:cNvSpPr>
              <a:spLocks noChangeShapeType="1"/>
            </p:cNvSpPr>
            <p:nvPr/>
          </p:nvSpPr>
          <p:spPr bwMode="auto">
            <a:xfrm>
              <a:off x="672" y="216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51" name="Line 13"/>
            <p:cNvSpPr>
              <a:spLocks noChangeShapeType="1"/>
            </p:cNvSpPr>
            <p:nvPr/>
          </p:nvSpPr>
          <p:spPr bwMode="auto">
            <a:xfrm flipH="1">
              <a:off x="2016" y="1776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52" name="Rectangle 14"/>
            <p:cNvSpPr>
              <a:spLocks noChangeArrowheads="1"/>
            </p:cNvSpPr>
            <p:nvPr/>
          </p:nvSpPr>
          <p:spPr bwMode="auto">
            <a:xfrm>
              <a:off x="1104" y="13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153" name="Rectangle 15"/>
            <p:cNvSpPr>
              <a:spLocks noChangeArrowheads="1"/>
            </p:cNvSpPr>
            <p:nvPr/>
          </p:nvSpPr>
          <p:spPr bwMode="auto">
            <a:xfrm>
              <a:off x="2112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154" name="Rectangle 16"/>
            <p:cNvSpPr>
              <a:spLocks noChangeArrowheads="1"/>
            </p:cNvSpPr>
            <p:nvPr/>
          </p:nvSpPr>
          <p:spPr bwMode="auto">
            <a:xfrm>
              <a:off x="480" y="19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55" name="Rectangle 17"/>
            <p:cNvSpPr>
              <a:spLocks noChangeArrowheads="1"/>
            </p:cNvSpPr>
            <p:nvPr/>
          </p:nvSpPr>
          <p:spPr bwMode="auto">
            <a:xfrm>
              <a:off x="86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156" name="Rectangle 18"/>
            <p:cNvSpPr>
              <a:spLocks noChangeArrowheads="1"/>
            </p:cNvSpPr>
            <p:nvPr/>
          </p:nvSpPr>
          <p:spPr bwMode="auto">
            <a:xfrm>
              <a:off x="1824" y="24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6157" name="Line 19"/>
            <p:cNvSpPr>
              <a:spLocks noChangeShapeType="1"/>
            </p:cNvSpPr>
            <p:nvPr/>
          </p:nvSpPr>
          <p:spPr bwMode="auto">
            <a:xfrm>
              <a:off x="1104" y="249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91000" y="2035175"/>
            <a:ext cx="1593850" cy="2043113"/>
            <a:chOff x="2640" y="1392"/>
            <a:chExt cx="1004" cy="1287"/>
          </a:xfrm>
        </p:grpSpPr>
        <p:sp>
          <p:nvSpPr>
            <p:cNvPr id="46133" name="Rectangle 21"/>
            <p:cNvSpPr>
              <a:spLocks noChangeArrowheads="1"/>
            </p:cNvSpPr>
            <p:nvPr/>
          </p:nvSpPr>
          <p:spPr bwMode="auto">
            <a:xfrm>
              <a:off x="3412" y="144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34" name="Rectangle 22"/>
            <p:cNvSpPr>
              <a:spLocks noChangeArrowheads="1"/>
            </p:cNvSpPr>
            <p:nvPr/>
          </p:nvSpPr>
          <p:spPr bwMode="auto">
            <a:xfrm>
              <a:off x="3412" y="168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35" name="Rectangle 23"/>
            <p:cNvSpPr>
              <a:spLocks noChangeArrowheads="1"/>
            </p:cNvSpPr>
            <p:nvPr/>
          </p:nvSpPr>
          <p:spPr bwMode="auto">
            <a:xfrm>
              <a:off x="3412" y="192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36" name="Rectangle 24"/>
            <p:cNvSpPr>
              <a:spLocks noChangeArrowheads="1"/>
            </p:cNvSpPr>
            <p:nvPr/>
          </p:nvSpPr>
          <p:spPr bwMode="auto">
            <a:xfrm>
              <a:off x="3412" y="216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37" name="Rectangle 25"/>
            <p:cNvSpPr>
              <a:spLocks noChangeArrowheads="1"/>
            </p:cNvSpPr>
            <p:nvPr/>
          </p:nvSpPr>
          <p:spPr bwMode="auto">
            <a:xfrm>
              <a:off x="3412" y="240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38" name="Rectangle 26"/>
            <p:cNvSpPr>
              <a:spLocks noChangeArrowheads="1"/>
            </p:cNvSpPr>
            <p:nvPr/>
          </p:nvSpPr>
          <p:spPr bwMode="auto">
            <a:xfrm>
              <a:off x="2640" y="1392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aList[1]</a:t>
              </a:r>
            </a:p>
          </p:txBody>
        </p:sp>
        <p:sp>
          <p:nvSpPr>
            <p:cNvPr id="46139" name="Rectangle 27"/>
            <p:cNvSpPr>
              <a:spLocks noChangeArrowheads="1"/>
            </p:cNvSpPr>
            <p:nvPr/>
          </p:nvSpPr>
          <p:spPr bwMode="auto">
            <a:xfrm>
              <a:off x="2640" y="2352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aList[5]</a:t>
              </a:r>
            </a:p>
          </p:txBody>
        </p:sp>
        <p:sp>
          <p:nvSpPr>
            <p:cNvPr id="46140" name="Rectangle 28"/>
            <p:cNvSpPr>
              <a:spLocks noChangeArrowheads="1"/>
            </p:cNvSpPr>
            <p:nvPr/>
          </p:nvSpPr>
          <p:spPr bwMode="auto">
            <a:xfrm>
              <a:off x="3072" y="163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[2]</a:t>
              </a:r>
            </a:p>
          </p:txBody>
        </p:sp>
        <p:sp>
          <p:nvSpPr>
            <p:cNvPr id="46141" name="Rectangle 29"/>
            <p:cNvSpPr>
              <a:spLocks noChangeArrowheads="1"/>
            </p:cNvSpPr>
            <p:nvPr/>
          </p:nvSpPr>
          <p:spPr bwMode="auto">
            <a:xfrm>
              <a:off x="3072" y="187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[3]</a:t>
              </a:r>
            </a:p>
          </p:txBody>
        </p:sp>
        <p:sp>
          <p:nvSpPr>
            <p:cNvPr id="46142" name="Rectangle 30"/>
            <p:cNvSpPr>
              <a:spLocks noChangeArrowheads="1"/>
            </p:cNvSpPr>
            <p:nvPr/>
          </p:nvSpPr>
          <p:spPr bwMode="auto">
            <a:xfrm>
              <a:off x="3072" y="211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[4]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562600" y="2035175"/>
            <a:ext cx="2279650" cy="519113"/>
            <a:chOff x="3504" y="1392"/>
            <a:chExt cx="1436" cy="327"/>
          </a:xfrm>
        </p:grpSpPr>
        <p:sp>
          <p:nvSpPr>
            <p:cNvPr id="46125" name="Rectangle 32"/>
            <p:cNvSpPr>
              <a:spLocks noChangeArrowheads="1"/>
            </p:cNvSpPr>
            <p:nvPr/>
          </p:nvSpPr>
          <p:spPr bwMode="auto">
            <a:xfrm>
              <a:off x="3844" y="144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6" name="Rectangle 33"/>
            <p:cNvSpPr>
              <a:spLocks noChangeArrowheads="1"/>
            </p:cNvSpPr>
            <p:nvPr/>
          </p:nvSpPr>
          <p:spPr bwMode="auto">
            <a:xfrm>
              <a:off x="3878" y="139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127" name="Rectangle 34"/>
            <p:cNvSpPr>
              <a:spLocks noChangeArrowheads="1"/>
            </p:cNvSpPr>
            <p:nvPr/>
          </p:nvSpPr>
          <p:spPr bwMode="auto">
            <a:xfrm>
              <a:off x="4132" y="144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8" name="Rectangle 35"/>
            <p:cNvSpPr>
              <a:spLocks noChangeArrowheads="1"/>
            </p:cNvSpPr>
            <p:nvPr/>
          </p:nvSpPr>
          <p:spPr bwMode="auto">
            <a:xfrm>
              <a:off x="4468" y="144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9" name="Rectangle 36"/>
            <p:cNvSpPr>
              <a:spLocks noChangeArrowheads="1"/>
            </p:cNvSpPr>
            <p:nvPr/>
          </p:nvSpPr>
          <p:spPr bwMode="auto">
            <a:xfrm>
              <a:off x="4502" y="139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130" name="Rectangle 37"/>
            <p:cNvSpPr>
              <a:spLocks noChangeArrowheads="1"/>
            </p:cNvSpPr>
            <p:nvPr/>
          </p:nvSpPr>
          <p:spPr bwMode="auto">
            <a:xfrm>
              <a:off x="4756" y="144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31" name="Line 38"/>
            <p:cNvSpPr>
              <a:spLocks noChangeShapeType="1"/>
            </p:cNvSpPr>
            <p:nvPr/>
          </p:nvSpPr>
          <p:spPr bwMode="auto">
            <a:xfrm>
              <a:off x="3504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32" name="Line 39"/>
            <p:cNvSpPr>
              <a:spLocks noChangeShapeType="1"/>
            </p:cNvSpPr>
            <p:nvPr/>
          </p:nvSpPr>
          <p:spPr bwMode="auto">
            <a:xfrm>
              <a:off x="4224" y="153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562600" y="2416175"/>
            <a:ext cx="2279650" cy="519113"/>
            <a:chOff x="3504" y="1632"/>
            <a:chExt cx="1436" cy="327"/>
          </a:xfrm>
        </p:grpSpPr>
        <p:sp>
          <p:nvSpPr>
            <p:cNvPr id="46117" name="Rectangle 41"/>
            <p:cNvSpPr>
              <a:spLocks noChangeArrowheads="1"/>
            </p:cNvSpPr>
            <p:nvPr/>
          </p:nvSpPr>
          <p:spPr bwMode="auto">
            <a:xfrm>
              <a:off x="3844" y="16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8" name="Rectangle 42"/>
            <p:cNvSpPr>
              <a:spLocks noChangeArrowheads="1"/>
            </p:cNvSpPr>
            <p:nvPr/>
          </p:nvSpPr>
          <p:spPr bwMode="auto">
            <a:xfrm>
              <a:off x="3878" y="163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19" name="Rectangle 43"/>
            <p:cNvSpPr>
              <a:spLocks noChangeArrowheads="1"/>
            </p:cNvSpPr>
            <p:nvPr/>
          </p:nvSpPr>
          <p:spPr bwMode="auto">
            <a:xfrm>
              <a:off x="4132" y="168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0" name="Rectangle 44"/>
            <p:cNvSpPr>
              <a:spLocks noChangeArrowheads="1"/>
            </p:cNvSpPr>
            <p:nvPr/>
          </p:nvSpPr>
          <p:spPr bwMode="auto">
            <a:xfrm>
              <a:off x="4468" y="16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1" name="Rectangle 45"/>
            <p:cNvSpPr>
              <a:spLocks noChangeArrowheads="1"/>
            </p:cNvSpPr>
            <p:nvPr/>
          </p:nvSpPr>
          <p:spPr bwMode="auto">
            <a:xfrm>
              <a:off x="4502" y="163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6122" name="Rectangle 46"/>
            <p:cNvSpPr>
              <a:spLocks noChangeArrowheads="1"/>
            </p:cNvSpPr>
            <p:nvPr/>
          </p:nvSpPr>
          <p:spPr bwMode="auto">
            <a:xfrm>
              <a:off x="4756" y="168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3" name="Line 47"/>
            <p:cNvSpPr>
              <a:spLocks noChangeShapeType="1"/>
            </p:cNvSpPr>
            <p:nvPr/>
          </p:nvSpPr>
          <p:spPr bwMode="auto">
            <a:xfrm>
              <a:off x="3504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24" name="Line 48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562600" y="2797175"/>
            <a:ext cx="1289050" cy="519113"/>
            <a:chOff x="3504" y="1872"/>
            <a:chExt cx="812" cy="327"/>
          </a:xfrm>
        </p:grpSpPr>
        <p:sp>
          <p:nvSpPr>
            <p:cNvPr id="46113" name="Rectangle 50"/>
            <p:cNvSpPr>
              <a:spLocks noChangeArrowheads="1"/>
            </p:cNvSpPr>
            <p:nvPr/>
          </p:nvSpPr>
          <p:spPr bwMode="auto">
            <a:xfrm>
              <a:off x="3844" y="192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4" name="Rectangle 51"/>
            <p:cNvSpPr>
              <a:spLocks noChangeArrowheads="1"/>
            </p:cNvSpPr>
            <p:nvPr/>
          </p:nvSpPr>
          <p:spPr bwMode="auto">
            <a:xfrm>
              <a:off x="4132" y="192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5" name="Line 52"/>
            <p:cNvSpPr>
              <a:spLocks noChangeShapeType="1"/>
            </p:cNvSpPr>
            <p:nvPr/>
          </p:nvSpPr>
          <p:spPr bwMode="auto">
            <a:xfrm>
              <a:off x="3504" y="20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6" name="Rectangle 53"/>
            <p:cNvSpPr>
              <a:spLocks noChangeArrowheads="1"/>
            </p:cNvSpPr>
            <p:nvPr/>
          </p:nvSpPr>
          <p:spPr bwMode="auto">
            <a:xfrm>
              <a:off x="3878" y="187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5562600" y="3178175"/>
            <a:ext cx="2279650" cy="519113"/>
            <a:chOff x="3504" y="2112"/>
            <a:chExt cx="1436" cy="327"/>
          </a:xfrm>
        </p:grpSpPr>
        <p:sp>
          <p:nvSpPr>
            <p:cNvPr id="46105" name="Rectangle 55"/>
            <p:cNvSpPr>
              <a:spLocks noChangeArrowheads="1"/>
            </p:cNvSpPr>
            <p:nvPr/>
          </p:nvSpPr>
          <p:spPr bwMode="auto">
            <a:xfrm>
              <a:off x="3844" y="216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6" name="Rectangle 56"/>
            <p:cNvSpPr>
              <a:spLocks noChangeArrowheads="1"/>
            </p:cNvSpPr>
            <p:nvPr/>
          </p:nvSpPr>
          <p:spPr bwMode="auto">
            <a:xfrm>
              <a:off x="4132" y="216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7" name="Rectangle 57"/>
            <p:cNvSpPr>
              <a:spLocks noChangeArrowheads="1"/>
            </p:cNvSpPr>
            <p:nvPr/>
          </p:nvSpPr>
          <p:spPr bwMode="auto">
            <a:xfrm>
              <a:off x="4468" y="216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8" name="Rectangle 58"/>
            <p:cNvSpPr>
              <a:spLocks noChangeArrowheads="1"/>
            </p:cNvSpPr>
            <p:nvPr/>
          </p:nvSpPr>
          <p:spPr bwMode="auto">
            <a:xfrm>
              <a:off x="4756" y="216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9" name="Line 59"/>
            <p:cNvSpPr>
              <a:spLocks noChangeShapeType="1"/>
            </p:cNvSpPr>
            <p:nvPr/>
          </p:nvSpPr>
          <p:spPr bwMode="auto">
            <a:xfrm>
              <a:off x="350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0" name="Line 60"/>
            <p:cNvSpPr>
              <a:spLocks noChangeShapeType="1"/>
            </p:cNvSpPr>
            <p:nvPr/>
          </p:nvSpPr>
          <p:spPr bwMode="auto">
            <a:xfrm>
              <a:off x="4224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11" name="Rectangle 61"/>
            <p:cNvSpPr>
              <a:spLocks noChangeArrowheads="1"/>
            </p:cNvSpPr>
            <p:nvPr/>
          </p:nvSpPr>
          <p:spPr bwMode="auto">
            <a:xfrm>
              <a:off x="3878" y="211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6112" name="Rectangle 62"/>
            <p:cNvSpPr>
              <a:spLocks noChangeArrowheads="1"/>
            </p:cNvSpPr>
            <p:nvPr/>
          </p:nvSpPr>
          <p:spPr bwMode="auto">
            <a:xfrm>
              <a:off x="4502" y="211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5562600" y="3559175"/>
            <a:ext cx="3422650" cy="519113"/>
            <a:chOff x="3504" y="2352"/>
            <a:chExt cx="2156" cy="327"/>
          </a:xfrm>
        </p:grpSpPr>
        <p:sp>
          <p:nvSpPr>
            <p:cNvPr id="46093" name="Rectangle 64"/>
            <p:cNvSpPr>
              <a:spLocks noChangeArrowheads="1"/>
            </p:cNvSpPr>
            <p:nvPr/>
          </p:nvSpPr>
          <p:spPr bwMode="auto">
            <a:xfrm>
              <a:off x="3844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4" name="Line 65"/>
            <p:cNvSpPr>
              <a:spLocks noChangeShapeType="1"/>
            </p:cNvSpPr>
            <p:nvPr/>
          </p:nvSpPr>
          <p:spPr bwMode="auto">
            <a:xfrm>
              <a:off x="3504" y="24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95" name="Rectangle 66"/>
            <p:cNvSpPr>
              <a:spLocks noChangeArrowheads="1"/>
            </p:cNvSpPr>
            <p:nvPr/>
          </p:nvSpPr>
          <p:spPr bwMode="auto">
            <a:xfrm>
              <a:off x="3878" y="235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096" name="Rectangle 67"/>
            <p:cNvSpPr>
              <a:spLocks noChangeArrowheads="1"/>
            </p:cNvSpPr>
            <p:nvPr/>
          </p:nvSpPr>
          <p:spPr bwMode="auto">
            <a:xfrm>
              <a:off x="4132" y="240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7" name="Rectangle 68"/>
            <p:cNvSpPr>
              <a:spLocks noChangeArrowheads="1"/>
            </p:cNvSpPr>
            <p:nvPr/>
          </p:nvSpPr>
          <p:spPr bwMode="auto">
            <a:xfrm>
              <a:off x="4468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8" name="Rectangle 69"/>
            <p:cNvSpPr>
              <a:spLocks noChangeArrowheads="1"/>
            </p:cNvSpPr>
            <p:nvPr/>
          </p:nvSpPr>
          <p:spPr bwMode="auto">
            <a:xfrm>
              <a:off x="4756" y="240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9" name="Line 70"/>
            <p:cNvSpPr>
              <a:spLocks noChangeShapeType="1"/>
            </p:cNvSpPr>
            <p:nvPr/>
          </p:nvSpPr>
          <p:spPr bwMode="auto">
            <a:xfrm>
              <a:off x="4224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0" name="Rectangle 71"/>
            <p:cNvSpPr>
              <a:spLocks noChangeArrowheads="1"/>
            </p:cNvSpPr>
            <p:nvPr/>
          </p:nvSpPr>
          <p:spPr bwMode="auto">
            <a:xfrm>
              <a:off x="5188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1" name="Rectangle 72"/>
            <p:cNvSpPr>
              <a:spLocks noChangeArrowheads="1"/>
            </p:cNvSpPr>
            <p:nvPr/>
          </p:nvSpPr>
          <p:spPr bwMode="auto">
            <a:xfrm>
              <a:off x="5476" y="240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2" name="Line 73"/>
            <p:cNvSpPr>
              <a:spLocks noChangeShapeType="1"/>
            </p:cNvSpPr>
            <p:nvPr/>
          </p:nvSpPr>
          <p:spPr bwMode="auto">
            <a:xfrm>
              <a:off x="4848" y="24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03" name="Rectangle 74"/>
            <p:cNvSpPr>
              <a:spLocks noChangeArrowheads="1"/>
            </p:cNvSpPr>
            <p:nvPr/>
          </p:nvSpPr>
          <p:spPr bwMode="auto">
            <a:xfrm>
              <a:off x="4502" y="235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104" name="Rectangle 75"/>
            <p:cNvSpPr>
              <a:spLocks noChangeArrowheads="1"/>
            </p:cNvSpPr>
            <p:nvPr/>
          </p:nvSpPr>
          <p:spPr bwMode="auto">
            <a:xfrm>
              <a:off x="5222" y="235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52044" name="Rectangle 76"/>
          <p:cNvSpPr>
            <a:spLocks noChangeArrowheads="1"/>
          </p:cNvSpPr>
          <p:nvPr/>
        </p:nvSpPr>
        <p:spPr bwMode="auto">
          <a:xfrm>
            <a:off x="762000" y="4221163"/>
            <a:ext cx="6186488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Array Length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= n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# of chain nodes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= 2e</a:t>
            </a:r>
            <a:r>
              <a:rPr kumimoji="0" lang="en-US" altLang="ko-KR" sz="2800">
                <a:latin typeface="Times New Roman" pitchFamily="18" charset="0"/>
              </a:rPr>
              <a:t> (undirected graph)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# of chain nodes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= e</a:t>
            </a:r>
            <a:r>
              <a:rPr kumimoji="0" lang="en-US" altLang="ko-KR" sz="2800">
                <a:latin typeface="Times New Roman" pitchFamily="18" charset="0"/>
              </a:rPr>
              <a:t> (digraph)</a:t>
            </a:r>
            <a:endParaRPr kumimoji="0" lang="ko-KR" altLang="en-US" sz="2800">
              <a:latin typeface="Times New Roman" pitchFamily="18" charset="0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87889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1" grpId="0" build="p" autoUpdateAnimBg="0"/>
      <p:bldP spid="85204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Array Adjacency Lists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513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Each adjacency list is an array list.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2150" y="1820863"/>
            <a:ext cx="6769100" cy="2143125"/>
            <a:chOff x="436" y="1348"/>
            <a:chExt cx="4264" cy="1350"/>
          </a:xfrm>
        </p:grpSpPr>
        <p:sp>
          <p:nvSpPr>
            <p:cNvPr id="47111" name="Oval 5"/>
            <p:cNvSpPr>
              <a:spLocks noChangeArrowheads="1"/>
            </p:cNvSpPr>
            <p:nvPr/>
          </p:nvSpPr>
          <p:spPr bwMode="auto">
            <a:xfrm>
              <a:off x="436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2" name="Oval 6"/>
            <p:cNvSpPr>
              <a:spLocks noChangeArrowheads="1"/>
            </p:cNvSpPr>
            <p:nvPr/>
          </p:nvSpPr>
          <p:spPr bwMode="auto">
            <a:xfrm>
              <a:off x="1060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3" name="Oval 7"/>
            <p:cNvSpPr>
              <a:spLocks noChangeArrowheads="1"/>
            </p:cNvSpPr>
            <p:nvPr/>
          </p:nvSpPr>
          <p:spPr bwMode="auto">
            <a:xfrm>
              <a:off x="2068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4" name="Oval 8"/>
            <p:cNvSpPr>
              <a:spLocks noChangeArrowheads="1"/>
            </p:cNvSpPr>
            <p:nvPr/>
          </p:nvSpPr>
          <p:spPr bwMode="auto">
            <a:xfrm>
              <a:off x="820" y="23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5" name="Oval 9"/>
            <p:cNvSpPr>
              <a:spLocks noChangeArrowheads="1"/>
            </p:cNvSpPr>
            <p:nvPr/>
          </p:nvSpPr>
          <p:spPr bwMode="auto">
            <a:xfrm>
              <a:off x="1780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6" name="Line 10"/>
            <p:cNvSpPr>
              <a:spLocks noChangeShapeType="1"/>
            </p:cNvSpPr>
            <p:nvPr/>
          </p:nvSpPr>
          <p:spPr bwMode="auto">
            <a:xfrm flipH="1">
              <a:off x="672" y="158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7" name="Line 11"/>
            <p:cNvSpPr>
              <a:spLocks noChangeShapeType="1"/>
            </p:cNvSpPr>
            <p:nvPr/>
          </p:nvSpPr>
          <p:spPr bwMode="auto">
            <a:xfrm>
              <a:off x="1248" y="163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8" name="Line 12"/>
            <p:cNvSpPr>
              <a:spLocks noChangeShapeType="1"/>
            </p:cNvSpPr>
            <p:nvPr/>
          </p:nvSpPr>
          <p:spPr bwMode="auto">
            <a:xfrm>
              <a:off x="672" y="216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9" name="Line 13"/>
            <p:cNvSpPr>
              <a:spLocks noChangeShapeType="1"/>
            </p:cNvSpPr>
            <p:nvPr/>
          </p:nvSpPr>
          <p:spPr bwMode="auto">
            <a:xfrm flipH="1">
              <a:off x="2016" y="1776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0" name="Rectangle 14"/>
            <p:cNvSpPr>
              <a:spLocks noChangeArrowheads="1"/>
            </p:cNvSpPr>
            <p:nvPr/>
          </p:nvSpPr>
          <p:spPr bwMode="auto">
            <a:xfrm>
              <a:off x="1104" y="13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21" name="Rectangle 15"/>
            <p:cNvSpPr>
              <a:spLocks noChangeArrowheads="1"/>
            </p:cNvSpPr>
            <p:nvPr/>
          </p:nvSpPr>
          <p:spPr bwMode="auto">
            <a:xfrm>
              <a:off x="2112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22" name="Rectangle 16"/>
            <p:cNvSpPr>
              <a:spLocks noChangeArrowheads="1"/>
            </p:cNvSpPr>
            <p:nvPr/>
          </p:nvSpPr>
          <p:spPr bwMode="auto">
            <a:xfrm>
              <a:off x="480" y="19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23" name="Rectangle 17"/>
            <p:cNvSpPr>
              <a:spLocks noChangeArrowheads="1"/>
            </p:cNvSpPr>
            <p:nvPr/>
          </p:nvSpPr>
          <p:spPr bwMode="auto">
            <a:xfrm>
              <a:off x="86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24" name="Rectangle 18"/>
            <p:cNvSpPr>
              <a:spLocks noChangeArrowheads="1"/>
            </p:cNvSpPr>
            <p:nvPr/>
          </p:nvSpPr>
          <p:spPr bwMode="auto">
            <a:xfrm>
              <a:off x="1824" y="24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125" name="Line 19"/>
            <p:cNvSpPr>
              <a:spLocks noChangeShapeType="1"/>
            </p:cNvSpPr>
            <p:nvPr/>
          </p:nvSpPr>
          <p:spPr bwMode="auto">
            <a:xfrm>
              <a:off x="1104" y="249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6" name="Rectangle 20"/>
            <p:cNvSpPr>
              <a:spLocks noChangeArrowheads="1"/>
            </p:cNvSpPr>
            <p:nvPr/>
          </p:nvSpPr>
          <p:spPr bwMode="auto">
            <a:xfrm>
              <a:off x="3412" y="144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7" name="Rectangle 21"/>
            <p:cNvSpPr>
              <a:spLocks noChangeArrowheads="1"/>
            </p:cNvSpPr>
            <p:nvPr/>
          </p:nvSpPr>
          <p:spPr bwMode="auto">
            <a:xfrm>
              <a:off x="3412" y="168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8" name="Rectangle 22"/>
            <p:cNvSpPr>
              <a:spLocks noChangeArrowheads="1"/>
            </p:cNvSpPr>
            <p:nvPr/>
          </p:nvSpPr>
          <p:spPr bwMode="auto">
            <a:xfrm>
              <a:off x="3412" y="192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9" name="Rectangle 23"/>
            <p:cNvSpPr>
              <a:spLocks noChangeArrowheads="1"/>
            </p:cNvSpPr>
            <p:nvPr/>
          </p:nvSpPr>
          <p:spPr bwMode="auto">
            <a:xfrm>
              <a:off x="3412" y="216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30" name="Rectangle 24"/>
            <p:cNvSpPr>
              <a:spLocks noChangeArrowheads="1"/>
            </p:cNvSpPr>
            <p:nvPr/>
          </p:nvSpPr>
          <p:spPr bwMode="auto">
            <a:xfrm>
              <a:off x="3412" y="2404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31" name="Rectangle 25"/>
            <p:cNvSpPr>
              <a:spLocks noChangeArrowheads="1"/>
            </p:cNvSpPr>
            <p:nvPr/>
          </p:nvSpPr>
          <p:spPr bwMode="auto">
            <a:xfrm>
              <a:off x="2640" y="1392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aList[1]</a:t>
              </a:r>
            </a:p>
          </p:txBody>
        </p:sp>
        <p:sp>
          <p:nvSpPr>
            <p:cNvPr id="47132" name="Rectangle 26"/>
            <p:cNvSpPr>
              <a:spLocks noChangeArrowheads="1"/>
            </p:cNvSpPr>
            <p:nvPr/>
          </p:nvSpPr>
          <p:spPr bwMode="auto">
            <a:xfrm>
              <a:off x="2640" y="2352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aList[5]</a:t>
              </a:r>
            </a:p>
          </p:txBody>
        </p:sp>
        <p:sp>
          <p:nvSpPr>
            <p:cNvPr id="47133" name="Rectangle 27"/>
            <p:cNvSpPr>
              <a:spLocks noChangeArrowheads="1"/>
            </p:cNvSpPr>
            <p:nvPr/>
          </p:nvSpPr>
          <p:spPr bwMode="auto">
            <a:xfrm>
              <a:off x="3072" y="163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[2]</a:t>
              </a:r>
            </a:p>
          </p:txBody>
        </p:sp>
        <p:sp>
          <p:nvSpPr>
            <p:cNvPr id="47134" name="Rectangle 28"/>
            <p:cNvSpPr>
              <a:spLocks noChangeArrowheads="1"/>
            </p:cNvSpPr>
            <p:nvPr/>
          </p:nvSpPr>
          <p:spPr bwMode="auto">
            <a:xfrm>
              <a:off x="3072" y="187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[3]</a:t>
              </a:r>
            </a:p>
          </p:txBody>
        </p:sp>
        <p:sp>
          <p:nvSpPr>
            <p:cNvPr id="47135" name="Rectangle 29"/>
            <p:cNvSpPr>
              <a:spLocks noChangeArrowheads="1"/>
            </p:cNvSpPr>
            <p:nvPr/>
          </p:nvSpPr>
          <p:spPr bwMode="auto">
            <a:xfrm>
              <a:off x="3072" y="211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[4]</a:t>
              </a:r>
            </a:p>
          </p:txBody>
        </p:sp>
        <p:sp>
          <p:nvSpPr>
            <p:cNvPr id="47136" name="Rectangle 30"/>
            <p:cNvSpPr>
              <a:spLocks noChangeArrowheads="1"/>
            </p:cNvSpPr>
            <p:nvPr/>
          </p:nvSpPr>
          <p:spPr bwMode="auto">
            <a:xfrm>
              <a:off x="3844" y="144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37" name="Rectangle 31"/>
            <p:cNvSpPr>
              <a:spLocks noChangeArrowheads="1"/>
            </p:cNvSpPr>
            <p:nvPr/>
          </p:nvSpPr>
          <p:spPr bwMode="auto">
            <a:xfrm>
              <a:off x="3878" y="139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38" name="Rectangle 32"/>
            <p:cNvSpPr>
              <a:spLocks noChangeArrowheads="1"/>
            </p:cNvSpPr>
            <p:nvPr/>
          </p:nvSpPr>
          <p:spPr bwMode="auto">
            <a:xfrm>
              <a:off x="4132" y="144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39" name="Rectangle 33"/>
            <p:cNvSpPr>
              <a:spLocks noChangeArrowheads="1"/>
            </p:cNvSpPr>
            <p:nvPr/>
          </p:nvSpPr>
          <p:spPr bwMode="auto">
            <a:xfrm>
              <a:off x="4166" y="139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40" name="Line 34"/>
            <p:cNvSpPr>
              <a:spLocks noChangeShapeType="1"/>
            </p:cNvSpPr>
            <p:nvPr/>
          </p:nvSpPr>
          <p:spPr bwMode="auto">
            <a:xfrm>
              <a:off x="3504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1" name="Rectangle 35"/>
            <p:cNvSpPr>
              <a:spLocks noChangeArrowheads="1"/>
            </p:cNvSpPr>
            <p:nvPr/>
          </p:nvSpPr>
          <p:spPr bwMode="auto">
            <a:xfrm>
              <a:off x="3844" y="16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42" name="Rectangle 36"/>
            <p:cNvSpPr>
              <a:spLocks noChangeArrowheads="1"/>
            </p:cNvSpPr>
            <p:nvPr/>
          </p:nvSpPr>
          <p:spPr bwMode="auto">
            <a:xfrm>
              <a:off x="3878" y="163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43" name="Rectangle 37"/>
            <p:cNvSpPr>
              <a:spLocks noChangeArrowheads="1"/>
            </p:cNvSpPr>
            <p:nvPr/>
          </p:nvSpPr>
          <p:spPr bwMode="auto">
            <a:xfrm>
              <a:off x="4132" y="16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44" name="Rectangle 38"/>
            <p:cNvSpPr>
              <a:spLocks noChangeArrowheads="1"/>
            </p:cNvSpPr>
            <p:nvPr/>
          </p:nvSpPr>
          <p:spPr bwMode="auto">
            <a:xfrm>
              <a:off x="4166" y="163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145" name="Line 39"/>
            <p:cNvSpPr>
              <a:spLocks noChangeShapeType="1"/>
            </p:cNvSpPr>
            <p:nvPr/>
          </p:nvSpPr>
          <p:spPr bwMode="auto">
            <a:xfrm>
              <a:off x="3504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6" name="Rectangle 40"/>
            <p:cNvSpPr>
              <a:spLocks noChangeArrowheads="1"/>
            </p:cNvSpPr>
            <p:nvPr/>
          </p:nvSpPr>
          <p:spPr bwMode="auto">
            <a:xfrm>
              <a:off x="3844" y="192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47" name="Line 41"/>
            <p:cNvSpPr>
              <a:spLocks noChangeShapeType="1"/>
            </p:cNvSpPr>
            <p:nvPr/>
          </p:nvSpPr>
          <p:spPr bwMode="auto">
            <a:xfrm>
              <a:off x="3504" y="20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48" name="Rectangle 42"/>
            <p:cNvSpPr>
              <a:spLocks noChangeArrowheads="1"/>
            </p:cNvSpPr>
            <p:nvPr/>
          </p:nvSpPr>
          <p:spPr bwMode="auto">
            <a:xfrm>
              <a:off x="3878" y="187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149" name="Rectangle 43"/>
            <p:cNvSpPr>
              <a:spLocks noChangeArrowheads="1"/>
            </p:cNvSpPr>
            <p:nvPr/>
          </p:nvSpPr>
          <p:spPr bwMode="auto">
            <a:xfrm>
              <a:off x="3844" y="216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0" name="Rectangle 44"/>
            <p:cNvSpPr>
              <a:spLocks noChangeArrowheads="1"/>
            </p:cNvSpPr>
            <p:nvPr/>
          </p:nvSpPr>
          <p:spPr bwMode="auto">
            <a:xfrm>
              <a:off x="4132" y="216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1" name="Line 45"/>
            <p:cNvSpPr>
              <a:spLocks noChangeShapeType="1"/>
            </p:cNvSpPr>
            <p:nvPr/>
          </p:nvSpPr>
          <p:spPr bwMode="auto">
            <a:xfrm>
              <a:off x="350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52" name="Rectangle 46"/>
            <p:cNvSpPr>
              <a:spLocks noChangeArrowheads="1"/>
            </p:cNvSpPr>
            <p:nvPr/>
          </p:nvSpPr>
          <p:spPr bwMode="auto">
            <a:xfrm>
              <a:off x="3878" y="211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153" name="Rectangle 47"/>
            <p:cNvSpPr>
              <a:spLocks noChangeArrowheads="1"/>
            </p:cNvSpPr>
            <p:nvPr/>
          </p:nvSpPr>
          <p:spPr bwMode="auto">
            <a:xfrm>
              <a:off x="4166" y="211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54" name="Rectangle 48"/>
            <p:cNvSpPr>
              <a:spLocks noChangeArrowheads="1"/>
            </p:cNvSpPr>
            <p:nvPr/>
          </p:nvSpPr>
          <p:spPr bwMode="auto">
            <a:xfrm>
              <a:off x="3844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5" name="Line 49"/>
            <p:cNvSpPr>
              <a:spLocks noChangeShapeType="1"/>
            </p:cNvSpPr>
            <p:nvPr/>
          </p:nvSpPr>
          <p:spPr bwMode="auto">
            <a:xfrm>
              <a:off x="3504" y="24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56" name="Rectangle 50"/>
            <p:cNvSpPr>
              <a:spLocks noChangeArrowheads="1"/>
            </p:cNvSpPr>
            <p:nvPr/>
          </p:nvSpPr>
          <p:spPr bwMode="auto">
            <a:xfrm>
              <a:off x="3878" y="235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57" name="Rectangle 51"/>
            <p:cNvSpPr>
              <a:spLocks noChangeArrowheads="1"/>
            </p:cNvSpPr>
            <p:nvPr/>
          </p:nvSpPr>
          <p:spPr bwMode="auto">
            <a:xfrm>
              <a:off x="4132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8" name="Rectangle 52"/>
            <p:cNvSpPr>
              <a:spLocks noChangeArrowheads="1"/>
            </p:cNvSpPr>
            <p:nvPr/>
          </p:nvSpPr>
          <p:spPr bwMode="auto">
            <a:xfrm>
              <a:off x="4420" y="240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59" name="Rectangle 53"/>
            <p:cNvSpPr>
              <a:spLocks noChangeArrowheads="1"/>
            </p:cNvSpPr>
            <p:nvPr/>
          </p:nvSpPr>
          <p:spPr bwMode="auto">
            <a:xfrm>
              <a:off x="4166" y="235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60" name="Rectangle 54"/>
            <p:cNvSpPr>
              <a:spLocks noChangeArrowheads="1"/>
            </p:cNvSpPr>
            <p:nvPr/>
          </p:nvSpPr>
          <p:spPr bwMode="auto">
            <a:xfrm>
              <a:off x="4454" y="2352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54071" name="Rectangle 55"/>
          <p:cNvSpPr>
            <a:spLocks noChangeArrowheads="1"/>
          </p:cNvSpPr>
          <p:nvPr/>
        </p:nvSpPr>
        <p:spPr bwMode="auto">
          <a:xfrm>
            <a:off x="762000" y="4221163"/>
            <a:ext cx="6257925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Array Length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= n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# of list elements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= 2e</a:t>
            </a:r>
            <a:r>
              <a:rPr kumimoji="0" lang="en-US" altLang="ko-KR" sz="2800">
                <a:latin typeface="Times New Roman" pitchFamily="18" charset="0"/>
              </a:rPr>
              <a:t> (undirected graph)</a:t>
            </a:r>
          </a:p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800">
                <a:latin typeface="Times New Roman" pitchFamily="18" charset="0"/>
              </a:rPr>
              <a:t># of list elements </a:t>
            </a:r>
            <a:r>
              <a:rPr kumimoji="0" lang="en-US" altLang="ko-KR" sz="2800">
                <a:solidFill>
                  <a:srgbClr val="3333FF"/>
                </a:solidFill>
                <a:latin typeface="Times New Roman" pitchFamily="18" charset="0"/>
              </a:rPr>
              <a:t>= e</a:t>
            </a:r>
            <a:r>
              <a:rPr kumimoji="0" lang="en-US" altLang="ko-KR" sz="2800">
                <a:latin typeface="Times New Roman" pitchFamily="18" charset="0"/>
              </a:rPr>
              <a:t> (digraph)</a:t>
            </a:r>
            <a:endParaRPr kumimoji="0" lang="ko-KR" altLang="en-US" sz="2800">
              <a:latin typeface="Times New Roman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9148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4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19" grpId="0" build="p" autoUpdateAnimBg="0"/>
      <p:bldP spid="85407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Weighted Graphs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Cost adjacency matrix.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C(i,j)</a:t>
            </a:r>
            <a:r>
              <a:rPr lang="en-US" altLang="ko-KR" smtClean="0"/>
              <a:t> = cost of edge </a:t>
            </a:r>
            <a:r>
              <a:rPr lang="en-US" altLang="ko-KR" smtClean="0">
                <a:solidFill>
                  <a:srgbClr val="3333FF"/>
                </a:solidFill>
              </a:rPr>
              <a:t>(i,j)</a:t>
            </a:r>
          </a:p>
          <a:p>
            <a:pPr eaLnBrk="1" hangingPunct="1">
              <a:buSzTx/>
            </a:pPr>
            <a:r>
              <a:rPr lang="en-US" altLang="ko-KR" smtClean="0"/>
              <a:t>Adjacency lists</a:t>
            </a:r>
            <a:r>
              <a:rPr lang="en-US" altLang="ko-KR" smtClean="0">
                <a:solidFill>
                  <a:srgbClr val="3333FF"/>
                </a:solidFill>
              </a:rPr>
              <a:t> =&gt;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each list element is a pair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(adjacent vertex, edge weight)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27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dirty="0" smtClean="0"/>
              <a:t>Number Of Classes Needed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4751388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600" dirty="0" smtClean="0"/>
              <a:t>Graph representations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z="2200" dirty="0" smtClean="0"/>
              <a:t>Adjacency Matrix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z="2200" dirty="0" smtClean="0"/>
              <a:t>Adjacency Lists</a:t>
            </a:r>
          </a:p>
          <a:p>
            <a:pPr lvl="2" eaLnBrk="1" hangingPunct="1">
              <a:buSzTx/>
              <a:buFont typeface="Wingdings" pitchFamily="2" charset="2"/>
              <a:buChar char="§"/>
            </a:pPr>
            <a:r>
              <a:rPr lang="en-US" altLang="ko-KR" dirty="0" smtClean="0"/>
              <a:t>Linked Adjacency Lists</a:t>
            </a:r>
          </a:p>
          <a:p>
            <a:pPr lvl="2" eaLnBrk="1" hangingPunct="1">
              <a:buSzTx/>
              <a:buFont typeface="Wingdings" pitchFamily="2" charset="2"/>
              <a:buChar char="§"/>
            </a:pPr>
            <a:r>
              <a:rPr lang="en-US" altLang="ko-KR" dirty="0" smtClean="0"/>
              <a:t>Array Adjacency Lists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z="2200" dirty="0" smtClean="0">
                <a:solidFill>
                  <a:srgbClr val="3333FF"/>
                </a:solidFill>
              </a:rPr>
              <a:t>3</a:t>
            </a:r>
            <a:r>
              <a:rPr lang="en-US" altLang="ko-KR" sz="2200" dirty="0" smtClean="0"/>
              <a:t> representations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600" dirty="0" smtClean="0"/>
              <a:t>Graph types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z="2200" dirty="0" smtClean="0"/>
              <a:t>Directed and undirected.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z="2200" dirty="0" smtClean="0"/>
              <a:t>Weighted and </a:t>
            </a:r>
            <a:r>
              <a:rPr lang="en-US" altLang="ko-KR" sz="2200" dirty="0" err="1" smtClean="0"/>
              <a:t>unweighted</a:t>
            </a:r>
            <a:r>
              <a:rPr lang="en-US" altLang="ko-KR" sz="2200" dirty="0" smtClean="0"/>
              <a:t>.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z="2200" dirty="0" smtClean="0">
                <a:solidFill>
                  <a:srgbClr val="3333FF"/>
                </a:solidFill>
              </a:rPr>
              <a:t>2 x 2 = 4</a:t>
            </a:r>
            <a:r>
              <a:rPr lang="en-US" altLang="ko-KR" sz="2200" dirty="0" smtClean="0">
                <a:solidFill>
                  <a:schemeClr val="hlink"/>
                </a:solidFill>
              </a:rPr>
              <a:t> </a:t>
            </a:r>
            <a:r>
              <a:rPr lang="en-US" altLang="ko-KR" sz="2200" dirty="0" smtClean="0"/>
              <a:t>graph types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z="2600" dirty="0" smtClean="0">
                <a:solidFill>
                  <a:srgbClr val="3333FF"/>
                </a:solidFill>
              </a:rPr>
              <a:t>3 x 4 = 12</a:t>
            </a:r>
            <a:r>
              <a:rPr lang="en-US" altLang="ko-KR" sz="2600" dirty="0" smtClean="0"/>
              <a:t> classes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7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7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Graph Search Methods</a:t>
            </a:r>
            <a:endParaRPr lang="ko-KR" altLang="en-US" smtClean="0"/>
          </a:p>
        </p:txBody>
      </p:sp>
      <p:sp>
        <p:nvSpPr>
          <p:cNvPr id="948228" name="Rectangle 4"/>
          <p:cNvSpPr>
            <a:spLocks noChangeArrowheads="1"/>
          </p:cNvSpPr>
          <p:nvPr/>
        </p:nvSpPr>
        <p:spPr bwMode="auto">
          <a:xfrm>
            <a:off x="468313" y="1412875"/>
            <a:ext cx="859948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A vertex </a:t>
            </a:r>
            <a:r>
              <a:rPr lang="en-US" altLang="ko-KR" sz="2800">
                <a:solidFill>
                  <a:srgbClr val="3333FF"/>
                </a:solidFill>
              </a:rPr>
              <a:t>u</a:t>
            </a:r>
            <a:r>
              <a:rPr lang="en-US" altLang="ko-KR" sz="2800"/>
              <a:t> is </a:t>
            </a:r>
            <a:r>
              <a:rPr lang="en-US" altLang="ko-KR" sz="2800">
                <a:solidFill>
                  <a:srgbClr val="3333FF"/>
                </a:solidFill>
              </a:rPr>
              <a:t>reachable</a:t>
            </a:r>
            <a:r>
              <a:rPr lang="en-US" altLang="ko-KR" sz="2800"/>
              <a:t> from vertex </a:t>
            </a:r>
            <a:r>
              <a:rPr lang="en-US" altLang="ko-KR" sz="2800">
                <a:solidFill>
                  <a:srgbClr val="3333FF"/>
                </a:solidFill>
              </a:rPr>
              <a:t>v</a:t>
            </a:r>
            <a:r>
              <a:rPr lang="en-US" altLang="ko-KR" sz="2800"/>
              <a:t> iff there is a path from </a:t>
            </a:r>
            <a:r>
              <a:rPr lang="en-US" altLang="ko-KR" sz="2800">
                <a:solidFill>
                  <a:srgbClr val="3333FF"/>
                </a:solidFill>
              </a:rPr>
              <a:t>v</a:t>
            </a:r>
            <a:r>
              <a:rPr lang="en-US" altLang="ko-KR" sz="2800"/>
              <a:t> to </a:t>
            </a:r>
            <a:r>
              <a:rPr lang="en-US" altLang="ko-KR" sz="2800">
                <a:solidFill>
                  <a:srgbClr val="3333FF"/>
                </a:solidFill>
              </a:rPr>
              <a:t>u</a:t>
            </a:r>
            <a:r>
              <a:rPr lang="en-US" altLang="ko-KR" sz="2800"/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2420938"/>
            <a:ext cx="5403850" cy="3667125"/>
            <a:chOff x="1008" y="1824"/>
            <a:chExt cx="3404" cy="2310"/>
          </a:xfrm>
        </p:grpSpPr>
        <p:sp>
          <p:nvSpPr>
            <p:cNvPr id="50182" name="Oval 6"/>
            <p:cNvSpPr>
              <a:spLocks noChangeArrowheads="1"/>
            </p:cNvSpPr>
            <p:nvPr/>
          </p:nvSpPr>
          <p:spPr bwMode="auto">
            <a:xfrm>
              <a:off x="1008" y="23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auto">
            <a:xfrm>
              <a:off x="1632" y="18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4" name="Oval 8"/>
            <p:cNvSpPr>
              <a:spLocks noChangeArrowheads="1"/>
            </p:cNvSpPr>
            <p:nvPr/>
          </p:nvSpPr>
          <p:spPr bwMode="auto">
            <a:xfrm>
              <a:off x="2640" y="20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5" name="Oval 9"/>
            <p:cNvSpPr>
              <a:spLocks noChangeArrowheads="1"/>
            </p:cNvSpPr>
            <p:nvPr/>
          </p:nvSpPr>
          <p:spPr bwMode="auto">
            <a:xfrm>
              <a:off x="3648" y="22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6" name="Oval 10"/>
            <p:cNvSpPr>
              <a:spLocks noChangeArrowheads="1"/>
            </p:cNvSpPr>
            <p:nvPr/>
          </p:nvSpPr>
          <p:spPr bwMode="auto">
            <a:xfrm>
              <a:off x="4128" y="31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1392" y="27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8" name="Oval 12"/>
            <p:cNvSpPr>
              <a:spLocks noChangeArrowheads="1"/>
            </p:cNvSpPr>
            <p:nvPr/>
          </p:nvSpPr>
          <p:spPr bwMode="auto">
            <a:xfrm>
              <a:off x="2352" y="28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89" name="Oval 13"/>
            <p:cNvSpPr>
              <a:spLocks noChangeArrowheads="1"/>
            </p:cNvSpPr>
            <p:nvPr/>
          </p:nvSpPr>
          <p:spPr bwMode="auto">
            <a:xfrm>
              <a:off x="3312" y="29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0" name="Oval 14"/>
            <p:cNvSpPr>
              <a:spLocks noChangeArrowheads="1"/>
            </p:cNvSpPr>
            <p:nvPr/>
          </p:nvSpPr>
          <p:spPr bwMode="auto">
            <a:xfrm>
              <a:off x="3744" y="38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1872" y="36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3120" y="38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 flipH="1">
              <a:off x="1244" y="206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1820" y="210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1244" y="263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 flipH="1">
              <a:off x="2540" y="22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flipH="1">
              <a:off x="3452" y="2492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 flipV="1">
              <a:off x="3932" y="3452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1676" y="18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2684" y="201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3692" y="22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4124" y="321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1052" y="23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1436" y="27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2396" y="29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3356" y="30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3740" y="38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1916" y="374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3164" y="388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0210" name="Line 34"/>
            <p:cNvSpPr>
              <a:spLocks noChangeShapeType="1"/>
            </p:cNvSpPr>
            <p:nvPr/>
          </p:nvSpPr>
          <p:spPr bwMode="auto">
            <a:xfrm>
              <a:off x="1916" y="1964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 flipV="1">
              <a:off x="2156" y="3212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0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8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Graph Search Methods</a:t>
            </a:r>
            <a:endParaRPr lang="ko-KR" altLang="en-US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81000" y="1125538"/>
            <a:ext cx="8583613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800"/>
              <a:t>A </a:t>
            </a:r>
            <a:r>
              <a:rPr lang="en-US" altLang="ko-KR" sz="2800">
                <a:solidFill>
                  <a:srgbClr val="3333FF"/>
                </a:solidFill>
              </a:rPr>
              <a:t>search method</a:t>
            </a:r>
            <a:r>
              <a:rPr lang="en-US" altLang="ko-KR" sz="2800"/>
              <a:t> starts at a given vertex </a:t>
            </a:r>
            <a:r>
              <a:rPr lang="en-US" altLang="ko-KR" sz="2800">
                <a:solidFill>
                  <a:srgbClr val="3333FF"/>
                </a:solidFill>
              </a:rPr>
              <a:t>v</a:t>
            </a:r>
            <a:r>
              <a:rPr lang="en-US" altLang="ko-KR" sz="2800"/>
              <a:t> and visits/labels/marks every vertex that is reachable from </a:t>
            </a:r>
            <a:r>
              <a:rPr lang="en-US" altLang="ko-KR" sz="2800">
                <a:solidFill>
                  <a:srgbClr val="3333FF"/>
                </a:solidFill>
              </a:rPr>
              <a:t>v</a:t>
            </a:r>
            <a:r>
              <a:rPr lang="en-US" altLang="ko-KR" sz="2800"/>
              <a:t>.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2498725"/>
            <a:ext cx="5403850" cy="3667125"/>
            <a:chOff x="1008" y="1824"/>
            <a:chExt cx="3404" cy="2310"/>
          </a:xfrm>
        </p:grpSpPr>
        <p:sp>
          <p:nvSpPr>
            <p:cNvPr id="51206" name="Oval 6"/>
            <p:cNvSpPr>
              <a:spLocks noChangeArrowheads="1"/>
            </p:cNvSpPr>
            <p:nvPr/>
          </p:nvSpPr>
          <p:spPr bwMode="auto">
            <a:xfrm>
              <a:off x="1008" y="23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1632" y="18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08" name="Oval 8"/>
            <p:cNvSpPr>
              <a:spLocks noChangeArrowheads="1"/>
            </p:cNvSpPr>
            <p:nvPr/>
          </p:nvSpPr>
          <p:spPr bwMode="auto">
            <a:xfrm>
              <a:off x="2640" y="20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09" name="Oval 9"/>
            <p:cNvSpPr>
              <a:spLocks noChangeArrowheads="1"/>
            </p:cNvSpPr>
            <p:nvPr/>
          </p:nvSpPr>
          <p:spPr bwMode="auto">
            <a:xfrm>
              <a:off x="3648" y="22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4128" y="31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1" name="Oval 11"/>
            <p:cNvSpPr>
              <a:spLocks noChangeArrowheads="1"/>
            </p:cNvSpPr>
            <p:nvPr/>
          </p:nvSpPr>
          <p:spPr bwMode="auto">
            <a:xfrm>
              <a:off x="1392" y="27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auto">
            <a:xfrm>
              <a:off x="2352" y="28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3312" y="29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4" name="Oval 14"/>
            <p:cNvSpPr>
              <a:spLocks noChangeArrowheads="1"/>
            </p:cNvSpPr>
            <p:nvPr/>
          </p:nvSpPr>
          <p:spPr bwMode="auto">
            <a:xfrm>
              <a:off x="3744" y="38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auto">
            <a:xfrm>
              <a:off x="1872" y="36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3120" y="38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flipH="1">
              <a:off x="1244" y="206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1820" y="210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1244" y="263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H="1">
              <a:off x="2540" y="22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flipH="1">
              <a:off x="3452" y="2492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flipV="1">
              <a:off x="3932" y="3452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3" name="Rectangle 23"/>
            <p:cNvSpPr>
              <a:spLocks noChangeArrowheads="1"/>
            </p:cNvSpPr>
            <p:nvPr/>
          </p:nvSpPr>
          <p:spPr bwMode="auto">
            <a:xfrm>
              <a:off x="1676" y="18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24" name="Rectangle 24"/>
            <p:cNvSpPr>
              <a:spLocks noChangeArrowheads="1"/>
            </p:cNvSpPr>
            <p:nvPr/>
          </p:nvSpPr>
          <p:spPr bwMode="auto">
            <a:xfrm>
              <a:off x="2684" y="201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3692" y="22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226" name="Rectangle 26"/>
            <p:cNvSpPr>
              <a:spLocks noChangeArrowheads="1"/>
            </p:cNvSpPr>
            <p:nvPr/>
          </p:nvSpPr>
          <p:spPr bwMode="auto">
            <a:xfrm>
              <a:off x="4124" y="321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1227" name="Rectangle 27"/>
            <p:cNvSpPr>
              <a:spLocks noChangeArrowheads="1"/>
            </p:cNvSpPr>
            <p:nvPr/>
          </p:nvSpPr>
          <p:spPr bwMode="auto">
            <a:xfrm>
              <a:off x="1052" y="23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28" name="Rectangle 28"/>
            <p:cNvSpPr>
              <a:spLocks noChangeArrowheads="1"/>
            </p:cNvSpPr>
            <p:nvPr/>
          </p:nvSpPr>
          <p:spPr bwMode="auto">
            <a:xfrm>
              <a:off x="1436" y="27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2396" y="29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3356" y="30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3740" y="38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1916" y="374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3164" y="388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>
              <a:off x="1916" y="1964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flipV="1">
              <a:off x="2156" y="3212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104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Undirected Graph</a:t>
            </a:r>
            <a:endParaRPr lang="ko-KR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178" name="Rectangle 34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179" name="Rectangle 35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80" name="Rectangle 36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26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Graph Search Methods</a:t>
            </a:r>
            <a:endParaRPr lang="ko-KR" altLang="en-US" smtClean="0"/>
          </a:p>
        </p:txBody>
      </p:sp>
      <p:sp>
        <p:nvSpPr>
          <p:cNvPr id="950276" name="Rectangle 4"/>
          <p:cNvSpPr>
            <a:spLocks noChangeArrowheads="1"/>
          </p:cNvSpPr>
          <p:nvPr/>
        </p:nvSpPr>
        <p:spPr bwMode="auto">
          <a:xfrm>
            <a:off x="381000" y="1268413"/>
            <a:ext cx="78628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Many graph problems solved using a search method.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Path from one vertex to another.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Is the graph connected?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Find a spanning tree.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Etc.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800"/>
              <a:t>Commonly used search methods: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Depth-first search.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ko-KR" sz="2600"/>
              <a:t>Breadth-first search.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08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6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Depth-First Search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1600200"/>
            <a:ext cx="7666037" cy="4530725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DFS(</a:t>
            </a:r>
            <a:r>
              <a:rPr lang="en-US" altLang="ko-KR" smtClean="0">
                <a:solidFill>
                  <a:srgbClr val="3333FF"/>
                </a:solidFill>
              </a:rPr>
              <a:t>v</a:t>
            </a:r>
            <a:r>
              <a:rPr lang="en-US" altLang="ko-KR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  Label vertex </a:t>
            </a:r>
            <a:r>
              <a:rPr lang="en-US" altLang="ko-KR" smtClean="0">
                <a:solidFill>
                  <a:srgbClr val="3333FF"/>
                </a:solidFill>
              </a:rPr>
              <a:t>v</a:t>
            </a:r>
            <a:r>
              <a:rPr lang="en-US" altLang="ko-KR" smtClean="0"/>
              <a:t> as reached.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  for (each unreached vertex </a:t>
            </a:r>
            <a:r>
              <a:rPr lang="en-US" altLang="ko-KR" smtClean="0">
                <a:solidFill>
                  <a:srgbClr val="3333FF"/>
                </a:solidFill>
              </a:rPr>
              <a:t>u</a:t>
            </a: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                             adjacent from </a:t>
            </a:r>
            <a:r>
              <a:rPr lang="en-US" altLang="ko-KR" smtClean="0">
                <a:solidFill>
                  <a:srgbClr val="3333FF"/>
                </a:solidFill>
              </a:rPr>
              <a:t>v</a:t>
            </a:r>
            <a:r>
              <a:rPr lang="en-US" altLang="ko-KR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     DFS(</a:t>
            </a:r>
            <a:r>
              <a:rPr lang="en-US" altLang="ko-KR" smtClean="0">
                <a:solidFill>
                  <a:srgbClr val="3333FF"/>
                </a:solidFill>
              </a:rPr>
              <a:t>u</a:t>
            </a:r>
            <a:r>
              <a:rPr lang="en-US" altLang="ko-KR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55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Depth-First Search Example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76700"/>
            <a:ext cx="4643438" cy="7112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Start search at vertex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55938" y="1073150"/>
            <a:ext cx="5403850" cy="3667125"/>
            <a:chOff x="1012" y="676"/>
            <a:chExt cx="3404" cy="2310"/>
          </a:xfrm>
        </p:grpSpPr>
        <p:sp>
          <p:nvSpPr>
            <p:cNvPr id="54287" name="Oval 5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88" name="Oval 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89" name="Oval 7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0" name="Oval 8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1" name="Oval 9"/>
            <p:cNvSpPr>
              <a:spLocks noChangeArrowheads="1"/>
            </p:cNvSpPr>
            <p:nvPr/>
          </p:nvSpPr>
          <p:spPr bwMode="auto">
            <a:xfrm>
              <a:off x="4132" y="20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2" name="Oval 1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3" name="Oval 11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4" name="Oval 12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5" name="Oval 13"/>
            <p:cNvSpPr>
              <a:spLocks noChangeArrowheads="1"/>
            </p:cNvSpPr>
            <p:nvPr/>
          </p:nvSpPr>
          <p:spPr bwMode="auto">
            <a:xfrm>
              <a:off x="3748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6" name="Oval 1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7" name="Oval 15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98" name="Line 16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9" name="Line 17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0" name="Line 18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1" name="Line 19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2" name="Line 20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3" name="Line 21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4" name="Line 22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5" name="Line 23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6" name="Line 24"/>
            <p:cNvSpPr>
              <a:spLocks noChangeShapeType="1"/>
            </p:cNvSpPr>
            <p:nvPr/>
          </p:nvSpPr>
          <p:spPr bwMode="auto">
            <a:xfrm flipV="1">
              <a:off x="3936" y="2304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07" name="Rectangle 25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308" name="Rectangle 2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309" name="Rectangle 2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4310" name="Rectangle 28"/>
            <p:cNvSpPr>
              <a:spLocks noChangeArrowheads="1"/>
            </p:cNvSpPr>
            <p:nvPr/>
          </p:nvSpPr>
          <p:spPr bwMode="auto">
            <a:xfrm>
              <a:off x="4128" y="206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4311" name="Rectangle 2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312" name="Rectangle 30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313" name="Rectangle 3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314" name="Rectangle 3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4315" name="Rectangle 33"/>
            <p:cNvSpPr>
              <a:spLocks noChangeArrowheads="1"/>
            </p:cNvSpPr>
            <p:nvPr/>
          </p:nvSpPr>
          <p:spPr bwMode="auto">
            <a:xfrm>
              <a:off x="3744" y="273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4316" name="Rectangle 3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4317" name="Rectangle 3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4318" name="Line 36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19" name="Line 37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0" name="Line 38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321" name="Line 39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63272" name="Rectangle 40"/>
          <p:cNvSpPr>
            <a:spLocks noChangeArrowheads="1"/>
          </p:cNvSpPr>
          <p:nvPr/>
        </p:nvSpPr>
        <p:spPr bwMode="auto">
          <a:xfrm>
            <a:off x="6350" y="4594225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Label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kumimoji="0" lang="en-US" altLang="ko-KR" sz="3200">
                <a:latin typeface="Times New Roman" pitchFamily="18" charset="0"/>
              </a:rPr>
              <a:t> and do a depth first search from either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kumimoji="0" lang="en-US" altLang="ko-KR" sz="3200">
                <a:latin typeface="Times New Roman" pitchFamily="18" charset="0"/>
              </a:rPr>
              <a:t> or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4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040063" y="1905000"/>
            <a:ext cx="444500" cy="466725"/>
            <a:chOff x="1012" y="1204"/>
            <a:chExt cx="280" cy="294"/>
          </a:xfrm>
        </p:grpSpPr>
        <p:sp>
          <p:nvSpPr>
            <p:cNvPr id="54285" name="Oval 42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86" name="Rectangle 43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030663" y="1066800"/>
            <a:ext cx="444500" cy="466725"/>
            <a:chOff x="1636" y="676"/>
            <a:chExt cx="280" cy="294"/>
          </a:xfrm>
        </p:grpSpPr>
        <p:sp>
          <p:nvSpPr>
            <p:cNvPr id="5428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28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863279" name="Line 47"/>
          <p:cNvSpPr>
            <a:spLocks noChangeShapeType="1"/>
          </p:cNvSpPr>
          <p:nvPr/>
        </p:nvSpPr>
        <p:spPr bwMode="auto">
          <a:xfrm flipH="1">
            <a:off x="3421063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3280" name="Rectangle 48"/>
          <p:cNvSpPr>
            <a:spLocks noChangeArrowheads="1"/>
          </p:cNvSpPr>
          <p:nvPr/>
        </p:nvSpPr>
        <p:spPr bwMode="auto">
          <a:xfrm>
            <a:off x="725488" y="5513388"/>
            <a:ext cx="708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Suppose that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kumimoji="0" lang="en-US" altLang="ko-KR" sz="3200">
                <a:latin typeface="Times New Roman" pitchFamily="18" charset="0"/>
              </a:rPr>
              <a:t> is selected.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4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autoUpdateAnimBg="0"/>
      <p:bldP spid="863272" grpId="0" build="p" autoUpdateAnimBg="0"/>
      <p:bldP spid="863279" grpId="0" animBg="1"/>
      <p:bldP spid="863280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Depth-First Search Example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3055938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046538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646738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7246938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8008938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665538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5189538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6713538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73993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4427538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4087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3430588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4344988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3430588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4040188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4878388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>
            <a:off x="5487988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5487988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6935788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V="1">
            <a:off x="7697788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4116388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716588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7316788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8002588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3125788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3735388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5259388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6783388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7392988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4497388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5330" name="Rectangle 34"/>
          <p:cNvSpPr>
            <a:spLocks noChangeArrowheads="1"/>
          </p:cNvSpPr>
          <p:nvPr/>
        </p:nvSpPr>
        <p:spPr bwMode="auto">
          <a:xfrm>
            <a:off x="6478588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5640388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4497388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4192588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 flipV="1">
            <a:off x="4878388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0" y="472440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Label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</a:t>
            </a:r>
            <a:r>
              <a:rPr kumimoji="0" lang="en-US" altLang="ko-KR" sz="3200">
                <a:latin typeface="Times New Roman" pitchFamily="18" charset="0"/>
              </a:rPr>
              <a:t> and do a depth first search from either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</a:t>
            </a:r>
            <a:r>
              <a:rPr kumimoji="0" lang="en-US" altLang="ko-KR" sz="3200">
                <a:latin typeface="Times New Roman" pitchFamily="18" charset="0"/>
              </a:rPr>
              <a:t>,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5</a:t>
            </a:r>
            <a:r>
              <a:rPr kumimoji="0" lang="en-US" altLang="ko-KR" sz="3200">
                <a:latin typeface="Times New Roman" pitchFamily="18" charset="0"/>
              </a:rPr>
              <a:t>, or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grpSp>
        <p:nvGrpSpPr>
          <p:cNvPr id="55336" name="Group 40"/>
          <p:cNvGrpSpPr>
            <a:grpSpLocks/>
          </p:cNvGrpSpPr>
          <p:nvPr/>
        </p:nvGrpSpPr>
        <p:grpSpPr bwMode="auto">
          <a:xfrm>
            <a:off x="3055938" y="1911350"/>
            <a:ext cx="444500" cy="466725"/>
            <a:chOff x="1012" y="1204"/>
            <a:chExt cx="280" cy="294"/>
          </a:xfrm>
        </p:grpSpPr>
        <p:sp>
          <p:nvSpPr>
            <p:cNvPr id="55349" name="Oval 41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50" name="Rectangle 42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5337" name="Group 43"/>
          <p:cNvGrpSpPr>
            <a:grpSpLocks/>
          </p:cNvGrpSpPr>
          <p:nvPr/>
        </p:nvGrpSpPr>
        <p:grpSpPr bwMode="auto">
          <a:xfrm>
            <a:off x="4046538" y="1073150"/>
            <a:ext cx="444500" cy="466725"/>
            <a:chOff x="1636" y="676"/>
            <a:chExt cx="280" cy="294"/>
          </a:xfrm>
        </p:grpSpPr>
        <p:sp>
          <p:nvSpPr>
            <p:cNvPr id="55347" name="Oval 44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8" name="Rectangle 45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5338" name="Line 46"/>
          <p:cNvSpPr>
            <a:spLocks noChangeShapeType="1"/>
          </p:cNvSpPr>
          <p:nvPr/>
        </p:nvSpPr>
        <p:spPr bwMode="auto">
          <a:xfrm flipH="1">
            <a:off x="3430588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046538" y="1073150"/>
            <a:ext cx="444500" cy="466725"/>
            <a:chOff x="1636" y="676"/>
            <a:chExt cx="280" cy="294"/>
          </a:xfrm>
        </p:grpSpPr>
        <p:sp>
          <p:nvSpPr>
            <p:cNvPr id="55345" name="Oval 48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6" name="Rectangle 49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189538" y="2749550"/>
            <a:ext cx="444500" cy="466725"/>
            <a:chOff x="2356" y="1732"/>
            <a:chExt cx="280" cy="294"/>
          </a:xfrm>
        </p:grpSpPr>
        <p:sp>
          <p:nvSpPr>
            <p:cNvPr id="55343" name="Oval 51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344" name="Rectangle 52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864309" name="Line 53"/>
          <p:cNvSpPr>
            <a:spLocks noChangeShapeType="1"/>
          </p:cNvSpPr>
          <p:nvPr/>
        </p:nvSpPr>
        <p:spPr bwMode="auto">
          <a:xfrm>
            <a:off x="4344988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4310" name="Rectangle 54"/>
          <p:cNvSpPr>
            <a:spLocks noChangeArrowheads="1"/>
          </p:cNvSpPr>
          <p:nvPr/>
        </p:nvSpPr>
        <p:spPr bwMode="auto">
          <a:xfrm>
            <a:off x="250825" y="5589588"/>
            <a:ext cx="708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Suppose that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5</a:t>
            </a:r>
            <a:r>
              <a:rPr kumimoji="0" lang="en-US" altLang="ko-KR" sz="3200">
                <a:latin typeface="Times New Roman" pitchFamily="18" charset="0"/>
              </a:rPr>
              <a:t> is selected.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2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9" grpId="0" animBg="1"/>
      <p:bldP spid="864310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Depth-First Search Example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3055938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4046538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5646738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7246938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8008938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3665538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5189538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6713538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73993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4427538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4087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3430588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4344988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3430588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4040188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878388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>
            <a:off x="5487988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5487988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H="1">
            <a:off x="6935788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7697788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4116388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5716588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7316788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8002588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3125788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3735388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5259388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6783388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7392988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4497388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6478588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5640388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4497388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>
            <a:off x="4192588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 flipV="1">
            <a:off x="4878388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323850" y="3644900"/>
            <a:ext cx="3887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Label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5</a:t>
            </a:r>
            <a:r>
              <a:rPr kumimoji="0" lang="en-US" altLang="ko-KR" sz="3200">
                <a:latin typeface="Times New Roman" pitchFamily="18" charset="0"/>
              </a:rPr>
              <a:t> and do a depth first search from either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3, 7, </a:t>
            </a:r>
            <a:r>
              <a:rPr kumimoji="0" lang="en-US" altLang="ko-KR" sz="3200">
                <a:latin typeface="Times New Roman" pitchFamily="18" charset="0"/>
              </a:rPr>
              <a:t>or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 9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grpSp>
        <p:nvGrpSpPr>
          <p:cNvPr id="56360" name="Group 40"/>
          <p:cNvGrpSpPr>
            <a:grpSpLocks/>
          </p:cNvGrpSpPr>
          <p:nvPr/>
        </p:nvGrpSpPr>
        <p:grpSpPr bwMode="auto">
          <a:xfrm>
            <a:off x="3055938" y="1911350"/>
            <a:ext cx="444500" cy="466725"/>
            <a:chOff x="1012" y="1204"/>
            <a:chExt cx="280" cy="294"/>
          </a:xfrm>
        </p:grpSpPr>
        <p:sp>
          <p:nvSpPr>
            <p:cNvPr id="56380" name="Oval 41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81" name="Rectangle 42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6361" name="Group 43"/>
          <p:cNvGrpSpPr>
            <a:grpSpLocks/>
          </p:cNvGrpSpPr>
          <p:nvPr/>
        </p:nvGrpSpPr>
        <p:grpSpPr bwMode="auto">
          <a:xfrm>
            <a:off x="4046538" y="1073150"/>
            <a:ext cx="444500" cy="466725"/>
            <a:chOff x="1636" y="676"/>
            <a:chExt cx="280" cy="294"/>
          </a:xfrm>
        </p:grpSpPr>
        <p:sp>
          <p:nvSpPr>
            <p:cNvPr id="56378" name="Oval 44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9" name="Rectangle 45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6362" name="Line 46"/>
          <p:cNvSpPr>
            <a:spLocks noChangeShapeType="1"/>
          </p:cNvSpPr>
          <p:nvPr/>
        </p:nvSpPr>
        <p:spPr bwMode="auto">
          <a:xfrm flipH="1">
            <a:off x="3430588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6363" name="Group 47"/>
          <p:cNvGrpSpPr>
            <a:grpSpLocks/>
          </p:cNvGrpSpPr>
          <p:nvPr/>
        </p:nvGrpSpPr>
        <p:grpSpPr bwMode="auto">
          <a:xfrm>
            <a:off x="4046538" y="1073150"/>
            <a:ext cx="444500" cy="466725"/>
            <a:chOff x="1636" y="676"/>
            <a:chExt cx="280" cy="294"/>
          </a:xfrm>
        </p:grpSpPr>
        <p:sp>
          <p:nvSpPr>
            <p:cNvPr id="56376" name="Oval 48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7" name="Rectangle 49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6364" name="Group 50"/>
          <p:cNvGrpSpPr>
            <a:grpSpLocks/>
          </p:cNvGrpSpPr>
          <p:nvPr/>
        </p:nvGrpSpPr>
        <p:grpSpPr bwMode="auto">
          <a:xfrm>
            <a:off x="5189538" y="2749550"/>
            <a:ext cx="444500" cy="466725"/>
            <a:chOff x="2356" y="1732"/>
            <a:chExt cx="280" cy="294"/>
          </a:xfrm>
        </p:grpSpPr>
        <p:sp>
          <p:nvSpPr>
            <p:cNvPr id="56374" name="Oval 51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5" name="Rectangle 52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56365" name="Line 53"/>
          <p:cNvSpPr>
            <a:spLocks noChangeShapeType="1"/>
          </p:cNvSpPr>
          <p:nvPr/>
        </p:nvSpPr>
        <p:spPr bwMode="auto">
          <a:xfrm>
            <a:off x="4344988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189538" y="2749550"/>
            <a:ext cx="444500" cy="466725"/>
            <a:chOff x="2356" y="1732"/>
            <a:chExt cx="280" cy="294"/>
          </a:xfrm>
        </p:grpSpPr>
        <p:sp>
          <p:nvSpPr>
            <p:cNvPr id="56372" name="Oval 55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3" name="Rectangle 56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6713538" y="2901950"/>
            <a:ext cx="444500" cy="466725"/>
            <a:chOff x="3316" y="1828"/>
            <a:chExt cx="280" cy="294"/>
          </a:xfrm>
        </p:grpSpPr>
        <p:sp>
          <p:nvSpPr>
            <p:cNvPr id="56370" name="Oval 58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371" name="Rectangle 59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865340" name="Line 60"/>
          <p:cNvSpPr>
            <a:spLocks noChangeShapeType="1"/>
          </p:cNvSpPr>
          <p:nvPr/>
        </p:nvSpPr>
        <p:spPr bwMode="auto">
          <a:xfrm>
            <a:off x="5640388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5341" name="Rectangle 61"/>
          <p:cNvSpPr>
            <a:spLocks noChangeArrowheads="1"/>
          </p:cNvSpPr>
          <p:nvPr/>
        </p:nvSpPr>
        <p:spPr bwMode="auto">
          <a:xfrm>
            <a:off x="395288" y="5300663"/>
            <a:ext cx="708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Suppose that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  <a:r>
              <a:rPr kumimoji="0" lang="en-US" altLang="ko-KR" sz="3200">
                <a:latin typeface="Times New Roman" pitchFamily="18" charset="0"/>
              </a:rPr>
              <a:t> is selected.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3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5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40" grpId="0" animBg="1"/>
      <p:bldP spid="865341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Depth-First Search Example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3055938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046538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646738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7246938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8008938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3665538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5189538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713538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73993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4427538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4087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3430588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344988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3430588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4040188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4878388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H="1">
            <a:off x="5487988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5487988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H="1">
            <a:off x="6935788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V="1">
            <a:off x="7697788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4116388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5716588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7316788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8002588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3125788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3735388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5259388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6783388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7392988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4497388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6478588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5640388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>
            <a:off x="4497388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>
            <a:off x="4192588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V="1">
            <a:off x="4878388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83" name="Rectangle 39"/>
          <p:cNvSpPr>
            <a:spLocks noChangeArrowheads="1"/>
          </p:cNvSpPr>
          <p:nvPr/>
        </p:nvSpPr>
        <p:spPr bwMode="auto">
          <a:xfrm>
            <a:off x="250825" y="3500438"/>
            <a:ext cx="45593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Label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  <a:r>
              <a:rPr kumimoji="0" lang="en-US" altLang="ko-KR" sz="3200">
                <a:latin typeface="Times New Roman" pitchFamily="18" charset="0"/>
              </a:rPr>
              <a:t> and do a depth first search from either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  <a:r>
              <a:rPr kumimoji="0" lang="en-US" altLang="ko-KR" sz="3200">
                <a:latin typeface="Times New Roman" pitchFamily="18" charset="0"/>
              </a:rPr>
              <a:t> or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8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grpSp>
        <p:nvGrpSpPr>
          <p:cNvPr id="57384" name="Group 40"/>
          <p:cNvGrpSpPr>
            <a:grpSpLocks/>
          </p:cNvGrpSpPr>
          <p:nvPr/>
        </p:nvGrpSpPr>
        <p:grpSpPr bwMode="auto">
          <a:xfrm>
            <a:off x="3055938" y="1911350"/>
            <a:ext cx="444500" cy="466725"/>
            <a:chOff x="1012" y="1204"/>
            <a:chExt cx="280" cy="294"/>
          </a:xfrm>
        </p:grpSpPr>
        <p:sp>
          <p:nvSpPr>
            <p:cNvPr id="57411" name="Oval 41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12" name="Rectangle 42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7385" name="Group 43"/>
          <p:cNvGrpSpPr>
            <a:grpSpLocks/>
          </p:cNvGrpSpPr>
          <p:nvPr/>
        </p:nvGrpSpPr>
        <p:grpSpPr bwMode="auto">
          <a:xfrm>
            <a:off x="4046538" y="1073150"/>
            <a:ext cx="444500" cy="466725"/>
            <a:chOff x="1636" y="676"/>
            <a:chExt cx="280" cy="294"/>
          </a:xfrm>
        </p:grpSpPr>
        <p:sp>
          <p:nvSpPr>
            <p:cNvPr id="57409" name="Oval 44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10" name="Rectangle 45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7386" name="Line 46"/>
          <p:cNvSpPr>
            <a:spLocks noChangeShapeType="1"/>
          </p:cNvSpPr>
          <p:nvPr/>
        </p:nvSpPr>
        <p:spPr bwMode="auto">
          <a:xfrm flipH="1">
            <a:off x="3430588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7387" name="Group 47"/>
          <p:cNvGrpSpPr>
            <a:grpSpLocks/>
          </p:cNvGrpSpPr>
          <p:nvPr/>
        </p:nvGrpSpPr>
        <p:grpSpPr bwMode="auto">
          <a:xfrm>
            <a:off x="4046538" y="1073150"/>
            <a:ext cx="444500" cy="466725"/>
            <a:chOff x="1636" y="676"/>
            <a:chExt cx="280" cy="294"/>
          </a:xfrm>
        </p:grpSpPr>
        <p:sp>
          <p:nvSpPr>
            <p:cNvPr id="57407" name="Oval 48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8" name="Rectangle 49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7388" name="Group 50"/>
          <p:cNvGrpSpPr>
            <a:grpSpLocks/>
          </p:cNvGrpSpPr>
          <p:nvPr/>
        </p:nvGrpSpPr>
        <p:grpSpPr bwMode="auto">
          <a:xfrm>
            <a:off x="5189538" y="2749550"/>
            <a:ext cx="444500" cy="466725"/>
            <a:chOff x="2356" y="1732"/>
            <a:chExt cx="280" cy="294"/>
          </a:xfrm>
        </p:grpSpPr>
        <p:sp>
          <p:nvSpPr>
            <p:cNvPr id="57405" name="Oval 51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6" name="Rectangle 52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57389" name="Line 53"/>
          <p:cNvSpPr>
            <a:spLocks noChangeShapeType="1"/>
          </p:cNvSpPr>
          <p:nvPr/>
        </p:nvSpPr>
        <p:spPr bwMode="auto">
          <a:xfrm>
            <a:off x="4344988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7390" name="Group 54"/>
          <p:cNvGrpSpPr>
            <a:grpSpLocks/>
          </p:cNvGrpSpPr>
          <p:nvPr/>
        </p:nvGrpSpPr>
        <p:grpSpPr bwMode="auto">
          <a:xfrm>
            <a:off x="5189538" y="2749550"/>
            <a:ext cx="444500" cy="466725"/>
            <a:chOff x="2356" y="1732"/>
            <a:chExt cx="280" cy="294"/>
          </a:xfrm>
        </p:grpSpPr>
        <p:sp>
          <p:nvSpPr>
            <p:cNvPr id="57403" name="Oval 55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4" name="Rectangle 56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57391" name="Group 57"/>
          <p:cNvGrpSpPr>
            <a:grpSpLocks/>
          </p:cNvGrpSpPr>
          <p:nvPr/>
        </p:nvGrpSpPr>
        <p:grpSpPr bwMode="auto">
          <a:xfrm>
            <a:off x="6713538" y="2901950"/>
            <a:ext cx="444500" cy="466725"/>
            <a:chOff x="3316" y="1828"/>
            <a:chExt cx="280" cy="294"/>
          </a:xfrm>
        </p:grpSpPr>
        <p:sp>
          <p:nvSpPr>
            <p:cNvPr id="57401" name="Oval 58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2" name="Rectangle 59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57392" name="Line 60"/>
          <p:cNvSpPr>
            <a:spLocks noChangeShapeType="1"/>
          </p:cNvSpPr>
          <p:nvPr/>
        </p:nvSpPr>
        <p:spPr bwMode="auto">
          <a:xfrm>
            <a:off x="5640388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6713538" y="2901950"/>
            <a:ext cx="444500" cy="466725"/>
            <a:chOff x="3316" y="1828"/>
            <a:chExt cx="280" cy="294"/>
          </a:xfrm>
        </p:grpSpPr>
        <p:sp>
          <p:nvSpPr>
            <p:cNvPr id="57399" name="Oval 62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0" name="Rectangle 63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7246938" y="1682750"/>
            <a:ext cx="444500" cy="466725"/>
            <a:chOff x="3652" y="1060"/>
            <a:chExt cx="280" cy="294"/>
          </a:xfrm>
        </p:grpSpPr>
        <p:sp>
          <p:nvSpPr>
            <p:cNvPr id="57397" name="Oval 65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398" name="Rectangle 6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866371" name="Line 67"/>
          <p:cNvSpPr>
            <a:spLocks noChangeShapeType="1"/>
          </p:cNvSpPr>
          <p:nvPr/>
        </p:nvSpPr>
        <p:spPr bwMode="auto">
          <a:xfrm flipH="1">
            <a:off x="6935788" y="21336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6372" name="Rectangle 68"/>
          <p:cNvSpPr>
            <a:spLocks noChangeArrowheads="1"/>
          </p:cNvSpPr>
          <p:nvPr/>
        </p:nvSpPr>
        <p:spPr bwMode="auto">
          <a:xfrm>
            <a:off x="323850" y="5084763"/>
            <a:ext cx="708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Suppose that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8</a:t>
            </a:r>
            <a:r>
              <a:rPr kumimoji="0" lang="en-US" altLang="ko-KR" sz="3200">
                <a:latin typeface="Times New Roman" pitchFamily="18" charset="0"/>
              </a:rPr>
              <a:t> is selected.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2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71" grpId="0" animBg="1"/>
      <p:bldP spid="866372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Depth-First Search Example</a:t>
            </a:r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3032125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3" name="Oval 4"/>
          <p:cNvSpPr>
            <a:spLocks noChangeArrowheads="1"/>
          </p:cNvSpPr>
          <p:nvPr/>
        </p:nvSpPr>
        <p:spPr bwMode="auto">
          <a:xfrm>
            <a:off x="4022725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4" name="Oval 5"/>
          <p:cNvSpPr>
            <a:spLocks noChangeArrowheads="1"/>
          </p:cNvSpPr>
          <p:nvPr/>
        </p:nvSpPr>
        <p:spPr bwMode="auto">
          <a:xfrm>
            <a:off x="5622925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5" name="Oval 6"/>
          <p:cNvSpPr>
            <a:spLocks noChangeArrowheads="1"/>
          </p:cNvSpPr>
          <p:nvPr/>
        </p:nvSpPr>
        <p:spPr bwMode="auto">
          <a:xfrm>
            <a:off x="7223125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6" name="Oval 7"/>
          <p:cNvSpPr>
            <a:spLocks noChangeArrowheads="1"/>
          </p:cNvSpPr>
          <p:nvPr/>
        </p:nvSpPr>
        <p:spPr bwMode="auto">
          <a:xfrm>
            <a:off x="7985125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7" name="Oval 8"/>
          <p:cNvSpPr>
            <a:spLocks noChangeArrowheads="1"/>
          </p:cNvSpPr>
          <p:nvPr/>
        </p:nvSpPr>
        <p:spPr bwMode="auto">
          <a:xfrm>
            <a:off x="3641725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8" name="Oval 9"/>
          <p:cNvSpPr>
            <a:spLocks noChangeArrowheads="1"/>
          </p:cNvSpPr>
          <p:nvPr/>
        </p:nvSpPr>
        <p:spPr bwMode="auto">
          <a:xfrm>
            <a:off x="5165725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79" name="Oval 10"/>
          <p:cNvSpPr>
            <a:spLocks noChangeArrowheads="1"/>
          </p:cNvSpPr>
          <p:nvPr/>
        </p:nvSpPr>
        <p:spPr bwMode="auto">
          <a:xfrm>
            <a:off x="6689725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0" name="Oval 11"/>
          <p:cNvSpPr>
            <a:spLocks noChangeArrowheads="1"/>
          </p:cNvSpPr>
          <p:nvPr/>
        </p:nvSpPr>
        <p:spPr bwMode="auto">
          <a:xfrm>
            <a:off x="7375525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1" name="Oval 12"/>
          <p:cNvSpPr>
            <a:spLocks noChangeArrowheads="1"/>
          </p:cNvSpPr>
          <p:nvPr/>
        </p:nvSpPr>
        <p:spPr bwMode="auto">
          <a:xfrm>
            <a:off x="4403725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2" name="Oval 13"/>
          <p:cNvSpPr>
            <a:spLocks noChangeArrowheads="1"/>
          </p:cNvSpPr>
          <p:nvPr/>
        </p:nvSpPr>
        <p:spPr bwMode="auto">
          <a:xfrm>
            <a:off x="6384925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3406775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>
            <a:off x="4321175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>
            <a:off x="3406775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86" name="Line 17"/>
          <p:cNvSpPr>
            <a:spLocks noChangeShapeType="1"/>
          </p:cNvSpPr>
          <p:nvPr/>
        </p:nvSpPr>
        <p:spPr bwMode="auto">
          <a:xfrm>
            <a:off x="4016375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>
            <a:off x="4854575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H="1">
            <a:off x="5464175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89" name="Line 20"/>
          <p:cNvSpPr>
            <a:spLocks noChangeShapeType="1"/>
          </p:cNvSpPr>
          <p:nvPr/>
        </p:nvSpPr>
        <p:spPr bwMode="auto">
          <a:xfrm>
            <a:off x="5464175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90" name="Line 21"/>
          <p:cNvSpPr>
            <a:spLocks noChangeShapeType="1"/>
          </p:cNvSpPr>
          <p:nvPr/>
        </p:nvSpPr>
        <p:spPr bwMode="auto">
          <a:xfrm flipH="1">
            <a:off x="6911975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91" name="Line 22"/>
          <p:cNvSpPr>
            <a:spLocks noChangeShapeType="1"/>
          </p:cNvSpPr>
          <p:nvPr/>
        </p:nvSpPr>
        <p:spPr bwMode="auto">
          <a:xfrm flipV="1">
            <a:off x="7673975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92" name="Rectangle 23"/>
          <p:cNvSpPr>
            <a:spLocks noChangeArrowheads="1"/>
          </p:cNvSpPr>
          <p:nvPr/>
        </p:nvSpPr>
        <p:spPr bwMode="auto">
          <a:xfrm>
            <a:off x="4092575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8393" name="Rectangle 24"/>
          <p:cNvSpPr>
            <a:spLocks noChangeArrowheads="1"/>
          </p:cNvSpPr>
          <p:nvPr/>
        </p:nvSpPr>
        <p:spPr bwMode="auto">
          <a:xfrm>
            <a:off x="5692775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8394" name="Rectangle 25"/>
          <p:cNvSpPr>
            <a:spLocks noChangeArrowheads="1"/>
          </p:cNvSpPr>
          <p:nvPr/>
        </p:nvSpPr>
        <p:spPr bwMode="auto">
          <a:xfrm>
            <a:off x="7292975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8395" name="Rectangle 26"/>
          <p:cNvSpPr>
            <a:spLocks noChangeArrowheads="1"/>
          </p:cNvSpPr>
          <p:nvPr/>
        </p:nvSpPr>
        <p:spPr bwMode="auto">
          <a:xfrm>
            <a:off x="7978775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58396" name="Rectangle 27"/>
          <p:cNvSpPr>
            <a:spLocks noChangeArrowheads="1"/>
          </p:cNvSpPr>
          <p:nvPr/>
        </p:nvSpPr>
        <p:spPr bwMode="auto">
          <a:xfrm>
            <a:off x="3101975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8397" name="Rectangle 28"/>
          <p:cNvSpPr>
            <a:spLocks noChangeArrowheads="1"/>
          </p:cNvSpPr>
          <p:nvPr/>
        </p:nvSpPr>
        <p:spPr bwMode="auto">
          <a:xfrm>
            <a:off x="3711575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8398" name="Rectangle 29"/>
          <p:cNvSpPr>
            <a:spLocks noChangeArrowheads="1"/>
          </p:cNvSpPr>
          <p:nvPr/>
        </p:nvSpPr>
        <p:spPr bwMode="auto">
          <a:xfrm>
            <a:off x="5235575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8399" name="Rectangle 30"/>
          <p:cNvSpPr>
            <a:spLocks noChangeArrowheads="1"/>
          </p:cNvSpPr>
          <p:nvPr/>
        </p:nvSpPr>
        <p:spPr bwMode="auto">
          <a:xfrm>
            <a:off x="6759575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8400" name="Rectangle 31"/>
          <p:cNvSpPr>
            <a:spLocks noChangeArrowheads="1"/>
          </p:cNvSpPr>
          <p:nvPr/>
        </p:nvSpPr>
        <p:spPr bwMode="auto">
          <a:xfrm>
            <a:off x="7369175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58401" name="Rectangle 32"/>
          <p:cNvSpPr>
            <a:spLocks noChangeArrowheads="1"/>
          </p:cNvSpPr>
          <p:nvPr/>
        </p:nvSpPr>
        <p:spPr bwMode="auto">
          <a:xfrm>
            <a:off x="4473575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8402" name="Rectangle 33"/>
          <p:cNvSpPr>
            <a:spLocks noChangeArrowheads="1"/>
          </p:cNvSpPr>
          <p:nvPr/>
        </p:nvSpPr>
        <p:spPr bwMode="auto">
          <a:xfrm>
            <a:off x="6454775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8403" name="Line 34"/>
          <p:cNvSpPr>
            <a:spLocks noChangeShapeType="1"/>
          </p:cNvSpPr>
          <p:nvPr/>
        </p:nvSpPr>
        <p:spPr bwMode="auto">
          <a:xfrm>
            <a:off x="5616575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>
            <a:off x="4473575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5" name="Line 36"/>
          <p:cNvSpPr>
            <a:spLocks noChangeShapeType="1"/>
          </p:cNvSpPr>
          <p:nvPr/>
        </p:nvSpPr>
        <p:spPr bwMode="auto">
          <a:xfrm>
            <a:off x="4168775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6" name="Line 37"/>
          <p:cNvSpPr>
            <a:spLocks noChangeShapeType="1"/>
          </p:cNvSpPr>
          <p:nvPr/>
        </p:nvSpPr>
        <p:spPr bwMode="auto">
          <a:xfrm flipV="1">
            <a:off x="4854575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407" name="Rectangle 38"/>
          <p:cNvSpPr>
            <a:spLocks noChangeArrowheads="1"/>
          </p:cNvSpPr>
          <p:nvPr/>
        </p:nvSpPr>
        <p:spPr bwMode="auto">
          <a:xfrm>
            <a:off x="323850" y="4797425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Label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8</a:t>
            </a:r>
            <a:r>
              <a:rPr kumimoji="0" lang="en-US" altLang="ko-KR" sz="3200">
                <a:latin typeface="Times New Roman" pitchFamily="18" charset="0"/>
              </a:rPr>
              <a:t> and return to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  <a:r>
              <a:rPr kumimoji="0" lang="en-US" altLang="ko-KR" sz="3200">
                <a:latin typeface="Times New Roman" pitchFamily="18" charset="0"/>
              </a:rPr>
              <a:t>. </a:t>
            </a:r>
          </a:p>
        </p:txBody>
      </p:sp>
      <p:grpSp>
        <p:nvGrpSpPr>
          <p:cNvPr id="58408" name="Group 39"/>
          <p:cNvGrpSpPr>
            <a:grpSpLocks/>
          </p:cNvGrpSpPr>
          <p:nvPr/>
        </p:nvGrpSpPr>
        <p:grpSpPr bwMode="auto">
          <a:xfrm>
            <a:off x="3032125" y="1911350"/>
            <a:ext cx="444500" cy="466725"/>
            <a:chOff x="1012" y="1204"/>
            <a:chExt cx="280" cy="294"/>
          </a:xfrm>
        </p:grpSpPr>
        <p:sp>
          <p:nvSpPr>
            <p:cNvPr id="58443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4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8409" name="Group 42"/>
          <p:cNvGrpSpPr>
            <a:grpSpLocks/>
          </p:cNvGrpSpPr>
          <p:nvPr/>
        </p:nvGrpSpPr>
        <p:grpSpPr bwMode="auto">
          <a:xfrm>
            <a:off x="4022725" y="1073150"/>
            <a:ext cx="444500" cy="466725"/>
            <a:chOff x="1636" y="676"/>
            <a:chExt cx="280" cy="294"/>
          </a:xfrm>
        </p:grpSpPr>
        <p:sp>
          <p:nvSpPr>
            <p:cNvPr id="58441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2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8410" name="Line 45"/>
          <p:cNvSpPr>
            <a:spLocks noChangeShapeType="1"/>
          </p:cNvSpPr>
          <p:nvPr/>
        </p:nvSpPr>
        <p:spPr bwMode="auto">
          <a:xfrm flipH="1">
            <a:off x="3406775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8411" name="Group 46"/>
          <p:cNvGrpSpPr>
            <a:grpSpLocks/>
          </p:cNvGrpSpPr>
          <p:nvPr/>
        </p:nvGrpSpPr>
        <p:grpSpPr bwMode="auto">
          <a:xfrm>
            <a:off x="4022725" y="1073150"/>
            <a:ext cx="444500" cy="466725"/>
            <a:chOff x="1636" y="676"/>
            <a:chExt cx="280" cy="294"/>
          </a:xfrm>
        </p:grpSpPr>
        <p:sp>
          <p:nvSpPr>
            <p:cNvPr id="58439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40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8412" name="Group 49"/>
          <p:cNvGrpSpPr>
            <a:grpSpLocks/>
          </p:cNvGrpSpPr>
          <p:nvPr/>
        </p:nvGrpSpPr>
        <p:grpSpPr bwMode="auto">
          <a:xfrm>
            <a:off x="5165725" y="2749550"/>
            <a:ext cx="444500" cy="466725"/>
            <a:chOff x="2356" y="1732"/>
            <a:chExt cx="280" cy="294"/>
          </a:xfrm>
        </p:grpSpPr>
        <p:sp>
          <p:nvSpPr>
            <p:cNvPr id="58437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38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58413" name="Line 52"/>
          <p:cNvSpPr>
            <a:spLocks noChangeShapeType="1"/>
          </p:cNvSpPr>
          <p:nvPr/>
        </p:nvSpPr>
        <p:spPr bwMode="auto">
          <a:xfrm>
            <a:off x="4321175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8414" name="Group 53"/>
          <p:cNvGrpSpPr>
            <a:grpSpLocks/>
          </p:cNvGrpSpPr>
          <p:nvPr/>
        </p:nvGrpSpPr>
        <p:grpSpPr bwMode="auto">
          <a:xfrm>
            <a:off x="5165725" y="2749550"/>
            <a:ext cx="444500" cy="466725"/>
            <a:chOff x="2356" y="1732"/>
            <a:chExt cx="280" cy="294"/>
          </a:xfrm>
        </p:grpSpPr>
        <p:sp>
          <p:nvSpPr>
            <p:cNvPr id="58435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36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58415" name="Group 56"/>
          <p:cNvGrpSpPr>
            <a:grpSpLocks/>
          </p:cNvGrpSpPr>
          <p:nvPr/>
        </p:nvGrpSpPr>
        <p:grpSpPr bwMode="auto">
          <a:xfrm>
            <a:off x="6689725" y="2901950"/>
            <a:ext cx="444500" cy="466725"/>
            <a:chOff x="3316" y="1828"/>
            <a:chExt cx="280" cy="294"/>
          </a:xfrm>
        </p:grpSpPr>
        <p:sp>
          <p:nvSpPr>
            <p:cNvPr id="58433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34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58416" name="Line 59"/>
          <p:cNvSpPr>
            <a:spLocks noChangeShapeType="1"/>
          </p:cNvSpPr>
          <p:nvPr/>
        </p:nvSpPr>
        <p:spPr bwMode="auto">
          <a:xfrm>
            <a:off x="5616575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8417" name="Group 60"/>
          <p:cNvGrpSpPr>
            <a:grpSpLocks/>
          </p:cNvGrpSpPr>
          <p:nvPr/>
        </p:nvGrpSpPr>
        <p:grpSpPr bwMode="auto">
          <a:xfrm>
            <a:off x="6689725" y="2901950"/>
            <a:ext cx="444500" cy="466725"/>
            <a:chOff x="3316" y="1828"/>
            <a:chExt cx="280" cy="294"/>
          </a:xfrm>
        </p:grpSpPr>
        <p:sp>
          <p:nvSpPr>
            <p:cNvPr id="58431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32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58418" name="Group 63"/>
          <p:cNvGrpSpPr>
            <a:grpSpLocks/>
          </p:cNvGrpSpPr>
          <p:nvPr/>
        </p:nvGrpSpPr>
        <p:grpSpPr bwMode="auto">
          <a:xfrm>
            <a:off x="7223125" y="1682750"/>
            <a:ext cx="444500" cy="466725"/>
            <a:chOff x="3652" y="1060"/>
            <a:chExt cx="280" cy="294"/>
          </a:xfrm>
        </p:grpSpPr>
        <p:sp>
          <p:nvSpPr>
            <p:cNvPr id="58429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30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8419" name="Line 66"/>
          <p:cNvSpPr>
            <a:spLocks noChangeShapeType="1"/>
          </p:cNvSpPr>
          <p:nvPr/>
        </p:nvSpPr>
        <p:spPr bwMode="auto">
          <a:xfrm flipH="1">
            <a:off x="6911975" y="21336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7223125" y="1682750"/>
            <a:ext cx="444500" cy="466725"/>
            <a:chOff x="3652" y="1060"/>
            <a:chExt cx="280" cy="294"/>
          </a:xfrm>
        </p:grpSpPr>
        <p:sp>
          <p:nvSpPr>
            <p:cNvPr id="58427" name="Oval 68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28" name="Rectangle 69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867398" name="Line 70"/>
          <p:cNvSpPr>
            <a:spLocks noChangeShapeType="1"/>
          </p:cNvSpPr>
          <p:nvPr/>
        </p:nvSpPr>
        <p:spPr bwMode="auto">
          <a:xfrm flipV="1">
            <a:off x="7292975" y="2362200"/>
            <a:ext cx="1600200" cy="68580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7399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323850" y="5516563"/>
            <a:ext cx="7924800" cy="381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From vertex </a:t>
            </a:r>
            <a:r>
              <a:rPr lang="en-US" altLang="ko-KR" sz="2600" smtClean="0">
                <a:solidFill>
                  <a:srgbClr val="3333FF"/>
                </a:solidFill>
              </a:rPr>
              <a:t>9</a:t>
            </a:r>
            <a:r>
              <a:rPr lang="en-US" altLang="ko-KR" sz="2600" smtClean="0"/>
              <a:t> do a </a:t>
            </a:r>
            <a:r>
              <a:rPr lang="en-US" altLang="ko-KR" sz="2600" smtClean="0">
                <a:solidFill>
                  <a:srgbClr val="3333FF"/>
                </a:solidFill>
              </a:rPr>
              <a:t>DFS(6).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4403725" y="4044950"/>
            <a:ext cx="444500" cy="466725"/>
            <a:chOff x="1876" y="2548"/>
            <a:chExt cx="280" cy="294"/>
          </a:xfrm>
        </p:grpSpPr>
        <p:sp>
          <p:nvSpPr>
            <p:cNvPr id="58425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426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867403" name="Line 75"/>
          <p:cNvSpPr>
            <a:spLocks noChangeShapeType="1"/>
          </p:cNvSpPr>
          <p:nvPr/>
        </p:nvSpPr>
        <p:spPr bwMode="auto">
          <a:xfrm flipV="1">
            <a:off x="4854575" y="3276600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971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98" grpId="0" animBg="1"/>
      <p:bldP spid="867399" grpId="0" build="p" autoUpdateAnimBg="0"/>
      <p:bldP spid="86740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Depth-First Search Example</a:t>
            </a:r>
          </a:p>
        </p:txBody>
      </p:sp>
      <p:sp>
        <p:nvSpPr>
          <p:cNvPr id="59396" name="Oval 3"/>
          <p:cNvSpPr>
            <a:spLocks noChangeArrowheads="1"/>
          </p:cNvSpPr>
          <p:nvPr/>
        </p:nvSpPr>
        <p:spPr bwMode="auto">
          <a:xfrm>
            <a:off x="3055938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7" name="Oval 4"/>
          <p:cNvSpPr>
            <a:spLocks noChangeArrowheads="1"/>
          </p:cNvSpPr>
          <p:nvPr/>
        </p:nvSpPr>
        <p:spPr bwMode="auto">
          <a:xfrm>
            <a:off x="4046538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5646738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399" name="Oval 6"/>
          <p:cNvSpPr>
            <a:spLocks noChangeArrowheads="1"/>
          </p:cNvSpPr>
          <p:nvPr/>
        </p:nvSpPr>
        <p:spPr bwMode="auto">
          <a:xfrm>
            <a:off x="7246938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8008938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1" name="Oval 8"/>
          <p:cNvSpPr>
            <a:spLocks noChangeArrowheads="1"/>
          </p:cNvSpPr>
          <p:nvPr/>
        </p:nvSpPr>
        <p:spPr bwMode="auto">
          <a:xfrm>
            <a:off x="3665538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2" name="Oval 9"/>
          <p:cNvSpPr>
            <a:spLocks noChangeArrowheads="1"/>
          </p:cNvSpPr>
          <p:nvPr/>
        </p:nvSpPr>
        <p:spPr bwMode="auto">
          <a:xfrm>
            <a:off x="5189538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6713538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4" name="Oval 11"/>
          <p:cNvSpPr>
            <a:spLocks noChangeArrowheads="1"/>
          </p:cNvSpPr>
          <p:nvPr/>
        </p:nvSpPr>
        <p:spPr bwMode="auto">
          <a:xfrm>
            <a:off x="73993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5" name="Oval 12"/>
          <p:cNvSpPr>
            <a:spLocks noChangeArrowheads="1"/>
          </p:cNvSpPr>
          <p:nvPr/>
        </p:nvSpPr>
        <p:spPr bwMode="auto">
          <a:xfrm>
            <a:off x="4427538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6" name="Oval 13"/>
          <p:cNvSpPr>
            <a:spLocks noChangeArrowheads="1"/>
          </p:cNvSpPr>
          <p:nvPr/>
        </p:nvSpPr>
        <p:spPr bwMode="auto">
          <a:xfrm>
            <a:off x="64087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407" name="Line 14"/>
          <p:cNvSpPr>
            <a:spLocks noChangeShapeType="1"/>
          </p:cNvSpPr>
          <p:nvPr/>
        </p:nvSpPr>
        <p:spPr bwMode="auto">
          <a:xfrm flipH="1">
            <a:off x="3430588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8" name="Line 15"/>
          <p:cNvSpPr>
            <a:spLocks noChangeShapeType="1"/>
          </p:cNvSpPr>
          <p:nvPr/>
        </p:nvSpPr>
        <p:spPr bwMode="auto">
          <a:xfrm>
            <a:off x="4344988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9" name="Line 16"/>
          <p:cNvSpPr>
            <a:spLocks noChangeShapeType="1"/>
          </p:cNvSpPr>
          <p:nvPr/>
        </p:nvSpPr>
        <p:spPr bwMode="auto">
          <a:xfrm>
            <a:off x="3430588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0" name="Line 17"/>
          <p:cNvSpPr>
            <a:spLocks noChangeShapeType="1"/>
          </p:cNvSpPr>
          <p:nvPr/>
        </p:nvSpPr>
        <p:spPr bwMode="auto">
          <a:xfrm>
            <a:off x="4040188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1" name="Line 18"/>
          <p:cNvSpPr>
            <a:spLocks noChangeShapeType="1"/>
          </p:cNvSpPr>
          <p:nvPr/>
        </p:nvSpPr>
        <p:spPr bwMode="auto">
          <a:xfrm>
            <a:off x="4878388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2" name="Line 19"/>
          <p:cNvSpPr>
            <a:spLocks noChangeShapeType="1"/>
          </p:cNvSpPr>
          <p:nvPr/>
        </p:nvSpPr>
        <p:spPr bwMode="auto">
          <a:xfrm flipH="1">
            <a:off x="5487988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3" name="Line 20"/>
          <p:cNvSpPr>
            <a:spLocks noChangeShapeType="1"/>
          </p:cNvSpPr>
          <p:nvPr/>
        </p:nvSpPr>
        <p:spPr bwMode="auto">
          <a:xfrm>
            <a:off x="5487988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4" name="Line 21"/>
          <p:cNvSpPr>
            <a:spLocks noChangeShapeType="1"/>
          </p:cNvSpPr>
          <p:nvPr/>
        </p:nvSpPr>
        <p:spPr bwMode="auto">
          <a:xfrm flipH="1">
            <a:off x="6935788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5" name="Line 22"/>
          <p:cNvSpPr>
            <a:spLocks noChangeShapeType="1"/>
          </p:cNvSpPr>
          <p:nvPr/>
        </p:nvSpPr>
        <p:spPr bwMode="auto">
          <a:xfrm flipV="1">
            <a:off x="7697788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6" name="Rectangle 23"/>
          <p:cNvSpPr>
            <a:spLocks noChangeArrowheads="1"/>
          </p:cNvSpPr>
          <p:nvPr/>
        </p:nvSpPr>
        <p:spPr bwMode="auto">
          <a:xfrm>
            <a:off x="4116388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59417" name="Rectangle 24"/>
          <p:cNvSpPr>
            <a:spLocks noChangeArrowheads="1"/>
          </p:cNvSpPr>
          <p:nvPr/>
        </p:nvSpPr>
        <p:spPr bwMode="auto">
          <a:xfrm>
            <a:off x="5716588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59418" name="Rectangle 25"/>
          <p:cNvSpPr>
            <a:spLocks noChangeArrowheads="1"/>
          </p:cNvSpPr>
          <p:nvPr/>
        </p:nvSpPr>
        <p:spPr bwMode="auto">
          <a:xfrm>
            <a:off x="7316788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59419" name="Rectangle 26"/>
          <p:cNvSpPr>
            <a:spLocks noChangeArrowheads="1"/>
          </p:cNvSpPr>
          <p:nvPr/>
        </p:nvSpPr>
        <p:spPr bwMode="auto">
          <a:xfrm>
            <a:off x="8002588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59420" name="Rectangle 27"/>
          <p:cNvSpPr>
            <a:spLocks noChangeArrowheads="1"/>
          </p:cNvSpPr>
          <p:nvPr/>
        </p:nvSpPr>
        <p:spPr bwMode="auto">
          <a:xfrm>
            <a:off x="3125788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59421" name="Rectangle 28"/>
          <p:cNvSpPr>
            <a:spLocks noChangeArrowheads="1"/>
          </p:cNvSpPr>
          <p:nvPr/>
        </p:nvSpPr>
        <p:spPr bwMode="auto">
          <a:xfrm>
            <a:off x="3735388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59422" name="Rectangle 29"/>
          <p:cNvSpPr>
            <a:spLocks noChangeArrowheads="1"/>
          </p:cNvSpPr>
          <p:nvPr/>
        </p:nvSpPr>
        <p:spPr bwMode="auto">
          <a:xfrm>
            <a:off x="5259388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59423" name="Rectangle 30"/>
          <p:cNvSpPr>
            <a:spLocks noChangeArrowheads="1"/>
          </p:cNvSpPr>
          <p:nvPr/>
        </p:nvSpPr>
        <p:spPr bwMode="auto">
          <a:xfrm>
            <a:off x="6783388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59424" name="Rectangle 31"/>
          <p:cNvSpPr>
            <a:spLocks noChangeArrowheads="1"/>
          </p:cNvSpPr>
          <p:nvPr/>
        </p:nvSpPr>
        <p:spPr bwMode="auto">
          <a:xfrm>
            <a:off x="7392988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59425" name="Rectangle 32"/>
          <p:cNvSpPr>
            <a:spLocks noChangeArrowheads="1"/>
          </p:cNvSpPr>
          <p:nvPr/>
        </p:nvSpPr>
        <p:spPr bwMode="auto">
          <a:xfrm>
            <a:off x="4497388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59426" name="Rectangle 33"/>
          <p:cNvSpPr>
            <a:spLocks noChangeArrowheads="1"/>
          </p:cNvSpPr>
          <p:nvPr/>
        </p:nvSpPr>
        <p:spPr bwMode="auto">
          <a:xfrm>
            <a:off x="6478588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59427" name="Line 34"/>
          <p:cNvSpPr>
            <a:spLocks noChangeShapeType="1"/>
          </p:cNvSpPr>
          <p:nvPr/>
        </p:nvSpPr>
        <p:spPr bwMode="auto">
          <a:xfrm>
            <a:off x="5640388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28" name="Line 35"/>
          <p:cNvSpPr>
            <a:spLocks noChangeShapeType="1"/>
          </p:cNvSpPr>
          <p:nvPr/>
        </p:nvSpPr>
        <p:spPr bwMode="auto">
          <a:xfrm>
            <a:off x="4497388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29" name="Line 36"/>
          <p:cNvSpPr>
            <a:spLocks noChangeShapeType="1"/>
          </p:cNvSpPr>
          <p:nvPr/>
        </p:nvSpPr>
        <p:spPr bwMode="auto">
          <a:xfrm>
            <a:off x="4192588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0" name="Line 37"/>
          <p:cNvSpPr>
            <a:spLocks noChangeShapeType="1"/>
          </p:cNvSpPr>
          <p:nvPr/>
        </p:nvSpPr>
        <p:spPr bwMode="auto">
          <a:xfrm flipV="1">
            <a:off x="4878388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9431" name="Group 38"/>
          <p:cNvGrpSpPr>
            <a:grpSpLocks/>
          </p:cNvGrpSpPr>
          <p:nvPr/>
        </p:nvGrpSpPr>
        <p:grpSpPr bwMode="auto">
          <a:xfrm>
            <a:off x="3055938" y="1911350"/>
            <a:ext cx="444500" cy="466725"/>
            <a:chOff x="1012" y="1204"/>
            <a:chExt cx="280" cy="294"/>
          </a:xfrm>
        </p:grpSpPr>
        <p:sp>
          <p:nvSpPr>
            <p:cNvPr id="59473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4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9432" name="Group 41"/>
          <p:cNvGrpSpPr>
            <a:grpSpLocks/>
          </p:cNvGrpSpPr>
          <p:nvPr/>
        </p:nvGrpSpPr>
        <p:grpSpPr bwMode="auto">
          <a:xfrm>
            <a:off x="4046538" y="1073150"/>
            <a:ext cx="444500" cy="466725"/>
            <a:chOff x="1636" y="676"/>
            <a:chExt cx="280" cy="294"/>
          </a:xfrm>
        </p:grpSpPr>
        <p:sp>
          <p:nvSpPr>
            <p:cNvPr id="59471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2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9433" name="Line 44"/>
          <p:cNvSpPr>
            <a:spLocks noChangeShapeType="1"/>
          </p:cNvSpPr>
          <p:nvPr/>
        </p:nvSpPr>
        <p:spPr bwMode="auto">
          <a:xfrm flipH="1">
            <a:off x="3430588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9434" name="Group 45"/>
          <p:cNvGrpSpPr>
            <a:grpSpLocks/>
          </p:cNvGrpSpPr>
          <p:nvPr/>
        </p:nvGrpSpPr>
        <p:grpSpPr bwMode="auto">
          <a:xfrm>
            <a:off x="4046538" y="1073150"/>
            <a:ext cx="444500" cy="466725"/>
            <a:chOff x="1636" y="676"/>
            <a:chExt cx="280" cy="294"/>
          </a:xfrm>
        </p:grpSpPr>
        <p:sp>
          <p:nvSpPr>
            <p:cNvPr id="59469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70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9435" name="Group 48"/>
          <p:cNvGrpSpPr>
            <a:grpSpLocks/>
          </p:cNvGrpSpPr>
          <p:nvPr/>
        </p:nvGrpSpPr>
        <p:grpSpPr bwMode="auto">
          <a:xfrm>
            <a:off x="5189538" y="2749550"/>
            <a:ext cx="444500" cy="466725"/>
            <a:chOff x="2356" y="1732"/>
            <a:chExt cx="280" cy="294"/>
          </a:xfrm>
        </p:grpSpPr>
        <p:sp>
          <p:nvSpPr>
            <p:cNvPr id="59467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8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59436" name="Line 51"/>
          <p:cNvSpPr>
            <a:spLocks noChangeShapeType="1"/>
          </p:cNvSpPr>
          <p:nvPr/>
        </p:nvSpPr>
        <p:spPr bwMode="auto">
          <a:xfrm>
            <a:off x="4344988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9437" name="Group 52"/>
          <p:cNvGrpSpPr>
            <a:grpSpLocks/>
          </p:cNvGrpSpPr>
          <p:nvPr/>
        </p:nvGrpSpPr>
        <p:grpSpPr bwMode="auto">
          <a:xfrm>
            <a:off x="5189538" y="2749550"/>
            <a:ext cx="444500" cy="466725"/>
            <a:chOff x="2356" y="1732"/>
            <a:chExt cx="280" cy="294"/>
          </a:xfrm>
        </p:grpSpPr>
        <p:sp>
          <p:nvSpPr>
            <p:cNvPr id="59465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6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59438" name="Group 55"/>
          <p:cNvGrpSpPr>
            <a:grpSpLocks/>
          </p:cNvGrpSpPr>
          <p:nvPr/>
        </p:nvGrpSpPr>
        <p:grpSpPr bwMode="auto">
          <a:xfrm>
            <a:off x="6713538" y="2901950"/>
            <a:ext cx="444500" cy="466725"/>
            <a:chOff x="3316" y="1828"/>
            <a:chExt cx="280" cy="294"/>
          </a:xfrm>
        </p:grpSpPr>
        <p:sp>
          <p:nvSpPr>
            <p:cNvPr id="59463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4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59439" name="Line 58"/>
          <p:cNvSpPr>
            <a:spLocks noChangeShapeType="1"/>
          </p:cNvSpPr>
          <p:nvPr/>
        </p:nvSpPr>
        <p:spPr bwMode="auto">
          <a:xfrm>
            <a:off x="5640388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9440" name="Group 59"/>
          <p:cNvGrpSpPr>
            <a:grpSpLocks/>
          </p:cNvGrpSpPr>
          <p:nvPr/>
        </p:nvGrpSpPr>
        <p:grpSpPr bwMode="auto">
          <a:xfrm>
            <a:off x="6713538" y="2901950"/>
            <a:ext cx="444500" cy="466725"/>
            <a:chOff x="3316" y="1828"/>
            <a:chExt cx="280" cy="294"/>
          </a:xfrm>
        </p:grpSpPr>
        <p:sp>
          <p:nvSpPr>
            <p:cNvPr id="59461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2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59441" name="Group 62"/>
          <p:cNvGrpSpPr>
            <a:grpSpLocks/>
          </p:cNvGrpSpPr>
          <p:nvPr/>
        </p:nvGrpSpPr>
        <p:grpSpPr bwMode="auto">
          <a:xfrm>
            <a:off x="7246938" y="1682750"/>
            <a:ext cx="444500" cy="466725"/>
            <a:chOff x="3652" y="1060"/>
            <a:chExt cx="280" cy="294"/>
          </a:xfrm>
        </p:grpSpPr>
        <p:sp>
          <p:nvSpPr>
            <p:cNvPr id="59459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60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9442" name="Line 65"/>
          <p:cNvSpPr>
            <a:spLocks noChangeShapeType="1"/>
          </p:cNvSpPr>
          <p:nvPr/>
        </p:nvSpPr>
        <p:spPr bwMode="auto">
          <a:xfrm flipH="1">
            <a:off x="6935788" y="21336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9443" name="Group 66"/>
          <p:cNvGrpSpPr>
            <a:grpSpLocks/>
          </p:cNvGrpSpPr>
          <p:nvPr/>
        </p:nvGrpSpPr>
        <p:grpSpPr bwMode="auto">
          <a:xfrm>
            <a:off x="7246938" y="1682750"/>
            <a:ext cx="444500" cy="466725"/>
            <a:chOff x="3652" y="1060"/>
            <a:chExt cx="280" cy="294"/>
          </a:xfrm>
        </p:grpSpPr>
        <p:sp>
          <p:nvSpPr>
            <p:cNvPr id="59457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8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59444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95288" y="4365625"/>
            <a:ext cx="4478337" cy="11366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Label vertex </a:t>
            </a:r>
            <a:r>
              <a:rPr lang="en-US" altLang="ko-KR" sz="2600" smtClean="0">
                <a:solidFill>
                  <a:srgbClr val="3333FF"/>
                </a:solidFill>
              </a:rPr>
              <a:t>6</a:t>
            </a:r>
            <a:r>
              <a:rPr lang="en-US" altLang="ko-KR" sz="2600" smtClean="0"/>
              <a:t> and do a depth first search from either </a:t>
            </a:r>
            <a:r>
              <a:rPr lang="en-US" altLang="ko-KR" sz="2600" smtClean="0">
                <a:solidFill>
                  <a:srgbClr val="3333FF"/>
                </a:solidFill>
              </a:rPr>
              <a:t>4</a:t>
            </a:r>
            <a:r>
              <a:rPr lang="en-US" altLang="ko-KR" sz="2600" smtClean="0"/>
              <a:t> or </a:t>
            </a:r>
            <a:r>
              <a:rPr lang="en-US" altLang="ko-KR" sz="2600" smtClean="0">
                <a:solidFill>
                  <a:srgbClr val="3333FF"/>
                </a:solidFill>
              </a:rPr>
              <a:t>7</a:t>
            </a:r>
            <a:r>
              <a:rPr lang="en-US" altLang="ko-KR" sz="2600" smtClean="0"/>
              <a:t>.</a:t>
            </a:r>
          </a:p>
        </p:txBody>
      </p:sp>
      <p:grpSp>
        <p:nvGrpSpPr>
          <p:cNvPr id="59445" name="Group 70"/>
          <p:cNvGrpSpPr>
            <a:grpSpLocks/>
          </p:cNvGrpSpPr>
          <p:nvPr/>
        </p:nvGrpSpPr>
        <p:grpSpPr bwMode="auto">
          <a:xfrm>
            <a:off x="4427538" y="4044950"/>
            <a:ext cx="444500" cy="466725"/>
            <a:chOff x="1876" y="2548"/>
            <a:chExt cx="280" cy="294"/>
          </a:xfrm>
        </p:grpSpPr>
        <p:sp>
          <p:nvSpPr>
            <p:cNvPr id="59455" name="Oval 71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6" name="Rectangle 72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59446" name="Line 73"/>
          <p:cNvSpPr>
            <a:spLocks noChangeShapeType="1"/>
          </p:cNvSpPr>
          <p:nvPr/>
        </p:nvSpPr>
        <p:spPr bwMode="auto">
          <a:xfrm flipV="1">
            <a:off x="4878388" y="3276600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4427538" y="4044950"/>
            <a:ext cx="444500" cy="466725"/>
            <a:chOff x="1876" y="2548"/>
            <a:chExt cx="280" cy="294"/>
          </a:xfrm>
        </p:grpSpPr>
        <p:sp>
          <p:nvSpPr>
            <p:cNvPr id="59453" name="Oval 75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4" name="Rectangle 76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3665538" y="2590800"/>
            <a:ext cx="444500" cy="450850"/>
            <a:chOff x="1396" y="1632"/>
            <a:chExt cx="280" cy="284"/>
          </a:xfrm>
        </p:grpSpPr>
        <p:sp>
          <p:nvSpPr>
            <p:cNvPr id="59451" name="Oval 78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452" name="Rectangle 7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868432" name="Line 80"/>
          <p:cNvSpPr>
            <a:spLocks noChangeShapeType="1"/>
          </p:cNvSpPr>
          <p:nvPr/>
        </p:nvSpPr>
        <p:spPr bwMode="auto">
          <a:xfrm>
            <a:off x="4040188" y="30480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8433" name="Rectangle 81"/>
          <p:cNvSpPr>
            <a:spLocks noChangeArrowheads="1"/>
          </p:cNvSpPr>
          <p:nvPr/>
        </p:nvSpPr>
        <p:spPr bwMode="auto">
          <a:xfrm>
            <a:off x="468313" y="5589588"/>
            <a:ext cx="708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Suppose that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4</a:t>
            </a:r>
            <a:r>
              <a:rPr kumimoji="0" lang="en-US" altLang="ko-KR" sz="3200">
                <a:latin typeface="Times New Roman" pitchFamily="18" charset="0"/>
              </a:rPr>
              <a:t> is selected.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79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432" grpId="0" animBg="1"/>
      <p:bldP spid="868433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Depth-First Search Example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3082925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4073525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5673725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7273925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4" name="Oval 7"/>
          <p:cNvSpPr>
            <a:spLocks noChangeArrowheads="1"/>
          </p:cNvSpPr>
          <p:nvPr/>
        </p:nvSpPr>
        <p:spPr bwMode="auto">
          <a:xfrm>
            <a:off x="8035925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3692525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5216525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6740525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8" name="Oval 11"/>
          <p:cNvSpPr>
            <a:spLocks noChangeArrowheads="1"/>
          </p:cNvSpPr>
          <p:nvPr/>
        </p:nvSpPr>
        <p:spPr bwMode="auto">
          <a:xfrm>
            <a:off x="7426325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9" name="Oval 12"/>
          <p:cNvSpPr>
            <a:spLocks noChangeArrowheads="1"/>
          </p:cNvSpPr>
          <p:nvPr/>
        </p:nvSpPr>
        <p:spPr bwMode="auto">
          <a:xfrm>
            <a:off x="4454525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0" name="Oval 13"/>
          <p:cNvSpPr>
            <a:spLocks noChangeArrowheads="1"/>
          </p:cNvSpPr>
          <p:nvPr/>
        </p:nvSpPr>
        <p:spPr bwMode="auto">
          <a:xfrm>
            <a:off x="6435725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 flipH="1">
            <a:off x="3457575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4371975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3457575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4067175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4905375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 flipH="1">
            <a:off x="5514975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>
            <a:off x="5514975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8" name="Line 21"/>
          <p:cNvSpPr>
            <a:spLocks noChangeShapeType="1"/>
          </p:cNvSpPr>
          <p:nvPr/>
        </p:nvSpPr>
        <p:spPr bwMode="auto">
          <a:xfrm flipH="1">
            <a:off x="6962775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39" name="Line 22"/>
          <p:cNvSpPr>
            <a:spLocks noChangeShapeType="1"/>
          </p:cNvSpPr>
          <p:nvPr/>
        </p:nvSpPr>
        <p:spPr bwMode="auto">
          <a:xfrm flipV="1">
            <a:off x="7724775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40" name="Rectangle 23"/>
          <p:cNvSpPr>
            <a:spLocks noChangeArrowheads="1"/>
          </p:cNvSpPr>
          <p:nvPr/>
        </p:nvSpPr>
        <p:spPr bwMode="auto">
          <a:xfrm>
            <a:off x="4143375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0441" name="Rectangle 24"/>
          <p:cNvSpPr>
            <a:spLocks noChangeArrowheads="1"/>
          </p:cNvSpPr>
          <p:nvPr/>
        </p:nvSpPr>
        <p:spPr bwMode="auto">
          <a:xfrm>
            <a:off x="5743575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0442" name="Rectangle 25"/>
          <p:cNvSpPr>
            <a:spLocks noChangeArrowheads="1"/>
          </p:cNvSpPr>
          <p:nvPr/>
        </p:nvSpPr>
        <p:spPr bwMode="auto">
          <a:xfrm>
            <a:off x="7343775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0443" name="Rectangle 26"/>
          <p:cNvSpPr>
            <a:spLocks noChangeArrowheads="1"/>
          </p:cNvSpPr>
          <p:nvPr/>
        </p:nvSpPr>
        <p:spPr bwMode="auto">
          <a:xfrm>
            <a:off x="8029575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60444" name="Rectangle 27"/>
          <p:cNvSpPr>
            <a:spLocks noChangeArrowheads="1"/>
          </p:cNvSpPr>
          <p:nvPr/>
        </p:nvSpPr>
        <p:spPr bwMode="auto">
          <a:xfrm>
            <a:off x="3152775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0445" name="Rectangle 28"/>
          <p:cNvSpPr>
            <a:spLocks noChangeArrowheads="1"/>
          </p:cNvSpPr>
          <p:nvPr/>
        </p:nvSpPr>
        <p:spPr bwMode="auto">
          <a:xfrm>
            <a:off x="3762375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0446" name="Rectangle 29"/>
          <p:cNvSpPr>
            <a:spLocks noChangeArrowheads="1"/>
          </p:cNvSpPr>
          <p:nvPr/>
        </p:nvSpPr>
        <p:spPr bwMode="auto">
          <a:xfrm>
            <a:off x="5286375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0447" name="Rectangle 30"/>
          <p:cNvSpPr>
            <a:spLocks noChangeArrowheads="1"/>
          </p:cNvSpPr>
          <p:nvPr/>
        </p:nvSpPr>
        <p:spPr bwMode="auto">
          <a:xfrm>
            <a:off x="6810375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0448" name="Rectangle 31"/>
          <p:cNvSpPr>
            <a:spLocks noChangeArrowheads="1"/>
          </p:cNvSpPr>
          <p:nvPr/>
        </p:nvSpPr>
        <p:spPr bwMode="auto">
          <a:xfrm>
            <a:off x="7419975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60449" name="Rectangle 32"/>
          <p:cNvSpPr>
            <a:spLocks noChangeArrowheads="1"/>
          </p:cNvSpPr>
          <p:nvPr/>
        </p:nvSpPr>
        <p:spPr bwMode="auto">
          <a:xfrm>
            <a:off x="4524375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0450" name="Rectangle 33"/>
          <p:cNvSpPr>
            <a:spLocks noChangeArrowheads="1"/>
          </p:cNvSpPr>
          <p:nvPr/>
        </p:nvSpPr>
        <p:spPr bwMode="auto">
          <a:xfrm>
            <a:off x="6505575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0451" name="Line 34"/>
          <p:cNvSpPr>
            <a:spLocks noChangeShapeType="1"/>
          </p:cNvSpPr>
          <p:nvPr/>
        </p:nvSpPr>
        <p:spPr bwMode="auto">
          <a:xfrm>
            <a:off x="5667375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2" name="Line 35"/>
          <p:cNvSpPr>
            <a:spLocks noChangeShapeType="1"/>
          </p:cNvSpPr>
          <p:nvPr/>
        </p:nvSpPr>
        <p:spPr bwMode="auto">
          <a:xfrm>
            <a:off x="4524375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3" name="Line 36"/>
          <p:cNvSpPr>
            <a:spLocks noChangeShapeType="1"/>
          </p:cNvSpPr>
          <p:nvPr/>
        </p:nvSpPr>
        <p:spPr bwMode="auto">
          <a:xfrm>
            <a:off x="4219575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54" name="Line 37"/>
          <p:cNvSpPr>
            <a:spLocks noChangeShapeType="1"/>
          </p:cNvSpPr>
          <p:nvPr/>
        </p:nvSpPr>
        <p:spPr bwMode="auto">
          <a:xfrm flipV="1">
            <a:off x="4905375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0455" name="Group 38"/>
          <p:cNvGrpSpPr>
            <a:grpSpLocks/>
          </p:cNvGrpSpPr>
          <p:nvPr/>
        </p:nvGrpSpPr>
        <p:grpSpPr bwMode="auto">
          <a:xfrm>
            <a:off x="3082925" y="1911350"/>
            <a:ext cx="444500" cy="466725"/>
            <a:chOff x="1012" y="1204"/>
            <a:chExt cx="280" cy="294"/>
          </a:xfrm>
        </p:grpSpPr>
        <p:sp>
          <p:nvSpPr>
            <p:cNvPr id="60505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6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0456" name="Group 41"/>
          <p:cNvGrpSpPr>
            <a:grpSpLocks/>
          </p:cNvGrpSpPr>
          <p:nvPr/>
        </p:nvGrpSpPr>
        <p:grpSpPr bwMode="auto">
          <a:xfrm>
            <a:off x="4073525" y="1073150"/>
            <a:ext cx="444500" cy="466725"/>
            <a:chOff x="1636" y="676"/>
            <a:chExt cx="280" cy="294"/>
          </a:xfrm>
        </p:grpSpPr>
        <p:sp>
          <p:nvSpPr>
            <p:cNvPr id="60503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4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0457" name="Line 44"/>
          <p:cNvSpPr>
            <a:spLocks noChangeShapeType="1"/>
          </p:cNvSpPr>
          <p:nvPr/>
        </p:nvSpPr>
        <p:spPr bwMode="auto">
          <a:xfrm flipH="1">
            <a:off x="3457575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0458" name="Group 45"/>
          <p:cNvGrpSpPr>
            <a:grpSpLocks/>
          </p:cNvGrpSpPr>
          <p:nvPr/>
        </p:nvGrpSpPr>
        <p:grpSpPr bwMode="auto">
          <a:xfrm>
            <a:off x="4073525" y="1073150"/>
            <a:ext cx="444500" cy="466725"/>
            <a:chOff x="1636" y="676"/>
            <a:chExt cx="280" cy="294"/>
          </a:xfrm>
        </p:grpSpPr>
        <p:sp>
          <p:nvSpPr>
            <p:cNvPr id="6050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0459" name="Group 48"/>
          <p:cNvGrpSpPr>
            <a:grpSpLocks/>
          </p:cNvGrpSpPr>
          <p:nvPr/>
        </p:nvGrpSpPr>
        <p:grpSpPr bwMode="auto">
          <a:xfrm>
            <a:off x="5216525" y="2749550"/>
            <a:ext cx="444500" cy="466725"/>
            <a:chOff x="2356" y="1732"/>
            <a:chExt cx="280" cy="294"/>
          </a:xfrm>
        </p:grpSpPr>
        <p:sp>
          <p:nvSpPr>
            <p:cNvPr id="60499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500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60460" name="Line 51"/>
          <p:cNvSpPr>
            <a:spLocks noChangeShapeType="1"/>
          </p:cNvSpPr>
          <p:nvPr/>
        </p:nvSpPr>
        <p:spPr bwMode="auto">
          <a:xfrm>
            <a:off x="4371975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0461" name="Group 52"/>
          <p:cNvGrpSpPr>
            <a:grpSpLocks/>
          </p:cNvGrpSpPr>
          <p:nvPr/>
        </p:nvGrpSpPr>
        <p:grpSpPr bwMode="auto">
          <a:xfrm>
            <a:off x="5216525" y="2749550"/>
            <a:ext cx="444500" cy="466725"/>
            <a:chOff x="2356" y="1732"/>
            <a:chExt cx="280" cy="294"/>
          </a:xfrm>
        </p:grpSpPr>
        <p:sp>
          <p:nvSpPr>
            <p:cNvPr id="60497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8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60462" name="Group 55"/>
          <p:cNvGrpSpPr>
            <a:grpSpLocks/>
          </p:cNvGrpSpPr>
          <p:nvPr/>
        </p:nvGrpSpPr>
        <p:grpSpPr bwMode="auto">
          <a:xfrm>
            <a:off x="6740525" y="2901950"/>
            <a:ext cx="444500" cy="466725"/>
            <a:chOff x="3316" y="1828"/>
            <a:chExt cx="280" cy="294"/>
          </a:xfrm>
        </p:grpSpPr>
        <p:sp>
          <p:nvSpPr>
            <p:cNvPr id="60495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6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60463" name="Line 58"/>
          <p:cNvSpPr>
            <a:spLocks noChangeShapeType="1"/>
          </p:cNvSpPr>
          <p:nvPr/>
        </p:nvSpPr>
        <p:spPr bwMode="auto">
          <a:xfrm>
            <a:off x="5667375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0464" name="Group 59"/>
          <p:cNvGrpSpPr>
            <a:grpSpLocks/>
          </p:cNvGrpSpPr>
          <p:nvPr/>
        </p:nvGrpSpPr>
        <p:grpSpPr bwMode="auto">
          <a:xfrm>
            <a:off x="6740525" y="2901950"/>
            <a:ext cx="444500" cy="466725"/>
            <a:chOff x="3316" y="1828"/>
            <a:chExt cx="280" cy="294"/>
          </a:xfrm>
        </p:grpSpPr>
        <p:sp>
          <p:nvSpPr>
            <p:cNvPr id="60493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4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60465" name="Group 62"/>
          <p:cNvGrpSpPr>
            <a:grpSpLocks/>
          </p:cNvGrpSpPr>
          <p:nvPr/>
        </p:nvGrpSpPr>
        <p:grpSpPr bwMode="auto">
          <a:xfrm>
            <a:off x="7273925" y="1682750"/>
            <a:ext cx="444500" cy="466725"/>
            <a:chOff x="3652" y="1060"/>
            <a:chExt cx="280" cy="294"/>
          </a:xfrm>
        </p:grpSpPr>
        <p:sp>
          <p:nvSpPr>
            <p:cNvPr id="60491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2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0466" name="Line 65"/>
          <p:cNvSpPr>
            <a:spLocks noChangeShapeType="1"/>
          </p:cNvSpPr>
          <p:nvPr/>
        </p:nvSpPr>
        <p:spPr bwMode="auto">
          <a:xfrm flipH="1">
            <a:off x="6962775" y="21336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0467" name="Group 66"/>
          <p:cNvGrpSpPr>
            <a:grpSpLocks/>
          </p:cNvGrpSpPr>
          <p:nvPr/>
        </p:nvGrpSpPr>
        <p:grpSpPr bwMode="auto">
          <a:xfrm>
            <a:off x="7273925" y="1682750"/>
            <a:ext cx="444500" cy="466725"/>
            <a:chOff x="3652" y="1060"/>
            <a:chExt cx="280" cy="294"/>
          </a:xfrm>
        </p:grpSpPr>
        <p:sp>
          <p:nvSpPr>
            <p:cNvPr id="60489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90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0468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4941888"/>
            <a:ext cx="7924800" cy="381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Label vertex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4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and return to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6</a:t>
            </a:r>
            <a:r>
              <a:rPr lang="en-US" altLang="ko-KR" sz="2600" smtClean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60469" name="Group 70"/>
          <p:cNvGrpSpPr>
            <a:grpSpLocks/>
          </p:cNvGrpSpPr>
          <p:nvPr/>
        </p:nvGrpSpPr>
        <p:grpSpPr bwMode="auto">
          <a:xfrm>
            <a:off x="4454525" y="4044950"/>
            <a:ext cx="444500" cy="466725"/>
            <a:chOff x="1876" y="2548"/>
            <a:chExt cx="280" cy="294"/>
          </a:xfrm>
        </p:grpSpPr>
        <p:sp>
          <p:nvSpPr>
            <p:cNvPr id="60487" name="Oval 71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8" name="Rectangle 72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60470" name="Line 73"/>
          <p:cNvSpPr>
            <a:spLocks noChangeShapeType="1"/>
          </p:cNvSpPr>
          <p:nvPr/>
        </p:nvSpPr>
        <p:spPr bwMode="auto">
          <a:xfrm flipV="1">
            <a:off x="4905375" y="3276600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0471" name="Group 74"/>
          <p:cNvGrpSpPr>
            <a:grpSpLocks/>
          </p:cNvGrpSpPr>
          <p:nvPr/>
        </p:nvGrpSpPr>
        <p:grpSpPr bwMode="auto">
          <a:xfrm>
            <a:off x="4454525" y="4044950"/>
            <a:ext cx="444500" cy="466725"/>
            <a:chOff x="1876" y="2548"/>
            <a:chExt cx="280" cy="294"/>
          </a:xfrm>
        </p:grpSpPr>
        <p:sp>
          <p:nvSpPr>
            <p:cNvPr id="60485" name="Oval 75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6" name="Rectangle 76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60472" name="Group 77"/>
          <p:cNvGrpSpPr>
            <a:grpSpLocks/>
          </p:cNvGrpSpPr>
          <p:nvPr/>
        </p:nvGrpSpPr>
        <p:grpSpPr bwMode="auto">
          <a:xfrm>
            <a:off x="3692525" y="2590800"/>
            <a:ext cx="444500" cy="450850"/>
            <a:chOff x="1396" y="1632"/>
            <a:chExt cx="280" cy="284"/>
          </a:xfrm>
        </p:grpSpPr>
        <p:sp>
          <p:nvSpPr>
            <p:cNvPr id="60483" name="Oval 78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4" name="Rectangle 7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60473" name="Line 80"/>
          <p:cNvSpPr>
            <a:spLocks noChangeShapeType="1"/>
          </p:cNvSpPr>
          <p:nvPr/>
        </p:nvSpPr>
        <p:spPr bwMode="auto">
          <a:xfrm>
            <a:off x="4067175" y="30480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3692525" y="2590800"/>
            <a:ext cx="444500" cy="450850"/>
            <a:chOff x="1396" y="1632"/>
            <a:chExt cx="280" cy="284"/>
          </a:xfrm>
        </p:grpSpPr>
        <p:sp>
          <p:nvSpPr>
            <p:cNvPr id="60481" name="Oval 82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2" name="Rectangle 83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869460" name="Line 84"/>
          <p:cNvSpPr>
            <a:spLocks noChangeShapeType="1"/>
          </p:cNvSpPr>
          <p:nvPr/>
        </p:nvSpPr>
        <p:spPr bwMode="auto">
          <a:xfrm flipH="1">
            <a:off x="2627313" y="4302125"/>
            <a:ext cx="1736725" cy="635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9461" name="Rectangle 85"/>
          <p:cNvSpPr>
            <a:spLocks noChangeArrowheads="1"/>
          </p:cNvSpPr>
          <p:nvPr/>
        </p:nvSpPr>
        <p:spPr bwMode="auto">
          <a:xfrm>
            <a:off x="441325" y="5565775"/>
            <a:ext cx="4697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3200">
                <a:latin typeface="Times New Roman" pitchFamily="18" charset="0"/>
              </a:rPr>
              <a:t>From vertex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latin typeface="Times New Roman" pitchFamily="18" charset="0"/>
              </a:rPr>
              <a:t>do a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DFS(7).</a:t>
            </a:r>
          </a:p>
        </p:txBody>
      </p: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6435725" y="4273550"/>
            <a:ext cx="444500" cy="466725"/>
            <a:chOff x="3124" y="2692"/>
            <a:chExt cx="280" cy="294"/>
          </a:xfrm>
        </p:grpSpPr>
        <p:sp>
          <p:nvSpPr>
            <p:cNvPr id="60479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480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869465" name="Line 89"/>
          <p:cNvSpPr>
            <a:spLocks noChangeShapeType="1"/>
          </p:cNvSpPr>
          <p:nvPr/>
        </p:nvSpPr>
        <p:spPr bwMode="auto">
          <a:xfrm>
            <a:off x="4905375" y="4343400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3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460" grpId="0" animBg="1"/>
      <p:bldP spid="869461" grpId="0" build="p" autoUpdateAnimBg="0"/>
      <p:bldP spid="86946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Depth-First Search Example</a:t>
            </a:r>
          </a:p>
        </p:txBody>
      </p:sp>
      <p:sp>
        <p:nvSpPr>
          <p:cNvPr id="61444" name="Oval 3"/>
          <p:cNvSpPr>
            <a:spLocks noChangeArrowheads="1"/>
          </p:cNvSpPr>
          <p:nvPr/>
        </p:nvSpPr>
        <p:spPr bwMode="auto">
          <a:xfrm>
            <a:off x="3128963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4119563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5719763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7319963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8" name="Oval 7"/>
          <p:cNvSpPr>
            <a:spLocks noChangeArrowheads="1"/>
          </p:cNvSpPr>
          <p:nvPr/>
        </p:nvSpPr>
        <p:spPr bwMode="auto">
          <a:xfrm>
            <a:off x="8081963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49" name="Oval 8"/>
          <p:cNvSpPr>
            <a:spLocks noChangeArrowheads="1"/>
          </p:cNvSpPr>
          <p:nvPr/>
        </p:nvSpPr>
        <p:spPr bwMode="auto">
          <a:xfrm>
            <a:off x="3738563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0" name="Oval 9"/>
          <p:cNvSpPr>
            <a:spLocks noChangeArrowheads="1"/>
          </p:cNvSpPr>
          <p:nvPr/>
        </p:nvSpPr>
        <p:spPr bwMode="auto">
          <a:xfrm>
            <a:off x="5262563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Oval 10"/>
          <p:cNvSpPr>
            <a:spLocks noChangeArrowheads="1"/>
          </p:cNvSpPr>
          <p:nvPr/>
        </p:nvSpPr>
        <p:spPr bwMode="auto">
          <a:xfrm>
            <a:off x="6786563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2" name="Oval 11"/>
          <p:cNvSpPr>
            <a:spLocks noChangeArrowheads="1"/>
          </p:cNvSpPr>
          <p:nvPr/>
        </p:nvSpPr>
        <p:spPr bwMode="auto">
          <a:xfrm>
            <a:off x="7472363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4500563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4" name="Oval 13"/>
          <p:cNvSpPr>
            <a:spLocks noChangeArrowheads="1"/>
          </p:cNvSpPr>
          <p:nvPr/>
        </p:nvSpPr>
        <p:spPr bwMode="auto">
          <a:xfrm>
            <a:off x="6481763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H="1">
            <a:off x="3503613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4418013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>
            <a:off x="3503613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>
            <a:off x="4113213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>
            <a:off x="4951413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60" name="Line 19"/>
          <p:cNvSpPr>
            <a:spLocks noChangeShapeType="1"/>
          </p:cNvSpPr>
          <p:nvPr/>
        </p:nvSpPr>
        <p:spPr bwMode="auto">
          <a:xfrm flipH="1">
            <a:off x="5561013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>
            <a:off x="5561013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62" name="Line 21"/>
          <p:cNvSpPr>
            <a:spLocks noChangeShapeType="1"/>
          </p:cNvSpPr>
          <p:nvPr/>
        </p:nvSpPr>
        <p:spPr bwMode="auto">
          <a:xfrm flipH="1">
            <a:off x="7008813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63" name="Line 22"/>
          <p:cNvSpPr>
            <a:spLocks noChangeShapeType="1"/>
          </p:cNvSpPr>
          <p:nvPr/>
        </p:nvSpPr>
        <p:spPr bwMode="auto">
          <a:xfrm flipV="1">
            <a:off x="7770813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64" name="Rectangle 23"/>
          <p:cNvSpPr>
            <a:spLocks noChangeArrowheads="1"/>
          </p:cNvSpPr>
          <p:nvPr/>
        </p:nvSpPr>
        <p:spPr bwMode="auto">
          <a:xfrm>
            <a:off x="4189413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1465" name="Rectangle 24"/>
          <p:cNvSpPr>
            <a:spLocks noChangeArrowheads="1"/>
          </p:cNvSpPr>
          <p:nvPr/>
        </p:nvSpPr>
        <p:spPr bwMode="auto">
          <a:xfrm>
            <a:off x="5789613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1466" name="Rectangle 25"/>
          <p:cNvSpPr>
            <a:spLocks noChangeArrowheads="1"/>
          </p:cNvSpPr>
          <p:nvPr/>
        </p:nvSpPr>
        <p:spPr bwMode="auto">
          <a:xfrm>
            <a:off x="7389813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1467" name="Rectangle 26"/>
          <p:cNvSpPr>
            <a:spLocks noChangeArrowheads="1"/>
          </p:cNvSpPr>
          <p:nvPr/>
        </p:nvSpPr>
        <p:spPr bwMode="auto">
          <a:xfrm>
            <a:off x="8075613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61468" name="Rectangle 27"/>
          <p:cNvSpPr>
            <a:spLocks noChangeArrowheads="1"/>
          </p:cNvSpPr>
          <p:nvPr/>
        </p:nvSpPr>
        <p:spPr bwMode="auto">
          <a:xfrm>
            <a:off x="3198813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1469" name="Rectangle 28"/>
          <p:cNvSpPr>
            <a:spLocks noChangeArrowheads="1"/>
          </p:cNvSpPr>
          <p:nvPr/>
        </p:nvSpPr>
        <p:spPr bwMode="auto">
          <a:xfrm>
            <a:off x="3808413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1470" name="Rectangle 29"/>
          <p:cNvSpPr>
            <a:spLocks noChangeArrowheads="1"/>
          </p:cNvSpPr>
          <p:nvPr/>
        </p:nvSpPr>
        <p:spPr bwMode="auto">
          <a:xfrm>
            <a:off x="5332413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1471" name="Rectangle 30"/>
          <p:cNvSpPr>
            <a:spLocks noChangeArrowheads="1"/>
          </p:cNvSpPr>
          <p:nvPr/>
        </p:nvSpPr>
        <p:spPr bwMode="auto">
          <a:xfrm>
            <a:off x="6856413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1472" name="Rectangle 31"/>
          <p:cNvSpPr>
            <a:spLocks noChangeArrowheads="1"/>
          </p:cNvSpPr>
          <p:nvPr/>
        </p:nvSpPr>
        <p:spPr bwMode="auto">
          <a:xfrm>
            <a:off x="7466013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61473" name="Rectangle 32"/>
          <p:cNvSpPr>
            <a:spLocks noChangeArrowheads="1"/>
          </p:cNvSpPr>
          <p:nvPr/>
        </p:nvSpPr>
        <p:spPr bwMode="auto">
          <a:xfrm>
            <a:off x="4570413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1474" name="Rectangle 33"/>
          <p:cNvSpPr>
            <a:spLocks noChangeArrowheads="1"/>
          </p:cNvSpPr>
          <p:nvPr/>
        </p:nvSpPr>
        <p:spPr bwMode="auto">
          <a:xfrm>
            <a:off x="6551613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1475" name="Line 34"/>
          <p:cNvSpPr>
            <a:spLocks noChangeShapeType="1"/>
          </p:cNvSpPr>
          <p:nvPr/>
        </p:nvSpPr>
        <p:spPr bwMode="auto">
          <a:xfrm>
            <a:off x="5713413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6" name="Line 35"/>
          <p:cNvSpPr>
            <a:spLocks noChangeShapeType="1"/>
          </p:cNvSpPr>
          <p:nvPr/>
        </p:nvSpPr>
        <p:spPr bwMode="auto">
          <a:xfrm>
            <a:off x="4570413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7" name="Line 36"/>
          <p:cNvSpPr>
            <a:spLocks noChangeShapeType="1"/>
          </p:cNvSpPr>
          <p:nvPr/>
        </p:nvSpPr>
        <p:spPr bwMode="auto">
          <a:xfrm>
            <a:off x="4265613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8" name="Line 37"/>
          <p:cNvSpPr>
            <a:spLocks noChangeShapeType="1"/>
          </p:cNvSpPr>
          <p:nvPr/>
        </p:nvSpPr>
        <p:spPr bwMode="auto">
          <a:xfrm flipV="1">
            <a:off x="4951413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479" name="Group 38"/>
          <p:cNvGrpSpPr>
            <a:grpSpLocks/>
          </p:cNvGrpSpPr>
          <p:nvPr/>
        </p:nvGrpSpPr>
        <p:grpSpPr bwMode="auto">
          <a:xfrm>
            <a:off x="3128963" y="1911350"/>
            <a:ext cx="444500" cy="466725"/>
            <a:chOff x="1012" y="1204"/>
            <a:chExt cx="280" cy="294"/>
          </a:xfrm>
        </p:grpSpPr>
        <p:sp>
          <p:nvSpPr>
            <p:cNvPr id="61532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3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1480" name="Group 41"/>
          <p:cNvGrpSpPr>
            <a:grpSpLocks/>
          </p:cNvGrpSpPr>
          <p:nvPr/>
        </p:nvGrpSpPr>
        <p:grpSpPr bwMode="auto">
          <a:xfrm>
            <a:off x="4119563" y="1073150"/>
            <a:ext cx="444500" cy="466725"/>
            <a:chOff x="1636" y="676"/>
            <a:chExt cx="280" cy="294"/>
          </a:xfrm>
        </p:grpSpPr>
        <p:sp>
          <p:nvSpPr>
            <p:cNvPr id="61530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31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1481" name="Line 44"/>
          <p:cNvSpPr>
            <a:spLocks noChangeShapeType="1"/>
          </p:cNvSpPr>
          <p:nvPr/>
        </p:nvSpPr>
        <p:spPr bwMode="auto">
          <a:xfrm flipH="1">
            <a:off x="3503613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482" name="Group 45"/>
          <p:cNvGrpSpPr>
            <a:grpSpLocks/>
          </p:cNvGrpSpPr>
          <p:nvPr/>
        </p:nvGrpSpPr>
        <p:grpSpPr bwMode="auto">
          <a:xfrm>
            <a:off x="4119563" y="1073150"/>
            <a:ext cx="444500" cy="466725"/>
            <a:chOff x="1636" y="676"/>
            <a:chExt cx="280" cy="294"/>
          </a:xfrm>
        </p:grpSpPr>
        <p:sp>
          <p:nvSpPr>
            <p:cNvPr id="61528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9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1483" name="Group 48"/>
          <p:cNvGrpSpPr>
            <a:grpSpLocks/>
          </p:cNvGrpSpPr>
          <p:nvPr/>
        </p:nvGrpSpPr>
        <p:grpSpPr bwMode="auto">
          <a:xfrm>
            <a:off x="5262563" y="2749550"/>
            <a:ext cx="444500" cy="466725"/>
            <a:chOff x="2356" y="1732"/>
            <a:chExt cx="280" cy="294"/>
          </a:xfrm>
        </p:grpSpPr>
        <p:sp>
          <p:nvSpPr>
            <p:cNvPr id="61526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7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61484" name="Line 51"/>
          <p:cNvSpPr>
            <a:spLocks noChangeShapeType="1"/>
          </p:cNvSpPr>
          <p:nvPr/>
        </p:nvSpPr>
        <p:spPr bwMode="auto">
          <a:xfrm>
            <a:off x="4418013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485" name="Group 52"/>
          <p:cNvGrpSpPr>
            <a:grpSpLocks/>
          </p:cNvGrpSpPr>
          <p:nvPr/>
        </p:nvGrpSpPr>
        <p:grpSpPr bwMode="auto">
          <a:xfrm>
            <a:off x="5262563" y="2749550"/>
            <a:ext cx="444500" cy="466725"/>
            <a:chOff x="2356" y="1732"/>
            <a:chExt cx="280" cy="294"/>
          </a:xfrm>
        </p:grpSpPr>
        <p:sp>
          <p:nvSpPr>
            <p:cNvPr id="61524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5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61486" name="Group 55"/>
          <p:cNvGrpSpPr>
            <a:grpSpLocks/>
          </p:cNvGrpSpPr>
          <p:nvPr/>
        </p:nvGrpSpPr>
        <p:grpSpPr bwMode="auto">
          <a:xfrm>
            <a:off x="6786563" y="2901950"/>
            <a:ext cx="444500" cy="466725"/>
            <a:chOff x="3316" y="1828"/>
            <a:chExt cx="280" cy="294"/>
          </a:xfrm>
        </p:grpSpPr>
        <p:sp>
          <p:nvSpPr>
            <p:cNvPr id="61522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3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61487" name="Line 58"/>
          <p:cNvSpPr>
            <a:spLocks noChangeShapeType="1"/>
          </p:cNvSpPr>
          <p:nvPr/>
        </p:nvSpPr>
        <p:spPr bwMode="auto">
          <a:xfrm>
            <a:off x="5713413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488" name="Group 59"/>
          <p:cNvGrpSpPr>
            <a:grpSpLocks/>
          </p:cNvGrpSpPr>
          <p:nvPr/>
        </p:nvGrpSpPr>
        <p:grpSpPr bwMode="auto">
          <a:xfrm>
            <a:off x="6786563" y="2901950"/>
            <a:ext cx="444500" cy="466725"/>
            <a:chOff x="3316" y="1828"/>
            <a:chExt cx="280" cy="294"/>
          </a:xfrm>
        </p:grpSpPr>
        <p:sp>
          <p:nvSpPr>
            <p:cNvPr id="61520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21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61489" name="Group 62"/>
          <p:cNvGrpSpPr>
            <a:grpSpLocks/>
          </p:cNvGrpSpPr>
          <p:nvPr/>
        </p:nvGrpSpPr>
        <p:grpSpPr bwMode="auto">
          <a:xfrm>
            <a:off x="7319963" y="1682750"/>
            <a:ext cx="444500" cy="466725"/>
            <a:chOff x="3652" y="1060"/>
            <a:chExt cx="280" cy="294"/>
          </a:xfrm>
        </p:grpSpPr>
        <p:sp>
          <p:nvSpPr>
            <p:cNvPr id="6151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1490" name="Line 65"/>
          <p:cNvSpPr>
            <a:spLocks noChangeShapeType="1"/>
          </p:cNvSpPr>
          <p:nvPr/>
        </p:nvSpPr>
        <p:spPr bwMode="auto">
          <a:xfrm flipH="1">
            <a:off x="7008813" y="21336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491" name="Group 66"/>
          <p:cNvGrpSpPr>
            <a:grpSpLocks/>
          </p:cNvGrpSpPr>
          <p:nvPr/>
        </p:nvGrpSpPr>
        <p:grpSpPr bwMode="auto">
          <a:xfrm>
            <a:off x="7319963" y="1682750"/>
            <a:ext cx="444500" cy="466725"/>
            <a:chOff x="3652" y="1060"/>
            <a:chExt cx="280" cy="294"/>
          </a:xfrm>
        </p:grpSpPr>
        <p:sp>
          <p:nvSpPr>
            <p:cNvPr id="61516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7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1492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95288" y="4797425"/>
            <a:ext cx="7924800" cy="381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Label vertex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7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and return to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6</a:t>
            </a:r>
            <a:r>
              <a:rPr lang="en-US" altLang="ko-KR" sz="2600" smtClean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61493" name="Group 70"/>
          <p:cNvGrpSpPr>
            <a:grpSpLocks/>
          </p:cNvGrpSpPr>
          <p:nvPr/>
        </p:nvGrpSpPr>
        <p:grpSpPr bwMode="auto">
          <a:xfrm>
            <a:off x="4500563" y="4044950"/>
            <a:ext cx="444500" cy="466725"/>
            <a:chOff x="1876" y="2548"/>
            <a:chExt cx="280" cy="294"/>
          </a:xfrm>
        </p:grpSpPr>
        <p:sp>
          <p:nvSpPr>
            <p:cNvPr id="61514" name="Oval 71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5" name="Rectangle 72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61494" name="Line 73"/>
          <p:cNvSpPr>
            <a:spLocks noChangeShapeType="1"/>
          </p:cNvSpPr>
          <p:nvPr/>
        </p:nvSpPr>
        <p:spPr bwMode="auto">
          <a:xfrm flipV="1">
            <a:off x="4951413" y="3276600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495" name="Group 74"/>
          <p:cNvGrpSpPr>
            <a:grpSpLocks/>
          </p:cNvGrpSpPr>
          <p:nvPr/>
        </p:nvGrpSpPr>
        <p:grpSpPr bwMode="auto">
          <a:xfrm>
            <a:off x="4500563" y="4044950"/>
            <a:ext cx="444500" cy="466725"/>
            <a:chOff x="1876" y="2548"/>
            <a:chExt cx="280" cy="294"/>
          </a:xfrm>
        </p:grpSpPr>
        <p:sp>
          <p:nvSpPr>
            <p:cNvPr id="61512" name="Oval 75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3" name="Rectangle 76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61496" name="Group 77"/>
          <p:cNvGrpSpPr>
            <a:grpSpLocks/>
          </p:cNvGrpSpPr>
          <p:nvPr/>
        </p:nvGrpSpPr>
        <p:grpSpPr bwMode="auto">
          <a:xfrm>
            <a:off x="3738563" y="2590800"/>
            <a:ext cx="444500" cy="450850"/>
            <a:chOff x="1396" y="1632"/>
            <a:chExt cx="280" cy="284"/>
          </a:xfrm>
        </p:grpSpPr>
        <p:sp>
          <p:nvSpPr>
            <p:cNvPr id="61510" name="Oval 78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11" name="Rectangle 7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61497" name="Line 80"/>
          <p:cNvSpPr>
            <a:spLocks noChangeShapeType="1"/>
          </p:cNvSpPr>
          <p:nvPr/>
        </p:nvSpPr>
        <p:spPr bwMode="auto">
          <a:xfrm>
            <a:off x="4113213" y="30480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498" name="Group 81"/>
          <p:cNvGrpSpPr>
            <a:grpSpLocks/>
          </p:cNvGrpSpPr>
          <p:nvPr/>
        </p:nvGrpSpPr>
        <p:grpSpPr bwMode="auto">
          <a:xfrm>
            <a:off x="3738563" y="2590800"/>
            <a:ext cx="444500" cy="450850"/>
            <a:chOff x="1396" y="1632"/>
            <a:chExt cx="280" cy="284"/>
          </a:xfrm>
        </p:grpSpPr>
        <p:sp>
          <p:nvSpPr>
            <p:cNvPr id="61508" name="Oval 82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9" name="Rectangle 83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61499" name="Group 84"/>
          <p:cNvGrpSpPr>
            <a:grpSpLocks/>
          </p:cNvGrpSpPr>
          <p:nvPr/>
        </p:nvGrpSpPr>
        <p:grpSpPr bwMode="auto">
          <a:xfrm>
            <a:off x="6481763" y="4273550"/>
            <a:ext cx="444500" cy="466725"/>
            <a:chOff x="3124" y="2692"/>
            <a:chExt cx="280" cy="294"/>
          </a:xfrm>
        </p:grpSpPr>
        <p:sp>
          <p:nvSpPr>
            <p:cNvPr id="61506" name="Oval 85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7" name="Rectangle 86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1500" name="Line 87"/>
          <p:cNvSpPr>
            <a:spLocks noChangeShapeType="1"/>
          </p:cNvSpPr>
          <p:nvPr/>
        </p:nvSpPr>
        <p:spPr bwMode="auto">
          <a:xfrm>
            <a:off x="4951413" y="4343400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6481763" y="4273550"/>
            <a:ext cx="444500" cy="466725"/>
            <a:chOff x="3124" y="2692"/>
            <a:chExt cx="280" cy="294"/>
          </a:xfrm>
        </p:grpSpPr>
        <p:sp>
          <p:nvSpPr>
            <p:cNvPr id="61504" name="Oval 89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05" name="Rectangle 90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870491" name="Line 91"/>
          <p:cNvSpPr>
            <a:spLocks noChangeShapeType="1"/>
          </p:cNvSpPr>
          <p:nvPr/>
        </p:nvSpPr>
        <p:spPr bwMode="auto">
          <a:xfrm flipH="1">
            <a:off x="2673350" y="4302125"/>
            <a:ext cx="1736725" cy="635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492" name="Rectangle 92"/>
          <p:cNvSpPr>
            <a:spLocks noChangeArrowheads="1"/>
          </p:cNvSpPr>
          <p:nvPr/>
        </p:nvSpPr>
        <p:spPr bwMode="auto">
          <a:xfrm>
            <a:off x="539750" y="5373688"/>
            <a:ext cx="211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3200">
                <a:latin typeface="Times New Roman" pitchFamily="18" charset="0"/>
              </a:rPr>
              <a:t>Return to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97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1" grpId="0" animBg="1"/>
      <p:bldP spid="87049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Directed Graph (Digraph)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7173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4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5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6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8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9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0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1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2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3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19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19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19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19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19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20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20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20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720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20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11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Depth-First Search Example</a:t>
            </a:r>
          </a:p>
        </p:txBody>
      </p:sp>
      <p:sp>
        <p:nvSpPr>
          <p:cNvPr id="62468" name="Oval 3"/>
          <p:cNvSpPr>
            <a:spLocks noChangeArrowheads="1"/>
          </p:cNvSpPr>
          <p:nvPr/>
        </p:nvSpPr>
        <p:spPr bwMode="auto">
          <a:xfrm>
            <a:off x="3132138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69" name="Oval 4"/>
          <p:cNvSpPr>
            <a:spLocks noChangeArrowheads="1"/>
          </p:cNvSpPr>
          <p:nvPr/>
        </p:nvSpPr>
        <p:spPr bwMode="auto">
          <a:xfrm>
            <a:off x="4122738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0" name="Oval 5"/>
          <p:cNvSpPr>
            <a:spLocks noChangeArrowheads="1"/>
          </p:cNvSpPr>
          <p:nvPr/>
        </p:nvSpPr>
        <p:spPr bwMode="auto">
          <a:xfrm>
            <a:off x="5722938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1" name="Oval 6"/>
          <p:cNvSpPr>
            <a:spLocks noChangeArrowheads="1"/>
          </p:cNvSpPr>
          <p:nvPr/>
        </p:nvSpPr>
        <p:spPr bwMode="auto">
          <a:xfrm>
            <a:off x="7323138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8085138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3741738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4" name="Oval 9"/>
          <p:cNvSpPr>
            <a:spLocks noChangeArrowheads="1"/>
          </p:cNvSpPr>
          <p:nvPr/>
        </p:nvSpPr>
        <p:spPr bwMode="auto">
          <a:xfrm>
            <a:off x="5265738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5" name="Oval 10"/>
          <p:cNvSpPr>
            <a:spLocks noChangeArrowheads="1"/>
          </p:cNvSpPr>
          <p:nvPr/>
        </p:nvSpPr>
        <p:spPr bwMode="auto">
          <a:xfrm>
            <a:off x="6789738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6" name="Oval 11"/>
          <p:cNvSpPr>
            <a:spLocks noChangeArrowheads="1"/>
          </p:cNvSpPr>
          <p:nvPr/>
        </p:nvSpPr>
        <p:spPr bwMode="auto">
          <a:xfrm>
            <a:off x="74755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4503738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8" name="Oval 13"/>
          <p:cNvSpPr>
            <a:spLocks noChangeArrowheads="1"/>
          </p:cNvSpPr>
          <p:nvPr/>
        </p:nvSpPr>
        <p:spPr bwMode="auto">
          <a:xfrm>
            <a:off x="64849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479" name="Line 14"/>
          <p:cNvSpPr>
            <a:spLocks noChangeShapeType="1"/>
          </p:cNvSpPr>
          <p:nvPr/>
        </p:nvSpPr>
        <p:spPr bwMode="auto">
          <a:xfrm flipH="1">
            <a:off x="3506788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80" name="Line 15"/>
          <p:cNvSpPr>
            <a:spLocks noChangeShapeType="1"/>
          </p:cNvSpPr>
          <p:nvPr/>
        </p:nvSpPr>
        <p:spPr bwMode="auto">
          <a:xfrm>
            <a:off x="4421188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81" name="Line 16"/>
          <p:cNvSpPr>
            <a:spLocks noChangeShapeType="1"/>
          </p:cNvSpPr>
          <p:nvPr/>
        </p:nvSpPr>
        <p:spPr bwMode="auto">
          <a:xfrm>
            <a:off x="3506788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82" name="Line 17"/>
          <p:cNvSpPr>
            <a:spLocks noChangeShapeType="1"/>
          </p:cNvSpPr>
          <p:nvPr/>
        </p:nvSpPr>
        <p:spPr bwMode="auto">
          <a:xfrm>
            <a:off x="4116388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83" name="Line 18"/>
          <p:cNvSpPr>
            <a:spLocks noChangeShapeType="1"/>
          </p:cNvSpPr>
          <p:nvPr/>
        </p:nvSpPr>
        <p:spPr bwMode="auto">
          <a:xfrm>
            <a:off x="4954588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84" name="Line 19"/>
          <p:cNvSpPr>
            <a:spLocks noChangeShapeType="1"/>
          </p:cNvSpPr>
          <p:nvPr/>
        </p:nvSpPr>
        <p:spPr bwMode="auto">
          <a:xfrm flipH="1">
            <a:off x="5564188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85" name="Line 20"/>
          <p:cNvSpPr>
            <a:spLocks noChangeShapeType="1"/>
          </p:cNvSpPr>
          <p:nvPr/>
        </p:nvSpPr>
        <p:spPr bwMode="auto">
          <a:xfrm>
            <a:off x="5564188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86" name="Line 21"/>
          <p:cNvSpPr>
            <a:spLocks noChangeShapeType="1"/>
          </p:cNvSpPr>
          <p:nvPr/>
        </p:nvSpPr>
        <p:spPr bwMode="auto">
          <a:xfrm flipH="1">
            <a:off x="7011988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87" name="Line 22"/>
          <p:cNvSpPr>
            <a:spLocks noChangeShapeType="1"/>
          </p:cNvSpPr>
          <p:nvPr/>
        </p:nvSpPr>
        <p:spPr bwMode="auto">
          <a:xfrm flipV="1">
            <a:off x="7773988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88" name="Rectangle 23"/>
          <p:cNvSpPr>
            <a:spLocks noChangeArrowheads="1"/>
          </p:cNvSpPr>
          <p:nvPr/>
        </p:nvSpPr>
        <p:spPr bwMode="auto">
          <a:xfrm>
            <a:off x="4192588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2489" name="Rectangle 24"/>
          <p:cNvSpPr>
            <a:spLocks noChangeArrowheads="1"/>
          </p:cNvSpPr>
          <p:nvPr/>
        </p:nvSpPr>
        <p:spPr bwMode="auto">
          <a:xfrm>
            <a:off x="5792788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2490" name="Rectangle 25"/>
          <p:cNvSpPr>
            <a:spLocks noChangeArrowheads="1"/>
          </p:cNvSpPr>
          <p:nvPr/>
        </p:nvSpPr>
        <p:spPr bwMode="auto">
          <a:xfrm>
            <a:off x="7392988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2491" name="Rectangle 26"/>
          <p:cNvSpPr>
            <a:spLocks noChangeArrowheads="1"/>
          </p:cNvSpPr>
          <p:nvPr/>
        </p:nvSpPr>
        <p:spPr bwMode="auto">
          <a:xfrm>
            <a:off x="8078788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62492" name="Rectangle 27"/>
          <p:cNvSpPr>
            <a:spLocks noChangeArrowheads="1"/>
          </p:cNvSpPr>
          <p:nvPr/>
        </p:nvSpPr>
        <p:spPr bwMode="auto">
          <a:xfrm>
            <a:off x="3201988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2493" name="Rectangle 28"/>
          <p:cNvSpPr>
            <a:spLocks noChangeArrowheads="1"/>
          </p:cNvSpPr>
          <p:nvPr/>
        </p:nvSpPr>
        <p:spPr bwMode="auto">
          <a:xfrm>
            <a:off x="3811588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2494" name="Rectangle 29"/>
          <p:cNvSpPr>
            <a:spLocks noChangeArrowheads="1"/>
          </p:cNvSpPr>
          <p:nvPr/>
        </p:nvSpPr>
        <p:spPr bwMode="auto">
          <a:xfrm>
            <a:off x="5335588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2495" name="Rectangle 30"/>
          <p:cNvSpPr>
            <a:spLocks noChangeArrowheads="1"/>
          </p:cNvSpPr>
          <p:nvPr/>
        </p:nvSpPr>
        <p:spPr bwMode="auto">
          <a:xfrm>
            <a:off x="6859588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2496" name="Rectangle 31"/>
          <p:cNvSpPr>
            <a:spLocks noChangeArrowheads="1"/>
          </p:cNvSpPr>
          <p:nvPr/>
        </p:nvSpPr>
        <p:spPr bwMode="auto">
          <a:xfrm>
            <a:off x="7469188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62497" name="Rectangle 32"/>
          <p:cNvSpPr>
            <a:spLocks noChangeArrowheads="1"/>
          </p:cNvSpPr>
          <p:nvPr/>
        </p:nvSpPr>
        <p:spPr bwMode="auto">
          <a:xfrm>
            <a:off x="4573588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2498" name="Rectangle 33"/>
          <p:cNvSpPr>
            <a:spLocks noChangeArrowheads="1"/>
          </p:cNvSpPr>
          <p:nvPr/>
        </p:nvSpPr>
        <p:spPr bwMode="auto">
          <a:xfrm>
            <a:off x="6554788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2499" name="Line 34"/>
          <p:cNvSpPr>
            <a:spLocks noChangeShapeType="1"/>
          </p:cNvSpPr>
          <p:nvPr/>
        </p:nvSpPr>
        <p:spPr bwMode="auto">
          <a:xfrm>
            <a:off x="5716588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00" name="Line 35"/>
          <p:cNvSpPr>
            <a:spLocks noChangeShapeType="1"/>
          </p:cNvSpPr>
          <p:nvPr/>
        </p:nvSpPr>
        <p:spPr bwMode="auto">
          <a:xfrm>
            <a:off x="4573588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01" name="Line 36"/>
          <p:cNvSpPr>
            <a:spLocks noChangeShapeType="1"/>
          </p:cNvSpPr>
          <p:nvPr/>
        </p:nvSpPr>
        <p:spPr bwMode="auto">
          <a:xfrm>
            <a:off x="4268788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502" name="Line 37"/>
          <p:cNvSpPr>
            <a:spLocks noChangeShapeType="1"/>
          </p:cNvSpPr>
          <p:nvPr/>
        </p:nvSpPr>
        <p:spPr bwMode="auto">
          <a:xfrm flipV="1">
            <a:off x="4954588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2503" name="Group 38"/>
          <p:cNvGrpSpPr>
            <a:grpSpLocks/>
          </p:cNvGrpSpPr>
          <p:nvPr/>
        </p:nvGrpSpPr>
        <p:grpSpPr bwMode="auto">
          <a:xfrm>
            <a:off x="3132138" y="1911350"/>
            <a:ext cx="444500" cy="466725"/>
            <a:chOff x="1012" y="1204"/>
            <a:chExt cx="280" cy="294"/>
          </a:xfrm>
        </p:grpSpPr>
        <p:sp>
          <p:nvSpPr>
            <p:cNvPr id="62555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6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2504" name="Group 41"/>
          <p:cNvGrpSpPr>
            <a:grpSpLocks/>
          </p:cNvGrpSpPr>
          <p:nvPr/>
        </p:nvGrpSpPr>
        <p:grpSpPr bwMode="auto">
          <a:xfrm>
            <a:off x="4122738" y="1073150"/>
            <a:ext cx="444500" cy="466725"/>
            <a:chOff x="1636" y="676"/>
            <a:chExt cx="280" cy="294"/>
          </a:xfrm>
        </p:grpSpPr>
        <p:sp>
          <p:nvSpPr>
            <p:cNvPr id="62553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4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2505" name="Line 44"/>
          <p:cNvSpPr>
            <a:spLocks noChangeShapeType="1"/>
          </p:cNvSpPr>
          <p:nvPr/>
        </p:nvSpPr>
        <p:spPr bwMode="auto">
          <a:xfrm flipH="1">
            <a:off x="3506788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2506" name="Group 45"/>
          <p:cNvGrpSpPr>
            <a:grpSpLocks/>
          </p:cNvGrpSpPr>
          <p:nvPr/>
        </p:nvGrpSpPr>
        <p:grpSpPr bwMode="auto">
          <a:xfrm>
            <a:off x="4122738" y="1073150"/>
            <a:ext cx="444500" cy="466725"/>
            <a:chOff x="1636" y="676"/>
            <a:chExt cx="280" cy="294"/>
          </a:xfrm>
        </p:grpSpPr>
        <p:sp>
          <p:nvSpPr>
            <p:cNvPr id="6255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2507" name="Group 48"/>
          <p:cNvGrpSpPr>
            <a:grpSpLocks/>
          </p:cNvGrpSpPr>
          <p:nvPr/>
        </p:nvGrpSpPr>
        <p:grpSpPr bwMode="auto">
          <a:xfrm>
            <a:off x="5265738" y="2749550"/>
            <a:ext cx="444500" cy="466725"/>
            <a:chOff x="2356" y="1732"/>
            <a:chExt cx="280" cy="294"/>
          </a:xfrm>
        </p:grpSpPr>
        <p:sp>
          <p:nvSpPr>
            <p:cNvPr id="62549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50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62508" name="Line 51"/>
          <p:cNvSpPr>
            <a:spLocks noChangeShapeType="1"/>
          </p:cNvSpPr>
          <p:nvPr/>
        </p:nvSpPr>
        <p:spPr bwMode="auto">
          <a:xfrm>
            <a:off x="4421188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2509" name="Group 52"/>
          <p:cNvGrpSpPr>
            <a:grpSpLocks/>
          </p:cNvGrpSpPr>
          <p:nvPr/>
        </p:nvGrpSpPr>
        <p:grpSpPr bwMode="auto">
          <a:xfrm>
            <a:off x="5265738" y="2749550"/>
            <a:ext cx="444500" cy="466725"/>
            <a:chOff x="2356" y="1732"/>
            <a:chExt cx="280" cy="294"/>
          </a:xfrm>
        </p:grpSpPr>
        <p:sp>
          <p:nvSpPr>
            <p:cNvPr id="62547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8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62510" name="Group 55"/>
          <p:cNvGrpSpPr>
            <a:grpSpLocks/>
          </p:cNvGrpSpPr>
          <p:nvPr/>
        </p:nvGrpSpPr>
        <p:grpSpPr bwMode="auto">
          <a:xfrm>
            <a:off x="6789738" y="2901950"/>
            <a:ext cx="444500" cy="466725"/>
            <a:chOff x="3316" y="1828"/>
            <a:chExt cx="280" cy="294"/>
          </a:xfrm>
        </p:grpSpPr>
        <p:sp>
          <p:nvSpPr>
            <p:cNvPr id="62545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6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62511" name="Line 58"/>
          <p:cNvSpPr>
            <a:spLocks noChangeShapeType="1"/>
          </p:cNvSpPr>
          <p:nvPr/>
        </p:nvSpPr>
        <p:spPr bwMode="auto">
          <a:xfrm>
            <a:off x="5716588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2512" name="Group 59"/>
          <p:cNvGrpSpPr>
            <a:grpSpLocks/>
          </p:cNvGrpSpPr>
          <p:nvPr/>
        </p:nvGrpSpPr>
        <p:grpSpPr bwMode="auto">
          <a:xfrm>
            <a:off x="6789738" y="2901950"/>
            <a:ext cx="444500" cy="466725"/>
            <a:chOff x="3316" y="1828"/>
            <a:chExt cx="280" cy="294"/>
          </a:xfrm>
        </p:grpSpPr>
        <p:sp>
          <p:nvSpPr>
            <p:cNvPr id="62543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4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62513" name="Group 62"/>
          <p:cNvGrpSpPr>
            <a:grpSpLocks/>
          </p:cNvGrpSpPr>
          <p:nvPr/>
        </p:nvGrpSpPr>
        <p:grpSpPr bwMode="auto">
          <a:xfrm>
            <a:off x="7323138" y="1682750"/>
            <a:ext cx="444500" cy="466725"/>
            <a:chOff x="3652" y="1060"/>
            <a:chExt cx="280" cy="294"/>
          </a:xfrm>
        </p:grpSpPr>
        <p:sp>
          <p:nvSpPr>
            <p:cNvPr id="62541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2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2514" name="Line 65"/>
          <p:cNvSpPr>
            <a:spLocks noChangeShapeType="1"/>
          </p:cNvSpPr>
          <p:nvPr/>
        </p:nvSpPr>
        <p:spPr bwMode="auto">
          <a:xfrm flipH="1">
            <a:off x="7011988" y="21336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2515" name="Group 66"/>
          <p:cNvGrpSpPr>
            <a:grpSpLocks/>
          </p:cNvGrpSpPr>
          <p:nvPr/>
        </p:nvGrpSpPr>
        <p:grpSpPr bwMode="auto">
          <a:xfrm>
            <a:off x="7323138" y="1682750"/>
            <a:ext cx="444500" cy="466725"/>
            <a:chOff x="3652" y="1060"/>
            <a:chExt cx="280" cy="294"/>
          </a:xfrm>
        </p:grpSpPr>
        <p:sp>
          <p:nvSpPr>
            <p:cNvPr id="62539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40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62516" name="Group 69"/>
          <p:cNvGrpSpPr>
            <a:grpSpLocks/>
          </p:cNvGrpSpPr>
          <p:nvPr/>
        </p:nvGrpSpPr>
        <p:grpSpPr bwMode="auto">
          <a:xfrm>
            <a:off x="4503738" y="4044950"/>
            <a:ext cx="444500" cy="466725"/>
            <a:chOff x="1876" y="2548"/>
            <a:chExt cx="280" cy="294"/>
          </a:xfrm>
        </p:grpSpPr>
        <p:sp>
          <p:nvSpPr>
            <p:cNvPr id="62537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8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62517" name="Line 72"/>
          <p:cNvSpPr>
            <a:spLocks noChangeShapeType="1"/>
          </p:cNvSpPr>
          <p:nvPr/>
        </p:nvSpPr>
        <p:spPr bwMode="auto">
          <a:xfrm flipV="1">
            <a:off x="4954588" y="3276600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2518" name="Group 73"/>
          <p:cNvGrpSpPr>
            <a:grpSpLocks/>
          </p:cNvGrpSpPr>
          <p:nvPr/>
        </p:nvGrpSpPr>
        <p:grpSpPr bwMode="auto">
          <a:xfrm>
            <a:off x="4503738" y="4044950"/>
            <a:ext cx="444500" cy="466725"/>
            <a:chOff x="1876" y="2548"/>
            <a:chExt cx="280" cy="294"/>
          </a:xfrm>
        </p:grpSpPr>
        <p:sp>
          <p:nvSpPr>
            <p:cNvPr id="62535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6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62519" name="Group 76"/>
          <p:cNvGrpSpPr>
            <a:grpSpLocks/>
          </p:cNvGrpSpPr>
          <p:nvPr/>
        </p:nvGrpSpPr>
        <p:grpSpPr bwMode="auto">
          <a:xfrm>
            <a:off x="3741738" y="2590800"/>
            <a:ext cx="444500" cy="450850"/>
            <a:chOff x="1396" y="1632"/>
            <a:chExt cx="280" cy="284"/>
          </a:xfrm>
        </p:grpSpPr>
        <p:sp>
          <p:nvSpPr>
            <p:cNvPr id="62533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4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62520" name="Line 79"/>
          <p:cNvSpPr>
            <a:spLocks noChangeShapeType="1"/>
          </p:cNvSpPr>
          <p:nvPr/>
        </p:nvSpPr>
        <p:spPr bwMode="auto">
          <a:xfrm>
            <a:off x="4116388" y="30480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2521" name="Group 80"/>
          <p:cNvGrpSpPr>
            <a:grpSpLocks/>
          </p:cNvGrpSpPr>
          <p:nvPr/>
        </p:nvGrpSpPr>
        <p:grpSpPr bwMode="auto">
          <a:xfrm>
            <a:off x="3741738" y="2590800"/>
            <a:ext cx="444500" cy="450850"/>
            <a:chOff x="1396" y="1632"/>
            <a:chExt cx="280" cy="284"/>
          </a:xfrm>
        </p:grpSpPr>
        <p:sp>
          <p:nvSpPr>
            <p:cNvPr id="62531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2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62522" name="Group 83"/>
          <p:cNvGrpSpPr>
            <a:grpSpLocks/>
          </p:cNvGrpSpPr>
          <p:nvPr/>
        </p:nvGrpSpPr>
        <p:grpSpPr bwMode="auto">
          <a:xfrm>
            <a:off x="6484938" y="4273550"/>
            <a:ext cx="444500" cy="466725"/>
            <a:chOff x="3124" y="2692"/>
            <a:chExt cx="280" cy="294"/>
          </a:xfrm>
        </p:grpSpPr>
        <p:sp>
          <p:nvSpPr>
            <p:cNvPr id="6252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3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2523" name="Line 86"/>
          <p:cNvSpPr>
            <a:spLocks noChangeShapeType="1"/>
          </p:cNvSpPr>
          <p:nvPr/>
        </p:nvSpPr>
        <p:spPr bwMode="auto">
          <a:xfrm>
            <a:off x="4954588" y="4343400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2524" name="Group 87"/>
          <p:cNvGrpSpPr>
            <a:grpSpLocks/>
          </p:cNvGrpSpPr>
          <p:nvPr/>
        </p:nvGrpSpPr>
        <p:grpSpPr bwMode="auto">
          <a:xfrm>
            <a:off x="6484938" y="4273550"/>
            <a:ext cx="444500" cy="466725"/>
            <a:chOff x="3124" y="2692"/>
            <a:chExt cx="280" cy="294"/>
          </a:xfrm>
        </p:grpSpPr>
        <p:sp>
          <p:nvSpPr>
            <p:cNvPr id="62527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528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2525" name="Line 90"/>
          <p:cNvSpPr>
            <a:spLocks noChangeShapeType="1"/>
          </p:cNvSpPr>
          <p:nvPr/>
        </p:nvSpPr>
        <p:spPr bwMode="auto">
          <a:xfrm flipV="1">
            <a:off x="7345363" y="2308225"/>
            <a:ext cx="1543050" cy="79375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1515" name="Rectangle 91"/>
          <p:cNvSpPr>
            <a:spLocks noChangeArrowheads="1"/>
          </p:cNvSpPr>
          <p:nvPr/>
        </p:nvSpPr>
        <p:spPr bwMode="auto">
          <a:xfrm>
            <a:off x="971550" y="5084763"/>
            <a:ext cx="211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3200">
                <a:latin typeface="Times New Roman" pitchFamily="18" charset="0"/>
              </a:rPr>
              <a:t>Return to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5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09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51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Depth-First Search Example</a:t>
            </a:r>
          </a:p>
        </p:txBody>
      </p:sp>
      <p:sp>
        <p:nvSpPr>
          <p:cNvPr id="63492" name="Oval 3"/>
          <p:cNvSpPr>
            <a:spLocks noChangeArrowheads="1"/>
          </p:cNvSpPr>
          <p:nvPr/>
        </p:nvSpPr>
        <p:spPr bwMode="auto">
          <a:xfrm>
            <a:off x="3132138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3" name="Oval 4"/>
          <p:cNvSpPr>
            <a:spLocks noChangeArrowheads="1"/>
          </p:cNvSpPr>
          <p:nvPr/>
        </p:nvSpPr>
        <p:spPr bwMode="auto">
          <a:xfrm>
            <a:off x="4122738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5722938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7323138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8085138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3741738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5265738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9" name="Oval 10"/>
          <p:cNvSpPr>
            <a:spLocks noChangeArrowheads="1"/>
          </p:cNvSpPr>
          <p:nvPr/>
        </p:nvSpPr>
        <p:spPr bwMode="auto">
          <a:xfrm>
            <a:off x="6789738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74755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1" name="Oval 12"/>
          <p:cNvSpPr>
            <a:spLocks noChangeArrowheads="1"/>
          </p:cNvSpPr>
          <p:nvPr/>
        </p:nvSpPr>
        <p:spPr bwMode="auto">
          <a:xfrm>
            <a:off x="4503738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2" name="Oval 13"/>
          <p:cNvSpPr>
            <a:spLocks noChangeArrowheads="1"/>
          </p:cNvSpPr>
          <p:nvPr/>
        </p:nvSpPr>
        <p:spPr bwMode="auto">
          <a:xfrm>
            <a:off x="64849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H="1">
            <a:off x="3506788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04" name="Line 15"/>
          <p:cNvSpPr>
            <a:spLocks noChangeShapeType="1"/>
          </p:cNvSpPr>
          <p:nvPr/>
        </p:nvSpPr>
        <p:spPr bwMode="auto">
          <a:xfrm>
            <a:off x="4421188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05" name="Line 16"/>
          <p:cNvSpPr>
            <a:spLocks noChangeShapeType="1"/>
          </p:cNvSpPr>
          <p:nvPr/>
        </p:nvSpPr>
        <p:spPr bwMode="auto">
          <a:xfrm>
            <a:off x="3506788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06" name="Line 17"/>
          <p:cNvSpPr>
            <a:spLocks noChangeShapeType="1"/>
          </p:cNvSpPr>
          <p:nvPr/>
        </p:nvSpPr>
        <p:spPr bwMode="auto">
          <a:xfrm>
            <a:off x="4116388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07" name="Line 18"/>
          <p:cNvSpPr>
            <a:spLocks noChangeShapeType="1"/>
          </p:cNvSpPr>
          <p:nvPr/>
        </p:nvSpPr>
        <p:spPr bwMode="auto">
          <a:xfrm>
            <a:off x="4954588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08" name="Line 19"/>
          <p:cNvSpPr>
            <a:spLocks noChangeShapeType="1"/>
          </p:cNvSpPr>
          <p:nvPr/>
        </p:nvSpPr>
        <p:spPr bwMode="auto">
          <a:xfrm flipH="1">
            <a:off x="5564188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09" name="Line 20"/>
          <p:cNvSpPr>
            <a:spLocks noChangeShapeType="1"/>
          </p:cNvSpPr>
          <p:nvPr/>
        </p:nvSpPr>
        <p:spPr bwMode="auto">
          <a:xfrm>
            <a:off x="5564188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10" name="Line 21"/>
          <p:cNvSpPr>
            <a:spLocks noChangeShapeType="1"/>
          </p:cNvSpPr>
          <p:nvPr/>
        </p:nvSpPr>
        <p:spPr bwMode="auto">
          <a:xfrm flipH="1">
            <a:off x="7011988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11" name="Line 22"/>
          <p:cNvSpPr>
            <a:spLocks noChangeShapeType="1"/>
          </p:cNvSpPr>
          <p:nvPr/>
        </p:nvSpPr>
        <p:spPr bwMode="auto">
          <a:xfrm flipV="1">
            <a:off x="7773988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12" name="Rectangle 23"/>
          <p:cNvSpPr>
            <a:spLocks noChangeArrowheads="1"/>
          </p:cNvSpPr>
          <p:nvPr/>
        </p:nvSpPr>
        <p:spPr bwMode="auto">
          <a:xfrm>
            <a:off x="4192588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3513" name="Rectangle 24"/>
          <p:cNvSpPr>
            <a:spLocks noChangeArrowheads="1"/>
          </p:cNvSpPr>
          <p:nvPr/>
        </p:nvSpPr>
        <p:spPr bwMode="auto">
          <a:xfrm>
            <a:off x="5792788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3514" name="Rectangle 25"/>
          <p:cNvSpPr>
            <a:spLocks noChangeArrowheads="1"/>
          </p:cNvSpPr>
          <p:nvPr/>
        </p:nvSpPr>
        <p:spPr bwMode="auto">
          <a:xfrm>
            <a:off x="7392988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3515" name="Rectangle 26"/>
          <p:cNvSpPr>
            <a:spLocks noChangeArrowheads="1"/>
          </p:cNvSpPr>
          <p:nvPr/>
        </p:nvSpPr>
        <p:spPr bwMode="auto">
          <a:xfrm>
            <a:off x="8078788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63516" name="Rectangle 27"/>
          <p:cNvSpPr>
            <a:spLocks noChangeArrowheads="1"/>
          </p:cNvSpPr>
          <p:nvPr/>
        </p:nvSpPr>
        <p:spPr bwMode="auto">
          <a:xfrm>
            <a:off x="3201988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3517" name="Rectangle 28"/>
          <p:cNvSpPr>
            <a:spLocks noChangeArrowheads="1"/>
          </p:cNvSpPr>
          <p:nvPr/>
        </p:nvSpPr>
        <p:spPr bwMode="auto">
          <a:xfrm>
            <a:off x="3811588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3518" name="Rectangle 29"/>
          <p:cNvSpPr>
            <a:spLocks noChangeArrowheads="1"/>
          </p:cNvSpPr>
          <p:nvPr/>
        </p:nvSpPr>
        <p:spPr bwMode="auto">
          <a:xfrm>
            <a:off x="5335588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3519" name="Rectangle 30"/>
          <p:cNvSpPr>
            <a:spLocks noChangeArrowheads="1"/>
          </p:cNvSpPr>
          <p:nvPr/>
        </p:nvSpPr>
        <p:spPr bwMode="auto">
          <a:xfrm>
            <a:off x="6859588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3520" name="Rectangle 31"/>
          <p:cNvSpPr>
            <a:spLocks noChangeArrowheads="1"/>
          </p:cNvSpPr>
          <p:nvPr/>
        </p:nvSpPr>
        <p:spPr bwMode="auto">
          <a:xfrm>
            <a:off x="7469188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4573588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3522" name="Rectangle 33"/>
          <p:cNvSpPr>
            <a:spLocks noChangeArrowheads="1"/>
          </p:cNvSpPr>
          <p:nvPr/>
        </p:nvSpPr>
        <p:spPr bwMode="auto">
          <a:xfrm>
            <a:off x="6554788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3523" name="Line 34"/>
          <p:cNvSpPr>
            <a:spLocks noChangeShapeType="1"/>
          </p:cNvSpPr>
          <p:nvPr/>
        </p:nvSpPr>
        <p:spPr bwMode="auto">
          <a:xfrm>
            <a:off x="5716588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24" name="Line 35"/>
          <p:cNvSpPr>
            <a:spLocks noChangeShapeType="1"/>
          </p:cNvSpPr>
          <p:nvPr/>
        </p:nvSpPr>
        <p:spPr bwMode="auto">
          <a:xfrm>
            <a:off x="4573588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25" name="Line 36"/>
          <p:cNvSpPr>
            <a:spLocks noChangeShapeType="1"/>
          </p:cNvSpPr>
          <p:nvPr/>
        </p:nvSpPr>
        <p:spPr bwMode="auto">
          <a:xfrm>
            <a:off x="4268788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26" name="Line 37"/>
          <p:cNvSpPr>
            <a:spLocks noChangeShapeType="1"/>
          </p:cNvSpPr>
          <p:nvPr/>
        </p:nvSpPr>
        <p:spPr bwMode="auto">
          <a:xfrm flipV="1">
            <a:off x="4954588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3527" name="Group 38"/>
          <p:cNvGrpSpPr>
            <a:grpSpLocks/>
          </p:cNvGrpSpPr>
          <p:nvPr/>
        </p:nvGrpSpPr>
        <p:grpSpPr bwMode="auto">
          <a:xfrm>
            <a:off x="3132138" y="1911350"/>
            <a:ext cx="444500" cy="466725"/>
            <a:chOff x="1012" y="1204"/>
            <a:chExt cx="280" cy="294"/>
          </a:xfrm>
        </p:grpSpPr>
        <p:sp>
          <p:nvSpPr>
            <p:cNvPr id="63583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84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3528" name="Group 41"/>
          <p:cNvGrpSpPr>
            <a:grpSpLocks/>
          </p:cNvGrpSpPr>
          <p:nvPr/>
        </p:nvGrpSpPr>
        <p:grpSpPr bwMode="auto">
          <a:xfrm>
            <a:off x="4122738" y="1073150"/>
            <a:ext cx="444500" cy="466725"/>
            <a:chOff x="1636" y="676"/>
            <a:chExt cx="280" cy="294"/>
          </a:xfrm>
        </p:grpSpPr>
        <p:sp>
          <p:nvSpPr>
            <p:cNvPr id="63581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82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3529" name="Line 44"/>
          <p:cNvSpPr>
            <a:spLocks noChangeShapeType="1"/>
          </p:cNvSpPr>
          <p:nvPr/>
        </p:nvSpPr>
        <p:spPr bwMode="auto">
          <a:xfrm flipH="1">
            <a:off x="3506788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3530" name="Group 45"/>
          <p:cNvGrpSpPr>
            <a:grpSpLocks/>
          </p:cNvGrpSpPr>
          <p:nvPr/>
        </p:nvGrpSpPr>
        <p:grpSpPr bwMode="auto">
          <a:xfrm>
            <a:off x="4122738" y="1073150"/>
            <a:ext cx="444500" cy="466725"/>
            <a:chOff x="1636" y="676"/>
            <a:chExt cx="280" cy="294"/>
          </a:xfrm>
        </p:grpSpPr>
        <p:sp>
          <p:nvSpPr>
            <p:cNvPr id="63579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80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3531" name="Group 48"/>
          <p:cNvGrpSpPr>
            <a:grpSpLocks/>
          </p:cNvGrpSpPr>
          <p:nvPr/>
        </p:nvGrpSpPr>
        <p:grpSpPr bwMode="auto">
          <a:xfrm>
            <a:off x="5265738" y="2749550"/>
            <a:ext cx="444500" cy="466725"/>
            <a:chOff x="2356" y="1732"/>
            <a:chExt cx="280" cy="294"/>
          </a:xfrm>
        </p:grpSpPr>
        <p:sp>
          <p:nvSpPr>
            <p:cNvPr id="63577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8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4421188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3533" name="Group 52"/>
          <p:cNvGrpSpPr>
            <a:grpSpLocks/>
          </p:cNvGrpSpPr>
          <p:nvPr/>
        </p:nvGrpSpPr>
        <p:grpSpPr bwMode="auto">
          <a:xfrm>
            <a:off x="5265738" y="2749550"/>
            <a:ext cx="444500" cy="466725"/>
            <a:chOff x="2356" y="1732"/>
            <a:chExt cx="280" cy="294"/>
          </a:xfrm>
        </p:grpSpPr>
        <p:sp>
          <p:nvSpPr>
            <p:cNvPr id="63575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6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63534" name="Group 55"/>
          <p:cNvGrpSpPr>
            <a:grpSpLocks/>
          </p:cNvGrpSpPr>
          <p:nvPr/>
        </p:nvGrpSpPr>
        <p:grpSpPr bwMode="auto">
          <a:xfrm>
            <a:off x="6789738" y="2901950"/>
            <a:ext cx="444500" cy="466725"/>
            <a:chOff x="3316" y="1828"/>
            <a:chExt cx="280" cy="294"/>
          </a:xfrm>
        </p:grpSpPr>
        <p:sp>
          <p:nvSpPr>
            <p:cNvPr id="63573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4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63535" name="Line 58"/>
          <p:cNvSpPr>
            <a:spLocks noChangeShapeType="1"/>
          </p:cNvSpPr>
          <p:nvPr/>
        </p:nvSpPr>
        <p:spPr bwMode="auto">
          <a:xfrm>
            <a:off x="5716588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3536" name="Group 59"/>
          <p:cNvGrpSpPr>
            <a:grpSpLocks/>
          </p:cNvGrpSpPr>
          <p:nvPr/>
        </p:nvGrpSpPr>
        <p:grpSpPr bwMode="auto">
          <a:xfrm>
            <a:off x="6789738" y="2901950"/>
            <a:ext cx="444500" cy="466725"/>
            <a:chOff x="3316" y="1828"/>
            <a:chExt cx="280" cy="294"/>
          </a:xfrm>
        </p:grpSpPr>
        <p:sp>
          <p:nvSpPr>
            <p:cNvPr id="63571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2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63537" name="Group 62"/>
          <p:cNvGrpSpPr>
            <a:grpSpLocks/>
          </p:cNvGrpSpPr>
          <p:nvPr/>
        </p:nvGrpSpPr>
        <p:grpSpPr bwMode="auto">
          <a:xfrm>
            <a:off x="7323138" y="1682750"/>
            <a:ext cx="444500" cy="466725"/>
            <a:chOff x="3652" y="1060"/>
            <a:chExt cx="280" cy="294"/>
          </a:xfrm>
        </p:grpSpPr>
        <p:sp>
          <p:nvSpPr>
            <p:cNvPr id="63569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70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3538" name="Line 65"/>
          <p:cNvSpPr>
            <a:spLocks noChangeShapeType="1"/>
          </p:cNvSpPr>
          <p:nvPr/>
        </p:nvSpPr>
        <p:spPr bwMode="auto">
          <a:xfrm flipH="1">
            <a:off x="7011988" y="21336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3539" name="Group 66"/>
          <p:cNvGrpSpPr>
            <a:grpSpLocks/>
          </p:cNvGrpSpPr>
          <p:nvPr/>
        </p:nvGrpSpPr>
        <p:grpSpPr bwMode="auto">
          <a:xfrm>
            <a:off x="7323138" y="1682750"/>
            <a:ext cx="444500" cy="466725"/>
            <a:chOff x="3652" y="1060"/>
            <a:chExt cx="280" cy="294"/>
          </a:xfrm>
        </p:grpSpPr>
        <p:sp>
          <p:nvSpPr>
            <p:cNvPr id="63567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8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63540" name="Group 69"/>
          <p:cNvGrpSpPr>
            <a:grpSpLocks/>
          </p:cNvGrpSpPr>
          <p:nvPr/>
        </p:nvGrpSpPr>
        <p:grpSpPr bwMode="auto">
          <a:xfrm>
            <a:off x="4503738" y="4044950"/>
            <a:ext cx="444500" cy="466725"/>
            <a:chOff x="1876" y="2548"/>
            <a:chExt cx="280" cy="294"/>
          </a:xfrm>
        </p:grpSpPr>
        <p:sp>
          <p:nvSpPr>
            <p:cNvPr id="635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63541" name="Line 72"/>
          <p:cNvSpPr>
            <a:spLocks noChangeShapeType="1"/>
          </p:cNvSpPr>
          <p:nvPr/>
        </p:nvSpPr>
        <p:spPr bwMode="auto">
          <a:xfrm flipV="1">
            <a:off x="4954588" y="3276600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3542" name="Group 73"/>
          <p:cNvGrpSpPr>
            <a:grpSpLocks/>
          </p:cNvGrpSpPr>
          <p:nvPr/>
        </p:nvGrpSpPr>
        <p:grpSpPr bwMode="auto">
          <a:xfrm>
            <a:off x="4503738" y="4044950"/>
            <a:ext cx="444500" cy="466725"/>
            <a:chOff x="1876" y="2548"/>
            <a:chExt cx="280" cy="294"/>
          </a:xfrm>
        </p:grpSpPr>
        <p:sp>
          <p:nvSpPr>
            <p:cNvPr id="63563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4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63543" name="Group 76"/>
          <p:cNvGrpSpPr>
            <a:grpSpLocks/>
          </p:cNvGrpSpPr>
          <p:nvPr/>
        </p:nvGrpSpPr>
        <p:grpSpPr bwMode="auto">
          <a:xfrm>
            <a:off x="3741738" y="2590800"/>
            <a:ext cx="444500" cy="450850"/>
            <a:chOff x="1396" y="1632"/>
            <a:chExt cx="280" cy="284"/>
          </a:xfrm>
        </p:grpSpPr>
        <p:sp>
          <p:nvSpPr>
            <p:cNvPr id="6356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63544" name="Line 79"/>
          <p:cNvSpPr>
            <a:spLocks noChangeShapeType="1"/>
          </p:cNvSpPr>
          <p:nvPr/>
        </p:nvSpPr>
        <p:spPr bwMode="auto">
          <a:xfrm>
            <a:off x="4116388" y="30480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3545" name="Group 80"/>
          <p:cNvGrpSpPr>
            <a:grpSpLocks/>
          </p:cNvGrpSpPr>
          <p:nvPr/>
        </p:nvGrpSpPr>
        <p:grpSpPr bwMode="auto">
          <a:xfrm>
            <a:off x="3741738" y="2590800"/>
            <a:ext cx="444500" cy="450850"/>
            <a:chOff x="1396" y="1632"/>
            <a:chExt cx="280" cy="284"/>
          </a:xfrm>
        </p:grpSpPr>
        <p:sp>
          <p:nvSpPr>
            <p:cNvPr id="6355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6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63546" name="Group 83"/>
          <p:cNvGrpSpPr>
            <a:grpSpLocks/>
          </p:cNvGrpSpPr>
          <p:nvPr/>
        </p:nvGrpSpPr>
        <p:grpSpPr bwMode="auto">
          <a:xfrm>
            <a:off x="6484938" y="4273550"/>
            <a:ext cx="444500" cy="466725"/>
            <a:chOff x="3124" y="2692"/>
            <a:chExt cx="280" cy="294"/>
          </a:xfrm>
        </p:grpSpPr>
        <p:sp>
          <p:nvSpPr>
            <p:cNvPr id="63557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8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3547" name="Line 86"/>
          <p:cNvSpPr>
            <a:spLocks noChangeShapeType="1"/>
          </p:cNvSpPr>
          <p:nvPr/>
        </p:nvSpPr>
        <p:spPr bwMode="auto">
          <a:xfrm>
            <a:off x="4954588" y="4343400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3548" name="Group 87"/>
          <p:cNvGrpSpPr>
            <a:grpSpLocks/>
          </p:cNvGrpSpPr>
          <p:nvPr/>
        </p:nvGrpSpPr>
        <p:grpSpPr bwMode="auto">
          <a:xfrm>
            <a:off x="6484938" y="4273550"/>
            <a:ext cx="444500" cy="466725"/>
            <a:chOff x="3124" y="2692"/>
            <a:chExt cx="280" cy="294"/>
          </a:xfrm>
        </p:grpSpPr>
        <p:sp>
          <p:nvSpPr>
            <p:cNvPr id="63555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6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3549" name="Line 90"/>
          <p:cNvSpPr>
            <a:spLocks noChangeShapeType="1"/>
          </p:cNvSpPr>
          <p:nvPr/>
        </p:nvSpPr>
        <p:spPr bwMode="auto">
          <a:xfrm flipV="1">
            <a:off x="5668963" y="2003425"/>
            <a:ext cx="1543050" cy="79375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2539" name="Rectangle 91"/>
          <p:cNvSpPr>
            <a:spLocks noChangeArrowheads="1"/>
          </p:cNvSpPr>
          <p:nvPr/>
        </p:nvSpPr>
        <p:spPr bwMode="auto">
          <a:xfrm>
            <a:off x="1187450" y="5229225"/>
            <a:ext cx="2384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3200">
                <a:latin typeface="Times New Roman" pitchFamily="18" charset="0"/>
              </a:rPr>
              <a:t>Do a</a:t>
            </a:r>
            <a:r>
              <a:rPr kumimoji="0" lang="en-US" altLang="ko-KR" sz="32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DFS(3).</a:t>
            </a:r>
          </a:p>
        </p:txBody>
      </p:sp>
      <p:grpSp>
        <p:nvGrpSpPr>
          <p:cNvPr id="17" name="Group 92"/>
          <p:cNvGrpSpPr>
            <a:grpSpLocks/>
          </p:cNvGrpSpPr>
          <p:nvPr/>
        </p:nvGrpSpPr>
        <p:grpSpPr bwMode="auto">
          <a:xfrm>
            <a:off x="5722938" y="1371600"/>
            <a:ext cx="444500" cy="450850"/>
            <a:chOff x="2644" y="864"/>
            <a:chExt cx="280" cy="284"/>
          </a:xfrm>
        </p:grpSpPr>
        <p:sp>
          <p:nvSpPr>
            <p:cNvPr id="63553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554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72543" name="Line 95"/>
          <p:cNvSpPr>
            <a:spLocks noChangeShapeType="1"/>
          </p:cNvSpPr>
          <p:nvPr/>
        </p:nvSpPr>
        <p:spPr bwMode="auto">
          <a:xfrm flipH="1">
            <a:off x="5564188" y="17526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35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539" grpId="0" build="p" autoUpdateAnimBg="0"/>
      <p:bldP spid="87254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Depth-First Search Example</a:t>
            </a:r>
          </a:p>
        </p:txBody>
      </p:sp>
      <p:sp>
        <p:nvSpPr>
          <p:cNvPr id="64516" name="Oval 3"/>
          <p:cNvSpPr>
            <a:spLocks noChangeArrowheads="1"/>
          </p:cNvSpPr>
          <p:nvPr/>
        </p:nvSpPr>
        <p:spPr bwMode="auto">
          <a:xfrm>
            <a:off x="3132138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17" name="Oval 4"/>
          <p:cNvSpPr>
            <a:spLocks noChangeArrowheads="1"/>
          </p:cNvSpPr>
          <p:nvPr/>
        </p:nvSpPr>
        <p:spPr bwMode="auto">
          <a:xfrm>
            <a:off x="4122738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18" name="Oval 5"/>
          <p:cNvSpPr>
            <a:spLocks noChangeArrowheads="1"/>
          </p:cNvSpPr>
          <p:nvPr/>
        </p:nvSpPr>
        <p:spPr bwMode="auto">
          <a:xfrm>
            <a:off x="5722938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19" name="Oval 6"/>
          <p:cNvSpPr>
            <a:spLocks noChangeArrowheads="1"/>
          </p:cNvSpPr>
          <p:nvPr/>
        </p:nvSpPr>
        <p:spPr bwMode="auto">
          <a:xfrm>
            <a:off x="7323138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0" name="Oval 7"/>
          <p:cNvSpPr>
            <a:spLocks noChangeArrowheads="1"/>
          </p:cNvSpPr>
          <p:nvPr/>
        </p:nvSpPr>
        <p:spPr bwMode="auto">
          <a:xfrm>
            <a:off x="8085138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1" name="Oval 8"/>
          <p:cNvSpPr>
            <a:spLocks noChangeArrowheads="1"/>
          </p:cNvSpPr>
          <p:nvPr/>
        </p:nvSpPr>
        <p:spPr bwMode="auto">
          <a:xfrm>
            <a:off x="3741738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2" name="Oval 9"/>
          <p:cNvSpPr>
            <a:spLocks noChangeArrowheads="1"/>
          </p:cNvSpPr>
          <p:nvPr/>
        </p:nvSpPr>
        <p:spPr bwMode="auto">
          <a:xfrm>
            <a:off x="5265738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3" name="Oval 10"/>
          <p:cNvSpPr>
            <a:spLocks noChangeArrowheads="1"/>
          </p:cNvSpPr>
          <p:nvPr/>
        </p:nvSpPr>
        <p:spPr bwMode="auto">
          <a:xfrm>
            <a:off x="6789738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4" name="Oval 11"/>
          <p:cNvSpPr>
            <a:spLocks noChangeArrowheads="1"/>
          </p:cNvSpPr>
          <p:nvPr/>
        </p:nvSpPr>
        <p:spPr bwMode="auto">
          <a:xfrm>
            <a:off x="74755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5" name="Oval 12"/>
          <p:cNvSpPr>
            <a:spLocks noChangeArrowheads="1"/>
          </p:cNvSpPr>
          <p:nvPr/>
        </p:nvSpPr>
        <p:spPr bwMode="auto">
          <a:xfrm>
            <a:off x="4503738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6" name="Oval 13"/>
          <p:cNvSpPr>
            <a:spLocks noChangeArrowheads="1"/>
          </p:cNvSpPr>
          <p:nvPr/>
        </p:nvSpPr>
        <p:spPr bwMode="auto">
          <a:xfrm>
            <a:off x="6484938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27" name="Line 14"/>
          <p:cNvSpPr>
            <a:spLocks noChangeShapeType="1"/>
          </p:cNvSpPr>
          <p:nvPr/>
        </p:nvSpPr>
        <p:spPr bwMode="auto">
          <a:xfrm flipH="1">
            <a:off x="3506788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28" name="Line 15"/>
          <p:cNvSpPr>
            <a:spLocks noChangeShapeType="1"/>
          </p:cNvSpPr>
          <p:nvPr/>
        </p:nvSpPr>
        <p:spPr bwMode="auto">
          <a:xfrm>
            <a:off x="4421188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29" name="Line 16"/>
          <p:cNvSpPr>
            <a:spLocks noChangeShapeType="1"/>
          </p:cNvSpPr>
          <p:nvPr/>
        </p:nvSpPr>
        <p:spPr bwMode="auto">
          <a:xfrm>
            <a:off x="3506788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30" name="Line 17"/>
          <p:cNvSpPr>
            <a:spLocks noChangeShapeType="1"/>
          </p:cNvSpPr>
          <p:nvPr/>
        </p:nvSpPr>
        <p:spPr bwMode="auto">
          <a:xfrm>
            <a:off x="4116388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31" name="Line 18"/>
          <p:cNvSpPr>
            <a:spLocks noChangeShapeType="1"/>
          </p:cNvSpPr>
          <p:nvPr/>
        </p:nvSpPr>
        <p:spPr bwMode="auto">
          <a:xfrm>
            <a:off x="4954588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 flipH="1">
            <a:off x="5564188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33" name="Line 20"/>
          <p:cNvSpPr>
            <a:spLocks noChangeShapeType="1"/>
          </p:cNvSpPr>
          <p:nvPr/>
        </p:nvSpPr>
        <p:spPr bwMode="auto">
          <a:xfrm>
            <a:off x="5564188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34" name="Line 21"/>
          <p:cNvSpPr>
            <a:spLocks noChangeShapeType="1"/>
          </p:cNvSpPr>
          <p:nvPr/>
        </p:nvSpPr>
        <p:spPr bwMode="auto">
          <a:xfrm flipH="1">
            <a:off x="7011988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35" name="Line 22"/>
          <p:cNvSpPr>
            <a:spLocks noChangeShapeType="1"/>
          </p:cNvSpPr>
          <p:nvPr/>
        </p:nvSpPr>
        <p:spPr bwMode="auto">
          <a:xfrm flipV="1">
            <a:off x="7773988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36" name="Rectangle 23"/>
          <p:cNvSpPr>
            <a:spLocks noChangeArrowheads="1"/>
          </p:cNvSpPr>
          <p:nvPr/>
        </p:nvSpPr>
        <p:spPr bwMode="auto">
          <a:xfrm>
            <a:off x="4192588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4537" name="Rectangle 24"/>
          <p:cNvSpPr>
            <a:spLocks noChangeArrowheads="1"/>
          </p:cNvSpPr>
          <p:nvPr/>
        </p:nvSpPr>
        <p:spPr bwMode="auto">
          <a:xfrm>
            <a:off x="5792788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4538" name="Rectangle 25"/>
          <p:cNvSpPr>
            <a:spLocks noChangeArrowheads="1"/>
          </p:cNvSpPr>
          <p:nvPr/>
        </p:nvSpPr>
        <p:spPr bwMode="auto">
          <a:xfrm>
            <a:off x="7392988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4539" name="Rectangle 26"/>
          <p:cNvSpPr>
            <a:spLocks noChangeArrowheads="1"/>
          </p:cNvSpPr>
          <p:nvPr/>
        </p:nvSpPr>
        <p:spPr bwMode="auto">
          <a:xfrm>
            <a:off x="8078788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64540" name="Rectangle 27"/>
          <p:cNvSpPr>
            <a:spLocks noChangeArrowheads="1"/>
          </p:cNvSpPr>
          <p:nvPr/>
        </p:nvSpPr>
        <p:spPr bwMode="auto">
          <a:xfrm>
            <a:off x="3201988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4541" name="Rectangle 28"/>
          <p:cNvSpPr>
            <a:spLocks noChangeArrowheads="1"/>
          </p:cNvSpPr>
          <p:nvPr/>
        </p:nvSpPr>
        <p:spPr bwMode="auto">
          <a:xfrm>
            <a:off x="3811588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4542" name="Rectangle 29"/>
          <p:cNvSpPr>
            <a:spLocks noChangeArrowheads="1"/>
          </p:cNvSpPr>
          <p:nvPr/>
        </p:nvSpPr>
        <p:spPr bwMode="auto">
          <a:xfrm>
            <a:off x="5335588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4543" name="Rectangle 30"/>
          <p:cNvSpPr>
            <a:spLocks noChangeArrowheads="1"/>
          </p:cNvSpPr>
          <p:nvPr/>
        </p:nvSpPr>
        <p:spPr bwMode="auto">
          <a:xfrm>
            <a:off x="6859588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4544" name="Rectangle 31"/>
          <p:cNvSpPr>
            <a:spLocks noChangeArrowheads="1"/>
          </p:cNvSpPr>
          <p:nvPr/>
        </p:nvSpPr>
        <p:spPr bwMode="auto">
          <a:xfrm>
            <a:off x="7469188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64545" name="Rectangle 32"/>
          <p:cNvSpPr>
            <a:spLocks noChangeArrowheads="1"/>
          </p:cNvSpPr>
          <p:nvPr/>
        </p:nvSpPr>
        <p:spPr bwMode="auto">
          <a:xfrm>
            <a:off x="4573588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4546" name="Rectangle 33"/>
          <p:cNvSpPr>
            <a:spLocks noChangeArrowheads="1"/>
          </p:cNvSpPr>
          <p:nvPr/>
        </p:nvSpPr>
        <p:spPr bwMode="auto">
          <a:xfrm>
            <a:off x="6554788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4547" name="Line 34"/>
          <p:cNvSpPr>
            <a:spLocks noChangeShapeType="1"/>
          </p:cNvSpPr>
          <p:nvPr/>
        </p:nvSpPr>
        <p:spPr bwMode="auto">
          <a:xfrm>
            <a:off x="5716588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48" name="Line 35"/>
          <p:cNvSpPr>
            <a:spLocks noChangeShapeType="1"/>
          </p:cNvSpPr>
          <p:nvPr/>
        </p:nvSpPr>
        <p:spPr bwMode="auto">
          <a:xfrm>
            <a:off x="4573588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49" name="Line 36"/>
          <p:cNvSpPr>
            <a:spLocks noChangeShapeType="1"/>
          </p:cNvSpPr>
          <p:nvPr/>
        </p:nvSpPr>
        <p:spPr bwMode="auto">
          <a:xfrm>
            <a:off x="4268788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50" name="Line 37"/>
          <p:cNvSpPr>
            <a:spLocks noChangeShapeType="1"/>
          </p:cNvSpPr>
          <p:nvPr/>
        </p:nvSpPr>
        <p:spPr bwMode="auto">
          <a:xfrm flipV="1">
            <a:off x="4954588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51" name="Group 38"/>
          <p:cNvGrpSpPr>
            <a:grpSpLocks/>
          </p:cNvGrpSpPr>
          <p:nvPr/>
        </p:nvGrpSpPr>
        <p:grpSpPr bwMode="auto">
          <a:xfrm>
            <a:off x="3132138" y="1911350"/>
            <a:ext cx="444500" cy="466725"/>
            <a:chOff x="1012" y="1204"/>
            <a:chExt cx="280" cy="294"/>
          </a:xfrm>
        </p:grpSpPr>
        <p:sp>
          <p:nvSpPr>
            <p:cNvPr id="64611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12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4552" name="Group 41"/>
          <p:cNvGrpSpPr>
            <a:grpSpLocks/>
          </p:cNvGrpSpPr>
          <p:nvPr/>
        </p:nvGrpSpPr>
        <p:grpSpPr bwMode="auto">
          <a:xfrm>
            <a:off x="4122738" y="1073150"/>
            <a:ext cx="444500" cy="466725"/>
            <a:chOff x="1636" y="676"/>
            <a:chExt cx="280" cy="294"/>
          </a:xfrm>
        </p:grpSpPr>
        <p:sp>
          <p:nvSpPr>
            <p:cNvPr id="64609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10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4553" name="Line 44"/>
          <p:cNvSpPr>
            <a:spLocks noChangeShapeType="1"/>
          </p:cNvSpPr>
          <p:nvPr/>
        </p:nvSpPr>
        <p:spPr bwMode="auto">
          <a:xfrm flipH="1">
            <a:off x="3506788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54" name="Group 45"/>
          <p:cNvGrpSpPr>
            <a:grpSpLocks/>
          </p:cNvGrpSpPr>
          <p:nvPr/>
        </p:nvGrpSpPr>
        <p:grpSpPr bwMode="auto">
          <a:xfrm>
            <a:off x="4122738" y="1073150"/>
            <a:ext cx="444500" cy="466725"/>
            <a:chOff x="1636" y="676"/>
            <a:chExt cx="280" cy="294"/>
          </a:xfrm>
        </p:grpSpPr>
        <p:sp>
          <p:nvSpPr>
            <p:cNvPr id="64607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8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4555" name="Group 48"/>
          <p:cNvGrpSpPr>
            <a:grpSpLocks/>
          </p:cNvGrpSpPr>
          <p:nvPr/>
        </p:nvGrpSpPr>
        <p:grpSpPr bwMode="auto">
          <a:xfrm>
            <a:off x="5265738" y="2749550"/>
            <a:ext cx="444500" cy="466725"/>
            <a:chOff x="2356" y="1732"/>
            <a:chExt cx="280" cy="294"/>
          </a:xfrm>
        </p:grpSpPr>
        <p:sp>
          <p:nvSpPr>
            <p:cNvPr id="64605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6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64556" name="Line 51"/>
          <p:cNvSpPr>
            <a:spLocks noChangeShapeType="1"/>
          </p:cNvSpPr>
          <p:nvPr/>
        </p:nvSpPr>
        <p:spPr bwMode="auto">
          <a:xfrm>
            <a:off x="4421188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57" name="Group 52"/>
          <p:cNvGrpSpPr>
            <a:grpSpLocks/>
          </p:cNvGrpSpPr>
          <p:nvPr/>
        </p:nvGrpSpPr>
        <p:grpSpPr bwMode="auto">
          <a:xfrm>
            <a:off x="5265738" y="2749550"/>
            <a:ext cx="444500" cy="466725"/>
            <a:chOff x="2356" y="1732"/>
            <a:chExt cx="280" cy="294"/>
          </a:xfrm>
        </p:grpSpPr>
        <p:sp>
          <p:nvSpPr>
            <p:cNvPr id="64603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4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64558" name="Group 55"/>
          <p:cNvGrpSpPr>
            <a:grpSpLocks/>
          </p:cNvGrpSpPr>
          <p:nvPr/>
        </p:nvGrpSpPr>
        <p:grpSpPr bwMode="auto">
          <a:xfrm>
            <a:off x="6789738" y="2901950"/>
            <a:ext cx="444500" cy="466725"/>
            <a:chOff x="3316" y="1828"/>
            <a:chExt cx="280" cy="294"/>
          </a:xfrm>
        </p:grpSpPr>
        <p:sp>
          <p:nvSpPr>
            <p:cNvPr id="6460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64559" name="Line 58"/>
          <p:cNvSpPr>
            <a:spLocks noChangeShapeType="1"/>
          </p:cNvSpPr>
          <p:nvPr/>
        </p:nvSpPr>
        <p:spPr bwMode="auto">
          <a:xfrm>
            <a:off x="5716588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60" name="Group 59"/>
          <p:cNvGrpSpPr>
            <a:grpSpLocks/>
          </p:cNvGrpSpPr>
          <p:nvPr/>
        </p:nvGrpSpPr>
        <p:grpSpPr bwMode="auto">
          <a:xfrm>
            <a:off x="6789738" y="2901950"/>
            <a:ext cx="444500" cy="466725"/>
            <a:chOff x="3316" y="1828"/>
            <a:chExt cx="280" cy="294"/>
          </a:xfrm>
        </p:grpSpPr>
        <p:sp>
          <p:nvSpPr>
            <p:cNvPr id="64599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600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64561" name="Group 62"/>
          <p:cNvGrpSpPr>
            <a:grpSpLocks/>
          </p:cNvGrpSpPr>
          <p:nvPr/>
        </p:nvGrpSpPr>
        <p:grpSpPr bwMode="auto">
          <a:xfrm>
            <a:off x="7323138" y="1682750"/>
            <a:ext cx="444500" cy="466725"/>
            <a:chOff x="3652" y="1060"/>
            <a:chExt cx="280" cy="294"/>
          </a:xfrm>
        </p:grpSpPr>
        <p:sp>
          <p:nvSpPr>
            <p:cNvPr id="64597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8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4562" name="Line 65"/>
          <p:cNvSpPr>
            <a:spLocks noChangeShapeType="1"/>
          </p:cNvSpPr>
          <p:nvPr/>
        </p:nvSpPr>
        <p:spPr bwMode="auto">
          <a:xfrm flipH="1">
            <a:off x="7011988" y="21336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63" name="Group 66"/>
          <p:cNvGrpSpPr>
            <a:grpSpLocks/>
          </p:cNvGrpSpPr>
          <p:nvPr/>
        </p:nvGrpSpPr>
        <p:grpSpPr bwMode="auto">
          <a:xfrm>
            <a:off x="7323138" y="1682750"/>
            <a:ext cx="444500" cy="466725"/>
            <a:chOff x="3652" y="1060"/>
            <a:chExt cx="280" cy="294"/>
          </a:xfrm>
        </p:grpSpPr>
        <p:sp>
          <p:nvSpPr>
            <p:cNvPr id="64595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6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64564" name="Group 69"/>
          <p:cNvGrpSpPr>
            <a:grpSpLocks/>
          </p:cNvGrpSpPr>
          <p:nvPr/>
        </p:nvGrpSpPr>
        <p:grpSpPr bwMode="auto">
          <a:xfrm>
            <a:off x="4503738" y="4044950"/>
            <a:ext cx="444500" cy="466725"/>
            <a:chOff x="1876" y="2548"/>
            <a:chExt cx="280" cy="294"/>
          </a:xfrm>
        </p:grpSpPr>
        <p:sp>
          <p:nvSpPr>
            <p:cNvPr id="64593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4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64565" name="Line 72"/>
          <p:cNvSpPr>
            <a:spLocks noChangeShapeType="1"/>
          </p:cNvSpPr>
          <p:nvPr/>
        </p:nvSpPr>
        <p:spPr bwMode="auto">
          <a:xfrm flipV="1">
            <a:off x="4954588" y="3276600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66" name="Group 73"/>
          <p:cNvGrpSpPr>
            <a:grpSpLocks/>
          </p:cNvGrpSpPr>
          <p:nvPr/>
        </p:nvGrpSpPr>
        <p:grpSpPr bwMode="auto">
          <a:xfrm>
            <a:off x="4503738" y="4044950"/>
            <a:ext cx="444500" cy="466725"/>
            <a:chOff x="1876" y="2548"/>
            <a:chExt cx="280" cy="294"/>
          </a:xfrm>
        </p:grpSpPr>
        <p:sp>
          <p:nvSpPr>
            <p:cNvPr id="64591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2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64567" name="Group 76"/>
          <p:cNvGrpSpPr>
            <a:grpSpLocks/>
          </p:cNvGrpSpPr>
          <p:nvPr/>
        </p:nvGrpSpPr>
        <p:grpSpPr bwMode="auto">
          <a:xfrm>
            <a:off x="3741738" y="2590800"/>
            <a:ext cx="444500" cy="450850"/>
            <a:chOff x="1396" y="1632"/>
            <a:chExt cx="280" cy="284"/>
          </a:xfrm>
        </p:grpSpPr>
        <p:sp>
          <p:nvSpPr>
            <p:cNvPr id="64589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90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64568" name="Line 79"/>
          <p:cNvSpPr>
            <a:spLocks noChangeShapeType="1"/>
          </p:cNvSpPr>
          <p:nvPr/>
        </p:nvSpPr>
        <p:spPr bwMode="auto">
          <a:xfrm>
            <a:off x="4116388" y="30480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69" name="Group 80"/>
          <p:cNvGrpSpPr>
            <a:grpSpLocks/>
          </p:cNvGrpSpPr>
          <p:nvPr/>
        </p:nvGrpSpPr>
        <p:grpSpPr bwMode="auto">
          <a:xfrm>
            <a:off x="3741738" y="2590800"/>
            <a:ext cx="444500" cy="450850"/>
            <a:chOff x="1396" y="1632"/>
            <a:chExt cx="280" cy="284"/>
          </a:xfrm>
        </p:grpSpPr>
        <p:sp>
          <p:nvSpPr>
            <p:cNvPr id="64587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8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64570" name="Group 83"/>
          <p:cNvGrpSpPr>
            <a:grpSpLocks/>
          </p:cNvGrpSpPr>
          <p:nvPr/>
        </p:nvGrpSpPr>
        <p:grpSpPr bwMode="auto">
          <a:xfrm>
            <a:off x="6484938" y="4273550"/>
            <a:ext cx="444500" cy="466725"/>
            <a:chOff x="3124" y="2692"/>
            <a:chExt cx="280" cy="294"/>
          </a:xfrm>
        </p:grpSpPr>
        <p:sp>
          <p:nvSpPr>
            <p:cNvPr id="64585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6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4571" name="Line 86"/>
          <p:cNvSpPr>
            <a:spLocks noChangeShapeType="1"/>
          </p:cNvSpPr>
          <p:nvPr/>
        </p:nvSpPr>
        <p:spPr bwMode="auto">
          <a:xfrm>
            <a:off x="4954588" y="4343400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72" name="Group 87"/>
          <p:cNvGrpSpPr>
            <a:grpSpLocks/>
          </p:cNvGrpSpPr>
          <p:nvPr/>
        </p:nvGrpSpPr>
        <p:grpSpPr bwMode="auto">
          <a:xfrm>
            <a:off x="6484938" y="4273550"/>
            <a:ext cx="444500" cy="466725"/>
            <a:chOff x="3124" y="2692"/>
            <a:chExt cx="280" cy="294"/>
          </a:xfrm>
        </p:grpSpPr>
        <p:sp>
          <p:nvSpPr>
            <p:cNvPr id="645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4573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3200">
                <a:latin typeface="Times New Roman" pitchFamily="18" charset="0"/>
              </a:rPr>
              <a:t>Label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 </a:t>
            </a:r>
            <a:r>
              <a:rPr kumimoji="0" lang="en-US" altLang="ko-KR" sz="3200">
                <a:latin typeface="Times New Roman" pitchFamily="18" charset="0"/>
              </a:rPr>
              <a:t>and return to </a:t>
            </a: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5</a:t>
            </a:r>
            <a:r>
              <a:rPr kumimoji="0" lang="en-US" altLang="ko-KR" sz="3200">
                <a:latin typeface="Times New Roman" pitchFamily="18" charset="0"/>
              </a:rPr>
              <a:t>.</a:t>
            </a:r>
          </a:p>
        </p:txBody>
      </p:sp>
      <p:grpSp>
        <p:nvGrpSpPr>
          <p:cNvPr id="64574" name="Group 91"/>
          <p:cNvGrpSpPr>
            <a:grpSpLocks/>
          </p:cNvGrpSpPr>
          <p:nvPr/>
        </p:nvGrpSpPr>
        <p:grpSpPr bwMode="auto">
          <a:xfrm>
            <a:off x="5722938" y="1371600"/>
            <a:ext cx="444500" cy="450850"/>
            <a:chOff x="2644" y="864"/>
            <a:chExt cx="280" cy="284"/>
          </a:xfrm>
        </p:grpSpPr>
        <p:sp>
          <p:nvSpPr>
            <p:cNvPr id="64581" name="Oval 92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2" name="Rectangle 93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4575" name="Line 94"/>
          <p:cNvSpPr>
            <a:spLocks noChangeShapeType="1"/>
          </p:cNvSpPr>
          <p:nvPr/>
        </p:nvSpPr>
        <p:spPr bwMode="auto">
          <a:xfrm flipH="1">
            <a:off x="5564188" y="17526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722938" y="1371600"/>
            <a:ext cx="444500" cy="450850"/>
            <a:chOff x="2644" y="864"/>
            <a:chExt cx="280" cy="284"/>
          </a:xfrm>
        </p:grpSpPr>
        <p:sp>
          <p:nvSpPr>
            <p:cNvPr id="64579" name="Oval 9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580" name="Rectangle 97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73570" name="Line 98"/>
          <p:cNvSpPr>
            <a:spLocks noChangeShapeType="1"/>
          </p:cNvSpPr>
          <p:nvPr/>
        </p:nvSpPr>
        <p:spPr bwMode="auto">
          <a:xfrm flipV="1">
            <a:off x="5668963" y="2003425"/>
            <a:ext cx="1543050" cy="79375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3571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Return to </a:t>
            </a:r>
            <a:r>
              <a:rPr lang="en-US" altLang="ko-KR" sz="2600" smtClean="0">
                <a:solidFill>
                  <a:srgbClr val="3333FF"/>
                </a:solidFill>
              </a:rPr>
              <a:t>2</a:t>
            </a:r>
            <a:r>
              <a:rPr lang="en-US" altLang="ko-KR" sz="2600" smtClean="0"/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456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570" grpId="0" animBg="1"/>
      <p:bldP spid="873571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Depth-First Search Example</a:t>
            </a:r>
          </a:p>
        </p:txBody>
      </p:sp>
      <p:sp>
        <p:nvSpPr>
          <p:cNvPr id="65540" name="Oval 3"/>
          <p:cNvSpPr>
            <a:spLocks noChangeArrowheads="1"/>
          </p:cNvSpPr>
          <p:nvPr/>
        </p:nvSpPr>
        <p:spPr bwMode="auto">
          <a:xfrm>
            <a:off x="3128963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1" name="Oval 4"/>
          <p:cNvSpPr>
            <a:spLocks noChangeArrowheads="1"/>
          </p:cNvSpPr>
          <p:nvPr/>
        </p:nvSpPr>
        <p:spPr bwMode="auto">
          <a:xfrm>
            <a:off x="4119563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2" name="Oval 5"/>
          <p:cNvSpPr>
            <a:spLocks noChangeArrowheads="1"/>
          </p:cNvSpPr>
          <p:nvPr/>
        </p:nvSpPr>
        <p:spPr bwMode="auto">
          <a:xfrm>
            <a:off x="5719763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3" name="Oval 6"/>
          <p:cNvSpPr>
            <a:spLocks noChangeArrowheads="1"/>
          </p:cNvSpPr>
          <p:nvPr/>
        </p:nvSpPr>
        <p:spPr bwMode="auto">
          <a:xfrm>
            <a:off x="7319963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4" name="Oval 7"/>
          <p:cNvSpPr>
            <a:spLocks noChangeArrowheads="1"/>
          </p:cNvSpPr>
          <p:nvPr/>
        </p:nvSpPr>
        <p:spPr bwMode="auto">
          <a:xfrm>
            <a:off x="8081963" y="3206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5" name="Oval 8"/>
          <p:cNvSpPr>
            <a:spLocks noChangeArrowheads="1"/>
          </p:cNvSpPr>
          <p:nvPr/>
        </p:nvSpPr>
        <p:spPr bwMode="auto">
          <a:xfrm>
            <a:off x="3738563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6" name="Oval 9"/>
          <p:cNvSpPr>
            <a:spLocks noChangeArrowheads="1"/>
          </p:cNvSpPr>
          <p:nvPr/>
        </p:nvSpPr>
        <p:spPr bwMode="auto">
          <a:xfrm>
            <a:off x="5262563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7" name="Oval 10"/>
          <p:cNvSpPr>
            <a:spLocks noChangeArrowheads="1"/>
          </p:cNvSpPr>
          <p:nvPr/>
        </p:nvSpPr>
        <p:spPr bwMode="auto">
          <a:xfrm>
            <a:off x="6786563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8" name="Oval 11"/>
          <p:cNvSpPr>
            <a:spLocks noChangeArrowheads="1"/>
          </p:cNvSpPr>
          <p:nvPr/>
        </p:nvSpPr>
        <p:spPr bwMode="auto">
          <a:xfrm>
            <a:off x="7472363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49" name="Oval 12"/>
          <p:cNvSpPr>
            <a:spLocks noChangeArrowheads="1"/>
          </p:cNvSpPr>
          <p:nvPr/>
        </p:nvSpPr>
        <p:spPr bwMode="auto">
          <a:xfrm>
            <a:off x="4500563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0" name="Oval 13"/>
          <p:cNvSpPr>
            <a:spLocks noChangeArrowheads="1"/>
          </p:cNvSpPr>
          <p:nvPr/>
        </p:nvSpPr>
        <p:spPr bwMode="auto">
          <a:xfrm>
            <a:off x="6481763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1" name="Line 14"/>
          <p:cNvSpPr>
            <a:spLocks noChangeShapeType="1"/>
          </p:cNvSpPr>
          <p:nvPr/>
        </p:nvSpPr>
        <p:spPr bwMode="auto">
          <a:xfrm flipH="1">
            <a:off x="3503613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2" name="Line 15"/>
          <p:cNvSpPr>
            <a:spLocks noChangeShapeType="1"/>
          </p:cNvSpPr>
          <p:nvPr/>
        </p:nvSpPr>
        <p:spPr bwMode="auto">
          <a:xfrm>
            <a:off x="4418013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3" name="Line 16"/>
          <p:cNvSpPr>
            <a:spLocks noChangeShapeType="1"/>
          </p:cNvSpPr>
          <p:nvPr/>
        </p:nvSpPr>
        <p:spPr bwMode="auto">
          <a:xfrm>
            <a:off x="3503613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4" name="Line 17"/>
          <p:cNvSpPr>
            <a:spLocks noChangeShapeType="1"/>
          </p:cNvSpPr>
          <p:nvPr/>
        </p:nvSpPr>
        <p:spPr bwMode="auto">
          <a:xfrm>
            <a:off x="4113213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5" name="Line 18"/>
          <p:cNvSpPr>
            <a:spLocks noChangeShapeType="1"/>
          </p:cNvSpPr>
          <p:nvPr/>
        </p:nvSpPr>
        <p:spPr bwMode="auto">
          <a:xfrm>
            <a:off x="4951413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6" name="Line 19"/>
          <p:cNvSpPr>
            <a:spLocks noChangeShapeType="1"/>
          </p:cNvSpPr>
          <p:nvPr/>
        </p:nvSpPr>
        <p:spPr bwMode="auto">
          <a:xfrm flipH="1">
            <a:off x="5561013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7" name="Line 20"/>
          <p:cNvSpPr>
            <a:spLocks noChangeShapeType="1"/>
          </p:cNvSpPr>
          <p:nvPr/>
        </p:nvSpPr>
        <p:spPr bwMode="auto">
          <a:xfrm>
            <a:off x="5561013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8" name="Line 21"/>
          <p:cNvSpPr>
            <a:spLocks noChangeShapeType="1"/>
          </p:cNvSpPr>
          <p:nvPr/>
        </p:nvSpPr>
        <p:spPr bwMode="auto">
          <a:xfrm flipH="1">
            <a:off x="7008813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59" name="Line 22"/>
          <p:cNvSpPr>
            <a:spLocks noChangeShapeType="1"/>
          </p:cNvSpPr>
          <p:nvPr/>
        </p:nvSpPr>
        <p:spPr bwMode="auto">
          <a:xfrm flipV="1">
            <a:off x="7770813" y="36576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60" name="Rectangle 23"/>
          <p:cNvSpPr>
            <a:spLocks noChangeArrowheads="1"/>
          </p:cNvSpPr>
          <p:nvPr/>
        </p:nvSpPr>
        <p:spPr bwMode="auto">
          <a:xfrm>
            <a:off x="4189413" y="11430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5561" name="Rectangle 24"/>
          <p:cNvSpPr>
            <a:spLocks noChangeArrowheads="1"/>
          </p:cNvSpPr>
          <p:nvPr/>
        </p:nvSpPr>
        <p:spPr bwMode="auto">
          <a:xfrm>
            <a:off x="5789613" y="1371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5562" name="Rectangle 25"/>
          <p:cNvSpPr>
            <a:spLocks noChangeArrowheads="1"/>
          </p:cNvSpPr>
          <p:nvPr/>
        </p:nvSpPr>
        <p:spPr bwMode="auto">
          <a:xfrm>
            <a:off x="7389813" y="17526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5563" name="Rectangle 26"/>
          <p:cNvSpPr>
            <a:spLocks noChangeArrowheads="1"/>
          </p:cNvSpPr>
          <p:nvPr/>
        </p:nvSpPr>
        <p:spPr bwMode="auto">
          <a:xfrm>
            <a:off x="8075613" y="3276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65564" name="Rectangle 27"/>
          <p:cNvSpPr>
            <a:spLocks noChangeArrowheads="1"/>
          </p:cNvSpPr>
          <p:nvPr/>
        </p:nvSpPr>
        <p:spPr bwMode="auto">
          <a:xfrm>
            <a:off x="3198813" y="19812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5565" name="Rectangle 28"/>
          <p:cNvSpPr>
            <a:spLocks noChangeArrowheads="1"/>
          </p:cNvSpPr>
          <p:nvPr/>
        </p:nvSpPr>
        <p:spPr bwMode="auto">
          <a:xfrm>
            <a:off x="3808413" y="2590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5566" name="Rectangle 29"/>
          <p:cNvSpPr>
            <a:spLocks noChangeArrowheads="1"/>
          </p:cNvSpPr>
          <p:nvPr/>
        </p:nvSpPr>
        <p:spPr bwMode="auto">
          <a:xfrm>
            <a:off x="5332413" y="2819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5567" name="Rectangle 30"/>
          <p:cNvSpPr>
            <a:spLocks noChangeArrowheads="1"/>
          </p:cNvSpPr>
          <p:nvPr/>
        </p:nvSpPr>
        <p:spPr bwMode="auto">
          <a:xfrm>
            <a:off x="6856413" y="2971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5568" name="Rectangle 31"/>
          <p:cNvSpPr>
            <a:spLocks noChangeArrowheads="1"/>
          </p:cNvSpPr>
          <p:nvPr/>
        </p:nvSpPr>
        <p:spPr bwMode="auto">
          <a:xfrm>
            <a:off x="7466013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65569" name="Rectangle 32"/>
          <p:cNvSpPr>
            <a:spLocks noChangeArrowheads="1"/>
          </p:cNvSpPr>
          <p:nvPr/>
        </p:nvSpPr>
        <p:spPr bwMode="auto">
          <a:xfrm>
            <a:off x="4570413" y="4114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5570" name="Rectangle 33"/>
          <p:cNvSpPr>
            <a:spLocks noChangeArrowheads="1"/>
          </p:cNvSpPr>
          <p:nvPr/>
        </p:nvSpPr>
        <p:spPr bwMode="auto">
          <a:xfrm>
            <a:off x="6551613" y="43434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5571" name="Line 34"/>
          <p:cNvSpPr>
            <a:spLocks noChangeShapeType="1"/>
          </p:cNvSpPr>
          <p:nvPr/>
        </p:nvSpPr>
        <p:spPr bwMode="auto">
          <a:xfrm>
            <a:off x="5713413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2" name="Line 35"/>
          <p:cNvSpPr>
            <a:spLocks noChangeShapeType="1"/>
          </p:cNvSpPr>
          <p:nvPr/>
        </p:nvSpPr>
        <p:spPr bwMode="auto">
          <a:xfrm>
            <a:off x="4570413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3" name="Line 36"/>
          <p:cNvSpPr>
            <a:spLocks noChangeShapeType="1"/>
          </p:cNvSpPr>
          <p:nvPr/>
        </p:nvSpPr>
        <p:spPr bwMode="auto">
          <a:xfrm>
            <a:off x="4265613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74" name="Line 37"/>
          <p:cNvSpPr>
            <a:spLocks noChangeShapeType="1"/>
          </p:cNvSpPr>
          <p:nvPr/>
        </p:nvSpPr>
        <p:spPr bwMode="auto">
          <a:xfrm flipV="1">
            <a:off x="4951413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5575" name="Group 38"/>
          <p:cNvGrpSpPr>
            <a:grpSpLocks/>
          </p:cNvGrpSpPr>
          <p:nvPr/>
        </p:nvGrpSpPr>
        <p:grpSpPr bwMode="auto">
          <a:xfrm>
            <a:off x="3128963" y="1911350"/>
            <a:ext cx="444500" cy="466725"/>
            <a:chOff x="1012" y="1204"/>
            <a:chExt cx="280" cy="294"/>
          </a:xfrm>
        </p:grpSpPr>
        <p:sp>
          <p:nvSpPr>
            <p:cNvPr id="656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5576" name="Group 41"/>
          <p:cNvGrpSpPr>
            <a:grpSpLocks/>
          </p:cNvGrpSpPr>
          <p:nvPr/>
        </p:nvGrpSpPr>
        <p:grpSpPr bwMode="auto">
          <a:xfrm>
            <a:off x="4119563" y="1073150"/>
            <a:ext cx="444500" cy="466725"/>
            <a:chOff x="1636" y="676"/>
            <a:chExt cx="280" cy="294"/>
          </a:xfrm>
        </p:grpSpPr>
        <p:sp>
          <p:nvSpPr>
            <p:cNvPr id="65632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3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5577" name="Line 44"/>
          <p:cNvSpPr>
            <a:spLocks noChangeShapeType="1"/>
          </p:cNvSpPr>
          <p:nvPr/>
        </p:nvSpPr>
        <p:spPr bwMode="auto">
          <a:xfrm flipH="1">
            <a:off x="3503613" y="1447800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5578" name="Group 45"/>
          <p:cNvGrpSpPr>
            <a:grpSpLocks/>
          </p:cNvGrpSpPr>
          <p:nvPr/>
        </p:nvGrpSpPr>
        <p:grpSpPr bwMode="auto">
          <a:xfrm>
            <a:off x="4119563" y="1073150"/>
            <a:ext cx="444500" cy="466725"/>
            <a:chOff x="1636" y="676"/>
            <a:chExt cx="280" cy="294"/>
          </a:xfrm>
        </p:grpSpPr>
        <p:sp>
          <p:nvSpPr>
            <p:cNvPr id="65630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31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5579" name="Group 48"/>
          <p:cNvGrpSpPr>
            <a:grpSpLocks/>
          </p:cNvGrpSpPr>
          <p:nvPr/>
        </p:nvGrpSpPr>
        <p:grpSpPr bwMode="auto">
          <a:xfrm>
            <a:off x="5262563" y="2749550"/>
            <a:ext cx="444500" cy="466725"/>
            <a:chOff x="2356" y="1732"/>
            <a:chExt cx="280" cy="294"/>
          </a:xfrm>
        </p:grpSpPr>
        <p:sp>
          <p:nvSpPr>
            <p:cNvPr id="65628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9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4418013" y="1524000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5581" name="Group 52"/>
          <p:cNvGrpSpPr>
            <a:grpSpLocks/>
          </p:cNvGrpSpPr>
          <p:nvPr/>
        </p:nvGrpSpPr>
        <p:grpSpPr bwMode="auto">
          <a:xfrm>
            <a:off x="5262563" y="2749550"/>
            <a:ext cx="444500" cy="466725"/>
            <a:chOff x="2356" y="1732"/>
            <a:chExt cx="280" cy="294"/>
          </a:xfrm>
        </p:grpSpPr>
        <p:sp>
          <p:nvSpPr>
            <p:cNvPr id="65626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7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65582" name="Group 55"/>
          <p:cNvGrpSpPr>
            <a:grpSpLocks/>
          </p:cNvGrpSpPr>
          <p:nvPr/>
        </p:nvGrpSpPr>
        <p:grpSpPr bwMode="auto">
          <a:xfrm>
            <a:off x="6786563" y="2901950"/>
            <a:ext cx="444500" cy="466725"/>
            <a:chOff x="3316" y="1828"/>
            <a:chExt cx="280" cy="294"/>
          </a:xfrm>
        </p:grpSpPr>
        <p:sp>
          <p:nvSpPr>
            <p:cNvPr id="65624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5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65583" name="Line 58"/>
          <p:cNvSpPr>
            <a:spLocks noChangeShapeType="1"/>
          </p:cNvSpPr>
          <p:nvPr/>
        </p:nvSpPr>
        <p:spPr bwMode="auto">
          <a:xfrm>
            <a:off x="5713413" y="2971800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5584" name="Group 59"/>
          <p:cNvGrpSpPr>
            <a:grpSpLocks/>
          </p:cNvGrpSpPr>
          <p:nvPr/>
        </p:nvGrpSpPr>
        <p:grpSpPr bwMode="auto">
          <a:xfrm>
            <a:off x="6786563" y="2901950"/>
            <a:ext cx="444500" cy="466725"/>
            <a:chOff x="3316" y="1828"/>
            <a:chExt cx="280" cy="294"/>
          </a:xfrm>
        </p:grpSpPr>
        <p:sp>
          <p:nvSpPr>
            <p:cNvPr id="65622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3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65585" name="Group 62"/>
          <p:cNvGrpSpPr>
            <a:grpSpLocks/>
          </p:cNvGrpSpPr>
          <p:nvPr/>
        </p:nvGrpSpPr>
        <p:grpSpPr bwMode="auto">
          <a:xfrm>
            <a:off x="7319963" y="1682750"/>
            <a:ext cx="444500" cy="466725"/>
            <a:chOff x="3652" y="1060"/>
            <a:chExt cx="280" cy="294"/>
          </a:xfrm>
        </p:grpSpPr>
        <p:sp>
          <p:nvSpPr>
            <p:cNvPr id="65620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21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5586" name="Line 65"/>
          <p:cNvSpPr>
            <a:spLocks noChangeShapeType="1"/>
          </p:cNvSpPr>
          <p:nvPr/>
        </p:nvSpPr>
        <p:spPr bwMode="auto">
          <a:xfrm flipH="1">
            <a:off x="7008813" y="2133600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5587" name="Group 66"/>
          <p:cNvGrpSpPr>
            <a:grpSpLocks/>
          </p:cNvGrpSpPr>
          <p:nvPr/>
        </p:nvGrpSpPr>
        <p:grpSpPr bwMode="auto">
          <a:xfrm>
            <a:off x="7319963" y="1682750"/>
            <a:ext cx="444500" cy="466725"/>
            <a:chOff x="3652" y="1060"/>
            <a:chExt cx="280" cy="294"/>
          </a:xfrm>
        </p:grpSpPr>
        <p:sp>
          <p:nvSpPr>
            <p:cNvPr id="65618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9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65588" name="Group 69"/>
          <p:cNvGrpSpPr>
            <a:grpSpLocks/>
          </p:cNvGrpSpPr>
          <p:nvPr/>
        </p:nvGrpSpPr>
        <p:grpSpPr bwMode="auto">
          <a:xfrm>
            <a:off x="4500563" y="4044950"/>
            <a:ext cx="444500" cy="466725"/>
            <a:chOff x="1876" y="2548"/>
            <a:chExt cx="280" cy="294"/>
          </a:xfrm>
        </p:grpSpPr>
        <p:sp>
          <p:nvSpPr>
            <p:cNvPr id="65616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7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65589" name="Line 72"/>
          <p:cNvSpPr>
            <a:spLocks noChangeShapeType="1"/>
          </p:cNvSpPr>
          <p:nvPr/>
        </p:nvSpPr>
        <p:spPr bwMode="auto">
          <a:xfrm flipV="1">
            <a:off x="4951413" y="3276600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5590" name="Group 73"/>
          <p:cNvGrpSpPr>
            <a:grpSpLocks/>
          </p:cNvGrpSpPr>
          <p:nvPr/>
        </p:nvGrpSpPr>
        <p:grpSpPr bwMode="auto">
          <a:xfrm>
            <a:off x="4500563" y="4044950"/>
            <a:ext cx="444500" cy="466725"/>
            <a:chOff x="1876" y="2548"/>
            <a:chExt cx="280" cy="294"/>
          </a:xfrm>
        </p:grpSpPr>
        <p:sp>
          <p:nvSpPr>
            <p:cNvPr id="65614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5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65591" name="Group 76"/>
          <p:cNvGrpSpPr>
            <a:grpSpLocks/>
          </p:cNvGrpSpPr>
          <p:nvPr/>
        </p:nvGrpSpPr>
        <p:grpSpPr bwMode="auto">
          <a:xfrm>
            <a:off x="3738563" y="2590800"/>
            <a:ext cx="444500" cy="450850"/>
            <a:chOff x="1396" y="1632"/>
            <a:chExt cx="280" cy="284"/>
          </a:xfrm>
        </p:grpSpPr>
        <p:sp>
          <p:nvSpPr>
            <p:cNvPr id="6561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65592" name="Line 79"/>
          <p:cNvSpPr>
            <a:spLocks noChangeShapeType="1"/>
          </p:cNvSpPr>
          <p:nvPr/>
        </p:nvSpPr>
        <p:spPr bwMode="auto">
          <a:xfrm>
            <a:off x="4113213" y="30480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5593" name="Group 80"/>
          <p:cNvGrpSpPr>
            <a:grpSpLocks/>
          </p:cNvGrpSpPr>
          <p:nvPr/>
        </p:nvGrpSpPr>
        <p:grpSpPr bwMode="auto">
          <a:xfrm>
            <a:off x="3738563" y="2590800"/>
            <a:ext cx="444500" cy="450850"/>
            <a:chOff x="1396" y="1632"/>
            <a:chExt cx="280" cy="284"/>
          </a:xfrm>
        </p:grpSpPr>
        <p:sp>
          <p:nvSpPr>
            <p:cNvPr id="65610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11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65594" name="Group 83"/>
          <p:cNvGrpSpPr>
            <a:grpSpLocks/>
          </p:cNvGrpSpPr>
          <p:nvPr/>
        </p:nvGrpSpPr>
        <p:grpSpPr bwMode="auto">
          <a:xfrm>
            <a:off x="6481763" y="4273550"/>
            <a:ext cx="444500" cy="466725"/>
            <a:chOff x="3124" y="2692"/>
            <a:chExt cx="280" cy="294"/>
          </a:xfrm>
        </p:grpSpPr>
        <p:sp>
          <p:nvSpPr>
            <p:cNvPr id="6560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5595" name="Line 86"/>
          <p:cNvSpPr>
            <a:spLocks noChangeShapeType="1"/>
          </p:cNvSpPr>
          <p:nvPr/>
        </p:nvSpPr>
        <p:spPr bwMode="auto">
          <a:xfrm>
            <a:off x="4951413" y="4343400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5596" name="Group 87"/>
          <p:cNvGrpSpPr>
            <a:grpSpLocks/>
          </p:cNvGrpSpPr>
          <p:nvPr/>
        </p:nvGrpSpPr>
        <p:grpSpPr bwMode="auto">
          <a:xfrm>
            <a:off x="6481763" y="4273550"/>
            <a:ext cx="444500" cy="466725"/>
            <a:chOff x="3124" y="2692"/>
            <a:chExt cx="280" cy="294"/>
          </a:xfrm>
        </p:grpSpPr>
        <p:sp>
          <p:nvSpPr>
            <p:cNvPr id="6560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65597" name="Group 90"/>
          <p:cNvGrpSpPr>
            <a:grpSpLocks/>
          </p:cNvGrpSpPr>
          <p:nvPr/>
        </p:nvGrpSpPr>
        <p:grpSpPr bwMode="auto">
          <a:xfrm>
            <a:off x="5719763" y="1371600"/>
            <a:ext cx="444500" cy="450850"/>
            <a:chOff x="2644" y="864"/>
            <a:chExt cx="280" cy="284"/>
          </a:xfrm>
        </p:grpSpPr>
        <p:sp>
          <p:nvSpPr>
            <p:cNvPr id="65604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5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5598" name="Line 93"/>
          <p:cNvSpPr>
            <a:spLocks noChangeShapeType="1"/>
          </p:cNvSpPr>
          <p:nvPr/>
        </p:nvSpPr>
        <p:spPr bwMode="auto">
          <a:xfrm flipH="1">
            <a:off x="5561013" y="1752600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5599" name="Group 94"/>
          <p:cNvGrpSpPr>
            <a:grpSpLocks/>
          </p:cNvGrpSpPr>
          <p:nvPr/>
        </p:nvGrpSpPr>
        <p:grpSpPr bwMode="auto">
          <a:xfrm>
            <a:off x="5719763" y="1371600"/>
            <a:ext cx="444500" cy="450850"/>
            <a:chOff x="2644" y="864"/>
            <a:chExt cx="280" cy="284"/>
          </a:xfrm>
        </p:grpSpPr>
        <p:sp>
          <p:nvSpPr>
            <p:cNvPr id="65602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603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5600" name="Line 97"/>
          <p:cNvSpPr>
            <a:spLocks noChangeShapeType="1"/>
          </p:cNvSpPr>
          <p:nvPr/>
        </p:nvSpPr>
        <p:spPr bwMode="auto">
          <a:xfrm flipH="1">
            <a:off x="2449513" y="1196975"/>
            <a:ext cx="1655762" cy="144463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4594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827088" y="4941888"/>
            <a:ext cx="7924800" cy="381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Return to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1</a:t>
            </a:r>
            <a:r>
              <a:rPr lang="en-US" altLang="ko-KR" sz="260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30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94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Depth-First Search Example</a:t>
            </a:r>
          </a:p>
        </p:txBody>
      </p:sp>
      <p:sp>
        <p:nvSpPr>
          <p:cNvPr id="66564" name="Oval 3"/>
          <p:cNvSpPr>
            <a:spLocks noChangeArrowheads="1"/>
          </p:cNvSpPr>
          <p:nvPr/>
        </p:nvSpPr>
        <p:spPr bwMode="auto">
          <a:xfrm>
            <a:off x="3133725" y="19335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5" name="Oval 4"/>
          <p:cNvSpPr>
            <a:spLocks noChangeArrowheads="1"/>
          </p:cNvSpPr>
          <p:nvPr/>
        </p:nvSpPr>
        <p:spPr bwMode="auto">
          <a:xfrm>
            <a:off x="4124325" y="10953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5724525" y="1400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7" name="Oval 6"/>
          <p:cNvSpPr>
            <a:spLocks noChangeArrowheads="1"/>
          </p:cNvSpPr>
          <p:nvPr/>
        </p:nvSpPr>
        <p:spPr bwMode="auto">
          <a:xfrm>
            <a:off x="7324725" y="17049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8" name="Oval 7"/>
          <p:cNvSpPr>
            <a:spLocks noChangeArrowheads="1"/>
          </p:cNvSpPr>
          <p:nvPr/>
        </p:nvSpPr>
        <p:spPr bwMode="auto">
          <a:xfrm>
            <a:off x="8086725" y="32289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69" name="Oval 8"/>
          <p:cNvSpPr>
            <a:spLocks noChangeArrowheads="1"/>
          </p:cNvSpPr>
          <p:nvPr/>
        </p:nvSpPr>
        <p:spPr bwMode="auto">
          <a:xfrm>
            <a:off x="3743325" y="26193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0" name="Oval 9"/>
          <p:cNvSpPr>
            <a:spLocks noChangeArrowheads="1"/>
          </p:cNvSpPr>
          <p:nvPr/>
        </p:nvSpPr>
        <p:spPr bwMode="auto">
          <a:xfrm>
            <a:off x="5267325" y="2771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1" name="Oval 10"/>
          <p:cNvSpPr>
            <a:spLocks noChangeArrowheads="1"/>
          </p:cNvSpPr>
          <p:nvPr/>
        </p:nvSpPr>
        <p:spPr bwMode="auto">
          <a:xfrm>
            <a:off x="6791325" y="2924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2" name="Oval 11"/>
          <p:cNvSpPr>
            <a:spLocks noChangeArrowheads="1"/>
          </p:cNvSpPr>
          <p:nvPr/>
        </p:nvSpPr>
        <p:spPr bwMode="auto">
          <a:xfrm>
            <a:off x="7477125" y="4295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3" name="Oval 12"/>
          <p:cNvSpPr>
            <a:spLocks noChangeArrowheads="1"/>
          </p:cNvSpPr>
          <p:nvPr/>
        </p:nvSpPr>
        <p:spPr bwMode="auto">
          <a:xfrm>
            <a:off x="4505325" y="40671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4" name="Oval 13"/>
          <p:cNvSpPr>
            <a:spLocks noChangeArrowheads="1"/>
          </p:cNvSpPr>
          <p:nvPr/>
        </p:nvSpPr>
        <p:spPr bwMode="auto">
          <a:xfrm>
            <a:off x="6486525" y="42957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 flipH="1">
            <a:off x="3508375" y="147002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>
            <a:off x="4422775" y="154622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>
            <a:off x="3508375" y="2384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8" name="Line 17"/>
          <p:cNvSpPr>
            <a:spLocks noChangeShapeType="1"/>
          </p:cNvSpPr>
          <p:nvPr/>
        </p:nvSpPr>
        <p:spPr bwMode="auto">
          <a:xfrm>
            <a:off x="4117975" y="307022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79" name="Line 18"/>
          <p:cNvSpPr>
            <a:spLocks noChangeShapeType="1"/>
          </p:cNvSpPr>
          <p:nvPr/>
        </p:nvSpPr>
        <p:spPr bwMode="auto">
          <a:xfrm>
            <a:off x="4956175" y="436562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80" name="Line 19"/>
          <p:cNvSpPr>
            <a:spLocks noChangeShapeType="1"/>
          </p:cNvSpPr>
          <p:nvPr/>
        </p:nvSpPr>
        <p:spPr bwMode="auto">
          <a:xfrm flipH="1">
            <a:off x="5565775" y="177482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81" name="Line 20"/>
          <p:cNvSpPr>
            <a:spLocks noChangeShapeType="1"/>
          </p:cNvSpPr>
          <p:nvPr/>
        </p:nvSpPr>
        <p:spPr bwMode="auto">
          <a:xfrm>
            <a:off x="5565775" y="322262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82" name="Line 21"/>
          <p:cNvSpPr>
            <a:spLocks noChangeShapeType="1"/>
          </p:cNvSpPr>
          <p:nvPr/>
        </p:nvSpPr>
        <p:spPr bwMode="auto">
          <a:xfrm flipH="1">
            <a:off x="7013575" y="215582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83" name="Line 22"/>
          <p:cNvSpPr>
            <a:spLocks noChangeShapeType="1"/>
          </p:cNvSpPr>
          <p:nvPr/>
        </p:nvSpPr>
        <p:spPr bwMode="auto">
          <a:xfrm flipV="1">
            <a:off x="7775575" y="3679825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4194175" y="11652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66585" name="Rectangle 24"/>
          <p:cNvSpPr>
            <a:spLocks noChangeArrowheads="1"/>
          </p:cNvSpPr>
          <p:nvPr/>
        </p:nvSpPr>
        <p:spPr bwMode="auto">
          <a:xfrm>
            <a:off x="5794375" y="13938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66586" name="Rectangle 25"/>
          <p:cNvSpPr>
            <a:spLocks noChangeArrowheads="1"/>
          </p:cNvSpPr>
          <p:nvPr/>
        </p:nvSpPr>
        <p:spPr bwMode="auto">
          <a:xfrm>
            <a:off x="7394575" y="17748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66587" name="Rectangle 26"/>
          <p:cNvSpPr>
            <a:spLocks noChangeArrowheads="1"/>
          </p:cNvSpPr>
          <p:nvPr/>
        </p:nvSpPr>
        <p:spPr bwMode="auto">
          <a:xfrm>
            <a:off x="8080375" y="32988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66588" name="Rectangle 27"/>
          <p:cNvSpPr>
            <a:spLocks noChangeArrowheads="1"/>
          </p:cNvSpPr>
          <p:nvPr/>
        </p:nvSpPr>
        <p:spPr bwMode="auto">
          <a:xfrm>
            <a:off x="3203575" y="20034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66589" name="Rectangle 28"/>
          <p:cNvSpPr>
            <a:spLocks noChangeArrowheads="1"/>
          </p:cNvSpPr>
          <p:nvPr/>
        </p:nvSpPr>
        <p:spPr bwMode="auto">
          <a:xfrm>
            <a:off x="3813175" y="26130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66590" name="Rectangle 29"/>
          <p:cNvSpPr>
            <a:spLocks noChangeArrowheads="1"/>
          </p:cNvSpPr>
          <p:nvPr/>
        </p:nvSpPr>
        <p:spPr bwMode="auto">
          <a:xfrm>
            <a:off x="5337175" y="28416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66591" name="Rectangle 30"/>
          <p:cNvSpPr>
            <a:spLocks noChangeArrowheads="1"/>
          </p:cNvSpPr>
          <p:nvPr/>
        </p:nvSpPr>
        <p:spPr bwMode="auto">
          <a:xfrm>
            <a:off x="6861175" y="29940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66592" name="Rectangle 31"/>
          <p:cNvSpPr>
            <a:spLocks noChangeArrowheads="1"/>
          </p:cNvSpPr>
          <p:nvPr/>
        </p:nvSpPr>
        <p:spPr bwMode="auto">
          <a:xfrm>
            <a:off x="7470775" y="43656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66593" name="Rectangle 32"/>
          <p:cNvSpPr>
            <a:spLocks noChangeArrowheads="1"/>
          </p:cNvSpPr>
          <p:nvPr/>
        </p:nvSpPr>
        <p:spPr bwMode="auto">
          <a:xfrm>
            <a:off x="4575175" y="41370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66594" name="Rectangle 33"/>
          <p:cNvSpPr>
            <a:spLocks noChangeArrowheads="1"/>
          </p:cNvSpPr>
          <p:nvPr/>
        </p:nvSpPr>
        <p:spPr bwMode="auto">
          <a:xfrm>
            <a:off x="6556375" y="43656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66595" name="Line 34"/>
          <p:cNvSpPr>
            <a:spLocks noChangeShapeType="1"/>
          </p:cNvSpPr>
          <p:nvPr/>
        </p:nvSpPr>
        <p:spPr bwMode="auto">
          <a:xfrm>
            <a:off x="5718175" y="29940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96" name="Line 35"/>
          <p:cNvSpPr>
            <a:spLocks noChangeShapeType="1"/>
          </p:cNvSpPr>
          <p:nvPr/>
        </p:nvSpPr>
        <p:spPr bwMode="auto">
          <a:xfrm>
            <a:off x="4575175" y="131762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97" name="Line 36"/>
          <p:cNvSpPr>
            <a:spLocks noChangeShapeType="1"/>
          </p:cNvSpPr>
          <p:nvPr/>
        </p:nvSpPr>
        <p:spPr bwMode="auto">
          <a:xfrm>
            <a:off x="4270375" y="154622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98" name="Line 37"/>
          <p:cNvSpPr>
            <a:spLocks noChangeShapeType="1"/>
          </p:cNvSpPr>
          <p:nvPr/>
        </p:nvSpPr>
        <p:spPr bwMode="auto">
          <a:xfrm flipV="1">
            <a:off x="4956175" y="329882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599" name="Group 38"/>
          <p:cNvGrpSpPr>
            <a:grpSpLocks/>
          </p:cNvGrpSpPr>
          <p:nvPr/>
        </p:nvGrpSpPr>
        <p:grpSpPr bwMode="auto">
          <a:xfrm>
            <a:off x="3133725" y="1933575"/>
            <a:ext cx="444500" cy="466725"/>
            <a:chOff x="1012" y="1204"/>
            <a:chExt cx="280" cy="294"/>
          </a:xfrm>
        </p:grpSpPr>
        <p:sp>
          <p:nvSpPr>
            <p:cNvPr id="66658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9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6600" name="Group 41"/>
          <p:cNvGrpSpPr>
            <a:grpSpLocks/>
          </p:cNvGrpSpPr>
          <p:nvPr/>
        </p:nvGrpSpPr>
        <p:grpSpPr bwMode="auto">
          <a:xfrm>
            <a:off x="4124325" y="1095375"/>
            <a:ext cx="444500" cy="466725"/>
            <a:chOff x="1636" y="676"/>
            <a:chExt cx="280" cy="294"/>
          </a:xfrm>
        </p:grpSpPr>
        <p:sp>
          <p:nvSpPr>
            <p:cNvPr id="66656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7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6601" name="Line 44"/>
          <p:cNvSpPr>
            <a:spLocks noChangeShapeType="1"/>
          </p:cNvSpPr>
          <p:nvPr/>
        </p:nvSpPr>
        <p:spPr bwMode="auto">
          <a:xfrm flipH="1">
            <a:off x="3508375" y="1470025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602" name="Group 45"/>
          <p:cNvGrpSpPr>
            <a:grpSpLocks/>
          </p:cNvGrpSpPr>
          <p:nvPr/>
        </p:nvGrpSpPr>
        <p:grpSpPr bwMode="auto">
          <a:xfrm>
            <a:off x="4124325" y="1095375"/>
            <a:ext cx="444500" cy="466725"/>
            <a:chOff x="1636" y="676"/>
            <a:chExt cx="280" cy="294"/>
          </a:xfrm>
        </p:grpSpPr>
        <p:sp>
          <p:nvSpPr>
            <p:cNvPr id="66654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5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6603" name="Group 48"/>
          <p:cNvGrpSpPr>
            <a:grpSpLocks/>
          </p:cNvGrpSpPr>
          <p:nvPr/>
        </p:nvGrpSpPr>
        <p:grpSpPr bwMode="auto">
          <a:xfrm>
            <a:off x="5267325" y="2771775"/>
            <a:ext cx="444500" cy="466725"/>
            <a:chOff x="2356" y="1732"/>
            <a:chExt cx="280" cy="294"/>
          </a:xfrm>
        </p:grpSpPr>
        <p:sp>
          <p:nvSpPr>
            <p:cNvPr id="66652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3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66604" name="Line 51"/>
          <p:cNvSpPr>
            <a:spLocks noChangeShapeType="1"/>
          </p:cNvSpPr>
          <p:nvPr/>
        </p:nvSpPr>
        <p:spPr bwMode="auto">
          <a:xfrm>
            <a:off x="4422775" y="1546225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605" name="Group 52"/>
          <p:cNvGrpSpPr>
            <a:grpSpLocks/>
          </p:cNvGrpSpPr>
          <p:nvPr/>
        </p:nvGrpSpPr>
        <p:grpSpPr bwMode="auto">
          <a:xfrm>
            <a:off x="5267325" y="2771775"/>
            <a:ext cx="444500" cy="466725"/>
            <a:chOff x="2356" y="1732"/>
            <a:chExt cx="280" cy="294"/>
          </a:xfrm>
        </p:grpSpPr>
        <p:sp>
          <p:nvSpPr>
            <p:cNvPr id="66650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51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66606" name="Group 55"/>
          <p:cNvGrpSpPr>
            <a:grpSpLocks/>
          </p:cNvGrpSpPr>
          <p:nvPr/>
        </p:nvGrpSpPr>
        <p:grpSpPr bwMode="auto">
          <a:xfrm>
            <a:off x="6791325" y="2924175"/>
            <a:ext cx="444500" cy="466725"/>
            <a:chOff x="3316" y="1828"/>
            <a:chExt cx="280" cy="294"/>
          </a:xfrm>
        </p:grpSpPr>
        <p:sp>
          <p:nvSpPr>
            <p:cNvPr id="66648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9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66607" name="Line 58"/>
          <p:cNvSpPr>
            <a:spLocks noChangeShapeType="1"/>
          </p:cNvSpPr>
          <p:nvPr/>
        </p:nvSpPr>
        <p:spPr bwMode="auto">
          <a:xfrm>
            <a:off x="5718175" y="2994025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608" name="Group 59"/>
          <p:cNvGrpSpPr>
            <a:grpSpLocks/>
          </p:cNvGrpSpPr>
          <p:nvPr/>
        </p:nvGrpSpPr>
        <p:grpSpPr bwMode="auto">
          <a:xfrm>
            <a:off x="6791325" y="2924175"/>
            <a:ext cx="444500" cy="466725"/>
            <a:chOff x="3316" y="1828"/>
            <a:chExt cx="280" cy="294"/>
          </a:xfrm>
        </p:grpSpPr>
        <p:sp>
          <p:nvSpPr>
            <p:cNvPr id="66646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7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66609" name="Group 62"/>
          <p:cNvGrpSpPr>
            <a:grpSpLocks/>
          </p:cNvGrpSpPr>
          <p:nvPr/>
        </p:nvGrpSpPr>
        <p:grpSpPr bwMode="auto">
          <a:xfrm>
            <a:off x="7324725" y="1704975"/>
            <a:ext cx="444500" cy="466725"/>
            <a:chOff x="3652" y="1060"/>
            <a:chExt cx="280" cy="294"/>
          </a:xfrm>
        </p:grpSpPr>
        <p:sp>
          <p:nvSpPr>
            <p:cNvPr id="66644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5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66610" name="Line 65"/>
          <p:cNvSpPr>
            <a:spLocks noChangeShapeType="1"/>
          </p:cNvSpPr>
          <p:nvPr/>
        </p:nvSpPr>
        <p:spPr bwMode="auto">
          <a:xfrm flipH="1">
            <a:off x="7013575" y="2155825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611" name="Group 66"/>
          <p:cNvGrpSpPr>
            <a:grpSpLocks/>
          </p:cNvGrpSpPr>
          <p:nvPr/>
        </p:nvGrpSpPr>
        <p:grpSpPr bwMode="auto">
          <a:xfrm>
            <a:off x="7324725" y="1704975"/>
            <a:ext cx="444500" cy="466725"/>
            <a:chOff x="3652" y="1060"/>
            <a:chExt cx="280" cy="294"/>
          </a:xfrm>
        </p:grpSpPr>
        <p:sp>
          <p:nvSpPr>
            <p:cNvPr id="6664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66612" name="Group 69"/>
          <p:cNvGrpSpPr>
            <a:grpSpLocks/>
          </p:cNvGrpSpPr>
          <p:nvPr/>
        </p:nvGrpSpPr>
        <p:grpSpPr bwMode="auto">
          <a:xfrm>
            <a:off x="4505325" y="4067175"/>
            <a:ext cx="444500" cy="466725"/>
            <a:chOff x="1876" y="2548"/>
            <a:chExt cx="280" cy="294"/>
          </a:xfrm>
        </p:grpSpPr>
        <p:sp>
          <p:nvSpPr>
            <p:cNvPr id="66640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41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66613" name="Line 72"/>
          <p:cNvSpPr>
            <a:spLocks noChangeShapeType="1"/>
          </p:cNvSpPr>
          <p:nvPr/>
        </p:nvSpPr>
        <p:spPr bwMode="auto">
          <a:xfrm flipV="1">
            <a:off x="4956175" y="3298825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614" name="Group 73"/>
          <p:cNvGrpSpPr>
            <a:grpSpLocks/>
          </p:cNvGrpSpPr>
          <p:nvPr/>
        </p:nvGrpSpPr>
        <p:grpSpPr bwMode="auto">
          <a:xfrm>
            <a:off x="4505325" y="4067175"/>
            <a:ext cx="444500" cy="466725"/>
            <a:chOff x="1876" y="2548"/>
            <a:chExt cx="280" cy="294"/>
          </a:xfrm>
        </p:grpSpPr>
        <p:sp>
          <p:nvSpPr>
            <p:cNvPr id="6663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66615" name="Group 76"/>
          <p:cNvGrpSpPr>
            <a:grpSpLocks/>
          </p:cNvGrpSpPr>
          <p:nvPr/>
        </p:nvGrpSpPr>
        <p:grpSpPr bwMode="auto">
          <a:xfrm>
            <a:off x="3743325" y="2613025"/>
            <a:ext cx="444500" cy="450850"/>
            <a:chOff x="1396" y="1632"/>
            <a:chExt cx="280" cy="284"/>
          </a:xfrm>
        </p:grpSpPr>
        <p:sp>
          <p:nvSpPr>
            <p:cNvPr id="66636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7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66616" name="Line 79"/>
          <p:cNvSpPr>
            <a:spLocks noChangeShapeType="1"/>
          </p:cNvSpPr>
          <p:nvPr/>
        </p:nvSpPr>
        <p:spPr bwMode="auto">
          <a:xfrm>
            <a:off x="4117975" y="3070225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617" name="Group 80"/>
          <p:cNvGrpSpPr>
            <a:grpSpLocks/>
          </p:cNvGrpSpPr>
          <p:nvPr/>
        </p:nvGrpSpPr>
        <p:grpSpPr bwMode="auto">
          <a:xfrm>
            <a:off x="3743325" y="2613025"/>
            <a:ext cx="444500" cy="450850"/>
            <a:chOff x="1396" y="1632"/>
            <a:chExt cx="280" cy="284"/>
          </a:xfrm>
        </p:grpSpPr>
        <p:sp>
          <p:nvSpPr>
            <p:cNvPr id="66634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5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66618" name="Group 83"/>
          <p:cNvGrpSpPr>
            <a:grpSpLocks/>
          </p:cNvGrpSpPr>
          <p:nvPr/>
        </p:nvGrpSpPr>
        <p:grpSpPr bwMode="auto">
          <a:xfrm>
            <a:off x="6486525" y="4295775"/>
            <a:ext cx="444500" cy="466725"/>
            <a:chOff x="3124" y="2692"/>
            <a:chExt cx="280" cy="294"/>
          </a:xfrm>
        </p:grpSpPr>
        <p:sp>
          <p:nvSpPr>
            <p:cNvPr id="6663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6619" name="Line 86"/>
          <p:cNvSpPr>
            <a:spLocks noChangeShapeType="1"/>
          </p:cNvSpPr>
          <p:nvPr/>
        </p:nvSpPr>
        <p:spPr bwMode="auto">
          <a:xfrm>
            <a:off x="4956175" y="4365625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620" name="Group 87"/>
          <p:cNvGrpSpPr>
            <a:grpSpLocks/>
          </p:cNvGrpSpPr>
          <p:nvPr/>
        </p:nvGrpSpPr>
        <p:grpSpPr bwMode="auto">
          <a:xfrm>
            <a:off x="6486525" y="4295775"/>
            <a:ext cx="444500" cy="466725"/>
            <a:chOff x="3124" y="2692"/>
            <a:chExt cx="280" cy="294"/>
          </a:xfrm>
        </p:grpSpPr>
        <p:sp>
          <p:nvSpPr>
            <p:cNvPr id="66630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31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66621" name="Group 90"/>
          <p:cNvGrpSpPr>
            <a:grpSpLocks/>
          </p:cNvGrpSpPr>
          <p:nvPr/>
        </p:nvGrpSpPr>
        <p:grpSpPr bwMode="auto">
          <a:xfrm>
            <a:off x="5724525" y="1393825"/>
            <a:ext cx="444500" cy="450850"/>
            <a:chOff x="2644" y="864"/>
            <a:chExt cx="280" cy="284"/>
          </a:xfrm>
        </p:grpSpPr>
        <p:sp>
          <p:nvSpPr>
            <p:cNvPr id="66628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29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6622" name="Line 93"/>
          <p:cNvSpPr>
            <a:spLocks noChangeShapeType="1"/>
          </p:cNvSpPr>
          <p:nvPr/>
        </p:nvSpPr>
        <p:spPr bwMode="auto">
          <a:xfrm flipH="1">
            <a:off x="5565775" y="1774825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6623" name="Group 94"/>
          <p:cNvGrpSpPr>
            <a:grpSpLocks/>
          </p:cNvGrpSpPr>
          <p:nvPr/>
        </p:nvGrpSpPr>
        <p:grpSpPr bwMode="auto">
          <a:xfrm>
            <a:off x="5724525" y="1393825"/>
            <a:ext cx="444500" cy="450850"/>
            <a:chOff x="2644" y="864"/>
            <a:chExt cx="280" cy="284"/>
          </a:xfrm>
        </p:grpSpPr>
        <p:sp>
          <p:nvSpPr>
            <p:cNvPr id="66626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627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6624" name="Line 97"/>
          <p:cNvSpPr>
            <a:spLocks noChangeShapeType="1"/>
          </p:cNvSpPr>
          <p:nvPr/>
        </p:nvSpPr>
        <p:spPr bwMode="auto">
          <a:xfrm flipH="1" flipV="1">
            <a:off x="1679575" y="1317625"/>
            <a:ext cx="1435100" cy="630238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5618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539750" y="5373688"/>
            <a:ext cx="7924800" cy="381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Return to invoking method.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1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618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Depth-First Search Property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462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All vertices reachable from the start vertex (including the start vertex) are visited.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4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Path From Vertex v To Vertex u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772400" cy="4343400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Start a depth-first search at vertex </a:t>
            </a:r>
            <a:r>
              <a:rPr lang="en-US" altLang="ko-KR" smtClean="0">
                <a:solidFill>
                  <a:srgbClr val="3333FF"/>
                </a:solidFill>
              </a:rPr>
              <a:t>v</a:t>
            </a:r>
            <a:r>
              <a:rPr lang="en-US" altLang="ko-KR" smtClean="0">
                <a:solidFill>
                  <a:schemeClr val="bg2"/>
                </a:solidFill>
              </a:rPr>
              <a:t>.</a:t>
            </a:r>
          </a:p>
          <a:p>
            <a:pPr eaLnBrk="1" hangingPunct="1">
              <a:buSzTx/>
            </a:pPr>
            <a:r>
              <a:rPr lang="en-US" altLang="ko-KR" smtClean="0"/>
              <a:t>Terminate when vertex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u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is visited or when</a:t>
            </a:r>
            <a:r>
              <a:rPr lang="en-US" altLang="ko-KR" smtClean="0">
                <a:solidFill>
                  <a:srgbClr val="3333FF"/>
                </a:solidFill>
              </a:rPr>
              <a:t> DFS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ends (whichever occurs first).</a:t>
            </a:r>
          </a:p>
          <a:p>
            <a:pPr eaLnBrk="1" hangingPunct="1">
              <a:buSzTx/>
            </a:pPr>
            <a:r>
              <a:rPr lang="en-US" altLang="ko-KR" smtClean="0"/>
              <a:t>Time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O(n</a:t>
            </a:r>
            <a:r>
              <a:rPr lang="en-US" altLang="ko-KR" baseline="30000" smtClean="0">
                <a:solidFill>
                  <a:srgbClr val="3333FF"/>
                </a:solidFill>
              </a:rPr>
              <a:t>2</a:t>
            </a:r>
            <a:r>
              <a:rPr lang="en-US" altLang="ko-KR" smtClean="0">
                <a:solidFill>
                  <a:srgbClr val="3333FF"/>
                </a:solidFill>
              </a:rPr>
              <a:t>)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when adjacency matrix used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O(n+e)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when adjacency lists used (</a:t>
            </a:r>
            <a:r>
              <a:rPr lang="en-US" altLang="ko-KR" smtClean="0">
                <a:solidFill>
                  <a:srgbClr val="3333FF"/>
                </a:solidFill>
              </a:rPr>
              <a:t>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is number of edges)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3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1" grpId="0" build="p" bldLvl="2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Is The Graph Connected?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343400"/>
          </a:xfrm>
          <a:noFill/>
        </p:spPr>
        <p:txBody>
          <a:bodyPr lIns="92075" tIns="46038" rIns="92075" bIns="46038"/>
          <a:lstStyle/>
          <a:p>
            <a:pPr eaLnBrk="1" hangingPunct="1">
              <a:buSzTx/>
            </a:pPr>
            <a:r>
              <a:rPr lang="en-US" altLang="ko-KR" smtClean="0"/>
              <a:t>Start a depth-first search at any vertex of the graph.</a:t>
            </a:r>
            <a:endParaRPr lang="en-US" altLang="ko-KR" smtClean="0">
              <a:solidFill>
                <a:schemeClr val="bg2"/>
              </a:solidFill>
            </a:endParaRPr>
          </a:p>
          <a:p>
            <a:pPr eaLnBrk="1" hangingPunct="1">
              <a:buSzTx/>
            </a:pPr>
            <a:r>
              <a:rPr lang="en-US" altLang="ko-KR" smtClean="0"/>
              <a:t>Graph is connected iff all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n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vertices get visited.</a:t>
            </a:r>
          </a:p>
          <a:p>
            <a:pPr eaLnBrk="1" hangingPunct="1">
              <a:buSzTx/>
            </a:pPr>
            <a:r>
              <a:rPr lang="en-US" altLang="ko-KR" smtClean="0"/>
              <a:t>Time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O(n</a:t>
            </a:r>
            <a:r>
              <a:rPr lang="en-US" altLang="ko-KR" baseline="30000" smtClean="0">
                <a:solidFill>
                  <a:srgbClr val="3333FF"/>
                </a:solidFill>
              </a:rPr>
              <a:t>2</a:t>
            </a:r>
            <a:r>
              <a:rPr lang="en-US" altLang="ko-KR" smtClean="0">
                <a:solidFill>
                  <a:srgbClr val="3333FF"/>
                </a:solidFill>
              </a:rPr>
              <a:t>)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when adjacency matrix used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O(n+e)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when adjacency lists used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(</a:t>
            </a:r>
            <a:r>
              <a:rPr lang="en-US" altLang="ko-KR" smtClean="0">
                <a:solidFill>
                  <a:srgbClr val="3333FF"/>
                </a:solidFill>
              </a:rPr>
              <a:t>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is number of edges)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9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 bldLvl="2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Connected Components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34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Start a depth-first search at any as yet unvisited vertex of the graph.</a:t>
            </a:r>
            <a:endParaRPr lang="en-US" altLang="ko-KR" smtClean="0">
              <a:solidFill>
                <a:schemeClr val="bg2"/>
              </a:solidFill>
            </a:endParaRPr>
          </a:p>
          <a:p>
            <a:pPr eaLnBrk="1" hangingPunct="1"/>
            <a:r>
              <a:rPr lang="en-US" altLang="ko-KR" smtClean="0"/>
              <a:t>Newly visited vertices (plus edges between them) define a component.</a:t>
            </a:r>
          </a:p>
          <a:p>
            <a:pPr eaLnBrk="1" hangingPunct="1"/>
            <a:r>
              <a:rPr lang="en-US" altLang="ko-KR" smtClean="0"/>
              <a:t>Repeat until all vertices are visited.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05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build="p" bldLvl="2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Connected Components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1828800"/>
            <a:ext cx="5403850" cy="3667125"/>
            <a:chOff x="1008" y="1824"/>
            <a:chExt cx="3404" cy="2310"/>
          </a:xfrm>
        </p:grpSpPr>
        <p:sp>
          <p:nvSpPr>
            <p:cNvPr id="71689" name="Oval 4"/>
            <p:cNvSpPr>
              <a:spLocks noChangeArrowheads="1"/>
            </p:cNvSpPr>
            <p:nvPr/>
          </p:nvSpPr>
          <p:spPr bwMode="auto">
            <a:xfrm>
              <a:off x="1008" y="23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0" name="Oval 5"/>
            <p:cNvSpPr>
              <a:spLocks noChangeArrowheads="1"/>
            </p:cNvSpPr>
            <p:nvPr/>
          </p:nvSpPr>
          <p:spPr bwMode="auto">
            <a:xfrm>
              <a:off x="1632" y="18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1" name="Oval 6"/>
            <p:cNvSpPr>
              <a:spLocks noChangeArrowheads="1"/>
            </p:cNvSpPr>
            <p:nvPr/>
          </p:nvSpPr>
          <p:spPr bwMode="auto">
            <a:xfrm>
              <a:off x="2640" y="20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2" name="Oval 7"/>
            <p:cNvSpPr>
              <a:spLocks noChangeArrowheads="1"/>
            </p:cNvSpPr>
            <p:nvPr/>
          </p:nvSpPr>
          <p:spPr bwMode="auto">
            <a:xfrm>
              <a:off x="3648" y="22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3" name="Oval 8"/>
            <p:cNvSpPr>
              <a:spLocks noChangeArrowheads="1"/>
            </p:cNvSpPr>
            <p:nvPr/>
          </p:nvSpPr>
          <p:spPr bwMode="auto">
            <a:xfrm>
              <a:off x="4128" y="31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4" name="Oval 9"/>
            <p:cNvSpPr>
              <a:spLocks noChangeArrowheads="1"/>
            </p:cNvSpPr>
            <p:nvPr/>
          </p:nvSpPr>
          <p:spPr bwMode="auto">
            <a:xfrm>
              <a:off x="1392" y="27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5" name="Oval 10"/>
            <p:cNvSpPr>
              <a:spLocks noChangeArrowheads="1"/>
            </p:cNvSpPr>
            <p:nvPr/>
          </p:nvSpPr>
          <p:spPr bwMode="auto">
            <a:xfrm>
              <a:off x="2352" y="28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6" name="Oval 11"/>
            <p:cNvSpPr>
              <a:spLocks noChangeArrowheads="1"/>
            </p:cNvSpPr>
            <p:nvPr/>
          </p:nvSpPr>
          <p:spPr bwMode="auto">
            <a:xfrm>
              <a:off x="3312" y="29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7" name="Oval 12"/>
            <p:cNvSpPr>
              <a:spLocks noChangeArrowheads="1"/>
            </p:cNvSpPr>
            <p:nvPr/>
          </p:nvSpPr>
          <p:spPr bwMode="auto">
            <a:xfrm>
              <a:off x="3744" y="38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8" name="Oval 13"/>
            <p:cNvSpPr>
              <a:spLocks noChangeArrowheads="1"/>
            </p:cNvSpPr>
            <p:nvPr/>
          </p:nvSpPr>
          <p:spPr bwMode="auto">
            <a:xfrm>
              <a:off x="1872" y="36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9" name="Oval 14"/>
            <p:cNvSpPr>
              <a:spLocks noChangeArrowheads="1"/>
            </p:cNvSpPr>
            <p:nvPr/>
          </p:nvSpPr>
          <p:spPr bwMode="auto">
            <a:xfrm>
              <a:off x="3120" y="38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00" name="Line 15"/>
            <p:cNvSpPr>
              <a:spLocks noChangeShapeType="1"/>
            </p:cNvSpPr>
            <p:nvPr/>
          </p:nvSpPr>
          <p:spPr bwMode="auto">
            <a:xfrm flipH="1">
              <a:off x="1244" y="206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1" name="Line 16"/>
            <p:cNvSpPr>
              <a:spLocks noChangeShapeType="1"/>
            </p:cNvSpPr>
            <p:nvPr/>
          </p:nvSpPr>
          <p:spPr bwMode="auto">
            <a:xfrm>
              <a:off x="1820" y="210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2" name="Line 17"/>
            <p:cNvSpPr>
              <a:spLocks noChangeShapeType="1"/>
            </p:cNvSpPr>
            <p:nvPr/>
          </p:nvSpPr>
          <p:spPr bwMode="auto">
            <a:xfrm>
              <a:off x="1244" y="263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3" name="Line 18"/>
            <p:cNvSpPr>
              <a:spLocks noChangeShapeType="1"/>
            </p:cNvSpPr>
            <p:nvPr/>
          </p:nvSpPr>
          <p:spPr bwMode="auto">
            <a:xfrm flipH="1">
              <a:off x="2540" y="22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4" name="Line 19"/>
            <p:cNvSpPr>
              <a:spLocks noChangeShapeType="1"/>
            </p:cNvSpPr>
            <p:nvPr/>
          </p:nvSpPr>
          <p:spPr bwMode="auto">
            <a:xfrm flipH="1">
              <a:off x="3452" y="2492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5" name="Line 20"/>
            <p:cNvSpPr>
              <a:spLocks noChangeShapeType="1"/>
            </p:cNvSpPr>
            <p:nvPr/>
          </p:nvSpPr>
          <p:spPr bwMode="auto">
            <a:xfrm flipV="1">
              <a:off x="3932" y="3452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06" name="Rectangle 21"/>
            <p:cNvSpPr>
              <a:spLocks noChangeArrowheads="1"/>
            </p:cNvSpPr>
            <p:nvPr/>
          </p:nvSpPr>
          <p:spPr bwMode="auto">
            <a:xfrm>
              <a:off x="1676" y="18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1707" name="Rectangle 22"/>
            <p:cNvSpPr>
              <a:spLocks noChangeArrowheads="1"/>
            </p:cNvSpPr>
            <p:nvPr/>
          </p:nvSpPr>
          <p:spPr bwMode="auto">
            <a:xfrm>
              <a:off x="2684" y="201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1708" name="Rectangle 23"/>
            <p:cNvSpPr>
              <a:spLocks noChangeArrowheads="1"/>
            </p:cNvSpPr>
            <p:nvPr/>
          </p:nvSpPr>
          <p:spPr bwMode="auto">
            <a:xfrm>
              <a:off x="3692" y="22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1709" name="Rectangle 24"/>
            <p:cNvSpPr>
              <a:spLocks noChangeArrowheads="1"/>
            </p:cNvSpPr>
            <p:nvPr/>
          </p:nvSpPr>
          <p:spPr bwMode="auto">
            <a:xfrm>
              <a:off x="4124" y="321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1710" name="Rectangle 25"/>
            <p:cNvSpPr>
              <a:spLocks noChangeArrowheads="1"/>
            </p:cNvSpPr>
            <p:nvPr/>
          </p:nvSpPr>
          <p:spPr bwMode="auto">
            <a:xfrm>
              <a:off x="1052" y="23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1711" name="Rectangle 26"/>
            <p:cNvSpPr>
              <a:spLocks noChangeArrowheads="1"/>
            </p:cNvSpPr>
            <p:nvPr/>
          </p:nvSpPr>
          <p:spPr bwMode="auto">
            <a:xfrm>
              <a:off x="1436" y="27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1712" name="Rectangle 27"/>
            <p:cNvSpPr>
              <a:spLocks noChangeArrowheads="1"/>
            </p:cNvSpPr>
            <p:nvPr/>
          </p:nvSpPr>
          <p:spPr bwMode="auto">
            <a:xfrm>
              <a:off x="2396" y="29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1713" name="Rectangle 28"/>
            <p:cNvSpPr>
              <a:spLocks noChangeArrowheads="1"/>
            </p:cNvSpPr>
            <p:nvPr/>
          </p:nvSpPr>
          <p:spPr bwMode="auto">
            <a:xfrm>
              <a:off x="3356" y="30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1714" name="Rectangle 29"/>
            <p:cNvSpPr>
              <a:spLocks noChangeArrowheads="1"/>
            </p:cNvSpPr>
            <p:nvPr/>
          </p:nvSpPr>
          <p:spPr bwMode="auto">
            <a:xfrm>
              <a:off x="3740" y="38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71715" name="Rectangle 30"/>
            <p:cNvSpPr>
              <a:spLocks noChangeArrowheads="1"/>
            </p:cNvSpPr>
            <p:nvPr/>
          </p:nvSpPr>
          <p:spPr bwMode="auto">
            <a:xfrm>
              <a:off x="1916" y="374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1716" name="Rectangle 31"/>
            <p:cNvSpPr>
              <a:spLocks noChangeArrowheads="1"/>
            </p:cNvSpPr>
            <p:nvPr/>
          </p:nvSpPr>
          <p:spPr bwMode="auto">
            <a:xfrm>
              <a:off x="3164" y="388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1717" name="Line 32"/>
            <p:cNvSpPr>
              <a:spLocks noChangeShapeType="1"/>
            </p:cNvSpPr>
            <p:nvPr/>
          </p:nvSpPr>
          <p:spPr bwMode="auto">
            <a:xfrm>
              <a:off x="1916" y="1964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18" name="Line 33"/>
            <p:cNvSpPr>
              <a:spLocks noChangeShapeType="1"/>
            </p:cNvSpPr>
            <p:nvPr/>
          </p:nvSpPr>
          <p:spPr bwMode="auto">
            <a:xfrm flipV="1">
              <a:off x="2156" y="3212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80674" name="Freeform 34"/>
          <p:cNvSpPr>
            <a:spLocks/>
          </p:cNvSpPr>
          <p:nvPr/>
        </p:nvSpPr>
        <p:spPr bwMode="auto">
          <a:xfrm>
            <a:off x="371475" y="1530350"/>
            <a:ext cx="4405313" cy="2946400"/>
          </a:xfrm>
          <a:custGeom>
            <a:avLst/>
            <a:gdLst>
              <a:gd name="T0" fmla="*/ 304800 w 2775"/>
              <a:gd name="T1" fmla="*/ 2862263 h 1856"/>
              <a:gd name="T2" fmla="*/ 939800 w 2775"/>
              <a:gd name="T3" fmla="*/ 2941638 h 1856"/>
              <a:gd name="T4" fmla="*/ 2451100 w 2775"/>
              <a:gd name="T5" fmla="*/ 2901950 h 1856"/>
              <a:gd name="T6" fmla="*/ 3127375 w 2775"/>
              <a:gd name="T7" fmla="*/ 2803525 h 1856"/>
              <a:gd name="T8" fmla="*/ 3365501 w 2775"/>
              <a:gd name="T9" fmla="*/ 2703513 h 1856"/>
              <a:gd name="T10" fmla="*/ 3743326 w 2775"/>
              <a:gd name="T11" fmla="*/ 2465388 h 1856"/>
              <a:gd name="T12" fmla="*/ 3862388 w 2775"/>
              <a:gd name="T13" fmla="*/ 1889125 h 1856"/>
              <a:gd name="T14" fmla="*/ 4041776 w 2775"/>
              <a:gd name="T15" fmla="*/ 1690688 h 1856"/>
              <a:gd name="T16" fmla="*/ 4179888 w 2775"/>
              <a:gd name="T17" fmla="*/ 1490662 h 1856"/>
              <a:gd name="T18" fmla="*/ 4340226 w 2775"/>
              <a:gd name="T19" fmla="*/ 1331913 h 1856"/>
              <a:gd name="T20" fmla="*/ 4398963 w 2775"/>
              <a:gd name="T21" fmla="*/ 993775 h 1856"/>
              <a:gd name="T22" fmla="*/ 4379913 w 2775"/>
              <a:gd name="T23" fmla="*/ 496888 h 1856"/>
              <a:gd name="T24" fmla="*/ 3803651 w 2775"/>
              <a:gd name="T25" fmla="*/ 298450 h 1856"/>
              <a:gd name="T26" fmla="*/ 3624263 w 2775"/>
              <a:gd name="T27" fmla="*/ 219075 h 1856"/>
              <a:gd name="T28" fmla="*/ 3465513 w 2775"/>
              <a:gd name="T29" fmla="*/ 139700 h 1856"/>
              <a:gd name="T30" fmla="*/ 3186113 w 2775"/>
              <a:gd name="T31" fmla="*/ 119063 h 1856"/>
              <a:gd name="T32" fmla="*/ 2192338 w 2775"/>
              <a:gd name="T33" fmla="*/ 0 h 1856"/>
              <a:gd name="T34" fmla="*/ 2152650 w 2775"/>
              <a:gd name="T35" fmla="*/ 60325 h 1856"/>
              <a:gd name="T36" fmla="*/ 1317625 w 2775"/>
              <a:gd name="T37" fmla="*/ 100012 h 1856"/>
              <a:gd name="T38" fmla="*/ 860425 w 2775"/>
              <a:gd name="T39" fmla="*/ 219075 h 1856"/>
              <a:gd name="T40" fmla="*/ 603250 w 2775"/>
              <a:gd name="T41" fmla="*/ 517525 h 1856"/>
              <a:gd name="T42" fmla="*/ 423863 w 2775"/>
              <a:gd name="T43" fmla="*/ 655638 h 1856"/>
              <a:gd name="T44" fmla="*/ 244475 w 2775"/>
              <a:gd name="T45" fmla="*/ 855663 h 1856"/>
              <a:gd name="T46" fmla="*/ 165100 w 2775"/>
              <a:gd name="T47" fmla="*/ 974725 h 1856"/>
              <a:gd name="T48" fmla="*/ 65088 w 2775"/>
              <a:gd name="T49" fmla="*/ 1352550 h 1856"/>
              <a:gd name="T50" fmla="*/ 284163 w 2775"/>
              <a:gd name="T51" fmla="*/ 1947863 h 1856"/>
              <a:gd name="T52" fmla="*/ 304800 w 2775"/>
              <a:gd name="T53" fmla="*/ 2862263 h 18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775"/>
              <a:gd name="T82" fmla="*/ 0 h 1856"/>
              <a:gd name="T83" fmla="*/ 2775 w 2775"/>
              <a:gd name="T84" fmla="*/ 1856 h 185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775" h="1856">
                <a:moveTo>
                  <a:pt x="192" y="1803"/>
                </a:moveTo>
                <a:cubicBezTo>
                  <a:pt x="326" y="1811"/>
                  <a:pt x="458" y="1852"/>
                  <a:pt x="592" y="1853"/>
                </a:cubicBezTo>
                <a:cubicBezTo>
                  <a:pt x="909" y="1856"/>
                  <a:pt x="1227" y="1836"/>
                  <a:pt x="1544" y="1828"/>
                </a:cubicBezTo>
                <a:cubicBezTo>
                  <a:pt x="1758" y="1738"/>
                  <a:pt x="1524" y="1825"/>
                  <a:pt x="1970" y="1766"/>
                </a:cubicBezTo>
                <a:cubicBezTo>
                  <a:pt x="1989" y="1764"/>
                  <a:pt x="2076" y="1712"/>
                  <a:pt x="2120" y="1703"/>
                </a:cubicBezTo>
                <a:cubicBezTo>
                  <a:pt x="2196" y="1647"/>
                  <a:pt x="2282" y="1609"/>
                  <a:pt x="2358" y="1553"/>
                </a:cubicBezTo>
                <a:cubicBezTo>
                  <a:pt x="2427" y="1448"/>
                  <a:pt x="2375" y="1304"/>
                  <a:pt x="2433" y="1190"/>
                </a:cubicBezTo>
                <a:cubicBezTo>
                  <a:pt x="2465" y="1127"/>
                  <a:pt x="2507" y="1116"/>
                  <a:pt x="2546" y="1065"/>
                </a:cubicBezTo>
                <a:cubicBezTo>
                  <a:pt x="2641" y="942"/>
                  <a:pt x="2519" y="1062"/>
                  <a:pt x="2633" y="939"/>
                </a:cubicBezTo>
                <a:cubicBezTo>
                  <a:pt x="2665" y="904"/>
                  <a:pt x="2734" y="839"/>
                  <a:pt x="2734" y="839"/>
                </a:cubicBezTo>
                <a:cubicBezTo>
                  <a:pt x="2756" y="770"/>
                  <a:pt x="2757" y="697"/>
                  <a:pt x="2771" y="626"/>
                </a:cubicBezTo>
                <a:cubicBezTo>
                  <a:pt x="2767" y="522"/>
                  <a:pt x="2775" y="416"/>
                  <a:pt x="2759" y="313"/>
                </a:cubicBezTo>
                <a:cubicBezTo>
                  <a:pt x="2738" y="179"/>
                  <a:pt x="2470" y="193"/>
                  <a:pt x="2396" y="188"/>
                </a:cubicBezTo>
                <a:cubicBezTo>
                  <a:pt x="2358" y="171"/>
                  <a:pt x="2320" y="156"/>
                  <a:pt x="2283" y="138"/>
                </a:cubicBezTo>
                <a:cubicBezTo>
                  <a:pt x="2249" y="122"/>
                  <a:pt x="2220" y="91"/>
                  <a:pt x="2183" y="88"/>
                </a:cubicBezTo>
                <a:cubicBezTo>
                  <a:pt x="2124" y="84"/>
                  <a:pt x="2066" y="79"/>
                  <a:pt x="2007" y="75"/>
                </a:cubicBezTo>
                <a:cubicBezTo>
                  <a:pt x="1797" y="37"/>
                  <a:pt x="1593" y="20"/>
                  <a:pt x="1381" y="0"/>
                </a:cubicBezTo>
                <a:cubicBezTo>
                  <a:pt x="1373" y="13"/>
                  <a:pt x="1371" y="36"/>
                  <a:pt x="1356" y="38"/>
                </a:cubicBezTo>
                <a:cubicBezTo>
                  <a:pt x="1182" y="64"/>
                  <a:pt x="1005" y="52"/>
                  <a:pt x="830" y="63"/>
                </a:cubicBezTo>
                <a:cubicBezTo>
                  <a:pt x="736" y="94"/>
                  <a:pt x="542" y="138"/>
                  <a:pt x="542" y="138"/>
                </a:cubicBezTo>
                <a:cubicBezTo>
                  <a:pt x="471" y="191"/>
                  <a:pt x="445" y="266"/>
                  <a:pt x="380" y="326"/>
                </a:cubicBezTo>
                <a:cubicBezTo>
                  <a:pt x="345" y="358"/>
                  <a:pt x="303" y="382"/>
                  <a:pt x="267" y="413"/>
                </a:cubicBezTo>
                <a:cubicBezTo>
                  <a:pt x="220" y="454"/>
                  <a:pt x="188" y="490"/>
                  <a:pt x="154" y="539"/>
                </a:cubicBezTo>
                <a:cubicBezTo>
                  <a:pt x="137" y="564"/>
                  <a:pt x="104" y="614"/>
                  <a:pt x="104" y="614"/>
                </a:cubicBezTo>
                <a:cubicBezTo>
                  <a:pt x="79" y="693"/>
                  <a:pt x="60" y="771"/>
                  <a:pt x="41" y="852"/>
                </a:cubicBezTo>
                <a:cubicBezTo>
                  <a:pt x="53" y="1092"/>
                  <a:pt x="0" y="1120"/>
                  <a:pt x="179" y="1227"/>
                </a:cubicBezTo>
                <a:cubicBezTo>
                  <a:pt x="232" y="1431"/>
                  <a:pt x="199" y="1532"/>
                  <a:pt x="192" y="1803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675" name="Freeform 35"/>
          <p:cNvSpPr>
            <a:spLocks/>
          </p:cNvSpPr>
          <p:nvPr/>
        </p:nvSpPr>
        <p:spPr bwMode="auto">
          <a:xfrm>
            <a:off x="2265363" y="2346325"/>
            <a:ext cx="4219575" cy="3008313"/>
          </a:xfrm>
          <a:custGeom>
            <a:avLst/>
            <a:gdLst>
              <a:gd name="T0" fmla="*/ 200025 w 2658"/>
              <a:gd name="T1" fmla="*/ 3000376 h 1895"/>
              <a:gd name="T2" fmla="*/ 219075 w 2658"/>
              <a:gd name="T3" fmla="*/ 2801938 h 1895"/>
              <a:gd name="T4" fmla="*/ 279400 w 2658"/>
              <a:gd name="T5" fmla="*/ 2743201 h 1895"/>
              <a:gd name="T6" fmla="*/ 298450 w 2658"/>
              <a:gd name="T7" fmla="*/ 2682876 h 1895"/>
              <a:gd name="T8" fmla="*/ 338137 w 2658"/>
              <a:gd name="T9" fmla="*/ 2524126 h 1895"/>
              <a:gd name="T10" fmla="*/ 398462 w 2658"/>
              <a:gd name="T11" fmla="*/ 2503488 h 1895"/>
              <a:gd name="T12" fmla="*/ 657225 w 2658"/>
              <a:gd name="T13" fmla="*/ 2484438 h 1895"/>
              <a:gd name="T14" fmla="*/ 914400 w 2658"/>
              <a:gd name="T15" fmla="*/ 2384426 h 1895"/>
              <a:gd name="T16" fmla="*/ 1471612 w 2658"/>
              <a:gd name="T17" fmla="*/ 2286001 h 1895"/>
              <a:gd name="T18" fmla="*/ 1550987 w 2658"/>
              <a:gd name="T19" fmla="*/ 2146301 h 1895"/>
              <a:gd name="T20" fmla="*/ 1571625 w 2658"/>
              <a:gd name="T21" fmla="*/ 2066926 h 1895"/>
              <a:gd name="T22" fmla="*/ 1789113 w 2658"/>
              <a:gd name="T23" fmla="*/ 2027238 h 1895"/>
              <a:gd name="T24" fmla="*/ 2087563 w 2658"/>
              <a:gd name="T25" fmla="*/ 1947863 h 1895"/>
              <a:gd name="T26" fmla="*/ 2406650 w 2658"/>
              <a:gd name="T27" fmla="*/ 1589088 h 1895"/>
              <a:gd name="T28" fmla="*/ 2446337 w 2658"/>
              <a:gd name="T29" fmla="*/ 1350963 h 1895"/>
              <a:gd name="T30" fmla="*/ 2565400 w 2658"/>
              <a:gd name="T31" fmla="*/ 1250950 h 1895"/>
              <a:gd name="T32" fmla="*/ 2803525 w 2658"/>
              <a:gd name="T33" fmla="*/ 1112838 h 1895"/>
              <a:gd name="T34" fmla="*/ 2882900 w 2658"/>
              <a:gd name="T35" fmla="*/ 1052513 h 1895"/>
              <a:gd name="T36" fmla="*/ 3041650 w 2658"/>
              <a:gd name="T37" fmla="*/ 833438 h 1895"/>
              <a:gd name="T38" fmla="*/ 3160712 w 2658"/>
              <a:gd name="T39" fmla="*/ 555625 h 1895"/>
              <a:gd name="T40" fmla="*/ 3221037 w 2658"/>
              <a:gd name="T41" fmla="*/ 39688 h 1895"/>
              <a:gd name="T42" fmla="*/ 3281363 w 2658"/>
              <a:gd name="T43" fmla="*/ 0 h 1895"/>
              <a:gd name="T44" fmla="*/ 3778250 w 2658"/>
              <a:gd name="T45" fmla="*/ 19050 h 1895"/>
              <a:gd name="T46" fmla="*/ 3857625 w 2658"/>
              <a:gd name="T47" fmla="*/ 58738 h 1895"/>
              <a:gd name="T48" fmla="*/ 4056063 w 2658"/>
              <a:gd name="T49" fmla="*/ 119063 h 1895"/>
              <a:gd name="T50" fmla="*/ 4114800 w 2658"/>
              <a:gd name="T51" fmla="*/ 138113 h 1895"/>
              <a:gd name="T52" fmla="*/ 4175125 w 2658"/>
              <a:gd name="T53" fmla="*/ 376238 h 1895"/>
              <a:gd name="T54" fmla="*/ 3778250 w 2658"/>
              <a:gd name="T55" fmla="*/ 695325 h 1895"/>
              <a:gd name="T56" fmla="*/ 3717925 w 2658"/>
              <a:gd name="T57" fmla="*/ 714375 h 1895"/>
              <a:gd name="T58" fmla="*/ 3757613 w 2658"/>
              <a:gd name="T59" fmla="*/ 833438 h 1895"/>
              <a:gd name="T60" fmla="*/ 3778250 w 2658"/>
              <a:gd name="T61" fmla="*/ 893763 h 1895"/>
              <a:gd name="T62" fmla="*/ 3738563 w 2658"/>
              <a:gd name="T63" fmla="*/ 1131888 h 1895"/>
              <a:gd name="T64" fmla="*/ 3598863 w 2658"/>
              <a:gd name="T65" fmla="*/ 1350963 h 1895"/>
              <a:gd name="T66" fmla="*/ 3559175 w 2658"/>
              <a:gd name="T67" fmla="*/ 1728788 h 1895"/>
              <a:gd name="T68" fmla="*/ 3498850 w 2658"/>
              <a:gd name="T69" fmla="*/ 1747838 h 1895"/>
              <a:gd name="T70" fmla="*/ 3160712 w 2658"/>
              <a:gd name="T71" fmla="*/ 1808163 h 1895"/>
              <a:gd name="T72" fmla="*/ 2903537 w 2658"/>
              <a:gd name="T73" fmla="*/ 1947863 h 1895"/>
              <a:gd name="T74" fmla="*/ 2784475 w 2658"/>
              <a:gd name="T75" fmla="*/ 2066926 h 1895"/>
              <a:gd name="T76" fmla="*/ 2743200 w 2658"/>
              <a:gd name="T77" fmla="*/ 2125663 h 1895"/>
              <a:gd name="T78" fmla="*/ 2246312 w 2658"/>
              <a:gd name="T79" fmla="*/ 2365376 h 1895"/>
              <a:gd name="T80" fmla="*/ 2166937 w 2658"/>
              <a:gd name="T81" fmla="*/ 2424113 h 1895"/>
              <a:gd name="T82" fmla="*/ 2147887 w 2658"/>
              <a:gd name="T83" fmla="*/ 2484438 h 1895"/>
              <a:gd name="T84" fmla="*/ 2047875 w 2658"/>
              <a:gd name="T85" fmla="*/ 2622551 h 1895"/>
              <a:gd name="T86" fmla="*/ 1828800 w 2658"/>
              <a:gd name="T87" fmla="*/ 2862263 h 1895"/>
              <a:gd name="T88" fmla="*/ 1531937 w 2658"/>
              <a:gd name="T89" fmla="*/ 2841626 h 1895"/>
              <a:gd name="T90" fmla="*/ 1392237 w 2658"/>
              <a:gd name="T91" fmla="*/ 2921001 h 1895"/>
              <a:gd name="T92" fmla="*/ 855663 w 2658"/>
              <a:gd name="T93" fmla="*/ 2981326 h 1895"/>
              <a:gd name="T94" fmla="*/ 736600 w 2658"/>
              <a:gd name="T95" fmla="*/ 2960688 h 1895"/>
              <a:gd name="T96" fmla="*/ 755650 w 2658"/>
              <a:gd name="T97" fmla="*/ 2901951 h 1895"/>
              <a:gd name="T98" fmla="*/ 696912 w 2658"/>
              <a:gd name="T99" fmla="*/ 2941638 h 1895"/>
              <a:gd name="T100" fmla="*/ 0 w 2658"/>
              <a:gd name="T101" fmla="*/ 2960688 h 1895"/>
              <a:gd name="T102" fmla="*/ 200025 w 2658"/>
              <a:gd name="T103" fmla="*/ 3000376 h 189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658"/>
              <a:gd name="T157" fmla="*/ 0 h 1895"/>
              <a:gd name="T158" fmla="*/ 2658 w 2658"/>
              <a:gd name="T159" fmla="*/ 1895 h 189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658" h="1895">
                <a:moveTo>
                  <a:pt x="126" y="1890"/>
                </a:moveTo>
                <a:cubicBezTo>
                  <a:pt x="130" y="1848"/>
                  <a:pt x="126" y="1805"/>
                  <a:pt x="138" y="1765"/>
                </a:cubicBezTo>
                <a:cubicBezTo>
                  <a:pt x="143" y="1748"/>
                  <a:pt x="166" y="1743"/>
                  <a:pt x="176" y="1728"/>
                </a:cubicBezTo>
                <a:cubicBezTo>
                  <a:pt x="183" y="1717"/>
                  <a:pt x="185" y="1703"/>
                  <a:pt x="188" y="1690"/>
                </a:cubicBezTo>
                <a:cubicBezTo>
                  <a:pt x="196" y="1657"/>
                  <a:pt x="189" y="1614"/>
                  <a:pt x="213" y="1590"/>
                </a:cubicBezTo>
                <a:cubicBezTo>
                  <a:pt x="222" y="1581"/>
                  <a:pt x="238" y="1579"/>
                  <a:pt x="251" y="1577"/>
                </a:cubicBezTo>
                <a:cubicBezTo>
                  <a:pt x="305" y="1570"/>
                  <a:pt x="360" y="1569"/>
                  <a:pt x="414" y="1565"/>
                </a:cubicBezTo>
                <a:cubicBezTo>
                  <a:pt x="473" y="1550"/>
                  <a:pt x="526" y="1536"/>
                  <a:pt x="576" y="1502"/>
                </a:cubicBezTo>
                <a:cubicBezTo>
                  <a:pt x="652" y="1393"/>
                  <a:pt x="797" y="1445"/>
                  <a:pt x="927" y="1440"/>
                </a:cubicBezTo>
                <a:cubicBezTo>
                  <a:pt x="948" y="1409"/>
                  <a:pt x="963" y="1388"/>
                  <a:pt x="977" y="1352"/>
                </a:cubicBezTo>
                <a:cubicBezTo>
                  <a:pt x="983" y="1336"/>
                  <a:pt x="979" y="1315"/>
                  <a:pt x="990" y="1302"/>
                </a:cubicBezTo>
                <a:cubicBezTo>
                  <a:pt x="1003" y="1286"/>
                  <a:pt x="1124" y="1277"/>
                  <a:pt x="1127" y="1277"/>
                </a:cubicBezTo>
                <a:cubicBezTo>
                  <a:pt x="1191" y="1259"/>
                  <a:pt x="1250" y="1240"/>
                  <a:pt x="1315" y="1227"/>
                </a:cubicBezTo>
                <a:cubicBezTo>
                  <a:pt x="1416" y="1176"/>
                  <a:pt x="1481" y="1104"/>
                  <a:pt x="1516" y="1001"/>
                </a:cubicBezTo>
                <a:cubicBezTo>
                  <a:pt x="1519" y="977"/>
                  <a:pt x="1520" y="888"/>
                  <a:pt x="1541" y="851"/>
                </a:cubicBezTo>
                <a:cubicBezTo>
                  <a:pt x="1589" y="767"/>
                  <a:pt x="1556" y="823"/>
                  <a:pt x="1616" y="788"/>
                </a:cubicBezTo>
                <a:cubicBezTo>
                  <a:pt x="1777" y="694"/>
                  <a:pt x="1674" y="730"/>
                  <a:pt x="1766" y="701"/>
                </a:cubicBezTo>
                <a:cubicBezTo>
                  <a:pt x="1783" y="688"/>
                  <a:pt x="1802" y="679"/>
                  <a:pt x="1816" y="663"/>
                </a:cubicBezTo>
                <a:cubicBezTo>
                  <a:pt x="1866" y="606"/>
                  <a:pt x="1859" y="565"/>
                  <a:pt x="1916" y="525"/>
                </a:cubicBezTo>
                <a:cubicBezTo>
                  <a:pt x="1972" y="441"/>
                  <a:pt x="1962" y="442"/>
                  <a:pt x="1991" y="350"/>
                </a:cubicBezTo>
                <a:cubicBezTo>
                  <a:pt x="1996" y="296"/>
                  <a:pt x="2005" y="84"/>
                  <a:pt x="2029" y="25"/>
                </a:cubicBezTo>
                <a:cubicBezTo>
                  <a:pt x="2035" y="11"/>
                  <a:pt x="2054" y="8"/>
                  <a:pt x="2067" y="0"/>
                </a:cubicBezTo>
                <a:cubicBezTo>
                  <a:pt x="2171" y="4"/>
                  <a:pt x="2276" y="1"/>
                  <a:pt x="2380" y="12"/>
                </a:cubicBezTo>
                <a:cubicBezTo>
                  <a:pt x="2399" y="14"/>
                  <a:pt x="2413" y="30"/>
                  <a:pt x="2430" y="37"/>
                </a:cubicBezTo>
                <a:cubicBezTo>
                  <a:pt x="2471" y="52"/>
                  <a:pt x="2514" y="61"/>
                  <a:pt x="2555" y="75"/>
                </a:cubicBezTo>
                <a:cubicBezTo>
                  <a:pt x="2567" y="79"/>
                  <a:pt x="2592" y="87"/>
                  <a:pt x="2592" y="87"/>
                </a:cubicBezTo>
                <a:cubicBezTo>
                  <a:pt x="2609" y="137"/>
                  <a:pt x="2620" y="185"/>
                  <a:pt x="2630" y="237"/>
                </a:cubicBezTo>
                <a:cubicBezTo>
                  <a:pt x="2576" y="504"/>
                  <a:pt x="2658" y="410"/>
                  <a:pt x="2380" y="438"/>
                </a:cubicBezTo>
                <a:cubicBezTo>
                  <a:pt x="2367" y="439"/>
                  <a:pt x="2355" y="446"/>
                  <a:pt x="2342" y="450"/>
                </a:cubicBezTo>
                <a:cubicBezTo>
                  <a:pt x="2350" y="475"/>
                  <a:pt x="2359" y="500"/>
                  <a:pt x="2367" y="525"/>
                </a:cubicBezTo>
                <a:cubicBezTo>
                  <a:pt x="2371" y="538"/>
                  <a:pt x="2380" y="563"/>
                  <a:pt x="2380" y="563"/>
                </a:cubicBezTo>
                <a:cubicBezTo>
                  <a:pt x="2374" y="613"/>
                  <a:pt x="2382" y="670"/>
                  <a:pt x="2355" y="713"/>
                </a:cubicBezTo>
                <a:cubicBezTo>
                  <a:pt x="2232" y="909"/>
                  <a:pt x="2373" y="637"/>
                  <a:pt x="2267" y="851"/>
                </a:cubicBezTo>
                <a:cubicBezTo>
                  <a:pt x="2251" y="929"/>
                  <a:pt x="2263" y="1012"/>
                  <a:pt x="2242" y="1089"/>
                </a:cubicBezTo>
                <a:cubicBezTo>
                  <a:pt x="2239" y="1102"/>
                  <a:pt x="2217" y="1097"/>
                  <a:pt x="2204" y="1101"/>
                </a:cubicBezTo>
                <a:cubicBezTo>
                  <a:pt x="2080" y="1135"/>
                  <a:pt x="2125" y="1125"/>
                  <a:pt x="1991" y="1139"/>
                </a:cubicBezTo>
                <a:cubicBezTo>
                  <a:pt x="1937" y="1166"/>
                  <a:pt x="1873" y="1183"/>
                  <a:pt x="1829" y="1227"/>
                </a:cubicBezTo>
                <a:cubicBezTo>
                  <a:pt x="1804" y="1252"/>
                  <a:pt x="1779" y="1277"/>
                  <a:pt x="1754" y="1302"/>
                </a:cubicBezTo>
                <a:cubicBezTo>
                  <a:pt x="1743" y="1313"/>
                  <a:pt x="1740" y="1330"/>
                  <a:pt x="1728" y="1339"/>
                </a:cubicBezTo>
                <a:cubicBezTo>
                  <a:pt x="1637" y="1411"/>
                  <a:pt x="1523" y="1453"/>
                  <a:pt x="1415" y="1490"/>
                </a:cubicBezTo>
                <a:cubicBezTo>
                  <a:pt x="1398" y="1502"/>
                  <a:pt x="1378" y="1511"/>
                  <a:pt x="1365" y="1527"/>
                </a:cubicBezTo>
                <a:cubicBezTo>
                  <a:pt x="1357" y="1537"/>
                  <a:pt x="1360" y="1553"/>
                  <a:pt x="1353" y="1565"/>
                </a:cubicBezTo>
                <a:cubicBezTo>
                  <a:pt x="1335" y="1596"/>
                  <a:pt x="1309" y="1622"/>
                  <a:pt x="1290" y="1652"/>
                </a:cubicBezTo>
                <a:cubicBezTo>
                  <a:pt x="1250" y="1716"/>
                  <a:pt x="1227" y="1777"/>
                  <a:pt x="1152" y="1803"/>
                </a:cubicBezTo>
                <a:cubicBezTo>
                  <a:pt x="1090" y="1799"/>
                  <a:pt x="1027" y="1787"/>
                  <a:pt x="965" y="1790"/>
                </a:cubicBezTo>
                <a:cubicBezTo>
                  <a:pt x="885" y="1794"/>
                  <a:pt x="944" y="1827"/>
                  <a:pt x="877" y="1840"/>
                </a:cubicBezTo>
                <a:cubicBezTo>
                  <a:pt x="767" y="1861"/>
                  <a:pt x="650" y="1859"/>
                  <a:pt x="539" y="1878"/>
                </a:cubicBezTo>
                <a:cubicBezTo>
                  <a:pt x="514" y="1874"/>
                  <a:pt x="484" y="1881"/>
                  <a:pt x="464" y="1865"/>
                </a:cubicBezTo>
                <a:cubicBezTo>
                  <a:pt x="454" y="1857"/>
                  <a:pt x="488" y="1834"/>
                  <a:pt x="476" y="1828"/>
                </a:cubicBezTo>
                <a:cubicBezTo>
                  <a:pt x="463" y="1822"/>
                  <a:pt x="454" y="1852"/>
                  <a:pt x="439" y="1853"/>
                </a:cubicBezTo>
                <a:cubicBezTo>
                  <a:pt x="293" y="1864"/>
                  <a:pt x="146" y="1861"/>
                  <a:pt x="0" y="1865"/>
                </a:cubicBezTo>
                <a:cubicBezTo>
                  <a:pt x="92" y="1895"/>
                  <a:pt x="49" y="1890"/>
                  <a:pt x="126" y="189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676" name="Freeform 36"/>
          <p:cNvSpPr>
            <a:spLocks/>
          </p:cNvSpPr>
          <p:nvPr/>
        </p:nvSpPr>
        <p:spPr bwMode="auto">
          <a:xfrm>
            <a:off x="4532313" y="4810125"/>
            <a:ext cx="873125" cy="1082675"/>
          </a:xfrm>
          <a:custGeom>
            <a:avLst/>
            <a:gdLst>
              <a:gd name="T0" fmla="*/ 457200 w 550"/>
              <a:gd name="T1" fmla="*/ 974725 h 682"/>
              <a:gd name="T2" fmla="*/ 615950 w 550"/>
              <a:gd name="T3" fmla="*/ 954088 h 682"/>
              <a:gd name="T4" fmla="*/ 655637 w 550"/>
              <a:gd name="T5" fmla="*/ 895350 h 682"/>
              <a:gd name="T6" fmla="*/ 715962 w 550"/>
              <a:gd name="T7" fmla="*/ 855663 h 682"/>
              <a:gd name="T8" fmla="*/ 814388 w 550"/>
              <a:gd name="T9" fmla="*/ 696912 h 682"/>
              <a:gd name="T10" fmla="*/ 854075 w 550"/>
              <a:gd name="T11" fmla="*/ 557212 h 682"/>
              <a:gd name="T12" fmla="*/ 795337 w 550"/>
              <a:gd name="T13" fmla="*/ 139700 h 682"/>
              <a:gd name="T14" fmla="*/ 576262 w 550"/>
              <a:gd name="T15" fmla="*/ 0 h 682"/>
              <a:gd name="T16" fmla="*/ 119062 w 550"/>
              <a:gd name="T17" fmla="*/ 60325 h 682"/>
              <a:gd name="T18" fmla="*/ 0 w 550"/>
              <a:gd name="T19" fmla="*/ 298450 h 682"/>
              <a:gd name="T20" fmla="*/ 19050 w 550"/>
              <a:gd name="T21" fmla="*/ 715962 h 682"/>
              <a:gd name="T22" fmla="*/ 198437 w 550"/>
              <a:gd name="T23" fmla="*/ 1014413 h 682"/>
              <a:gd name="T24" fmla="*/ 615950 w 550"/>
              <a:gd name="T25" fmla="*/ 954088 h 68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0"/>
              <a:gd name="T40" fmla="*/ 0 h 682"/>
              <a:gd name="T41" fmla="*/ 550 w 550"/>
              <a:gd name="T42" fmla="*/ 682 h 68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0" h="682">
                <a:moveTo>
                  <a:pt x="288" y="614"/>
                </a:moveTo>
                <a:cubicBezTo>
                  <a:pt x="321" y="610"/>
                  <a:pt x="357" y="613"/>
                  <a:pt x="388" y="601"/>
                </a:cubicBezTo>
                <a:cubicBezTo>
                  <a:pt x="402" y="595"/>
                  <a:pt x="402" y="574"/>
                  <a:pt x="413" y="564"/>
                </a:cubicBezTo>
                <a:cubicBezTo>
                  <a:pt x="424" y="553"/>
                  <a:pt x="438" y="547"/>
                  <a:pt x="451" y="539"/>
                </a:cubicBezTo>
                <a:cubicBezTo>
                  <a:pt x="471" y="505"/>
                  <a:pt x="497" y="475"/>
                  <a:pt x="513" y="439"/>
                </a:cubicBezTo>
                <a:cubicBezTo>
                  <a:pt x="525" y="411"/>
                  <a:pt x="529" y="380"/>
                  <a:pt x="538" y="351"/>
                </a:cubicBezTo>
                <a:cubicBezTo>
                  <a:pt x="528" y="263"/>
                  <a:pt x="550" y="162"/>
                  <a:pt x="501" y="88"/>
                </a:cubicBezTo>
                <a:cubicBezTo>
                  <a:pt x="471" y="43"/>
                  <a:pt x="363" y="0"/>
                  <a:pt x="363" y="0"/>
                </a:cubicBezTo>
                <a:cubicBezTo>
                  <a:pt x="265" y="8"/>
                  <a:pt x="170" y="13"/>
                  <a:pt x="75" y="38"/>
                </a:cubicBezTo>
                <a:cubicBezTo>
                  <a:pt x="58" y="90"/>
                  <a:pt x="30" y="143"/>
                  <a:pt x="0" y="188"/>
                </a:cubicBezTo>
                <a:cubicBezTo>
                  <a:pt x="4" y="276"/>
                  <a:pt x="6" y="363"/>
                  <a:pt x="12" y="451"/>
                </a:cubicBezTo>
                <a:cubicBezTo>
                  <a:pt x="19" y="560"/>
                  <a:pt x="25" y="604"/>
                  <a:pt x="125" y="639"/>
                </a:cubicBezTo>
                <a:cubicBezTo>
                  <a:pt x="375" y="625"/>
                  <a:pt x="307" y="682"/>
                  <a:pt x="388" y="601"/>
                </a:cubicBezTo>
              </a:path>
            </a:pathLst>
          </a:custGeom>
          <a:noFill/>
          <a:ln w="57150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677" name="Freeform 37"/>
          <p:cNvSpPr>
            <a:spLocks/>
          </p:cNvSpPr>
          <p:nvPr/>
        </p:nvSpPr>
        <p:spPr bwMode="auto">
          <a:xfrm>
            <a:off x="5353050" y="3773488"/>
            <a:ext cx="1803400" cy="2090737"/>
          </a:xfrm>
          <a:custGeom>
            <a:avLst/>
            <a:gdLst>
              <a:gd name="T0" fmla="*/ 809625 w 1136"/>
              <a:gd name="T1" fmla="*/ 1971675 h 1317"/>
              <a:gd name="T2" fmla="*/ 868363 w 1136"/>
              <a:gd name="T3" fmla="*/ 1951037 h 1317"/>
              <a:gd name="T4" fmla="*/ 947737 w 1136"/>
              <a:gd name="T5" fmla="*/ 1633537 h 1317"/>
              <a:gd name="T6" fmla="*/ 1127125 w 1136"/>
              <a:gd name="T7" fmla="*/ 1493837 h 1317"/>
              <a:gd name="T8" fmla="*/ 1246187 w 1136"/>
              <a:gd name="T9" fmla="*/ 1395412 h 1317"/>
              <a:gd name="T10" fmla="*/ 1385887 w 1136"/>
              <a:gd name="T11" fmla="*/ 1355725 h 1317"/>
              <a:gd name="T12" fmla="*/ 1525587 w 1136"/>
              <a:gd name="T13" fmla="*/ 877887 h 1317"/>
              <a:gd name="T14" fmla="*/ 1544637 w 1136"/>
              <a:gd name="T15" fmla="*/ 798512 h 1317"/>
              <a:gd name="T16" fmla="*/ 1724025 w 1136"/>
              <a:gd name="T17" fmla="*/ 560387 h 1317"/>
              <a:gd name="T18" fmla="*/ 1803400 w 1136"/>
              <a:gd name="T19" fmla="*/ 420687 h 1317"/>
              <a:gd name="T20" fmla="*/ 1782763 w 1136"/>
              <a:gd name="T21" fmla="*/ 241300 h 1317"/>
              <a:gd name="T22" fmla="*/ 1604962 w 1136"/>
              <a:gd name="T23" fmla="*/ 122237 h 1317"/>
              <a:gd name="T24" fmla="*/ 1306512 w 1136"/>
              <a:gd name="T25" fmla="*/ 3175 h 1317"/>
              <a:gd name="T26" fmla="*/ 1246187 w 1136"/>
              <a:gd name="T27" fmla="*/ 23812 h 1317"/>
              <a:gd name="T28" fmla="*/ 1187450 w 1136"/>
              <a:gd name="T29" fmla="*/ 63500 h 1317"/>
              <a:gd name="T30" fmla="*/ 1027112 w 1136"/>
              <a:gd name="T31" fmla="*/ 103187 h 1317"/>
              <a:gd name="T32" fmla="*/ 769937 w 1136"/>
              <a:gd name="T33" fmla="*/ 222250 h 1317"/>
              <a:gd name="T34" fmla="*/ 550862 w 1136"/>
              <a:gd name="T35" fmla="*/ 600075 h 1317"/>
              <a:gd name="T36" fmla="*/ 511175 w 1136"/>
              <a:gd name="T37" fmla="*/ 957262 h 1317"/>
              <a:gd name="T38" fmla="*/ 153987 w 1136"/>
              <a:gd name="T39" fmla="*/ 1374775 h 1317"/>
              <a:gd name="T40" fmla="*/ 331787 w 1136"/>
              <a:gd name="T41" fmla="*/ 1593849 h 1317"/>
              <a:gd name="T42" fmla="*/ 471487 w 1136"/>
              <a:gd name="T43" fmla="*/ 1752600 h 1317"/>
              <a:gd name="T44" fmla="*/ 550862 w 1136"/>
              <a:gd name="T45" fmla="*/ 2011362 h 1317"/>
              <a:gd name="T46" fmla="*/ 630237 w 1136"/>
              <a:gd name="T47" fmla="*/ 2090737 h 1317"/>
              <a:gd name="T48" fmla="*/ 809625 w 1136"/>
              <a:gd name="T49" fmla="*/ 1971675 h 131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36"/>
              <a:gd name="T76" fmla="*/ 0 h 1317"/>
              <a:gd name="T77" fmla="*/ 1136 w 1136"/>
              <a:gd name="T78" fmla="*/ 1317 h 131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36" h="1317">
                <a:moveTo>
                  <a:pt x="510" y="1242"/>
                </a:moveTo>
                <a:cubicBezTo>
                  <a:pt x="522" y="1238"/>
                  <a:pt x="539" y="1239"/>
                  <a:pt x="547" y="1229"/>
                </a:cubicBezTo>
                <a:cubicBezTo>
                  <a:pt x="583" y="1184"/>
                  <a:pt x="563" y="1075"/>
                  <a:pt x="597" y="1029"/>
                </a:cubicBezTo>
                <a:cubicBezTo>
                  <a:pt x="672" y="928"/>
                  <a:pt x="634" y="995"/>
                  <a:pt x="710" y="941"/>
                </a:cubicBezTo>
                <a:cubicBezTo>
                  <a:pt x="753" y="911"/>
                  <a:pt x="738" y="899"/>
                  <a:pt x="785" y="879"/>
                </a:cubicBezTo>
                <a:cubicBezTo>
                  <a:pt x="813" y="867"/>
                  <a:pt x="844" y="863"/>
                  <a:pt x="873" y="854"/>
                </a:cubicBezTo>
                <a:cubicBezTo>
                  <a:pt x="932" y="764"/>
                  <a:pt x="926" y="653"/>
                  <a:pt x="961" y="553"/>
                </a:cubicBezTo>
                <a:cubicBezTo>
                  <a:pt x="967" y="537"/>
                  <a:pt x="965" y="518"/>
                  <a:pt x="973" y="503"/>
                </a:cubicBezTo>
                <a:cubicBezTo>
                  <a:pt x="1067" y="315"/>
                  <a:pt x="997" y="471"/>
                  <a:pt x="1086" y="353"/>
                </a:cubicBezTo>
                <a:cubicBezTo>
                  <a:pt x="1106" y="326"/>
                  <a:pt x="1117" y="293"/>
                  <a:pt x="1136" y="265"/>
                </a:cubicBezTo>
                <a:cubicBezTo>
                  <a:pt x="1132" y="227"/>
                  <a:pt x="1135" y="188"/>
                  <a:pt x="1123" y="152"/>
                </a:cubicBezTo>
                <a:cubicBezTo>
                  <a:pt x="1112" y="120"/>
                  <a:pt x="1028" y="83"/>
                  <a:pt x="1011" y="77"/>
                </a:cubicBezTo>
                <a:cubicBezTo>
                  <a:pt x="812" y="0"/>
                  <a:pt x="913" y="63"/>
                  <a:pt x="823" y="2"/>
                </a:cubicBezTo>
                <a:cubicBezTo>
                  <a:pt x="810" y="6"/>
                  <a:pt x="797" y="9"/>
                  <a:pt x="785" y="15"/>
                </a:cubicBezTo>
                <a:cubicBezTo>
                  <a:pt x="772" y="22"/>
                  <a:pt x="762" y="35"/>
                  <a:pt x="748" y="40"/>
                </a:cubicBezTo>
                <a:cubicBezTo>
                  <a:pt x="715" y="52"/>
                  <a:pt x="681" y="57"/>
                  <a:pt x="647" y="65"/>
                </a:cubicBezTo>
                <a:cubicBezTo>
                  <a:pt x="589" y="108"/>
                  <a:pt x="548" y="109"/>
                  <a:pt x="485" y="140"/>
                </a:cubicBezTo>
                <a:cubicBezTo>
                  <a:pt x="443" y="265"/>
                  <a:pt x="451" y="299"/>
                  <a:pt x="347" y="378"/>
                </a:cubicBezTo>
                <a:cubicBezTo>
                  <a:pt x="311" y="479"/>
                  <a:pt x="343" y="377"/>
                  <a:pt x="322" y="603"/>
                </a:cubicBezTo>
                <a:cubicBezTo>
                  <a:pt x="310" y="734"/>
                  <a:pt x="226" y="835"/>
                  <a:pt x="97" y="866"/>
                </a:cubicBezTo>
                <a:cubicBezTo>
                  <a:pt x="0" y="959"/>
                  <a:pt x="150" y="980"/>
                  <a:pt x="209" y="1004"/>
                </a:cubicBezTo>
                <a:cubicBezTo>
                  <a:pt x="243" y="1037"/>
                  <a:pt x="276" y="1062"/>
                  <a:pt x="297" y="1104"/>
                </a:cubicBezTo>
                <a:cubicBezTo>
                  <a:pt x="321" y="1152"/>
                  <a:pt x="316" y="1224"/>
                  <a:pt x="347" y="1267"/>
                </a:cubicBezTo>
                <a:cubicBezTo>
                  <a:pt x="361" y="1286"/>
                  <a:pt x="380" y="1300"/>
                  <a:pt x="397" y="1317"/>
                </a:cubicBezTo>
                <a:cubicBezTo>
                  <a:pt x="450" y="1308"/>
                  <a:pt x="510" y="1309"/>
                  <a:pt x="510" y="1242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4" grpId="0" animBg="1"/>
      <p:bldP spid="880675" grpId="0" animBg="1"/>
      <p:bldP spid="880676" grpId="0" animBg="1"/>
      <p:bldP spid="8806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Applications</a:t>
            </a:r>
            <a:r>
              <a:rPr lang="en-US" altLang="ko-KR" sz="3800" smtClean="0">
                <a:latin typeface="Times New Roman" pitchFamily="18" charset="0"/>
              </a:rPr>
              <a:t>—</a:t>
            </a:r>
            <a:r>
              <a:rPr lang="en-US" altLang="ko-KR" sz="3800" smtClean="0"/>
              <a:t>Communication Network</a:t>
            </a:r>
            <a:endParaRPr lang="ko-KR" altLang="en-US" sz="3800" smtClean="0"/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459413"/>
            <a:ext cx="8229600" cy="6715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Vertex = city, edge = communication link.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229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3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4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Time Complexity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  <a:noFill/>
        </p:spPr>
        <p:txBody>
          <a:bodyPr lIns="92075" tIns="46038" rIns="92075" bIns="46038"/>
          <a:lstStyle/>
          <a:p>
            <a:pPr lvl="1" eaLnBrk="1" hangingPunct="1">
              <a:buClr>
                <a:schemeClr val="hlink"/>
              </a:buClr>
              <a:buSzTx/>
              <a:buFont typeface="Wingdings" pitchFamily="2" charset="2"/>
              <a:buChar char="§"/>
            </a:pPr>
            <a:r>
              <a:rPr lang="en-US" altLang="ko-KR" sz="3500" smtClean="0">
                <a:solidFill>
                  <a:srgbClr val="3333FF"/>
                </a:solidFill>
              </a:rPr>
              <a:t>O(n</a:t>
            </a:r>
            <a:r>
              <a:rPr lang="en-US" altLang="ko-KR" sz="3500" baseline="30000" smtClean="0">
                <a:solidFill>
                  <a:srgbClr val="3333FF"/>
                </a:solidFill>
              </a:rPr>
              <a:t>2</a:t>
            </a:r>
            <a:r>
              <a:rPr lang="en-US" altLang="ko-KR" sz="3500" smtClean="0">
                <a:solidFill>
                  <a:srgbClr val="3333FF"/>
                </a:solidFill>
              </a:rPr>
              <a:t>)</a:t>
            </a:r>
            <a:r>
              <a:rPr lang="en-US" altLang="ko-KR" sz="3500" smtClean="0">
                <a:solidFill>
                  <a:schemeClr val="hlink"/>
                </a:solidFill>
              </a:rPr>
              <a:t> </a:t>
            </a:r>
            <a:r>
              <a:rPr lang="en-US" altLang="ko-KR" sz="3500" smtClean="0"/>
              <a:t>when adjacency matrix used</a:t>
            </a:r>
          </a:p>
          <a:p>
            <a:pPr lvl="1" eaLnBrk="1" hangingPunct="1">
              <a:buClr>
                <a:schemeClr val="hlink"/>
              </a:buClr>
              <a:buSzTx/>
              <a:buFont typeface="Wingdings" pitchFamily="2" charset="2"/>
              <a:buChar char="§"/>
            </a:pPr>
            <a:r>
              <a:rPr lang="en-US" altLang="ko-KR" sz="3500" smtClean="0">
                <a:solidFill>
                  <a:srgbClr val="3333FF"/>
                </a:solidFill>
              </a:rPr>
              <a:t>O(n+e)</a:t>
            </a:r>
            <a:r>
              <a:rPr lang="en-US" altLang="ko-KR" sz="3500" smtClean="0">
                <a:solidFill>
                  <a:schemeClr val="bg2"/>
                </a:solidFill>
              </a:rPr>
              <a:t> </a:t>
            </a:r>
            <a:r>
              <a:rPr lang="en-US" altLang="ko-KR" sz="3500" smtClean="0"/>
              <a:t>when adjacency lists used (</a:t>
            </a:r>
            <a:r>
              <a:rPr lang="en-US" altLang="ko-KR" sz="3500" smtClean="0">
                <a:solidFill>
                  <a:srgbClr val="3333FF"/>
                </a:solidFill>
              </a:rPr>
              <a:t>e</a:t>
            </a:r>
            <a:r>
              <a:rPr lang="en-US" altLang="ko-KR" sz="3500" smtClean="0">
                <a:solidFill>
                  <a:schemeClr val="bg2"/>
                </a:solidFill>
              </a:rPr>
              <a:t> </a:t>
            </a:r>
            <a:r>
              <a:rPr lang="en-US" altLang="ko-KR" sz="3500" smtClean="0"/>
              <a:t>is number of edges)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77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7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Spanning Tree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013325"/>
            <a:ext cx="7981950" cy="558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Depth-first search from vertex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539750" y="5516563"/>
            <a:ext cx="754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Depth-first spanning tree.</a:t>
            </a:r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1993900" y="22002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5" name="Oval 6"/>
          <p:cNvSpPr>
            <a:spLocks noChangeArrowheads="1"/>
          </p:cNvSpPr>
          <p:nvPr/>
        </p:nvSpPr>
        <p:spPr bwMode="auto">
          <a:xfrm>
            <a:off x="2984500" y="1362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6" name="Oval 7"/>
          <p:cNvSpPr>
            <a:spLocks noChangeArrowheads="1"/>
          </p:cNvSpPr>
          <p:nvPr/>
        </p:nvSpPr>
        <p:spPr bwMode="auto">
          <a:xfrm>
            <a:off x="4584700" y="1666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7" name="Oval 8"/>
          <p:cNvSpPr>
            <a:spLocks noChangeArrowheads="1"/>
          </p:cNvSpPr>
          <p:nvPr/>
        </p:nvSpPr>
        <p:spPr bwMode="auto">
          <a:xfrm>
            <a:off x="6184900" y="19716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8" name="Oval 9"/>
          <p:cNvSpPr>
            <a:spLocks noChangeArrowheads="1"/>
          </p:cNvSpPr>
          <p:nvPr/>
        </p:nvSpPr>
        <p:spPr bwMode="auto">
          <a:xfrm>
            <a:off x="2603500" y="28860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9" name="Oval 10"/>
          <p:cNvSpPr>
            <a:spLocks noChangeArrowheads="1"/>
          </p:cNvSpPr>
          <p:nvPr/>
        </p:nvSpPr>
        <p:spPr bwMode="auto">
          <a:xfrm>
            <a:off x="4127500" y="3038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0" name="Oval 11"/>
          <p:cNvSpPr>
            <a:spLocks noChangeArrowheads="1"/>
          </p:cNvSpPr>
          <p:nvPr/>
        </p:nvSpPr>
        <p:spPr bwMode="auto">
          <a:xfrm>
            <a:off x="5651500" y="3190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1" name="Oval 12"/>
          <p:cNvSpPr>
            <a:spLocks noChangeArrowheads="1"/>
          </p:cNvSpPr>
          <p:nvPr/>
        </p:nvSpPr>
        <p:spPr bwMode="auto">
          <a:xfrm>
            <a:off x="3365500" y="43338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2" name="Oval 13"/>
          <p:cNvSpPr>
            <a:spLocks noChangeArrowheads="1"/>
          </p:cNvSpPr>
          <p:nvPr/>
        </p:nvSpPr>
        <p:spPr bwMode="auto">
          <a:xfrm>
            <a:off x="5346700" y="456247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43" name="Line 14"/>
          <p:cNvSpPr>
            <a:spLocks noChangeShapeType="1"/>
          </p:cNvSpPr>
          <p:nvPr/>
        </p:nvSpPr>
        <p:spPr bwMode="auto">
          <a:xfrm flipH="1">
            <a:off x="2368550" y="173672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44" name="Line 15"/>
          <p:cNvSpPr>
            <a:spLocks noChangeShapeType="1"/>
          </p:cNvSpPr>
          <p:nvPr/>
        </p:nvSpPr>
        <p:spPr bwMode="auto">
          <a:xfrm>
            <a:off x="3282950" y="181292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45" name="Line 16"/>
          <p:cNvSpPr>
            <a:spLocks noChangeShapeType="1"/>
          </p:cNvSpPr>
          <p:nvPr/>
        </p:nvSpPr>
        <p:spPr bwMode="auto">
          <a:xfrm>
            <a:off x="2368550" y="26511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46" name="Line 17"/>
          <p:cNvSpPr>
            <a:spLocks noChangeShapeType="1"/>
          </p:cNvSpPr>
          <p:nvPr/>
        </p:nvSpPr>
        <p:spPr bwMode="auto">
          <a:xfrm>
            <a:off x="2978150" y="333692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47" name="Line 18"/>
          <p:cNvSpPr>
            <a:spLocks noChangeShapeType="1"/>
          </p:cNvSpPr>
          <p:nvPr/>
        </p:nvSpPr>
        <p:spPr bwMode="auto">
          <a:xfrm>
            <a:off x="3816350" y="463232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48" name="Line 19"/>
          <p:cNvSpPr>
            <a:spLocks noChangeShapeType="1"/>
          </p:cNvSpPr>
          <p:nvPr/>
        </p:nvSpPr>
        <p:spPr bwMode="auto">
          <a:xfrm flipH="1">
            <a:off x="4425950" y="204152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49" name="Line 20"/>
          <p:cNvSpPr>
            <a:spLocks noChangeShapeType="1"/>
          </p:cNvSpPr>
          <p:nvPr/>
        </p:nvSpPr>
        <p:spPr bwMode="auto">
          <a:xfrm>
            <a:off x="4425950" y="348932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50" name="Line 21"/>
          <p:cNvSpPr>
            <a:spLocks noChangeShapeType="1"/>
          </p:cNvSpPr>
          <p:nvPr/>
        </p:nvSpPr>
        <p:spPr bwMode="auto">
          <a:xfrm flipH="1">
            <a:off x="5873750" y="242252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51" name="Rectangle 22"/>
          <p:cNvSpPr>
            <a:spLocks noChangeArrowheads="1"/>
          </p:cNvSpPr>
          <p:nvPr/>
        </p:nvSpPr>
        <p:spPr bwMode="auto">
          <a:xfrm>
            <a:off x="3054350" y="14319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3752" name="Rectangle 23"/>
          <p:cNvSpPr>
            <a:spLocks noChangeArrowheads="1"/>
          </p:cNvSpPr>
          <p:nvPr/>
        </p:nvSpPr>
        <p:spPr bwMode="auto">
          <a:xfrm>
            <a:off x="4654550" y="16605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3753" name="Rectangle 24"/>
          <p:cNvSpPr>
            <a:spLocks noChangeArrowheads="1"/>
          </p:cNvSpPr>
          <p:nvPr/>
        </p:nvSpPr>
        <p:spPr bwMode="auto">
          <a:xfrm>
            <a:off x="6254750" y="20415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3754" name="Rectangle 25"/>
          <p:cNvSpPr>
            <a:spLocks noChangeArrowheads="1"/>
          </p:cNvSpPr>
          <p:nvPr/>
        </p:nvSpPr>
        <p:spPr bwMode="auto">
          <a:xfrm>
            <a:off x="2063750" y="22701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3755" name="Rectangle 26"/>
          <p:cNvSpPr>
            <a:spLocks noChangeArrowheads="1"/>
          </p:cNvSpPr>
          <p:nvPr/>
        </p:nvSpPr>
        <p:spPr bwMode="auto">
          <a:xfrm>
            <a:off x="2673350" y="28797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3756" name="Rectangle 27"/>
          <p:cNvSpPr>
            <a:spLocks noChangeArrowheads="1"/>
          </p:cNvSpPr>
          <p:nvPr/>
        </p:nvSpPr>
        <p:spPr bwMode="auto">
          <a:xfrm>
            <a:off x="4197350" y="31083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3757" name="Rectangle 28"/>
          <p:cNvSpPr>
            <a:spLocks noChangeArrowheads="1"/>
          </p:cNvSpPr>
          <p:nvPr/>
        </p:nvSpPr>
        <p:spPr bwMode="auto">
          <a:xfrm>
            <a:off x="5721350" y="32607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3758" name="Rectangle 29"/>
          <p:cNvSpPr>
            <a:spLocks noChangeArrowheads="1"/>
          </p:cNvSpPr>
          <p:nvPr/>
        </p:nvSpPr>
        <p:spPr bwMode="auto">
          <a:xfrm>
            <a:off x="3435350" y="44037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3759" name="Rectangle 30"/>
          <p:cNvSpPr>
            <a:spLocks noChangeArrowheads="1"/>
          </p:cNvSpPr>
          <p:nvPr/>
        </p:nvSpPr>
        <p:spPr bwMode="auto">
          <a:xfrm>
            <a:off x="5416550" y="463232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3760" name="Line 31"/>
          <p:cNvSpPr>
            <a:spLocks noChangeShapeType="1"/>
          </p:cNvSpPr>
          <p:nvPr/>
        </p:nvSpPr>
        <p:spPr bwMode="auto">
          <a:xfrm>
            <a:off x="4578350" y="32607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1" name="Line 32"/>
          <p:cNvSpPr>
            <a:spLocks noChangeShapeType="1"/>
          </p:cNvSpPr>
          <p:nvPr/>
        </p:nvSpPr>
        <p:spPr bwMode="auto">
          <a:xfrm>
            <a:off x="3435350" y="158432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2" name="Line 33"/>
          <p:cNvSpPr>
            <a:spLocks noChangeShapeType="1"/>
          </p:cNvSpPr>
          <p:nvPr/>
        </p:nvSpPr>
        <p:spPr bwMode="auto">
          <a:xfrm>
            <a:off x="3130550" y="181292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63" name="Line 34"/>
          <p:cNvSpPr>
            <a:spLocks noChangeShapeType="1"/>
          </p:cNvSpPr>
          <p:nvPr/>
        </p:nvSpPr>
        <p:spPr bwMode="auto">
          <a:xfrm flipV="1">
            <a:off x="3816350" y="356552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3764" name="Group 35"/>
          <p:cNvGrpSpPr>
            <a:grpSpLocks/>
          </p:cNvGrpSpPr>
          <p:nvPr/>
        </p:nvGrpSpPr>
        <p:grpSpPr bwMode="auto">
          <a:xfrm>
            <a:off x="1993900" y="2200275"/>
            <a:ext cx="444500" cy="466725"/>
            <a:chOff x="1012" y="1204"/>
            <a:chExt cx="280" cy="294"/>
          </a:xfrm>
        </p:grpSpPr>
        <p:sp>
          <p:nvSpPr>
            <p:cNvPr id="73821" name="Oval 36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22" name="Rectangle 37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3765" name="Group 38"/>
          <p:cNvGrpSpPr>
            <a:grpSpLocks/>
          </p:cNvGrpSpPr>
          <p:nvPr/>
        </p:nvGrpSpPr>
        <p:grpSpPr bwMode="auto">
          <a:xfrm>
            <a:off x="2984500" y="1362075"/>
            <a:ext cx="444500" cy="466725"/>
            <a:chOff x="1636" y="676"/>
            <a:chExt cx="280" cy="294"/>
          </a:xfrm>
        </p:grpSpPr>
        <p:sp>
          <p:nvSpPr>
            <p:cNvPr id="73819" name="Oval 39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20" name="Rectangle 40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73766" name="Line 41"/>
          <p:cNvSpPr>
            <a:spLocks noChangeShapeType="1"/>
          </p:cNvSpPr>
          <p:nvPr/>
        </p:nvSpPr>
        <p:spPr bwMode="auto">
          <a:xfrm flipH="1">
            <a:off x="2368550" y="1736725"/>
            <a:ext cx="609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3767" name="Group 42"/>
          <p:cNvGrpSpPr>
            <a:grpSpLocks/>
          </p:cNvGrpSpPr>
          <p:nvPr/>
        </p:nvGrpSpPr>
        <p:grpSpPr bwMode="auto">
          <a:xfrm>
            <a:off x="2984500" y="1362075"/>
            <a:ext cx="444500" cy="466725"/>
            <a:chOff x="1636" y="676"/>
            <a:chExt cx="280" cy="294"/>
          </a:xfrm>
        </p:grpSpPr>
        <p:sp>
          <p:nvSpPr>
            <p:cNvPr id="7381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73768" name="Group 45"/>
          <p:cNvGrpSpPr>
            <a:grpSpLocks/>
          </p:cNvGrpSpPr>
          <p:nvPr/>
        </p:nvGrpSpPr>
        <p:grpSpPr bwMode="auto">
          <a:xfrm>
            <a:off x="4127500" y="3038475"/>
            <a:ext cx="444500" cy="466725"/>
            <a:chOff x="2356" y="1732"/>
            <a:chExt cx="280" cy="294"/>
          </a:xfrm>
        </p:grpSpPr>
        <p:sp>
          <p:nvSpPr>
            <p:cNvPr id="73815" name="Oval 46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6" name="Rectangle 47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73769" name="Line 48"/>
          <p:cNvSpPr>
            <a:spLocks noChangeShapeType="1"/>
          </p:cNvSpPr>
          <p:nvPr/>
        </p:nvSpPr>
        <p:spPr bwMode="auto">
          <a:xfrm>
            <a:off x="3282950" y="1812925"/>
            <a:ext cx="9906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3770" name="Group 49"/>
          <p:cNvGrpSpPr>
            <a:grpSpLocks/>
          </p:cNvGrpSpPr>
          <p:nvPr/>
        </p:nvGrpSpPr>
        <p:grpSpPr bwMode="auto">
          <a:xfrm>
            <a:off x="4127500" y="3038475"/>
            <a:ext cx="444500" cy="466725"/>
            <a:chOff x="2356" y="1732"/>
            <a:chExt cx="280" cy="294"/>
          </a:xfrm>
        </p:grpSpPr>
        <p:sp>
          <p:nvSpPr>
            <p:cNvPr id="73813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4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73771" name="Group 52"/>
          <p:cNvGrpSpPr>
            <a:grpSpLocks/>
          </p:cNvGrpSpPr>
          <p:nvPr/>
        </p:nvGrpSpPr>
        <p:grpSpPr bwMode="auto">
          <a:xfrm>
            <a:off x="5651500" y="3190875"/>
            <a:ext cx="444500" cy="466725"/>
            <a:chOff x="3316" y="1828"/>
            <a:chExt cx="280" cy="294"/>
          </a:xfrm>
        </p:grpSpPr>
        <p:sp>
          <p:nvSpPr>
            <p:cNvPr id="73811" name="Oval 53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2" name="Rectangle 54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73772" name="Line 55"/>
          <p:cNvSpPr>
            <a:spLocks noChangeShapeType="1"/>
          </p:cNvSpPr>
          <p:nvPr/>
        </p:nvSpPr>
        <p:spPr bwMode="auto">
          <a:xfrm>
            <a:off x="4578350" y="3260725"/>
            <a:ext cx="1143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3773" name="Group 56"/>
          <p:cNvGrpSpPr>
            <a:grpSpLocks/>
          </p:cNvGrpSpPr>
          <p:nvPr/>
        </p:nvGrpSpPr>
        <p:grpSpPr bwMode="auto">
          <a:xfrm>
            <a:off x="5651500" y="3190875"/>
            <a:ext cx="444500" cy="466725"/>
            <a:chOff x="3316" y="1828"/>
            <a:chExt cx="280" cy="294"/>
          </a:xfrm>
        </p:grpSpPr>
        <p:sp>
          <p:nvSpPr>
            <p:cNvPr id="73809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10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73774" name="Group 59"/>
          <p:cNvGrpSpPr>
            <a:grpSpLocks/>
          </p:cNvGrpSpPr>
          <p:nvPr/>
        </p:nvGrpSpPr>
        <p:grpSpPr bwMode="auto">
          <a:xfrm>
            <a:off x="6184900" y="1971675"/>
            <a:ext cx="444500" cy="466725"/>
            <a:chOff x="3652" y="1060"/>
            <a:chExt cx="280" cy="294"/>
          </a:xfrm>
        </p:grpSpPr>
        <p:sp>
          <p:nvSpPr>
            <p:cNvPr id="73807" name="Oval 60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8" name="Rectangle 61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73775" name="Line 62"/>
          <p:cNvSpPr>
            <a:spLocks noChangeShapeType="1"/>
          </p:cNvSpPr>
          <p:nvPr/>
        </p:nvSpPr>
        <p:spPr bwMode="auto">
          <a:xfrm flipH="1">
            <a:off x="5873750" y="2422525"/>
            <a:ext cx="4572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3776" name="Group 63"/>
          <p:cNvGrpSpPr>
            <a:grpSpLocks/>
          </p:cNvGrpSpPr>
          <p:nvPr/>
        </p:nvGrpSpPr>
        <p:grpSpPr bwMode="auto">
          <a:xfrm>
            <a:off x="6184900" y="1971675"/>
            <a:ext cx="444500" cy="466725"/>
            <a:chOff x="3652" y="1060"/>
            <a:chExt cx="280" cy="294"/>
          </a:xfrm>
        </p:grpSpPr>
        <p:sp>
          <p:nvSpPr>
            <p:cNvPr id="73805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6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73777" name="Group 66"/>
          <p:cNvGrpSpPr>
            <a:grpSpLocks/>
          </p:cNvGrpSpPr>
          <p:nvPr/>
        </p:nvGrpSpPr>
        <p:grpSpPr bwMode="auto">
          <a:xfrm>
            <a:off x="3365500" y="4333875"/>
            <a:ext cx="444500" cy="466725"/>
            <a:chOff x="1876" y="2548"/>
            <a:chExt cx="280" cy="294"/>
          </a:xfrm>
        </p:grpSpPr>
        <p:sp>
          <p:nvSpPr>
            <p:cNvPr id="73803" name="Oval 67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4" name="Rectangle 68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73778" name="Line 69"/>
          <p:cNvSpPr>
            <a:spLocks noChangeShapeType="1"/>
          </p:cNvSpPr>
          <p:nvPr/>
        </p:nvSpPr>
        <p:spPr bwMode="auto">
          <a:xfrm flipV="1">
            <a:off x="3816350" y="3565525"/>
            <a:ext cx="19050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3779" name="Group 70"/>
          <p:cNvGrpSpPr>
            <a:grpSpLocks/>
          </p:cNvGrpSpPr>
          <p:nvPr/>
        </p:nvGrpSpPr>
        <p:grpSpPr bwMode="auto">
          <a:xfrm>
            <a:off x="3365500" y="4333875"/>
            <a:ext cx="444500" cy="466725"/>
            <a:chOff x="1876" y="2548"/>
            <a:chExt cx="280" cy="294"/>
          </a:xfrm>
        </p:grpSpPr>
        <p:sp>
          <p:nvSpPr>
            <p:cNvPr id="73801" name="Oval 71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2" name="Rectangle 72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73780" name="Group 73"/>
          <p:cNvGrpSpPr>
            <a:grpSpLocks/>
          </p:cNvGrpSpPr>
          <p:nvPr/>
        </p:nvGrpSpPr>
        <p:grpSpPr bwMode="auto">
          <a:xfrm>
            <a:off x="2603500" y="2879725"/>
            <a:ext cx="444500" cy="450850"/>
            <a:chOff x="1396" y="1632"/>
            <a:chExt cx="280" cy="284"/>
          </a:xfrm>
        </p:grpSpPr>
        <p:sp>
          <p:nvSpPr>
            <p:cNvPr id="73799" name="Oval 74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800" name="Rectangle 75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73781" name="Line 76"/>
          <p:cNvSpPr>
            <a:spLocks noChangeShapeType="1"/>
          </p:cNvSpPr>
          <p:nvPr/>
        </p:nvSpPr>
        <p:spPr bwMode="auto">
          <a:xfrm>
            <a:off x="2978150" y="3336925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3782" name="Group 77"/>
          <p:cNvGrpSpPr>
            <a:grpSpLocks/>
          </p:cNvGrpSpPr>
          <p:nvPr/>
        </p:nvGrpSpPr>
        <p:grpSpPr bwMode="auto">
          <a:xfrm>
            <a:off x="2603500" y="2879725"/>
            <a:ext cx="444500" cy="450850"/>
            <a:chOff x="1396" y="1632"/>
            <a:chExt cx="280" cy="284"/>
          </a:xfrm>
        </p:grpSpPr>
        <p:sp>
          <p:nvSpPr>
            <p:cNvPr id="73797" name="Oval 78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98" name="Rectangle 7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73783" name="Group 80"/>
          <p:cNvGrpSpPr>
            <a:grpSpLocks/>
          </p:cNvGrpSpPr>
          <p:nvPr/>
        </p:nvGrpSpPr>
        <p:grpSpPr bwMode="auto">
          <a:xfrm>
            <a:off x="5346700" y="4562475"/>
            <a:ext cx="444500" cy="466725"/>
            <a:chOff x="3124" y="2692"/>
            <a:chExt cx="280" cy="294"/>
          </a:xfrm>
        </p:grpSpPr>
        <p:sp>
          <p:nvSpPr>
            <p:cNvPr id="73795" name="Oval 81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96" name="Rectangle 82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73784" name="Line 83"/>
          <p:cNvSpPr>
            <a:spLocks noChangeShapeType="1"/>
          </p:cNvSpPr>
          <p:nvPr/>
        </p:nvSpPr>
        <p:spPr bwMode="auto">
          <a:xfrm>
            <a:off x="3816350" y="4632325"/>
            <a:ext cx="16002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3785" name="Group 84"/>
          <p:cNvGrpSpPr>
            <a:grpSpLocks/>
          </p:cNvGrpSpPr>
          <p:nvPr/>
        </p:nvGrpSpPr>
        <p:grpSpPr bwMode="auto">
          <a:xfrm>
            <a:off x="5346700" y="4562475"/>
            <a:ext cx="444500" cy="466725"/>
            <a:chOff x="3124" y="2692"/>
            <a:chExt cx="280" cy="294"/>
          </a:xfrm>
        </p:grpSpPr>
        <p:sp>
          <p:nvSpPr>
            <p:cNvPr id="73793" name="Oval 85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94" name="Rectangle 86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73786" name="Group 87"/>
          <p:cNvGrpSpPr>
            <a:grpSpLocks/>
          </p:cNvGrpSpPr>
          <p:nvPr/>
        </p:nvGrpSpPr>
        <p:grpSpPr bwMode="auto">
          <a:xfrm>
            <a:off x="4584700" y="1660525"/>
            <a:ext cx="444500" cy="450850"/>
            <a:chOff x="2644" y="864"/>
            <a:chExt cx="280" cy="284"/>
          </a:xfrm>
        </p:grpSpPr>
        <p:sp>
          <p:nvSpPr>
            <p:cNvPr id="73791" name="Oval 88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92" name="Rectangle 89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3787" name="Line 90"/>
          <p:cNvSpPr>
            <a:spLocks noChangeShapeType="1"/>
          </p:cNvSpPr>
          <p:nvPr/>
        </p:nvSpPr>
        <p:spPr bwMode="auto">
          <a:xfrm flipH="1">
            <a:off x="4425950" y="2041525"/>
            <a:ext cx="5334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3788" name="Group 91"/>
          <p:cNvGrpSpPr>
            <a:grpSpLocks/>
          </p:cNvGrpSpPr>
          <p:nvPr/>
        </p:nvGrpSpPr>
        <p:grpSpPr bwMode="auto">
          <a:xfrm>
            <a:off x="4584700" y="1660525"/>
            <a:ext cx="444500" cy="450850"/>
            <a:chOff x="2644" y="864"/>
            <a:chExt cx="280" cy="284"/>
          </a:xfrm>
        </p:grpSpPr>
        <p:sp>
          <p:nvSpPr>
            <p:cNvPr id="73789" name="Oval 92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90" name="Rectangle 93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49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1" grpId="0" build="p" autoUpdateAnimBg="0"/>
      <p:bldP spid="882692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Spanning Tree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Start a depth-first search at any vertex of the graph.</a:t>
            </a:r>
            <a:endParaRPr lang="en-US" altLang="ko-KR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If graph is connected, the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n-1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edges used to get to unvisited vertices define a spanning tree (depth-first spanning tree).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Time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O(n</a:t>
            </a:r>
            <a:r>
              <a:rPr lang="en-US" altLang="ko-KR" baseline="30000" smtClean="0">
                <a:solidFill>
                  <a:srgbClr val="3333FF"/>
                </a:solidFill>
              </a:rPr>
              <a:t>2</a:t>
            </a:r>
            <a:r>
              <a:rPr lang="en-US" altLang="ko-KR" smtClean="0">
                <a:solidFill>
                  <a:srgbClr val="3333FF"/>
                </a:solidFill>
              </a:rPr>
              <a:t>)</a:t>
            </a:r>
            <a:r>
              <a:rPr lang="en-US" altLang="ko-KR" smtClean="0">
                <a:solidFill>
                  <a:schemeClr val="hlink"/>
                </a:solidFill>
              </a:rPr>
              <a:t> </a:t>
            </a:r>
            <a:r>
              <a:rPr lang="en-US" altLang="ko-KR" smtClean="0"/>
              <a:t>when adjacency matrix used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O(n+e)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when adjacency lists used (</a:t>
            </a:r>
            <a:r>
              <a:rPr lang="en-US" altLang="ko-KR" smtClean="0">
                <a:solidFill>
                  <a:srgbClr val="3333FF"/>
                </a:solidFill>
              </a:rPr>
              <a:t>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is number of edges)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4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 bldLvl="2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6113"/>
            <a:ext cx="8588375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Visit start vertex  and put into a FIFO queue.</a:t>
            </a:r>
          </a:p>
          <a:p>
            <a:pPr eaLnBrk="1" hangingPunct="1"/>
            <a:r>
              <a:rPr lang="en-US" altLang="ko-KR" smtClean="0"/>
              <a:t>Repeatedly remove a vertex from the queue, visit its unvisited adjacent vertices, put newly visited vertices into the queue.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0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576888"/>
            <a:ext cx="7772400" cy="7112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Start search at vertex </a:t>
            </a:r>
            <a:r>
              <a:rPr lang="en-US" altLang="ko-KR" smtClean="0">
                <a:solidFill>
                  <a:srgbClr val="3333FF"/>
                </a:solidFill>
              </a:rPr>
              <a:t>1</a:t>
            </a:r>
            <a:r>
              <a:rPr lang="en-US" altLang="ko-KR" smtClean="0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1150" y="1341438"/>
            <a:ext cx="5403850" cy="3667125"/>
            <a:chOff x="196" y="1108"/>
            <a:chExt cx="3404" cy="2310"/>
          </a:xfrm>
        </p:grpSpPr>
        <p:sp>
          <p:nvSpPr>
            <p:cNvPr id="76806" name="Oval 5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07" name="Oval 6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08" name="Oval 7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09" name="Oval 8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0" name="Oval 9"/>
            <p:cNvSpPr>
              <a:spLocks noChangeArrowheads="1"/>
            </p:cNvSpPr>
            <p:nvPr/>
          </p:nvSpPr>
          <p:spPr bwMode="auto">
            <a:xfrm>
              <a:off x="3316" y="24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1" name="Oval 10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2" name="Oval 1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3" name="Oval 12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4" name="Oval 13"/>
            <p:cNvSpPr>
              <a:spLocks noChangeArrowheads="1"/>
            </p:cNvSpPr>
            <p:nvPr/>
          </p:nvSpPr>
          <p:spPr bwMode="auto">
            <a:xfrm>
              <a:off x="293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5" name="Oval 14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6" name="Oval 1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6817" name="Line 16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18" name="Line 17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19" name="Line 18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20" name="Line 19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21" name="Line 20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22" name="Line 21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23" name="Line 22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24" name="Line 23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25" name="Line 24"/>
            <p:cNvSpPr>
              <a:spLocks noChangeShapeType="1"/>
            </p:cNvSpPr>
            <p:nvPr/>
          </p:nvSpPr>
          <p:spPr bwMode="auto">
            <a:xfrm flipV="1">
              <a:off x="3120" y="2736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26" name="Rectangle 2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827" name="Rectangle 2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6828" name="Rectangle 2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6829" name="Rectangle 28"/>
            <p:cNvSpPr>
              <a:spLocks noChangeArrowheads="1"/>
            </p:cNvSpPr>
            <p:nvPr/>
          </p:nvSpPr>
          <p:spPr bwMode="auto">
            <a:xfrm>
              <a:off x="3312" y="249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76830" name="Rectangle 29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6831" name="Rectangle 30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6832" name="Rectangle 3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6833" name="Rectangle 3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6834" name="Rectangle 33"/>
            <p:cNvSpPr>
              <a:spLocks noChangeArrowheads="1"/>
            </p:cNvSpPr>
            <p:nvPr/>
          </p:nvSpPr>
          <p:spPr bwMode="auto">
            <a:xfrm>
              <a:off x="2928" y="316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76835" name="Rectangle 34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6836" name="Rectangle 3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6837" name="Line 36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38" name="Line 37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39" name="Line 38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840" name="Line 39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947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7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229225"/>
            <a:ext cx="8990012" cy="1008063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Visit/mark/label start vertex and put in a FIFO queue.</a:t>
            </a:r>
          </a:p>
        </p:txBody>
      </p:sp>
      <p:sp>
        <p:nvSpPr>
          <p:cNvPr id="77829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0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1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2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3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4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5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6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7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8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39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840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1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2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3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4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5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6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7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8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9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7850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7851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7852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77853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7854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7855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7856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7857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77858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7859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7860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61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62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63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77868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9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478463" y="1143000"/>
            <a:ext cx="3513137" cy="2363788"/>
            <a:chOff x="3451" y="720"/>
            <a:chExt cx="2213" cy="1489"/>
          </a:xfrm>
        </p:grpSpPr>
        <p:sp>
          <p:nvSpPr>
            <p:cNvPr id="77866" name="Rectangle 43"/>
            <p:cNvSpPr>
              <a:spLocks noChangeArrowheads="1"/>
            </p:cNvSpPr>
            <p:nvPr/>
          </p:nvSpPr>
          <p:spPr bwMode="auto">
            <a:xfrm>
              <a:off x="3888" y="1104"/>
              <a:ext cx="17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FIFO Queue</a:t>
              </a:r>
            </a:p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867" name="Freeform 44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206"/>
                <a:gd name="T151" fmla="*/ 0 h 1489"/>
                <a:gd name="T152" fmla="*/ 2206 w 2206"/>
                <a:gd name="T153" fmla="*/ 1489 h 148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9216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156200"/>
            <a:ext cx="8234362" cy="9366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1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>
                <a:solidFill>
                  <a:schemeClr val="bg2"/>
                </a:solidFill>
              </a:rPr>
              <a:t>; </a:t>
            </a:r>
            <a:r>
              <a:rPr lang="en-US" altLang="ko-KR" sz="2600" smtClean="0"/>
              <a:t>visit adjacent unvisited vertices;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put in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78853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4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5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6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7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8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59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0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1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2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3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864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5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6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7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8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69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70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71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72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73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8874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8875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8876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78877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8878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8879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8880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8881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78882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8883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8884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85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86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87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8888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78892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893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8889" name="Group 42"/>
          <p:cNvGrpSpPr>
            <a:grpSpLocks/>
          </p:cNvGrpSpPr>
          <p:nvPr/>
        </p:nvGrpSpPr>
        <p:grpSpPr bwMode="auto">
          <a:xfrm>
            <a:off x="5478463" y="1143000"/>
            <a:ext cx="3513137" cy="2363788"/>
            <a:chOff x="3451" y="720"/>
            <a:chExt cx="2213" cy="1489"/>
          </a:xfrm>
        </p:grpSpPr>
        <p:sp>
          <p:nvSpPr>
            <p:cNvPr id="78890" name="Rectangle 43"/>
            <p:cNvSpPr>
              <a:spLocks noChangeArrowheads="1"/>
            </p:cNvSpPr>
            <p:nvPr/>
          </p:nvSpPr>
          <p:spPr bwMode="auto">
            <a:xfrm>
              <a:off x="3888" y="1104"/>
              <a:ext cx="17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latin typeface="Times New Roman" pitchFamily="18" charset="0"/>
                </a:rPr>
                <a:t>FIFO Queue</a:t>
              </a:r>
            </a:p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32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891" name="Freeform 44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206"/>
                <a:gd name="T151" fmla="*/ 0 h 1489"/>
                <a:gd name="T152" fmla="*/ 2206 w 2206"/>
                <a:gd name="T153" fmla="*/ 1489 h 148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0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229225"/>
            <a:ext cx="8162925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1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put in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79877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78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79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0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1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2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3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4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5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6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7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8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0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1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2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3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4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5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6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897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79898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79899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79900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79901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79902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79903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79904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79905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79906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79907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79908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909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910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911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9912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79923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4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991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7991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79921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2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889903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79919" name="Oval 4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920" name="Rectangle 50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889907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95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903" grpId="0" build="p" autoUpdateAnimBg="0"/>
      <p:bldP spid="889907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157788"/>
            <a:ext cx="8164513" cy="93503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2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put in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4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7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8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09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0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1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2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3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4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5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6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7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8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19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20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21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80922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80923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80924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80925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80926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80927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80928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80929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80930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80931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80932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33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34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935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0936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80947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48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0937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0938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0939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80945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46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80940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80941" name="Group 48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80943" name="Oval 4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44" name="Rectangle 50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80942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26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86518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2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put in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7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8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29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0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1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2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3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4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5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6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7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8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9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0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1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2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3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4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5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81946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81947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81948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81949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81950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81951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81952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81953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81954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81955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81956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57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58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59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1960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81982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3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196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1962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1963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81980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1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1964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8197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81965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81976" name="Oval 52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7" name="Rectangle 53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891958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81974" name="Oval 5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5" name="Rectangle 57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91962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81972" name="Oval 60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73" name="Rectangle 61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891966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0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58" grpId="0" build="p" autoUpdateAnimBg="0"/>
      <p:bldP spid="891962" grpId="0" build="p" autoUpdateAnimBg="0"/>
      <p:bldP spid="89196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Driving Distance/Time Map</a:t>
            </a:r>
            <a:endParaRPr lang="ko-KR" altLang="en-US" smtClean="0"/>
          </a:p>
        </p:txBody>
      </p:sp>
      <p:sp>
        <p:nvSpPr>
          <p:cNvPr id="937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0863" y="4949825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Vertex = city, edge  weight = driving distance/time.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7813" y="1222375"/>
            <a:ext cx="6242050" cy="3667125"/>
            <a:chOff x="1060" y="1108"/>
            <a:chExt cx="3932" cy="2310"/>
          </a:xfrm>
        </p:grpSpPr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246" name="Rectangle 30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247" name="Rectangle 31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249" name="Rectangle 33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250" name="Rectangle 34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255" name="Rectangle 39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258" name="Rectangle 42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263" name="Rectangle 47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9264" name="Rectangle 48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890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8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Breadth-First Search Example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229225"/>
            <a:ext cx="8091487" cy="97948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4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rgbClr val="3333FF"/>
                </a:solidFill>
              </a:rPr>
              <a:t> Q</a:t>
            </a:r>
            <a:r>
              <a:rPr lang="en-US" altLang="ko-KR" sz="2600" smtClean="0"/>
              <a:t>; visit adjacent unvisited vertices;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put in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6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7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8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9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5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6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7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8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69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82970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82971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82972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82973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82974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82975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82976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82977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82978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82979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82980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81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82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83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2984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83006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07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2985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2986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2987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83004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05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2988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83002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03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82989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82990" name="Group 51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83000" name="Oval 52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001" name="Rectangle 53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82991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grpSp>
        <p:nvGrpSpPr>
          <p:cNvPr id="82992" name="Group 55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82998" name="Oval 5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999" name="Rectangle 57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2993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2994" name="Group 59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82996" name="Oval 60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997" name="Rectangle 61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82995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4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83973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4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5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6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7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8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9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0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1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2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3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4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5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6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7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8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9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0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1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2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3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83994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83995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83996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83997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83998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83999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84000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84001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84002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84003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84004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005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006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4007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4008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84029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30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4009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4010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4011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84027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8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4012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84025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6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84013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84023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4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84014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grpSp>
        <p:nvGrpSpPr>
          <p:cNvPr id="84015" name="Group 54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84021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2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4016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4017" name="Group 58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8401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402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84018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72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5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999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0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2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6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7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08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10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13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15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16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17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85018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85019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85020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85021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85022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85023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85024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85025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85026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85027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85028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29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30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5031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5032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85053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54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503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503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5035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85051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52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5036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85049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50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85037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85047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48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85038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5</a:t>
            </a:r>
          </a:p>
        </p:txBody>
      </p:sp>
      <p:grpSp>
        <p:nvGrpSpPr>
          <p:cNvPr id="85039" name="Group 54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8504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4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5040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5041" name="Group 58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85043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5044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85042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25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5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86021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2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3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4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5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6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7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8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9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30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31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32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34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35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36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37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38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39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40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41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86042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86043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86044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86045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86046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86047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86048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86049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86050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86051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86052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53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54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55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6056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86084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5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6057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6058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6059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86082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3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6060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86080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81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86061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86078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9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86062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86076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7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6063" name="Rectangle 56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6064" name="Group 57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86074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5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86065" name="Rectangle 60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86072" name="Oval 62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3" name="Rectangle 63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896064" name="Rectangle 64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86070" name="Oval 66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71" name="Rectangle 67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896068" name="Rectangle 68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0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64" grpId="0" build="p" autoUpdateAnimBg="0"/>
      <p:bldP spid="896068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3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87045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6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7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8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49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0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1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2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3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4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5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056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7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8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59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60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61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62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63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64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65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87066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87067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87068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87069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87070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87071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87072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87073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87074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87075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87076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77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78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079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7080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87108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09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708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7082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7083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87106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07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7084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87104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05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87085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87102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03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87086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87100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101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87087" name="Rectangle 56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87088" name="Group 57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99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87089" name="Rectangle 60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grpSp>
        <p:nvGrpSpPr>
          <p:cNvPr id="87090" name="Group 61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87096" name="Oval 62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97" name="Rectangle 63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87091" name="Rectangle 64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87092" name="Group 65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87094" name="Oval 66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095" name="Rectangle 67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87093" name="Rectangle 68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02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3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88069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0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1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2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3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4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5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6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7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8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9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0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1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2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3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4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5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6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7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8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089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88090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88091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88092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88093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88094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88095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88096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88097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88098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88099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88100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101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102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8103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8104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88131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2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8105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8106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8107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88129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30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8108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88127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8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88109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88125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6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88110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88123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4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88111" name="Group 56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88121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2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88112" name="Rectangle 59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grpSp>
        <p:nvGrpSpPr>
          <p:cNvPr id="88113" name="Group 60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88119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20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88114" name="Rectangle 63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88115" name="Group 64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88117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118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88116" name="Rectangle 67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69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6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89093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4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5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6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7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8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099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00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01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02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03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104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5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6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7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8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09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10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11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12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13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89114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89115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89116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89117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89118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89119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89120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89121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89122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89123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89124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25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26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9127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9128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89155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6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9129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89130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9131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89153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4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9132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89151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2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89133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89149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50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89134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89147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8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89135" name="Group 56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89145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6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89136" name="Rectangle 59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6</a:t>
            </a:r>
          </a:p>
        </p:txBody>
      </p:sp>
      <p:grpSp>
        <p:nvGrpSpPr>
          <p:cNvPr id="89137" name="Group 60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89143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4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89138" name="Rectangle 63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89139" name="Group 64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89141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142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89140" name="Rectangle 67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15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6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90117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18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19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0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1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2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3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4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5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6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7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8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9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0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1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2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3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4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5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6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7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90138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90139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90140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90141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90142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90143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90144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90145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90146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90147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90148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49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50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51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0152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90178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9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9015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015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0155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90176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7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90156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90174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5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90157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90172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3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90158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90170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71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90159" name="Group 56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90168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9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90160" name="Group 59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90166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7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90161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90162" name="Group 63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90164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65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90163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1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z="3800" smtClean="0"/>
              <a:t>Breadth-First Search Example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5300663"/>
            <a:ext cx="8235950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9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91141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2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3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4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5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7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8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49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51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152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3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5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6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7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8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59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60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61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91162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91163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91164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91165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91166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91167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91168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91169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91170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91171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91172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73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74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1175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1176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91202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203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91177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1178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1179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91200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201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91180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9119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9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91181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91196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97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91182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91194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95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91183" name="Group 56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91192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93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91184" name="Group 59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91190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91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91185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91186" name="Group 63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91188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189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91187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1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9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92165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6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7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8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9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0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1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2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3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4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5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6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77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78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79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80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81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82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83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84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85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92186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92187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92188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92189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92190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92191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92192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92193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92194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92195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92196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97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98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99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2200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92229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30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9220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2202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2203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92227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8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92204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92225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6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92205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92223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4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92206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92221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2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92207" name="Group 56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92219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20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92208" name="Group 59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92217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8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92209" name="Group 62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92215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6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92210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4502150" y="1951038"/>
            <a:ext cx="444500" cy="466725"/>
            <a:chOff x="2836" y="1492"/>
            <a:chExt cx="280" cy="294"/>
          </a:xfrm>
        </p:grpSpPr>
        <p:sp>
          <p:nvSpPr>
            <p:cNvPr id="92213" name="Oval 6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14" name="Rectangle 68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902213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89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440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21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Street Map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638800"/>
            <a:ext cx="7772400" cy="52705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Some streets are </a:t>
            </a:r>
            <a:r>
              <a:rPr lang="en-US" altLang="ko-KR" smtClean="0">
                <a:solidFill>
                  <a:srgbClr val="3333FF"/>
                </a:solidFill>
              </a:rPr>
              <a:t>one way</a:t>
            </a:r>
            <a:r>
              <a:rPr lang="en-US" altLang="ko-KR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10246" name="Oval 5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" name="Oval 6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8" name="Oval 7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9" name="Oval 8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" name="Oval 9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1" name="Oval 10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2" name="Oval 11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3" name="Oval 12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4" name="Oval 13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Oval 14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6" name="Oval 15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7" name="Rectangle 26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68" name="Rectangle 27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269" name="Rectangle 28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270" name="Rectangle 29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0271" name="Rectangle 30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272" name="Rectangle 31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73" name="Rectangle 32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274" name="Rectangle 33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0275" name="Rectangle 34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0276" name="Rectangle 35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277" name="Rectangle 36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278" name="Line 37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9" name="Line 38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19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7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93189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0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1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2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3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4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5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6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7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8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199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200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1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2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3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4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5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6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7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8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09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93210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93211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93212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93213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93214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93215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93216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93217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93218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93219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93220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21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22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223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3224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93253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54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93225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3226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3227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93251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52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93228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93249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50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93229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93247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48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93230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93245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46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93231" name="Group 56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93243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44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93232" name="Group 59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93241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42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93233" name="Group 62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93239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40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93234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93235" name="Group 66"/>
          <p:cNvGrpSpPr>
            <a:grpSpLocks/>
          </p:cNvGrpSpPr>
          <p:nvPr/>
        </p:nvGrpSpPr>
        <p:grpSpPr bwMode="auto">
          <a:xfrm>
            <a:off x="4502150" y="1951038"/>
            <a:ext cx="444500" cy="466725"/>
            <a:chOff x="2836" y="1492"/>
            <a:chExt cx="280" cy="294"/>
          </a:xfrm>
        </p:grpSpPr>
        <p:sp>
          <p:nvSpPr>
            <p:cNvPr id="93237" name="Oval 6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238" name="Rectangle 68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93236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8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7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94213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4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5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6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7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8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19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0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1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2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3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224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5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6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7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8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29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30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31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32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33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94234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94235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94236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94237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94238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94239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94240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94241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94242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94243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94244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45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46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247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4248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94276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7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94249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4250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4251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94274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5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94252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94272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3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94253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94270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71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94254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94268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9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94255" name="Group 56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94266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7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94256" name="Group 59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94264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5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94257" name="Group 62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94262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3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94258" name="Group 65"/>
          <p:cNvGrpSpPr>
            <a:grpSpLocks/>
          </p:cNvGrpSpPr>
          <p:nvPr/>
        </p:nvGrpSpPr>
        <p:grpSpPr bwMode="auto">
          <a:xfrm>
            <a:off x="4502150" y="1951038"/>
            <a:ext cx="444500" cy="466725"/>
            <a:chOff x="2836" y="1492"/>
            <a:chExt cx="280" cy="294"/>
          </a:xfrm>
        </p:grpSpPr>
        <p:sp>
          <p:nvSpPr>
            <p:cNvPr id="94260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261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94259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2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3006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600" smtClean="0"/>
              <a:t>Remove </a:t>
            </a:r>
            <a:r>
              <a:rPr lang="en-US" altLang="ko-KR" sz="2600" smtClean="0">
                <a:solidFill>
                  <a:srgbClr val="3333FF"/>
                </a:solidFill>
              </a:rPr>
              <a:t>8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/>
              <a:t>from</a:t>
            </a:r>
            <a:r>
              <a:rPr lang="en-US" altLang="ko-KR" sz="2600" smtClean="0">
                <a:solidFill>
                  <a:schemeClr val="bg2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Q</a:t>
            </a:r>
            <a:r>
              <a:rPr lang="en-US" altLang="ko-KR" sz="2600" smtClean="0"/>
              <a:t>; visit adjacent unvisited vertices;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mtClean="0"/>
              <a:t>put in </a:t>
            </a:r>
            <a:r>
              <a:rPr lang="en-US" altLang="ko-KR" smtClean="0">
                <a:solidFill>
                  <a:srgbClr val="3333FF"/>
                </a:solidFill>
              </a:rPr>
              <a:t>Q</a:t>
            </a:r>
            <a:r>
              <a:rPr lang="en-US" altLang="ko-KR" smtClean="0"/>
              <a:t>.</a:t>
            </a:r>
          </a:p>
        </p:txBody>
      </p:sp>
      <p:sp>
        <p:nvSpPr>
          <p:cNvPr id="95237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38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39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0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1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2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3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4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5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6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7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248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49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0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1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2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3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4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5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6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57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95258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95259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95260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95261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95262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95263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95264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95265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95266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95267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95268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69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70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5271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5272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95300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301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9527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527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5275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95298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99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95276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95296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97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95277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95294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95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95278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95292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93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95279" name="Group 56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95290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91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95280" name="Group 59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95288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89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95281" name="Group 62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95286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87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95282" name="Group 65"/>
          <p:cNvGrpSpPr>
            <a:grpSpLocks/>
          </p:cNvGrpSpPr>
          <p:nvPr/>
        </p:nvGrpSpPr>
        <p:grpSpPr bwMode="auto">
          <a:xfrm>
            <a:off x="4502150" y="1951038"/>
            <a:ext cx="444500" cy="466725"/>
            <a:chOff x="2836" y="1492"/>
            <a:chExt cx="280" cy="294"/>
          </a:xfrm>
        </p:grpSpPr>
        <p:sp>
          <p:nvSpPr>
            <p:cNvPr id="95284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285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95283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solidFill>
                  <a:srgbClr val="3333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5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Example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8" y="5516563"/>
            <a:ext cx="8990012" cy="7112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Queue is empty. Search terminates.</a:t>
            </a:r>
          </a:p>
        </p:txBody>
      </p:sp>
      <p:sp>
        <p:nvSpPr>
          <p:cNvPr id="96261" name="Oval 4"/>
          <p:cNvSpPr>
            <a:spLocks noChangeArrowheads="1"/>
          </p:cNvSpPr>
          <p:nvPr/>
        </p:nvSpPr>
        <p:spPr bwMode="auto">
          <a:xfrm>
            <a:off x="311150" y="21796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2" name="Oval 5"/>
          <p:cNvSpPr>
            <a:spLocks noChangeArrowheads="1"/>
          </p:cNvSpPr>
          <p:nvPr/>
        </p:nvSpPr>
        <p:spPr bwMode="auto">
          <a:xfrm>
            <a:off x="1301750" y="1341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3" name="Oval 6"/>
          <p:cNvSpPr>
            <a:spLocks noChangeArrowheads="1"/>
          </p:cNvSpPr>
          <p:nvPr/>
        </p:nvSpPr>
        <p:spPr bwMode="auto">
          <a:xfrm>
            <a:off x="2901950" y="1646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4" name="Oval 7"/>
          <p:cNvSpPr>
            <a:spLocks noChangeArrowheads="1"/>
          </p:cNvSpPr>
          <p:nvPr/>
        </p:nvSpPr>
        <p:spPr bwMode="auto">
          <a:xfrm>
            <a:off x="4502150" y="1951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5" name="Oval 8"/>
          <p:cNvSpPr>
            <a:spLocks noChangeArrowheads="1"/>
          </p:cNvSpPr>
          <p:nvPr/>
        </p:nvSpPr>
        <p:spPr bwMode="auto">
          <a:xfrm>
            <a:off x="5264150" y="34750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6" name="Oval 9"/>
          <p:cNvSpPr>
            <a:spLocks noChangeArrowheads="1"/>
          </p:cNvSpPr>
          <p:nvPr/>
        </p:nvSpPr>
        <p:spPr bwMode="auto">
          <a:xfrm>
            <a:off x="920750" y="28654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7" name="Oval 10"/>
          <p:cNvSpPr>
            <a:spLocks noChangeArrowheads="1"/>
          </p:cNvSpPr>
          <p:nvPr/>
        </p:nvSpPr>
        <p:spPr bwMode="auto">
          <a:xfrm>
            <a:off x="2444750" y="3017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8" name="Oval 11"/>
          <p:cNvSpPr>
            <a:spLocks noChangeArrowheads="1"/>
          </p:cNvSpPr>
          <p:nvPr/>
        </p:nvSpPr>
        <p:spPr bwMode="auto">
          <a:xfrm>
            <a:off x="3968750" y="3170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9" name="Oval 12"/>
          <p:cNvSpPr>
            <a:spLocks noChangeArrowheads="1"/>
          </p:cNvSpPr>
          <p:nvPr/>
        </p:nvSpPr>
        <p:spPr bwMode="auto">
          <a:xfrm>
            <a:off x="46545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70" name="Oval 13"/>
          <p:cNvSpPr>
            <a:spLocks noChangeArrowheads="1"/>
          </p:cNvSpPr>
          <p:nvPr/>
        </p:nvSpPr>
        <p:spPr bwMode="auto">
          <a:xfrm>
            <a:off x="1682750" y="43132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71" name="Oval 14"/>
          <p:cNvSpPr>
            <a:spLocks noChangeArrowheads="1"/>
          </p:cNvSpPr>
          <p:nvPr/>
        </p:nvSpPr>
        <p:spPr bwMode="auto">
          <a:xfrm>
            <a:off x="3663950" y="4541838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72" name="Line 15"/>
          <p:cNvSpPr>
            <a:spLocks noChangeShapeType="1"/>
          </p:cNvSpPr>
          <p:nvPr/>
        </p:nvSpPr>
        <p:spPr bwMode="auto">
          <a:xfrm flipH="1">
            <a:off x="685800" y="1716088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3" name="Line 16"/>
          <p:cNvSpPr>
            <a:spLocks noChangeShapeType="1"/>
          </p:cNvSpPr>
          <p:nvPr/>
        </p:nvSpPr>
        <p:spPr bwMode="auto">
          <a:xfrm>
            <a:off x="1600200" y="1792288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4" name="Line 17"/>
          <p:cNvSpPr>
            <a:spLocks noChangeShapeType="1"/>
          </p:cNvSpPr>
          <p:nvPr/>
        </p:nvSpPr>
        <p:spPr bwMode="auto">
          <a:xfrm>
            <a:off x="685800" y="2630488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5" name="Line 18"/>
          <p:cNvSpPr>
            <a:spLocks noChangeShapeType="1"/>
          </p:cNvSpPr>
          <p:nvPr/>
        </p:nvSpPr>
        <p:spPr bwMode="auto">
          <a:xfrm>
            <a:off x="1295400" y="33162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6" name="Line 19"/>
          <p:cNvSpPr>
            <a:spLocks noChangeShapeType="1"/>
          </p:cNvSpPr>
          <p:nvPr/>
        </p:nvSpPr>
        <p:spPr bwMode="auto">
          <a:xfrm>
            <a:off x="2133600" y="4611688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7" name="Line 20"/>
          <p:cNvSpPr>
            <a:spLocks noChangeShapeType="1"/>
          </p:cNvSpPr>
          <p:nvPr/>
        </p:nvSpPr>
        <p:spPr bwMode="auto">
          <a:xfrm flipH="1">
            <a:off x="2743200" y="2020888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8" name="Line 21"/>
          <p:cNvSpPr>
            <a:spLocks noChangeShapeType="1"/>
          </p:cNvSpPr>
          <p:nvPr/>
        </p:nvSpPr>
        <p:spPr bwMode="auto">
          <a:xfrm>
            <a:off x="2743200" y="3468688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79" name="Line 22"/>
          <p:cNvSpPr>
            <a:spLocks noChangeShapeType="1"/>
          </p:cNvSpPr>
          <p:nvPr/>
        </p:nvSpPr>
        <p:spPr bwMode="auto">
          <a:xfrm flipH="1">
            <a:off x="4191000" y="2401888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80" name="Line 23"/>
          <p:cNvSpPr>
            <a:spLocks noChangeShapeType="1"/>
          </p:cNvSpPr>
          <p:nvPr/>
        </p:nvSpPr>
        <p:spPr bwMode="auto">
          <a:xfrm flipV="1">
            <a:off x="4953000" y="3925888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81" name="Rectangle 24"/>
          <p:cNvSpPr>
            <a:spLocks noChangeArrowheads="1"/>
          </p:cNvSpPr>
          <p:nvPr/>
        </p:nvSpPr>
        <p:spPr bwMode="auto">
          <a:xfrm>
            <a:off x="1371600" y="14112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96282" name="Rectangle 25"/>
          <p:cNvSpPr>
            <a:spLocks noChangeArrowheads="1"/>
          </p:cNvSpPr>
          <p:nvPr/>
        </p:nvSpPr>
        <p:spPr bwMode="auto">
          <a:xfrm>
            <a:off x="2971800" y="1639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96283" name="Rectangle 26"/>
          <p:cNvSpPr>
            <a:spLocks noChangeArrowheads="1"/>
          </p:cNvSpPr>
          <p:nvPr/>
        </p:nvSpPr>
        <p:spPr bwMode="auto">
          <a:xfrm>
            <a:off x="4572000" y="20208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8</a:t>
            </a:r>
          </a:p>
        </p:txBody>
      </p:sp>
      <p:sp>
        <p:nvSpPr>
          <p:cNvPr id="96284" name="Rectangle 27"/>
          <p:cNvSpPr>
            <a:spLocks noChangeArrowheads="1"/>
          </p:cNvSpPr>
          <p:nvPr/>
        </p:nvSpPr>
        <p:spPr bwMode="auto">
          <a:xfrm>
            <a:off x="5257800" y="35448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10</a:t>
            </a:r>
          </a:p>
        </p:txBody>
      </p:sp>
      <p:sp>
        <p:nvSpPr>
          <p:cNvPr id="96285" name="Rectangle 28"/>
          <p:cNvSpPr>
            <a:spLocks noChangeArrowheads="1"/>
          </p:cNvSpPr>
          <p:nvPr/>
        </p:nvSpPr>
        <p:spPr bwMode="auto">
          <a:xfrm>
            <a:off x="381000" y="22494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96286" name="Rectangle 29"/>
          <p:cNvSpPr>
            <a:spLocks noChangeArrowheads="1"/>
          </p:cNvSpPr>
          <p:nvPr/>
        </p:nvSpPr>
        <p:spPr bwMode="auto">
          <a:xfrm>
            <a:off x="990600" y="2859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96287" name="Rectangle 30"/>
          <p:cNvSpPr>
            <a:spLocks noChangeArrowheads="1"/>
          </p:cNvSpPr>
          <p:nvPr/>
        </p:nvSpPr>
        <p:spPr bwMode="auto">
          <a:xfrm>
            <a:off x="2514600" y="3087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96288" name="Rectangle 31"/>
          <p:cNvSpPr>
            <a:spLocks noChangeArrowheads="1"/>
          </p:cNvSpPr>
          <p:nvPr/>
        </p:nvSpPr>
        <p:spPr bwMode="auto">
          <a:xfrm>
            <a:off x="4038600" y="3240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9</a:t>
            </a:r>
          </a:p>
        </p:txBody>
      </p:sp>
      <p:sp>
        <p:nvSpPr>
          <p:cNvPr id="96289" name="Rectangle 32"/>
          <p:cNvSpPr>
            <a:spLocks noChangeArrowheads="1"/>
          </p:cNvSpPr>
          <p:nvPr/>
        </p:nvSpPr>
        <p:spPr bwMode="auto">
          <a:xfrm>
            <a:off x="4648200" y="46116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11</a:t>
            </a:r>
          </a:p>
        </p:txBody>
      </p:sp>
      <p:sp>
        <p:nvSpPr>
          <p:cNvPr id="96290" name="Rectangle 33"/>
          <p:cNvSpPr>
            <a:spLocks noChangeArrowheads="1"/>
          </p:cNvSpPr>
          <p:nvPr/>
        </p:nvSpPr>
        <p:spPr bwMode="auto">
          <a:xfrm>
            <a:off x="1752600" y="43830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6</a:t>
            </a:r>
          </a:p>
        </p:txBody>
      </p:sp>
      <p:sp>
        <p:nvSpPr>
          <p:cNvPr id="96291" name="Rectangle 34"/>
          <p:cNvSpPr>
            <a:spLocks noChangeArrowheads="1"/>
          </p:cNvSpPr>
          <p:nvPr/>
        </p:nvSpPr>
        <p:spPr bwMode="auto">
          <a:xfrm>
            <a:off x="3733800" y="4611688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2000">
                <a:latin typeface="Times New Roman" pitchFamily="18" charset="0"/>
              </a:rPr>
              <a:t>7</a:t>
            </a:r>
          </a:p>
        </p:txBody>
      </p:sp>
      <p:sp>
        <p:nvSpPr>
          <p:cNvPr id="96292" name="Line 35"/>
          <p:cNvSpPr>
            <a:spLocks noChangeShapeType="1"/>
          </p:cNvSpPr>
          <p:nvPr/>
        </p:nvSpPr>
        <p:spPr bwMode="auto">
          <a:xfrm>
            <a:off x="2895600" y="32400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93" name="Line 36"/>
          <p:cNvSpPr>
            <a:spLocks noChangeShapeType="1"/>
          </p:cNvSpPr>
          <p:nvPr/>
        </p:nvSpPr>
        <p:spPr bwMode="auto">
          <a:xfrm>
            <a:off x="1752600" y="1563688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94" name="Line 37"/>
          <p:cNvSpPr>
            <a:spLocks noChangeShapeType="1"/>
          </p:cNvSpPr>
          <p:nvPr/>
        </p:nvSpPr>
        <p:spPr bwMode="auto">
          <a:xfrm>
            <a:off x="1447800" y="1792288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95" name="Line 38"/>
          <p:cNvSpPr>
            <a:spLocks noChangeShapeType="1"/>
          </p:cNvSpPr>
          <p:nvPr/>
        </p:nvSpPr>
        <p:spPr bwMode="auto">
          <a:xfrm flipV="1">
            <a:off x="2133600" y="3544888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6296" name="Group 39"/>
          <p:cNvGrpSpPr>
            <a:grpSpLocks/>
          </p:cNvGrpSpPr>
          <p:nvPr/>
        </p:nvGrpSpPr>
        <p:grpSpPr bwMode="auto">
          <a:xfrm>
            <a:off x="311150" y="2179638"/>
            <a:ext cx="444500" cy="466725"/>
            <a:chOff x="196" y="1636"/>
            <a:chExt cx="280" cy="294"/>
          </a:xfrm>
        </p:grpSpPr>
        <p:sp>
          <p:nvSpPr>
            <p:cNvPr id="96323" name="Oval 40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4" name="Rectangle 41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96297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3200">
                <a:latin typeface="Times New Roman" pitchFamily="18" charset="0"/>
              </a:rPr>
              <a:t>FIFO Queue</a:t>
            </a:r>
          </a:p>
          <a:p>
            <a:pPr eaLnBrk="0" latinLnBrk="0" hangingPunct="0">
              <a:spcBef>
                <a:spcPct val="50000"/>
              </a:spcBef>
            </a:pPr>
            <a:endParaRPr kumimoji="0" lang="ko-KR" altLang="en-US" sz="32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6298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3209924 w 2206"/>
              <a:gd name="T1" fmla="*/ 34925 h 1489"/>
              <a:gd name="T2" fmla="*/ 3011487 w 2206"/>
              <a:gd name="T3" fmla="*/ 46038 h 1489"/>
              <a:gd name="T4" fmla="*/ 2720975 w 2206"/>
              <a:gd name="T5" fmla="*/ 46038 h 1489"/>
              <a:gd name="T6" fmla="*/ 2540000 w 2206"/>
              <a:gd name="T7" fmla="*/ 58738 h 1489"/>
              <a:gd name="T8" fmla="*/ 2105025 w 2206"/>
              <a:gd name="T9" fmla="*/ 58738 h 1489"/>
              <a:gd name="T10" fmla="*/ 1851025 w 2206"/>
              <a:gd name="T11" fmla="*/ 58738 h 1489"/>
              <a:gd name="T12" fmla="*/ 1487487 w 2206"/>
              <a:gd name="T13" fmla="*/ 71438 h 1489"/>
              <a:gd name="T14" fmla="*/ 1196975 w 2206"/>
              <a:gd name="T15" fmla="*/ 84138 h 1489"/>
              <a:gd name="T16" fmla="*/ 906462 w 2206"/>
              <a:gd name="T17" fmla="*/ 84138 h 1489"/>
              <a:gd name="T18" fmla="*/ 581025 w 2206"/>
              <a:gd name="T19" fmla="*/ 84138 h 1489"/>
              <a:gd name="T20" fmla="*/ 327025 w 2206"/>
              <a:gd name="T21" fmla="*/ 107950 h 1489"/>
              <a:gd name="T22" fmla="*/ 200025 w 2206"/>
              <a:gd name="T23" fmla="*/ 119063 h 1489"/>
              <a:gd name="T24" fmla="*/ 146050 w 2206"/>
              <a:gd name="T25" fmla="*/ 192088 h 1489"/>
              <a:gd name="T26" fmla="*/ 90487 w 2206"/>
              <a:gd name="T27" fmla="*/ 288925 h 1489"/>
              <a:gd name="T28" fmla="*/ 36512 w 2206"/>
              <a:gd name="T29" fmla="*/ 373063 h 1489"/>
              <a:gd name="T30" fmla="*/ 0 w 2206"/>
              <a:gd name="T31" fmla="*/ 530225 h 1489"/>
              <a:gd name="T32" fmla="*/ 0 w 2206"/>
              <a:gd name="T33" fmla="*/ 649288 h 1489"/>
              <a:gd name="T34" fmla="*/ 0 w 2206"/>
              <a:gd name="T35" fmla="*/ 842963 h 1489"/>
              <a:gd name="T36" fmla="*/ 19050 w 2206"/>
              <a:gd name="T37" fmla="*/ 963613 h 1489"/>
              <a:gd name="T38" fmla="*/ 19050 w 2206"/>
              <a:gd name="T39" fmla="*/ 1131888 h 1489"/>
              <a:gd name="T40" fmla="*/ 36512 w 2206"/>
              <a:gd name="T41" fmla="*/ 1300163 h 1489"/>
              <a:gd name="T42" fmla="*/ 127000 w 2206"/>
              <a:gd name="T43" fmla="*/ 1470025 h 1489"/>
              <a:gd name="T44" fmla="*/ 163512 w 2206"/>
              <a:gd name="T45" fmla="*/ 1541463 h 1489"/>
              <a:gd name="T46" fmla="*/ 254000 w 2206"/>
              <a:gd name="T47" fmla="*/ 1625601 h 1489"/>
              <a:gd name="T48" fmla="*/ 290512 w 2206"/>
              <a:gd name="T49" fmla="*/ 1735138 h 1489"/>
              <a:gd name="T50" fmla="*/ 307975 w 2206"/>
              <a:gd name="T51" fmla="*/ 1868488 h 1489"/>
              <a:gd name="T52" fmla="*/ 417513 w 2206"/>
              <a:gd name="T53" fmla="*/ 2084388 h 1489"/>
              <a:gd name="T54" fmla="*/ 671512 w 2206"/>
              <a:gd name="T55" fmla="*/ 2265363 h 1489"/>
              <a:gd name="T56" fmla="*/ 1016000 w 2206"/>
              <a:gd name="T57" fmla="*/ 2312988 h 1489"/>
              <a:gd name="T58" fmla="*/ 1270000 w 2206"/>
              <a:gd name="T59" fmla="*/ 2325688 h 1489"/>
              <a:gd name="T60" fmla="*/ 1778000 w 2206"/>
              <a:gd name="T61" fmla="*/ 2362201 h 1489"/>
              <a:gd name="T62" fmla="*/ 2068512 w 2206"/>
              <a:gd name="T63" fmla="*/ 2362201 h 1489"/>
              <a:gd name="T64" fmla="*/ 2430462 w 2206"/>
              <a:gd name="T65" fmla="*/ 2325688 h 1489"/>
              <a:gd name="T66" fmla="*/ 2757487 w 2206"/>
              <a:gd name="T67" fmla="*/ 2228851 h 1489"/>
              <a:gd name="T68" fmla="*/ 3047999 w 2206"/>
              <a:gd name="T69" fmla="*/ 2168526 h 1489"/>
              <a:gd name="T70" fmla="*/ 3302000 w 2206"/>
              <a:gd name="T71" fmla="*/ 2047876 h 1489"/>
              <a:gd name="T72" fmla="*/ 3355975 w 2206"/>
              <a:gd name="T73" fmla="*/ 1903413 h 1489"/>
              <a:gd name="T74" fmla="*/ 3446463 w 2206"/>
              <a:gd name="T75" fmla="*/ 1735138 h 1489"/>
              <a:gd name="T76" fmla="*/ 3500438 w 2206"/>
              <a:gd name="T77" fmla="*/ 1566863 h 1489"/>
              <a:gd name="T78" fmla="*/ 3500438 w 2206"/>
              <a:gd name="T79" fmla="*/ 1422400 h 1489"/>
              <a:gd name="T80" fmla="*/ 3500438 w 2206"/>
              <a:gd name="T81" fmla="*/ 1276350 h 1489"/>
              <a:gd name="T82" fmla="*/ 3500438 w 2206"/>
              <a:gd name="T83" fmla="*/ 1108075 h 1489"/>
              <a:gd name="T84" fmla="*/ 3500438 w 2206"/>
              <a:gd name="T85" fmla="*/ 963613 h 1489"/>
              <a:gd name="T86" fmla="*/ 3500438 w 2206"/>
              <a:gd name="T87" fmla="*/ 769938 h 1489"/>
              <a:gd name="T88" fmla="*/ 3500438 w 2206"/>
              <a:gd name="T89" fmla="*/ 649288 h 1489"/>
              <a:gd name="T90" fmla="*/ 3500438 w 2206"/>
              <a:gd name="T91" fmla="*/ 504825 h 1489"/>
              <a:gd name="T92" fmla="*/ 3500438 w 2206"/>
              <a:gd name="T93" fmla="*/ 336550 h 1489"/>
              <a:gd name="T94" fmla="*/ 3500438 w 2206"/>
              <a:gd name="T95" fmla="*/ 215900 h 1489"/>
              <a:gd name="T96" fmla="*/ 3446463 w 2206"/>
              <a:gd name="T97" fmla="*/ 119063 h 1489"/>
              <a:gd name="T98" fmla="*/ 3284538 w 2206"/>
              <a:gd name="T99" fmla="*/ 0 h 148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206"/>
              <a:gd name="T151" fmla="*/ 0 h 1489"/>
              <a:gd name="T152" fmla="*/ 2206 w 2206"/>
              <a:gd name="T153" fmla="*/ 1489 h 148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6299" name="Group 44"/>
          <p:cNvGrpSpPr>
            <a:grpSpLocks/>
          </p:cNvGrpSpPr>
          <p:nvPr/>
        </p:nvGrpSpPr>
        <p:grpSpPr bwMode="auto">
          <a:xfrm>
            <a:off x="1301750" y="1341438"/>
            <a:ext cx="444500" cy="466725"/>
            <a:chOff x="820" y="1108"/>
            <a:chExt cx="280" cy="294"/>
          </a:xfrm>
        </p:grpSpPr>
        <p:sp>
          <p:nvSpPr>
            <p:cNvPr id="96321" name="Oval 4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2" name="Rectangle 46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96300" name="Group 47"/>
          <p:cNvGrpSpPr>
            <a:grpSpLocks/>
          </p:cNvGrpSpPr>
          <p:nvPr/>
        </p:nvGrpSpPr>
        <p:grpSpPr bwMode="auto">
          <a:xfrm>
            <a:off x="920750" y="2859088"/>
            <a:ext cx="444500" cy="450850"/>
            <a:chOff x="580" y="2064"/>
            <a:chExt cx="280" cy="284"/>
          </a:xfrm>
        </p:grpSpPr>
        <p:sp>
          <p:nvSpPr>
            <p:cNvPr id="96319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20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96301" name="Group 50"/>
          <p:cNvGrpSpPr>
            <a:grpSpLocks/>
          </p:cNvGrpSpPr>
          <p:nvPr/>
        </p:nvGrpSpPr>
        <p:grpSpPr bwMode="auto">
          <a:xfrm>
            <a:off x="2444750" y="3017838"/>
            <a:ext cx="444500" cy="466725"/>
            <a:chOff x="1540" y="2164"/>
            <a:chExt cx="280" cy="294"/>
          </a:xfrm>
        </p:grpSpPr>
        <p:sp>
          <p:nvSpPr>
            <p:cNvPr id="96317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8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96302" name="Group 53"/>
          <p:cNvGrpSpPr>
            <a:grpSpLocks/>
          </p:cNvGrpSpPr>
          <p:nvPr/>
        </p:nvGrpSpPr>
        <p:grpSpPr bwMode="auto">
          <a:xfrm>
            <a:off x="2901950" y="1639888"/>
            <a:ext cx="444500" cy="450850"/>
            <a:chOff x="1828" y="1296"/>
            <a:chExt cx="280" cy="284"/>
          </a:xfrm>
        </p:grpSpPr>
        <p:sp>
          <p:nvSpPr>
            <p:cNvPr id="96315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6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96303" name="Group 56"/>
          <p:cNvGrpSpPr>
            <a:grpSpLocks/>
          </p:cNvGrpSpPr>
          <p:nvPr/>
        </p:nvGrpSpPr>
        <p:grpSpPr bwMode="auto">
          <a:xfrm>
            <a:off x="1682750" y="4313238"/>
            <a:ext cx="444500" cy="466725"/>
            <a:chOff x="1060" y="2980"/>
            <a:chExt cx="280" cy="294"/>
          </a:xfrm>
        </p:grpSpPr>
        <p:sp>
          <p:nvSpPr>
            <p:cNvPr id="96313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4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96304" name="Group 59"/>
          <p:cNvGrpSpPr>
            <a:grpSpLocks/>
          </p:cNvGrpSpPr>
          <p:nvPr/>
        </p:nvGrpSpPr>
        <p:grpSpPr bwMode="auto">
          <a:xfrm>
            <a:off x="3968750" y="3170238"/>
            <a:ext cx="444500" cy="466725"/>
            <a:chOff x="2500" y="2260"/>
            <a:chExt cx="280" cy="294"/>
          </a:xfrm>
        </p:grpSpPr>
        <p:sp>
          <p:nvSpPr>
            <p:cNvPr id="96311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2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96305" name="Group 62"/>
          <p:cNvGrpSpPr>
            <a:grpSpLocks/>
          </p:cNvGrpSpPr>
          <p:nvPr/>
        </p:nvGrpSpPr>
        <p:grpSpPr bwMode="auto">
          <a:xfrm>
            <a:off x="3663950" y="4541838"/>
            <a:ext cx="444500" cy="466725"/>
            <a:chOff x="2308" y="3124"/>
            <a:chExt cx="280" cy="294"/>
          </a:xfrm>
        </p:grpSpPr>
        <p:sp>
          <p:nvSpPr>
            <p:cNvPr id="96309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10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96306" name="Group 65"/>
          <p:cNvGrpSpPr>
            <a:grpSpLocks/>
          </p:cNvGrpSpPr>
          <p:nvPr/>
        </p:nvGrpSpPr>
        <p:grpSpPr bwMode="auto">
          <a:xfrm>
            <a:off x="4502150" y="1951038"/>
            <a:ext cx="444500" cy="466725"/>
            <a:chOff x="2836" y="1492"/>
            <a:chExt cx="280" cy="294"/>
          </a:xfrm>
        </p:grpSpPr>
        <p:sp>
          <p:nvSpPr>
            <p:cNvPr id="9630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30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000"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16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Time Complexity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772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Each visited vertex is put on (and so removed from) the queue exactly once.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When a vertex is removed from the queue, we examine its adjacent vertices.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O(n)</a:t>
            </a:r>
            <a:r>
              <a:rPr lang="en-US" altLang="ko-KR" smtClean="0"/>
              <a:t> if adjacency matrix used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O(vertex degree)</a:t>
            </a:r>
            <a:r>
              <a:rPr lang="en-US" altLang="ko-KR" smtClean="0"/>
              <a:t> if adjacency lists used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Total time </a:t>
            </a:r>
            <a:endParaRPr lang="en-US" altLang="ko-KR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O(mn),</a:t>
            </a:r>
            <a:r>
              <a:rPr lang="en-US" altLang="ko-KR" smtClean="0"/>
              <a:t> where </a:t>
            </a:r>
            <a:r>
              <a:rPr lang="en-US" altLang="ko-KR" smtClean="0">
                <a:solidFill>
                  <a:srgbClr val="3333FF"/>
                </a:solidFill>
              </a:rPr>
              <a:t>m</a:t>
            </a:r>
            <a:r>
              <a:rPr lang="en-US" altLang="ko-KR" smtClean="0"/>
              <a:t> is number of vertices in the component that is searched (adjacency matrix)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ko-KR" sz="2600" smtClean="0">
                <a:solidFill>
                  <a:schemeClr val="hlink"/>
                </a:solidFill>
              </a:rPr>
              <a:t>       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00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7" grpId="0" build="p" bldLvl="2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Time Complexity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3200400"/>
          </a:xfrm>
          <a:noFill/>
        </p:spPr>
        <p:txBody>
          <a:bodyPr lIns="92075" tIns="46038" rIns="92075" bIns="46038"/>
          <a:lstStyle/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>
                <a:solidFill>
                  <a:srgbClr val="3333FF"/>
                </a:solidFill>
              </a:rPr>
              <a:t>O(n + sum of component vertex degrees)</a:t>
            </a:r>
            <a:r>
              <a:rPr lang="en-US" altLang="ko-KR" smtClean="0"/>
              <a:t> (adj. lists)</a:t>
            </a:r>
          </a:p>
          <a:p>
            <a:pPr eaLnBrk="1" hangingPunct="1">
              <a:buSzTx/>
              <a:buFont typeface="Wingdings" pitchFamily="2" charset="2"/>
              <a:buNone/>
            </a:pPr>
            <a:r>
              <a:rPr lang="en-US" altLang="ko-KR" sz="2600" smtClean="0"/>
              <a:t>        =</a:t>
            </a:r>
            <a:r>
              <a:rPr lang="en-US" altLang="ko-KR" sz="2600" smtClean="0">
                <a:solidFill>
                  <a:schemeClr val="hlink"/>
                </a:solidFill>
              </a:rPr>
              <a:t> </a:t>
            </a:r>
            <a:r>
              <a:rPr lang="en-US" altLang="ko-KR" sz="2600" smtClean="0">
                <a:solidFill>
                  <a:srgbClr val="3333FF"/>
                </a:solidFill>
              </a:rPr>
              <a:t>O(n + number of edges in component)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75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1" grpId="0" build="p" bldLvl="2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Breadth-First Search Properties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z="2600" smtClean="0"/>
              <a:t>Same complexity as DFS.</a:t>
            </a:r>
          </a:p>
          <a:p>
            <a:pPr eaLnBrk="1" hangingPunct="1"/>
            <a:r>
              <a:rPr lang="en-US" altLang="ko-KR" sz="2600" smtClean="0"/>
              <a:t>Same properties with respect to path finding, connected components, and spanning trees.</a:t>
            </a:r>
          </a:p>
          <a:p>
            <a:pPr eaLnBrk="1" hangingPunct="1"/>
            <a:r>
              <a:rPr lang="en-US" altLang="ko-KR" sz="2600" smtClean="0"/>
              <a:t>Edges used to reach unlabeled vertices define a </a:t>
            </a:r>
            <a:r>
              <a:rPr lang="en-US" altLang="ko-KR" sz="2600" smtClean="0">
                <a:solidFill>
                  <a:srgbClr val="3333FF"/>
                </a:solidFill>
              </a:rPr>
              <a:t>breadth-first</a:t>
            </a:r>
            <a:r>
              <a:rPr lang="en-US" altLang="ko-KR" sz="2600" smtClean="0"/>
              <a:t> spanning tree when the graph is connected.</a:t>
            </a:r>
          </a:p>
          <a:p>
            <a:pPr eaLnBrk="1" hangingPunct="1"/>
            <a:r>
              <a:rPr lang="en-US" altLang="ko-KR" sz="2600" smtClean="0"/>
              <a:t>There are problems for which bfs is better than dfs and vice versa.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84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5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Minimum-Cost Spanning Tree</a:t>
            </a:r>
            <a:endParaRPr lang="ko-KR" altLang="en-US" smtClean="0"/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685800" y="2362200"/>
            <a:ext cx="7696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Weighted connected undirected graph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Spanning tree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Cost of spanning tree is sum of edge costs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sz="2800"/>
              <a:t>Find spanning tree that has minimum cost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7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1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1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1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0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08438"/>
            <a:ext cx="7772400" cy="1600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ko-KR" smtClean="0"/>
              <a:t>Network has </a:t>
            </a:r>
            <a:r>
              <a:rPr lang="en-US" altLang="ko-KR" smtClean="0">
                <a:solidFill>
                  <a:srgbClr val="3333FF"/>
                </a:solidFill>
              </a:rPr>
              <a:t>10</a:t>
            </a:r>
            <a:r>
              <a:rPr lang="en-US" altLang="ko-KR" smtClean="0"/>
              <a:t> edges.</a:t>
            </a:r>
          </a:p>
          <a:p>
            <a:pPr eaLnBrk="1" hangingPunct="1"/>
            <a:r>
              <a:rPr lang="en-US" altLang="ko-KR" smtClean="0"/>
              <a:t>Spanning tree has only </a:t>
            </a:r>
            <a:r>
              <a:rPr lang="en-US" altLang="ko-KR" smtClean="0">
                <a:solidFill>
                  <a:srgbClr val="3333FF"/>
                </a:solidFill>
              </a:rPr>
              <a:t>n - 1 = 7</a:t>
            </a:r>
            <a:r>
              <a:rPr lang="en-US" altLang="ko-KR" smtClean="0"/>
              <a:t> edges.</a:t>
            </a:r>
          </a:p>
          <a:p>
            <a:pPr eaLnBrk="1" hangingPunct="1"/>
            <a:r>
              <a:rPr lang="en-US" altLang="ko-KR" smtClean="0"/>
              <a:t>Need to either </a:t>
            </a:r>
            <a:r>
              <a:rPr lang="en-US" altLang="ko-KR" smtClean="0">
                <a:solidFill>
                  <a:srgbClr val="3333FF"/>
                </a:solidFill>
              </a:rPr>
              <a:t>select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3333FF"/>
                </a:solidFill>
              </a:rPr>
              <a:t>7</a:t>
            </a:r>
            <a:r>
              <a:rPr lang="en-US" altLang="ko-KR" smtClean="0"/>
              <a:t> edges or </a:t>
            </a:r>
            <a:r>
              <a:rPr lang="en-US" altLang="ko-KR" smtClean="0">
                <a:solidFill>
                  <a:srgbClr val="3333FF"/>
                </a:solidFill>
              </a:rPr>
              <a:t>discard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3333FF"/>
                </a:solidFill>
              </a:rPr>
              <a:t>3</a:t>
            </a:r>
            <a:r>
              <a:rPr lang="en-US" altLang="ko-KR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0313" y="1341438"/>
            <a:ext cx="5486400" cy="2271712"/>
            <a:chOff x="480" y="1200"/>
            <a:chExt cx="3456" cy="1431"/>
          </a:xfrm>
        </p:grpSpPr>
        <p:sp>
          <p:nvSpPr>
            <p:cNvPr id="101382" name="Oval 5"/>
            <p:cNvSpPr>
              <a:spLocks noChangeArrowheads="1"/>
            </p:cNvSpPr>
            <p:nvPr/>
          </p:nvSpPr>
          <p:spPr bwMode="auto">
            <a:xfrm>
              <a:off x="580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83" name="Rectangle 6"/>
            <p:cNvSpPr>
              <a:spLocks noChangeArrowheads="1"/>
            </p:cNvSpPr>
            <p:nvPr/>
          </p:nvSpPr>
          <p:spPr bwMode="auto">
            <a:xfrm>
              <a:off x="624" y="1344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1384" name="Oval 7"/>
            <p:cNvSpPr>
              <a:spLocks noChangeArrowheads="1"/>
            </p:cNvSpPr>
            <p:nvPr/>
          </p:nvSpPr>
          <p:spPr bwMode="auto">
            <a:xfrm>
              <a:off x="1588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85" name="Rectangle 8"/>
            <p:cNvSpPr>
              <a:spLocks noChangeArrowheads="1"/>
            </p:cNvSpPr>
            <p:nvPr/>
          </p:nvSpPr>
          <p:spPr bwMode="auto">
            <a:xfrm>
              <a:off x="1632" y="1344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1386" name="Oval 9"/>
            <p:cNvSpPr>
              <a:spLocks noChangeArrowheads="1"/>
            </p:cNvSpPr>
            <p:nvPr/>
          </p:nvSpPr>
          <p:spPr bwMode="auto">
            <a:xfrm>
              <a:off x="2596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87" name="Rectangle 10"/>
            <p:cNvSpPr>
              <a:spLocks noChangeArrowheads="1"/>
            </p:cNvSpPr>
            <p:nvPr/>
          </p:nvSpPr>
          <p:spPr bwMode="auto">
            <a:xfrm>
              <a:off x="2640" y="1344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1388" name="Oval 11"/>
            <p:cNvSpPr>
              <a:spLocks noChangeArrowheads="1"/>
            </p:cNvSpPr>
            <p:nvPr/>
          </p:nvSpPr>
          <p:spPr bwMode="auto">
            <a:xfrm>
              <a:off x="3604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89" name="Rectangle 12"/>
            <p:cNvSpPr>
              <a:spLocks noChangeArrowheads="1"/>
            </p:cNvSpPr>
            <p:nvPr/>
          </p:nvSpPr>
          <p:spPr bwMode="auto">
            <a:xfrm>
              <a:off x="3648" y="1344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1390" name="Oval 13"/>
            <p:cNvSpPr>
              <a:spLocks noChangeArrowheads="1"/>
            </p:cNvSpPr>
            <p:nvPr/>
          </p:nvSpPr>
          <p:spPr bwMode="auto">
            <a:xfrm>
              <a:off x="58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91" name="Rectangle 14"/>
            <p:cNvSpPr>
              <a:spLocks noChangeArrowheads="1"/>
            </p:cNvSpPr>
            <p:nvPr/>
          </p:nvSpPr>
          <p:spPr bwMode="auto">
            <a:xfrm>
              <a:off x="624" y="2160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1392" name="Oval 15"/>
            <p:cNvSpPr>
              <a:spLocks noChangeArrowheads="1"/>
            </p:cNvSpPr>
            <p:nvPr/>
          </p:nvSpPr>
          <p:spPr bwMode="auto">
            <a:xfrm>
              <a:off x="1588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93" name="Rectangle 16"/>
            <p:cNvSpPr>
              <a:spLocks noChangeArrowheads="1"/>
            </p:cNvSpPr>
            <p:nvPr/>
          </p:nvSpPr>
          <p:spPr bwMode="auto">
            <a:xfrm>
              <a:off x="1632" y="2160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1394" name="Oval 17"/>
            <p:cNvSpPr>
              <a:spLocks noChangeArrowheads="1"/>
            </p:cNvSpPr>
            <p:nvPr/>
          </p:nvSpPr>
          <p:spPr bwMode="auto">
            <a:xfrm>
              <a:off x="2596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95" name="Rectangle 18"/>
            <p:cNvSpPr>
              <a:spLocks noChangeArrowheads="1"/>
            </p:cNvSpPr>
            <p:nvPr/>
          </p:nvSpPr>
          <p:spPr bwMode="auto">
            <a:xfrm>
              <a:off x="2640" y="2160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1396" name="Oval 19"/>
            <p:cNvSpPr>
              <a:spLocks noChangeArrowheads="1"/>
            </p:cNvSpPr>
            <p:nvPr/>
          </p:nvSpPr>
          <p:spPr bwMode="auto">
            <a:xfrm>
              <a:off x="36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97" name="Rectangle 20"/>
            <p:cNvSpPr>
              <a:spLocks noChangeArrowheads="1"/>
            </p:cNvSpPr>
            <p:nvPr/>
          </p:nvSpPr>
          <p:spPr bwMode="auto">
            <a:xfrm>
              <a:off x="3648" y="2160"/>
              <a:ext cx="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1398" name="Line 21"/>
            <p:cNvSpPr>
              <a:spLocks noChangeShapeType="1"/>
            </p:cNvSpPr>
            <p:nvPr/>
          </p:nvSpPr>
          <p:spPr bwMode="auto">
            <a:xfrm>
              <a:off x="720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399" name="Line 22"/>
            <p:cNvSpPr>
              <a:spLocks noChangeShapeType="1"/>
            </p:cNvSpPr>
            <p:nvPr/>
          </p:nvSpPr>
          <p:spPr bwMode="auto">
            <a:xfrm>
              <a:off x="1728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0" name="Line 23"/>
            <p:cNvSpPr>
              <a:spLocks noChangeShapeType="1"/>
            </p:cNvSpPr>
            <p:nvPr/>
          </p:nvSpPr>
          <p:spPr bwMode="auto">
            <a:xfrm>
              <a:off x="2736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1" name="Line 24"/>
            <p:cNvSpPr>
              <a:spLocks noChangeShapeType="1"/>
            </p:cNvSpPr>
            <p:nvPr/>
          </p:nvSpPr>
          <p:spPr bwMode="auto">
            <a:xfrm>
              <a:off x="3744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2" name="Line 25"/>
            <p:cNvSpPr>
              <a:spLocks noChangeShapeType="1"/>
            </p:cNvSpPr>
            <p:nvPr/>
          </p:nvSpPr>
          <p:spPr bwMode="auto">
            <a:xfrm>
              <a:off x="864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3" name="Line 26"/>
            <p:cNvSpPr>
              <a:spLocks noChangeShapeType="1"/>
            </p:cNvSpPr>
            <p:nvPr/>
          </p:nvSpPr>
          <p:spPr bwMode="auto">
            <a:xfrm>
              <a:off x="1872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4" name="Line 27"/>
            <p:cNvSpPr>
              <a:spLocks noChangeShapeType="1"/>
            </p:cNvSpPr>
            <p:nvPr/>
          </p:nvSpPr>
          <p:spPr bwMode="auto">
            <a:xfrm>
              <a:off x="2880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5" name="Line 28"/>
            <p:cNvSpPr>
              <a:spLocks noChangeShapeType="1"/>
            </p:cNvSpPr>
            <p:nvPr/>
          </p:nvSpPr>
          <p:spPr bwMode="auto">
            <a:xfrm>
              <a:off x="864" y="2304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6" name="Line 29"/>
            <p:cNvSpPr>
              <a:spLocks noChangeShapeType="1"/>
            </p:cNvSpPr>
            <p:nvPr/>
          </p:nvSpPr>
          <p:spPr bwMode="auto">
            <a:xfrm flipV="1">
              <a:off x="816" y="1584"/>
              <a:ext cx="816" cy="6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7" name="Line 30"/>
            <p:cNvSpPr>
              <a:spLocks noChangeShapeType="1"/>
            </p:cNvSpPr>
            <p:nvPr/>
          </p:nvSpPr>
          <p:spPr bwMode="auto">
            <a:xfrm>
              <a:off x="1824" y="1584"/>
              <a:ext cx="816" cy="6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408" name="Rectangle 31"/>
            <p:cNvSpPr>
              <a:spLocks noChangeArrowheads="1"/>
            </p:cNvSpPr>
            <p:nvPr/>
          </p:nvSpPr>
          <p:spPr bwMode="auto">
            <a:xfrm>
              <a:off x="480" y="1776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1409" name="Rectangle 32"/>
            <p:cNvSpPr>
              <a:spLocks noChangeArrowheads="1"/>
            </p:cNvSpPr>
            <p:nvPr/>
          </p:nvSpPr>
          <p:spPr bwMode="auto">
            <a:xfrm>
              <a:off x="1536" y="1728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1410" name="Rectangle 33"/>
            <p:cNvSpPr>
              <a:spLocks noChangeArrowheads="1"/>
            </p:cNvSpPr>
            <p:nvPr/>
          </p:nvSpPr>
          <p:spPr bwMode="auto">
            <a:xfrm>
              <a:off x="2736" y="168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1411" name="Rectangle 34"/>
            <p:cNvSpPr>
              <a:spLocks noChangeArrowheads="1"/>
            </p:cNvSpPr>
            <p:nvPr/>
          </p:nvSpPr>
          <p:spPr bwMode="auto">
            <a:xfrm>
              <a:off x="3744" y="1632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1412" name="Rectangle 35"/>
            <p:cNvSpPr>
              <a:spLocks noChangeArrowheads="1"/>
            </p:cNvSpPr>
            <p:nvPr/>
          </p:nvSpPr>
          <p:spPr bwMode="auto">
            <a:xfrm>
              <a:off x="1104" y="120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1413" name="Rectangle 36"/>
            <p:cNvSpPr>
              <a:spLocks noChangeArrowheads="1"/>
            </p:cNvSpPr>
            <p:nvPr/>
          </p:nvSpPr>
          <p:spPr bwMode="auto">
            <a:xfrm>
              <a:off x="2112" y="120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01414" name="Rectangle 37"/>
            <p:cNvSpPr>
              <a:spLocks noChangeArrowheads="1"/>
            </p:cNvSpPr>
            <p:nvPr/>
          </p:nvSpPr>
          <p:spPr bwMode="auto">
            <a:xfrm>
              <a:off x="3072" y="12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01415" name="Rectangle 38"/>
            <p:cNvSpPr>
              <a:spLocks noChangeArrowheads="1"/>
            </p:cNvSpPr>
            <p:nvPr/>
          </p:nvSpPr>
          <p:spPr bwMode="auto">
            <a:xfrm>
              <a:off x="2208" y="168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01416" name="Rectangle 39"/>
            <p:cNvSpPr>
              <a:spLocks noChangeArrowheads="1"/>
            </p:cNvSpPr>
            <p:nvPr/>
          </p:nvSpPr>
          <p:spPr bwMode="auto">
            <a:xfrm>
              <a:off x="960" y="168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01417" name="Rectangle 40"/>
            <p:cNvSpPr>
              <a:spLocks noChangeArrowheads="1"/>
            </p:cNvSpPr>
            <p:nvPr/>
          </p:nvSpPr>
          <p:spPr bwMode="auto">
            <a:xfrm>
              <a:off x="1104" y="230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latinLnBrk="0" hangingPunct="0">
                <a:spcBef>
                  <a:spcPct val="50000"/>
                </a:spcBef>
              </a:pPr>
              <a:r>
                <a:rPr kumimoji="0" lang="en-US" altLang="ko-KR" sz="2800">
                  <a:solidFill>
                    <a:srgbClr val="3333FF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14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ko-KR" smtClean="0"/>
              <a:t>Edge Selection Strategies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Start with an </a:t>
            </a:r>
            <a:r>
              <a:rPr lang="en-US" altLang="ko-KR" smtClean="0">
                <a:solidFill>
                  <a:srgbClr val="3333FF"/>
                </a:solidFill>
              </a:rPr>
              <a:t>n-</a:t>
            </a:r>
            <a:r>
              <a:rPr lang="en-US" altLang="ko-KR" smtClean="0"/>
              <a:t>vertex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>
                <a:solidFill>
                  <a:srgbClr val="3333FF"/>
                </a:solidFill>
              </a:rPr>
              <a:t>0-</a:t>
            </a:r>
            <a:r>
              <a:rPr lang="en-US" altLang="ko-KR" smtClean="0"/>
              <a:t>edge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forest.</a:t>
            </a:r>
            <a:r>
              <a:rPr lang="en-US" altLang="ko-KR" smtClean="0">
                <a:solidFill>
                  <a:schemeClr val="bg2"/>
                </a:solidFill>
              </a:rPr>
              <a:t> </a:t>
            </a:r>
            <a:r>
              <a:rPr lang="en-US" altLang="ko-KR" smtClean="0"/>
              <a:t>Consider edges in </a:t>
            </a:r>
            <a:r>
              <a:rPr lang="en-US" altLang="ko-KR" smtClean="0">
                <a:solidFill>
                  <a:srgbClr val="3333FF"/>
                </a:solidFill>
              </a:rPr>
              <a:t>ascending order</a:t>
            </a:r>
            <a:r>
              <a:rPr lang="en-US" altLang="ko-KR" smtClean="0"/>
              <a:t> of cost. Select edge if it does not form a cycle together with already selected edges.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Kruskal</a:t>
            </a:r>
            <a:r>
              <a:rPr lang="en-US" altLang="ko-KR" smtClean="0">
                <a:latin typeface="Times New Roman" pitchFamily="18" charset="0"/>
              </a:rPr>
              <a:t>’</a:t>
            </a:r>
            <a:r>
              <a:rPr lang="en-US" altLang="ko-KR" smtClean="0"/>
              <a:t>s method.</a:t>
            </a: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ko-KR" smtClean="0"/>
              <a:t>Start with a </a:t>
            </a:r>
            <a:r>
              <a:rPr lang="en-US" altLang="ko-KR" smtClean="0">
                <a:solidFill>
                  <a:srgbClr val="3333FF"/>
                </a:solidFill>
              </a:rPr>
              <a:t>1-</a:t>
            </a:r>
            <a:r>
              <a:rPr lang="en-US" altLang="ko-KR" smtClean="0"/>
              <a:t>vertex tree and grow it into an </a:t>
            </a:r>
            <a:r>
              <a:rPr lang="en-US" altLang="ko-KR" smtClean="0">
                <a:solidFill>
                  <a:srgbClr val="3333FF"/>
                </a:solidFill>
              </a:rPr>
              <a:t>n-</a:t>
            </a:r>
            <a:r>
              <a:rPr lang="en-US" altLang="ko-KR" smtClean="0"/>
              <a:t>vertex tree by repeatedly adding a vertex and an edge. When there is a choice, add a </a:t>
            </a:r>
            <a:r>
              <a:rPr lang="en-US" altLang="ko-KR" smtClean="0">
                <a:solidFill>
                  <a:srgbClr val="3333FF"/>
                </a:solidFill>
              </a:rPr>
              <a:t>least cost</a:t>
            </a:r>
            <a:r>
              <a:rPr lang="en-US" altLang="ko-KR" smtClean="0"/>
              <a:t> edge.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Prim</a:t>
            </a:r>
            <a:r>
              <a:rPr lang="en-US" altLang="ko-KR" smtClean="0">
                <a:latin typeface="Times New Roman" pitchFamily="18" charset="0"/>
              </a:rPr>
              <a:t>’</a:t>
            </a:r>
            <a:r>
              <a:rPr lang="en-US" altLang="ko-KR" smtClean="0"/>
              <a:t>s method.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Graph - Part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57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 bldLvl="3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5803</Words>
  <Application>Microsoft Office PowerPoint</Application>
  <PresentationFormat>화면 슬라이드 쇼(4:3)</PresentationFormat>
  <Paragraphs>2265</Paragraphs>
  <Slides>118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19" baseType="lpstr">
      <vt:lpstr>Default Design</vt:lpstr>
      <vt:lpstr>Graph – Part 1</vt:lpstr>
      <vt:lpstr>Topics</vt:lpstr>
      <vt:lpstr>Graphs</vt:lpstr>
      <vt:lpstr>Graphs</vt:lpstr>
      <vt:lpstr>Undirected Graph</vt:lpstr>
      <vt:lpstr>Directed Graph (Digraph)</vt:lpstr>
      <vt:lpstr>Applications—Communication Network</vt:lpstr>
      <vt:lpstr>Driving Distance/Time Map</vt:lpstr>
      <vt:lpstr>Street Map</vt:lpstr>
      <vt:lpstr>Complete Undirected Graph</vt:lpstr>
      <vt:lpstr>Number Of Edges—Undirected Graph</vt:lpstr>
      <vt:lpstr>Number Of Edges—Directed Graph</vt:lpstr>
      <vt:lpstr>Vertex Degree</vt:lpstr>
      <vt:lpstr>Sum Of Vertex Degrees</vt:lpstr>
      <vt:lpstr>In-Degree Of A Vertex</vt:lpstr>
      <vt:lpstr>Out-Degree Of A Vertex</vt:lpstr>
      <vt:lpstr>Sum Of In- And Out-Degrees</vt:lpstr>
      <vt:lpstr>Sample Graph Problems</vt:lpstr>
      <vt:lpstr>Path Finding</vt:lpstr>
      <vt:lpstr>Another Path Between 1 and 8</vt:lpstr>
      <vt:lpstr>Example Of No Path</vt:lpstr>
      <vt:lpstr>Connected Graph</vt:lpstr>
      <vt:lpstr>Example Of Not Connected</vt:lpstr>
      <vt:lpstr>Connected Graph Example</vt:lpstr>
      <vt:lpstr>Connected Components</vt:lpstr>
      <vt:lpstr>Connected Component</vt:lpstr>
      <vt:lpstr>Not A Component</vt:lpstr>
      <vt:lpstr>Communication Network</vt:lpstr>
      <vt:lpstr>Communication Network Problems</vt:lpstr>
      <vt:lpstr>Cycles And Connectedness</vt:lpstr>
      <vt:lpstr>Cycles And Connectedness</vt:lpstr>
      <vt:lpstr>Tree</vt:lpstr>
      <vt:lpstr>Spanning Tree</vt:lpstr>
      <vt:lpstr>Minimum Cost Spanning Tree</vt:lpstr>
      <vt:lpstr>A Spanning Tree</vt:lpstr>
      <vt:lpstr>Minimum Cost Spanning Tree</vt:lpstr>
      <vt:lpstr>A Wireless Broadcast Tree</vt:lpstr>
      <vt:lpstr>Graph Representation</vt:lpstr>
      <vt:lpstr>Adjacency Matrix</vt:lpstr>
      <vt:lpstr>Adjacency Matrix Properties</vt:lpstr>
      <vt:lpstr>Adjacency Matrix (Digraph)</vt:lpstr>
      <vt:lpstr>Adjacency Matrix</vt:lpstr>
      <vt:lpstr>Adjacency Lists</vt:lpstr>
      <vt:lpstr>Linked Adjacency Lists</vt:lpstr>
      <vt:lpstr>Array Adjacency Lists</vt:lpstr>
      <vt:lpstr>Weighted Graphs</vt:lpstr>
      <vt:lpstr>Number Of Classes Needed</vt:lpstr>
      <vt:lpstr>Graph Search Methods</vt:lpstr>
      <vt:lpstr>Graph Search Methods</vt:lpstr>
      <vt:lpstr>Graph Search Methods</vt:lpstr>
      <vt:lpstr>Depth-First Search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Property</vt:lpstr>
      <vt:lpstr>Path From Vertex v To Vertex u</vt:lpstr>
      <vt:lpstr>Is The Graph Connected?</vt:lpstr>
      <vt:lpstr>Connected Components</vt:lpstr>
      <vt:lpstr>Connected Components</vt:lpstr>
      <vt:lpstr>Time Complexity</vt:lpstr>
      <vt:lpstr>Spanning Tree</vt:lpstr>
      <vt:lpstr>Spanning Tree</vt:lpstr>
      <vt:lpstr>Breadth-First Search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Time Complexity</vt:lpstr>
      <vt:lpstr>Time Complexity</vt:lpstr>
      <vt:lpstr>Breadth-First Search Properties</vt:lpstr>
      <vt:lpstr>Minimum-Cost Spanning Tree</vt:lpstr>
      <vt:lpstr>Example</vt:lpstr>
      <vt:lpstr>Edge Selection Strategies</vt:lpstr>
      <vt:lpstr>Edge Selection Strategies</vt:lpstr>
      <vt:lpstr>Edge Rejection Strategies</vt:lpstr>
      <vt:lpstr>Kruskal’s Method</vt:lpstr>
      <vt:lpstr>Kruskal’s Method</vt:lpstr>
      <vt:lpstr>Kruskal’s Method</vt:lpstr>
      <vt:lpstr>Kruskal’s Method</vt:lpstr>
      <vt:lpstr>Prim’s Method</vt:lpstr>
      <vt:lpstr>Sollin’s Method</vt:lpstr>
      <vt:lpstr>Sollin’s Method</vt:lpstr>
      <vt:lpstr>Minimum-Cost Spanning Tree Methods</vt:lpstr>
      <vt:lpstr>Pseudocode For Kruskal’s Method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</dc:title>
  <dc:creator>Sanghwan Lee</dc:creator>
  <cp:lastModifiedBy>Sanghwan</cp:lastModifiedBy>
  <cp:revision>218</cp:revision>
  <dcterms:created xsi:type="dcterms:W3CDTF">1999-10-08T19:08:27Z</dcterms:created>
  <dcterms:modified xsi:type="dcterms:W3CDTF">2017-05-10T05:29:55Z</dcterms:modified>
</cp:coreProperties>
</file>