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6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9.xml.rels" ContentType="application/vnd.openxmlformats-package.relationships+xml"/>
  <Override PartName="/ppt/notesSlides/notesSlide47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x="9144000" cy="6858000"/>
  <p:notesSz cx="68580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메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편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집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하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면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클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하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십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6B07956-4CCA-4F60-A2BE-30C857260E2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C047B1D0-7778-42CE-846F-9D1190E1A72B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4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Can construct shortest paths from the computed p[] data.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78A9C68A-13AC-4F0C-85F0-B97B375C9B83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6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Will verify principle of optimality when setting up recurrence equations.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7CB47D62-9A14-47E8-ABC7-428E9666836C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8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Diagonal entries of initial cost matrix are set to zero. Remaining non-edge entries need to have a suitable value.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81DE86CB-D50A-48A4-9381-899B2410F73E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2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solution to the problem consists of up to n paths. The greedy method suggests building these n paths in order of increasing length. First build the shortest of the up to n paths (I.e., the path to the nearest destination). Then build the second shortest path, and so on.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506600" y="1599840"/>
            <a:ext cx="5825160" cy="4647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506600" y="1599840"/>
            <a:ext cx="5825160" cy="464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33520" y="22860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506600" y="1599840"/>
            <a:ext cx="5825160" cy="4647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506600" y="1599840"/>
            <a:ext cx="5825160" cy="464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3520" y="22860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410080" y="6400800"/>
            <a:ext cx="289512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305920" y="6400800"/>
            <a:ext cx="6249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37D1D67-6C92-41B6-8BD4-D3A16361DC5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5410080" y="6400800"/>
            <a:ext cx="289512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305920" y="6400800"/>
            <a:ext cx="6249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751192A-550B-470D-B048-E1FE3C6EFAE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6640" y="8920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2854440"/>
            <a:ext cx="6400440" cy="278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#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@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9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EDA7B28-6A19-4C84-AA21-1F5EAB6FC7E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ine 1"/>
          <p:cNvSpPr/>
          <p:nvPr/>
        </p:nvSpPr>
        <p:spPr>
          <a:xfrm>
            <a:off x="7086600" y="1225440"/>
            <a:ext cx="1143000" cy="1523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2"/>
          <p:cNvSpPr/>
          <p:nvPr/>
        </p:nvSpPr>
        <p:spPr>
          <a:xfrm flipV="1">
            <a:off x="3733560" y="107280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3"/>
          <p:cNvSpPr/>
          <p:nvPr/>
        </p:nvSpPr>
        <p:spPr>
          <a:xfrm>
            <a:off x="1904760" y="137772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TextShape 4"/>
          <p:cNvSpPr txBox="1"/>
          <p:nvPr/>
        </p:nvSpPr>
        <p:spPr>
          <a:xfrm>
            <a:off x="395280" y="0"/>
            <a:ext cx="8443440" cy="11426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1454040" y="115560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6"/>
          <p:cNvSpPr/>
          <p:nvPr/>
        </p:nvSpPr>
        <p:spPr>
          <a:xfrm>
            <a:off x="1508040" y="11336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1454040" y="27558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"/>
          <p:cNvSpPr/>
          <p:nvPr/>
        </p:nvSpPr>
        <p:spPr>
          <a:xfrm>
            <a:off x="1508040" y="2733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CustomShape 9"/>
          <p:cNvSpPr/>
          <p:nvPr/>
        </p:nvSpPr>
        <p:spPr>
          <a:xfrm>
            <a:off x="3282840" y="11556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0"/>
          <p:cNvSpPr/>
          <p:nvPr/>
        </p:nvSpPr>
        <p:spPr>
          <a:xfrm>
            <a:off x="3336840" y="11336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3206880" y="27558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2"/>
          <p:cNvSpPr/>
          <p:nvPr/>
        </p:nvSpPr>
        <p:spPr>
          <a:xfrm>
            <a:off x="3260880" y="2733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8" name="CustomShape 13"/>
          <p:cNvSpPr/>
          <p:nvPr/>
        </p:nvSpPr>
        <p:spPr>
          <a:xfrm>
            <a:off x="4807080" y="18414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4"/>
          <p:cNvSpPr/>
          <p:nvPr/>
        </p:nvSpPr>
        <p:spPr>
          <a:xfrm>
            <a:off x="4861080" y="18194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0" name="CustomShape 15"/>
          <p:cNvSpPr/>
          <p:nvPr/>
        </p:nvSpPr>
        <p:spPr>
          <a:xfrm>
            <a:off x="6711840" y="851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6"/>
          <p:cNvSpPr/>
          <p:nvPr/>
        </p:nvSpPr>
        <p:spPr>
          <a:xfrm>
            <a:off x="6765840" y="8287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2" name="CustomShape 17"/>
          <p:cNvSpPr/>
          <p:nvPr/>
        </p:nvSpPr>
        <p:spPr>
          <a:xfrm>
            <a:off x="8007480" y="27558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8"/>
          <p:cNvSpPr/>
          <p:nvPr/>
        </p:nvSpPr>
        <p:spPr>
          <a:xfrm>
            <a:off x="8061480" y="2733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Line 19"/>
          <p:cNvSpPr/>
          <p:nvPr/>
        </p:nvSpPr>
        <p:spPr>
          <a:xfrm>
            <a:off x="1676160" y="160632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20"/>
          <p:cNvSpPr/>
          <p:nvPr/>
        </p:nvSpPr>
        <p:spPr>
          <a:xfrm>
            <a:off x="1904760" y="2977920"/>
            <a:ext cx="129564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21"/>
          <p:cNvSpPr/>
          <p:nvPr/>
        </p:nvSpPr>
        <p:spPr>
          <a:xfrm>
            <a:off x="1828800" y="160632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22"/>
          <p:cNvSpPr/>
          <p:nvPr/>
        </p:nvSpPr>
        <p:spPr>
          <a:xfrm flipH="1">
            <a:off x="1828800" y="1606320"/>
            <a:ext cx="1600200" cy="12193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23"/>
          <p:cNvSpPr/>
          <p:nvPr/>
        </p:nvSpPr>
        <p:spPr>
          <a:xfrm>
            <a:off x="3657600" y="1530000"/>
            <a:ext cx="1218960" cy="381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24"/>
          <p:cNvSpPr/>
          <p:nvPr/>
        </p:nvSpPr>
        <p:spPr>
          <a:xfrm flipV="1">
            <a:off x="1904760" y="2063520"/>
            <a:ext cx="2895840" cy="8380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25"/>
          <p:cNvSpPr/>
          <p:nvPr/>
        </p:nvSpPr>
        <p:spPr>
          <a:xfrm flipH="1">
            <a:off x="3581280" y="2292120"/>
            <a:ext cx="1295280" cy="6094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6"/>
          <p:cNvSpPr/>
          <p:nvPr/>
        </p:nvSpPr>
        <p:spPr>
          <a:xfrm>
            <a:off x="3657600" y="297792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27"/>
          <p:cNvSpPr/>
          <p:nvPr/>
        </p:nvSpPr>
        <p:spPr>
          <a:xfrm>
            <a:off x="5257800" y="2139840"/>
            <a:ext cx="281916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8"/>
          <p:cNvSpPr/>
          <p:nvPr/>
        </p:nvSpPr>
        <p:spPr>
          <a:xfrm>
            <a:off x="797040" y="1454040"/>
            <a:ext cx="7281360" cy="2668320"/>
          </a:xfrm>
          <a:custGeom>
            <a:avLst/>
            <a:gdLst/>
            <a:ahLst/>
            <a:rect l="l" t="t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9"/>
          <p:cNvSpPr/>
          <p:nvPr/>
        </p:nvSpPr>
        <p:spPr>
          <a:xfrm>
            <a:off x="2286000" y="9208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5" name="CustomShape 30"/>
          <p:cNvSpPr/>
          <p:nvPr/>
        </p:nvSpPr>
        <p:spPr>
          <a:xfrm>
            <a:off x="1371600" y="1835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CustomShape 31"/>
          <p:cNvSpPr/>
          <p:nvPr/>
        </p:nvSpPr>
        <p:spPr>
          <a:xfrm>
            <a:off x="2133720" y="153036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CustomShape 32"/>
          <p:cNvSpPr/>
          <p:nvPr/>
        </p:nvSpPr>
        <p:spPr>
          <a:xfrm>
            <a:off x="3048120" y="17589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CustomShape 33"/>
          <p:cNvSpPr/>
          <p:nvPr/>
        </p:nvSpPr>
        <p:spPr>
          <a:xfrm>
            <a:off x="4800600" y="692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9" name="CustomShape 34"/>
          <p:cNvSpPr/>
          <p:nvPr/>
        </p:nvSpPr>
        <p:spPr>
          <a:xfrm>
            <a:off x="6172200" y="183528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0" name="CustomShape 35"/>
          <p:cNvSpPr/>
          <p:nvPr/>
        </p:nvSpPr>
        <p:spPr>
          <a:xfrm>
            <a:off x="4191120" y="13017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1" name="CustomShape 36"/>
          <p:cNvSpPr/>
          <p:nvPr/>
        </p:nvSpPr>
        <p:spPr>
          <a:xfrm>
            <a:off x="4191120" y="358776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CustomShape 37"/>
          <p:cNvSpPr/>
          <p:nvPr/>
        </p:nvSpPr>
        <p:spPr>
          <a:xfrm>
            <a:off x="3886200" y="1835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CustomShape 38"/>
          <p:cNvSpPr/>
          <p:nvPr/>
        </p:nvSpPr>
        <p:spPr>
          <a:xfrm>
            <a:off x="4572000" y="22924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CustomShape 39"/>
          <p:cNvSpPr/>
          <p:nvPr/>
        </p:nvSpPr>
        <p:spPr>
          <a:xfrm>
            <a:off x="2209680" y="29019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CustomShape 40"/>
          <p:cNvSpPr/>
          <p:nvPr/>
        </p:nvSpPr>
        <p:spPr>
          <a:xfrm>
            <a:off x="5410080" y="29019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6" name="CustomShape 41"/>
          <p:cNvSpPr/>
          <p:nvPr/>
        </p:nvSpPr>
        <p:spPr>
          <a:xfrm>
            <a:off x="7543800" y="145404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CustomShape 42"/>
          <p:cNvSpPr/>
          <p:nvPr/>
        </p:nvSpPr>
        <p:spPr>
          <a:xfrm>
            <a:off x="1370160" y="3105000"/>
            <a:ext cx="7772040" cy="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3"/>
          <p:cNvSpPr/>
          <p:nvPr/>
        </p:nvSpPr>
        <p:spPr>
          <a:xfrm>
            <a:off x="228600" y="3851280"/>
            <a:ext cx="8377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9" name="CustomShape 44"/>
          <p:cNvSpPr/>
          <p:nvPr/>
        </p:nvSpPr>
        <p:spPr>
          <a:xfrm>
            <a:off x="2514600" y="3860640"/>
            <a:ext cx="1371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Length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CustomShape 45"/>
          <p:cNvSpPr/>
          <p:nvPr/>
        </p:nvSpPr>
        <p:spPr>
          <a:xfrm>
            <a:off x="311040" y="43768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6"/>
          <p:cNvSpPr/>
          <p:nvPr/>
        </p:nvSpPr>
        <p:spPr>
          <a:xfrm>
            <a:off x="365040" y="43545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CustomShape 47"/>
          <p:cNvSpPr/>
          <p:nvPr/>
        </p:nvSpPr>
        <p:spPr>
          <a:xfrm>
            <a:off x="2819520" y="437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CustomShape 48"/>
          <p:cNvSpPr/>
          <p:nvPr/>
        </p:nvSpPr>
        <p:spPr>
          <a:xfrm>
            <a:off x="311040" y="48690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9"/>
          <p:cNvSpPr/>
          <p:nvPr/>
        </p:nvSpPr>
        <p:spPr>
          <a:xfrm>
            <a:off x="365040" y="48466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5" name="CustomShape 50"/>
          <p:cNvSpPr/>
          <p:nvPr/>
        </p:nvSpPr>
        <p:spPr>
          <a:xfrm>
            <a:off x="1301760" y="48690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1"/>
          <p:cNvSpPr/>
          <p:nvPr/>
        </p:nvSpPr>
        <p:spPr>
          <a:xfrm>
            <a:off x="1355760" y="48466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Line 52"/>
          <p:cNvSpPr/>
          <p:nvPr/>
        </p:nvSpPr>
        <p:spPr>
          <a:xfrm>
            <a:off x="761760" y="509076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53"/>
          <p:cNvSpPr/>
          <p:nvPr/>
        </p:nvSpPr>
        <p:spPr>
          <a:xfrm>
            <a:off x="2819520" y="4786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9" name="CustomShape 54"/>
          <p:cNvSpPr/>
          <p:nvPr/>
        </p:nvSpPr>
        <p:spPr>
          <a:xfrm>
            <a:off x="311040" y="53737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5"/>
          <p:cNvSpPr/>
          <p:nvPr/>
        </p:nvSpPr>
        <p:spPr>
          <a:xfrm>
            <a:off x="365040" y="53514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1" name="CustomShape 56"/>
          <p:cNvSpPr/>
          <p:nvPr/>
        </p:nvSpPr>
        <p:spPr>
          <a:xfrm>
            <a:off x="1301760" y="53737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7"/>
          <p:cNvSpPr/>
          <p:nvPr/>
        </p:nvSpPr>
        <p:spPr>
          <a:xfrm>
            <a:off x="1355760" y="53514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3" name="Line 58"/>
          <p:cNvSpPr/>
          <p:nvPr/>
        </p:nvSpPr>
        <p:spPr>
          <a:xfrm>
            <a:off x="761760" y="559584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9"/>
          <p:cNvSpPr/>
          <p:nvPr/>
        </p:nvSpPr>
        <p:spPr>
          <a:xfrm>
            <a:off x="2819520" y="5291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5" name="CustomShape 60"/>
          <p:cNvSpPr/>
          <p:nvPr/>
        </p:nvSpPr>
        <p:spPr>
          <a:xfrm>
            <a:off x="2292480" y="53737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61"/>
          <p:cNvSpPr/>
          <p:nvPr/>
        </p:nvSpPr>
        <p:spPr>
          <a:xfrm>
            <a:off x="2346480" y="53514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7" name="Line 62"/>
          <p:cNvSpPr/>
          <p:nvPr/>
        </p:nvSpPr>
        <p:spPr>
          <a:xfrm>
            <a:off x="1752480" y="559584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63"/>
          <p:cNvSpPr/>
          <p:nvPr/>
        </p:nvSpPr>
        <p:spPr>
          <a:xfrm>
            <a:off x="4502160" y="42037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64"/>
          <p:cNvSpPr/>
          <p:nvPr/>
        </p:nvSpPr>
        <p:spPr>
          <a:xfrm>
            <a:off x="4556160" y="41814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0" name="CustomShape 65"/>
          <p:cNvSpPr/>
          <p:nvPr/>
        </p:nvSpPr>
        <p:spPr>
          <a:xfrm>
            <a:off x="5492880" y="42037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66"/>
          <p:cNvSpPr/>
          <p:nvPr/>
        </p:nvSpPr>
        <p:spPr>
          <a:xfrm>
            <a:off x="5546880" y="41814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2" name="Line 67"/>
          <p:cNvSpPr/>
          <p:nvPr/>
        </p:nvSpPr>
        <p:spPr>
          <a:xfrm>
            <a:off x="4952880" y="442584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68"/>
          <p:cNvSpPr/>
          <p:nvPr/>
        </p:nvSpPr>
        <p:spPr>
          <a:xfrm>
            <a:off x="8458200" y="40449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CustomShape 69"/>
          <p:cNvSpPr/>
          <p:nvPr/>
        </p:nvSpPr>
        <p:spPr>
          <a:xfrm>
            <a:off x="4502160" y="47023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70"/>
          <p:cNvSpPr/>
          <p:nvPr/>
        </p:nvSpPr>
        <p:spPr>
          <a:xfrm>
            <a:off x="4556160" y="46800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6" name="CustomShape 71"/>
          <p:cNvSpPr/>
          <p:nvPr/>
        </p:nvSpPr>
        <p:spPr>
          <a:xfrm>
            <a:off x="5492880" y="47023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72"/>
          <p:cNvSpPr/>
          <p:nvPr/>
        </p:nvSpPr>
        <p:spPr>
          <a:xfrm>
            <a:off x="5546880" y="46800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Line 73"/>
          <p:cNvSpPr/>
          <p:nvPr/>
        </p:nvSpPr>
        <p:spPr>
          <a:xfrm>
            <a:off x="4952880" y="492408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74"/>
          <p:cNvSpPr/>
          <p:nvPr/>
        </p:nvSpPr>
        <p:spPr>
          <a:xfrm>
            <a:off x="8458200" y="46195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CustomShape 75"/>
          <p:cNvSpPr/>
          <p:nvPr/>
        </p:nvSpPr>
        <p:spPr>
          <a:xfrm>
            <a:off x="6483240" y="47023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76"/>
          <p:cNvSpPr/>
          <p:nvPr/>
        </p:nvSpPr>
        <p:spPr>
          <a:xfrm>
            <a:off x="6537240" y="46800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2" name="Line 77"/>
          <p:cNvSpPr/>
          <p:nvPr/>
        </p:nvSpPr>
        <p:spPr>
          <a:xfrm>
            <a:off x="5943600" y="492408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78"/>
          <p:cNvSpPr/>
          <p:nvPr/>
        </p:nvSpPr>
        <p:spPr>
          <a:xfrm>
            <a:off x="7473960" y="47023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79"/>
          <p:cNvSpPr/>
          <p:nvPr/>
        </p:nvSpPr>
        <p:spPr>
          <a:xfrm>
            <a:off x="7527960" y="46800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5" name="Line 80"/>
          <p:cNvSpPr/>
          <p:nvPr/>
        </p:nvSpPr>
        <p:spPr>
          <a:xfrm>
            <a:off x="6933960" y="492408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81"/>
          <p:cNvSpPr/>
          <p:nvPr/>
        </p:nvSpPr>
        <p:spPr>
          <a:xfrm>
            <a:off x="4502160" y="5207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82"/>
          <p:cNvSpPr/>
          <p:nvPr/>
        </p:nvSpPr>
        <p:spPr>
          <a:xfrm>
            <a:off x="4556160" y="51847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8" name="CustomShape 83"/>
          <p:cNvSpPr/>
          <p:nvPr/>
        </p:nvSpPr>
        <p:spPr>
          <a:xfrm>
            <a:off x="5492880" y="5207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84"/>
          <p:cNvSpPr/>
          <p:nvPr/>
        </p:nvSpPr>
        <p:spPr>
          <a:xfrm>
            <a:off x="5546880" y="51847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0" name="Line 85"/>
          <p:cNvSpPr/>
          <p:nvPr/>
        </p:nvSpPr>
        <p:spPr>
          <a:xfrm>
            <a:off x="4952880" y="542916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86"/>
          <p:cNvSpPr/>
          <p:nvPr/>
        </p:nvSpPr>
        <p:spPr>
          <a:xfrm>
            <a:off x="8229600" y="51246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2" name="CustomShape 87"/>
          <p:cNvSpPr/>
          <p:nvPr/>
        </p:nvSpPr>
        <p:spPr>
          <a:xfrm>
            <a:off x="6483240" y="5207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88"/>
          <p:cNvSpPr/>
          <p:nvPr/>
        </p:nvSpPr>
        <p:spPr>
          <a:xfrm>
            <a:off x="6537240" y="51847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4" name="Line 89"/>
          <p:cNvSpPr/>
          <p:nvPr/>
        </p:nvSpPr>
        <p:spPr>
          <a:xfrm>
            <a:off x="5943600" y="542916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90"/>
          <p:cNvSpPr/>
          <p:nvPr/>
        </p:nvSpPr>
        <p:spPr>
          <a:xfrm>
            <a:off x="4502160" y="57103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91"/>
          <p:cNvSpPr/>
          <p:nvPr/>
        </p:nvSpPr>
        <p:spPr>
          <a:xfrm>
            <a:off x="4556160" y="56880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7" name="CustomShape 92"/>
          <p:cNvSpPr/>
          <p:nvPr/>
        </p:nvSpPr>
        <p:spPr>
          <a:xfrm>
            <a:off x="5492880" y="57103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93"/>
          <p:cNvSpPr/>
          <p:nvPr/>
        </p:nvSpPr>
        <p:spPr>
          <a:xfrm>
            <a:off x="5546880" y="56880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9" name="Line 94"/>
          <p:cNvSpPr/>
          <p:nvPr/>
        </p:nvSpPr>
        <p:spPr>
          <a:xfrm>
            <a:off x="4952880" y="593244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95"/>
          <p:cNvSpPr/>
          <p:nvPr/>
        </p:nvSpPr>
        <p:spPr>
          <a:xfrm>
            <a:off x="8229600" y="56275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1" name="CustomShape 96"/>
          <p:cNvSpPr/>
          <p:nvPr/>
        </p:nvSpPr>
        <p:spPr>
          <a:xfrm>
            <a:off x="6483240" y="57103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97"/>
          <p:cNvSpPr/>
          <p:nvPr/>
        </p:nvSpPr>
        <p:spPr>
          <a:xfrm>
            <a:off x="6537240" y="56880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3" name="Line 98"/>
          <p:cNvSpPr/>
          <p:nvPr/>
        </p:nvSpPr>
        <p:spPr>
          <a:xfrm>
            <a:off x="5943600" y="593244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99"/>
          <p:cNvSpPr/>
          <p:nvPr/>
        </p:nvSpPr>
        <p:spPr>
          <a:xfrm>
            <a:off x="7473960" y="57103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00"/>
          <p:cNvSpPr/>
          <p:nvPr/>
        </p:nvSpPr>
        <p:spPr>
          <a:xfrm>
            <a:off x="7527960" y="56880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6" name="Line 101"/>
          <p:cNvSpPr/>
          <p:nvPr/>
        </p:nvSpPr>
        <p:spPr>
          <a:xfrm>
            <a:off x="6933960" y="593244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TextShape 102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8F77933-E933-410F-9319-260C58BB0C9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8" name="TextShape 103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nodeType="clickEffect" fill="hold">
                      <p:stCondLst>
                        <p:cond delay="indefinite"/>
                      </p:stCondLst>
                      <p:childTnLst>
                        <p:par>
                          <p:cTn id="1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nodeType="clickEffect" fill="hold">
                      <p:stCondLst>
                        <p:cond delay="indefinite"/>
                      </p:stCondLst>
                      <p:childTnLst>
                        <p:par>
                          <p:cTn id="1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nodeType="clickEffect" fill="hold">
                      <p:stCondLst>
                        <p:cond delay="indefinite"/>
                      </p:stCondLst>
                      <p:childTnLst>
                        <p:par>
                          <p:cTn id="1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nodeType="clickEffect" fill="hold">
                      <p:stCondLst>
                        <p:cond delay="indefinite"/>
                      </p:stCondLst>
                      <p:childTnLst>
                        <p:par>
                          <p:cTn id="1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nodeType="clickEffect" fill="hold">
                      <p:stCondLst>
                        <p:cond delay="indefinite"/>
                      </p:stCondLst>
                      <p:childTnLst>
                        <p:par>
                          <p:cTn id="1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nodeType="clickEffect" fill="hold">
                      <p:stCondLst>
                        <p:cond delay="indefinite"/>
                      </p:stCondLst>
                      <p:childTnLst>
                        <p:par>
                          <p:cTn id="1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nodeType="clickEffect" fill="hold">
                      <p:stCondLst>
                        <p:cond delay="indefinite"/>
                      </p:stCondLst>
                      <p:childTnLst>
                        <p:par>
                          <p:cTn id="1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nodeType="clickEffect" fill="hold">
                      <p:stCondLst>
                        <p:cond delay="indefinite"/>
                      </p:stCondLst>
                      <p:childTnLst>
                        <p:par>
                          <p:cTn id="1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nodeType="clickEffect" fill="hold">
                      <p:stCondLst>
                        <p:cond delay="indefinite"/>
                      </p:stCondLst>
                      <p:childTnLst>
                        <p:par>
                          <p:cTn id="1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68360" y="0"/>
            <a:ext cx="8370360" cy="11426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 Source All Destinations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1370160" y="3403440"/>
            <a:ext cx="7772040" cy="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"/>
          <p:cNvSpPr/>
          <p:nvPr/>
        </p:nvSpPr>
        <p:spPr>
          <a:xfrm>
            <a:off x="304920" y="990720"/>
            <a:ext cx="8377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3733920" y="981000"/>
            <a:ext cx="1371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Length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463680" y="15746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6"/>
          <p:cNvSpPr/>
          <p:nvPr/>
        </p:nvSpPr>
        <p:spPr>
          <a:xfrm>
            <a:off x="517680" y="15526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5" name="CustomShape 7"/>
          <p:cNvSpPr/>
          <p:nvPr/>
        </p:nvSpPr>
        <p:spPr>
          <a:xfrm>
            <a:off x="4419720" y="15685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6" name="CustomShape 8"/>
          <p:cNvSpPr/>
          <p:nvPr/>
        </p:nvSpPr>
        <p:spPr>
          <a:xfrm>
            <a:off x="463680" y="21193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9"/>
          <p:cNvSpPr/>
          <p:nvPr/>
        </p:nvSpPr>
        <p:spPr>
          <a:xfrm>
            <a:off x="517680" y="20970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8" name="CustomShape 10"/>
          <p:cNvSpPr/>
          <p:nvPr/>
        </p:nvSpPr>
        <p:spPr>
          <a:xfrm>
            <a:off x="1454040" y="21193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1"/>
          <p:cNvSpPr/>
          <p:nvPr/>
        </p:nvSpPr>
        <p:spPr>
          <a:xfrm>
            <a:off x="1508040" y="20970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0" name="Line 12"/>
          <p:cNvSpPr/>
          <p:nvPr/>
        </p:nvSpPr>
        <p:spPr>
          <a:xfrm>
            <a:off x="914400" y="234144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3"/>
          <p:cNvSpPr/>
          <p:nvPr/>
        </p:nvSpPr>
        <p:spPr>
          <a:xfrm>
            <a:off x="4419720" y="20368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2" name="CustomShape 14"/>
          <p:cNvSpPr/>
          <p:nvPr/>
        </p:nvSpPr>
        <p:spPr>
          <a:xfrm>
            <a:off x="463680" y="27082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5"/>
          <p:cNvSpPr/>
          <p:nvPr/>
        </p:nvSpPr>
        <p:spPr>
          <a:xfrm>
            <a:off x="517680" y="26859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4" name="CustomShape 16"/>
          <p:cNvSpPr/>
          <p:nvPr/>
        </p:nvSpPr>
        <p:spPr>
          <a:xfrm>
            <a:off x="1454040" y="27082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7"/>
          <p:cNvSpPr/>
          <p:nvPr/>
        </p:nvSpPr>
        <p:spPr>
          <a:xfrm>
            <a:off x="1508040" y="26859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6" name="Line 18"/>
          <p:cNvSpPr/>
          <p:nvPr/>
        </p:nvSpPr>
        <p:spPr>
          <a:xfrm>
            <a:off x="914400" y="293040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9"/>
          <p:cNvSpPr/>
          <p:nvPr/>
        </p:nvSpPr>
        <p:spPr>
          <a:xfrm>
            <a:off x="4419720" y="2701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8" name="CustomShape 20"/>
          <p:cNvSpPr/>
          <p:nvPr/>
        </p:nvSpPr>
        <p:spPr>
          <a:xfrm>
            <a:off x="2444760" y="27082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1"/>
          <p:cNvSpPr/>
          <p:nvPr/>
        </p:nvSpPr>
        <p:spPr>
          <a:xfrm>
            <a:off x="2498760" y="26859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0" name="Line 22"/>
          <p:cNvSpPr/>
          <p:nvPr/>
        </p:nvSpPr>
        <p:spPr>
          <a:xfrm>
            <a:off x="1904760" y="293040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3"/>
          <p:cNvSpPr/>
          <p:nvPr/>
        </p:nvSpPr>
        <p:spPr>
          <a:xfrm>
            <a:off x="463680" y="32767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4"/>
          <p:cNvSpPr/>
          <p:nvPr/>
        </p:nvSpPr>
        <p:spPr>
          <a:xfrm>
            <a:off x="517680" y="32544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3" name="CustomShape 25"/>
          <p:cNvSpPr/>
          <p:nvPr/>
        </p:nvSpPr>
        <p:spPr>
          <a:xfrm>
            <a:off x="1454040" y="32767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6"/>
          <p:cNvSpPr/>
          <p:nvPr/>
        </p:nvSpPr>
        <p:spPr>
          <a:xfrm>
            <a:off x="1508040" y="32544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5" name="Line 27"/>
          <p:cNvSpPr/>
          <p:nvPr/>
        </p:nvSpPr>
        <p:spPr>
          <a:xfrm>
            <a:off x="914400" y="349884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8"/>
          <p:cNvSpPr/>
          <p:nvPr/>
        </p:nvSpPr>
        <p:spPr>
          <a:xfrm>
            <a:off x="4419720" y="31179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7" name="CustomShape 29"/>
          <p:cNvSpPr/>
          <p:nvPr/>
        </p:nvSpPr>
        <p:spPr>
          <a:xfrm>
            <a:off x="463680" y="3848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0"/>
          <p:cNvSpPr/>
          <p:nvPr/>
        </p:nvSpPr>
        <p:spPr>
          <a:xfrm>
            <a:off x="517680" y="38257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9" name="CustomShape 31"/>
          <p:cNvSpPr/>
          <p:nvPr/>
        </p:nvSpPr>
        <p:spPr>
          <a:xfrm>
            <a:off x="1454040" y="3848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32"/>
          <p:cNvSpPr/>
          <p:nvPr/>
        </p:nvSpPr>
        <p:spPr>
          <a:xfrm>
            <a:off x="1508040" y="38257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1" name="Line 33"/>
          <p:cNvSpPr/>
          <p:nvPr/>
        </p:nvSpPr>
        <p:spPr>
          <a:xfrm>
            <a:off x="914400" y="407016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34"/>
          <p:cNvSpPr/>
          <p:nvPr/>
        </p:nvSpPr>
        <p:spPr>
          <a:xfrm>
            <a:off x="4419720" y="37656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3" name="CustomShape 35"/>
          <p:cNvSpPr/>
          <p:nvPr/>
        </p:nvSpPr>
        <p:spPr>
          <a:xfrm>
            <a:off x="2444760" y="3848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6"/>
          <p:cNvSpPr/>
          <p:nvPr/>
        </p:nvSpPr>
        <p:spPr>
          <a:xfrm>
            <a:off x="2498760" y="38257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5" name="Line 37"/>
          <p:cNvSpPr/>
          <p:nvPr/>
        </p:nvSpPr>
        <p:spPr>
          <a:xfrm>
            <a:off x="1904760" y="407016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8"/>
          <p:cNvSpPr/>
          <p:nvPr/>
        </p:nvSpPr>
        <p:spPr>
          <a:xfrm>
            <a:off x="3435480" y="3848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9"/>
          <p:cNvSpPr/>
          <p:nvPr/>
        </p:nvSpPr>
        <p:spPr>
          <a:xfrm>
            <a:off x="3489480" y="38257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8" name="Line 40"/>
          <p:cNvSpPr/>
          <p:nvPr/>
        </p:nvSpPr>
        <p:spPr>
          <a:xfrm>
            <a:off x="2895480" y="407016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41"/>
          <p:cNvSpPr/>
          <p:nvPr/>
        </p:nvSpPr>
        <p:spPr>
          <a:xfrm>
            <a:off x="463680" y="44244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42"/>
          <p:cNvSpPr/>
          <p:nvPr/>
        </p:nvSpPr>
        <p:spPr>
          <a:xfrm>
            <a:off x="517680" y="440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1" name="CustomShape 43"/>
          <p:cNvSpPr/>
          <p:nvPr/>
        </p:nvSpPr>
        <p:spPr>
          <a:xfrm>
            <a:off x="1454040" y="44244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44"/>
          <p:cNvSpPr/>
          <p:nvPr/>
        </p:nvSpPr>
        <p:spPr>
          <a:xfrm>
            <a:off x="1508040" y="440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3" name="Line 45"/>
          <p:cNvSpPr/>
          <p:nvPr/>
        </p:nvSpPr>
        <p:spPr>
          <a:xfrm>
            <a:off x="914400" y="464652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6"/>
          <p:cNvSpPr/>
          <p:nvPr/>
        </p:nvSpPr>
        <p:spPr>
          <a:xfrm>
            <a:off x="4191120" y="434196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5" name="CustomShape 47"/>
          <p:cNvSpPr/>
          <p:nvPr/>
        </p:nvSpPr>
        <p:spPr>
          <a:xfrm>
            <a:off x="2444760" y="44244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48"/>
          <p:cNvSpPr/>
          <p:nvPr/>
        </p:nvSpPr>
        <p:spPr>
          <a:xfrm>
            <a:off x="2498760" y="440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7" name="Line 49"/>
          <p:cNvSpPr/>
          <p:nvPr/>
        </p:nvSpPr>
        <p:spPr>
          <a:xfrm>
            <a:off x="1904760" y="464652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50"/>
          <p:cNvSpPr/>
          <p:nvPr/>
        </p:nvSpPr>
        <p:spPr>
          <a:xfrm>
            <a:off x="463680" y="50007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51"/>
          <p:cNvSpPr/>
          <p:nvPr/>
        </p:nvSpPr>
        <p:spPr>
          <a:xfrm>
            <a:off x="517680" y="49784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0" name="CustomShape 52"/>
          <p:cNvSpPr/>
          <p:nvPr/>
        </p:nvSpPr>
        <p:spPr>
          <a:xfrm>
            <a:off x="1454040" y="50007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53"/>
          <p:cNvSpPr/>
          <p:nvPr/>
        </p:nvSpPr>
        <p:spPr>
          <a:xfrm>
            <a:off x="1508040" y="49784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2" name="Line 54"/>
          <p:cNvSpPr/>
          <p:nvPr/>
        </p:nvSpPr>
        <p:spPr>
          <a:xfrm>
            <a:off x="914400" y="522252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55"/>
          <p:cNvSpPr/>
          <p:nvPr/>
        </p:nvSpPr>
        <p:spPr>
          <a:xfrm>
            <a:off x="4191120" y="491796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4" name="CustomShape 56"/>
          <p:cNvSpPr/>
          <p:nvPr/>
        </p:nvSpPr>
        <p:spPr>
          <a:xfrm>
            <a:off x="2444760" y="50007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57"/>
          <p:cNvSpPr/>
          <p:nvPr/>
        </p:nvSpPr>
        <p:spPr>
          <a:xfrm>
            <a:off x="2498760" y="49784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6" name="Line 58"/>
          <p:cNvSpPr/>
          <p:nvPr/>
        </p:nvSpPr>
        <p:spPr>
          <a:xfrm>
            <a:off x="1904760" y="522252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59"/>
          <p:cNvSpPr/>
          <p:nvPr/>
        </p:nvSpPr>
        <p:spPr>
          <a:xfrm>
            <a:off x="3435480" y="50007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60"/>
          <p:cNvSpPr/>
          <p:nvPr/>
        </p:nvSpPr>
        <p:spPr>
          <a:xfrm>
            <a:off x="3489480" y="49784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9" name="Line 61"/>
          <p:cNvSpPr/>
          <p:nvPr/>
        </p:nvSpPr>
        <p:spPr>
          <a:xfrm>
            <a:off x="2895480" y="522252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62"/>
          <p:cNvSpPr/>
          <p:nvPr/>
        </p:nvSpPr>
        <p:spPr>
          <a:xfrm>
            <a:off x="4932360" y="1371600"/>
            <a:ext cx="3816000" cy="368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216000" indent="-21600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path (other than first) is a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one edge extension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of a previous path.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Next shortest path is the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shortest one edge extension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of an already generated shortest path.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1" name="TextShape 6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809EE43-0E9F-4BB3-9650-44E48BF98D3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2" name="TextShape 6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nodeType="clickEffect" fill="hold">
                      <p:stCondLst>
                        <p:cond delay="indefinite"/>
                      </p:stCondLst>
                      <p:childTnLst>
                        <p:par>
                          <p:cTn id="1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nodeType="clickEffect" fill="hold">
                      <p:stCondLst>
                        <p:cond delay="indefinite"/>
                      </p:stCondLst>
                      <p:childTnLst>
                        <p:par>
                          <p:cTn id="1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74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 Source All Destinations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468360" y="1628640"/>
            <a:ext cx="8206920" cy="4536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d[i]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be the length of a shortest one edge extension of an already generated shortest path, the one edge extension ends at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next shortest path is to an as yet unreached vertex for which the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d[]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value is least.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p[i]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be the vertex just before vertex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on the shortest one edge extension to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E3A632D-FE78-4310-8672-4C154D4D521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6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nodeType="clickEffect" fill="hold">
                      <p:stCondLst>
                        <p:cond delay="indefinite"/>
                      </p:stCondLst>
                      <p:childTnLst>
                        <p:par>
                          <p:cTn id="1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nodeType="clickEffect" fill="hold">
                      <p:stCondLst>
                        <p:cond delay="indefinite"/>
                      </p:stCondLst>
                      <p:childTnLst>
                        <p:par>
                          <p:cTn id="1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136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nodeType="clickEffect" fill="hold">
                      <p:stCondLst>
                        <p:cond delay="indefinite"/>
                      </p:stCondLst>
                      <p:childTnLst>
                        <p:par>
                          <p:cTn id="1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26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Line 1"/>
          <p:cNvSpPr/>
          <p:nvPr/>
        </p:nvSpPr>
        <p:spPr>
          <a:xfrm>
            <a:off x="7086600" y="1523880"/>
            <a:ext cx="1143000" cy="1523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2"/>
          <p:cNvSpPr/>
          <p:nvPr/>
        </p:nvSpPr>
        <p:spPr>
          <a:xfrm flipV="1">
            <a:off x="3733560" y="137160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3"/>
          <p:cNvSpPr/>
          <p:nvPr/>
        </p:nvSpPr>
        <p:spPr>
          <a:xfrm>
            <a:off x="1904760" y="167616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TextShape 4"/>
          <p:cNvSpPr txBox="1"/>
          <p:nvPr/>
        </p:nvSpPr>
        <p:spPr>
          <a:xfrm>
            <a:off x="425520" y="115920"/>
            <a:ext cx="8610120" cy="882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 Source All Destinations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1" name="CustomShape 5"/>
          <p:cNvSpPr/>
          <p:nvPr/>
        </p:nvSpPr>
        <p:spPr>
          <a:xfrm>
            <a:off x="1454040" y="14540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6"/>
          <p:cNvSpPr/>
          <p:nvPr/>
        </p:nvSpPr>
        <p:spPr>
          <a:xfrm>
            <a:off x="15080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3" name="CustomShape 7"/>
          <p:cNvSpPr/>
          <p:nvPr/>
        </p:nvSpPr>
        <p:spPr>
          <a:xfrm>
            <a:off x="145404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8"/>
          <p:cNvSpPr/>
          <p:nvPr/>
        </p:nvSpPr>
        <p:spPr>
          <a:xfrm>
            <a:off x="150804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5" name="CustomShape 9"/>
          <p:cNvSpPr/>
          <p:nvPr/>
        </p:nvSpPr>
        <p:spPr>
          <a:xfrm>
            <a:off x="3282840" y="1454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0"/>
          <p:cNvSpPr/>
          <p:nvPr/>
        </p:nvSpPr>
        <p:spPr>
          <a:xfrm>
            <a:off x="33368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7" name="CustomShape 11"/>
          <p:cNvSpPr/>
          <p:nvPr/>
        </p:nvSpPr>
        <p:spPr>
          <a:xfrm>
            <a:off x="32068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2"/>
          <p:cNvSpPr/>
          <p:nvPr/>
        </p:nvSpPr>
        <p:spPr>
          <a:xfrm>
            <a:off x="32608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9" name="CustomShape 13"/>
          <p:cNvSpPr/>
          <p:nvPr/>
        </p:nvSpPr>
        <p:spPr>
          <a:xfrm>
            <a:off x="4807080" y="21398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4"/>
          <p:cNvSpPr/>
          <p:nvPr/>
        </p:nvSpPr>
        <p:spPr>
          <a:xfrm>
            <a:off x="4861080" y="2117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1" name="CustomShape 15"/>
          <p:cNvSpPr/>
          <p:nvPr/>
        </p:nvSpPr>
        <p:spPr>
          <a:xfrm>
            <a:off x="6711840" y="11494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6"/>
          <p:cNvSpPr/>
          <p:nvPr/>
        </p:nvSpPr>
        <p:spPr>
          <a:xfrm>
            <a:off x="6765840" y="1127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3" name="CustomShape 17"/>
          <p:cNvSpPr/>
          <p:nvPr/>
        </p:nvSpPr>
        <p:spPr>
          <a:xfrm>
            <a:off x="80074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8"/>
          <p:cNvSpPr/>
          <p:nvPr/>
        </p:nvSpPr>
        <p:spPr>
          <a:xfrm>
            <a:off x="80614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5" name="Line 19"/>
          <p:cNvSpPr/>
          <p:nvPr/>
        </p:nvSpPr>
        <p:spPr>
          <a:xfrm>
            <a:off x="1676160" y="190476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20"/>
          <p:cNvSpPr/>
          <p:nvPr/>
        </p:nvSpPr>
        <p:spPr>
          <a:xfrm>
            <a:off x="1904760" y="3276360"/>
            <a:ext cx="129564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21"/>
          <p:cNvSpPr/>
          <p:nvPr/>
        </p:nvSpPr>
        <p:spPr>
          <a:xfrm>
            <a:off x="1828800" y="190476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22"/>
          <p:cNvSpPr/>
          <p:nvPr/>
        </p:nvSpPr>
        <p:spPr>
          <a:xfrm flipH="1">
            <a:off x="1828800" y="1904760"/>
            <a:ext cx="1600200" cy="12193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23"/>
          <p:cNvSpPr/>
          <p:nvPr/>
        </p:nvSpPr>
        <p:spPr>
          <a:xfrm>
            <a:off x="3657600" y="1828800"/>
            <a:ext cx="121896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24"/>
          <p:cNvSpPr/>
          <p:nvPr/>
        </p:nvSpPr>
        <p:spPr>
          <a:xfrm flipV="1">
            <a:off x="1904760" y="2361960"/>
            <a:ext cx="2895840" cy="838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25"/>
          <p:cNvSpPr/>
          <p:nvPr/>
        </p:nvSpPr>
        <p:spPr>
          <a:xfrm flipH="1">
            <a:off x="3581280" y="2590560"/>
            <a:ext cx="1295280" cy="609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26"/>
          <p:cNvSpPr/>
          <p:nvPr/>
        </p:nvSpPr>
        <p:spPr>
          <a:xfrm>
            <a:off x="3657600" y="327636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27"/>
          <p:cNvSpPr/>
          <p:nvPr/>
        </p:nvSpPr>
        <p:spPr>
          <a:xfrm>
            <a:off x="5257800" y="2438280"/>
            <a:ext cx="281916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8"/>
          <p:cNvSpPr/>
          <p:nvPr/>
        </p:nvSpPr>
        <p:spPr>
          <a:xfrm>
            <a:off x="797040" y="1752480"/>
            <a:ext cx="7281360" cy="2668320"/>
          </a:xfrm>
          <a:custGeom>
            <a:avLst/>
            <a:gdLst/>
            <a:ahLst/>
            <a:rect l="l" t="t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29"/>
          <p:cNvSpPr/>
          <p:nvPr/>
        </p:nvSpPr>
        <p:spPr>
          <a:xfrm>
            <a:off x="2286000" y="1219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6" name="CustomShape 30"/>
          <p:cNvSpPr/>
          <p:nvPr/>
        </p:nvSpPr>
        <p:spPr>
          <a:xfrm>
            <a:off x="137160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7" name="CustomShape 31"/>
          <p:cNvSpPr/>
          <p:nvPr/>
        </p:nvSpPr>
        <p:spPr>
          <a:xfrm>
            <a:off x="2133720" y="18288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8" name="CustomShape 32"/>
          <p:cNvSpPr/>
          <p:nvPr/>
        </p:nvSpPr>
        <p:spPr>
          <a:xfrm>
            <a:off x="3048120" y="2057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9" name="CustomShape 33"/>
          <p:cNvSpPr/>
          <p:nvPr/>
        </p:nvSpPr>
        <p:spPr>
          <a:xfrm>
            <a:off x="4800600" y="990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0" name="CustomShape 34"/>
          <p:cNvSpPr/>
          <p:nvPr/>
        </p:nvSpPr>
        <p:spPr>
          <a:xfrm>
            <a:off x="6172200" y="21337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1" name="CustomShape 35"/>
          <p:cNvSpPr/>
          <p:nvPr/>
        </p:nvSpPr>
        <p:spPr>
          <a:xfrm>
            <a:off x="4191120" y="1600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2" name="CustomShape 36"/>
          <p:cNvSpPr/>
          <p:nvPr/>
        </p:nvSpPr>
        <p:spPr>
          <a:xfrm>
            <a:off x="4191120" y="38862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3" name="CustomShape 37"/>
          <p:cNvSpPr/>
          <p:nvPr/>
        </p:nvSpPr>
        <p:spPr>
          <a:xfrm>
            <a:off x="388620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4" name="CustomShape 38"/>
          <p:cNvSpPr/>
          <p:nvPr/>
        </p:nvSpPr>
        <p:spPr>
          <a:xfrm>
            <a:off x="4572000" y="25909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5" name="CustomShape 39"/>
          <p:cNvSpPr/>
          <p:nvPr/>
        </p:nvSpPr>
        <p:spPr>
          <a:xfrm>
            <a:off x="22096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6" name="CustomShape 40"/>
          <p:cNvSpPr/>
          <p:nvPr/>
        </p:nvSpPr>
        <p:spPr>
          <a:xfrm>
            <a:off x="54100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7" name="CustomShape 41"/>
          <p:cNvSpPr/>
          <p:nvPr/>
        </p:nvSpPr>
        <p:spPr>
          <a:xfrm>
            <a:off x="7543800" y="17524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8" name="CustomShape 42"/>
          <p:cNvSpPr/>
          <p:nvPr/>
        </p:nvSpPr>
        <p:spPr>
          <a:xfrm>
            <a:off x="41752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9" name="CustomShape 43"/>
          <p:cNvSpPr/>
          <p:nvPr/>
        </p:nvSpPr>
        <p:spPr>
          <a:xfrm>
            <a:off x="48610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0" name="CustomShape 44"/>
          <p:cNvSpPr/>
          <p:nvPr/>
        </p:nvSpPr>
        <p:spPr>
          <a:xfrm>
            <a:off x="55468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1" name="CustomShape 45"/>
          <p:cNvSpPr/>
          <p:nvPr/>
        </p:nvSpPr>
        <p:spPr>
          <a:xfrm>
            <a:off x="62326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2" name="CustomShape 46"/>
          <p:cNvSpPr/>
          <p:nvPr/>
        </p:nvSpPr>
        <p:spPr>
          <a:xfrm>
            <a:off x="69184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3" name="CustomShape 47"/>
          <p:cNvSpPr/>
          <p:nvPr/>
        </p:nvSpPr>
        <p:spPr>
          <a:xfrm>
            <a:off x="76042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4" name="CustomShape 48"/>
          <p:cNvSpPr/>
          <p:nvPr/>
        </p:nvSpPr>
        <p:spPr>
          <a:xfrm>
            <a:off x="82900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5" name="CustomShape 49"/>
          <p:cNvSpPr/>
          <p:nvPr/>
        </p:nvSpPr>
        <p:spPr>
          <a:xfrm>
            <a:off x="371808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6" name="CustomShape 50"/>
          <p:cNvSpPr/>
          <p:nvPr/>
        </p:nvSpPr>
        <p:spPr>
          <a:xfrm>
            <a:off x="371808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7" name="CustomShape 51"/>
          <p:cNvSpPr/>
          <p:nvPr/>
        </p:nvSpPr>
        <p:spPr>
          <a:xfrm>
            <a:off x="425124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8" name="CustomShape 52"/>
          <p:cNvSpPr/>
          <p:nvPr/>
        </p:nvSpPr>
        <p:spPr>
          <a:xfrm>
            <a:off x="425124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9" name="CustomShape 53"/>
          <p:cNvSpPr/>
          <p:nvPr/>
        </p:nvSpPr>
        <p:spPr>
          <a:xfrm>
            <a:off x="158760" y="39686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54"/>
          <p:cNvSpPr/>
          <p:nvPr/>
        </p:nvSpPr>
        <p:spPr>
          <a:xfrm>
            <a:off x="212760" y="39466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1" name="CustomShape 55"/>
          <p:cNvSpPr/>
          <p:nvPr/>
        </p:nvSpPr>
        <p:spPr>
          <a:xfrm>
            <a:off x="1454040" y="3054240"/>
            <a:ext cx="444240" cy="444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56"/>
          <p:cNvSpPr/>
          <p:nvPr/>
        </p:nvSpPr>
        <p:spPr>
          <a:xfrm>
            <a:off x="150804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3" name="CustomShape 57"/>
          <p:cNvSpPr/>
          <p:nvPr/>
        </p:nvSpPr>
        <p:spPr>
          <a:xfrm>
            <a:off x="3282840" y="1454040"/>
            <a:ext cx="444240" cy="444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58"/>
          <p:cNvSpPr/>
          <p:nvPr/>
        </p:nvSpPr>
        <p:spPr>
          <a:xfrm>
            <a:off x="33368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5" name="CustomShape 59"/>
          <p:cNvSpPr/>
          <p:nvPr/>
        </p:nvSpPr>
        <p:spPr>
          <a:xfrm>
            <a:off x="3206880" y="3054240"/>
            <a:ext cx="444240" cy="444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60"/>
          <p:cNvSpPr/>
          <p:nvPr/>
        </p:nvSpPr>
        <p:spPr>
          <a:xfrm>
            <a:off x="32608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7" name="CustomShape 61"/>
          <p:cNvSpPr/>
          <p:nvPr/>
        </p:nvSpPr>
        <p:spPr>
          <a:xfrm>
            <a:off x="797040" y="1752480"/>
            <a:ext cx="7281360" cy="2668320"/>
          </a:xfrm>
          <a:custGeom>
            <a:avLst/>
            <a:gdLst/>
            <a:ahLst/>
            <a:rect l="l" t="t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50760">
            <a:solidFill>
              <a:srgbClr val="ff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62"/>
          <p:cNvSpPr/>
          <p:nvPr/>
        </p:nvSpPr>
        <p:spPr>
          <a:xfrm>
            <a:off x="8007480" y="3054240"/>
            <a:ext cx="444240" cy="444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63"/>
          <p:cNvSpPr/>
          <p:nvPr/>
        </p:nvSpPr>
        <p:spPr>
          <a:xfrm>
            <a:off x="80614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0" name="CustomShape 64"/>
          <p:cNvSpPr/>
          <p:nvPr/>
        </p:nvSpPr>
        <p:spPr>
          <a:xfrm>
            <a:off x="50133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1" name="CustomShape 65"/>
          <p:cNvSpPr/>
          <p:nvPr/>
        </p:nvSpPr>
        <p:spPr>
          <a:xfrm>
            <a:off x="50133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CustomShape 66"/>
          <p:cNvSpPr/>
          <p:nvPr/>
        </p:nvSpPr>
        <p:spPr>
          <a:xfrm>
            <a:off x="56991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67"/>
          <p:cNvSpPr/>
          <p:nvPr/>
        </p:nvSpPr>
        <p:spPr>
          <a:xfrm>
            <a:off x="56991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4" name="CustomShape 68"/>
          <p:cNvSpPr/>
          <p:nvPr/>
        </p:nvSpPr>
        <p:spPr>
          <a:xfrm>
            <a:off x="6172200" y="4890960"/>
            <a:ext cx="6854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5" name="CustomShape 69"/>
          <p:cNvSpPr/>
          <p:nvPr/>
        </p:nvSpPr>
        <p:spPr>
          <a:xfrm>
            <a:off x="63849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6" name="CustomShape 70"/>
          <p:cNvSpPr/>
          <p:nvPr/>
        </p:nvSpPr>
        <p:spPr>
          <a:xfrm>
            <a:off x="70707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7" name="CustomShape 71"/>
          <p:cNvSpPr/>
          <p:nvPr/>
        </p:nvSpPr>
        <p:spPr>
          <a:xfrm>
            <a:off x="70707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8" name="CustomShape 72"/>
          <p:cNvSpPr/>
          <p:nvPr/>
        </p:nvSpPr>
        <p:spPr>
          <a:xfrm>
            <a:off x="77565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9" name="CustomShape 73"/>
          <p:cNvSpPr/>
          <p:nvPr/>
        </p:nvSpPr>
        <p:spPr>
          <a:xfrm>
            <a:off x="77565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0" name="CustomShape 74"/>
          <p:cNvSpPr/>
          <p:nvPr/>
        </p:nvSpPr>
        <p:spPr>
          <a:xfrm>
            <a:off x="8305920" y="489096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1" name="CustomShape 75"/>
          <p:cNvSpPr/>
          <p:nvPr/>
        </p:nvSpPr>
        <p:spPr>
          <a:xfrm>
            <a:off x="84423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2" name="CustomShape 76"/>
          <p:cNvSpPr/>
          <p:nvPr/>
        </p:nvSpPr>
        <p:spPr>
          <a:xfrm>
            <a:off x="5645160" y="48830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77"/>
          <p:cNvSpPr/>
          <p:nvPr/>
        </p:nvSpPr>
        <p:spPr>
          <a:xfrm>
            <a:off x="56991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4" name="TextShape 78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11A6692-8910-4645-8573-8AB3BE17C65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5" name="TextShape 79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nodeType="clickEffect" fill="hold">
                      <p:stCondLst>
                        <p:cond delay="indefinite"/>
                      </p:stCondLst>
                      <p:childTnLst>
                        <p:par>
                          <p:cTn id="1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nodeType="clickEffect" fill="hold">
                      <p:stCondLst>
                        <p:cond delay="indefinite"/>
                      </p:stCondLst>
                      <p:childTnLst>
                        <p:par>
                          <p:cTn id="1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nodeType="clickEffect" fill="hold">
                      <p:stCondLst>
                        <p:cond delay="indefinite"/>
                      </p:stCondLst>
                      <p:childTnLst>
                        <p:par>
                          <p:cTn id="1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nodeType="clickEffect" fill="hold">
                      <p:stCondLst>
                        <p:cond delay="indefinite"/>
                      </p:stCondLst>
                      <p:childTnLst>
                        <p:par>
                          <p:cTn id="2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nodeType="clickEffect" fill="hold">
                      <p:stCondLst>
                        <p:cond delay="indefinite"/>
                      </p:stCondLst>
                      <p:childTnLst>
                        <p:par>
                          <p:cTn id="2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nodeType="clickEffect" fill="hold">
                      <p:stCondLst>
                        <p:cond delay="indefinite"/>
                      </p:stCondLst>
                      <p:childTnLst>
                        <p:par>
                          <p:cTn id="2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nodeType="clickEffect" fill="hold">
                      <p:stCondLst>
                        <p:cond delay="indefinite"/>
                      </p:stCondLst>
                      <p:childTnLst>
                        <p:par>
                          <p:cTn id="2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nodeType="clickEffect" fill="hold">
                      <p:stCondLst>
                        <p:cond delay="indefinite"/>
                      </p:stCondLst>
                      <p:childTnLst>
                        <p:par>
                          <p:cTn id="2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nodeType="clickEffect" fill="hold">
                      <p:stCondLst>
                        <p:cond delay="indefinite"/>
                      </p:stCondLst>
                      <p:childTnLst>
                        <p:par>
                          <p:cTn id="2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nodeType="clickEffect" fill="hold">
                      <p:stCondLst>
                        <p:cond delay="indefinite"/>
                      </p:stCondLst>
                      <p:childTnLst>
                        <p:par>
                          <p:cTn id="2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nodeType="clickEffect" fill="hold">
                      <p:stCondLst>
                        <p:cond delay="indefinite"/>
                      </p:stCondLst>
                      <p:childTnLst>
                        <p:par>
                          <p:cTn id="2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nodeType="clickEffect" fill="hold">
                      <p:stCondLst>
                        <p:cond delay="indefinite"/>
                      </p:stCondLst>
                      <p:childTnLst>
                        <p:par>
                          <p:cTn id="2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nodeType="clickEffect" fill="hold">
                      <p:stCondLst>
                        <p:cond delay="indefinite"/>
                      </p:stCondLst>
                      <p:childTnLst>
                        <p:par>
                          <p:cTn id="2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nodeType="clickEffect" fill="hold">
                      <p:stCondLst>
                        <p:cond delay="indefinite"/>
                      </p:stCondLst>
                      <p:childTnLst>
                        <p:par>
                          <p:cTn id="2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nodeType="clickEffect" fill="hold">
                      <p:stCondLst>
                        <p:cond delay="indefinite"/>
                      </p:stCondLst>
                      <p:childTnLst>
                        <p:par>
                          <p:cTn id="2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nodeType="clickEffect" fill="hold">
                      <p:stCondLst>
                        <p:cond delay="indefinite"/>
                      </p:stCondLst>
                      <p:childTnLst>
                        <p:par>
                          <p:cTn id="2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nodeType="clickEffect" fill="hold">
                      <p:stCondLst>
                        <p:cond delay="indefinite"/>
                      </p:stCondLst>
                      <p:childTnLst>
                        <p:par>
                          <p:cTn id="2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nodeType="clickEffect" fill="hold">
                      <p:stCondLst>
                        <p:cond delay="indefinite"/>
                      </p:stCondLst>
                      <p:childTnLst>
                        <p:par>
                          <p:cTn id="2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nodeType="clickEffect" fill="hold">
                      <p:stCondLst>
                        <p:cond delay="indefinite"/>
                      </p:stCondLst>
                      <p:childTnLst>
                        <p:par>
                          <p:cTn id="2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nodeType="clickEffect" fill="hold">
                      <p:stCondLst>
                        <p:cond delay="indefinite"/>
                      </p:stCondLst>
                      <p:childTnLst>
                        <p:par>
                          <p:cTn id="2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nodeType="clickEffect" fill="hold">
                      <p:stCondLst>
                        <p:cond delay="indefinite"/>
                      </p:stCondLst>
                      <p:childTnLst>
                        <p:par>
                          <p:cTn id="2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nodeType="clickEffect" fill="hold">
                      <p:stCondLst>
                        <p:cond delay="indefinite"/>
                      </p:stCondLst>
                      <p:childTnLst>
                        <p:par>
                          <p:cTn id="2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nodeType="clickEffect" fill="hold">
                      <p:stCondLst>
                        <p:cond delay="indefinite"/>
                      </p:stCondLst>
                      <p:childTnLst>
                        <p:par>
                          <p:cTn id="2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nodeType="clickEffect" fill="hold">
                      <p:stCondLst>
                        <p:cond delay="indefinite"/>
                      </p:stCondLst>
                      <p:childTnLst>
                        <p:par>
                          <p:cTn id="2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nodeType="clickEffect" fill="hold">
                      <p:stCondLst>
                        <p:cond delay="indefinite"/>
                      </p:stCondLst>
                      <p:childTnLst>
                        <p:par>
                          <p:cTn id="2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nodeType="clickEffect" fill="hold">
                      <p:stCondLst>
                        <p:cond delay="indefinite"/>
                      </p:stCondLst>
                      <p:childTnLst>
                        <p:par>
                          <p:cTn id="2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Line 1"/>
          <p:cNvSpPr/>
          <p:nvPr/>
        </p:nvSpPr>
        <p:spPr>
          <a:xfrm>
            <a:off x="7086600" y="1523880"/>
            <a:ext cx="1143000" cy="1523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2"/>
          <p:cNvSpPr/>
          <p:nvPr/>
        </p:nvSpPr>
        <p:spPr>
          <a:xfrm flipV="1">
            <a:off x="3733560" y="137160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3"/>
          <p:cNvSpPr/>
          <p:nvPr/>
        </p:nvSpPr>
        <p:spPr>
          <a:xfrm>
            <a:off x="1904760" y="167616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TextShape 4"/>
          <p:cNvSpPr txBox="1"/>
          <p:nvPr/>
        </p:nvSpPr>
        <p:spPr>
          <a:xfrm>
            <a:off x="425520" y="115920"/>
            <a:ext cx="8610120" cy="882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 Source All Destinations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0" name="CustomShape 5"/>
          <p:cNvSpPr/>
          <p:nvPr/>
        </p:nvSpPr>
        <p:spPr>
          <a:xfrm>
            <a:off x="1454040" y="14540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6"/>
          <p:cNvSpPr/>
          <p:nvPr/>
        </p:nvSpPr>
        <p:spPr>
          <a:xfrm>
            <a:off x="15080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2" name="CustomShape 7"/>
          <p:cNvSpPr/>
          <p:nvPr/>
        </p:nvSpPr>
        <p:spPr>
          <a:xfrm>
            <a:off x="145404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8"/>
          <p:cNvSpPr/>
          <p:nvPr/>
        </p:nvSpPr>
        <p:spPr>
          <a:xfrm>
            <a:off x="150804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4" name="CustomShape 9"/>
          <p:cNvSpPr/>
          <p:nvPr/>
        </p:nvSpPr>
        <p:spPr>
          <a:xfrm>
            <a:off x="3282840" y="1454040"/>
            <a:ext cx="444240" cy="44424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10"/>
          <p:cNvSpPr/>
          <p:nvPr/>
        </p:nvSpPr>
        <p:spPr>
          <a:xfrm>
            <a:off x="33368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6" name="CustomShape 11"/>
          <p:cNvSpPr/>
          <p:nvPr/>
        </p:nvSpPr>
        <p:spPr>
          <a:xfrm>
            <a:off x="32068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2"/>
          <p:cNvSpPr/>
          <p:nvPr/>
        </p:nvSpPr>
        <p:spPr>
          <a:xfrm>
            <a:off x="32608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8" name="CustomShape 13"/>
          <p:cNvSpPr/>
          <p:nvPr/>
        </p:nvSpPr>
        <p:spPr>
          <a:xfrm>
            <a:off x="4807080" y="21398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4"/>
          <p:cNvSpPr/>
          <p:nvPr/>
        </p:nvSpPr>
        <p:spPr>
          <a:xfrm>
            <a:off x="4861080" y="2117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0" name="CustomShape 15"/>
          <p:cNvSpPr/>
          <p:nvPr/>
        </p:nvSpPr>
        <p:spPr>
          <a:xfrm>
            <a:off x="6711840" y="11494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6"/>
          <p:cNvSpPr/>
          <p:nvPr/>
        </p:nvSpPr>
        <p:spPr>
          <a:xfrm>
            <a:off x="6765840" y="1127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2" name="CustomShape 17"/>
          <p:cNvSpPr/>
          <p:nvPr/>
        </p:nvSpPr>
        <p:spPr>
          <a:xfrm>
            <a:off x="80074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8"/>
          <p:cNvSpPr/>
          <p:nvPr/>
        </p:nvSpPr>
        <p:spPr>
          <a:xfrm>
            <a:off x="80614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4" name="Line 19"/>
          <p:cNvSpPr/>
          <p:nvPr/>
        </p:nvSpPr>
        <p:spPr>
          <a:xfrm>
            <a:off x="1676160" y="190476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20"/>
          <p:cNvSpPr/>
          <p:nvPr/>
        </p:nvSpPr>
        <p:spPr>
          <a:xfrm>
            <a:off x="1904760" y="3276360"/>
            <a:ext cx="129564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Line 21"/>
          <p:cNvSpPr/>
          <p:nvPr/>
        </p:nvSpPr>
        <p:spPr>
          <a:xfrm>
            <a:off x="1828800" y="190476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Line 22"/>
          <p:cNvSpPr/>
          <p:nvPr/>
        </p:nvSpPr>
        <p:spPr>
          <a:xfrm flipH="1">
            <a:off x="1828800" y="1904760"/>
            <a:ext cx="1600200" cy="12193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Line 23"/>
          <p:cNvSpPr/>
          <p:nvPr/>
        </p:nvSpPr>
        <p:spPr>
          <a:xfrm>
            <a:off x="3657600" y="1828800"/>
            <a:ext cx="121896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Line 24"/>
          <p:cNvSpPr/>
          <p:nvPr/>
        </p:nvSpPr>
        <p:spPr>
          <a:xfrm flipV="1">
            <a:off x="1904760" y="2361960"/>
            <a:ext cx="2895840" cy="838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Line 25"/>
          <p:cNvSpPr/>
          <p:nvPr/>
        </p:nvSpPr>
        <p:spPr>
          <a:xfrm flipH="1">
            <a:off x="3581280" y="2590560"/>
            <a:ext cx="1295280" cy="609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Line 26"/>
          <p:cNvSpPr/>
          <p:nvPr/>
        </p:nvSpPr>
        <p:spPr>
          <a:xfrm>
            <a:off x="3657600" y="327636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Line 27"/>
          <p:cNvSpPr/>
          <p:nvPr/>
        </p:nvSpPr>
        <p:spPr>
          <a:xfrm>
            <a:off x="5257800" y="2438280"/>
            <a:ext cx="281916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28"/>
          <p:cNvSpPr/>
          <p:nvPr/>
        </p:nvSpPr>
        <p:spPr>
          <a:xfrm>
            <a:off x="797040" y="1752480"/>
            <a:ext cx="7281360" cy="2668320"/>
          </a:xfrm>
          <a:custGeom>
            <a:avLst/>
            <a:gdLst/>
            <a:ahLst/>
            <a:rect l="l" t="t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29"/>
          <p:cNvSpPr/>
          <p:nvPr/>
        </p:nvSpPr>
        <p:spPr>
          <a:xfrm>
            <a:off x="2286000" y="1219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5" name="CustomShape 30"/>
          <p:cNvSpPr/>
          <p:nvPr/>
        </p:nvSpPr>
        <p:spPr>
          <a:xfrm>
            <a:off x="137160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6" name="CustomShape 31"/>
          <p:cNvSpPr/>
          <p:nvPr/>
        </p:nvSpPr>
        <p:spPr>
          <a:xfrm>
            <a:off x="2133720" y="18288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7" name="CustomShape 32"/>
          <p:cNvSpPr/>
          <p:nvPr/>
        </p:nvSpPr>
        <p:spPr>
          <a:xfrm>
            <a:off x="3048120" y="2057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8" name="CustomShape 33"/>
          <p:cNvSpPr/>
          <p:nvPr/>
        </p:nvSpPr>
        <p:spPr>
          <a:xfrm>
            <a:off x="4800600" y="990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9" name="CustomShape 34"/>
          <p:cNvSpPr/>
          <p:nvPr/>
        </p:nvSpPr>
        <p:spPr>
          <a:xfrm>
            <a:off x="6172200" y="21337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0" name="CustomShape 35"/>
          <p:cNvSpPr/>
          <p:nvPr/>
        </p:nvSpPr>
        <p:spPr>
          <a:xfrm>
            <a:off x="4191120" y="1600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1" name="CustomShape 36"/>
          <p:cNvSpPr/>
          <p:nvPr/>
        </p:nvSpPr>
        <p:spPr>
          <a:xfrm>
            <a:off x="4191120" y="38862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2" name="CustomShape 37"/>
          <p:cNvSpPr/>
          <p:nvPr/>
        </p:nvSpPr>
        <p:spPr>
          <a:xfrm>
            <a:off x="388620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3" name="CustomShape 38"/>
          <p:cNvSpPr/>
          <p:nvPr/>
        </p:nvSpPr>
        <p:spPr>
          <a:xfrm>
            <a:off x="4572000" y="25909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4" name="CustomShape 39"/>
          <p:cNvSpPr/>
          <p:nvPr/>
        </p:nvSpPr>
        <p:spPr>
          <a:xfrm>
            <a:off x="22096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5" name="CustomShape 40"/>
          <p:cNvSpPr/>
          <p:nvPr/>
        </p:nvSpPr>
        <p:spPr>
          <a:xfrm>
            <a:off x="54100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6" name="CustomShape 41"/>
          <p:cNvSpPr/>
          <p:nvPr/>
        </p:nvSpPr>
        <p:spPr>
          <a:xfrm>
            <a:off x="7543800" y="17524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7" name="CustomShape 42"/>
          <p:cNvSpPr/>
          <p:nvPr/>
        </p:nvSpPr>
        <p:spPr>
          <a:xfrm>
            <a:off x="41752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8" name="CustomShape 43"/>
          <p:cNvSpPr/>
          <p:nvPr/>
        </p:nvSpPr>
        <p:spPr>
          <a:xfrm>
            <a:off x="48610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9" name="CustomShape 44"/>
          <p:cNvSpPr/>
          <p:nvPr/>
        </p:nvSpPr>
        <p:spPr>
          <a:xfrm>
            <a:off x="55468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0" name="CustomShape 45"/>
          <p:cNvSpPr/>
          <p:nvPr/>
        </p:nvSpPr>
        <p:spPr>
          <a:xfrm>
            <a:off x="62326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1" name="CustomShape 46"/>
          <p:cNvSpPr/>
          <p:nvPr/>
        </p:nvSpPr>
        <p:spPr>
          <a:xfrm>
            <a:off x="69184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2" name="CustomShape 47"/>
          <p:cNvSpPr/>
          <p:nvPr/>
        </p:nvSpPr>
        <p:spPr>
          <a:xfrm>
            <a:off x="76042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3" name="CustomShape 48"/>
          <p:cNvSpPr/>
          <p:nvPr/>
        </p:nvSpPr>
        <p:spPr>
          <a:xfrm>
            <a:off x="82900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4" name="CustomShape 49"/>
          <p:cNvSpPr/>
          <p:nvPr/>
        </p:nvSpPr>
        <p:spPr>
          <a:xfrm>
            <a:off x="371808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5" name="CustomShape 50"/>
          <p:cNvSpPr/>
          <p:nvPr/>
        </p:nvSpPr>
        <p:spPr>
          <a:xfrm>
            <a:off x="371808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6" name="CustomShape 51"/>
          <p:cNvSpPr/>
          <p:nvPr/>
        </p:nvSpPr>
        <p:spPr>
          <a:xfrm>
            <a:off x="158760" y="39686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52"/>
          <p:cNvSpPr/>
          <p:nvPr/>
        </p:nvSpPr>
        <p:spPr>
          <a:xfrm>
            <a:off x="212760" y="39466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8" name="CustomShape 53"/>
          <p:cNvSpPr/>
          <p:nvPr/>
        </p:nvSpPr>
        <p:spPr>
          <a:xfrm>
            <a:off x="425124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9" name="CustomShape 54"/>
          <p:cNvSpPr/>
          <p:nvPr/>
        </p:nvSpPr>
        <p:spPr>
          <a:xfrm>
            <a:off x="425124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0" name="CustomShape 55"/>
          <p:cNvSpPr/>
          <p:nvPr/>
        </p:nvSpPr>
        <p:spPr>
          <a:xfrm>
            <a:off x="50133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1" name="CustomShape 56"/>
          <p:cNvSpPr/>
          <p:nvPr/>
        </p:nvSpPr>
        <p:spPr>
          <a:xfrm>
            <a:off x="50133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2" name="CustomShape 57"/>
          <p:cNvSpPr/>
          <p:nvPr/>
        </p:nvSpPr>
        <p:spPr>
          <a:xfrm>
            <a:off x="56991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3" name="CustomShape 58"/>
          <p:cNvSpPr/>
          <p:nvPr/>
        </p:nvSpPr>
        <p:spPr>
          <a:xfrm>
            <a:off x="56991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4" name="CustomShape 59"/>
          <p:cNvSpPr/>
          <p:nvPr/>
        </p:nvSpPr>
        <p:spPr>
          <a:xfrm>
            <a:off x="6172200" y="4890960"/>
            <a:ext cx="6854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5" name="CustomShape 60"/>
          <p:cNvSpPr/>
          <p:nvPr/>
        </p:nvSpPr>
        <p:spPr>
          <a:xfrm>
            <a:off x="63849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6" name="CustomShape 61"/>
          <p:cNvSpPr/>
          <p:nvPr/>
        </p:nvSpPr>
        <p:spPr>
          <a:xfrm>
            <a:off x="70707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7" name="CustomShape 62"/>
          <p:cNvSpPr/>
          <p:nvPr/>
        </p:nvSpPr>
        <p:spPr>
          <a:xfrm>
            <a:off x="70707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8" name="CustomShape 63"/>
          <p:cNvSpPr/>
          <p:nvPr/>
        </p:nvSpPr>
        <p:spPr>
          <a:xfrm>
            <a:off x="77565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9" name="CustomShape 64"/>
          <p:cNvSpPr/>
          <p:nvPr/>
        </p:nvSpPr>
        <p:spPr>
          <a:xfrm>
            <a:off x="77565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0" name="CustomShape 65"/>
          <p:cNvSpPr/>
          <p:nvPr/>
        </p:nvSpPr>
        <p:spPr>
          <a:xfrm>
            <a:off x="8305920" y="489096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1" name="CustomShape 66"/>
          <p:cNvSpPr/>
          <p:nvPr/>
        </p:nvSpPr>
        <p:spPr>
          <a:xfrm>
            <a:off x="84423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2" name="CustomShape 67"/>
          <p:cNvSpPr/>
          <p:nvPr/>
        </p:nvSpPr>
        <p:spPr>
          <a:xfrm>
            <a:off x="158760" y="4502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68"/>
          <p:cNvSpPr/>
          <p:nvPr/>
        </p:nvSpPr>
        <p:spPr>
          <a:xfrm>
            <a:off x="212760" y="4479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4" name="CustomShape 69"/>
          <p:cNvSpPr/>
          <p:nvPr/>
        </p:nvSpPr>
        <p:spPr>
          <a:xfrm>
            <a:off x="1149480" y="4502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70"/>
          <p:cNvSpPr/>
          <p:nvPr/>
        </p:nvSpPr>
        <p:spPr>
          <a:xfrm>
            <a:off x="1203480" y="4479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6" name="Line 71"/>
          <p:cNvSpPr/>
          <p:nvPr/>
        </p:nvSpPr>
        <p:spPr>
          <a:xfrm>
            <a:off x="609480" y="472428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72"/>
          <p:cNvSpPr/>
          <p:nvPr/>
        </p:nvSpPr>
        <p:spPr>
          <a:xfrm>
            <a:off x="1454040" y="3054240"/>
            <a:ext cx="444240" cy="444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73"/>
          <p:cNvSpPr/>
          <p:nvPr/>
        </p:nvSpPr>
        <p:spPr>
          <a:xfrm>
            <a:off x="150804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9" name="CustomShape 74"/>
          <p:cNvSpPr/>
          <p:nvPr/>
        </p:nvSpPr>
        <p:spPr>
          <a:xfrm>
            <a:off x="4807080" y="2139840"/>
            <a:ext cx="444240" cy="444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75"/>
          <p:cNvSpPr/>
          <p:nvPr/>
        </p:nvSpPr>
        <p:spPr>
          <a:xfrm>
            <a:off x="4861080" y="2117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1" name="CustomShape 76"/>
          <p:cNvSpPr/>
          <p:nvPr/>
        </p:nvSpPr>
        <p:spPr>
          <a:xfrm>
            <a:off x="6711840" y="1149480"/>
            <a:ext cx="444240" cy="444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77"/>
          <p:cNvSpPr/>
          <p:nvPr/>
        </p:nvSpPr>
        <p:spPr>
          <a:xfrm>
            <a:off x="6765840" y="1127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3" name="CustomShape 78"/>
          <p:cNvSpPr/>
          <p:nvPr/>
        </p:nvSpPr>
        <p:spPr>
          <a:xfrm>
            <a:off x="6940440" y="48830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79"/>
          <p:cNvSpPr/>
          <p:nvPr/>
        </p:nvSpPr>
        <p:spPr>
          <a:xfrm>
            <a:off x="6994440" y="48909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5" name="CustomShape 80"/>
          <p:cNvSpPr/>
          <p:nvPr/>
        </p:nvSpPr>
        <p:spPr>
          <a:xfrm>
            <a:off x="6940440" y="53402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81"/>
          <p:cNvSpPr/>
          <p:nvPr/>
        </p:nvSpPr>
        <p:spPr>
          <a:xfrm>
            <a:off x="6994440" y="53481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7" name="CustomShape 82"/>
          <p:cNvSpPr/>
          <p:nvPr/>
        </p:nvSpPr>
        <p:spPr>
          <a:xfrm>
            <a:off x="7550280" y="4883040"/>
            <a:ext cx="7488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83"/>
          <p:cNvSpPr/>
          <p:nvPr/>
        </p:nvSpPr>
        <p:spPr>
          <a:xfrm>
            <a:off x="7629480" y="4890960"/>
            <a:ext cx="676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9" name="CustomShape 84"/>
          <p:cNvSpPr/>
          <p:nvPr/>
        </p:nvSpPr>
        <p:spPr>
          <a:xfrm>
            <a:off x="7702560" y="53402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85"/>
          <p:cNvSpPr/>
          <p:nvPr/>
        </p:nvSpPr>
        <p:spPr>
          <a:xfrm>
            <a:off x="7756560" y="53481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1" name="CustomShape 86"/>
          <p:cNvSpPr/>
          <p:nvPr/>
        </p:nvSpPr>
        <p:spPr>
          <a:xfrm>
            <a:off x="6934320" y="4881600"/>
            <a:ext cx="472680" cy="519120"/>
          </a:xfrm>
          <a:prstGeom prst="rect">
            <a:avLst/>
          </a:prstGeom>
          <a:solidFill>
            <a:srgbClr val="ffff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2" name="TextShape 87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9FC199F-0A15-4C88-A395-A641CE4DC17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3" name="TextShape 88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3" dur="indefinite" restart="never" nodeType="tmRoot">
          <p:childTnLst>
            <p:seq>
              <p:cTn id="294" dur="indefinite" nodeType="mainSeq">
                <p:childTnLst>
                  <p:par>
                    <p:cTn id="295" nodeType="clickEffect" fill="hold">
                      <p:stCondLst>
                        <p:cond delay="indefinite"/>
                      </p:stCondLst>
                      <p:childTnLst>
                        <p:par>
                          <p:cTn id="2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nodeType="clickEffect" fill="hold">
                      <p:stCondLst>
                        <p:cond delay="indefinite"/>
                      </p:stCondLst>
                      <p:childTnLst>
                        <p:par>
                          <p:cTn id="3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nodeType="clickEffect" fill="hold">
                      <p:stCondLst>
                        <p:cond delay="indefinite"/>
                      </p:stCondLst>
                      <p:childTnLst>
                        <p:par>
                          <p:cTn id="3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nodeType="clickEffect" fill="hold">
                      <p:stCondLst>
                        <p:cond delay="indefinite"/>
                      </p:stCondLst>
                      <p:childTnLst>
                        <p:par>
                          <p:cTn id="3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nodeType="clickEffect" fill="hold">
                      <p:stCondLst>
                        <p:cond delay="indefinite"/>
                      </p:stCondLst>
                      <p:childTnLst>
                        <p:par>
                          <p:cTn id="3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nodeType="clickEffect" fill="hold">
                      <p:stCondLst>
                        <p:cond delay="indefinite"/>
                      </p:stCondLst>
                      <p:childTnLst>
                        <p:par>
                          <p:cTn id="3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nodeType="clickEffect" fill="hold">
                      <p:stCondLst>
                        <p:cond delay="indefinite"/>
                      </p:stCondLst>
                      <p:childTnLst>
                        <p:par>
                          <p:cTn id="3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nodeType="clickEffect" fill="hold">
                      <p:stCondLst>
                        <p:cond delay="indefinite"/>
                      </p:stCondLst>
                      <p:childTnLst>
                        <p:par>
                          <p:cTn id="3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nodeType="clickEffect" fill="hold">
                      <p:stCondLst>
                        <p:cond delay="indefinite"/>
                      </p:stCondLst>
                      <p:childTnLst>
                        <p:par>
                          <p:cTn id="3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nodeType="clickEffect" fill="hold">
                      <p:stCondLst>
                        <p:cond delay="indefinite"/>
                      </p:stCondLst>
                      <p:childTnLst>
                        <p:par>
                          <p:cTn id="3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nodeType="clickEffect" fill="hold">
                      <p:stCondLst>
                        <p:cond delay="indefinite"/>
                      </p:stCondLst>
                      <p:childTnLst>
                        <p:par>
                          <p:cTn id="3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nodeType="clickEffect" fill="hold">
                      <p:stCondLst>
                        <p:cond delay="indefinite"/>
                      </p:stCondLst>
                      <p:childTnLst>
                        <p:par>
                          <p:cTn id="3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Line 1"/>
          <p:cNvSpPr/>
          <p:nvPr/>
        </p:nvSpPr>
        <p:spPr>
          <a:xfrm>
            <a:off x="7086600" y="1523880"/>
            <a:ext cx="1143000" cy="1523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Line 2"/>
          <p:cNvSpPr/>
          <p:nvPr/>
        </p:nvSpPr>
        <p:spPr>
          <a:xfrm flipV="1">
            <a:off x="3733560" y="137160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Line 3"/>
          <p:cNvSpPr/>
          <p:nvPr/>
        </p:nvSpPr>
        <p:spPr>
          <a:xfrm>
            <a:off x="1904760" y="167616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TextShape 4"/>
          <p:cNvSpPr txBox="1"/>
          <p:nvPr/>
        </p:nvSpPr>
        <p:spPr>
          <a:xfrm>
            <a:off x="444600" y="98280"/>
            <a:ext cx="8159400" cy="9536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 Source All Destinations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8" name="CustomShape 5"/>
          <p:cNvSpPr/>
          <p:nvPr/>
        </p:nvSpPr>
        <p:spPr>
          <a:xfrm>
            <a:off x="1454040" y="14540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6"/>
          <p:cNvSpPr/>
          <p:nvPr/>
        </p:nvSpPr>
        <p:spPr>
          <a:xfrm>
            <a:off x="15080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0" name="CustomShape 7"/>
          <p:cNvSpPr/>
          <p:nvPr/>
        </p:nvSpPr>
        <p:spPr>
          <a:xfrm>
            <a:off x="145404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8"/>
          <p:cNvSpPr/>
          <p:nvPr/>
        </p:nvSpPr>
        <p:spPr>
          <a:xfrm>
            <a:off x="150804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2" name="CustomShape 9"/>
          <p:cNvSpPr/>
          <p:nvPr/>
        </p:nvSpPr>
        <p:spPr>
          <a:xfrm>
            <a:off x="3282840" y="14540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10"/>
          <p:cNvSpPr/>
          <p:nvPr/>
        </p:nvSpPr>
        <p:spPr>
          <a:xfrm>
            <a:off x="33368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4" name="CustomShape 11"/>
          <p:cNvSpPr/>
          <p:nvPr/>
        </p:nvSpPr>
        <p:spPr>
          <a:xfrm>
            <a:off x="32068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12"/>
          <p:cNvSpPr/>
          <p:nvPr/>
        </p:nvSpPr>
        <p:spPr>
          <a:xfrm>
            <a:off x="32608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6" name="CustomShape 13"/>
          <p:cNvSpPr/>
          <p:nvPr/>
        </p:nvSpPr>
        <p:spPr>
          <a:xfrm>
            <a:off x="4807080" y="2139840"/>
            <a:ext cx="444240" cy="44424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14"/>
          <p:cNvSpPr/>
          <p:nvPr/>
        </p:nvSpPr>
        <p:spPr>
          <a:xfrm>
            <a:off x="4861080" y="2117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8" name="CustomShape 15"/>
          <p:cNvSpPr/>
          <p:nvPr/>
        </p:nvSpPr>
        <p:spPr>
          <a:xfrm>
            <a:off x="6711840" y="11494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16"/>
          <p:cNvSpPr/>
          <p:nvPr/>
        </p:nvSpPr>
        <p:spPr>
          <a:xfrm>
            <a:off x="6765840" y="1127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0" name="CustomShape 17"/>
          <p:cNvSpPr/>
          <p:nvPr/>
        </p:nvSpPr>
        <p:spPr>
          <a:xfrm>
            <a:off x="80074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18"/>
          <p:cNvSpPr/>
          <p:nvPr/>
        </p:nvSpPr>
        <p:spPr>
          <a:xfrm>
            <a:off x="80614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2" name="Line 19"/>
          <p:cNvSpPr/>
          <p:nvPr/>
        </p:nvSpPr>
        <p:spPr>
          <a:xfrm>
            <a:off x="1676160" y="190476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20"/>
          <p:cNvSpPr/>
          <p:nvPr/>
        </p:nvSpPr>
        <p:spPr>
          <a:xfrm>
            <a:off x="1904760" y="3276360"/>
            <a:ext cx="129564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Line 21"/>
          <p:cNvSpPr/>
          <p:nvPr/>
        </p:nvSpPr>
        <p:spPr>
          <a:xfrm>
            <a:off x="1828800" y="190476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Line 22"/>
          <p:cNvSpPr/>
          <p:nvPr/>
        </p:nvSpPr>
        <p:spPr>
          <a:xfrm flipH="1">
            <a:off x="1828800" y="1904760"/>
            <a:ext cx="1600200" cy="12193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Line 23"/>
          <p:cNvSpPr/>
          <p:nvPr/>
        </p:nvSpPr>
        <p:spPr>
          <a:xfrm>
            <a:off x="3657600" y="1828800"/>
            <a:ext cx="121896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Line 24"/>
          <p:cNvSpPr/>
          <p:nvPr/>
        </p:nvSpPr>
        <p:spPr>
          <a:xfrm flipV="1">
            <a:off x="1904760" y="2361960"/>
            <a:ext cx="2895840" cy="838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Line 25"/>
          <p:cNvSpPr/>
          <p:nvPr/>
        </p:nvSpPr>
        <p:spPr>
          <a:xfrm flipH="1">
            <a:off x="3581280" y="2590560"/>
            <a:ext cx="1295280" cy="609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Line 26"/>
          <p:cNvSpPr/>
          <p:nvPr/>
        </p:nvSpPr>
        <p:spPr>
          <a:xfrm>
            <a:off x="3657600" y="327636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Line 27"/>
          <p:cNvSpPr/>
          <p:nvPr/>
        </p:nvSpPr>
        <p:spPr>
          <a:xfrm>
            <a:off x="5257800" y="2438280"/>
            <a:ext cx="281916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8"/>
          <p:cNvSpPr/>
          <p:nvPr/>
        </p:nvSpPr>
        <p:spPr>
          <a:xfrm>
            <a:off x="797040" y="1752480"/>
            <a:ext cx="7281360" cy="2668320"/>
          </a:xfrm>
          <a:custGeom>
            <a:avLst/>
            <a:gdLst/>
            <a:ahLst/>
            <a:rect l="l" t="t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29"/>
          <p:cNvSpPr/>
          <p:nvPr/>
        </p:nvSpPr>
        <p:spPr>
          <a:xfrm>
            <a:off x="2286000" y="1219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3" name="CustomShape 30"/>
          <p:cNvSpPr/>
          <p:nvPr/>
        </p:nvSpPr>
        <p:spPr>
          <a:xfrm>
            <a:off x="137160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4" name="CustomShape 31"/>
          <p:cNvSpPr/>
          <p:nvPr/>
        </p:nvSpPr>
        <p:spPr>
          <a:xfrm>
            <a:off x="2133720" y="18288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5" name="CustomShape 32"/>
          <p:cNvSpPr/>
          <p:nvPr/>
        </p:nvSpPr>
        <p:spPr>
          <a:xfrm>
            <a:off x="3048120" y="2057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6" name="CustomShape 33"/>
          <p:cNvSpPr/>
          <p:nvPr/>
        </p:nvSpPr>
        <p:spPr>
          <a:xfrm>
            <a:off x="4800600" y="990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7" name="CustomShape 34"/>
          <p:cNvSpPr/>
          <p:nvPr/>
        </p:nvSpPr>
        <p:spPr>
          <a:xfrm>
            <a:off x="6172200" y="21337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8" name="CustomShape 35"/>
          <p:cNvSpPr/>
          <p:nvPr/>
        </p:nvSpPr>
        <p:spPr>
          <a:xfrm>
            <a:off x="4191120" y="1600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9" name="CustomShape 36"/>
          <p:cNvSpPr/>
          <p:nvPr/>
        </p:nvSpPr>
        <p:spPr>
          <a:xfrm>
            <a:off x="4191120" y="38862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0" name="CustomShape 37"/>
          <p:cNvSpPr/>
          <p:nvPr/>
        </p:nvSpPr>
        <p:spPr>
          <a:xfrm>
            <a:off x="388620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1" name="CustomShape 38"/>
          <p:cNvSpPr/>
          <p:nvPr/>
        </p:nvSpPr>
        <p:spPr>
          <a:xfrm>
            <a:off x="4572000" y="25909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2" name="CustomShape 39"/>
          <p:cNvSpPr/>
          <p:nvPr/>
        </p:nvSpPr>
        <p:spPr>
          <a:xfrm>
            <a:off x="22096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3" name="CustomShape 40"/>
          <p:cNvSpPr/>
          <p:nvPr/>
        </p:nvSpPr>
        <p:spPr>
          <a:xfrm>
            <a:off x="54100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4" name="CustomShape 41"/>
          <p:cNvSpPr/>
          <p:nvPr/>
        </p:nvSpPr>
        <p:spPr>
          <a:xfrm>
            <a:off x="7543800" y="17524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5" name="CustomShape 42"/>
          <p:cNvSpPr/>
          <p:nvPr/>
        </p:nvSpPr>
        <p:spPr>
          <a:xfrm>
            <a:off x="41752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6" name="CustomShape 43"/>
          <p:cNvSpPr/>
          <p:nvPr/>
        </p:nvSpPr>
        <p:spPr>
          <a:xfrm>
            <a:off x="48610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7" name="CustomShape 44"/>
          <p:cNvSpPr/>
          <p:nvPr/>
        </p:nvSpPr>
        <p:spPr>
          <a:xfrm>
            <a:off x="55468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8" name="CustomShape 45"/>
          <p:cNvSpPr/>
          <p:nvPr/>
        </p:nvSpPr>
        <p:spPr>
          <a:xfrm>
            <a:off x="62326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9" name="CustomShape 46"/>
          <p:cNvSpPr/>
          <p:nvPr/>
        </p:nvSpPr>
        <p:spPr>
          <a:xfrm>
            <a:off x="69184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0" name="CustomShape 47"/>
          <p:cNvSpPr/>
          <p:nvPr/>
        </p:nvSpPr>
        <p:spPr>
          <a:xfrm>
            <a:off x="76042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1" name="CustomShape 48"/>
          <p:cNvSpPr/>
          <p:nvPr/>
        </p:nvSpPr>
        <p:spPr>
          <a:xfrm>
            <a:off x="82900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2" name="CustomShape 49"/>
          <p:cNvSpPr/>
          <p:nvPr/>
        </p:nvSpPr>
        <p:spPr>
          <a:xfrm>
            <a:off x="371808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3" name="CustomShape 50"/>
          <p:cNvSpPr/>
          <p:nvPr/>
        </p:nvSpPr>
        <p:spPr>
          <a:xfrm>
            <a:off x="371808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4" name="CustomShape 51"/>
          <p:cNvSpPr/>
          <p:nvPr/>
        </p:nvSpPr>
        <p:spPr>
          <a:xfrm>
            <a:off x="158760" y="39686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52"/>
          <p:cNvSpPr/>
          <p:nvPr/>
        </p:nvSpPr>
        <p:spPr>
          <a:xfrm>
            <a:off x="212760" y="39466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6" name="CustomShape 53"/>
          <p:cNvSpPr/>
          <p:nvPr/>
        </p:nvSpPr>
        <p:spPr>
          <a:xfrm>
            <a:off x="425124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7" name="CustomShape 54"/>
          <p:cNvSpPr/>
          <p:nvPr/>
        </p:nvSpPr>
        <p:spPr>
          <a:xfrm>
            <a:off x="425124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8" name="CustomShape 55"/>
          <p:cNvSpPr/>
          <p:nvPr/>
        </p:nvSpPr>
        <p:spPr>
          <a:xfrm>
            <a:off x="50133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9" name="CustomShape 56"/>
          <p:cNvSpPr/>
          <p:nvPr/>
        </p:nvSpPr>
        <p:spPr>
          <a:xfrm>
            <a:off x="50133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0" name="CustomShape 57"/>
          <p:cNvSpPr/>
          <p:nvPr/>
        </p:nvSpPr>
        <p:spPr>
          <a:xfrm>
            <a:off x="56991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1" name="CustomShape 58"/>
          <p:cNvSpPr/>
          <p:nvPr/>
        </p:nvSpPr>
        <p:spPr>
          <a:xfrm>
            <a:off x="56991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2" name="CustomShape 59"/>
          <p:cNvSpPr/>
          <p:nvPr/>
        </p:nvSpPr>
        <p:spPr>
          <a:xfrm>
            <a:off x="6172200" y="4890960"/>
            <a:ext cx="6854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3" name="CustomShape 60"/>
          <p:cNvSpPr/>
          <p:nvPr/>
        </p:nvSpPr>
        <p:spPr>
          <a:xfrm>
            <a:off x="63849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4" name="CustomShape 61"/>
          <p:cNvSpPr/>
          <p:nvPr/>
        </p:nvSpPr>
        <p:spPr>
          <a:xfrm>
            <a:off x="70707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5" name="CustomShape 62"/>
          <p:cNvSpPr/>
          <p:nvPr/>
        </p:nvSpPr>
        <p:spPr>
          <a:xfrm>
            <a:off x="70707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6" name="CustomShape 63"/>
          <p:cNvSpPr/>
          <p:nvPr/>
        </p:nvSpPr>
        <p:spPr>
          <a:xfrm>
            <a:off x="77565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7" name="CustomShape 64"/>
          <p:cNvSpPr/>
          <p:nvPr/>
        </p:nvSpPr>
        <p:spPr>
          <a:xfrm>
            <a:off x="77565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8" name="CustomShape 65"/>
          <p:cNvSpPr/>
          <p:nvPr/>
        </p:nvSpPr>
        <p:spPr>
          <a:xfrm>
            <a:off x="8305920" y="489096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9" name="CustomShape 66"/>
          <p:cNvSpPr/>
          <p:nvPr/>
        </p:nvSpPr>
        <p:spPr>
          <a:xfrm>
            <a:off x="84423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0" name="CustomShape 67"/>
          <p:cNvSpPr/>
          <p:nvPr/>
        </p:nvSpPr>
        <p:spPr>
          <a:xfrm>
            <a:off x="158760" y="4502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68"/>
          <p:cNvSpPr/>
          <p:nvPr/>
        </p:nvSpPr>
        <p:spPr>
          <a:xfrm>
            <a:off x="212760" y="4479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2" name="CustomShape 69"/>
          <p:cNvSpPr/>
          <p:nvPr/>
        </p:nvSpPr>
        <p:spPr>
          <a:xfrm>
            <a:off x="1149480" y="4502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70"/>
          <p:cNvSpPr/>
          <p:nvPr/>
        </p:nvSpPr>
        <p:spPr>
          <a:xfrm>
            <a:off x="1203480" y="4479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4" name="Line 71"/>
          <p:cNvSpPr/>
          <p:nvPr/>
        </p:nvSpPr>
        <p:spPr>
          <a:xfrm>
            <a:off x="609480" y="472428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72"/>
          <p:cNvSpPr/>
          <p:nvPr/>
        </p:nvSpPr>
        <p:spPr>
          <a:xfrm>
            <a:off x="6940440" y="48830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73"/>
          <p:cNvSpPr/>
          <p:nvPr/>
        </p:nvSpPr>
        <p:spPr>
          <a:xfrm>
            <a:off x="6994440" y="48909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7" name="CustomShape 74"/>
          <p:cNvSpPr/>
          <p:nvPr/>
        </p:nvSpPr>
        <p:spPr>
          <a:xfrm>
            <a:off x="6940440" y="53402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75"/>
          <p:cNvSpPr/>
          <p:nvPr/>
        </p:nvSpPr>
        <p:spPr>
          <a:xfrm>
            <a:off x="6994440" y="53481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9" name="CustomShape 76"/>
          <p:cNvSpPr/>
          <p:nvPr/>
        </p:nvSpPr>
        <p:spPr>
          <a:xfrm>
            <a:off x="7550280" y="4883040"/>
            <a:ext cx="7488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77"/>
          <p:cNvSpPr/>
          <p:nvPr/>
        </p:nvSpPr>
        <p:spPr>
          <a:xfrm>
            <a:off x="7629480" y="4890960"/>
            <a:ext cx="676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1" name="CustomShape 78"/>
          <p:cNvSpPr/>
          <p:nvPr/>
        </p:nvSpPr>
        <p:spPr>
          <a:xfrm>
            <a:off x="7702560" y="53402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79"/>
          <p:cNvSpPr/>
          <p:nvPr/>
        </p:nvSpPr>
        <p:spPr>
          <a:xfrm>
            <a:off x="7756560" y="53481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3" name="CustomShape 80"/>
          <p:cNvSpPr/>
          <p:nvPr/>
        </p:nvSpPr>
        <p:spPr>
          <a:xfrm>
            <a:off x="158760" y="50356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81"/>
          <p:cNvSpPr/>
          <p:nvPr/>
        </p:nvSpPr>
        <p:spPr>
          <a:xfrm>
            <a:off x="212760" y="50133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5" name="CustomShape 82"/>
          <p:cNvSpPr/>
          <p:nvPr/>
        </p:nvSpPr>
        <p:spPr>
          <a:xfrm>
            <a:off x="1149480" y="50356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83"/>
          <p:cNvSpPr/>
          <p:nvPr/>
        </p:nvSpPr>
        <p:spPr>
          <a:xfrm>
            <a:off x="1203480" y="50133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7" name="Line 84"/>
          <p:cNvSpPr/>
          <p:nvPr/>
        </p:nvSpPr>
        <p:spPr>
          <a:xfrm>
            <a:off x="609480" y="525780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85"/>
          <p:cNvSpPr/>
          <p:nvPr/>
        </p:nvSpPr>
        <p:spPr>
          <a:xfrm>
            <a:off x="2139840" y="50356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86"/>
          <p:cNvSpPr/>
          <p:nvPr/>
        </p:nvSpPr>
        <p:spPr>
          <a:xfrm>
            <a:off x="2193840" y="50133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0" name="Line 87"/>
          <p:cNvSpPr/>
          <p:nvPr/>
        </p:nvSpPr>
        <p:spPr>
          <a:xfrm>
            <a:off x="1600200" y="525780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88"/>
          <p:cNvSpPr/>
          <p:nvPr/>
        </p:nvSpPr>
        <p:spPr>
          <a:xfrm>
            <a:off x="3206880" y="3054240"/>
            <a:ext cx="444240" cy="444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89"/>
          <p:cNvSpPr/>
          <p:nvPr/>
        </p:nvSpPr>
        <p:spPr>
          <a:xfrm>
            <a:off x="32608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3" name="CustomShape 90"/>
          <p:cNvSpPr/>
          <p:nvPr/>
        </p:nvSpPr>
        <p:spPr>
          <a:xfrm>
            <a:off x="8007480" y="3054240"/>
            <a:ext cx="444240" cy="444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91"/>
          <p:cNvSpPr/>
          <p:nvPr/>
        </p:nvSpPr>
        <p:spPr>
          <a:xfrm>
            <a:off x="80614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5" name="CustomShape 92"/>
          <p:cNvSpPr/>
          <p:nvPr/>
        </p:nvSpPr>
        <p:spPr>
          <a:xfrm>
            <a:off x="6178680" y="4883040"/>
            <a:ext cx="7488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93"/>
          <p:cNvSpPr/>
          <p:nvPr/>
        </p:nvSpPr>
        <p:spPr>
          <a:xfrm>
            <a:off x="6257880" y="4890960"/>
            <a:ext cx="676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7" name="CustomShape 94"/>
          <p:cNvSpPr/>
          <p:nvPr/>
        </p:nvSpPr>
        <p:spPr>
          <a:xfrm>
            <a:off x="6254640" y="5340240"/>
            <a:ext cx="7488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95"/>
          <p:cNvSpPr/>
          <p:nvPr/>
        </p:nvSpPr>
        <p:spPr>
          <a:xfrm>
            <a:off x="6334200" y="5348160"/>
            <a:ext cx="676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9" name="CustomShape 96"/>
          <p:cNvSpPr/>
          <p:nvPr/>
        </p:nvSpPr>
        <p:spPr>
          <a:xfrm>
            <a:off x="4952880" y="4952880"/>
            <a:ext cx="472680" cy="518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0" name="TextShape 97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D3919CF-AFE8-4FF8-B683-E8BED42A1FD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1" name="TextShape 98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43" dur="indefinite" restart="never" nodeType="tmRoot">
          <p:childTnLst>
            <p:seq>
              <p:cTn id="344" dur="indefinite" nodeType="mainSeq">
                <p:childTnLst>
                  <p:par>
                    <p:cTn id="345" nodeType="clickEffect" fill="hold">
                      <p:stCondLst>
                        <p:cond delay="indefinite"/>
                      </p:stCondLst>
                      <p:childTnLst>
                        <p:par>
                          <p:cTn id="3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nodeType="clickEffect" fill="hold">
                      <p:stCondLst>
                        <p:cond delay="indefinite"/>
                      </p:stCondLst>
                      <p:childTnLst>
                        <p:par>
                          <p:cTn id="3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nodeType="clickEffect" fill="hold">
                      <p:stCondLst>
                        <p:cond delay="indefinite"/>
                      </p:stCondLst>
                      <p:childTnLst>
                        <p:par>
                          <p:cTn id="3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nodeType="clickEffect" fill="hold">
                      <p:stCondLst>
                        <p:cond delay="indefinite"/>
                      </p:stCondLst>
                      <p:childTnLst>
                        <p:par>
                          <p:cTn id="3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nodeType="clickEffect" fill="hold">
                      <p:stCondLst>
                        <p:cond delay="indefinite"/>
                      </p:stCondLst>
                      <p:childTnLst>
                        <p:par>
                          <p:cTn id="3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nodeType="clickEffect" fill="hold">
                      <p:stCondLst>
                        <p:cond delay="indefinite"/>
                      </p:stCondLst>
                      <p:childTnLst>
                        <p:par>
                          <p:cTn id="3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nodeType="clickEffect" fill="hold">
                      <p:stCondLst>
                        <p:cond delay="indefinite"/>
                      </p:stCondLst>
                      <p:childTnLst>
                        <p:par>
                          <p:cTn id="3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nodeType="clickEffect" fill="hold">
                      <p:stCondLst>
                        <p:cond delay="indefinite"/>
                      </p:stCondLst>
                      <p:childTnLst>
                        <p:par>
                          <p:cTn id="3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Line 1"/>
          <p:cNvSpPr/>
          <p:nvPr/>
        </p:nvSpPr>
        <p:spPr>
          <a:xfrm>
            <a:off x="7086600" y="1523880"/>
            <a:ext cx="1143000" cy="1523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Line 2"/>
          <p:cNvSpPr/>
          <p:nvPr/>
        </p:nvSpPr>
        <p:spPr>
          <a:xfrm flipV="1">
            <a:off x="3733560" y="137160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Line 3"/>
          <p:cNvSpPr/>
          <p:nvPr/>
        </p:nvSpPr>
        <p:spPr>
          <a:xfrm>
            <a:off x="1904760" y="167616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TextShape 4"/>
          <p:cNvSpPr txBox="1"/>
          <p:nvPr/>
        </p:nvSpPr>
        <p:spPr>
          <a:xfrm>
            <a:off x="533520" y="73080"/>
            <a:ext cx="8610120" cy="907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 Source All Destinations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6" name="CustomShape 5"/>
          <p:cNvSpPr/>
          <p:nvPr/>
        </p:nvSpPr>
        <p:spPr>
          <a:xfrm>
            <a:off x="1454040" y="14540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6"/>
          <p:cNvSpPr/>
          <p:nvPr/>
        </p:nvSpPr>
        <p:spPr>
          <a:xfrm>
            <a:off x="15080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8" name="CustomShape 7"/>
          <p:cNvSpPr/>
          <p:nvPr/>
        </p:nvSpPr>
        <p:spPr>
          <a:xfrm>
            <a:off x="1454040" y="3054240"/>
            <a:ext cx="444240" cy="44424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8"/>
          <p:cNvSpPr/>
          <p:nvPr/>
        </p:nvSpPr>
        <p:spPr>
          <a:xfrm>
            <a:off x="150804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0" name="CustomShape 9"/>
          <p:cNvSpPr/>
          <p:nvPr/>
        </p:nvSpPr>
        <p:spPr>
          <a:xfrm>
            <a:off x="3282840" y="14540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10"/>
          <p:cNvSpPr/>
          <p:nvPr/>
        </p:nvSpPr>
        <p:spPr>
          <a:xfrm>
            <a:off x="33368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2" name="CustomShape 11"/>
          <p:cNvSpPr/>
          <p:nvPr/>
        </p:nvSpPr>
        <p:spPr>
          <a:xfrm>
            <a:off x="32068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12"/>
          <p:cNvSpPr/>
          <p:nvPr/>
        </p:nvSpPr>
        <p:spPr>
          <a:xfrm>
            <a:off x="32608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4" name="CustomShape 13"/>
          <p:cNvSpPr/>
          <p:nvPr/>
        </p:nvSpPr>
        <p:spPr>
          <a:xfrm>
            <a:off x="4807080" y="21398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14"/>
          <p:cNvSpPr/>
          <p:nvPr/>
        </p:nvSpPr>
        <p:spPr>
          <a:xfrm>
            <a:off x="4861080" y="2117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6" name="CustomShape 15"/>
          <p:cNvSpPr/>
          <p:nvPr/>
        </p:nvSpPr>
        <p:spPr>
          <a:xfrm>
            <a:off x="6711840" y="11494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16"/>
          <p:cNvSpPr/>
          <p:nvPr/>
        </p:nvSpPr>
        <p:spPr>
          <a:xfrm>
            <a:off x="6765840" y="1127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8" name="CustomShape 17"/>
          <p:cNvSpPr/>
          <p:nvPr/>
        </p:nvSpPr>
        <p:spPr>
          <a:xfrm>
            <a:off x="80074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18"/>
          <p:cNvSpPr/>
          <p:nvPr/>
        </p:nvSpPr>
        <p:spPr>
          <a:xfrm>
            <a:off x="80614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0" name="Line 19"/>
          <p:cNvSpPr/>
          <p:nvPr/>
        </p:nvSpPr>
        <p:spPr>
          <a:xfrm>
            <a:off x="1676160" y="190476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Line 20"/>
          <p:cNvSpPr/>
          <p:nvPr/>
        </p:nvSpPr>
        <p:spPr>
          <a:xfrm>
            <a:off x="1904760" y="3276360"/>
            <a:ext cx="129564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Line 21"/>
          <p:cNvSpPr/>
          <p:nvPr/>
        </p:nvSpPr>
        <p:spPr>
          <a:xfrm>
            <a:off x="1828800" y="190476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Line 22"/>
          <p:cNvSpPr/>
          <p:nvPr/>
        </p:nvSpPr>
        <p:spPr>
          <a:xfrm flipH="1">
            <a:off x="1828800" y="1904760"/>
            <a:ext cx="1600200" cy="12193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Line 23"/>
          <p:cNvSpPr/>
          <p:nvPr/>
        </p:nvSpPr>
        <p:spPr>
          <a:xfrm>
            <a:off x="3657600" y="1828800"/>
            <a:ext cx="121896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Line 24"/>
          <p:cNvSpPr/>
          <p:nvPr/>
        </p:nvSpPr>
        <p:spPr>
          <a:xfrm flipV="1">
            <a:off x="1904760" y="2361960"/>
            <a:ext cx="2895840" cy="838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Line 25"/>
          <p:cNvSpPr/>
          <p:nvPr/>
        </p:nvSpPr>
        <p:spPr>
          <a:xfrm flipH="1">
            <a:off x="3581280" y="2590560"/>
            <a:ext cx="1295280" cy="609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Line 26"/>
          <p:cNvSpPr/>
          <p:nvPr/>
        </p:nvSpPr>
        <p:spPr>
          <a:xfrm>
            <a:off x="3657600" y="327636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Line 27"/>
          <p:cNvSpPr/>
          <p:nvPr/>
        </p:nvSpPr>
        <p:spPr>
          <a:xfrm>
            <a:off x="5257800" y="2438280"/>
            <a:ext cx="281916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28"/>
          <p:cNvSpPr/>
          <p:nvPr/>
        </p:nvSpPr>
        <p:spPr>
          <a:xfrm>
            <a:off x="797040" y="1752480"/>
            <a:ext cx="7281360" cy="2668320"/>
          </a:xfrm>
          <a:custGeom>
            <a:avLst/>
            <a:gdLst/>
            <a:ahLst/>
            <a:rect l="l" t="t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29"/>
          <p:cNvSpPr/>
          <p:nvPr/>
        </p:nvSpPr>
        <p:spPr>
          <a:xfrm>
            <a:off x="2286000" y="1219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1" name="CustomShape 30"/>
          <p:cNvSpPr/>
          <p:nvPr/>
        </p:nvSpPr>
        <p:spPr>
          <a:xfrm>
            <a:off x="137160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2" name="CustomShape 31"/>
          <p:cNvSpPr/>
          <p:nvPr/>
        </p:nvSpPr>
        <p:spPr>
          <a:xfrm>
            <a:off x="2133720" y="18288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3" name="CustomShape 32"/>
          <p:cNvSpPr/>
          <p:nvPr/>
        </p:nvSpPr>
        <p:spPr>
          <a:xfrm>
            <a:off x="3048120" y="2057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4" name="CustomShape 33"/>
          <p:cNvSpPr/>
          <p:nvPr/>
        </p:nvSpPr>
        <p:spPr>
          <a:xfrm>
            <a:off x="4800600" y="990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5" name="CustomShape 34"/>
          <p:cNvSpPr/>
          <p:nvPr/>
        </p:nvSpPr>
        <p:spPr>
          <a:xfrm>
            <a:off x="6172200" y="21337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6" name="CustomShape 35"/>
          <p:cNvSpPr/>
          <p:nvPr/>
        </p:nvSpPr>
        <p:spPr>
          <a:xfrm>
            <a:off x="4191120" y="1600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7" name="CustomShape 36"/>
          <p:cNvSpPr/>
          <p:nvPr/>
        </p:nvSpPr>
        <p:spPr>
          <a:xfrm>
            <a:off x="4191120" y="38862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8" name="CustomShape 37"/>
          <p:cNvSpPr/>
          <p:nvPr/>
        </p:nvSpPr>
        <p:spPr>
          <a:xfrm>
            <a:off x="388620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9" name="CustomShape 38"/>
          <p:cNvSpPr/>
          <p:nvPr/>
        </p:nvSpPr>
        <p:spPr>
          <a:xfrm>
            <a:off x="4572000" y="25909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0" name="CustomShape 39"/>
          <p:cNvSpPr/>
          <p:nvPr/>
        </p:nvSpPr>
        <p:spPr>
          <a:xfrm>
            <a:off x="22096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1" name="CustomShape 40"/>
          <p:cNvSpPr/>
          <p:nvPr/>
        </p:nvSpPr>
        <p:spPr>
          <a:xfrm>
            <a:off x="54100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2" name="CustomShape 41"/>
          <p:cNvSpPr/>
          <p:nvPr/>
        </p:nvSpPr>
        <p:spPr>
          <a:xfrm>
            <a:off x="7543800" y="17524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3" name="CustomShape 42"/>
          <p:cNvSpPr/>
          <p:nvPr/>
        </p:nvSpPr>
        <p:spPr>
          <a:xfrm>
            <a:off x="41752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4" name="CustomShape 43"/>
          <p:cNvSpPr/>
          <p:nvPr/>
        </p:nvSpPr>
        <p:spPr>
          <a:xfrm>
            <a:off x="48610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5" name="CustomShape 44"/>
          <p:cNvSpPr/>
          <p:nvPr/>
        </p:nvSpPr>
        <p:spPr>
          <a:xfrm>
            <a:off x="55468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6" name="CustomShape 45"/>
          <p:cNvSpPr/>
          <p:nvPr/>
        </p:nvSpPr>
        <p:spPr>
          <a:xfrm>
            <a:off x="62326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7" name="CustomShape 46"/>
          <p:cNvSpPr/>
          <p:nvPr/>
        </p:nvSpPr>
        <p:spPr>
          <a:xfrm>
            <a:off x="69184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8" name="CustomShape 47"/>
          <p:cNvSpPr/>
          <p:nvPr/>
        </p:nvSpPr>
        <p:spPr>
          <a:xfrm>
            <a:off x="76042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9" name="CustomShape 48"/>
          <p:cNvSpPr/>
          <p:nvPr/>
        </p:nvSpPr>
        <p:spPr>
          <a:xfrm>
            <a:off x="82900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0" name="CustomShape 49"/>
          <p:cNvSpPr/>
          <p:nvPr/>
        </p:nvSpPr>
        <p:spPr>
          <a:xfrm>
            <a:off x="371808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1" name="CustomShape 50"/>
          <p:cNvSpPr/>
          <p:nvPr/>
        </p:nvSpPr>
        <p:spPr>
          <a:xfrm>
            <a:off x="371808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2" name="CustomShape 51"/>
          <p:cNvSpPr/>
          <p:nvPr/>
        </p:nvSpPr>
        <p:spPr>
          <a:xfrm>
            <a:off x="158760" y="39686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52"/>
          <p:cNvSpPr/>
          <p:nvPr/>
        </p:nvSpPr>
        <p:spPr>
          <a:xfrm>
            <a:off x="212760" y="39466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4" name="CustomShape 53"/>
          <p:cNvSpPr/>
          <p:nvPr/>
        </p:nvSpPr>
        <p:spPr>
          <a:xfrm>
            <a:off x="425124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5" name="CustomShape 54"/>
          <p:cNvSpPr/>
          <p:nvPr/>
        </p:nvSpPr>
        <p:spPr>
          <a:xfrm>
            <a:off x="425124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6" name="CustomShape 55"/>
          <p:cNvSpPr/>
          <p:nvPr/>
        </p:nvSpPr>
        <p:spPr>
          <a:xfrm>
            <a:off x="50133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7" name="CustomShape 56"/>
          <p:cNvSpPr/>
          <p:nvPr/>
        </p:nvSpPr>
        <p:spPr>
          <a:xfrm>
            <a:off x="50133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8" name="CustomShape 57"/>
          <p:cNvSpPr/>
          <p:nvPr/>
        </p:nvSpPr>
        <p:spPr>
          <a:xfrm>
            <a:off x="56991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9" name="CustomShape 58"/>
          <p:cNvSpPr/>
          <p:nvPr/>
        </p:nvSpPr>
        <p:spPr>
          <a:xfrm>
            <a:off x="56991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0" name="CustomShape 59"/>
          <p:cNvSpPr/>
          <p:nvPr/>
        </p:nvSpPr>
        <p:spPr>
          <a:xfrm>
            <a:off x="6324480" y="4890960"/>
            <a:ext cx="6854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1" name="CustomShape 60"/>
          <p:cNvSpPr/>
          <p:nvPr/>
        </p:nvSpPr>
        <p:spPr>
          <a:xfrm>
            <a:off x="63849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2" name="CustomShape 61"/>
          <p:cNvSpPr/>
          <p:nvPr/>
        </p:nvSpPr>
        <p:spPr>
          <a:xfrm>
            <a:off x="70707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3" name="CustomShape 62"/>
          <p:cNvSpPr/>
          <p:nvPr/>
        </p:nvSpPr>
        <p:spPr>
          <a:xfrm>
            <a:off x="70707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4" name="CustomShape 63"/>
          <p:cNvSpPr/>
          <p:nvPr/>
        </p:nvSpPr>
        <p:spPr>
          <a:xfrm>
            <a:off x="77565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5" name="CustomShape 64"/>
          <p:cNvSpPr/>
          <p:nvPr/>
        </p:nvSpPr>
        <p:spPr>
          <a:xfrm>
            <a:off x="77565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6" name="CustomShape 65"/>
          <p:cNvSpPr/>
          <p:nvPr/>
        </p:nvSpPr>
        <p:spPr>
          <a:xfrm>
            <a:off x="8305920" y="489096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7" name="CustomShape 66"/>
          <p:cNvSpPr/>
          <p:nvPr/>
        </p:nvSpPr>
        <p:spPr>
          <a:xfrm>
            <a:off x="84423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8" name="CustomShape 67"/>
          <p:cNvSpPr/>
          <p:nvPr/>
        </p:nvSpPr>
        <p:spPr>
          <a:xfrm>
            <a:off x="158760" y="4502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68"/>
          <p:cNvSpPr/>
          <p:nvPr/>
        </p:nvSpPr>
        <p:spPr>
          <a:xfrm>
            <a:off x="212760" y="4479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0" name="CustomShape 69"/>
          <p:cNvSpPr/>
          <p:nvPr/>
        </p:nvSpPr>
        <p:spPr>
          <a:xfrm>
            <a:off x="1149480" y="4502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70"/>
          <p:cNvSpPr/>
          <p:nvPr/>
        </p:nvSpPr>
        <p:spPr>
          <a:xfrm>
            <a:off x="1203480" y="4479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2" name="Line 71"/>
          <p:cNvSpPr/>
          <p:nvPr/>
        </p:nvSpPr>
        <p:spPr>
          <a:xfrm>
            <a:off x="609480" y="472428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72"/>
          <p:cNvSpPr/>
          <p:nvPr/>
        </p:nvSpPr>
        <p:spPr>
          <a:xfrm>
            <a:off x="6940440" y="48830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73"/>
          <p:cNvSpPr/>
          <p:nvPr/>
        </p:nvSpPr>
        <p:spPr>
          <a:xfrm>
            <a:off x="6994440" y="48909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5" name="CustomShape 74"/>
          <p:cNvSpPr/>
          <p:nvPr/>
        </p:nvSpPr>
        <p:spPr>
          <a:xfrm>
            <a:off x="6940440" y="53402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75"/>
          <p:cNvSpPr/>
          <p:nvPr/>
        </p:nvSpPr>
        <p:spPr>
          <a:xfrm>
            <a:off x="6994440" y="53481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7" name="CustomShape 76"/>
          <p:cNvSpPr/>
          <p:nvPr/>
        </p:nvSpPr>
        <p:spPr>
          <a:xfrm>
            <a:off x="7550280" y="4883040"/>
            <a:ext cx="7488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77"/>
          <p:cNvSpPr/>
          <p:nvPr/>
        </p:nvSpPr>
        <p:spPr>
          <a:xfrm>
            <a:off x="7629480" y="4890960"/>
            <a:ext cx="676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9" name="CustomShape 78"/>
          <p:cNvSpPr/>
          <p:nvPr/>
        </p:nvSpPr>
        <p:spPr>
          <a:xfrm>
            <a:off x="7702560" y="53402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79"/>
          <p:cNvSpPr/>
          <p:nvPr/>
        </p:nvSpPr>
        <p:spPr>
          <a:xfrm>
            <a:off x="7756560" y="53481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1" name="CustomShape 80"/>
          <p:cNvSpPr/>
          <p:nvPr/>
        </p:nvSpPr>
        <p:spPr>
          <a:xfrm>
            <a:off x="158760" y="50356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81"/>
          <p:cNvSpPr/>
          <p:nvPr/>
        </p:nvSpPr>
        <p:spPr>
          <a:xfrm>
            <a:off x="212760" y="50133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3" name="CustomShape 82"/>
          <p:cNvSpPr/>
          <p:nvPr/>
        </p:nvSpPr>
        <p:spPr>
          <a:xfrm>
            <a:off x="1149480" y="50356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83"/>
          <p:cNvSpPr/>
          <p:nvPr/>
        </p:nvSpPr>
        <p:spPr>
          <a:xfrm>
            <a:off x="1203480" y="50133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5" name="Line 84"/>
          <p:cNvSpPr/>
          <p:nvPr/>
        </p:nvSpPr>
        <p:spPr>
          <a:xfrm>
            <a:off x="609480" y="525780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85"/>
          <p:cNvSpPr/>
          <p:nvPr/>
        </p:nvSpPr>
        <p:spPr>
          <a:xfrm>
            <a:off x="2139840" y="50356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86"/>
          <p:cNvSpPr/>
          <p:nvPr/>
        </p:nvSpPr>
        <p:spPr>
          <a:xfrm>
            <a:off x="2193840" y="50133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8" name="Line 87"/>
          <p:cNvSpPr/>
          <p:nvPr/>
        </p:nvSpPr>
        <p:spPr>
          <a:xfrm>
            <a:off x="1600200" y="525780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88"/>
          <p:cNvSpPr/>
          <p:nvPr/>
        </p:nvSpPr>
        <p:spPr>
          <a:xfrm>
            <a:off x="158760" y="5645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89"/>
          <p:cNvSpPr/>
          <p:nvPr/>
        </p:nvSpPr>
        <p:spPr>
          <a:xfrm>
            <a:off x="212760" y="5622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1" name="CustomShape 90"/>
          <p:cNvSpPr/>
          <p:nvPr/>
        </p:nvSpPr>
        <p:spPr>
          <a:xfrm>
            <a:off x="1149480" y="5645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91"/>
          <p:cNvSpPr/>
          <p:nvPr/>
        </p:nvSpPr>
        <p:spPr>
          <a:xfrm>
            <a:off x="1203480" y="5622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3" name="Line 92"/>
          <p:cNvSpPr/>
          <p:nvPr/>
        </p:nvSpPr>
        <p:spPr>
          <a:xfrm>
            <a:off x="609480" y="586728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93"/>
          <p:cNvSpPr/>
          <p:nvPr/>
        </p:nvSpPr>
        <p:spPr>
          <a:xfrm>
            <a:off x="3206880" y="3054240"/>
            <a:ext cx="444240" cy="444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94"/>
          <p:cNvSpPr/>
          <p:nvPr/>
        </p:nvSpPr>
        <p:spPr>
          <a:xfrm>
            <a:off x="32608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6" name="CustomShape 95"/>
          <p:cNvSpPr/>
          <p:nvPr/>
        </p:nvSpPr>
        <p:spPr>
          <a:xfrm>
            <a:off x="6324480" y="4952880"/>
            <a:ext cx="472680" cy="518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7" name="TextShape 96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E79BA7E-CEC9-4F6A-B0F5-4CECE31C6E8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8" name="TextShape 97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nodeType="clickEffect" fill="hold">
                      <p:stCondLst>
                        <p:cond delay="indefinite"/>
                      </p:stCondLst>
                      <p:childTnLst>
                        <p:par>
                          <p:cTn id="3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nodeType="clickEffect" fill="hold">
                      <p:stCondLst>
                        <p:cond delay="indefinite"/>
                      </p:stCondLst>
                      <p:childTnLst>
                        <p:par>
                          <p:cTn id="3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nodeType="clickEffect" fill="hold">
                      <p:stCondLst>
                        <p:cond delay="indefinite"/>
                      </p:stCondLst>
                      <p:childTnLst>
                        <p:par>
                          <p:cTn id="3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nodeType="clickEffect" fill="hold">
                      <p:stCondLst>
                        <p:cond delay="indefinite"/>
                      </p:stCondLst>
                      <p:childTnLst>
                        <p:par>
                          <p:cTn id="3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CustomShape 1"/>
          <p:cNvSpPr/>
          <p:nvPr/>
        </p:nvSpPr>
        <p:spPr>
          <a:xfrm>
            <a:off x="7667640" y="4869000"/>
            <a:ext cx="56016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0" name="Line 2"/>
          <p:cNvSpPr/>
          <p:nvPr/>
        </p:nvSpPr>
        <p:spPr>
          <a:xfrm>
            <a:off x="7086600" y="1523880"/>
            <a:ext cx="1143000" cy="1523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Line 3"/>
          <p:cNvSpPr/>
          <p:nvPr/>
        </p:nvSpPr>
        <p:spPr>
          <a:xfrm flipV="1">
            <a:off x="3733560" y="137160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Line 4"/>
          <p:cNvSpPr/>
          <p:nvPr/>
        </p:nvSpPr>
        <p:spPr>
          <a:xfrm>
            <a:off x="1904760" y="167616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TextShape 5"/>
          <p:cNvSpPr txBox="1"/>
          <p:nvPr/>
        </p:nvSpPr>
        <p:spPr>
          <a:xfrm>
            <a:off x="533520" y="115920"/>
            <a:ext cx="8610120" cy="9806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 Source All Destinations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4" name="CustomShape 6"/>
          <p:cNvSpPr/>
          <p:nvPr/>
        </p:nvSpPr>
        <p:spPr>
          <a:xfrm>
            <a:off x="1454040" y="14540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7"/>
          <p:cNvSpPr/>
          <p:nvPr/>
        </p:nvSpPr>
        <p:spPr>
          <a:xfrm>
            <a:off x="15080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6" name="CustomShape 8"/>
          <p:cNvSpPr/>
          <p:nvPr/>
        </p:nvSpPr>
        <p:spPr>
          <a:xfrm>
            <a:off x="1454040" y="30542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9"/>
          <p:cNvSpPr/>
          <p:nvPr/>
        </p:nvSpPr>
        <p:spPr>
          <a:xfrm>
            <a:off x="150804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8" name="CustomShape 10"/>
          <p:cNvSpPr/>
          <p:nvPr/>
        </p:nvSpPr>
        <p:spPr>
          <a:xfrm>
            <a:off x="3282840" y="14540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11"/>
          <p:cNvSpPr/>
          <p:nvPr/>
        </p:nvSpPr>
        <p:spPr>
          <a:xfrm>
            <a:off x="33368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0" name="CustomShape 12"/>
          <p:cNvSpPr/>
          <p:nvPr/>
        </p:nvSpPr>
        <p:spPr>
          <a:xfrm>
            <a:off x="3206880" y="3054240"/>
            <a:ext cx="444240" cy="44424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3"/>
          <p:cNvSpPr/>
          <p:nvPr/>
        </p:nvSpPr>
        <p:spPr>
          <a:xfrm>
            <a:off x="32608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2" name="CustomShape 14"/>
          <p:cNvSpPr/>
          <p:nvPr/>
        </p:nvSpPr>
        <p:spPr>
          <a:xfrm>
            <a:off x="4807080" y="21398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5"/>
          <p:cNvSpPr/>
          <p:nvPr/>
        </p:nvSpPr>
        <p:spPr>
          <a:xfrm>
            <a:off x="4861080" y="2117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4" name="CustomShape 16"/>
          <p:cNvSpPr/>
          <p:nvPr/>
        </p:nvSpPr>
        <p:spPr>
          <a:xfrm>
            <a:off x="6711840" y="11494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7"/>
          <p:cNvSpPr/>
          <p:nvPr/>
        </p:nvSpPr>
        <p:spPr>
          <a:xfrm>
            <a:off x="6765840" y="1127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6" name="CustomShape 18"/>
          <p:cNvSpPr/>
          <p:nvPr/>
        </p:nvSpPr>
        <p:spPr>
          <a:xfrm>
            <a:off x="80074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19"/>
          <p:cNvSpPr/>
          <p:nvPr/>
        </p:nvSpPr>
        <p:spPr>
          <a:xfrm>
            <a:off x="80614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8" name="Line 20"/>
          <p:cNvSpPr/>
          <p:nvPr/>
        </p:nvSpPr>
        <p:spPr>
          <a:xfrm>
            <a:off x="1676160" y="190476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Line 21"/>
          <p:cNvSpPr/>
          <p:nvPr/>
        </p:nvSpPr>
        <p:spPr>
          <a:xfrm>
            <a:off x="1904760" y="3276360"/>
            <a:ext cx="129564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Line 22"/>
          <p:cNvSpPr/>
          <p:nvPr/>
        </p:nvSpPr>
        <p:spPr>
          <a:xfrm>
            <a:off x="1828800" y="190476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Line 23"/>
          <p:cNvSpPr/>
          <p:nvPr/>
        </p:nvSpPr>
        <p:spPr>
          <a:xfrm flipH="1">
            <a:off x="1828800" y="1904760"/>
            <a:ext cx="1600200" cy="12193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Line 24"/>
          <p:cNvSpPr/>
          <p:nvPr/>
        </p:nvSpPr>
        <p:spPr>
          <a:xfrm>
            <a:off x="3657600" y="1828800"/>
            <a:ext cx="121896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Line 25"/>
          <p:cNvSpPr/>
          <p:nvPr/>
        </p:nvSpPr>
        <p:spPr>
          <a:xfrm flipV="1">
            <a:off x="1904760" y="2361960"/>
            <a:ext cx="2895840" cy="838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Line 26"/>
          <p:cNvSpPr/>
          <p:nvPr/>
        </p:nvSpPr>
        <p:spPr>
          <a:xfrm flipH="1">
            <a:off x="3581280" y="2590560"/>
            <a:ext cx="1295280" cy="609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Line 27"/>
          <p:cNvSpPr/>
          <p:nvPr/>
        </p:nvSpPr>
        <p:spPr>
          <a:xfrm>
            <a:off x="3657600" y="327636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Line 28"/>
          <p:cNvSpPr/>
          <p:nvPr/>
        </p:nvSpPr>
        <p:spPr>
          <a:xfrm>
            <a:off x="5257800" y="2438280"/>
            <a:ext cx="281916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9"/>
          <p:cNvSpPr/>
          <p:nvPr/>
        </p:nvSpPr>
        <p:spPr>
          <a:xfrm>
            <a:off x="797040" y="1752480"/>
            <a:ext cx="7281360" cy="2668320"/>
          </a:xfrm>
          <a:custGeom>
            <a:avLst/>
            <a:gdLst/>
            <a:ahLst/>
            <a:rect l="l" t="t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30"/>
          <p:cNvSpPr/>
          <p:nvPr/>
        </p:nvSpPr>
        <p:spPr>
          <a:xfrm>
            <a:off x="2286000" y="1219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9" name="CustomShape 31"/>
          <p:cNvSpPr/>
          <p:nvPr/>
        </p:nvSpPr>
        <p:spPr>
          <a:xfrm>
            <a:off x="137160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0" name="CustomShape 32"/>
          <p:cNvSpPr/>
          <p:nvPr/>
        </p:nvSpPr>
        <p:spPr>
          <a:xfrm>
            <a:off x="2133720" y="18288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1" name="CustomShape 33"/>
          <p:cNvSpPr/>
          <p:nvPr/>
        </p:nvSpPr>
        <p:spPr>
          <a:xfrm>
            <a:off x="3048120" y="2057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2" name="CustomShape 34"/>
          <p:cNvSpPr/>
          <p:nvPr/>
        </p:nvSpPr>
        <p:spPr>
          <a:xfrm>
            <a:off x="4800600" y="990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3" name="CustomShape 35"/>
          <p:cNvSpPr/>
          <p:nvPr/>
        </p:nvSpPr>
        <p:spPr>
          <a:xfrm>
            <a:off x="6172200" y="21337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4" name="CustomShape 36"/>
          <p:cNvSpPr/>
          <p:nvPr/>
        </p:nvSpPr>
        <p:spPr>
          <a:xfrm>
            <a:off x="4191120" y="1600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5" name="CustomShape 37"/>
          <p:cNvSpPr/>
          <p:nvPr/>
        </p:nvSpPr>
        <p:spPr>
          <a:xfrm>
            <a:off x="4191120" y="38862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6" name="CustomShape 38"/>
          <p:cNvSpPr/>
          <p:nvPr/>
        </p:nvSpPr>
        <p:spPr>
          <a:xfrm>
            <a:off x="388620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7" name="CustomShape 39"/>
          <p:cNvSpPr/>
          <p:nvPr/>
        </p:nvSpPr>
        <p:spPr>
          <a:xfrm>
            <a:off x="4572000" y="25909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8" name="CustomShape 40"/>
          <p:cNvSpPr/>
          <p:nvPr/>
        </p:nvSpPr>
        <p:spPr>
          <a:xfrm>
            <a:off x="22096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9" name="CustomShape 41"/>
          <p:cNvSpPr/>
          <p:nvPr/>
        </p:nvSpPr>
        <p:spPr>
          <a:xfrm>
            <a:off x="54100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0" name="CustomShape 42"/>
          <p:cNvSpPr/>
          <p:nvPr/>
        </p:nvSpPr>
        <p:spPr>
          <a:xfrm>
            <a:off x="7543800" y="17524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1" name="CustomShape 43"/>
          <p:cNvSpPr/>
          <p:nvPr/>
        </p:nvSpPr>
        <p:spPr>
          <a:xfrm>
            <a:off x="41752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2" name="CustomShape 44"/>
          <p:cNvSpPr/>
          <p:nvPr/>
        </p:nvSpPr>
        <p:spPr>
          <a:xfrm>
            <a:off x="48610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3" name="CustomShape 45"/>
          <p:cNvSpPr/>
          <p:nvPr/>
        </p:nvSpPr>
        <p:spPr>
          <a:xfrm>
            <a:off x="55468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4" name="CustomShape 46"/>
          <p:cNvSpPr/>
          <p:nvPr/>
        </p:nvSpPr>
        <p:spPr>
          <a:xfrm>
            <a:off x="62326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5" name="CustomShape 47"/>
          <p:cNvSpPr/>
          <p:nvPr/>
        </p:nvSpPr>
        <p:spPr>
          <a:xfrm>
            <a:off x="69184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6" name="CustomShape 48"/>
          <p:cNvSpPr/>
          <p:nvPr/>
        </p:nvSpPr>
        <p:spPr>
          <a:xfrm>
            <a:off x="76042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7" name="CustomShape 49"/>
          <p:cNvSpPr/>
          <p:nvPr/>
        </p:nvSpPr>
        <p:spPr>
          <a:xfrm>
            <a:off x="82900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8" name="CustomShape 50"/>
          <p:cNvSpPr/>
          <p:nvPr/>
        </p:nvSpPr>
        <p:spPr>
          <a:xfrm>
            <a:off x="1370160" y="3403440"/>
            <a:ext cx="7772040" cy="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51"/>
          <p:cNvSpPr/>
          <p:nvPr/>
        </p:nvSpPr>
        <p:spPr>
          <a:xfrm>
            <a:off x="371808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0" name="CustomShape 52"/>
          <p:cNvSpPr/>
          <p:nvPr/>
        </p:nvSpPr>
        <p:spPr>
          <a:xfrm>
            <a:off x="371808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1" name="CustomShape 53"/>
          <p:cNvSpPr/>
          <p:nvPr/>
        </p:nvSpPr>
        <p:spPr>
          <a:xfrm>
            <a:off x="158760" y="33066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54"/>
          <p:cNvSpPr/>
          <p:nvPr/>
        </p:nvSpPr>
        <p:spPr>
          <a:xfrm>
            <a:off x="212760" y="32846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3" name="CustomShape 55"/>
          <p:cNvSpPr/>
          <p:nvPr/>
        </p:nvSpPr>
        <p:spPr>
          <a:xfrm>
            <a:off x="425124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4" name="CustomShape 56"/>
          <p:cNvSpPr/>
          <p:nvPr/>
        </p:nvSpPr>
        <p:spPr>
          <a:xfrm>
            <a:off x="425124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5" name="CustomShape 57"/>
          <p:cNvSpPr/>
          <p:nvPr/>
        </p:nvSpPr>
        <p:spPr>
          <a:xfrm>
            <a:off x="50133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6" name="CustomShape 58"/>
          <p:cNvSpPr/>
          <p:nvPr/>
        </p:nvSpPr>
        <p:spPr>
          <a:xfrm>
            <a:off x="50133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7" name="CustomShape 59"/>
          <p:cNvSpPr/>
          <p:nvPr/>
        </p:nvSpPr>
        <p:spPr>
          <a:xfrm>
            <a:off x="56991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8" name="CustomShape 60"/>
          <p:cNvSpPr/>
          <p:nvPr/>
        </p:nvSpPr>
        <p:spPr>
          <a:xfrm>
            <a:off x="56991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9" name="CustomShape 61"/>
          <p:cNvSpPr/>
          <p:nvPr/>
        </p:nvSpPr>
        <p:spPr>
          <a:xfrm>
            <a:off x="6324480" y="4890960"/>
            <a:ext cx="6854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0" name="CustomShape 62"/>
          <p:cNvSpPr/>
          <p:nvPr/>
        </p:nvSpPr>
        <p:spPr>
          <a:xfrm>
            <a:off x="63849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1" name="CustomShape 63"/>
          <p:cNvSpPr/>
          <p:nvPr/>
        </p:nvSpPr>
        <p:spPr>
          <a:xfrm>
            <a:off x="70707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2" name="CustomShape 64"/>
          <p:cNvSpPr/>
          <p:nvPr/>
        </p:nvSpPr>
        <p:spPr>
          <a:xfrm>
            <a:off x="70707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3" name="CustomShape 65"/>
          <p:cNvSpPr/>
          <p:nvPr/>
        </p:nvSpPr>
        <p:spPr>
          <a:xfrm>
            <a:off x="77565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4" name="CustomShape 66"/>
          <p:cNvSpPr/>
          <p:nvPr/>
        </p:nvSpPr>
        <p:spPr>
          <a:xfrm>
            <a:off x="8305920" y="489096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5" name="CustomShape 67"/>
          <p:cNvSpPr/>
          <p:nvPr/>
        </p:nvSpPr>
        <p:spPr>
          <a:xfrm>
            <a:off x="84423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6" name="CustomShape 68"/>
          <p:cNvSpPr/>
          <p:nvPr/>
        </p:nvSpPr>
        <p:spPr>
          <a:xfrm>
            <a:off x="158760" y="38401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69"/>
          <p:cNvSpPr/>
          <p:nvPr/>
        </p:nvSpPr>
        <p:spPr>
          <a:xfrm>
            <a:off x="212760" y="38178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8" name="CustomShape 70"/>
          <p:cNvSpPr/>
          <p:nvPr/>
        </p:nvSpPr>
        <p:spPr>
          <a:xfrm>
            <a:off x="1149480" y="38401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71"/>
          <p:cNvSpPr/>
          <p:nvPr/>
        </p:nvSpPr>
        <p:spPr>
          <a:xfrm>
            <a:off x="1203480" y="38178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0" name="Line 72"/>
          <p:cNvSpPr/>
          <p:nvPr/>
        </p:nvSpPr>
        <p:spPr>
          <a:xfrm>
            <a:off x="609480" y="406224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73"/>
          <p:cNvSpPr/>
          <p:nvPr/>
        </p:nvSpPr>
        <p:spPr>
          <a:xfrm>
            <a:off x="6940440" y="48830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74"/>
          <p:cNvSpPr/>
          <p:nvPr/>
        </p:nvSpPr>
        <p:spPr>
          <a:xfrm>
            <a:off x="6994440" y="48909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3" name="CustomShape 75"/>
          <p:cNvSpPr/>
          <p:nvPr/>
        </p:nvSpPr>
        <p:spPr>
          <a:xfrm>
            <a:off x="6940440" y="53402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76"/>
          <p:cNvSpPr/>
          <p:nvPr/>
        </p:nvSpPr>
        <p:spPr>
          <a:xfrm>
            <a:off x="6994440" y="53481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5" name="CustomShape 77"/>
          <p:cNvSpPr/>
          <p:nvPr/>
        </p:nvSpPr>
        <p:spPr>
          <a:xfrm>
            <a:off x="7702560" y="53402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78"/>
          <p:cNvSpPr/>
          <p:nvPr/>
        </p:nvSpPr>
        <p:spPr>
          <a:xfrm>
            <a:off x="7756560" y="53481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7" name="CustomShape 79"/>
          <p:cNvSpPr/>
          <p:nvPr/>
        </p:nvSpPr>
        <p:spPr>
          <a:xfrm>
            <a:off x="158760" y="43736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80"/>
          <p:cNvSpPr/>
          <p:nvPr/>
        </p:nvSpPr>
        <p:spPr>
          <a:xfrm>
            <a:off x="212760" y="43513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9" name="CustomShape 81"/>
          <p:cNvSpPr/>
          <p:nvPr/>
        </p:nvSpPr>
        <p:spPr>
          <a:xfrm>
            <a:off x="1149480" y="43736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82"/>
          <p:cNvSpPr/>
          <p:nvPr/>
        </p:nvSpPr>
        <p:spPr>
          <a:xfrm>
            <a:off x="1203480" y="43513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1" name="Line 83"/>
          <p:cNvSpPr/>
          <p:nvPr/>
        </p:nvSpPr>
        <p:spPr>
          <a:xfrm>
            <a:off x="609480" y="459576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84"/>
          <p:cNvSpPr/>
          <p:nvPr/>
        </p:nvSpPr>
        <p:spPr>
          <a:xfrm>
            <a:off x="2139840" y="43736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85"/>
          <p:cNvSpPr/>
          <p:nvPr/>
        </p:nvSpPr>
        <p:spPr>
          <a:xfrm>
            <a:off x="2193840" y="43513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4" name="Line 86"/>
          <p:cNvSpPr/>
          <p:nvPr/>
        </p:nvSpPr>
        <p:spPr>
          <a:xfrm>
            <a:off x="1600200" y="459576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87"/>
          <p:cNvSpPr/>
          <p:nvPr/>
        </p:nvSpPr>
        <p:spPr>
          <a:xfrm>
            <a:off x="158760" y="49831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88"/>
          <p:cNvSpPr/>
          <p:nvPr/>
        </p:nvSpPr>
        <p:spPr>
          <a:xfrm>
            <a:off x="212760" y="49608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7" name="CustomShape 89"/>
          <p:cNvSpPr/>
          <p:nvPr/>
        </p:nvSpPr>
        <p:spPr>
          <a:xfrm>
            <a:off x="1149480" y="49831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90"/>
          <p:cNvSpPr/>
          <p:nvPr/>
        </p:nvSpPr>
        <p:spPr>
          <a:xfrm>
            <a:off x="1203480" y="49608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9" name="Line 91"/>
          <p:cNvSpPr/>
          <p:nvPr/>
        </p:nvSpPr>
        <p:spPr>
          <a:xfrm>
            <a:off x="609480" y="520524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92"/>
          <p:cNvSpPr/>
          <p:nvPr/>
        </p:nvSpPr>
        <p:spPr>
          <a:xfrm>
            <a:off x="158760" y="55926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93"/>
          <p:cNvSpPr/>
          <p:nvPr/>
        </p:nvSpPr>
        <p:spPr>
          <a:xfrm>
            <a:off x="212760" y="55706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2" name="CustomShape 94"/>
          <p:cNvSpPr/>
          <p:nvPr/>
        </p:nvSpPr>
        <p:spPr>
          <a:xfrm>
            <a:off x="1149480" y="55926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95"/>
          <p:cNvSpPr/>
          <p:nvPr/>
        </p:nvSpPr>
        <p:spPr>
          <a:xfrm>
            <a:off x="1203480" y="55706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4" name="Line 96"/>
          <p:cNvSpPr/>
          <p:nvPr/>
        </p:nvSpPr>
        <p:spPr>
          <a:xfrm>
            <a:off x="609480" y="581472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97"/>
          <p:cNvSpPr/>
          <p:nvPr/>
        </p:nvSpPr>
        <p:spPr>
          <a:xfrm>
            <a:off x="2139840" y="55926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98"/>
          <p:cNvSpPr/>
          <p:nvPr/>
        </p:nvSpPr>
        <p:spPr>
          <a:xfrm>
            <a:off x="2193840" y="55706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7" name="Line 99"/>
          <p:cNvSpPr/>
          <p:nvPr/>
        </p:nvSpPr>
        <p:spPr>
          <a:xfrm>
            <a:off x="1600200" y="581472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100"/>
          <p:cNvSpPr/>
          <p:nvPr/>
        </p:nvSpPr>
        <p:spPr>
          <a:xfrm>
            <a:off x="3130560" y="55926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101"/>
          <p:cNvSpPr/>
          <p:nvPr/>
        </p:nvSpPr>
        <p:spPr>
          <a:xfrm>
            <a:off x="3184560" y="55706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0" name="Line 102"/>
          <p:cNvSpPr/>
          <p:nvPr/>
        </p:nvSpPr>
        <p:spPr>
          <a:xfrm>
            <a:off x="2590560" y="581472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103"/>
          <p:cNvSpPr/>
          <p:nvPr/>
        </p:nvSpPr>
        <p:spPr>
          <a:xfrm>
            <a:off x="8007480" y="3054240"/>
            <a:ext cx="444240" cy="444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104"/>
          <p:cNvSpPr/>
          <p:nvPr/>
        </p:nvSpPr>
        <p:spPr>
          <a:xfrm>
            <a:off x="80614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3" name="CustomShape 105"/>
          <p:cNvSpPr/>
          <p:nvPr/>
        </p:nvSpPr>
        <p:spPr>
          <a:xfrm>
            <a:off x="8236080" y="4883040"/>
            <a:ext cx="7488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106"/>
          <p:cNvSpPr/>
          <p:nvPr/>
        </p:nvSpPr>
        <p:spPr>
          <a:xfrm>
            <a:off x="8315280" y="4890960"/>
            <a:ext cx="676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5" name="CustomShape 107"/>
          <p:cNvSpPr/>
          <p:nvPr/>
        </p:nvSpPr>
        <p:spPr>
          <a:xfrm>
            <a:off x="8313840" y="5340240"/>
            <a:ext cx="7488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108"/>
          <p:cNvSpPr/>
          <p:nvPr/>
        </p:nvSpPr>
        <p:spPr>
          <a:xfrm>
            <a:off x="8393040" y="5348160"/>
            <a:ext cx="676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7" name="CustomShape 109"/>
          <p:cNvSpPr/>
          <p:nvPr/>
        </p:nvSpPr>
        <p:spPr>
          <a:xfrm>
            <a:off x="7631280" y="4869000"/>
            <a:ext cx="541080" cy="518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8" name="TextShape 110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84E6ABB-D75E-469D-AA2F-ED5F799790C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9" name="TextShape 111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95" dur="indefinite" restart="never" nodeType="tmRoot">
          <p:childTnLst>
            <p:seq>
              <p:cTn id="396" dur="indefinite" nodeType="mainSeq">
                <p:childTnLst>
                  <p:par>
                    <p:cTn id="397" nodeType="clickEffect" fill="hold">
                      <p:stCondLst>
                        <p:cond delay="indefinite"/>
                      </p:stCondLst>
                      <p:childTnLst>
                        <p:par>
                          <p:cTn id="3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nodeType="clickEffect" fill="hold">
                      <p:stCondLst>
                        <p:cond delay="indefinite"/>
                      </p:stCondLst>
                      <p:childTnLst>
                        <p:par>
                          <p:cTn id="4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nodeType="clickEffect" fill="hold">
                      <p:stCondLst>
                        <p:cond delay="indefinite"/>
                      </p:stCondLst>
                      <p:childTnLst>
                        <p:par>
                          <p:cTn id="4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nodeType="clickEffect" fill="hold">
                      <p:stCondLst>
                        <p:cond delay="indefinite"/>
                      </p:stCondLst>
                      <p:childTnLst>
                        <p:par>
                          <p:cTn id="4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nodeType="clickEffect" fill="hold">
                      <p:stCondLst>
                        <p:cond delay="indefinite"/>
                      </p:stCondLst>
                      <p:childTnLst>
                        <p:par>
                          <p:cTn id="4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nodeType="clickEffect" fill="hold">
                      <p:stCondLst>
                        <p:cond delay="indefinite"/>
                      </p:stCondLst>
                      <p:childTnLst>
                        <p:par>
                          <p:cTn id="4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80074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Line 2"/>
          <p:cNvSpPr/>
          <p:nvPr/>
        </p:nvSpPr>
        <p:spPr>
          <a:xfrm>
            <a:off x="7086600" y="1523880"/>
            <a:ext cx="1143000" cy="1523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Line 3"/>
          <p:cNvSpPr/>
          <p:nvPr/>
        </p:nvSpPr>
        <p:spPr>
          <a:xfrm flipV="1">
            <a:off x="3733560" y="137160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Line 4"/>
          <p:cNvSpPr/>
          <p:nvPr/>
        </p:nvSpPr>
        <p:spPr>
          <a:xfrm>
            <a:off x="1904760" y="167616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TextShape 5"/>
          <p:cNvSpPr txBox="1"/>
          <p:nvPr/>
        </p:nvSpPr>
        <p:spPr>
          <a:xfrm>
            <a:off x="533520" y="115920"/>
            <a:ext cx="8610120" cy="907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 Source All Destinations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5" name="CustomShape 6"/>
          <p:cNvSpPr/>
          <p:nvPr/>
        </p:nvSpPr>
        <p:spPr>
          <a:xfrm>
            <a:off x="1454040" y="14540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7"/>
          <p:cNvSpPr/>
          <p:nvPr/>
        </p:nvSpPr>
        <p:spPr>
          <a:xfrm>
            <a:off x="15080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7" name="CustomShape 8"/>
          <p:cNvSpPr/>
          <p:nvPr/>
        </p:nvSpPr>
        <p:spPr>
          <a:xfrm>
            <a:off x="1454040" y="30542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9"/>
          <p:cNvSpPr/>
          <p:nvPr/>
        </p:nvSpPr>
        <p:spPr>
          <a:xfrm>
            <a:off x="150804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9" name="CustomShape 10"/>
          <p:cNvSpPr/>
          <p:nvPr/>
        </p:nvSpPr>
        <p:spPr>
          <a:xfrm>
            <a:off x="3282840" y="14540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11"/>
          <p:cNvSpPr/>
          <p:nvPr/>
        </p:nvSpPr>
        <p:spPr>
          <a:xfrm>
            <a:off x="33368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1" name="CustomShape 12"/>
          <p:cNvSpPr/>
          <p:nvPr/>
        </p:nvSpPr>
        <p:spPr>
          <a:xfrm>
            <a:off x="3206880" y="30542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13"/>
          <p:cNvSpPr/>
          <p:nvPr/>
        </p:nvSpPr>
        <p:spPr>
          <a:xfrm>
            <a:off x="32608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3" name="CustomShape 14"/>
          <p:cNvSpPr/>
          <p:nvPr/>
        </p:nvSpPr>
        <p:spPr>
          <a:xfrm>
            <a:off x="4807080" y="21398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15"/>
          <p:cNvSpPr/>
          <p:nvPr/>
        </p:nvSpPr>
        <p:spPr>
          <a:xfrm>
            <a:off x="4861080" y="2117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5" name="CustomShape 16"/>
          <p:cNvSpPr/>
          <p:nvPr/>
        </p:nvSpPr>
        <p:spPr>
          <a:xfrm>
            <a:off x="6711840" y="1149480"/>
            <a:ext cx="444240" cy="44424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17"/>
          <p:cNvSpPr/>
          <p:nvPr/>
        </p:nvSpPr>
        <p:spPr>
          <a:xfrm>
            <a:off x="6765840" y="1127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7" name="CustomShape 18"/>
          <p:cNvSpPr/>
          <p:nvPr/>
        </p:nvSpPr>
        <p:spPr>
          <a:xfrm>
            <a:off x="80614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8" name="Line 19"/>
          <p:cNvSpPr/>
          <p:nvPr/>
        </p:nvSpPr>
        <p:spPr>
          <a:xfrm>
            <a:off x="1676160" y="190476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Line 20"/>
          <p:cNvSpPr/>
          <p:nvPr/>
        </p:nvSpPr>
        <p:spPr>
          <a:xfrm>
            <a:off x="1904760" y="3276360"/>
            <a:ext cx="129564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Line 21"/>
          <p:cNvSpPr/>
          <p:nvPr/>
        </p:nvSpPr>
        <p:spPr>
          <a:xfrm>
            <a:off x="1828800" y="190476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Line 22"/>
          <p:cNvSpPr/>
          <p:nvPr/>
        </p:nvSpPr>
        <p:spPr>
          <a:xfrm flipH="1">
            <a:off x="1828800" y="1904760"/>
            <a:ext cx="1600200" cy="12193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Line 23"/>
          <p:cNvSpPr/>
          <p:nvPr/>
        </p:nvSpPr>
        <p:spPr>
          <a:xfrm>
            <a:off x="3657600" y="1828800"/>
            <a:ext cx="121896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Line 24"/>
          <p:cNvSpPr/>
          <p:nvPr/>
        </p:nvSpPr>
        <p:spPr>
          <a:xfrm flipV="1">
            <a:off x="1904760" y="2361960"/>
            <a:ext cx="2895840" cy="838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Line 25"/>
          <p:cNvSpPr/>
          <p:nvPr/>
        </p:nvSpPr>
        <p:spPr>
          <a:xfrm flipH="1">
            <a:off x="3581280" y="2590560"/>
            <a:ext cx="1295280" cy="609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Line 26"/>
          <p:cNvSpPr/>
          <p:nvPr/>
        </p:nvSpPr>
        <p:spPr>
          <a:xfrm>
            <a:off x="3657600" y="327636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Line 27"/>
          <p:cNvSpPr/>
          <p:nvPr/>
        </p:nvSpPr>
        <p:spPr>
          <a:xfrm>
            <a:off x="5257800" y="2438280"/>
            <a:ext cx="281916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28"/>
          <p:cNvSpPr/>
          <p:nvPr/>
        </p:nvSpPr>
        <p:spPr>
          <a:xfrm>
            <a:off x="797040" y="1752480"/>
            <a:ext cx="7281360" cy="2668320"/>
          </a:xfrm>
          <a:custGeom>
            <a:avLst/>
            <a:gdLst/>
            <a:ahLst/>
            <a:rect l="l" t="t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29"/>
          <p:cNvSpPr/>
          <p:nvPr/>
        </p:nvSpPr>
        <p:spPr>
          <a:xfrm>
            <a:off x="2286000" y="1219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9" name="CustomShape 30"/>
          <p:cNvSpPr/>
          <p:nvPr/>
        </p:nvSpPr>
        <p:spPr>
          <a:xfrm>
            <a:off x="137160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0" name="CustomShape 31"/>
          <p:cNvSpPr/>
          <p:nvPr/>
        </p:nvSpPr>
        <p:spPr>
          <a:xfrm>
            <a:off x="2133720" y="18288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1" name="CustomShape 32"/>
          <p:cNvSpPr/>
          <p:nvPr/>
        </p:nvSpPr>
        <p:spPr>
          <a:xfrm>
            <a:off x="3048120" y="2057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2" name="CustomShape 33"/>
          <p:cNvSpPr/>
          <p:nvPr/>
        </p:nvSpPr>
        <p:spPr>
          <a:xfrm>
            <a:off x="4800600" y="990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3" name="CustomShape 34"/>
          <p:cNvSpPr/>
          <p:nvPr/>
        </p:nvSpPr>
        <p:spPr>
          <a:xfrm>
            <a:off x="6172200" y="21337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4" name="CustomShape 35"/>
          <p:cNvSpPr/>
          <p:nvPr/>
        </p:nvSpPr>
        <p:spPr>
          <a:xfrm>
            <a:off x="4191120" y="1600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5" name="CustomShape 36"/>
          <p:cNvSpPr/>
          <p:nvPr/>
        </p:nvSpPr>
        <p:spPr>
          <a:xfrm>
            <a:off x="4191120" y="38862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6" name="CustomShape 37"/>
          <p:cNvSpPr/>
          <p:nvPr/>
        </p:nvSpPr>
        <p:spPr>
          <a:xfrm>
            <a:off x="388620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7" name="CustomShape 38"/>
          <p:cNvSpPr/>
          <p:nvPr/>
        </p:nvSpPr>
        <p:spPr>
          <a:xfrm>
            <a:off x="4572000" y="25909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8" name="CustomShape 39"/>
          <p:cNvSpPr/>
          <p:nvPr/>
        </p:nvSpPr>
        <p:spPr>
          <a:xfrm>
            <a:off x="22096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9" name="CustomShape 40"/>
          <p:cNvSpPr/>
          <p:nvPr/>
        </p:nvSpPr>
        <p:spPr>
          <a:xfrm>
            <a:off x="54100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0" name="CustomShape 41"/>
          <p:cNvSpPr/>
          <p:nvPr/>
        </p:nvSpPr>
        <p:spPr>
          <a:xfrm>
            <a:off x="7543800" y="17524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1" name="CustomShape 42"/>
          <p:cNvSpPr/>
          <p:nvPr/>
        </p:nvSpPr>
        <p:spPr>
          <a:xfrm>
            <a:off x="41752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2" name="CustomShape 43"/>
          <p:cNvSpPr/>
          <p:nvPr/>
        </p:nvSpPr>
        <p:spPr>
          <a:xfrm>
            <a:off x="48610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3" name="CustomShape 44"/>
          <p:cNvSpPr/>
          <p:nvPr/>
        </p:nvSpPr>
        <p:spPr>
          <a:xfrm>
            <a:off x="55468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4" name="CustomShape 45"/>
          <p:cNvSpPr/>
          <p:nvPr/>
        </p:nvSpPr>
        <p:spPr>
          <a:xfrm>
            <a:off x="62326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5" name="CustomShape 46"/>
          <p:cNvSpPr/>
          <p:nvPr/>
        </p:nvSpPr>
        <p:spPr>
          <a:xfrm>
            <a:off x="69184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6" name="CustomShape 47"/>
          <p:cNvSpPr/>
          <p:nvPr/>
        </p:nvSpPr>
        <p:spPr>
          <a:xfrm>
            <a:off x="76042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7" name="CustomShape 48"/>
          <p:cNvSpPr/>
          <p:nvPr/>
        </p:nvSpPr>
        <p:spPr>
          <a:xfrm>
            <a:off x="8290080" y="4433760"/>
            <a:ext cx="7012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8" name="CustomShape 49"/>
          <p:cNvSpPr/>
          <p:nvPr/>
        </p:nvSpPr>
        <p:spPr>
          <a:xfrm>
            <a:off x="1370160" y="3403440"/>
            <a:ext cx="7772040" cy="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50"/>
          <p:cNvSpPr/>
          <p:nvPr/>
        </p:nvSpPr>
        <p:spPr>
          <a:xfrm>
            <a:off x="371808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0" name="CustomShape 51"/>
          <p:cNvSpPr/>
          <p:nvPr/>
        </p:nvSpPr>
        <p:spPr>
          <a:xfrm>
            <a:off x="371808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1" name="CustomShape 52"/>
          <p:cNvSpPr/>
          <p:nvPr/>
        </p:nvSpPr>
        <p:spPr>
          <a:xfrm>
            <a:off x="425124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2" name="CustomShape 53"/>
          <p:cNvSpPr/>
          <p:nvPr/>
        </p:nvSpPr>
        <p:spPr>
          <a:xfrm>
            <a:off x="425124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3" name="CustomShape 54"/>
          <p:cNvSpPr/>
          <p:nvPr/>
        </p:nvSpPr>
        <p:spPr>
          <a:xfrm>
            <a:off x="50133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4" name="CustomShape 55"/>
          <p:cNvSpPr/>
          <p:nvPr/>
        </p:nvSpPr>
        <p:spPr>
          <a:xfrm>
            <a:off x="50133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5" name="CustomShape 56"/>
          <p:cNvSpPr/>
          <p:nvPr/>
        </p:nvSpPr>
        <p:spPr>
          <a:xfrm>
            <a:off x="5699160" y="48909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6" name="CustomShape 57"/>
          <p:cNvSpPr/>
          <p:nvPr/>
        </p:nvSpPr>
        <p:spPr>
          <a:xfrm>
            <a:off x="56991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7" name="CustomShape 58"/>
          <p:cNvSpPr/>
          <p:nvPr/>
        </p:nvSpPr>
        <p:spPr>
          <a:xfrm>
            <a:off x="6324480" y="4890960"/>
            <a:ext cx="6854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8" name="CustomShape 59"/>
          <p:cNvSpPr/>
          <p:nvPr/>
        </p:nvSpPr>
        <p:spPr>
          <a:xfrm>
            <a:off x="6384960" y="5348160"/>
            <a:ext cx="4726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9" name="CustomShape 60"/>
          <p:cNvSpPr/>
          <p:nvPr/>
        </p:nvSpPr>
        <p:spPr>
          <a:xfrm>
            <a:off x="7070760" y="48909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0" name="CustomShape 61"/>
          <p:cNvSpPr/>
          <p:nvPr/>
        </p:nvSpPr>
        <p:spPr>
          <a:xfrm>
            <a:off x="7070760" y="53481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1" name="CustomShape 62"/>
          <p:cNvSpPr/>
          <p:nvPr/>
        </p:nvSpPr>
        <p:spPr>
          <a:xfrm>
            <a:off x="7756560" y="48909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2" name="CustomShape 63"/>
          <p:cNvSpPr/>
          <p:nvPr/>
        </p:nvSpPr>
        <p:spPr>
          <a:xfrm>
            <a:off x="7756560" y="53481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3" name="CustomShape 64"/>
          <p:cNvSpPr/>
          <p:nvPr/>
        </p:nvSpPr>
        <p:spPr>
          <a:xfrm>
            <a:off x="8305920" y="4890960"/>
            <a:ext cx="60912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4" name="CustomShape 65"/>
          <p:cNvSpPr/>
          <p:nvPr/>
        </p:nvSpPr>
        <p:spPr>
          <a:xfrm>
            <a:off x="8442360" y="53481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5" name="CustomShape 66"/>
          <p:cNvSpPr/>
          <p:nvPr/>
        </p:nvSpPr>
        <p:spPr>
          <a:xfrm>
            <a:off x="6940440" y="48830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67"/>
          <p:cNvSpPr/>
          <p:nvPr/>
        </p:nvSpPr>
        <p:spPr>
          <a:xfrm>
            <a:off x="6994440" y="48909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7" name="CustomShape 68"/>
          <p:cNvSpPr/>
          <p:nvPr/>
        </p:nvSpPr>
        <p:spPr>
          <a:xfrm>
            <a:off x="6940440" y="53402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69"/>
          <p:cNvSpPr/>
          <p:nvPr/>
        </p:nvSpPr>
        <p:spPr>
          <a:xfrm>
            <a:off x="6994440" y="53481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9" name="CustomShape 70"/>
          <p:cNvSpPr/>
          <p:nvPr/>
        </p:nvSpPr>
        <p:spPr>
          <a:xfrm>
            <a:off x="7550280" y="4883040"/>
            <a:ext cx="7488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71"/>
          <p:cNvSpPr/>
          <p:nvPr/>
        </p:nvSpPr>
        <p:spPr>
          <a:xfrm>
            <a:off x="7629480" y="4890960"/>
            <a:ext cx="676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1" name="CustomShape 72"/>
          <p:cNvSpPr/>
          <p:nvPr/>
        </p:nvSpPr>
        <p:spPr>
          <a:xfrm>
            <a:off x="7702560" y="5340240"/>
            <a:ext cx="5202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73"/>
          <p:cNvSpPr/>
          <p:nvPr/>
        </p:nvSpPr>
        <p:spPr>
          <a:xfrm>
            <a:off x="7756560" y="5348160"/>
            <a:ext cx="472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3" name="CustomShape 74"/>
          <p:cNvSpPr/>
          <p:nvPr/>
        </p:nvSpPr>
        <p:spPr>
          <a:xfrm>
            <a:off x="8236080" y="4883040"/>
            <a:ext cx="7488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75"/>
          <p:cNvSpPr/>
          <p:nvPr/>
        </p:nvSpPr>
        <p:spPr>
          <a:xfrm>
            <a:off x="8315280" y="4890960"/>
            <a:ext cx="676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5" name="CustomShape 76"/>
          <p:cNvSpPr/>
          <p:nvPr/>
        </p:nvSpPr>
        <p:spPr>
          <a:xfrm>
            <a:off x="8313840" y="5340240"/>
            <a:ext cx="7488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77"/>
          <p:cNvSpPr/>
          <p:nvPr/>
        </p:nvSpPr>
        <p:spPr>
          <a:xfrm>
            <a:off x="8393040" y="5348160"/>
            <a:ext cx="676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7" name="CustomShape 78"/>
          <p:cNvSpPr/>
          <p:nvPr/>
        </p:nvSpPr>
        <p:spPr>
          <a:xfrm>
            <a:off x="82440" y="44258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79"/>
          <p:cNvSpPr/>
          <p:nvPr/>
        </p:nvSpPr>
        <p:spPr>
          <a:xfrm>
            <a:off x="136440" y="4403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9" name="CustomShape 80"/>
          <p:cNvSpPr/>
          <p:nvPr/>
        </p:nvSpPr>
        <p:spPr>
          <a:xfrm>
            <a:off x="1073160" y="44258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81"/>
          <p:cNvSpPr/>
          <p:nvPr/>
        </p:nvSpPr>
        <p:spPr>
          <a:xfrm>
            <a:off x="1127160" y="4403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1" name="Line 82"/>
          <p:cNvSpPr/>
          <p:nvPr/>
        </p:nvSpPr>
        <p:spPr>
          <a:xfrm>
            <a:off x="533160" y="464796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83"/>
          <p:cNvSpPr/>
          <p:nvPr/>
        </p:nvSpPr>
        <p:spPr>
          <a:xfrm>
            <a:off x="2063880" y="44258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84"/>
          <p:cNvSpPr/>
          <p:nvPr/>
        </p:nvSpPr>
        <p:spPr>
          <a:xfrm>
            <a:off x="2117880" y="4403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4" name="Line 85"/>
          <p:cNvSpPr/>
          <p:nvPr/>
        </p:nvSpPr>
        <p:spPr>
          <a:xfrm>
            <a:off x="1523880" y="464796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86"/>
          <p:cNvSpPr/>
          <p:nvPr/>
        </p:nvSpPr>
        <p:spPr>
          <a:xfrm>
            <a:off x="8007480" y="3054240"/>
            <a:ext cx="444240" cy="444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87"/>
          <p:cNvSpPr/>
          <p:nvPr/>
        </p:nvSpPr>
        <p:spPr>
          <a:xfrm>
            <a:off x="80614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7" name="CustomShape 88"/>
          <p:cNvSpPr/>
          <p:nvPr/>
        </p:nvSpPr>
        <p:spPr>
          <a:xfrm>
            <a:off x="8236080" y="4883040"/>
            <a:ext cx="7488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89"/>
          <p:cNvSpPr/>
          <p:nvPr/>
        </p:nvSpPr>
        <p:spPr>
          <a:xfrm>
            <a:off x="8315280" y="4890960"/>
            <a:ext cx="676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9" name="CustomShape 90"/>
          <p:cNvSpPr/>
          <p:nvPr/>
        </p:nvSpPr>
        <p:spPr>
          <a:xfrm>
            <a:off x="8386920" y="5342040"/>
            <a:ext cx="748800" cy="44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91"/>
          <p:cNvSpPr/>
          <p:nvPr/>
        </p:nvSpPr>
        <p:spPr>
          <a:xfrm>
            <a:off x="8466120" y="5349960"/>
            <a:ext cx="676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1" name="TextShape 92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F23DBBA-CBCE-4EF7-8D47-D148A2823D5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2" name="TextShape 93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21" dur="indefinite" restart="never" nodeType="tmRoot">
          <p:childTnLst>
            <p:seq>
              <p:cTn id="422" dur="indefinite" nodeType="mainSeq">
                <p:childTnLst>
                  <p:par>
                    <p:cTn id="423" nodeType="clickEffect" fill="hold">
                      <p:stCondLst>
                        <p:cond delay="indefinite"/>
                      </p:stCondLst>
                      <p:childTnLst>
                        <p:par>
                          <p:cTn id="4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nodeType="clickEffect" fill="hold">
                      <p:stCondLst>
                        <p:cond delay="indefinite"/>
                      </p:stCondLst>
                      <p:childTnLst>
                        <p:par>
                          <p:cTn id="4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nodeType="clickEffect" fill="hold">
                      <p:stCondLst>
                        <p:cond delay="indefinite"/>
                      </p:stCondLst>
                      <p:childTnLst>
                        <p:par>
                          <p:cTn id="4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nodeType="clickEffect" fill="hold">
                      <p:stCondLst>
                        <p:cond delay="indefinite"/>
                      </p:stCondLst>
                      <p:childTnLst>
                        <p:par>
                          <p:cTn id="4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nodeType="clickEffect" fill="hold">
                      <p:stCondLst>
                        <p:cond delay="indefinite"/>
                      </p:stCondLst>
                      <p:childTnLst>
                        <p:par>
                          <p:cTn id="4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TextShape 1"/>
          <p:cNvSpPr txBox="1"/>
          <p:nvPr/>
        </p:nvSpPr>
        <p:spPr>
          <a:xfrm>
            <a:off x="533520" y="115920"/>
            <a:ext cx="8610120" cy="9806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 Source All Destinations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4" name="CustomShape 2"/>
          <p:cNvSpPr/>
          <p:nvPr/>
        </p:nvSpPr>
        <p:spPr>
          <a:xfrm>
            <a:off x="468360" y="1301760"/>
            <a:ext cx="8377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5" name="CustomShape 3"/>
          <p:cNvSpPr/>
          <p:nvPr/>
        </p:nvSpPr>
        <p:spPr>
          <a:xfrm>
            <a:off x="627120" y="17654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4"/>
          <p:cNvSpPr/>
          <p:nvPr/>
        </p:nvSpPr>
        <p:spPr>
          <a:xfrm>
            <a:off x="681120" y="17431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7" name="CustomShape 5"/>
          <p:cNvSpPr/>
          <p:nvPr/>
        </p:nvSpPr>
        <p:spPr>
          <a:xfrm>
            <a:off x="4202280" y="17589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8" name="CustomShape 6"/>
          <p:cNvSpPr/>
          <p:nvPr/>
        </p:nvSpPr>
        <p:spPr>
          <a:xfrm>
            <a:off x="627120" y="23367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7"/>
          <p:cNvSpPr/>
          <p:nvPr/>
        </p:nvSpPr>
        <p:spPr>
          <a:xfrm>
            <a:off x="681120" y="23144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0" name="CustomShape 8"/>
          <p:cNvSpPr/>
          <p:nvPr/>
        </p:nvSpPr>
        <p:spPr>
          <a:xfrm>
            <a:off x="1617840" y="23367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9"/>
          <p:cNvSpPr/>
          <p:nvPr/>
        </p:nvSpPr>
        <p:spPr>
          <a:xfrm>
            <a:off x="1671480" y="23144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2" name="Line 10"/>
          <p:cNvSpPr/>
          <p:nvPr/>
        </p:nvSpPr>
        <p:spPr>
          <a:xfrm>
            <a:off x="1077840" y="255888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11"/>
          <p:cNvSpPr/>
          <p:nvPr/>
        </p:nvSpPr>
        <p:spPr>
          <a:xfrm>
            <a:off x="4202280" y="2254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4" name="CustomShape 12"/>
          <p:cNvSpPr/>
          <p:nvPr/>
        </p:nvSpPr>
        <p:spPr>
          <a:xfrm>
            <a:off x="627120" y="29242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13"/>
          <p:cNvSpPr/>
          <p:nvPr/>
        </p:nvSpPr>
        <p:spPr>
          <a:xfrm>
            <a:off x="681120" y="29019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6" name="CustomShape 14"/>
          <p:cNvSpPr/>
          <p:nvPr/>
        </p:nvSpPr>
        <p:spPr>
          <a:xfrm>
            <a:off x="1617840" y="29242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15"/>
          <p:cNvSpPr/>
          <p:nvPr/>
        </p:nvSpPr>
        <p:spPr>
          <a:xfrm>
            <a:off x="1671480" y="29019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8" name="Line 16"/>
          <p:cNvSpPr/>
          <p:nvPr/>
        </p:nvSpPr>
        <p:spPr>
          <a:xfrm>
            <a:off x="1077840" y="314640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17"/>
          <p:cNvSpPr/>
          <p:nvPr/>
        </p:nvSpPr>
        <p:spPr>
          <a:xfrm>
            <a:off x="4202280" y="2917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0" name="CustomShape 18"/>
          <p:cNvSpPr/>
          <p:nvPr/>
        </p:nvSpPr>
        <p:spPr>
          <a:xfrm>
            <a:off x="2608200" y="29242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19"/>
          <p:cNvSpPr/>
          <p:nvPr/>
        </p:nvSpPr>
        <p:spPr>
          <a:xfrm>
            <a:off x="2662200" y="29019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2" name="Line 20"/>
          <p:cNvSpPr/>
          <p:nvPr/>
        </p:nvSpPr>
        <p:spPr>
          <a:xfrm>
            <a:off x="2068200" y="314640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21"/>
          <p:cNvSpPr/>
          <p:nvPr/>
        </p:nvSpPr>
        <p:spPr>
          <a:xfrm>
            <a:off x="627120" y="35002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2"/>
          <p:cNvSpPr/>
          <p:nvPr/>
        </p:nvSpPr>
        <p:spPr>
          <a:xfrm>
            <a:off x="681120" y="34783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5" name="CustomShape 23"/>
          <p:cNvSpPr/>
          <p:nvPr/>
        </p:nvSpPr>
        <p:spPr>
          <a:xfrm>
            <a:off x="1617840" y="35002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24"/>
          <p:cNvSpPr/>
          <p:nvPr/>
        </p:nvSpPr>
        <p:spPr>
          <a:xfrm>
            <a:off x="1671480" y="34783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7" name="Line 25"/>
          <p:cNvSpPr/>
          <p:nvPr/>
        </p:nvSpPr>
        <p:spPr>
          <a:xfrm>
            <a:off x="1077840" y="372240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26"/>
          <p:cNvSpPr/>
          <p:nvPr/>
        </p:nvSpPr>
        <p:spPr>
          <a:xfrm>
            <a:off x="4202280" y="34941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9" name="CustomShape 27"/>
          <p:cNvSpPr/>
          <p:nvPr/>
        </p:nvSpPr>
        <p:spPr>
          <a:xfrm>
            <a:off x="627120" y="40654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28"/>
          <p:cNvSpPr/>
          <p:nvPr/>
        </p:nvSpPr>
        <p:spPr>
          <a:xfrm>
            <a:off x="681120" y="40435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1" name="CustomShape 29"/>
          <p:cNvSpPr/>
          <p:nvPr/>
        </p:nvSpPr>
        <p:spPr>
          <a:xfrm>
            <a:off x="1617840" y="40654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30"/>
          <p:cNvSpPr/>
          <p:nvPr/>
        </p:nvSpPr>
        <p:spPr>
          <a:xfrm>
            <a:off x="1671480" y="40435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3" name="Line 31"/>
          <p:cNvSpPr/>
          <p:nvPr/>
        </p:nvSpPr>
        <p:spPr>
          <a:xfrm>
            <a:off x="1077840" y="428760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32"/>
          <p:cNvSpPr/>
          <p:nvPr/>
        </p:nvSpPr>
        <p:spPr>
          <a:xfrm>
            <a:off x="4202280" y="398304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5" name="CustomShape 33"/>
          <p:cNvSpPr/>
          <p:nvPr/>
        </p:nvSpPr>
        <p:spPr>
          <a:xfrm>
            <a:off x="2608200" y="40654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34"/>
          <p:cNvSpPr/>
          <p:nvPr/>
        </p:nvSpPr>
        <p:spPr>
          <a:xfrm>
            <a:off x="2662200" y="40435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7" name="Line 35"/>
          <p:cNvSpPr/>
          <p:nvPr/>
        </p:nvSpPr>
        <p:spPr>
          <a:xfrm>
            <a:off x="2068200" y="428760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36"/>
          <p:cNvSpPr/>
          <p:nvPr/>
        </p:nvSpPr>
        <p:spPr>
          <a:xfrm>
            <a:off x="3598920" y="40654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37"/>
          <p:cNvSpPr/>
          <p:nvPr/>
        </p:nvSpPr>
        <p:spPr>
          <a:xfrm>
            <a:off x="3652920" y="40435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0" name="Line 38"/>
          <p:cNvSpPr/>
          <p:nvPr/>
        </p:nvSpPr>
        <p:spPr>
          <a:xfrm>
            <a:off x="3058920" y="428760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39"/>
          <p:cNvSpPr/>
          <p:nvPr/>
        </p:nvSpPr>
        <p:spPr>
          <a:xfrm>
            <a:off x="627120" y="47131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40"/>
          <p:cNvSpPr/>
          <p:nvPr/>
        </p:nvSpPr>
        <p:spPr>
          <a:xfrm>
            <a:off x="681120" y="4691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3" name="CustomShape 41"/>
          <p:cNvSpPr/>
          <p:nvPr/>
        </p:nvSpPr>
        <p:spPr>
          <a:xfrm>
            <a:off x="1617840" y="47131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42"/>
          <p:cNvSpPr/>
          <p:nvPr/>
        </p:nvSpPr>
        <p:spPr>
          <a:xfrm>
            <a:off x="1671480" y="4691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5" name="Line 43"/>
          <p:cNvSpPr/>
          <p:nvPr/>
        </p:nvSpPr>
        <p:spPr>
          <a:xfrm>
            <a:off x="1077840" y="493524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44"/>
          <p:cNvSpPr/>
          <p:nvPr/>
        </p:nvSpPr>
        <p:spPr>
          <a:xfrm>
            <a:off x="4049640" y="463068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7" name="CustomShape 45"/>
          <p:cNvSpPr/>
          <p:nvPr/>
        </p:nvSpPr>
        <p:spPr>
          <a:xfrm>
            <a:off x="2608200" y="47131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46"/>
          <p:cNvSpPr/>
          <p:nvPr/>
        </p:nvSpPr>
        <p:spPr>
          <a:xfrm>
            <a:off x="2662200" y="4691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9" name="Line 47"/>
          <p:cNvSpPr/>
          <p:nvPr/>
        </p:nvSpPr>
        <p:spPr>
          <a:xfrm>
            <a:off x="2068200" y="493524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48"/>
          <p:cNvSpPr/>
          <p:nvPr/>
        </p:nvSpPr>
        <p:spPr>
          <a:xfrm>
            <a:off x="627120" y="53611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49"/>
          <p:cNvSpPr/>
          <p:nvPr/>
        </p:nvSpPr>
        <p:spPr>
          <a:xfrm>
            <a:off x="681120" y="53388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2" name="CustomShape 50"/>
          <p:cNvSpPr/>
          <p:nvPr/>
        </p:nvSpPr>
        <p:spPr>
          <a:xfrm>
            <a:off x="1617840" y="53611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51"/>
          <p:cNvSpPr/>
          <p:nvPr/>
        </p:nvSpPr>
        <p:spPr>
          <a:xfrm>
            <a:off x="1671480" y="53388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4" name="Line 52"/>
          <p:cNvSpPr/>
          <p:nvPr/>
        </p:nvSpPr>
        <p:spPr>
          <a:xfrm>
            <a:off x="1077840" y="558288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53"/>
          <p:cNvSpPr/>
          <p:nvPr/>
        </p:nvSpPr>
        <p:spPr>
          <a:xfrm>
            <a:off x="4049640" y="52783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6" name="CustomShape 54"/>
          <p:cNvSpPr/>
          <p:nvPr/>
        </p:nvSpPr>
        <p:spPr>
          <a:xfrm>
            <a:off x="2608200" y="53611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55"/>
          <p:cNvSpPr/>
          <p:nvPr/>
        </p:nvSpPr>
        <p:spPr>
          <a:xfrm>
            <a:off x="2662200" y="53388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8" name="Line 56"/>
          <p:cNvSpPr/>
          <p:nvPr/>
        </p:nvSpPr>
        <p:spPr>
          <a:xfrm>
            <a:off x="2068200" y="558288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57"/>
          <p:cNvSpPr/>
          <p:nvPr/>
        </p:nvSpPr>
        <p:spPr>
          <a:xfrm>
            <a:off x="3598920" y="53611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58"/>
          <p:cNvSpPr/>
          <p:nvPr/>
        </p:nvSpPr>
        <p:spPr>
          <a:xfrm>
            <a:off x="3652920" y="53388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1" name="Line 59"/>
          <p:cNvSpPr/>
          <p:nvPr/>
        </p:nvSpPr>
        <p:spPr>
          <a:xfrm>
            <a:off x="3058920" y="558288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60"/>
          <p:cNvSpPr/>
          <p:nvPr/>
        </p:nvSpPr>
        <p:spPr>
          <a:xfrm>
            <a:off x="3745080" y="1301760"/>
            <a:ext cx="12949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Length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3" name="CustomShape 61"/>
          <p:cNvSpPr/>
          <p:nvPr/>
        </p:nvSpPr>
        <p:spPr>
          <a:xfrm>
            <a:off x="4730760" y="4052880"/>
            <a:ext cx="622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4" name="CustomShape 62"/>
          <p:cNvSpPr/>
          <p:nvPr/>
        </p:nvSpPr>
        <p:spPr>
          <a:xfrm>
            <a:off x="5340240" y="4052880"/>
            <a:ext cx="622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5" name="CustomShape 63"/>
          <p:cNvSpPr/>
          <p:nvPr/>
        </p:nvSpPr>
        <p:spPr>
          <a:xfrm>
            <a:off x="5950080" y="4052880"/>
            <a:ext cx="6220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6" name="CustomShape 64"/>
          <p:cNvSpPr/>
          <p:nvPr/>
        </p:nvSpPr>
        <p:spPr>
          <a:xfrm>
            <a:off x="6556320" y="4052880"/>
            <a:ext cx="62496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7" name="CustomShape 65"/>
          <p:cNvSpPr/>
          <p:nvPr/>
        </p:nvSpPr>
        <p:spPr>
          <a:xfrm>
            <a:off x="7165800" y="4052880"/>
            <a:ext cx="62496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8" name="CustomShape 66"/>
          <p:cNvSpPr/>
          <p:nvPr/>
        </p:nvSpPr>
        <p:spPr>
          <a:xfrm>
            <a:off x="7775640" y="4052880"/>
            <a:ext cx="62352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9" name="CustomShape 67"/>
          <p:cNvSpPr/>
          <p:nvPr/>
        </p:nvSpPr>
        <p:spPr>
          <a:xfrm>
            <a:off x="8385120" y="4052880"/>
            <a:ext cx="62352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0" name="CustomShape 68"/>
          <p:cNvSpPr/>
          <p:nvPr/>
        </p:nvSpPr>
        <p:spPr>
          <a:xfrm>
            <a:off x="4799160" y="4510080"/>
            <a:ext cx="418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1" name="CustomShape 69"/>
          <p:cNvSpPr/>
          <p:nvPr/>
        </p:nvSpPr>
        <p:spPr>
          <a:xfrm>
            <a:off x="4799160" y="4967280"/>
            <a:ext cx="418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2" name="CustomShape 70"/>
          <p:cNvSpPr/>
          <p:nvPr/>
        </p:nvSpPr>
        <p:spPr>
          <a:xfrm>
            <a:off x="5473800" y="4510080"/>
            <a:ext cx="42192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3" name="CustomShape 71"/>
          <p:cNvSpPr/>
          <p:nvPr/>
        </p:nvSpPr>
        <p:spPr>
          <a:xfrm>
            <a:off x="5473800" y="4967280"/>
            <a:ext cx="42192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4" name="CustomShape 72"/>
          <p:cNvSpPr/>
          <p:nvPr/>
        </p:nvSpPr>
        <p:spPr>
          <a:xfrm>
            <a:off x="6083280" y="4510080"/>
            <a:ext cx="42192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5" name="CustomShape 73"/>
          <p:cNvSpPr/>
          <p:nvPr/>
        </p:nvSpPr>
        <p:spPr>
          <a:xfrm>
            <a:off x="6083280" y="4967280"/>
            <a:ext cx="42192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6" name="CustomShape 74"/>
          <p:cNvSpPr/>
          <p:nvPr/>
        </p:nvSpPr>
        <p:spPr>
          <a:xfrm>
            <a:off x="6638760" y="4510080"/>
            <a:ext cx="60912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7" name="CustomShape 75"/>
          <p:cNvSpPr/>
          <p:nvPr/>
        </p:nvSpPr>
        <p:spPr>
          <a:xfrm>
            <a:off x="6692760" y="4967280"/>
            <a:ext cx="418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8" name="CustomShape 76"/>
          <p:cNvSpPr/>
          <p:nvPr/>
        </p:nvSpPr>
        <p:spPr>
          <a:xfrm>
            <a:off x="7236000" y="4508640"/>
            <a:ext cx="418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9" name="CustomShape 77"/>
          <p:cNvSpPr/>
          <p:nvPr/>
        </p:nvSpPr>
        <p:spPr>
          <a:xfrm>
            <a:off x="7236000" y="4941720"/>
            <a:ext cx="418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0" name="CustomShape 78"/>
          <p:cNvSpPr/>
          <p:nvPr/>
        </p:nvSpPr>
        <p:spPr>
          <a:xfrm>
            <a:off x="7812000" y="4508640"/>
            <a:ext cx="60120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1" name="CustomShape 79"/>
          <p:cNvSpPr/>
          <p:nvPr/>
        </p:nvSpPr>
        <p:spPr>
          <a:xfrm>
            <a:off x="7956720" y="4941720"/>
            <a:ext cx="4186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2" name="CustomShape 80"/>
          <p:cNvSpPr/>
          <p:nvPr/>
        </p:nvSpPr>
        <p:spPr>
          <a:xfrm>
            <a:off x="8388360" y="4508640"/>
            <a:ext cx="60120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3" name="CustomShape 81"/>
          <p:cNvSpPr/>
          <p:nvPr/>
        </p:nvSpPr>
        <p:spPr>
          <a:xfrm>
            <a:off x="8532720" y="4941720"/>
            <a:ext cx="431280" cy="51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4" name="TextShape 82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3A18F39-0110-408C-B042-A7C3A46A62A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5" name="TextShape 83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43" dur="indefinite" restart="never" nodeType="tmRoot">
          <p:childTnLst>
            <p:seq>
              <p:cTn id="4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Shortest Path Problem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Dijkstra’s method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Bellman-Ford Algorithm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Floyd’s Algorithm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3F5D6D8-8584-49DB-AA49-F4E1C33C74B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TextShape 1"/>
          <p:cNvSpPr txBox="1"/>
          <p:nvPr/>
        </p:nvSpPr>
        <p:spPr>
          <a:xfrm>
            <a:off x="457200" y="277920"/>
            <a:ext cx="8229240" cy="774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 Source Single Destination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7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Terminate single source all destinations algorithm as soon as shortest path to desired vertex has been generated.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8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3C52D5F-419C-4155-853D-A09C26B136D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9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45" dur="indefinite" restart="never" nodeType="tmRoot">
          <p:childTnLst>
            <p:seq>
              <p:cTn id="446" dur="indefinite" nodeType="mainSeq">
                <p:childTnLst>
                  <p:par>
                    <p:cTn id="447" nodeType="clickEffect" fill="hold">
                      <p:stCondLst>
                        <p:cond delay="indefinite"/>
                      </p:stCondLst>
                      <p:childTnLst>
                        <p:par>
                          <p:cTn id="4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1" dur="500" fill="hold"/>
                                        <p:tgtEl>
                                          <p:spTgt spid="1067">
                                            <p:txEl>
                                              <p:p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2" dur="500" fill="hold"/>
                                        <p:tgtEl>
                                          <p:spTgt spid="1067">
                                            <p:txEl>
                                              <p:p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TextShape 1"/>
          <p:cNvSpPr txBox="1"/>
          <p:nvPr/>
        </p:nvSpPr>
        <p:spPr>
          <a:xfrm>
            <a:off x="395280" y="189000"/>
            <a:ext cx="8307000" cy="11426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Structures For Dijkstra’s Algorithm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1" name="TextShape 2"/>
          <p:cNvSpPr txBox="1"/>
          <p:nvPr/>
        </p:nvSpPr>
        <p:spPr>
          <a:xfrm>
            <a:off x="468360" y="1523880"/>
            <a:ext cx="8206920" cy="45684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described single source all destinations algorithm is known as Dijkstra’s algorithm.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Implement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d[]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p[]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 arrays.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Keep a linear list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of reachable vertices to which shortest path is yet to be generated.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Select and remove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that has smallest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d[]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value.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Update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d[]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p[]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values of vertices adjacent to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2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07FA370-ADD9-46CE-878B-22ADFAA639E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3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53" dur="indefinite" restart="never" nodeType="tmRoot">
          <p:childTnLst>
            <p:seq>
              <p:cTn id="454" dur="indefinite" nodeType="mainSeq">
                <p:childTnLst>
                  <p:par>
                    <p:cTn id="455" nodeType="clickEffect" fill="hold">
                      <p:stCondLst>
                        <p:cond delay="indefinite"/>
                      </p:stCondLst>
                      <p:childTnLst>
                        <p:par>
                          <p:cTn id="4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9" dur="500" fill="hold"/>
                                        <p:tgtEl>
                                          <p:spTgt spid="1071">
                                            <p:txEl>
                                              <p:p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0" dur="500" fill="hold"/>
                                        <p:tgtEl>
                                          <p:spTgt spid="1071">
                                            <p:txEl>
                                              <p:p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nodeType="clickEffect" fill="hold">
                      <p:stCondLst>
                        <p:cond delay="indefinite"/>
                      </p:stCondLst>
                      <p:childTnLst>
                        <p:par>
                          <p:cTn id="4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5" dur="500" fill="hold"/>
                                        <p:tgtEl>
                                          <p:spTgt spid="1071">
                                            <p:txEl>
                                              <p:p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6" dur="500" fill="hold"/>
                                        <p:tgtEl>
                                          <p:spTgt spid="1071">
                                            <p:txEl>
                                              <p:p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nodeType="clickEffect" fill="hold">
                      <p:stCondLst>
                        <p:cond delay="indefinite"/>
                      </p:stCondLst>
                      <p:childTnLst>
                        <p:par>
                          <p:cTn id="4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st="12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1" dur="500" fill="hold"/>
                                        <p:tgtEl>
                                          <p:spTgt spid="1071">
                                            <p:txEl>
                                              <p:pRg st="12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2" dur="500" fill="hold"/>
                                        <p:tgtEl>
                                          <p:spTgt spid="1071">
                                            <p:txEl>
                                              <p:pRg st="12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nodeType="clickEffect" fill="hold">
                      <p:stCondLst>
                        <p:cond delay="indefinite"/>
                      </p:stCondLst>
                      <p:childTnLst>
                        <p:par>
                          <p:cTn id="4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st="215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7" dur="500" fill="hold"/>
                                        <p:tgtEl>
                                          <p:spTgt spid="1071">
                                            <p:txEl>
                                              <p:pRg st="215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8" dur="500" fill="hold"/>
                                        <p:tgtEl>
                                          <p:spTgt spid="1071">
                                            <p:txEl>
                                              <p:pRg st="215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nodeType="clickEffect" fill="hold">
                      <p:stCondLst>
                        <p:cond delay="indefinite"/>
                      </p:stCondLst>
                      <p:childTnLst>
                        <p:par>
                          <p:cTn id="4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st="276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3" dur="500" fill="hold"/>
                                        <p:tgtEl>
                                          <p:spTgt spid="1071">
                                            <p:txEl>
                                              <p:pRg st="276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4" dur="500" fill="hold"/>
                                        <p:tgtEl>
                                          <p:spTgt spid="1071">
                                            <p:txEl>
                                              <p:pRg st="276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TextShape 1"/>
          <p:cNvSpPr txBox="1"/>
          <p:nvPr/>
        </p:nvSpPr>
        <p:spPr>
          <a:xfrm>
            <a:off x="457200" y="277920"/>
            <a:ext cx="8229240" cy="703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Complexity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5" name="TextShape 2"/>
          <p:cNvSpPr txBox="1"/>
          <p:nvPr/>
        </p:nvSpPr>
        <p:spPr>
          <a:xfrm>
            <a:off x="684360" y="134136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select next destination vertex.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O(out-degree)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update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d[]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p[]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values when adjacency lists are used.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update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d[]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p[]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values when adjacency matrix is used.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Selection and update done once for each vertex to which a shortest path is found.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Total time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+ e) = O(n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6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BAAD269-85F4-4FD1-92A2-B75105946C4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7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85" dur="indefinite" restart="never" nodeType="tmRoot">
          <p:childTnLst>
            <p:seq>
              <p:cTn id="486" dur="indefinite" nodeType="mainSeq">
                <p:childTnLst>
                  <p:par>
                    <p:cTn id="487" nodeType="clickEffect" fill="hold">
                      <p:stCondLst>
                        <p:cond delay="indefinite"/>
                      </p:stCondLst>
                      <p:childTnLst>
                        <p:par>
                          <p:cTn id="4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nodeType="clickEffect" fill="hold">
                      <p:stCondLst>
                        <p:cond delay="indefinite"/>
                      </p:stCondLst>
                      <p:childTnLst>
                        <p:par>
                          <p:cTn id="4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4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nodeType="clickEffect" fill="hold">
                      <p:stCondLst>
                        <p:cond delay="indefinite"/>
                      </p:stCondLst>
                      <p:childTnLst>
                        <p:par>
                          <p:cTn id="4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114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nodeType="clickEffect" fill="hold">
                      <p:stCondLst>
                        <p:cond delay="indefinite"/>
                      </p:stCondLst>
                      <p:childTnLst>
                        <p:par>
                          <p:cTn id="5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179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nodeType="clickEffect" fill="hold">
                      <p:stCondLst>
                        <p:cond delay="indefinite"/>
                      </p:stCondLst>
                      <p:childTnLst>
                        <p:par>
                          <p:cTn id="5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261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TextShape 1"/>
          <p:cNvSpPr txBox="1"/>
          <p:nvPr/>
        </p:nvSpPr>
        <p:spPr>
          <a:xfrm>
            <a:off x="457200" y="277920"/>
            <a:ext cx="8229240" cy="847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Complexity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9" name="TextShape 2"/>
          <p:cNvSpPr txBox="1"/>
          <p:nvPr/>
        </p:nvSpPr>
        <p:spPr>
          <a:xfrm>
            <a:off x="684360" y="1484280"/>
            <a:ext cx="7772040" cy="47239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a min heap of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d[]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values is used in place of the linear list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of reachable vertices, total time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O((n+e) log n),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because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remove min operations and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O(e)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change key (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d[]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value) operations are done.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using a min heap is worse than using a linear list.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a Fibonacci heap is used, the total time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 log n + e).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0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70B34AD-13C8-4C12-9E6D-6AFED8710D2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1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07" dur="indefinite" restart="never" nodeType="tmRoot">
          <p:childTnLst>
            <p:seq>
              <p:cTn id="508" dur="indefinite" nodeType="mainSeq">
                <p:childTnLst>
                  <p:par>
                    <p:cTn id="509" nodeType="clickEffect" fill="hold">
                      <p:stCondLst>
                        <p:cond delay="indefinite"/>
                      </p:stCondLst>
                      <p:childTnLst>
                        <p:par>
                          <p:cTn id="5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0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nodeType="clickEffect" fill="hold">
                      <p:stCondLst>
                        <p:cond delay="indefinite"/>
                      </p:stCondLst>
                      <p:childTnLst>
                        <p:par>
                          <p:cTn id="5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209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nodeType="clickEffect" fill="hold">
                      <p:stCondLst>
                        <p:cond delay="indefinite"/>
                      </p:stCondLst>
                      <p:childTnLst>
                        <p:par>
                          <p:cTn id="5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278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extShape 1"/>
          <p:cNvSpPr txBox="1"/>
          <p:nvPr/>
        </p:nvSpPr>
        <p:spPr>
          <a:xfrm>
            <a:off x="380880" y="260280"/>
            <a:ext cx="8294400" cy="1828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Single-Source All-Destinations Shortest Paths With General Weights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3" name="TextShape 2"/>
          <p:cNvSpPr txBox="1"/>
          <p:nvPr/>
        </p:nvSpPr>
        <p:spPr>
          <a:xfrm>
            <a:off x="395280" y="2924280"/>
            <a:ext cx="8381520" cy="2971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Directed weighted graph.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Edges may have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negative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cost.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 cycle whose cost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 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Find a shortest path from a given source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each of the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vertices of the digraph.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4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644E7A6-6919-43C4-B0BA-585798571E9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5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21" dur="indefinite" restart="never" nodeType="tmRoot">
          <p:childTnLst>
            <p:seq>
              <p:cTn id="522" dur="indefinite" nodeType="mainSeq">
                <p:childTnLst>
                  <p:par>
                    <p:cTn id="523" nodeType="clickEffect" fill="hold">
                      <p:stCondLst>
                        <p:cond delay="indefinite"/>
                      </p:stCondLst>
                      <p:childTnLst>
                        <p:par>
                          <p:cTn id="5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7" dur="500" fill="hold"/>
                                        <p:tgtEl>
                                          <p:spTgt spid="1083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8" dur="500" fill="hold"/>
                                        <p:tgtEl>
                                          <p:spTgt spid="1083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nodeType="clickEffect" fill="hold">
                      <p:stCondLst>
                        <p:cond delay="indefinite"/>
                      </p:stCondLst>
                      <p:childTnLst>
                        <p:par>
                          <p:cTn id="5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2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3" dur="500" fill="hold"/>
                                        <p:tgtEl>
                                          <p:spTgt spid="1083">
                                            <p:txEl>
                                              <p:pRg st="2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4" dur="500" fill="hold"/>
                                        <p:tgtEl>
                                          <p:spTgt spid="1083">
                                            <p:txEl>
                                              <p:pRg st="2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nodeType="clickEffect" fill="hold">
                      <p:stCondLst>
                        <p:cond delay="indefinite"/>
                      </p:stCondLst>
                      <p:childTnLst>
                        <p:par>
                          <p:cTn id="5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5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9" dur="500" fill="hold"/>
                                        <p:tgtEl>
                                          <p:spTgt spid="1083">
                                            <p:txEl>
                                              <p:pRg st="5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0" dur="500" fill="hold"/>
                                        <p:tgtEl>
                                          <p:spTgt spid="1083">
                                            <p:txEl>
                                              <p:pRg st="5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nodeType="clickEffect" fill="hold">
                      <p:stCondLst>
                        <p:cond delay="indefinite"/>
                      </p:stCondLst>
                      <p:childTnLst>
                        <p:par>
                          <p:cTn id="5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8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5" dur="500" fill="hold"/>
                                        <p:tgtEl>
                                          <p:spTgt spid="1083">
                                            <p:txEl>
                                              <p:pRg st="8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6" dur="500" fill="hold"/>
                                        <p:tgtEl>
                                          <p:spTgt spid="1083">
                                            <p:txEl>
                                              <p:pRg st="8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TextShape 1"/>
          <p:cNvSpPr txBox="1"/>
          <p:nvPr/>
        </p:nvSpPr>
        <p:spPr>
          <a:xfrm>
            <a:off x="380880" y="260280"/>
            <a:ext cx="8762760" cy="1828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Single-Source All-Destinations Shortest Paths With General Weights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7" name="TextShape 2"/>
          <p:cNvSpPr txBox="1"/>
          <p:nvPr/>
        </p:nvSpPr>
        <p:spPr>
          <a:xfrm>
            <a:off x="380880" y="2819520"/>
            <a:ext cx="8381520" cy="2742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Dijkstra’s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single-source greedy algorithm doesn’t work when there are negative-cost edges.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8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59C979C-F51D-4169-91FE-956F946C0BF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9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47" dur="indefinite" restart="never" nodeType="tmRoot">
          <p:childTnLst>
            <p:seq>
              <p:cTn id="5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TextShape 1"/>
          <p:cNvSpPr txBox="1"/>
          <p:nvPr/>
        </p:nvSpPr>
        <p:spPr>
          <a:xfrm>
            <a:off x="395280" y="260280"/>
            <a:ext cx="7079760" cy="864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Bellman-Ford Algorithm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1" name="TextShape 2"/>
          <p:cNvSpPr txBox="1"/>
          <p:nvPr/>
        </p:nvSpPr>
        <p:spPr>
          <a:xfrm>
            <a:off x="395280" y="1628640"/>
            <a:ext cx="8381520" cy="3658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Single-source all-destinations shortest paths in digraphs with negative-cost edges.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Uses dynamic programming.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Runs in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time when adjacency matrices are used.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Runs in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O(ne)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time when adjacency lists are used.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2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782E4F1-C787-49BB-8E34-AF477E04CFA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3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49" dur="indefinite" restart="never" nodeType="tmRoot">
          <p:childTnLst>
            <p:seq>
              <p:cTn id="5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TextShape 1"/>
          <p:cNvSpPr txBox="1"/>
          <p:nvPr/>
        </p:nvSpPr>
        <p:spPr>
          <a:xfrm>
            <a:off x="380880" y="189000"/>
            <a:ext cx="8762760" cy="8632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Strategy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5" name="TextShape 2"/>
          <p:cNvSpPr txBox="1"/>
          <p:nvPr/>
        </p:nvSpPr>
        <p:spPr>
          <a:xfrm>
            <a:off x="468360" y="1700280"/>
            <a:ext cx="8172000" cy="1828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3333cc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construct a shortest path from the source to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decide on the max number of edges on the path and on the vertex that comes just before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6" name="CustomShape 3"/>
          <p:cNvSpPr/>
          <p:nvPr/>
        </p:nvSpPr>
        <p:spPr>
          <a:xfrm>
            <a:off x="468360" y="3429000"/>
            <a:ext cx="8208720" cy="27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Since the digraph has no cycle whose length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 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we may limit ourselves to the discovery of cycle-free (acyclic) shortest paths.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path that has no cycle has at most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edges.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7" name="CustomShape 4"/>
          <p:cNvSpPr/>
          <p:nvPr/>
        </p:nvSpPr>
        <p:spPr>
          <a:xfrm>
            <a:off x="2749680" y="1301760"/>
            <a:ext cx="367920" cy="36792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5"/>
          <p:cNvSpPr/>
          <p:nvPr/>
        </p:nvSpPr>
        <p:spPr>
          <a:xfrm>
            <a:off x="2743200" y="1143000"/>
            <a:ext cx="6091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9" name="CustomShape 6"/>
          <p:cNvSpPr/>
          <p:nvPr/>
        </p:nvSpPr>
        <p:spPr>
          <a:xfrm>
            <a:off x="4883040" y="1301760"/>
            <a:ext cx="367920" cy="36792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CustomShape 7"/>
          <p:cNvSpPr/>
          <p:nvPr/>
        </p:nvSpPr>
        <p:spPr>
          <a:xfrm>
            <a:off x="4876920" y="1143000"/>
            <a:ext cx="6091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1" name="CustomShape 8"/>
          <p:cNvSpPr/>
          <p:nvPr/>
        </p:nvSpPr>
        <p:spPr>
          <a:xfrm>
            <a:off x="5797440" y="1301760"/>
            <a:ext cx="367920" cy="36792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9"/>
          <p:cNvSpPr/>
          <p:nvPr/>
        </p:nvSpPr>
        <p:spPr>
          <a:xfrm>
            <a:off x="5791320" y="1143000"/>
            <a:ext cx="6091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3" name="Line 10"/>
          <p:cNvSpPr/>
          <p:nvPr/>
        </p:nvSpPr>
        <p:spPr>
          <a:xfrm>
            <a:off x="5257800" y="152388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Line 11"/>
          <p:cNvSpPr/>
          <p:nvPr/>
        </p:nvSpPr>
        <p:spPr>
          <a:xfrm>
            <a:off x="3124080" y="1523880"/>
            <a:ext cx="175248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TextShape 12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F71F69A-1D79-4D51-A47A-74BCE2BA931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6" name="TextShape 13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1" dur="indefinite" restart="never" nodeType="tmRoot">
          <p:childTnLst>
            <p:seq>
              <p:cTn id="5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TextShape 1"/>
          <p:cNvSpPr txBox="1"/>
          <p:nvPr/>
        </p:nvSpPr>
        <p:spPr>
          <a:xfrm>
            <a:off x="444600" y="61920"/>
            <a:ext cx="8230680" cy="990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Cost Function 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8" name="TextShape 2"/>
          <p:cNvSpPr txBox="1"/>
          <p:nvPr/>
        </p:nvSpPr>
        <p:spPr>
          <a:xfrm>
            <a:off x="468360" y="184464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 (dist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[v])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be the length of a shortest path from the source vertex to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under the constraint that the path has at most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edges.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d(v,n-1)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the length of a shortest unconstrained path from the source vertex to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want to determine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d(v,n-1)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for every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9" name="CustomShape 3"/>
          <p:cNvSpPr/>
          <p:nvPr/>
        </p:nvSpPr>
        <p:spPr>
          <a:xfrm>
            <a:off x="2901960" y="1149480"/>
            <a:ext cx="367920" cy="36792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4"/>
          <p:cNvSpPr/>
          <p:nvPr/>
        </p:nvSpPr>
        <p:spPr>
          <a:xfrm>
            <a:off x="2895480" y="990720"/>
            <a:ext cx="6091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1" name="CustomShape 5"/>
          <p:cNvSpPr/>
          <p:nvPr/>
        </p:nvSpPr>
        <p:spPr>
          <a:xfrm>
            <a:off x="5035680" y="1149480"/>
            <a:ext cx="367920" cy="36792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6"/>
          <p:cNvSpPr/>
          <p:nvPr/>
        </p:nvSpPr>
        <p:spPr>
          <a:xfrm>
            <a:off x="5029200" y="990720"/>
            <a:ext cx="6091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3" name="CustomShape 7"/>
          <p:cNvSpPr/>
          <p:nvPr/>
        </p:nvSpPr>
        <p:spPr>
          <a:xfrm>
            <a:off x="5950080" y="1149480"/>
            <a:ext cx="367920" cy="36792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CustomShape 8"/>
          <p:cNvSpPr/>
          <p:nvPr/>
        </p:nvSpPr>
        <p:spPr>
          <a:xfrm>
            <a:off x="5943600" y="990720"/>
            <a:ext cx="6091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5" name="Line 9"/>
          <p:cNvSpPr/>
          <p:nvPr/>
        </p:nvSpPr>
        <p:spPr>
          <a:xfrm>
            <a:off x="5410080" y="137160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Line 10"/>
          <p:cNvSpPr/>
          <p:nvPr/>
        </p:nvSpPr>
        <p:spPr>
          <a:xfrm>
            <a:off x="3276360" y="1371600"/>
            <a:ext cx="175284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TextShape 11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08906B3-8944-4727-B2C1-C67E3CF647A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8" name="TextShape 12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3" dur="indefinite" restart="never" nodeType="tmRoot">
          <p:childTnLst>
            <p:seq>
              <p:cTn id="5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TextShape 1"/>
          <p:cNvSpPr txBox="1"/>
          <p:nvPr/>
        </p:nvSpPr>
        <p:spPr>
          <a:xfrm>
            <a:off x="380880" y="115920"/>
            <a:ext cx="8762760" cy="990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Value Of d(*,0)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0" name="TextShape 2"/>
          <p:cNvSpPr txBox="1"/>
          <p:nvPr/>
        </p:nvSpPr>
        <p:spPr>
          <a:xfrm>
            <a:off x="395280" y="1197000"/>
            <a:ext cx="8024400" cy="17521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d(v,0)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the length of a shortest path from the source vertex to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under the constraint that the path has at most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edges.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1" name="CustomShape 3"/>
          <p:cNvSpPr/>
          <p:nvPr/>
        </p:nvSpPr>
        <p:spPr>
          <a:xfrm>
            <a:off x="3054240" y="3657600"/>
            <a:ext cx="367920" cy="33768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CustomShape 4"/>
          <p:cNvSpPr/>
          <p:nvPr/>
        </p:nvSpPr>
        <p:spPr>
          <a:xfrm>
            <a:off x="3048120" y="3505320"/>
            <a:ext cx="6091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3" name="CustomShape 5"/>
          <p:cNvSpPr/>
          <p:nvPr/>
        </p:nvSpPr>
        <p:spPr>
          <a:xfrm>
            <a:off x="468360" y="4797360"/>
            <a:ext cx="7373520" cy="12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d(s,0) = 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d(v,0) = infinity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 != 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4" name="TextShape 6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396EF43-FDE9-4086-9ADC-9C05CAF42AB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5" name="TextShape 7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5" dur="indefinite" restart="never" nodeType="tmRoot">
          <p:childTnLst>
            <p:seq>
              <p:cTn id="5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Directed weighted graph.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Path length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sum of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weights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of edges on path.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vertex at which the path begins is the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source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vertex.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vertex at which the path ends is the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destination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vertex.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733F12F-E96C-49E5-B2DF-6C89C85043C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TextShape 1"/>
          <p:cNvSpPr txBox="1"/>
          <p:nvPr/>
        </p:nvSpPr>
        <p:spPr>
          <a:xfrm>
            <a:off x="380880" y="115920"/>
            <a:ext cx="8151480" cy="990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Recurrence For d(*,k), k &gt; 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7" name="TextShape 2"/>
          <p:cNvSpPr txBox="1"/>
          <p:nvPr/>
        </p:nvSpPr>
        <p:spPr>
          <a:xfrm>
            <a:off x="539640" y="1628640"/>
            <a:ext cx="8135640" cy="3276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the length of a shortest path from the source vertex to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under the constraint that the path has at most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edges.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this constrained shortest path goes through no more than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k-1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edges, then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 = d(v,k-1).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8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4C4E6A8-583A-4AF9-AFD9-12A0E7586DB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9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7" dur="indefinite" restart="never" nodeType="tmRoot">
          <p:childTnLst>
            <p:seq>
              <p:cTn id="5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TextShape 1"/>
          <p:cNvSpPr txBox="1"/>
          <p:nvPr/>
        </p:nvSpPr>
        <p:spPr>
          <a:xfrm>
            <a:off x="380880" y="115920"/>
            <a:ext cx="8762760" cy="990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Recurrence For d(*,k), k &gt; 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1" name="TextShape 2"/>
          <p:cNvSpPr txBox="1"/>
          <p:nvPr/>
        </p:nvSpPr>
        <p:spPr>
          <a:xfrm>
            <a:off x="395280" y="1341360"/>
            <a:ext cx="8280000" cy="17269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this constrained shortest path goes through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edges, then let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be the vertex just before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on this shortest path (note that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may be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2" name="CustomShape 3"/>
          <p:cNvSpPr/>
          <p:nvPr/>
        </p:nvSpPr>
        <p:spPr>
          <a:xfrm>
            <a:off x="1911240" y="3206880"/>
            <a:ext cx="367920" cy="36792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4"/>
          <p:cNvSpPr/>
          <p:nvPr/>
        </p:nvSpPr>
        <p:spPr>
          <a:xfrm>
            <a:off x="1905120" y="3048120"/>
            <a:ext cx="6091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4" name="CustomShape 5"/>
          <p:cNvSpPr/>
          <p:nvPr/>
        </p:nvSpPr>
        <p:spPr>
          <a:xfrm>
            <a:off x="4044960" y="3206880"/>
            <a:ext cx="367920" cy="36792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CustomShape 6"/>
          <p:cNvSpPr/>
          <p:nvPr/>
        </p:nvSpPr>
        <p:spPr>
          <a:xfrm>
            <a:off x="4038480" y="3048120"/>
            <a:ext cx="6091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6" name="CustomShape 7"/>
          <p:cNvSpPr/>
          <p:nvPr/>
        </p:nvSpPr>
        <p:spPr>
          <a:xfrm>
            <a:off x="4959360" y="3206880"/>
            <a:ext cx="367920" cy="36792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8"/>
          <p:cNvSpPr/>
          <p:nvPr/>
        </p:nvSpPr>
        <p:spPr>
          <a:xfrm>
            <a:off x="4952880" y="3048120"/>
            <a:ext cx="6091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8" name="Line 9"/>
          <p:cNvSpPr/>
          <p:nvPr/>
        </p:nvSpPr>
        <p:spPr>
          <a:xfrm>
            <a:off x="4419360" y="342900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Line 10"/>
          <p:cNvSpPr/>
          <p:nvPr/>
        </p:nvSpPr>
        <p:spPr>
          <a:xfrm>
            <a:off x="2286000" y="3429000"/>
            <a:ext cx="175248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11"/>
          <p:cNvSpPr/>
          <p:nvPr/>
        </p:nvSpPr>
        <p:spPr>
          <a:xfrm>
            <a:off x="395280" y="3500280"/>
            <a:ext cx="8280000" cy="25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see that the path from the source to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must be a shortest path from the source vertex to vertex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under the constraint that this path has at most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k-1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edges.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 = d(w,k-1) + length of edge (w,v).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1" name="TextShape 12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0C64437-86F2-47A7-A955-893B722A842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2" name="TextShape 13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9" dur="indefinite" restart="never" nodeType="tmRoot">
          <p:childTnLst>
            <p:seq>
              <p:cTn id="5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TextShape 1"/>
          <p:cNvSpPr txBox="1"/>
          <p:nvPr/>
        </p:nvSpPr>
        <p:spPr>
          <a:xfrm>
            <a:off x="380880" y="189000"/>
            <a:ext cx="8762760" cy="685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Recurrence For d(*,k), k &gt; 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4" name="TextShape 2"/>
          <p:cNvSpPr txBox="1"/>
          <p:nvPr/>
        </p:nvSpPr>
        <p:spPr>
          <a:xfrm>
            <a:off x="468360" y="2494080"/>
            <a:ext cx="8243640" cy="35269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do not know what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can assert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 = min{d(w,k-1) + length of edge (w,v)},</a:t>
            </a:r>
            <a:r>
              <a:rPr b="0" lang="en-US" sz="2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where the min is taken over all </a:t>
            </a: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such that </a:t>
            </a: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(w,v)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an edge of the digraph.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Combining the two cases considered yields: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 = min{d(v,k-1),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</a:t>
            </a: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min{d(w,k-1) + length of edge (w,v)}}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5" name="CustomShape 3"/>
          <p:cNvSpPr/>
          <p:nvPr/>
        </p:nvSpPr>
        <p:spPr>
          <a:xfrm>
            <a:off x="2749680" y="1827360"/>
            <a:ext cx="367920" cy="36792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4"/>
          <p:cNvSpPr/>
          <p:nvPr/>
        </p:nvSpPr>
        <p:spPr>
          <a:xfrm>
            <a:off x="2743200" y="1668600"/>
            <a:ext cx="6091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7" name="CustomShape 5"/>
          <p:cNvSpPr/>
          <p:nvPr/>
        </p:nvSpPr>
        <p:spPr>
          <a:xfrm>
            <a:off x="4883040" y="1827360"/>
            <a:ext cx="367920" cy="36792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CustomShape 6"/>
          <p:cNvSpPr/>
          <p:nvPr/>
        </p:nvSpPr>
        <p:spPr>
          <a:xfrm>
            <a:off x="4876920" y="1668600"/>
            <a:ext cx="6091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9" name="CustomShape 7"/>
          <p:cNvSpPr/>
          <p:nvPr/>
        </p:nvSpPr>
        <p:spPr>
          <a:xfrm>
            <a:off x="5797440" y="1827360"/>
            <a:ext cx="367920" cy="36792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CustomShape 8"/>
          <p:cNvSpPr/>
          <p:nvPr/>
        </p:nvSpPr>
        <p:spPr>
          <a:xfrm>
            <a:off x="5791320" y="1668600"/>
            <a:ext cx="6091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1" name="Line 9"/>
          <p:cNvSpPr/>
          <p:nvPr/>
        </p:nvSpPr>
        <p:spPr>
          <a:xfrm>
            <a:off x="5257800" y="204912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Line 10"/>
          <p:cNvSpPr/>
          <p:nvPr/>
        </p:nvSpPr>
        <p:spPr>
          <a:xfrm>
            <a:off x="3124080" y="2049120"/>
            <a:ext cx="175248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11"/>
          <p:cNvSpPr/>
          <p:nvPr/>
        </p:nvSpPr>
        <p:spPr>
          <a:xfrm>
            <a:off x="468360" y="1125360"/>
            <a:ext cx="77403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 = d(w,k-1) + length of edge (w,v).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4" name="TextShape 12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2B1D0E8-4660-49C5-AA4C-62EDD265FB8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5" name="TextShape 13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61" dur="indefinite" restart="never" nodeType="tmRoot">
          <p:childTnLst>
            <p:seq>
              <p:cTn id="562" dur="indefinite" nodeType="mainSeq">
                <p:childTnLst>
                  <p:par>
                    <p:cTn id="563" nodeType="clickEffect" fill="hold">
                      <p:stCondLst>
                        <p:cond delay="indefinite"/>
                      </p:stCondLst>
                      <p:childTnLst>
                        <p:par>
                          <p:cTn id="5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7" dur="500" fill="hold"/>
                                        <p:tgtEl>
                                          <p:spTgt spid="1144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8" dur="500" fill="hold"/>
                                        <p:tgtEl>
                                          <p:spTgt spid="1144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nodeType="clickEffect" fill="hold">
                      <p:stCondLst>
                        <p:cond delay="indefinite"/>
                      </p:stCondLst>
                      <p:childTnLst>
                        <p:par>
                          <p:cTn id="5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3" dur="500" fill="hold"/>
                                        <p:tgtEl>
                                          <p:spTgt spid="1144">
                                            <p:txEl>
                                              <p:p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4" dur="500" fill="hold"/>
                                        <p:tgtEl>
                                          <p:spTgt spid="1144">
                                            <p:txEl>
                                              <p:p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40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7" dur="500" fill="hold"/>
                                        <p:tgtEl>
                                          <p:spTgt spid="1144">
                                            <p:txEl>
                                              <p:pRg st="40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8" dur="500" fill="hold"/>
                                        <p:tgtEl>
                                          <p:spTgt spid="1144">
                                            <p:txEl>
                                              <p:pRg st="40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nodeType="clickEffect" fill="hold">
                      <p:stCondLst>
                        <p:cond delay="indefinite"/>
                      </p:stCondLst>
                      <p:childTnLst>
                        <p:par>
                          <p:cTn id="5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164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3" dur="500" fill="hold"/>
                                        <p:tgtEl>
                                          <p:spTgt spid="1144">
                                            <p:txEl>
                                              <p:pRg st="164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4" dur="500" fill="hold"/>
                                        <p:tgtEl>
                                          <p:spTgt spid="1144">
                                            <p:txEl>
                                              <p:pRg st="164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207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7" dur="500" fill="hold"/>
                                        <p:tgtEl>
                                          <p:spTgt spid="1144">
                                            <p:txEl>
                                              <p:pRg st="207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8" dur="500" fill="hold"/>
                                        <p:tgtEl>
                                          <p:spTgt spid="1144">
                                            <p:txEl>
                                              <p:pRg st="207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230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1" dur="500" fill="hold"/>
                                        <p:tgtEl>
                                          <p:spTgt spid="1144">
                                            <p:txEl>
                                              <p:pRg st="230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2" dur="500" fill="hold"/>
                                        <p:tgtEl>
                                          <p:spTgt spid="1144">
                                            <p:txEl>
                                              <p:pRg st="230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Pseudocode To Compute d(*,*)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7" name="CustomShape 2"/>
          <p:cNvSpPr/>
          <p:nvPr/>
        </p:nvSpPr>
        <p:spPr>
          <a:xfrm>
            <a:off x="380880" y="1639080"/>
            <a:ext cx="8610120" cy="459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// initialize d(*,0)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d(s,0)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d(v,0) = infinity, v != 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// compute d(*,k), 0 &lt; k &lt;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(int k = 1; k &lt; n; k++)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(int v = 1; v &lt;= n; v++)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 = d(v,k-1)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(each edge (w,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 = min{d(v, k), d(w, k-1) + cost(w, v)}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8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91CD1E6-AD13-463C-9EF7-6C192B058F8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9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93" dur="indefinite" restart="never" nodeType="tmRoot">
          <p:childTnLst>
            <p:seq>
              <p:cTn id="5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TextShape 1"/>
          <p:cNvSpPr txBox="1"/>
          <p:nvPr/>
        </p:nvSpPr>
        <p:spPr>
          <a:xfrm>
            <a:off x="457200" y="277920"/>
            <a:ext cx="8229240" cy="759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Complexity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1" name="TextShape 2"/>
          <p:cNvSpPr txBox="1"/>
          <p:nvPr/>
        </p:nvSpPr>
        <p:spPr>
          <a:xfrm>
            <a:off x="468360" y="1125360"/>
            <a:ext cx="8240400" cy="5022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(n)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initialize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d(*,0).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(n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compute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d(*,k)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for each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 &gt; 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when adjacency matrix is used.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(e)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compute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d(*,k)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for each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 &gt; 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when adjacency lasts are used.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Overall time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(n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when adjacency matrix is used.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Overall time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(ne)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when adjacency lists are used.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(n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space needed for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d(*,*).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2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E75DE70-A799-4932-910A-439534681B9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3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95" dur="indefinite" restart="never" nodeType="tmRoot">
          <p:childTnLst>
            <p:seq>
              <p:cTn id="596" dur="indefinite" nodeType="mainSeq">
                <p:childTnLst>
                  <p:par>
                    <p:cTn id="597" nodeType="clickEffect" fill="hold">
                      <p:stCondLst>
                        <p:cond delay="indefinite"/>
                      </p:stCondLst>
                      <p:childTnLst>
                        <p:par>
                          <p:cTn id="5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1" dur="500" fill="hold"/>
                                        <p:tgtEl>
                                          <p:spTgt spid="1161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2" dur="500" fill="hold"/>
                                        <p:tgtEl>
                                          <p:spTgt spid="1161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nodeType="clickEffect" fill="hold">
                      <p:stCondLst>
                        <p:cond delay="indefinite"/>
                      </p:stCondLst>
                      <p:childTnLst>
                        <p:par>
                          <p:cTn id="6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2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7" dur="500" fill="hold"/>
                                        <p:tgtEl>
                                          <p:spTgt spid="1161">
                                            <p:txEl>
                                              <p:pRg st="2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8" dur="500" fill="hold"/>
                                        <p:tgtEl>
                                          <p:spTgt spid="1161">
                                            <p:txEl>
                                              <p:pRg st="2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nodeType="clickEffect" fill="hold">
                      <p:stCondLst>
                        <p:cond delay="indefinite"/>
                      </p:stCondLst>
                      <p:childTnLst>
                        <p:par>
                          <p:cTn id="6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9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3" dur="500" fill="hold"/>
                                        <p:tgtEl>
                                          <p:spTgt spid="1161">
                                            <p:txEl>
                                              <p:pRg st="9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4" dur="500" fill="hold"/>
                                        <p:tgtEl>
                                          <p:spTgt spid="1161">
                                            <p:txEl>
                                              <p:pRg st="9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nodeType="clickEffect" fill="hold">
                      <p:stCondLst>
                        <p:cond delay="indefinite"/>
                      </p:stCondLst>
                      <p:childTnLst>
                        <p:par>
                          <p:cTn id="6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166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9" dur="500" fill="hold"/>
                                        <p:tgtEl>
                                          <p:spTgt spid="1161">
                                            <p:txEl>
                                              <p:pRg st="166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0" dur="500" fill="hold"/>
                                        <p:tgtEl>
                                          <p:spTgt spid="1161">
                                            <p:txEl>
                                              <p:pRg st="166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nodeType="clickEffect" fill="hold">
                      <p:stCondLst>
                        <p:cond delay="indefinite"/>
                      </p:stCondLst>
                      <p:childTnLst>
                        <p:par>
                          <p:cTn id="6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219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5" dur="500" fill="hold"/>
                                        <p:tgtEl>
                                          <p:spTgt spid="1161">
                                            <p:txEl>
                                              <p:pRg st="219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6" dur="500" fill="hold"/>
                                        <p:tgtEl>
                                          <p:spTgt spid="1161">
                                            <p:txEl>
                                              <p:pRg st="219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nodeType="clickEffect" fill="hold">
                      <p:stCondLst>
                        <p:cond delay="indefinite"/>
                      </p:stCondLst>
                      <p:childTnLst>
                        <p:par>
                          <p:cTn id="6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272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1" dur="500" fill="hold"/>
                                        <p:tgtEl>
                                          <p:spTgt spid="1161">
                                            <p:txEl>
                                              <p:pRg st="272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2" dur="500" fill="hold"/>
                                        <p:tgtEl>
                                          <p:spTgt spid="1161">
                                            <p:txEl>
                                              <p:pRg st="272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TextShape 1"/>
          <p:cNvSpPr txBox="1"/>
          <p:nvPr/>
        </p:nvSpPr>
        <p:spPr>
          <a:xfrm>
            <a:off x="457200" y="277920"/>
            <a:ext cx="8229240" cy="847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p(*,*)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5" name="TextShape 2"/>
          <p:cNvSpPr txBox="1"/>
          <p:nvPr/>
        </p:nvSpPr>
        <p:spPr>
          <a:xfrm>
            <a:off x="457200" y="1600200"/>
            <a:ext cx="8229240" cy="26841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p(v,k)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be the vertex just before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on the shortest path for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p(v,0)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undefined.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Used to construct shortest paths.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6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D2F3FB9-E8EB-42AB-928F-F61840D2976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7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33" dur="indefinite" restart="never" nodeType="tmRoot">
          <p:childTnLst>
            <p:seq>
              <p:cTn id="634" dur="indefinite" nodeType="mainSeq">
                <p:childTnLst>
                  <p:par>
                    <p:cTn id="635" nodeType="clickEffect" fill="hold">
                      <p:stCondLst>
                        <p:cond delay="indefinite"/>
                      </p:stCondLst>
                      <p:childTnLst>
                        <p:par>
                          <p:cTn id="6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9" dur="500" fill="hold"/>
                                        <p:tgtEl>
                                          <p:spTgt spid="1165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0" dur="500" fill="hold"/>
                                        <p:tgtEl>
                                          <p:spTgt spid="1165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nodeType="clickEffect" fill="hold">
                      <p:stCondLst>
                        <p:cond delay="indefinite"/>
                      </p:stCondLst>
                      <p:childTnLst>
                        <p:par>
                          <p:cTn id="6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>
                                            <p:txEl>
                                              <p:pRg st="7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5" dur="500" fill="hold"/>
                                        <p:tgtEl>
                                          <p:spTgt spid="1165">
                                            <p:txEl>
                                              <p:pRg st="7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6" dur="500" fill="hold"/>
                                        <p:tgtEl>
                                          <p:spTgt spid="1165">
                                            <p:txEl>
                                              <p:pRg st="7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nodeType="clickEffect" fill="hold">
                      <p:stCondLst>
                        <p:cond delay="indefinite"/>
                      </p:stCondLst>
                      <p:childTnLst>
                        <p:par>
                          <p:cTn id="6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>
                                            <p:txEl>
                                              <p:pRg st="10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1" dur="500" fill="hold"/>
                                        <p:tgtEl>
                                          <p:spTgt spid="1165">
                                            <p:txEl>
                                              <p:pRg st="10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2" dur="500" fill="hold"/>
                                        <p:tgtEl>
                                          <p:spTgt spid="1165">
                                            <p:txEl>
                                              <p:pRg st="10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TextShape 1"/>
          <p:cNvSpPr txBox="1"/>
          <p:nvPr/>
        </p:nvSpPr>
        <p:spPr>
          <a:xfrm>
            <a:off x="685800" y="0"/>
            <a:ext cx="7772040" cy="990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9" name="CustomShape 2"/>
          <p:cNvSpPr/>
          <p:nvPr/>
        </p:nvSpPr>
        <p:spPr>
          <a:xfrm>
            <a:off x="1454040" y="1454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3"/>
          <p:cNvSpPr/>
          <p:nvPr/>
        </p:nvSpPr>
        <p:spPr>
          <a:xfrm>
            <a:off x="15080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1" name="CustomShape 4"/>
          <p:cNvSpPr/>
          <p:nvPr/>
        </p:nvSpPr>
        <p:spPr>
          <a:xfrm>
            <a:off x="3282840" y="1454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5"/>
          <p:cNvSpPr/>
          <p:nvPr/>
        </p:nvSpPr>
        <p:spPr>
          <a:xfrm>
            <a:off x="33368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3" name="CustomShape 6"/>
          <p:cNvSpPr/>
          <p:nvPr/>
        </p:nvSpPr>
        <p:spPr>
          <a:xfrm>
            <a:off x="32068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7"/>
          <p:cNvSpPr/>
          <p:nvPr/>
        </p:nvSpPr>
        <p:spPr>
          <a:xfrm>
            <a:off x="32608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5" name="CustomShape 8"/>
          <p:cNvSpPr/>
          <p:nvPr/>
        </p:nvSpPr>
        <p:spPr>
          <a:xfrm>
            <a:off x="4807080" y="21398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9"/>
          <p:cNvSpPr/>
          <p:nvPr/>
        </p:nvSpPr>
        <p:spPr>
          <a:xfrm>
            <a:off x="4861080" y="2117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7" name="CustomShape 10"/>
          <p:cNvSpPr/>
          <p:nvPr/>
        </p:nvSpPr>
        <p:spPr>
          <a:xfrm>
            <a:off x="6711840" y="11494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CustomShape 11"/>
          <p:cNvSpPr/>
          <p:nvPr/>
        </p:nvSpPr>
        <p:spPr>
          <a:xfrm>
            <a:off x="6765840" y="1127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9" name="CustomShape 12"/>
          <p:cNvSpPr/>
          <p:nvPr/>
        </p:nvSpPr>
        <p:spPr>
          <a:xfrm>
            <a:off x="80074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CustomShape 13"/>
          <p:cNvSpPr/>
          <p:nvPr/>
        </p:nvSpPr>
        <p:spPr>
          <a:xfrm>
            <a:off x="80614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1" name="Line 14"/>
          <p:cNvSpPr/>
          <p:nvPr/>
        </p:nvSpPr>
        <p:spPr>
          <a:xfrm>
            <a:off x="1904760" y="167616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Line 15"/>
          <p:cNvSpPr/>
          <p:nvPr/>
        </p:nvSpPr>
        <p:spPr>
          <a:xfrm>
            <a:off x="1828800" y="190476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Line 16"/>
          <p:cNvSpPr/>
          <p:nvPr/>
        </p:nvSpPr>
        <p:spPr>
          <a:xfrm>
            <a:off x="3657600" y="1828800"/>
            <a:ext cx="121896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Line 17"/>
          <p:cNvSpPr/>
          <p:nvPr/>
        </p:nvSpPr>
        <p:spPr>
          <a:xfrm>
            <a:off x="3657600" y="327636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Line 18"/>
          <p:cNvSpPr/>
          <p:nvPr/>
        </p:nvSpPr>
        <p:spPr>
          <a:xfrm>
            <a:off x="5257800" y="2438280"/>
            <a:ext cx="281916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Line 19"/>
          <p:cNvSpPr/>
          <p:nvPr/>
        </p:nvSpPr>
        <p:spPr>
          <a:xfrm flipV="1">
            <a:off x="3733560" y="137160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CustomShape 20"/>
          <p:cNvSpPr/>
          <p:nvPr/>
        </p:nvSpPr>
        <p:spPr>
          <a:xfrm>
            <a:off x="2286000" y="1219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8" name="CustomShape 21"/>
          <p:cNvSpPr/>
          <p:nvPr/>
        </p:nvSpPr>
        <p:spPr>
          <a:xfrm>
            <a:off x="2133720" y="18288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9" name="CustomShape 22"/>
          <p:cNvSpPr/>
          <p:nvPr/>
        </p:nvSpPr>
        <p:spPr>
          <a:xfrm>
            <a:off x="4800600" y="9907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0" name="CustomShape 23"/>
          <p:cNvSpPr/>
          <p:nvPr/>
        </p:nvSpPr>
        <p:spPr>
          <a:xfrm>
            <a:off x="6172200" y="22860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1" name="CustomShape 24"/>
          <p:cNvSpPr/>
          <p:nvPr/>
        </p:nvSpPr>
        <p:spPr>
          <a:xfrm>
            <a:off x="4191120" y="1600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2" name="Line 25"/>
          <p:cNvSpPr/>
          <p:nvPr/>
        </p:nvSpPr>
        <p:spPr>
          <a:xfrm flipV="1">
            <a:off x="5181480" y="1523880"/>
            <a:ext cx="167652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CustomShape 26"/>
          <p:cNvSpPr/>
          <p:nvPr/>
        </p:nvSpPr>
        <p:spPr>
          <a:xfrm>
            <a:off x="6248520" y="16765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4" name="Line 27"/>
          <p:cNvSpPr/>
          <p:nvPr/>
        </p:nvSpPr>
        <p:spPr>
          <a:xfrm>
            <a:off x="3504960" y="190476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CustomShape 28"/>
          <p:cNvSpPr/>
          <p:nvPr/>
        </p:nvSpPr>
        <p:spPr>
          <a:xfrm>
            <a:off x="350532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6" name="CustomShape 29"/>
          <p:cNvSpPr/>
          <p:nvPr/>
        </p:nvSpPr>
        <p:spPr>
          <a:xfrm>
            <a:off x="800280" y="884160"/>
            <a:ext cx="6094080" cy="2469960"/>
          </a:xfrm>
          <a:custGeom>
            <a:avLst/>
            <a:gdLst/>
            <a:ahLst/>
            <a:rect l="l" t="t" r="r" b="b"/>
            <a:pathLst>
              <a:path w="3839" h="1556">
                <a:moveTo>
                  <a:pt x="1512" y="1555"/>
                </a:moveTo>
                <a:lnTo>
                  <a:pt x="1462" y="1544"/>
                </a:lnTo>
                <a:lnTo>
                  <a:pt x="1371" y="1544"/>
                </a:lnTo>
                <a:lnTo>
                  <a:pt x="1302" y="1544"/>
                </a:lnTo>
                <a:lnTo>
                  <a:pt x="1165" y="1544"/>
                </a:lnTo>
                <a:lnTo>
                  <a:pt x="1074" y="1532"/>
                </a:lnTo>
                <a:lnTo>
                  <a:pt x="982" y="1521"/>
                </a:lnTo>
                <a:lnTo>
                  <a:pt x="914" y="1521"/>
                </a:lnTo>
                <a:lnTo>
                  <a:pt x="845" y="1521"/>
                </a:lnTo>
                <a:lnTo>
                  <a:pt x="754" y="1521"/>
                </a:lnTo>
                <a:lnTo>
                  <a:pt x="719" y="1521"/>
                </a:lnTo>
                <a:lnTo>
                  <a:pt x="685" y="1509"/>
                </a:lnTo>
                <a:lnTo>
                  <a:pt x="617" y="1486"/>
                </a:lnTo>
                <a:lnTo>
                  <a:pt x="525" y="1475"/>
                </a:lnTo>
                <a:lnTo>
                  <a:pt x="434" y="1464"/>
                </a:lnTo>
                <a:lnTo>
                  <a:pt x="365" y="1452"/>
                </a:lnTo>
                <a:lnTo>
                  <a:pt x="320" y="1429"/>
                </a:lnTo>
                <a:lnTo>
                  <a:pt x="274" y="1395"/>
                </a:lnTo>
                <a:lnTo>
                  <a:pt x="251" y="1326"/>
                </a:lnTo>
                <a:lnTo>
                  <a:pt x="217" y="1304"/>
                </a:lnTo>
                <a:lnTo>
                  <a:pt x="148" y="1212"/>
                </a:lnTo>
                <a:lnTo>
                  <a:pt x="34" y="1075"/>
                </a:lnTo>
                <a:lnTo>
                  <a:pt x="22" y="983"/>
                </a:lnTo>
                <a:lnTo>
                  <a:pt x="0" y="938"/>
                </a:lnTo>
                <a:lnTo>
                  <a:pt x="0" y="892"/>
                </a:lnTo>
                <a:lnTo>
                  <a:pt x="0" y="858"/>
                </a:lnTo>
                <a:lnTo>
                  <a:pt x="0" y="823"/>
                </a:lnTo>
                <a:lnTo>
                  <a:pt x="0" y="778"/>
                </a:lnTo>
                <a:lnTo>
                  <a:pt x="0" y="709"/>
                </a:lnTo>
                <a:lnTo>
                  <a:pt x="0" y="641"/>
                </a:lnTo>
                <a:lnTo>
                  <a:pt x="0" y="595"/>
                </a:lnTo>
                <a:lnTo>
                  <a:pt x="0" y="561"/>
                </a:lnTo>
                <a:lnTo>
                  <a:pt x="0" y="526"/>
                </a:lnTo>
                <a:lnTo>
                  <a:pt x="22" y="458"/>
                </a:lnTo>
                <a:lnTo>
                  <a:pt x="34" y="366"/>
                </a:lnTo>
                <a:lnTo>
                  <a:pt x="45" y="298"/>
                </a:lnTo>
                <a:lnTo>
                  <a:pt x="68" y="252"/>
                </a:lnTo>
                <a:lnTo>
                  <a:pt x="102" y="218"/>
                </a:lnTo>
                <a:lnTo>
                  <a:pt x="137" y="206"/>
                </a:lnTo>
                <a:lnTo>
                  <a:pt x="171" y="195"/>
                </a:lnTo>
                <a:lnTo>
                  <a:pt x="205" y="183"/>
                </a:lnTo>
                <a:lnTo>
                  <a:pt x="240" y="172"/>
                </a:lnTo>
                <a:lnTo>
                  <a:pt x="308" y="172"/>
                </a:lnTo>
                <a:lnTo>
                  <a:pt x="400" y="172"/>
                </a:lnTo>
                <a:lnTo>
                  <a:pt x="468" y="172"/>
                </a:lnTo>
                <a:lnTo>
                  <a:pt x="514" y="160"/>
                </a:lnTo>
                <a:lnTo>
                  <a:pt x="548" y="160"/>
                </a:lnTo>
                <a:lnTo>
                  <a:pt x="582" y="138"/>
                </a:lnTo>
                <a:lnTo>
                  <a:pt x="617" y="115"/>
                </a:lnTo>
                <a:lnTo>
                  <a:pt x="651" y="115"/>
                </a:lnTo>
                <a:lnTo>
                  <a:pt x="674" y="80"/>
                </a:lnTo>
                <a:lnTo>
                  <a:pt x="857" y="103"/>
                </a:lnTo>
                <a:lnTo>
                  <a:pt x="994" y="103"/>
                </a:lnTo>
                <a:lnTo>
                  <a:pt x="1085" y="103"/>
                </a:lnTo>
                <a:lnTo>
                  <a:pt x="1119" y="103"/>
                </a:lnTo>
                <a:lnTo>
                  <a:pt x="1199" y="103"/>
                </a:lnTo>
                <a:lnTo>
                  <a:pt x="1291" y="103"/>
                </a:lnTo>
                <a:lnTo>
                  <a:pt x="1451" y="115"/>
                </a:lnTo>
                <a:lnTo>
                  <a:pt x="1485" y="115"/>
                </a:lnTo>
                <a:lnTo>
                  <a:pt x="1519" y="115"/>
                </a:lnTo>
                <a:lnTo>
                  <a:pt x="1553" y="115"/>
                </a:lnTo>
                <a:lnTo>
                  <a:pt x="1588" y="115"/>
                </a:lnTo>
                <a:lnTo>
                  <a:pt x="1622" y="115"/>
                </a:lnTo>
                <a:lnTo>
                  <a:pt x="1691" y="92"/>
                </a:lnTo>
                <a:lnTo>
                  <a:pt x="1759" y="92"/>
                </a:lnTo>
                <a:lnTo>
                  <a:pt x="1850" y="92"/>
                </a:lnTo>
                <a:lnTo>
                  <a:pt x="1965" y="92"/>
                </a:lnTo>
                <a:lnTo>
                  <a:pt x="2102" y="92"/>
                </a:lnTo>
                <a:lnTo>
                  <a:pt x="2136" y="92"/>
                </a:lnTo>
                <a:lnTo>
                  <a:pt x="2170" y="92"/>
                </a:lnTo>
                <a:lnTo>
                  <a:pt x="2205" y="92"/>
                </a:lnTo>
                <a:lnTo>
                  <a:pt x="2319" y="80"/>
                </a:lnTo>
                <a:lnTo>
                  <a:pt x="2433" y="58"/>
                </a:lnTo>
                <a:lnTo>
                  <a:pt x="2502" y="46"/>
                </a:lnTo>
                <a:lnTo>
                  <a:pt x="2570" y="35"/>
                </a:lnTo>
                <a:lnTo>
                  <a:pt x="2639" y="23"/>
                </a:lnTo>
                <a:lnTo>
                  <a:pt x="2684" y="12"/>
                </a:lnTo>
                <a:lnTo>
                  <a:pt x="2730" y="0"/>
                </a:lnTo>
                <a:lnTo>
                  <a:pt x="2776" y="0"/>
                </a:lnTo>
                <a:lnTo>
                  <a:pt x="2867" y="0"/>
                </a:lnTo>
                <a:lnTo>
                  <a:pt x="2936" y="0"/>
                </a:lnTo>
                <a:lnTo>
                  <a:pt x="2970" y="0"/>
                </a:lnTo>
                <a:lnTo>
                  <a:pt x="3016" y="0"/>
                </a:lnTo>
                <a:lnTo>
                  <a:pt x="3061" y="0"/>
                </a:lnTo>
                <a:lnTo>
                  <a:pt x="3096" y="0"/>
                </a:lnTo>
                <a:lnTo>
                  <a:pt x="3164" y="0"/>
                </a:lnTo>
                <a:lnTo>
                  <a:pt x="3233" y="0"/>
                </a:lnTo>
                <a:lnTo>
                  <a:pt x="3267" y="0"/>
                </a:lnTo>
                <a:lnTo>
                  <a:pt x="3301" y="0"/>
                </a:lnTo>
                <a:lnTo>
                  <a:pt x="3336" y="0"/>
                </a:lnTo>
                <a:lnTo>
                  <a:pt x="3450" y="0"/>
                </a:lnTo>
                <a:lnTo>
                  <a:pt x="3484" y="0"/>
                </a:lnTo>
                <a:lnTo>
                  <a:pt x="3553" y="12"/>
                </a:lnTo>
                <a:lnTo>
                  <a:pt x="3644" y="12"/>
                </a:lnTo>
                <a:lnTo>
                  <a:pt x="3736" y="23"/>
                </a:lnTo>
                <a:lnTo>
                  <a:pt x="3770" y="35"/>
                </a:lnTo>
                <a:lnTo>
                  <a:pt x="3804" y="69"/>
                </a:lnTo>
                <a:lnTo>
                  <a:pt x="3816" y="103"/>
                </a:lnTo>
                <a:lnTo>
                  <a:pt x="3838" y="138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7" name="CustomShape 30"/>
          <p:cNvSpPr/>
          <p:nvPr/>
        </p:nvSpPr>
        <p:spPr>
          <a:xfrm>
            <a:off x="2362320" y="60948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8" name="CustomShape 31"/>
          <p:cNvSpPr/>
          <p:nvPr/>
        </p:nvSpPr>
        <p:spPr>
          <a:xfrm>
            <a:off x="54100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9" name="TextShape 32"/>
          <p:cNvSpPr txBox="1"/>
          <p:nvPr/>
        </p:nvSpPr>
        <p:spPr>
          <a:xfrm>
            <a:off x="457200" y="4284720"/>
            <a:ext cx="8229240" cy="3362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Source vertex is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1.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0" name="CustomShape 33"/>
          <p:cNvSpPr/>
          <p:nvPr/>
        </p:nvSpPr>
        <p:spPr>
          <a:xfrm>
            <a:off x="1454040" y="14540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CustomShape 34"/>
          <p:cNvSpPr/>
          <p:nvPr/>
        </p:nvSpPr>
        <p:spPr>
          <a:xfrm>
            <a:off x="15080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2" name="TextShape 35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E4014D4-E90E-436B-A127-6ACEA5662E4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3" name="TextShape 36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53" dur="indefinite" restart="never" nodeType="tmRoot">
          <p:childTnLst>
            <p:seq>
              <p:cTn id="654" dur="indefinite" nodeType="mainSeq">
                <p:childTnLst>
                  <p:par>
                    <p:cTn id="655" nodeType="clickEffect" fill="hold">
                      <p:stCondLst>
                        <p:cond delay="indefinite"/>
                      </p:stCondLst>
                      <p:childTnLst>
                        <p:par>
                          <p:cTn id="6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nodeType="clickEffect" fill="hold">
                      <p:stCondLst>
                        <p:cond delay="indefinite"/>
                      </p:stCondLst>
                      <p:childTnLst>
                        <p:par>
                          <p:cTn id="6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nodeType="clickEffect" fill="hold">
                      <p:stCondLst>
                        <p:cond delay="indefinite"/>
                      </p:stCondLst>
                      <p:childTnLst>
                        <p:par>
                          <p:cTn id="6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TextShape 1"/>
          <p:cNvSpPr txBox="1"/>
          <p:nvPr/>
        </p:nvSpPr>
        <p:spPr>
          <a:xfrm>
            <a:off x="685800" y="0"/>
            <a:ext cx="7772040" cy="990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5" name="CustomShape 2"/>
          <p:cNvSpPr/>
          <p:nvPr/>
        </p:nvSpPr>
        <p:spPr>
          <a:xfrm>
            <a:off x="1454040" y="1454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CustomShape 3"/>
          <p:cNvSpPr/>
          <p:nvPr/>
        </p:nvSpPr>
        <p:spPr>
          <a:xfrm>
            <a:off x="15080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7" name="CustomShape 4"/>
          <p:cNvSpPr/>
          <p:nvPr/>
        </p:nvSpPr>
        <p:spPr>
          <a:xfrm>
            <a:off x="3282840" y="1454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CustomShape 5"/>
          <p:cNvSpPr/>
          <p:nvPr/>
        </p:nvSpPr>
        <p:spPr>
          <a:xfrm>
            <a:off x="33368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9" name="CustomShape 6"/>
          <p:cNvSpPr/>
          <p:nvPr/>
        </p:nvSpPr>
        <p:spPr>
          <a:xfrm>
            <a:off x="32068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CustomShape 7"/>
          <p:cNvSpPr/>
          <p:nvPr/>
        </p:nvSpPr>
        <p:spPr>
          <a:xfrm>
            <a:off x="32608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1" name="CustomShape 8"/>
          <p:cNvSpPr/>
          <p:nvPr/>
        </p:nvSpPr>
        <p:spPr>
          <a:xfrm>
            <a:off x="4807080" y="21398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CustomShape 9"/>
          <p:cNvSpPr/>
          <p:nvPr/>
        </p:nvSpPr>
        <p:spPr>
          <a:xfrm>
            <a:off x="4861080" y="2117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3" name="CustomShape 10"/>
          <p:cNvSpPr/>
          <p:nvPr/>
        </p:nvSpPr>
        <p:spPr>
          <a:xfrm>
            <a:off x="6711840" y="11494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CustomShape 11"/>
          <p:cNvSpPr/>
          <p:nvPr/>
        </p:nvSpPr>
        <p:spPr>
          <a:xfrm>
            <a:off x="6765840" y="1127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5" name="CustomShape 12"/>
          <p:cNvSpPr/>
          <p:nvPr/>
        </p:nvSpPr>
        <p:spPr>
          <a:xfrm>
            <a:off x="80074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13"/>
          <p:cNvSpPr/>
          <p:nvPr/>
        </p:nvSpPr>
        <p:spPr>
          <a:xfrm>
            <a:off x="80614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7" name="Line 14"/>
          <p:cNvSpPr/>
          <p:nvPr/>
        </p:nvSpPr>
        <p:spPr>
          <a:xfrm>
            <a:off x="1904760" y="167616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Line 15"/>
          <p:cNvSpPr/>
          <p:nvPr/>
        </p:nvSpPr>
        <p:spPr>
          <a:xfrm>
            <a:off x="1828800" y="190476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Line 16"/>
          <p:cNvSpPr/>
          <p:nvPr/>
        </p:nvSpPr>
        <p:spPr>
          <a:xfrm>
            <a:off x="3657600" y="1828800"/>
            <a:ext cx="121896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Line 17"/>
          <p:cNvSpPr/>
          <p:nvPr/>
        </p:nvSpPr>
        <p:spPr>
          <a:xfrm>
            <a:off x="3657600" y="327636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Line 18"/>
          <p:cNvSpPr/>
          <p:nvPr/>
        </p:nvSpPr>
        <p:spPr>
          <a:xfrm>
            <a:off x="5257800" y="2438280"/>
            <a:ext cx="281916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Line 19"/>
          <p:cNvSpPr/>
          <p:nvPr/>
        </p:nvSpPr>
        <p:spPr>
          <a:xfrm flipV="1">
            <a:off x="3733560" y="137160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CustomShape 20"/>
          <p:cNvSpPr/>
          <p:nvPr/>
        </p:nvSpPr>
        <p:spPr>
          <a:xfrm>
            <a:off x="2286000" y="1219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4" name="CustomShape 21"/>
          <p:cNvSpPr/>
          <p:nvPr/>
        </p:nvSpPr>
        <p:spPr>
          <a:xfrm>
            <a:off x="2133720" y="18288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5" name="CustomShape 22"/>
          <p:cNvSpPr/>
          <p:nvPr/>
        </p:nvSpPr>
        <p:spPr>
          <a:xfrm>
            <a:off x="4800600" y="9907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6" name="CustomShape 23"/>
          <p:cNvSpPr/>
          <p:nvPr/>
        </p:nvSpPr>
        <p:spPr>
          <a:xfrm>
            <a:off x="6172200" y="22860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7" name="CustomShape 24"/>
          <p:cNvSpPr/>
          <p:nvPr/>
        </p:nvSpPr>
        <p:spPr>
          <a:xfrm>
            <a:off x="4191120" y="1600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8" name="Line 25"/>
          <p:cNvSpPr/>
          <p:nvPr/>
        </p:nvSpPr>
        <p:spPr>
          <a:xfrm flipV="1">
            <a:off x="5181480" y="1523880"/>
            <a:ext cx="167652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CustomShape 26"/>
          <p:cNvSpPr/>
          <p:nvPr/>
        </p:nvSpPr>
        <p:spPr>
          <a:xfrm>
            <a:off x="6248520" y="16765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0" name="Line 27"/>
          <p:cNvSpPr/>
          <p:nvPr/>
        </p:nvSpPr>
        <p:spPr>
          <a:xfrm>
            <a:off x="3504960" y="190476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28"/>
          <p:cNvSpPr/>
          <p:nvPr/>
        </p:nvSpPr>
        <p:spPr>
          <a:xfrm>
            <a:off x="350532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2" name="CustomShape 29"/>
          <p:cNvSpPr/>
          <p:nvPr/>
        </p:nvSpPr>
        <p:spPr>
          <a:xfrm>
            <a:off x="800280" y="884160"/>
            <a:ext cx="6094080" cy="2469960"/>
          </a:xfrm>
          <a:custGeom>
            <a:avLst/>
            <a:gdLst/>
            <a:ahLst/>
            <a:rect l="l" t="t" r="r" b="b"/>
            <a:pathLst>
              <a:path w="3839" h="1556">
                <a:moveTo>
                  <a:pt x="1512" y="1555"/>
                </a:moveTo>
                <a:lnTo>
                  <a:pt x="1462" y="1544"/>
                </a:lnTo>
                <a:lnTo>
                  <a:pt x="1371" y="1544"/>
                </a:lnTo>
                <a:lnTo>
                  <a:pt x="1302" y="1544"/>
                </a:lnTo>
                <a:lnTo>
                  <a:pt x="1165" y="1544"/>
                </a:lnTo>
                <a:lnTo>
                  <a:pt x="1074" y="1532"/>
                </a:lnTo>
                <a:lnTo>
                  <a:pt x="982" y="1521"/>
                </a:lnTo>
                <a:lnTo>
                  <a:pt x="914" y="1521"/>
                </a:lnTo>
                <a:lnTo>
                  <a:pt x="845" y="1521"/>
                </a:lnTo>
                <a:lnTo>
                  <a:pt x="754" y="1521"/>
                </a:lnTo>
                <a:lnTo>
                  <a:pt x="719" y="1521"/>
                </a:lnTo>
                <a:lnTo>
                  <a:pt x="685" y="1509"/>
                </a:lnTo>
                <a:lnTo>
                  <a:pt x="617" y="1486"/>
                </a:lnTo>
                <a:lnTo>
                  <a:pt x="525" y="1475"/>
                </a:lnTo>
                <a:lnTo>
                  <a:pt x="434" y="1464"/>
                </a:lnTo>
                <a:lnTo>
                  <a:pt x="365" y="1452"/>
                </a:lnTo>
                <a:lnTo>
                  <a:pt x="320" y="1429"/>
                </a:lnTo>
                <a:lnTo>
                  <a:pt x="274" y="1395"/>
                </a:lnTo>
                <a:lnTo>
                  <a:pt x="251" y="1326"/>
                </a:lnTo>
                <a:lnTo>
                  <a:pt x="217" y="1304"/>
                </a:lnTo>
                <a:lnTo>
                  <a:pt x="148" y="1212"/>
                </a:lnTo>
                <a:lnTo>
                  <a:pt x="34" y="1075"/>
                </a:lnTo>
                <a:lnTo>
                  <a:pt x="22" y="983"/>
                </a:lnTo>
                <a:lnTo>
                  <a:pt x="0" y="938"/>
                </a:lnTo>
                <a:lnTo>
                  <a:pt x="0" y="892"/>
                </a:lnTo>
                <a:lnTo>
                  <a:pt x="0" y="858"/>
                </a:lnTo>
                <a:lnTo>
                  <a:pt x="0" y="823"/>
                </a:lnTo>
                <a:lnTo>
                  <a:pt x="0" y="778"/>
                </a:lnTo>
                <a:lnTo>
                  <a:pt x="0" y="709"/>
                </a:lnTo>
                <a:lnTo>
                  <a:pt x="0" y="641"/>
                </a:lnTo>
                <a:lnTo>
                  <a:pt x="0" y="595"/>
                </a:lnTo>
                <a:lnTo>
                  <a:pt x="0" y="561"/>
                </a:lnTo>
                <a:lnTo>
                  <a:pt x="0" y="526"/>
                </a:lnTo>
                <a:lnTo>
                  <a:pt x="22" y="458"/>
                </a:lnTo>
                <a:lnTo>
                  <a:pt x="34" y="366"/>
                </a:lnTo>
                <a:lnTo>
                  <a:pt x="45" y="298"/>
                </a:lnTo>
                <a:lnTo>
                  <a:pt x="68" y="252"/>
                </a:lnTo>
                <a:lnTo>
                  <a:pt x="102" y="218"/>
                </a:lnTo>
                <a:lnTo>
                  <a:pt x="137" y="206"/>
                </a:lnTo>
                <a:lnTo>
                  <a:pt x="171" y="195"/>
                </a:lnTo>
                <a:lnTo>
                  <a:pt x="205" y="183"/>
                </a:lnTo>
                <a:lnTo>
                  <a:pt x="240" y="172"/>
                </a:lnTo>
                <a:lnTo>
                  <a:pt x="308" y="172"/>
                </a:lnTo>
                <a:lnTo>
                  <a:pt x="400" y="172"/>
                </a:lnTo>
                <a:lnTo>
                  <a:pt x="468" y="172"/>
                </a:lnTo>
                <a:lnTo>
                  <a:pt x="514" y="160"/>
                </a:lnTo>
                <a:lnTo>
                  <a:pt x="548" y="160"/>
                </a:lnTo>
                <a:lnTo>
                  <a:pt x="582" y="138"/>
                </a:lnTo>
                <a:lnTo>
                  <a:pt x="617" y="115"/>
                </a:lnTo>
                <a:lnTo>
                  <a:pt x="651" y="115"/>
                </a:lnTo>
                <a:lnTo>
                  <a:pt x="674" y="80"/>
                </a:lnTo>
                <a:lnTo>
                  <a:pt x="857" y="103"/>
                </a:lnTo>
                <a:lnTo>
                  <a:pt x="994" y="103"/>
                </a:lnTo>
                <a:lnTo>
                  <a:pt x="1085" y="103"/>
                </a:lnTo>
                <a:lnTo>
                  <a:pt x="1119" y="103"/>
                </a:lnTo>
                <a:lnTo>
                  <a:pt x="1199" y="103"/>
                </a:lnTo>
                <a:lnTo>
                  <a:pt x="1291" y="103"/>
                </a:lnTo>
                <a:lnTo>
                  <a:pt x="1451" y="115"/>
                </a:lnTo>
                <a:lnTo>
                  <a:pt x="1485" y="115"/>
                </a:lnTo>
                <a:lnTo>
                  <a:pt x="1519" y="115"/>
                </a:lnTo>
                <a:lnTo>
                  <a:pt x="1553" y="115"/>
                </a:lnTo>
                <a:lnTo>
                  <a:pt x="1588" y="115"/>
                </a:lnTo>
                <a:lnTo>
                  <a:pt x="1622" y="115"/>
                </a:lnTo>
                <a:lnTo>
                  <a:pt x="1691" y="92"/>
                </a:lnTo>
                <a:lnTo>
                  <a:pt x="1759" y="92"/>
                </a:lnTo>
                <a:lnTo>
                  <a:pt x="1850" y="92"/>
                </a:lnTo>
                <a:lnTo>
                  <a:pt x="1965" y="92"/>
                </a:lnTo>
                <a:lnTo>
                  <a:pt x="2102" y="92"/>
                </a:lnTo>
                <a:lnTo>
                  <a:pt x="2136" y="92"/>
                </a:lnTo>
                <a:lnTo>
                  <a:pt x="2170" y="92"/>
                </a:lnTo>
                <a:lnTo>
                  <a:pt x="2205" y="92"/>
                </a:lnTo>
                <a:lnTo>
                  <a:pt x="2319" y="80"/>
                </a:lnTo>
                <a:lnTo>
                  <a:pt x="2433" y="58"/>
                </a:lnTo>
                <a:lnTo>
                  <a:pt x="2502" y="46"/>
                </a:lnTo>
                <a:lnTo>
                  <a:pt x="2570" y="35"/>
                </a:lnTo>
                <a:lnTo>
                  <a:pt x="2639" y="23"/>
                </a:lnTo>
                <a:lnTo>
                  <a:pt x="2684" y="12"/>
                </a:lnTo>
                <a:lnTo>
                  <a:pt x="2730" y="0"/>
                </a:lnTo>
                <a:lnTo>
                  <a:pt x="2776" y="0"/>
                </a:lnTo>
                <a:lnTo>
                  <a:pt x="2867" y="0"/>
                </a:lnTo>
                <a:lnTo>
                  <a:pt x="2936" y="0"/>
                </a:lnTo>
                <a:lnTo>
                  <a:pt x="2970" y="0"/>
                </a:lnTo>
                <a:lnTo>
                  <a:pt x="3016" y="0"/>
                </a:lnTo>
                <a:lnTo>
                  <a:pt x="3061" y="0"/>
                </a:lnTo>
                <a:lnTo>
                  <a:pt x="3096" y="0"/>
                </a:lnTo>
                <a:lnTo>
                  <a:pt x="3164" y="0"/>
                </a:lnTo>
                <a:lnTo>
                  <a:pt x="3233" y="0"/>
                </a:lnTo>
                <a:lnTo>
                  <a:pt x="3267" y="0"/>
                </a:lnTo>
                <a:lnTo>
                  <a:pt x="3301" y="0"/>
                </a:lnTo>
                <a:lnTo>
                  <a:pt x="3336" y="0"/>
                </a:lnTo>
                <a:lnTo>
                  <a:pt x="3450" y="0"/>
                </a:lnTo>
                <a:lnTo>
                  <a:pt x="3484" y="0"/>
                </a:lnTo>
                <a:lnTo>
                  <a:pt x="3553" y="12"/>
                </a:lnTo>
                <a:lnTo>
                  <a:pt x="3644" y="12"/>
                </a:lnTo>
                <a:lnTo>
                  <a:pt x="3736" y="23"/>
                </a:lnTo>
                <a:lnTo>
                  <a:pt x="3770" y="35"/>
                </a:lnTo>
                <a:lnTo>
                  <a:pt x="3804" y="69"/>
                </a:lnTo>
                <a:lnTo>
                  <a:pt x="3816" y="103"/>
                </a:lnTo>
                <a:lnTo>
                  <a:pt x="3838" y="138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CustomShape 30"/>
          <p:cNvSpPr/>
          <p:nvPr/>
        </p:nvSpPr>
        <p:spPr>
          <a:xfrm>
            <a:off x="2362320" y="60948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4" name="CustomShape 31"/>
          <p:cNvSpPr/>
          <p:nvPr/>
        </p:nvSpPr>
        <p:spPr>
          <a:xfrm>
            <a:off x="54100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5" name="CustomShape 32"/>
          <p:cNvSpPr/>
          <p:nvPr/>
        </p:nvSpPr>
        <p:spPr>
          <a:xfrm>
            <a:off x="1454040" y="14540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CustomShape 33"/>
          <p:cNvSpPr/>
          <p:nvPr/>
        </p:nvSpPr>
        <p:spPr>
          <a:xfrm>
            <a:off x="15080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7" name="CustomShape 34"/>
          <p:cNvSpPr/>
          <p:nvPr/>
        </p:nvSpPr>
        <p:spPr>
          <a:xfrm>
            <a:off x="1225440" y="39974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CustomShape 35"/>
          <p:cNvSpPr/>
          <p:nvPr/>
        </p:nvSpPr>
        <p:spPr>
          <a:xfrm>
            <a:off x="1682640" y="39974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CustomShape 36"/>
          <p:cNvSpPr/>
          <p:nvPr/>
        </p:nvSpPr>
        <p:spPr>
          <a:xfrm>
            <a:off x="2139840" y="39974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CustomShape 37"/>
          <p:cNvSpPr/>
          <p:nvPr/>
        </p:nvSpPr>
        <p:spPr>
          <a:xfrm>
            <a:off x="2597040" y="39974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38"/>
          <p:cNvSpPr/>
          <p:nvPr/>
        </p:nvSpPr>
        <p:spPr>
          <a:xfrm>
            <a:off x="1981080" y="6276960"/>
            <a:ext cx="15998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2" name="CustomShape 39"/>
          <p:cNvSpPr/>
          <p:nvPr/>
        </p:nvSpPr>
        <p:spPr>
          <a:xfrm>
            <a:off x="5791320" y="6276960"/>
            <a:ext cx="28191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p(v.k)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3" name="CustomShape 40"/>
          <p:cNvSpPr/>
          <p:nvPr/>
        </p:nvSpPr>
        <p:spPr>
          <a:xfrm>
            <a:off x="1219320" y="35337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4" name="CustomShape 41"/>
          <p:cNvSpPr/>
          <p:nvPr/>
        </p:nvSpPr>
        <p:spPr>
          <a:xfrm>
            <a:off x="1676520" y="35337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5" name="CustomShape 42"/>
          <p:cNvSpPr/>
          <p:nvPr/>
        </p:nvSpPr>
        <p:spPr>
          <a:xfrm>
            <a:off x="2133720" y="35337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6" name="CustomShape 43"/>
          <p:cNvSpPr/>
          <p:nvPr/>
        </p:nvSpPr>
        <p:spPr>
          <a:xfrm>
            <a:off x="2590920" y="35337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7" name="CustomShape 44"/>
          <p:cNvSpPr/>
          <p:nvPr/>
        </p:nvSpPr>
        <p:spPr>
          <a:xfrm>
            <a:off x="838080" y="391464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8" name="CustomShape 45"/>
          <p:cNvSpPr/>
          <p:nvPr/>
        </p:nvSpPr>
        <p:spPr>
          <a:xfrm>
            <a:off x="838080" y="44481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9" name="CustomShape 46"/>
          <p:cNvSpPr/>
          <p:nvPr/>
        </p:nvSpPr>
        <p:spPr>
          <a:xfrm>
            <a:off x="838080" y="498168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0" name="CustomShape 47"/>
          <p:cNvSpPr/>
          <p:nvPr/>
        </p:nvSpPr>
        <p:spPr>
          <a:xfrm>
            <a:off x="838080" y="53625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1" name="CustomShape 48"/>
          <p:cNvSpPr/>
          <p:nvPr/>
        </p:nvSpPr>
        <p:spPr>
          <a:xfrm>
            <a:off x="3054240" y="39974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49"/>
          <p:cNvSpPr/>
          <p:nvPr/>
        </p:nvSpPr>
        <p:spPr>
          <a:xfrm>
            <a:off x="3048120" y="35337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3" name="CustomShape 50"/>
          <p:cNvSpPr/>
          <p:nvPr/>
        </p:nvSpPr>
        <p:spPr>
          <a:xfrm>
            <a:off x="3511440" y="39974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CustomShape 51"/>
          <p:cNvSpPr/>
          <p:nvPr/>
        </p:nvSpPr>
        <p:spPr>
          <a:xfrm>
            <a:off x="3505320" y="35337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5" name="CustomShape 52"/>
          <p:cNvSpPr/>
          <p:nvPr/>
        </p:nvSpPr>
        <p:spPr>
          <a:xfrm>
            <a:off x="122544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CustomShape 53"/>
          <p:cNvSpPr/>
          <p:nvPr/>
        </p:nvSpPr>
        <p:spPr>
          <a:xfrm>
            <a:off x="168264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54"/>
          <p:cNvSpPr/>
          <p:nvPr/>
        </p:nvSpPr>
        <p:spPr>
          <a:xfrm>
            <a:off x="213984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CustomShape 55"/>
          <p:cNvSpPr/>
          <p:nvPr/>
        </p:nvSpPr>
        <p:spPr>
          <a:xfrm>
            <a:off x="259704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CustomShape 56"/>
          <p:cNvSpPr/>
          <p:nvPr/>
        </p:nvSpPr>
        <p:spPr>
          <a:xfrm>
            <a:off x="305424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CustomShape 57"/>
          <p:cNvSpPr/>
          <p:nvPr/>
        </p:nvSpPr>
        <p:spPr>
          <a:xfrm>
            <a:off x="351144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CustomShape 58"/>
          <p:cNvSpPr/>
          <p:nvPr/>
        </p:nvSpPr>
        <p:spPr>
          <a:xfrm>
            <a:off x="122544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CustomShape 59"/>
          <p:cNvSpPr/>
          <p:nvPr/>
        </p:nvSpPr>
        <p:spPr>
          <a:xfrm>
            <a:off x="168264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CustomShape 60"/>
          <p:cNvSpPr/>
          <p:nvPr/>
        </p:nvSpPr>
        <p:spPr>
          <a:xfrm>
            <a:off x="213984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CustomShape 61"/>
          <p:cNvSpPr/>
          <p:nvPr/>
        </p:nvSpPr>
        <p:spPr>
          <a:xfrm>
            <a:off x="259704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5" name="CustomShape 62"/>
          <p:cNvSpPr/>
          <p:nvPr/>
        </p:nvSpPr>
        <p:spPr>
          <a:xfrm>
            <a:off x="305424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CustomShape 63"/>
          <p:cNvSpPr/>
          <p:nvPr/>
        </p:nvSpPr>
        <p:spPr>
          <a:xfrm>
            <a:off x="351144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CustomShape 64"/>
          <p:cNvSpPr/>
          <p:nvPr/>
        </p:nvSpPr>
        <p:spPr>
          <a:xfrm>
            <a:off x="1225440" y="53690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CustomShape 65"/>
          <p:cNvSpPr/>
          <p:nvPr/>
        </p:nvSpPr>
        <p:spPr>
          <a:xfrm>
            <a:off x="1682640" y="53690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9" name="CustomShape 66"/>
          <p:cNvSpPr/>
          <p:nvPr/>
        </p:nvSpPr>
        <p:spPr>
          <a:xfrm>
            <a:off x="2139840" y="53690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CustomShape 67"/>
          <p:cNvSpPr/>
          <p:nvPr/>
        </p:nvSpPr>
        <p:spPr>
          <a:xfrm>
            <a:off x="2597040" y="53690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CustomShape 68"/>
          <p:cNvSpPr/>
          <p:nvPr/>
        </p:nvSpPr>
        <p:spPr>
          <a:xfrm>
            <a:off x="3054240" y="53690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CustomShape 69"/>
          <p:cNvSpPr/>
          <p:nvPr/>
        </p:nvSpPr>
        <p:spPr>
          <a:xfrm>
            <a:off x="3511440" y="53690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CustomShape 70"/>
          <p:cNvSpPr/>
          <p:nvPr/>
        </p:nvSpPr>
        <p:spPr>
          <a:xfrm>
            <a:off x="5035680" y="39974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CustomShape 71"/>
          <p:cNvSpPr/>
          <p:nvPr/>
        </p:nvSpPr>
        <p:spPr>
          <a:xfrm>
            <a:off x="5492880" y="39974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CustomShape 72"/>
          <p:cNvSpPr/>
          <p:nvPr/>
        </p:nvSpPr>
        <p:spPr>
          <a:xfrm>
            <a:off x="5950080" y="39974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CustomShape 73"/>
          <p:cNvSpPr/>
          <p:nvPr/>
        </p:nvSpPr>
        <p:spPr>
          <a:xfrm>
            <a:off x="6407280" y="39974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CustomShape 74"/>
          <p:cNvSpPr/>
          <p:nvPr/>
        </p:nvSpPr>
        <p:spPr>
          <a:xfrm>
            <a:off x="6864480" y="39974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CustomShape 75"/>
          <p:cNvSpPr/>
          <p:nvPr/>
        </p:nvSpPr>
        <p:spPr>
          <a:xfrm>
            <a:off x="7321680" y="39974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CustomShape 76"/>
          <p:cNvSpPr/>
          <p:nvPr/>
        </p:nvSpPr>
        <p:spPr>
          <a:xfrm>
            <a:off x="503568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0" name="CustomShape 77"/>
          <p:cNvSpPr/>
          <p:nvPr/>
        </p:nvSpPr>
        <p:spPr>
          <a:xfrm>
            <a:off x="549288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CustomShape 78"/>
          <p:cNvSpPr/>
          <p:nvPr/>
        </p:nvSpPr>
        <p:spPr>
          <a:xfrm>
            <a:off x="595008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CustomShape 79"/>
          <p:cNvSpPr/>
          <p:nvPr/>
        </p:nvSpPr>
        <p:spPr>
          <a:xfrm>
            <a:off x="640728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CustomShape 80"/>
          <p:cNvSpPr/>
          <p:nvPr/>
        </p:nvSpPr>
        <p:spPr>
          <a:xfrm>
            <a:off x="686448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81"/>
          <p:cNvSpPr/>
          <p:nvPr/>
        </p:nvSpPr>
        <p:spPr>
          <a:xfrm>
            <a:off x="732168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82"/>
          <p:cNvSpPr/>
          <p:nvPr/>
        </p:nvSpPr>
        <p:spPr>
          <a:xfrm>
            <a:off x="503568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83"/>
          <p:cNvSpPr/>
          <p:nvPr/>
        </p:nvSpPr>
        <p:spPr>
          <a:xfrm>
            <a:off x="549288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84"/>
          <p:cNvSpPr/>
          <p:nvPr/>
        </p:nvSpPr>
        <p:spPr>
          <a:xfrm>
            <a:off x="595008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85"/>
          <p:cNvSpPr/>
          <p:nvPr/>
        </p:nvSpPr>
        <p:spPr>
          <a:xfrm>
            <a:off x="640728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CustomShape 86"/>
          <p:cNvSpPr/>
          <p:nvPr/>
        </p:nvSpPr>
        <p:spPr>
          <a:xfrm>
            <a:off x="686448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CustomShape 87"/>
          <p:cNvSpPr/>
          <p:nvPr/>
        </p:nvSpPr>
        <p:spPr>
          <a:xfrm>
            <a:off x="732168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88"/>
          <p:cNvSpPr/>
          <p:nvPr/>
        </p:nvSpPr>
        <p:spPr>
          <a:xfrm>
            <a:off x="5035680" y="53690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CustomShape 89"/>
          <p:cNvSpPr/>
          <p:nvPr/>
        </p:nvSpPr>
        <p:spPr>
          <a:xfrm>
            <a:off x="5492880" y="53690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90"/>
          <p:cNvSpPr/>
          <p:nvPr/>
        </p:nvSpPr>
        <p:spPr>
          <a:xfrm>
            <a:off x="5950080" y="53690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CustomShape 91"/>
          <p:cNvSpPr/>
          <p:nvPr/>
        </p:nvSpPr>
        <p:spPr>
          <a:xfrm>
            <a:off x="6407280" y="53690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CustomShape 92"/>
          <p:cNvSpPr/>
          <p:nvPr/>
        </p:nvSpPr>
        <p:spPr>
          <a:xfrm>
            <a:off x="6864480" y="53690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CustomShape 93"/>
          <p:cNvSpPr/>
          <p:nvPr/>
        </p:nvSpPr>
        <p:spPr>
          <a:xfrm>
            <a:off x="7321680" y="53690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CustomShape 94"/>
          <p:cNvSpPr/>
          <p:nvPr/>
        </p:nvSpPr>
        <p:spPr>
          <a:xfrm>
            <a:off x="5410080" y="3505320"/>
            <a:ext cx="5331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8" name="Line 95"/>
          <p:cNvSpPr/>
          <p:nvPr/>
        </p:nvSpPr>
        <p:spPr>
          <a:xfrm>
            <a:off x="5867280" y="3809880"/>
            <a:ext cx="990720" cy="360"/>
          </a:xfrm>
          <a:prstGeom prst="line">
            <a:avLst/>
          </a:prstGeom>
          <a:ln w="50760">
            <a:solidFill>
              <a:srgbClr val="ff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9" name="CustomShape 96"/>
          <p:cNvSpPr/>
          <p:nvPr/>
        </p:nvSpPr>
        <p:spPr>
          <a:xfrm>
            <a:off x="7848720" y="3962520"/>
            <a:ext cx="5331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0" name="Line 97"/>
          <p:cNvSpPr/>
          <p:nvPr/>
        </p:nvSpPr>
        <p:spPr>
          <a:xfrm>
            <a:off x="8001000" y="4495680"/>
            <a:ext cx="360" cy="838080"/>
          </a:xfrm>
          <a:prstGeom prst="line">
            <a:avLst/>
          </a:prstGeom>
          <a:ln w="50760">
            <a:solidFill>
              <a:srgbClr val="ff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CustomShape 98"/>
          <p:cNvSpPr/>
          <p:nvPr/>
        </p:nvSpPr>
        <p:spPr>
          <a:xfrm>
            <a:off x="122544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99"/>
          <p:cNvSpPr/>
          <p:nvPr/>
        </p:nvSpPr>
        <p:spPr>
          <a:xfrm>
            <a:off x="1219320" y="39625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3" name="CustomShape 100"/>
          <p:cNvSpPr/>
          <p:nvPr/>
        </p:nvSpPr>
        <p:spPr>
          <a:xfrm>
            <a:off x="168264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CustomShape 101"/>
          <p:cNvSpPr/>
          <p:nvPr/>
        </p:nvSpPr>
        <p:spPr>
          <a:xfrm>
            <a:off x="1752480" y="38862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5" name="CustomShape 102"/>
          <p:cNvSpPr/>
          <p:nvPr/>
        </p:nvSpPr>
        <p:spPr>
          <a:xfrm>
            <a:off x="213984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CustomShape 103"/>
          <p:cNvSpPr/>
          <p:nvPr/>
        </p:nvSpPr>
        <p:spPr>
          <a:xfrm>
            <a:off x="2209680" y="38862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7" name="CustomShape 104"/>
          <p:cNvSpPr/>
          <p:nvPr/>
        </p:nvSpPr>
        <p:spPr>
          <a:xfrm>
            <a:off x="259704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CustomShape 105"/>
          <p:cNvSpPr/>
          <p:nvPr/>
        </p:nvSpPr>
        <p:spPr>
          <a:xfrm>
            <a:off x="2666880" y="38862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9" name="CustomShape 106"/>
          <p:cNvSpPr/>
          <p:nvPr/>
        </p:nvSpPr>
        <p:spPr>
          <a:xfrm>
            <a:off x="305424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107"/>
          <p:cNvSpPr/>
          <p:nvPr/>
        </p:nvSpPr>
        <p:spPr>
          <a:xfrm>
            <a:off x="3124080" y="38862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1" name="CustomShape 108"/>
          <p:cNvSpPr/>
          <p:nvPr/>
        </p:nvSpPr>
        <p:spPr>
          <a:xfrm>
            <a:off x="351144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109"/>
          <p:cNvSpPr/>
          <p:nvPr/>
        </p:nvSpPr>
        <p:spPr>
          <a:xfrm>
            <a:off x="3581280" y="38862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3" name="CustomShape 110"/>
          <p:cNvSpPr/>
          <p:nvPr/>
        </p:nvSpPr>
        <p:spPr>
          <a:xfrm>
            <a:off x="503568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111"/>
          <p:cNvSpPr/>
          <p:nvPr/>
        </p:nvSpPr>
        <p:spPr>
          <a:xfrm>
            <a:off x="5105520" y="38862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5" name="CustomShape 112"/>
          <p:cNvSpPr/>
          <p:nvPr/>
        </p:nvSpPr>
        <p:spPr>
          <a:xfrm>
            <a:off x="549288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CustomShape 113"/>
          <p:cNvSpPr/>
          <p:nvPr/>
        </p:nvSpPr>
        <p:spPr>
          <a:xfrm>
            <a:off x="5562720" y="38862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7" name="CustomShape 114"/>
          <p:cNvSpPr/>
          <p:nvPr/>
        </p:nvSpPr>
        <p:spPr>
          <a:xfrm>
            <a:off x="595008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8" name="CustomShape 115"/>
          <p:cNvSpPr/>
          <p:nvPr/>
        </p:nvSpPr>
        <p:spPr>
          <a:xfrm>
            <a:off x="6019920" y="38862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9" name="CustomShape 116"/>
          <p:cNvSpPr/>
          <p:nvPr/>
        </p:nvSpPr>
        <p:spPr>
          <a:xfrm>
            <a:off x="640728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CustomShape 117"/>
          <p:cNvSpPr/>
          <p:nvPr/>
        </p:nvSpPr>
        <p:spPr>
          <a:xfrm>
            <a:off x="6477120" y="38862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1" name="CustomShape 118"/>
          <p:cNvSpPr/>
          <p:nvPr/>
        </p:nvSpPr>
        <p:spPr>
          <a:xfrm>
            <a:off x="686448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CustomShape 119"/>
          <p:cNvSpPr/>
          <p:nvPr/>
        </p:nvSpPr>
        <p:spPr>
          <a:xfrm>
            <a:off x="6934320" y="38862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3" name="CustomShape 120"/>
          <p:cNvSpPr/>
          <p:nvPr/>
        </p:nvSpPr>
        <p:spPr>
          <a:xfrm>
            <a:off x="732168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121"/>
          <p:cNvSpPr/>
          <p:nvPr/>
        </p:nvSpPr>
        <p:spPr>
          <a:xfrm>
            <a:off x="7391520" y="38862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5" name="CustomShape 122"/>
          <p:cNvSpPr/>
          <p:nvPr/>
        </p:nvSpPr>
        <p:spPr>
          <a:xfrm>
            <a:off x="122544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CustomShape 123"/>
          <p:cNvSpPr/>
          <p:nvPr/>
        </p:nvSpPr>
        <p:spPr>
          <a:xfrm>
            <a:off x="121932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7" name="CustomShape 124"/>
          <p:cNvSpPr/>
          <p:nvPr/>
        </p:nvSpPr>
        <p:spPr>
          <a:xfrm>
            <a:off x="503568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CustomShape 125"/>
          <p:cNvSpPr/>
          <p:nvPr/>
        </p:nvSpPr>
        <p:spPr>
          <a:xfrm>
            <a:off x="5105520" y="43434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9" name="CustomShape 126"/>
          <p:cNvSpPr/>
          <p:nvPr/>
        </p:nvSpPr>
        <p:spPr>
          <a:xfrm>
            <a:off x="168264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CustomShape 127"/>
          <p:cNvSpPr/>
          <p:nvPr/>
        </p:nvSpPr>
        <p:spPr>
          <a:xfrm>
            <a:off x="167652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1" name="CustomShape 128"/>
          <p:cNvSpPr/>
          <p:nvPr/>
        </p:nvSpPr>
        <p:spPr>
          <a:xfrm>
            <a:off x="549288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129"/>
          <p:cNvSpPr/>
          <p:nvPr/>
        </p:nvSpPr>
        <p:spPr>
          <a:xfrm>
            <a:off x="548640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3" name="CustomShape 130"/>
          <p:cNvSpPr/>
          <p:nvPr/>
        </p:nvSpPr>
        <p:spPr>
          <a:xfrm>
            <a:off x="213984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CustomShape 131"/>
          <p:cNvSpPr/>
          <p:nvPr/>
        </p:nvSpPr>
        <p:spPr>
          <a:xfrm>
            <a:off x="2209680" y="43434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5" name="CustomShape 132"/>
          <p:cNvSpPr/>
          <p:nvPr/>
        </p:nvSpPr>
        <p:spPr>
          <a:xfrm>
            <a:off x="595008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CustomShape 133"/>
          <p:cNvSpPr/>
          <p:nvPr/>
        </p:nvSpPr>
        <p:spPr>
          <a:xfrm>
            <a:off x="6019920" y="43434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7" name="CustomShape 134"/>
          <p:cNvSpPr/>
          <p:nvPr/>
        </p:nvSpPr>
        <p:spPr>
          <a:xfrm>
            <a:off x="259704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CustomShape 135"/>
          <p:cNvSpPr/>
          <p:nvPr/>
        </p:nvSpPr>
        <p:spPr>
          <a:xfrm>
            <a:off x="259092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9" name="CustomShape 136"/>
          <p:cNvSpPr/>
          <p:nvPr/>
        </p:nvSpPr>
        <p:spPr>
          <a:xfrm>
            <a:off x="640728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CustomShape 137"/>
          <p:cNvSpPr/>
          <p:nvPr/>
        </p:nvSpPr>
        <p:spPr>
          <a:xfrm>
            <a:off x="640080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1" name="CustomShape 138"/>
          <p:cNvSpPr/>
          <p:nvPr/>
        </p:nvSpPr>
        <p:spPr>
          <a:xfrm>
            <a:off x="305424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CustomShape 139"/>
          <p:cNvSpPr/>
          <p:nvPr/>
        </p:nvSpPr>
        <p:spPr>
          <a:xfrm>
            <a:off x="3124080" y="43434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3" name="CustomShape 140"/>
          <p:cNvSpPr/>
          <p:nvPr/>
        </p:nvSpPr>
        <p:spPr>
          <a:xfrm>
            <a:off x="686448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4" name="CustomShape 141"/>
          <p:cNvSpPr/>
          <p:nvPr/>
        </p:nvSpPr>
        <p:spPr>
          <a:xfrm>
            <a:off x="6934320" y="43434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5" name="CustomShape 142"/>
          <p:cNvSpPr/>
          <p:nvPr/>
        </p:nvSpPr>
        <p:spPr>
          <a:xfrm>
            <a:off x="351144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CustomShape 143"/>
          <p:cNvSpPr/>
          <p:nvPr/>
        </p:nvSpPr>
        <p:spPr>
          <a:xfrm>
            <a:off x="3581280" y="43434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7" name="CustomShape 144"/>
          <p:cNvSpPr/>
          <p:nvPr/>
        </p:nvSpPr>
        <p:spPr>
          <a:xfrm>
            <a:off x="732168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CustomShape 145"/>
          <p:cNvSpPr/>
          <p:nvPr/>
        </p:nvSpPr>
        <p:spPr>
          <a:xfrm>
            <a:off x="7391520" y="43434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9" name="CustomShape 146"/>
          <p:cNvSpPr/>
          <p:nvPr/>
        </p:nvSpPr>
        <p:spPr>
          <a:xfrm>
            <a:off x="838080" y="58197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0" name="CustomShape 147"/>
          <p:cNvSpPr/>
          <p:nvPr/>
        </p:nvSpPr>
        <p:spPr>
          <a:xfrm>
            <a:off x="1225440" y="58262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CustomShape 148"/>
          <p:cNvSpPr/>
          <p:nvPr/>
        </p:nvSpPr>
        <p:spPr>
          <a:xfrm>
            <a:off x="1682640" y="58262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149"/>
          <p:cNvSpPr/>
          <p:nvPr/>
        </p:nvSpPr>
        <p:spPr>
          <a:xfrm>
            <a:off x="2139840" y="58262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CustomShape 150"/>
          <p:cNvSpPr/>
          <p:nvPr/>
        </p:nvSpPr>
        <p:spPr>
          <a:xfrm>
            <a:off x="2597040" y="58262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CustomShape 151"/>
          <p:cNvSpPr/>
          <p:nvPr/>
        </p:nvSpPr>
        <p:spPr>
          <a:xfrm>
            <a:off x="3054240" y="58262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5" name="CustomShape 152"/>
          <p:cNvSpPr/>
          <p:nvPr/>
        </p:nvSpPr>
        <p:spPr>
          <a:xfrm>
            <a:off x="3511440" y="58262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CustomShape 153"/>
          <p:cNvSpPr/>
          <p:nvPr/>
        </p:nvSpPr>
        <p:spPr>
          <a:xfrm>
            <a:off x="5035680" y="58262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CustomShape 154"/>
          <p:cNvSpPr/>
          <p:nvPr/>
        </p:nvSpPr>
        <p:spPr>
          <a:xfrm>
            <a:off x="5492880" y="58262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CustomShape 155"/>
          <p:cNvSpPr/>
          <p:nvPr/>
        </p:nvSpPr>
        <p:spPr>
          <a:xfrm>
            <a:off x="5950080" y="58262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stomShape 156"/>
          <p:cNvSpPr/>
          <p:nvPr/>
        </p:nvSpPr>
        <p:spPr>
          <a:xfrm>
            <a:off x="6407280" y="58262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stomShape 157"/>
          <p:cNvSpPr/>
          <p:nvPr/>
        </p:nvSpPr>
        <p:spPr>
          <a:xfrm>
            <a:off x="6864480" y="58262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CustomShape 158"/>
          <p:cNvSpPr/>
          <p:nvPr/>
        </p:nvSpPr>
        <p:spPr>
          <a:xfrm>
            <a:off x="7321680" y="58262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159"/>
          <p:cNvSpPr/>
          <p:nvPr/>
        </p:nvSpPr>
        <p:spPr>
          <a:xfrm>
            <a:off x="122544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stomShape 160"/>
          <p:cNvSpPr/>
          <p:nvPr/>
        </p:nvSpPr>
        <p:spPr>
          <a:xfrm>
            <a:off x="121932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4" name="CustomShape 161"/>
          <p:cNvSpPr/>
          <p:nvPr/>
        </p:nvSpPr>
        <p:spPr>
          <a:xfrm>
            <a:off x="503568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162"/>
          <p:cNvSpPr/>
          <p:nvPr/>
        </p:nvSpPr>
        <p:spPr>
          <a:xfrm>
            <a:off x="5105520" y="48006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6" name="CustomShape 163"/>
          <p:cNvSpPr/>
          <p:nvPr/>
        </p:nvSpPr>
        <p:spPr>
          <a:xfrm>
            <a:off x="168264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CustomShape 164"/>
          <p:cNvSpPr/>
          <p:nvPr/>
        </p:nvSpPr>
        <p:spPr>
          <a:xfrm>
            <a:off x="167652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8" name="CustomShape 165"/>
          <p:cNvSpPr/>
          <p:nvPr/>
        </p:nvSpPr>
        <p:spPr>
          <a:xfrm>
            <a:off x="549288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166"/>
          <p:cNvSpPr/>
          <p:nvPr/>
        </p:nvSpPr>
        <p:spPr>
          <a:xfrm>
            <a:off x="548640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0" name="CustomShape 167"/>
          <p:cNvSpPr/>
          <p:nvPr/>
        </p:nvSpPr>
        <p:spPr>
          <a:xfrm>
            <a:off x="213984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CustomShape 168"/>
          <p:cNvSpPr/>
          <p:nvPr/>
        </p:nvSpPr>
        <p:spPr>
          <a:xfrm>
            <a:off x="213372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2" name="CustomShape 169"/>
          <p:cNvSpPr/>
          <p:nvPr/>
        </p:nvSpPr>
        <p:spPr>
          <a:xfrm>
            <a:off x="595008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CustomShape 170"/>
          <p:cNvSpPr/>
          <p:nvPr/>
        </p:nvSpPr>
        <p:spPr>
          <a:xfrm>
            <a:off x="594360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4" name="CustomShape 171"/>
          <p:cNvSpPr/>
          <p:nvPr/>
        </p:nvSpPr>
        <p:spPr>
          <a:xfrm>
            <a:off x="259704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5" name="CustomShape 172"/>
          <p:cNvSpPr/>
          <p:nvPr/>
        </p:nvSpPr>
        <p:spPr>
          <a:xfrm>
            <a:off x="259092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6" name="CustomShape 173"/>
          <p:cNvSpPr/>
          <p:nvPr/>
        </p:nvSpPr>
        <p:spPr>
          <a:xfrm>
            <a:off x="640728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7" name="CustomShape 174"/>
          <p:cNvSpPr/>
          <p:nvPr/>
        </p:nvSpPr>
        <p:spPr>
          <a:xfrm>
            <a:off x="640080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8" name="CustomShape 175"/>
          <p:cNvSpPr/>
          <p:nvPr/>
        </p:nvSpPr>
        <p:spPr>
          <a:xfrm>
            <a:off x="305280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CustomShape 176"/>
          <p:cNvSpPr/>
          <p:nvPr/>
        </p:nvSpPr>
        <p:spPr>
          <a:xfrm>
            <a:off x="2971800" y="4876920"/>
            <a:ext cx="6854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0" name="CustomShape 177"/>
          <p:cNvSpPr/>
          <p:nvPr/>
        </p:nvSpPr>
        <p:spPr>
          <a:xfrm>
            <a:off x="686448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CustomShape 178"/>
          <p:cNvSpPr/>
          <p:nvPr/>
        </p:nvSpPr>
        <p:spPr>
          <a:xfrm>
            <a:off x="685800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2" name="CustomShape 179"/>
          <p:cNvSpPr/>
          <p:nvPr/>
        </p:nvSpPr>
        <p:spPr>
          <a:xfrm>
            <a:off x="351144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CustomShape 180"/>
          <p:cNvSpPr/>
          <p:nvPr/>
        </p:nvSpPr>
        <p:spPr>
          <a:xfrm>
            <a:off x="350532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4" name="CustomShape 181"/>
          <p:cNvSpPr/>
          <p:nvPr/>
        </p:nvSpPr>
        <p:spPr>
          <a:xfrm>
            <a:off x="732168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5" name="CustomShape 182"/>
          <p:cNvSpPr/>
          <p:nvPr/>
        </p:nvSpPr>
        <p:spPr>
          <a:xfrm>
            <a:off x="731520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6" name="CustomShape 183"/>
          <p:cNvSpPr/>
          <p:nvPr/>
        </p:nvSpPr>
        <p:spPr>
          <a:xfrm>
            <a:off x="1225440" y="53690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7" name="CustomShape 184"/>
          <p:cNvSpPr/>
          <p:nvPr/>
        </p:nvSpPr>
        <p:spPr>
          <a:xfrm>
            <a:off x="1219320" y="53341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8" name="CustomShape 185"/>
          <p:cNvSpPr/>
          <p:nvPr/>
        </p:nvSpPr>
        <p:spPr>
          <a:xfrm>
            <a:off x="5035680" y="53690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9" name="CustomShape 186"/>
          <p:cNvSpPr/>
          <p:nvPr/>
        </p:nvSpPr>
        <p:spPr>
          <a:xfrm>
            <a:off x="5105520" y="52578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0" name="CustomShape 187"/>
          <p:cNvSpPr/>
          <p:nvPr/>
        </p:nvSpPr>
        <p:spPr>
          <a:xfrm>
            <a:off x="1682640" y="53690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1" name="CustomShape 188"/>
          <p:cNvSpPr/>
          <p:nvPr/>
        </p:nvSpPr>
        <p:spPr>
          <a:xfrm>
            <a:off x="1676520" y="53341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2" name="CustomShape 189"/>
          <p:cNvSpPr/>
          <p:nvPr/>
        </p:nvSpPr>
        <p:spPr>
          <a:xfrm>
            <a:off x="5492880" y="53690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3" name="CustomShape 190"/>
          <p:cNvSpPr/>
          <p:nvPr/>
        </p:nvSpPr>
        <p:spPr>
          <a:xfrm>
            <a:off x="5486400" y="53341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4" name="CustomShape 191"/>
          <p:cNvSpPr/>
          <p:nvPr/>
        </p:nvSpPr>
        <p:spPr>
          <a:xfrm>
            <a:off x="2139840" y="53690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CustomShape 192"/>
          <p:cNvSpPr/>
          <p:nvPr/>
        </p:nvSpPr>
        <p:spPr>
          <a:xfrm>
            <a:off x="2133720" y="53341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6" name="CustomShape 193"/>
          <p:cNvSpPr/>
          <p:nvPr/>
        </p:nvSpPr>
        <p:spPr>
          <a:xfrm>
            <a:off x="5950080" y="53690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7" name="CustomShape 194"/>
          <p:cNvSpPr/>
          <p:nvPr/>
        </p:nvSpPr>
        <p:spPr>
          <a:xfrm>
            <a:off x="5943600" y="53341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8" name="CustomShape 195"/>
          <p:cNvSpPr/>
          <p:nvPr/>
        </p:nvSpPr>
        <p:spPr>
          <a:xfrm>
            <a:off x="2597040" y="53690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9" name="CustomShape 196"/>
          <p:cNvSpPr/>
          <p:nvPr/>
        </p:nvSpPr>
        <p:spPr>
          <a:xfrm>
            <a:off x="2590920" y="53341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0" name="CustomShape 197"/>
          <p:cNvSpPr/>
          <p:nvPr/>
        </p:nvSpPr>
        <p:spPr>
          <a:xfrm>
            <a:off x="6407280" y="53690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1" name="CustomShape 198"/>
          <p:cNvSpPr/>
          <p:nvPr/>
        </p:nvSpPr>
        <p:spPr>
          <a:xfrm>
            <a:off x="6400800" y="53341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2" name="CustomShape 199"/>
          <p:cNvSpPr/>
          <p:nvPr/>
        </p:nvSpPr>
        <p:spPr>
          <a:xfrm>
            <a:off x="3052800" y="53690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3" name="CustomShape 200"/>
          <p:cNvSpPr/>
          <p:nvPr/>
        </p:nvSpPr>
        <p:spPr>
          <a:xfrm>
            <a:off x="2971800" y="5334120"/>
            <a:ext cx="6854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4" name="CustomShape 201"/>
          <p:cNvSpPr/>
          <p:nvPr/>
        </p:nvSpPr>
        <p:spPr>
          <a:xfrm>
            <a:off x="6864480" y="53690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5" name="CustomShape 202"/>
          <p:cNvSpPr/>
          <p:nvPr/>
        </p:nvSpPr>
        <p:spPr>
          <a:xfrm>
            <a:off x="6858000" y="53341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6" name="CustomShape 203"/>
          <p:cNvSpPr/>
          <p:nvPr/>
        </p:nvSpPr>
        <p:spPr>
          <a:xfrm>
            <a:off x="3511440" y="53690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CustomShape 204"/>
          <p:cNvSpPr/>
          <p:nvPr/>
        </p:nvSpPr>
        <p:spPr>
          <a:xfrm>
            <a:off x="3505320" y="53341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8" name="CustomShape 205"/>
          <p:cNvSpPr/>
          <p:nvPr/>
        </p:nvSpPr>
        <p:spPr>
          <a:xfrm>
            <a:off x="7321680" y="53690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9" name="CustomShape 206"/>
          <p:cNvSpPr/>
          <p:nvPr/>
        </p:nvSpPr>
        <p:spPr>
          <a:xfrm>
            <a:off x="7315200" y="53341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0" name="CustomShape 207"/>
          <p:cNvSpPr/>
          <p:nvPr/>
        </p:nvSpPr>
        <p:spPr>
          <a:xfrm>
            <a:off x="1225440" y="58262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1" name="CustomShape 208"/>
          <p:cNvSpPr/>
          <p:nvPr/>
        </p:nvSpPr>
        <p:spPr>
          <a:xfrm>
            <a:off x="1219320" y="57913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2" name="CustomShape 209"/>
          <p:cNvSpPr/>
          <p:nvPr/>
        </p:nvSpPr>
        <p:spPr>
          <a:xfrm>
            <a:off x="5035680" y="58262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3" name="CustomShape 210"/>
          <p:cNvSpPr/>
          <p:nvPr/>
        </p:nvSpPr>
        <p:spPr>
          <a:xfrm>
            <a:off x="5105520" y="57150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4" name="CustomShape 211"/>
          <p:cNvSpPr/>
          <p:nvPr/>
        </p:nvSpPr>
        <p:spPr>
          <a:xfrm>
            <a:off x="1682640" y="58262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5" name="CustomShape 212"/>
          <p:cNvSpPr/>
          <p:nvPr/>
        </p:nvSpPr>
        <p:spPr>
          <a:xfrm>
            <a:off x="1676520" y="57913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6" name="CustomShape 213"/>
          <p:cNvSpPr/>
          <p:nvPr/>
        </p:nvSpPr>
        <p:spPr>
          <a:xfrm>
            <a:off x="5492880" y="58262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7" name="CustomShape 214"/>
          <p:cNvSpPr/>
          <p:nvPr/>
        </p:nvSpPr>
        <p:spPr>
          <a:xfrm>
            <a:off x="5486400" y="57913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8" name="CustomShape 215"/>
          <p:cNvSpPr/>
          <p:nvPr/>
        </p:nvSpPr>
        <p:spPr>
          <a:xfrm>
            <a:off x="2139840" y="58262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9" name="CustomShape 216"/>
          <p:cNvSpPr/>
          <p:nvPr/>
        </p:nvSpPr>
        <p:spPr>
          <a:xfrm>
            <a:off x="2133720" y="57913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0" name="CustomShape 217"/>
          <p:cNvSpPr/>
          <p:nvPr/>
        </p:nvSpPr>
        <p:spPr>
          <a:xfrm>
            <a:off x="5950080" y="58262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1" name="CustomShape 218"/>
          <p:cNvSpPr/>
          <p:nvPr/>
        </p:nvSpPr>
        <p:spPr>
          <a:xfrm>
            <a:off x="5943600" y="57913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2" name="CustomShape 219"/>
          <p:cNvSpPr/>
          <p:nvPr/>
        </p:nvSpPr>
        <p:spPr>
          <a:xfrm>
            <a:off x="2597040" y="58262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3" name="CustomShape 220"/>
          <p:cNvSpPr/>
          <p:nvPr/>
        </p:nvSpPr>
        <p:spPr>
          <a:xfrm>
            <a:off x="2590920" y="57913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4" name="CustomShape 221"/>
          <p:cNvSpPr/>
          <p:nvPr/>
        </p:nvSpPr>
        <p:spPr>
          <a:xfrm>
            <a:off x="6407280" y="58262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CustomShape 222"/>
          <p:cNvSpPr/>
          <p:nvPr/>
        </p:nvSpPr>
        <p:spPr>
          <a:xfrm>
            <a:off x="6400800" y="57913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6" name="CustomShape 223"/>
          <p:cNvSpPr/>
          <p:nvPr/>
        </p:nvSpPr>
        <p:spPr>
          <a:xfrm>
            <a:off x="3052800" y="58262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7" name="CustomShape 224"/>
          <p:cNvSpPr/>
          <p:nvPr/>
        </p:nvSpPr>
        <p:spPr>
          <a:xfrm>
            <a:off x="2971800" y="5791320"/>
            <a:ext cx="6854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8" name="CustomShape 225"/>
          <p:cNvSpPr/>
          <p:nvPr/>
        </p:nvSpPr>
        <p:spPr>
          <a:xfrm>
            <a:off x="6864480" y="58262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9" name="CustomShape 226"/>
          <p:cNvSpPr/>
          <p:nvPr/>
        </p:nvSpPr>
        <p:spPr>
          <a:xfrm>
            <a:off x="6858000" y="57913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0" name="CustomShape 227"/>
          <p:cNvSpPr/>
          <p:nvPr/>
        </p:nvSpPr>
        <p:spPr>
          <a:xfrm>
            <a:off x="3511440" y="58262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1" name="CustomShape 228"/>
          <p:cNvSpPr/>
          <p:nvPr/>
        </p:nvSpPr>
        <p:spPr>
          <a:xfrm>
            <a:off x="3505320" y="57913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2" name="CustomShape 229"/>
          <p:cNvSpPr/>
          <p:nvPr/>
        </p:nvSpPr>
        <p:spPr>
          <a:xfrm>
            <a:off x="7321680" y="58262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3" name="CustomShape 230"/>
          <p:cNvSpPr/>
          <p:nvPr/>
        </p:nvSpPr>
        <p:spPr>
          <a:xfrm>
            <a:off x="7315200" y="57913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4" name="TextShape 231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CB34A5B-66C6-4142-9308-F10F113BF92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5" name="TextShape 232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67" dur="indefinite" restart="never" nodeType="tmRoot">
          <p:childTnLst>
            <p:seq>
              <p:cTn id="668" dur="indefinite" nodeType="mainSeq">
                <p:childTnLst>
                  <p:par>
                    <p:cTn id="669" nodeType="clickEffect" fill="hold">
                      <p:stCondLst>
                        <p:cond delay="indefinite"/>
                      </p:stCondLst>
                      <p:childTnLst>
                        <p:par>
                          <p:cTn id="6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nodeType="clickEffect" fill="hold">
                      <p:stCondLst>
                        <p:cond delay="indefinite"/>
                      </p:stCondLst>
                      <p:childTnLst>
                        <p:par>
                          <p:cTn id="6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nodeType="clickEffect" fill="hold">
                      <p:stCondLst>
                        <p:cond delay="indefinite"/>
                      </p:stCondLst>
                      <p:childTnLst>
                        <p:par>
                          <p:cTn id="6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nodeType="clickEffect" fill="hold">
                      <p:stCondLst>
                        <p:cond delay="indefinite"/>
                      </p:stCondLst>
                      <p:childTnLst>
                        <p:par>
                          <p:cTn id="6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nodeType="clickEffect" fill="hold">
                      <p:stCondLst>
                        <p:cond delay="indefinite"/>
                      </p:stCondLst>
                      <p:childTnLst>
                        <p:par>
                          <p:cTn id="6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nodeType="clickEffect" fill="hold">
                      <p:stCondLst>
                        <p:cond delay="indefinite"/>
                      </p:stCondLst>
                      <p:childTnLst>
                        <p:par>
                          <p:cTn id="6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nodeType="clickEffect" fill="hold">
                      <p:stCondLst>
                        <p:cond delay="indefinite"/>
                      </p:stCondLst>
                      <p:childTnLst>
                        <p:par>
                          <p:cTn id="6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nodeType="clickEffect" fill="hold">
                      <p:stCondLst>
                        <p:cond delay="indefinite"/>
                      </p:stCondLst>
                      <p:childTnLst>
                        <p:par>
                          <p:cTn id="6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nodeType="clickEffect" fill="hold">
                      <p:stCondLst>
                        <p:cond delay="indefinite"/>
                      </p:stCondLst>
                      <p:childTnLst>
                        <p:par>
                          <p:cTn id="7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nodeType="clickEffect" fill="hold">
                      <p:stCondLst>
                        <p:cond delay="indefinite"/>
                      </p:stCondLst>
                      <p:childTnLst>
                        <p:par>
                          <p:cTn id="7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nodeType="clickEffect" fill="hold">
                      <p:stCondLst>
                        <p:cond delay="indefinite"/>
                      </p:stCondLst>
                      <p:childTnLst>
                        <p:par>
                          <p:cTn id="7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nodeType="clickEffect" fill="hold">
                      <p:stCondLst>
                        <p:cond delay="indefinite"/>
                      </p:stCondLst>
                      <p:childTnLst>
                        <p:par>
                          <p:cTn id="7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nodeType="clickEffect" fill="hold">
                      <p:stCondLst>
                        <p:cond delay="indefinite"/>
                      </p:stCondLst>
                      <p:childTnLst>
                        <p:par>
                          <p:cTn id="7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nodeType="clickEffect" fill="hold">
                      <p:stCondLst>
                        <p:cond delay="indefinite"/>
                      </p:stCondLst>
                      <p:childTnLst>
                        <p:par>
                          <p:cTn id="7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nodeType="clickEffect" fill="hold">
                      <p:stCondLst>
                        <p:cond delay="indefinite"/>
                      </p:stCondLst>
                      <p:childTnLst>
                        <p:par>
                          <p:cTn id="7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nodeType="clickEffect" fill="hold">
                      <p:stCondLst>
                        <p:cond delay="indefinite"/>
                      </p:stCondLst>
                      <p:childTnLst>
                        <p:par>
                          <p:cTn id="7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nodeType="clickEffect" fill="hold">
                      <p:stCondLst>
                        <p:cond delay="indefinite"/>
                      </p:stCondLst>
                      <p:childTnLst>
                        <p:par>
                          <p:cTn id="7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nodeType="clickEffect" fill="hold">
                      <p:stCondLst>
                        <p:cond delay="indefinite"/>
                      </p:stCondLst>
                      <p:childTnLst>
                        <p:par>
                          <p:cTn id="7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nodeType="clickEffect" fill="hold">
                      <p:stCondLst>
                        <p:cond delay="indefinite"/>
                      </p:stCondLst>
                      <p:childTnLst>
                        <p:par>
                          <p:cTn id="7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nodeType="clickEffect" fill="hold">
                      <p:stCondLst>
                        <p:cond delay="indefinite"/>
                      </p:stCondLst>
                      <p:childTnLst>
                        <p:par>
                          <p:cTn id="7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nodeType="clickEffect" fill="hold">
                      <p:stCondLst>
                        <p:cond delay="indefinite"/>
                      </p:stCondLst>
                      <p:childTnLst>
                        <p:par>
                          <p:cTn id="7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nodeType="clickEffect" fill="hold">
                      <p:stCondLst>
                        <p:cond delay="indefinite"/>
                      </p:stCondLst>
                      <p:childTnLst>
                        <p:par>
                          <p:cTn id="7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nodeType="clickEffect" fill="hold">
                      <p:stCondLst>
                        <p:cond delay="indefinite"/>
                      </p:stCondLst>
                      <p:childTnLst>
                        <p:par>
                          <p:cTn id="7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nodeType="clickEffect" fill="hold">
                      <p:stCondLst>
                        <p:cond delay="indefinite"/>
                      </p:stCondLst>
                      <p:childTnLst>
                        <p:par>
                          <p:cTn id="7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nodeType="clickEffect" fill="hold">
                      <p:stCondLst>
                        <p:cond delay="indefinite"/>
                      </p:stCondLst>
                      <p:childTnLst>
                        <p:par>
                          <p:cTn id="7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nodeType="clickEffect" fill="hold">
                      <p:stCondLst>
                        <p:cond delay="indefinite"/>
                      </p:stCondLst>
                      <p:childTnLst>
                        <p:par>
                          <p:cTn id="7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nodeType="clickEffect" fill="hold">
                      <p:stCondLst>
                        <p:cond delay="indefinite"/>
                      </p:stCondLst>
                      <p:childTnLst>
                        <p:par>
                          <p:cTn id="7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nodeType="clickEffect" fill="hold">
                      <p:stCondLst>
                        <p:cond delay="indefinite"/>
                      </p:stCondLst>
                      <p:childTnLst>
                        <p:par>
                          <p:cTn id="7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nodeType="clickEffect" fill="hold">
                      <p:stCondLst>
                        <p:cond delay="indefinite"/>
                      </p:stCondLst>
                      <p:childTnLst>
                        <p:par>
                          <p:cTn id="7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nodeType="clickEffect" fill="hold">
                      <p:stCondLst>
                        <p:cond delay="indefinite"/>
                      </p:stCondLst>
                      <p:childTnLst>
                        <p:par>
                          <p:cTn id="7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nodeType="clickEffect" fill="hold">
                      <p:stCondLst>
                        <p:cond delay="indefinite"/>
                      </p:stCondLst>
                      <p:childTnLst>
                        <p:par>
                          <p:cTn id="7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nodeType="clickEffect" fill="hold">
                      <p:stCondLst>
                        <p:cond delay="indefinite"/>
                      </p:stCondLst>
                      <p:childTnLst>
                        <p:par>
                          <p:cTn id="7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nodeType="clickEffect" fill="hold">
                      <p:stCondLst>
                        <p:cond delay="indefinite"/>
                      </p:stCondLst>
                      <p:childTnLst>
                        <p:par>
                          <p:cTn id="7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nodeType="clickEffect" fill="hold">
                      <p:stCondLst>
                        <p:cond delay="indefinite"/>
                      </p:stCondLst>
                      <p:childTnLst>
                        <p:par>
                          <p:cTn id="8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nodeType="clickEffect" fill="hold">
                      <p:stCondLst>
                        <p:cond delay="indefinite"/>
                      </p:stCondLst>
                      <p:childTnLst>
                        <p:par>
                          <p:cTn id="8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nodeType="clickEffect" fill="hold">
                      <p:stCondLst>
                        <p:cond delay="indefinite"/>
                      </p:stCondLst>
                      <p:childTnLst>
                        <p:par>
                          <p:cTn id="8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nodeType="clickEffect" fill="hold">
                      <p:stCondLst>
                        <p:cond delay="indefinite"/>
                      </p:stCondLst>
                      <p:childTnLst>
                        <p:par>
                          <p:cTn id="8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nodeType="clickEffect" fill="hold">
                      <p:stCondLst>
                        <p:cond delay="indefinite"/>
                      </p:stCondLst>
                      <p:childTnLst>
                        <p:par>
                          <p:cTn id="8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nodeType="clickEffect" fill="hold">
                      <p:stCondLst>
                        <p:cond delay="indefinite"/>
                      </p:stCondLst>
                      <p:childTnLst>
                        <p:par>
                          <p:cTn id="8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nodeType="clickEffect" fill="hold">
                      <p:stCondLst>
                        <p:cond delay="indefinite"/>
                      </p:stCondLst>
                      <p:childTnLst>
                        <p:par>
                          <p:cTn id="8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nodeType="clickEffect" fill="hold">
                      <p:stCondLst>
                        <p:cond delay="indefinite"/>
                      </p:stCondLst>
                      <p:childTnLst>
                        <p:par>
                          <p:cTn id="8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nodeType="clickEffect" fill="hold">
                      <p:stCondLst>
                        <p:cond delay="indefinite"/>
                      </p:stCondLst>
                      <p:childTnLst>
                        <p:par>
                          <p:cTn id="8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nodeType="clickEffect" fill="hold">
                      <p:stCondLst>
                        <p:cond delay="indefinite"/>
                      </p:stCondLst>
                      <p:childTnLst>
                        <p:par>
                          <p:cTn id="8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nodeType="clickEffect" fill="hold">
                      <p:stCondLst>
                        <p:cond delay="indefinite"/>
                      </p:stCondLst>
                      <p:childTnLst>
                        <p:par>
                          <p:cTn id="8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nodeType="clickEffect" fill="hold">
                      <p:stCondLst>
                        <p:cond delay="indefinite"/>
                      </p:stCondLst>
                      <p:childTnLst>
                        <p:par>
                          <p:cTn id="8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nodeType="clickEffect" fill="hold">
                      <p:stCondLst>
                        <p:cond delay="indefinite"/>
                      </p:stCondLst>
                      <p:childTnLst>
                        <p:par>
                          <p:cTn id="8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nodeType="clickEffect" fill="hold">
                      <p:stCondLst>
                        <p:cond delay="indefinite"/>
                      </p:stCondLst>
                      <p:childTnLst>
                        <p:par>
                          <p:cTn id="8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nodeType="clickEffect" fill="hold">
                      <p:stCondLst>
                        <p:cond delay="indefinite"/>
                      </p:stCondLst>
                      <p:childTnLst>
                        <p:par>
                          <p:cTn id="8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nodeType="clickEffect" fill="hold">
                      <p:stCondLst>
                        <p:cond delay="indefinite"/>
                      </p:stCondLst>
                      <p:childTnLst>
                        <p:par>
                          <p:cTn id="8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nodeType="clickEffect" fill="hold">
                      <p:stCondLst>
                        <p:cond delay="indefinite"/>
                      </p:stCondLst>
                      <p:childTnLst>
                        <p:par>
                          <p:cTn id="8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nodeType="clickEffect" fill="hold">
                      <p:stCondLst>
                        <p:cond delay="indefinite"/>
                      </p:stCondLst>
                      <p:childTnLst>
                        <p:par>
                          <p:cTn id="8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nodeType="clickEffect" fill="hold">
                      <p:stCondLst>
                        <p:cond delay="indefinite"/>
                      </p:stCondLst>
                      <p:childTnLst>
                        <p:par>
                          <p:cTn id="8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nodeType="clickEffect" fill="hold">
                      <p:stCondLst>
                        <p:cond delay="indefinite"/>
                      </p:stCondLst>
                      <p:childTnLst>
                        <p:par>
                          <p:cTn id="8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nodeType="clickEffect" fill="hold">
                      <p:stCondLst>
                        <p:cond delay="indefinite"/>
                      </p:stCondLst>
                      <p:childTnLst>
                        <p:par>
                          <p:cTn id="8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5" nodeType="clickEffect" fill="hold">
                      <p:stCondLst>
                        <p:cond delay="indefinite"/>
                      </p:stCondLst>
                      <p:childTnLst>
                        <p:par>
                          <p:cTn id="8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9" nodeType="clickEffect" fill="hold">
                      <p:stCondLst>
                        <p:cond delay="indefinite"/>
                      </p:stCondLst>
                      <p:childTnLst>
                        <p:par>
                          <p:cTn id="8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nodeType="clickEffect" fill="hold">
                      <p:stCondLst>
                        <p:cond delay="indefinite"/>
                      </p:stCondLst>
                      <p:childTnLst>
                        <p:par>
                          <p:cTn id="8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nodeType="clickEffect" fill="hold">
                      <p:stCondLst>
                        <p:cond delay="indefinite"/>
                      </p:stCondLst>
                      <p:childTnLst>
                        <p:par>
                          <p:cTn id="8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1" nodeType="clickEffect" fill="hold">
                      <p:stCondLst>
                        <p:cond delay="indefinite"/>
                      </p:stCondLst>
                      <p:childTnLst>
                        <p:par>
                          <p:cTn id="9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nodeType="clickEffect" fill="hold">
                      <p:stCondLst>
                        <p:cond delay="indefinite"/>
                      </p:stCondLst>
                      <p:childTnLst>
                        <p:par>
                          <p:cTn id="9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TextShape 1"/>
          <p:cNvSpPr txBox="1"/>
          <p:nvPr/>
        </p:nvSpPr>
        <p:spPr>
          <a:xfrm>
            <a:off x="685800" y="0"/>
            <a:ext cx="7772040" cy="990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7" name="CustomShape 2"/>
          <p:cNvSpPr/>
          <p:nvPr/>
        </p:nvSpPr>
        <p:spPr>
          <a:xfrm>
            <a:off x="1454040" y="1454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8" name="CustomShape 3"/>
          <p:cNvSpPr/>
          <p:nvPr/>
        </p:nvSpPr>
        <p:spPr>
          <a:xfrm>
            <a:off x="15080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9" name="CustomShape 4"/>
          <p:cNvSpPr/>
          <p:nvPr/>
        </p:nvSpPr>
        <p:spPr>
          <a:xfrm>
            <a:off x="3282840" y="1454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0" name="CustomShape 5"/>
          <p:cNvSpPr/>
          <p:nvPr/>
        </p:nvSpPr>
        <p:spPr>
          <a:xfrm>
            <a:off x="33368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1" name="CustomShape 6"/>
          <p:cNvSpPr/>
          <p:nvPr/>
        </p:nvSpPr>
        <p:spPr>
          <a:xfrm>
            <a:off x="32068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2" name="CustomShape 7"/>
          <p:cNvSpPr/>
          <p:nvPr/>
        </p:nvSpPr>
        <p:spPr>
          <a:xfrm>
            <a:off x="32608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3" name="CustomShape 8"/>
          <p:cNvSpPr/>
          <p:nvPr/>
        </p:nvSpPr>
        <p:spPr>
          <a:xfrm>
            <a:off x="4807080" y="21398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4" name="CustomShape 9"/>
          <p:cNvSpPr/>
          <p:nvPr/>
        </p:nvSpPr>
        <p:spPr>
          <a:xfrm>
            <a:off x="4861080" y="2117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5" name="CustomShape 10"/>
          <p:cNvSpPr/>
          <p:nvPr/>
        </p:nvSpPr>
        <p:spPr>
          <a:xfrm>
            <a:off x="6711840" y="11494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6" name="CustomShape 11"/>
          <p:cNvSpPr/>
          <p:nvPr/>
        </p:nvSpPr>
        <p:spPr>
          <a:xfrm>
            <a:off x="6765840" y="1127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7" name="CustomShape 12"/>
          <p:cNvSpPr/>
          <p:nvPr/>
        </p:nvSpPr>
        <p:spPr>
          <a:xfrm>
            <a:off x="80074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8" name="CustomShape 13"/>
          <p:cNvSpPr/>
          <p:nvPr/>
        </p:nvSpPr>
        <p:spPr>
          <a:xfrm>
            <a:off x="80614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9" name="Line 14"/>
          <p:cNvSpPr/>
          <p:nvPr/>
        </p:nvSpPr>
        <p:spPr>
          <a:xfrm>
            <a:off x="1904760" y="167616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0" name="Line 15"/>
          <p:cNvSpPr/>
          <p:nvPr/>
        </p:nvSpPr>
        <p:spPr>
          <a:xfrm>
            <a:off x="1828800" y="190476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1" name="Line 16"/>
          <p:cNvSpPr/>
          <p:nvPr/>
        </p:nvSpPr>
        <p:spPr>
          <a:xfrm>
            <a:off x="3657600" y="1828800"/>
            <a:ext cx="121896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2" name="Line 17"/>
          <p:cNvSpPr/>
          <p:nvPr/>
        </p:nvSpPr>
        <p:spPr>
          <a:xfrm>
            <a:off x="3657600" y="327636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Line 18"/>
          <p:cNvSpPr/>
          <p:nvPr/>
        </p:nvSpPr>
        <p:spPr>
          <a:xfrm>
            <a:off x="5257800" y="2438280"/>
            <a:ext cx="281916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Line 19"/>
          <p:cNvSpPr/>
          <p:nvPr/>
        </p:nvSpPr>
        <p:spPr>
          <a:xfrm flipV="1">
            <a:off x="3733560" y="137160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5" name="CustomShape 20"/>
          <p:cNvSpPr/>
          <p:nvPr/>
        </p:nvSpPr>
        <p:spPr>
          <a:xfrm>
            <a:off x="2286000" y="1219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6" name="CustomShape 21"/>
          <p:cNvSpPr/>
          <p:nvPr/>
        </p:nvSpPr>
        <p:spPr>
          <a:xfrm>
            <a:off x="2133720" y="18288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7" name="CustomShape 22"/>
          <p:cNvSpPr/>
          <p:nvPr/>
        </p:nvSpPr>
        <p:spPr>
          <a:xfrm>
            <a:off x="4800600" y="9907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8" name="CustomShape 23"/>
          <p:cNvSpPr/>
          <p:nvPr/>
        </p:nvSpPr>
        <p:spPr>
          <a:xfrm>
            <a:off x="6172200" y="22860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9" name="CustomShape 24"/>
          <p:cNvSpPr/>
          <p:nvPr/>
        </p:nvSpPr>
        <p:spPr>
          <a:xfrm>
            <a:off x="4191120" y="1600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0" name="Line 25"/>
          <p:cNvSpPr/>
          <p:nvPr/>
        </p:nvSpPr>
        <p:spPr>
          <a:xfrm flipV="1">
            <a:off x="5181480" y="1523880"/>
            <a:ext cx="167652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1" name="CustomShape 26"/>
          <p:cNvSpPr/>
          <p:nvPr/>
        </p:nvSpPr>
        <p:spPr>
          <a:xfrm>
            <a:off x="6248520" y="16765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2" name="Line 27"/>
          <p:cNvSpPr/>
          <p:nvPr/>
        </p:nvSpPr>
        <p:spPr>
          <a:xfrm>
            <a:off x="3504960" y="190476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3" name="CustomShape 28"/>
          <p:cNvSpPr/>
          <p:nvPr/>
        </p:nvSpPr>
        <p:spPr>
          <a:xfrm>
            <a:off x="350532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4" name="CustomShape 29"/>
          <p:cNvSpPr/>
          <p:nvPr/>
        </p:nvSpPr>
        <p:spPr>
          <a:xfrm>
            <a:off x="800280" y="884160"/>
            <a:ext cx="6094080" cy="2469960"/>
          </a:xfrm>
          <a:custGeom>
            <a:avLst/>
            <a:gdLst/>
            <a:ahLst/>
            <a:rect l="l" t="t" r="r" b="b"/>
            <a:pathLst>
              <a:path w="3839" h="1556">
                <a:moveTo>
                  <a:pt x="1512" y="1555"/>
                </a:moveTo>
                <a:lnTo>
                  <a:pt x="1462" y="1544"/>
                </a:lnTo>
                <a:lnTo>
                  <a:pt x="1371" y="1544"/>
                </a:lnTo>
                <a:lnTo>
                  <a:pt x="1302" y="1544"/>
                </a:lnTo>
                <a:lnTo>
                  <a:pt x="1165" y="1544"/>
                </a:lnTo>
                <a:lnTo>
                  <a:pt x="1074" y="1532"/>
                </a:lnTo>
                <a:lnTo>
                  <a:pt x="982" y="1521"/>
                </a:lnTo>
                <a:lnTo>
                  <a:pt x="914" y="1521"/>
                </a:lnTo>
                <a:lnTo>
                  <a:pt x="845" y="1521"/>
                </a:lnTo>
                <a:lnTo>
                  <a:pt x="754" y="1521"/>
                </a:lnTo>
                <a:lnTo>
                  <a:pt x="719" y="1521"/>
                </a:lnTo>
                <a:lnTo>
                  <a:pt x="685" y="1509"/>
                </a:lnTo>
                <a:lnTo>
                  <a:pt x="617" y="1486"/>
                </a:lnTo>
                <a:lnTo>
                  <a:pt x="525" y="1475"/>
                </a:lnTo>
                <a:lnTo>
                  <a:pt x="434" y="1464"/>
                </a:lnTo>
                <a:lnTo>
                  <a:pt x="365" y="1452"/>
                </a:lnTo>
                <a:lnTo>
                  <a:pt x="320" y="1429"/>
                </a:lnTo>
                <a:lnTo>
                  <a:pt x="274" y="1395"/>
                </a:lnTo>
                <a:lnTo>
                  <a:pt x="251" y="1326"/>
                </a:lnTo>
                <a:lnTo>
                  <a:pt x="217" y="1304"/>
                </a:lnTo>
                <a:lnTo>
                  <a:pt x="148" y="1212"/>
                </a:lnTo>
                <a:lnTo>
                  <a:pt x="34" y="1075"/>
                </a:lnTo>
                <a:lnTo>
                  <a:pt x="22" y="983"/>
                </a:lnTo>
                <a:lnTo>
                  <a:pt x="0" y="938"/>
                </a:lnTo>
                <a:lnTo>
                  <a:pt x="0" y="892"/>
                </a:lnTo>
                <a:lnTo>
                  <a:pt x="0" y="858"/>
                </a:lnTo>
                <a:lnTo>
                  <a:pt x="0" y="823"/>
                </a:lnTo>
                <a:lnTo>
                  <a:pt x="0" y="778"/>
                </a:lnTo>
                <a:lnTo>
                  <a:pt x="0" y="709"/>
                </a:lnTo>
                <a:lnTo>
                  <a:pt x="0" y="641"/>
                </a:lnTo>
                <a:lnTo>
                  <a:pt x="0" y="595"/>
                </a:lnTo>
                <a:lnTo>
                  <a:pt x="0" y="561"/>
                </a:lnTo>
                <a:lnTo>
                  <a:pt x="0" y="526"/>
                </a:lnTo>
                <a:lnTo>
                  <a:pt x="22" y="458"/>
                </a:lnTo>
                <a:lnTo>
                  <a:pt x="34" y="366"/>
                </a:lnTo>
                <a:lnTo>
                  <a:pt x="45" y="298"/>
                </a:lnTo>
                <a:lnTo>
                  <a:pt x="68" y="252"/>
                </a:lnTo>
                <a:lnTo>
                  <a:pt x="102" y="218"/>
                </a:lnTo>
                <a:lnTo>
                  <a:pt x="137" y="206"/>
                </a:lnTo>
                <a:lnTo>
                  <a:pt x="171" y="195"/>
                </a:lnTo>
                <a:lnTo>
                  <a:pt x="205" y="183"/>
                </a:lnTo>
                <a:lnTo>
                  <a:pt x="240" y="172"/>
                </a:lnTo>
                <a:lnTo>
                  <a:pt x="308" y="172"/>
                </a:lnTo>
                <a:lnTo>
                  <a:pt x="400" y="172"/>
                </a:lnTo>
                <a:lnTo>
                  <a:pt x="468" y="172"/>
                </a:lnTo>
                <a:lnTo>
                  <a:pt x="514" y="160"/>
                </a:lnTo>
                <a:lnTo>
                  <a:pt x="548" y="160"/>
                </a:lnTo>
                <a:lnTo>
                  <a:pt x="582" y="138"/>
                </a:lnTo>
                <a:lnTo>
                  <a:pt x="617" y="115"/>
                </a:lnTo>
                <a:lnTo>
                  <a:pt x="651" y="115"/>
                </a:lnTo>
                <a:lnTo>
                  <a:pt x="674" y="80"/>
                </a:lnTo>
                <a:lnTo>
                  <a:pt x="857" y="103"/>
                </a:lnTo>
                <a:lnTo>
                  <a:pt x="994" y="103"/>
                </a:lnTo>
                <a:lnTo>
                  <a:pt x="1085" y="103"/>
                </a:lnTo>
                <a:lnTo>
                  <a:pt x="1119" y="103"/>
                </a:lnTo>
                <a:lnTo>
                  <a:pt x="1199" y="103"/>
                </a:lnTo>
                <a:lnTo>
                  <a:pt x="1291" y="103"/>
                </a:lnTo>
                <a:lnTo>
                  <a:pt x="1451" y="115"/>
                </a:lnTo>
                <a:lnTo>
                  <a:pt x="1485" y="115"/>
                </a:lnTo>
                <a:lnTo>
                  <a:pt x="1519" y="115"/>
                </a:lnTo>
                <a:lnTo>
                  <a:pt x="1553" y="115"/>
                </a:lnTo>
                <a:lnTo>
                  <a:pt x="1588" y="115"/>
                </a:lnTo>
                <a:lnTo>
                  <a:pt x="1622" y="115"/>
                </a:lnTo>
                <a:lnTo>
                  <a:pt x="1691" y="92"/>
                </a:lnTo>
                <a:lnTo>
                  <a:pt x="1759" y="92"/>
                </a:lnTo>
                <a:lnTo>
                  <a:pt x="1850" y="92"/>
                </a:lnTo>
                <a:lnTo>
                  <a:pt x="1965" y="92"/>
                </a:lnTo>
                <a:lnTo>
                  <a:pt x="2102" y="92"/>
                </a:lnTo>
                <a:lnTo>
                  <a:pt x="2136" y="92"/>
                </a:lnTo>
                <a:lnTo>
                  <a:pt x="2170" y="92"/>
                </a:lnTo>
                <a:lnTo>
                  <a:pt x="2205" y="92"/>
                </a:lnTo>
                <a:lnTo>
                  <a:pt x="2319" y="80"/>
                </a:lnTo>
                <a:lnTo>
                  <a:pt x="2433" y="58"/>
                </a:lnTo>
                <a:lnTo>
                  <a:pt x="2502" y="46"/>
                </a:lnTo>
                <a:lnTo>
                  <a:pt x="2570" y="35"/>
                </a:lnTo>
                <a:lnTo>
                  <a:pt x="2639" y="23"/>
                </a:lnTo>
                <a:lnTo>
                  <a:pt x="2684" y="12"/>
                </a:lnTo>
                <a:lnTo>
                  <a:pt x="2730" y="0"/>
                </a:lnTo>
                <a:lnTo>
                  <a:pt x="2776" y="0"/>
                </a:lnTo>
                <a:lnTo>
                  <a:pt x="2867" y="0"/>
                </a:lnTo>
                <a:lnTo>
                  <a:pt x="2936" y="0"/>
                </a:lnTo>
                <a:lnTo>
                  <a:pt x="2970" y="0"/>
                </a:lnTo>
                <a:lnTo>
                  <a:pt x="3016" y="0"/>
                </a:lnTo>
                <a:lnTo>
                  <a:pt x="3061" y="0"/>
                </a:lnTo>
                <a:lnTo>
                  <a:pt x="3096" y="0"/>
                </a:lnTo>
                <a:lnTo>
                  <a:pt x="3164" y="0"/>
                </a:lnTo>
                <a:lnTo>
                  <a:pt x="3233" y="0"/>
                </a:lnTo>
                <a:lnTo>
                  <a:pt x="3267" y="0"/>
                </a:lnTo>
                <a:lnTo>
                  <a:pt x="3301" y="0"/>
                </a:lnTo>
                <a:lnTo>
                  <a:pt x="3336" y="0"/>
                </a:lnTo>
                <a:lnTo>
                  <a:pt x="3450" y="0"/>
                </a:lnTo>
                <a:lnTo>
                  <a:pt x="3484" y="0"/>
                </a:lnTo>
                <a:lnTo>
                  <a:pt x="3553" y="12"/>
                </a:lnTo>
                <a:lnTo>
                  <a:pt x="3644" y="12"/>
                </a:lnTo>
                <a:lnTo>
                  <a:pt x="3736" y="23"/>
                </a:lnTo>
                <a:lnTo>
                  <a:pt x="3770" y="35"/>
                </a:lnTo>
                <a:lnTo>
                  <a:pt x="3804" y="69"/>
                </a:lnTo>
                <a:lnTo>
                  <a:pt x="3816" y="103"/>
                </a:lnTo>
                <a:lnTo>
                  <a:pt x="3838" y="138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5" name="CustomShape 30"/>
          <p:cNvSpPr/>
          <p:nvPr/>
        </p:nvSpPr>
        <p:spPr>
          <a:xfrm>
            <a:off x="2362320" y="60948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6" name="CustomShape 31"/>
          <p:cNvSpPr/>
          <p:nvPr/>
        </p:nvSpPr>
        <p:spPr>
          <a:xfrm>
            <a:off x="54100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7" name="CustomShape 32"/>
          <p:cNvSpPr/>
          <p:nvPr/>
        </p:nvSpPr>
        <p:spPr>
          <a:xfrm>
            <a:off x="1454040" y="14540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8" name="CustomShape 33"/>
          <p:cNvSpPr/>
          <p:nvPr/>
        </p:nvSpPr>
        <p:spPr>
          <a:xfrm>
            <a:off x="15080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9" name="CustomShape 34"/>
          <p:cNvSpPr/>
          <p:nvPr/>
        </p:nvSpPr>
        <p:spPr>
          <a:xfrm>
            <a:off x="1981080" y="6276960"/>
            <a:ext cx="15998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0" name="CustomShape 35"/>
          <p:cNvSpPr/>
          <p:nvPr/>
        </p:nvSpPr>
        <p:spPr>
          <a:xfrm>
            <a:off x="5791320" y="6276960"/>
            <a:ext cx="28191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p(v.k)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1" name="CustomShape 36"/>
          <p:cNvSpPr/>
          <p:nvPr/>
        </p:nvSpPr>
        <p:spPr>
          <a:xfrm>
            <a:off x="1295280" y="35337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2" name="CustomShape 37"/>
          <p:cNvSpPr/>
          <p:nvPr/>
        </p:nvSpPr>
        <p:spPr>
          <a:xfrm>
            <a:off x="1752480" y="35337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3" name="CustomShape 38"/>
          <p:cNvSpPr/>
          <p:nvPr/>
        </p:nvSpPr>
        <p:spPr>
          <a:xfrm>
            <a:off x="2209680" y="35337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4" name="CustomShape 39"/>
          <p:cNvSpPr/>
          <p:nvPr/>
        </p:nvSpPr>
        <p:spPr>
          <a:xfrm>
            <a:off x="2666880" y="35337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5" name="CustomShape 40"/>
          <p:cNvSpPr/>
          <p:nvPr/>
        </p:nvSpPr>
        <p:spPr>
          <a:xfrm>
            <a:off x="838080" y="391464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6" name="CustomShape 41"/>
          <p:cNvSpPr/>
          <p:nvPr/>
        </p:nvSpPr>
        <p:spPr>
          <a:xfrm>
            <a:off x="838080" y="44481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7" name="CustomShape 42"/>
          <p:cNvSpPr/>
          <p:nvPr/>
        </p:nvSpPr>
        <p:spPr>
          <a:xfrm>
            <a:off x="3124080" y="35337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8" name="CustomShape 43"/>
          <p:cNvSpPr/>
          <p:nvPr/>
        </p:nvSpPr>
        <p:spPr>
          <a:xfrm>
            <a:off x="3581280" y="35337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9" name="CustomShape 44"/>
          <p:cNvSpPr/>
          <p:nvPr/>
        </p:nvSpPr>
        <p:spPr>
          <a:xfrm>
            <a:off x="122544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0" name="CustomShape 45"/>
          <p:cNvSpPr/>
          <p:nvPr/>
        </p:nvSpPr>
        <p:spPr>
          <a:xfrm>
            <a:off x="168264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1" name="CustomShape 46"/>
          <p:cNvSpPr/>
          <p:nvPr/>
        </p:nvSpPr>
        <p:spPr>
          <a:xfrm>
            <a:off x="213984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CustomShape 47"/>
          <p:cNvSpPr/>
          <p:nvPr/>
        </p:nvSpPr>
        <p:spPr>
          <a:xfrm>
            <a:off x="259704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3" name="CustomShape 48"/>
          <p:cNvSpPr/>
          <p:nvPr/>
        </p:nvSpPr>
        <p:spPr>
          <a:xfrm>
            <a:off x="305424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4" name="CustomShape 49"/>
          <p:cNvSpPr/>
          <p:nvPr/>
        </p:nvSpPr>
        <p:spPr>
          <a:xfrm>
            <a:off x="351144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50"/>
          <p:cNvSpPr/>
          <p:nvPr/>
        </p:nvSpPr>
        <p:spPr>
          <a:xfrm>
            <a:off x="503568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6" name="CustomShape 51"/>
          <p:cNvSpPr/>
          <p:nvPr/>
        </p:nvSpPr>
        <p:spPr>
          <a:xfrm>
            <a:off x="549288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7" name="CustomShape 52"/>
          <p:cNvSpPr/>
          <p:nvPr/>
        </p:nvSpPr>
        <p:spPr>
          <a:xfrm>
            <a:off x="595008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8" name="CustomShape 53"/>
          <p:cNvSpPr/>
          <p:nvPr/>
        </p:nvSpPr>
        <p:spPr>
          <a:xfrm>
            <a:off x="640728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9" name="CustomShape 54"/>
          <p:cNvSpPr/>
          <p:nvPr/>
        </p:nvSpPr>
        <p:spPr>
          <a:xfrm>
            <a:off x="686448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0" name="CustomShape 55"/>
          <p:cNvSpPr/>
          <p:nvPr/>
        </p:nvSpPr>
        <p:spPr>
          <a:xfrm>
            <a:off x="7321680" y="44546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1" name="CustomShape 56"/>
          <p:cNvSpPr/>
          <p:nvPr/>
        </p:nvSpPr>
        <p:spPr>
          <a:xfrm>
            <a:off x="5410080" y="3505320"/>
            <a:ext cx="5331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2" name="Line 57"/>
          <p:cNvSpPr/>
          <p:nvPr/>
        </p:nvSpPr>
        <p:spPr>
          <a:xfrm>
            <a:off x="5867280" y="3809880"/>
            <a:ext cx="990720" cy="360"/>
          </a:xfrm>
          <a:prstGeom prst="line">
            <a:avLst/>
          </a:prstGeom>
          <a:ln w="50760">
            <a:solidFill>
              <a:srgbClr val="ff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58"/>
          <p:cNvSpPr/>
          <p:nvPr/>
        </p:nvSpPr>
        <p:spPr>
          <a:xfrm>
            <a:off x="7848720" y="3962520"/>
            <a:ext cx="5331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4" name="Line 59"/>
          <p:cNvSpPr/>
          <p:nvPr/>
        </p:nvSpPr>
        <p:spPr>
          <a:xfrm>
            <a:off x="8001000" y="4495680"/>
            <a:ext cx="360" cy="838080"/>
          </a:xfrm>
          <a:prstGeom prst="line">
            <a:avLst/>
          </a:prstGeom>
          <a:ln w="50760">
            <a:solidFill>
              <a:srgbClr val="ff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5" name="CustomShape 60"/>
          <p:cNvSpPr/>
          <p:nvPr/>
        </p:nvSpPr>
        <p:spPr>
          <a:xfrm>
            <a:off x="122544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6" name="CustomShape 61"/>
          <p:cNvSpPr/>
          <p:nvPr/>
        </p:nvSpPr>
        <p:spPr>
          <a:xfrm>
            <a:off x="1219320" y="39625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7" name="CustomShape 62"/>
          <p:cNvSpPr/>
          <p:nvPr/>
        </p:nvSpPr>
        <p:spPr>
          <a:xfrm>
            <a:off x="503568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8" name="CustomShape 63"/>
          <p:cNvSpPr/>
          <p:nvPr/>
        </p:nvSpPr>
        <p:spPr>
          <a:xfrm>
            <a:off x="5105520" y="38862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9" name="CustomShape 64"/>
          <p:cNvSpPr/>
          <p:nvPr/>
        </p:nvSpPr>
        <p:spPr>
          <a:xfrm>
            <a:off x="168264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CustomShape 65"/>
          <p:cNvSpPr/>
          <p:nvPr/>
        </p:nvSpPr>
        <p:spPr>
          <a:xfrm>
            <a:off x="1676520" y="39625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1" name="CustomShape 66"/>
          <p:cNvSpPr/>
          <p:nvPr/>
        </p:nvSpPr>
        <p:spPr>
          <a:xfrm>
            <a:off x="549288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CustomShape 67"/>
          <p:cNvSpPr/>
          <p:nvPr/>
        </p:nvSpPr>
        <p:spPr>
          <a:xfrm>
            <a:off x="5486400" y="39625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3" name="CustomShape 68"/>
          <p:cNvSpPr/>
          <p:nvPr/>
        </p:nvSpPr>
        <p:spPr>
          <a:xfrm>
            <a:off x="213984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4" name="CustomShape 69"/>
          <p:cNvSpPr/>
          <p:nvPr/>
        </p:nvSpPr>
        <p:spPr>
          <a:xfrm>
            <a:off x="2133720" y="39625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5" name="CustomShape 70"/>
          <p:cNvSpPr/>
          <p:nvPr/>
        </p:nvSpPr>
        <p:spPr>
          <a:xfrm>
            <a:off x="595008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CustomShape 71"/>
          <p:cNvSpPr/>
          <p:nvPr/>
        </p:nvSpPr>
        <p:spPr>
          <a:xfrm>
            <a:off x="5943600" y="39625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7" name="CustomShape 72"/>
          <p:cNvSpPr/>
          <p:nvPr/>
        </p:nvSpPr>
        <p:spPr>
          <a:xfrm>
            <a:off x="259704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8" name="CustomShape 73"/>
          <p:cNvSpPr/>
          <p:nvPr/>
        </p:nvSpPr>
        <p:spPr>
          <a:xfrm>
            <a:off x="2590920" y="39625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9" name="CustomShape 74"/>
          <p:cNvSpPr/>
          <p:nvPr/>
        </p:nvSpPr>
        <p:spPr>
          <a:xfrm>
            <a:off x="640728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75"/>
          <p:cNvSpPr/>
          <p:nvPr/>
        </p:nvSpPr>
        <p:spPr>
          <a:xfrm>
            <a:off x="6400800" y="39625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1" name="CustomShape 76"/>
          <p:cNvSpPr/>
          <p:nvPr/>
        </p:nvSpPr>
        <p:spPr>
          <a:xfrm>
            <a:off x="305280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CustomShape 77"/>
          <p:cNvSpPr/>
          <p:nvPr/>
        </p:nvSpPr>
        <p:spPr>
          <a:xfrm>
            <a:off x="2971800" y="3962520"/>
            <a:ext cx="6854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3" name="CustomShape 78"/>
          <p:cNvSpPr/>
          <p:nvPr/>
        </p:nvSpPr>
        <p:spPr>
          <a:xfrm>
            <a:off x="686448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CustomShape 79"/>
          <p:cNvSpPr/>
          <p:nvPr/>
        </p:nvSpPr>
        <p:spPr>
          <a:xfrm>
            <a:off x="6858000" y="39625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5" name="CustomShape 80"/>
          <p:cNvSpPr/>
          <p:nvPr/>
        </p:nvSpPr>
        <p:spPr>
          <a:xfrm>
            <a:off x="351144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6" name="CustomShape 81"/>
          <p:cNvSpPr/>
          <p:nvPr/>
        </p:nvSpPr>
        <p:spPr>
          <a:xfrm>
            <a:off x="3505320" y="39625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7" name="CustomShape 82"/>
          <p:cNvSpPr/>
          <p:nvPr/>
        </p:nvSpPr>
        <p:spPr>
          <a:xfrm>
            <a:off x="7321680" y="39974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8" name="CustomShape 83"/>
          <p:cNvSpPr/>
          <p:nvPr/>
        </p:nvSpPr>
        <p:spPr>
          <a:xfrm>
            <a:off x="7315200" y="39625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9" name="CustomShape 84"/>
          <p:cNvSpPr/>
          <p:nvPr/>
        </p:nvSpPr>
        <p:spPr>
          <a:xfrm>
            <a:off x="122544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0" name="CustomShape 85"/>
          <p:cNvSpPr/>
          <p:nvPr/>
        </p:nvSpPr>
        <p:spPr>
          <a:xfrm>
            <a:off x="121932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1" name="CustomShape 86"/>
          <p:cNvSpPr/>
          <p:nvPr/>
        </p:nvSpPr>
        <p:spPr>
          <a:xfrm>
            <a:off x="503568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2" name="CustomShape 87"/>
          <p:cNvSpPr/>
          <p:nvPr/>
        </p:nvSpPr>
        <p:spPr>
          <a:xfrm>
            <a:off x="5105520" y="43434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3" name="CustomShape 88"/>
          <p:cNvSpPr/>
          <p:nvPr/>
        </p:nvSpPr>
        <p:spPr>
          <a:xfrm>
            <a:off x="168264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4" name="CustomShape 89"/>
          <p:cNvSpPr/>
          <p:nvPr/>
        </p:nvSpPr>
        <p:spPr>
          <a:xfrm>
            <a:off x="167652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5" name="CustomShape 90"/>
          <p:cNvSpPr/>
          <p:nvPr/>
        </p:nvSpPr>
        <p:spPr>
          <a:xfrm>
            <a:off x="549288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CustomShape 91"/>
          <p:cNvSpPr/>
          <p:nvPr/>
        </p:nvSpPr>
        <p:spPr>
          <a:xfrm>
            <a:off x="548640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7" name="CustomShape 92"/>
          <p:cNvSpPr/>
          <p:nvPr/>
        </p:nvSpPr>
        <p:spPr>
          <a:xfrm>
            <a:off x="213984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CustomShape 93"/>
          <p:cNvSpPr/>
          <p:nvPr/>
        </p:nvSpPr>
        <p:spPr>
          <a:xfrm>
            <a:off x="213372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9" name="CustomShape 94"/>
          <p:cNvSpPr/>
          <p:nvPr/>
        </p:nvSpPr>
        <p:spPr>
          <a:xfrm>
            <a:off x="595008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0" name="CustomShape 95"/>
          <p:cNvSpPr/>
          <p:nvPr/>
        </p:nvSpPr>
        <p:spPr>
          <a:xfrm>
            <a:off x="594360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1" name="CustomShape 96"/>
          <p:cNvSpPr/>
          <p:nvPr/>
        </p:nvSpPr>
        <p:spPr>
          <a:xfrm>
            <a:off x="259704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2" name="CustomShape 97"/>
          <p:cNvSpPr/>
          <p:nvPr/>
        </p:nvSpPr>
        <p:spPr>
          <a:xfrm>
            <a:off x="259092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3" name="CustomShape 98"/>
          <p:cNvSpPr/>
          <p:nvPr/>
        </p:nvSpPr>
        <p:spPr>
          <a:xfrm>
            <a:off x="640728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4" name="CustomShape 99"/>
          <p:cNvSpPr/>
          <p:nvPr/>
        </p:nvSpPr>
        <p:spPr>
          <a:xfrm>
            <a:off x="640080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5" name="CustomShape 100"/>
          <p:cNvSpPr/>
          <p:nvPr/>
        </p:nvSpPr>
        <p:spPr>
          <a:xfrm>
            <a:off x="305424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6" name="CustomShape 101"/>
          <p:cNvSpPr/>
          <p:nvPr/>
        </p:nvSpPr>
        <p:spPr>
          <a:xfrm>
            <a:off x="304812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7" name="CustomShape 102"/>
          <p:cNvSpPr/>
          <p:nvPr/>
        </p:nvSpPr>
        <p:spPr>
          <a:xfrm>
            <a:off x="686448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8" name="CustomShape 103"/>
          <p:cNvSpPr/>
          <p:nvPr/>
        </p:nvSpPr>
        <p:spPr>
          <a:xfrm>
            <a:off x="685800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9" name="CustomShape 104"/>
          <p:cNvSpPr/>
          <p:nvPr/>
        </p:nvSpPr>
        <p:spPr>
          <a:xfrm>
            <a:off x="351144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0" name="CustomShape 105"/>
          <p:cNvSpPr/>
          <p:nvPr/>
        </p:nvSpPr>
        <p:spPr>
          <a:xfrm>
            <a:off x="350532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1" name="CustomShape 106"/>
          <p:cNvSpPr/>
          <p:nvPr/>
        </p:nvSpPr>
        <p:spPr>
          <a:xfrm>
            <a:off x="7321680" y="44546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CustomShape 107"/>
          <p:cNvSpPr/>
          <p:nvPr/>
        </p:nvSpPr>
        <p:spPr>
          <a:xfrm>
            <a:off x="7315200" y="44197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3" name="TextShape 108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68B6373-2404-4255-A9B8-BEF340F31B3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4" name="TextShape 109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09" dur="indefinite" restart="never" nodeType="tmRoot">
          <p:childTnLst>
            <p:seq>
              <p:cTn id="910" dur="indefinite" nodeType="mainSeq">
                <p:childTnLst>
                  <p:par>
                    <p:cTn id="911" nodeType="clickEffect" fill="hold">
                      <p:stCondLst>
                        <p:cond delay="indefinite"/>
                      </p:stCondLst>
                      <p:childTnLst>
                        <p:par>
                          <p:cTn id="9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nodeType="clickEffect" fill="hold">
                      <p:stCondLst>
                        <p:cond delay="indefinite"/>
                      </p:stCondLst>
                      <p:childTnLst>
                        <p:par>
                          <p:cTn id="9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nodeType="clickEffect" fill="hold">
                      <p:stCondLst>
                        <p:cond delay="indefinite"/>
                      </p:stCondLst>
                      <p:childTnLst>
                        <p:par>
                          <p:cTn id="9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nodeType="clickEffect" fill="hold">
                      <p:stCondLst>
                        <p:cond delay="indefinite"/>
                      </p:stCondLst>
                      <p:childTnLst>
                        <p:par>
                          <p:cTn id="9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nodeType="clickEffect" fill="hold">
                      <p:stCondLst>
                        <p:cond delay="indefinite"/>
                      </p:stCondLst>
                      <p:childTnLst>
                        <p:par>
                          <p:cTn id="9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nodeType="clickEffect" fill="hold">
                      <p:stCondLst>
                        <p:cond delay="indefinite"/>
                      </p:stCondLst>
                      <p:childTnLst>
                        <p:par>
                          <p:cTn id="9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nodeType="clickEffect" fill="hold">
                      <p:stCondLst>
                        <p:cond delay="indefinite"/>
                      </p:stCondLst>
                      <p:childTnLst>
                        <p:par>
                          <p:cTn id="9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9" nodeType="clickEffect" fill="hold">
                      <p:stCondLst>
                        <p:cond delay="indefinite"/>
                      </p:stCondLst>
                      <p:childTnLst>
                        <p:par>
                          <p:cTn id="9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nodeType="clickEffect" fill="hold">
                      <p:stCondLst>
                        <p:cond delay="indefinite"/>
                      </p:stCondLst>
                      <p:childTnLst>
                        <p:par>
                          <p:cTn id="9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nodeType="clickEffect" fill="hold">
                      <p:stCondLst>
                        <p:cond delay="indefinite"/>
                      </p:stCondLst>
                      <p:childTnLst>
                        <p:par>
                          <p:cTn id="9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nodeType="clickEffect" fill="hold">
                      <p:stCondLst>
                        <p:cond delay="indefinite"/>
                      </p:stCondLst>
                      <p:childTnLst>
                        <p:par>
                          <p:cTn id="9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nodeType="clickEffect" fill="hold">
                      <p:stCondLst>
                        <p:cond delay="indefinite"/>
                      </p:stCondLst>
                      <p:childTnLst>
                        <p:par>
                          <p:cTn id="9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TextShape 1"/>
          <p:cNvSpPr txBox="1"/>
          <p:nvPr/>
        </p:nvSpPr>
        <p:spPr>
          <a:xfrm>
            <a:off x="685800" y="0"/>
            <a:ext cx="7772040" cy="990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Shortest Path From 1 To 5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6" name="CustomShape 2"/>
          <p:cNvSpPr/>
          <p:nvPr/>
        </p:nvSpPr>
        <p:spPr>
          <a:xfrm>
            <a:off x="1454040" y="1454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3"/>
          <p:cNvSpPr/>
          <p:nvPr/>
        </p:nvSpPr>
        <p:spPr>
          <a:xfrm>
            <a:off x="15080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8" name="CustomShape 4"/>
          <p:cNvSpPr/>
          <p:nvPr/>
        </p:nvSpPr>
        <p:spPr>
          <a:xfrm>
            <a:off x="3282840" y="1454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CustomShape 5"/>
          <p:cNvSpPr/>
          <p:nvPr/>
        </p:nvSpPr>
        <p:spPr>
          <a:xfrm>
            <a:off x="33368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0" name="CustomShape 6"/>
          <p:cNvSpPr/>
          <p:nvPr/>
        </p:nvSpPr>
        <p:spPr>
          <a:xfrm>
            <a:off x="32068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1" name="CustomShape 7"/>
          <p:cNvSpPr/>
          <p:nvPr/>
        </p:nvSpPr>
        <p:spPr>
          <a:xfrm>
            <a:off x="32608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2" name="CustomShape 8"/>
          <p:cNvSpPr/>
          <p:nvPr/>
        </p:nvSpPr>
        <p:spPr>
          <a:xfrm>
            <a:off x="4807080" y="21398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3" name="CustomShape 9"/>
          <p:cNvSpPr/>
          <p:nvPr/>
        </p:nvSpPr>
        <p:spPr>
          <a:xfrm>
            <a:off x="4861080" y="2117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4" name="CustomShape 10"/>
          <p:cNvSpPr/>
          <p:nvPr/>
        </p:nvSpPr>
        <p:spPr>
          <a:xfrm>
            <a:off x="6711840" y="11494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CustomShape 11"/>
          <p:cNvSpPr/>
          <p:nvPr/>
        </p:nvSpPr>
        <p:spPr>
          <a:xfrm>
            <a:off x="6765840" y="1127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6" name="CustomShape 12"/>
          <p:cNvSpPr/>
          <p:nvPr/>
        </p:nvSpPr>
        <p:spPr>
          <a:xfrm>
            <a:off x="8007480" y="3054240"/>
            <a:ext cx="444240" cy="44424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7" name="CustomShape 13"/>
          <p:cNvSpPr/>
          <p:nvPr/>
        </p:nvSpPr>
        <p:spPr>
          <a:xfrm>
            <a:off x="80614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8" name="Line 14"/>
          <p:cNvSpPr/>
          <p:nvPr/>
        </p:nvSpPr>
        <p:spPr>
          <a:xfrm>
            <a:off x="1904760" y="167616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9" name="Line 15"/>
          <p:cNvSpPr/>
          <p:nvPr/>
        </p:nvSpPr>
        <p:spPr>
          <a:xfrm>
            <a:off x="1828800" y="190476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0" name="Line 16"/>
          <p:cNvSpPr/>
          <p:nvPr/>
        </p:nvSpPr>
        <p:spPr>
          <a:xfrm>
            <a:off x="3657600" y="1828800"/>
            <a:ext cx="121896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1" name="Line 17"/>
          <p:cNvSpPr/>
          <p:nvPr/>
        </p:nvSpPr>
        <p:spPr>
          <a:xfrm>
            <a:off x="3657600" y="327636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2" name="Line 18"/>
          <p:cNvSpPr/>
          <p:nvPr/>
        </p:nvSpPr>
        <p:spPr>
          <a:xfrm>
            <a:off x="5257800" y="2438280"/>
            <a:ext cx="281916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3" name="Line 19"/>
          <p:cNvSpPr/>
          <p:nvPr/>
        </p:nvSpPr>
        <p:spPr>
          <a:xfrm flipV="1">
            <a:off x="3733560" y="137160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4" name="CustomShape 20"/>
          <p:cNvSpPr/>
          <p:nvPr/>
        </p:nvSpPr>
        <p:spPr>
          <a:xfrm>
            <a:off x="2286000" y="1219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5" name="CustomShape 21"/>
          <p:cNvSpPr/>
          <p:nvPr/>
        </p:nvSpPr>
        <p:spPr>
          <a:xfrm>
            <a:off x="2133720" y="18288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6" name="CustomShape 22"/>
          <p:cNvSpPr/>
          <p:nvPr/>
        </p:nvSpPr>
        <p:spPr>
          <a:xfrm>
            <a:off x="4800600" y="9907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7" name="CustomShape 23"/>
          <p:cNvSpPr/>
          <p:nvPr/>
        </p:nvSpPr>
        <p:spPr>
          <a:xfrm>
            <a:off x="6172200" y="22860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8" name="CustomShape 24"/>
          <p:cNvSpPr/>
          <p:nvPr/>
        </p:nvSpPr>
        <p:spPr>
          <a:xfrm>
            <a:off x="4191120" y="1600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9" name="Line 25"/>
          <p:cNvSpPr/>
          <p:nvPr/>
        </p:nvSpPr>
        <p:spPr>
          <a:xfrm flipV="1">
            <a:off x="5181480" y="1523880"/>
            <a:ext cx="167652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0" name="CustomShape 26"/>
          <p:cNvSpPr/>
          <p:nvPr/>
        </p:nvSpPr>
        <p:spPr>
          <a:xfrm>
            <a:off x="6248520" y="16765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1" name="Line 27"/>
          <p:cNvSpPr/>
          <p:nvPr/>
        </p:nvSpPr>
        <p:spPr>
          <a:xfrm>
            <a:off x="3504960" y="190476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2" name="CustomShape 28"/>
          <p:cNvSpPr/>
          <p:nvPr/>
        </p:nvSpPr>
        <p:spPr>
          <a:xfrm>
            <a:off x="350532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3" name="CustomShape 29"/>
          <p:cNvSpPr/>
          <p:nvPr/>
        </p:nvSpPr>
        <p:spPr>
          <a:xfrm>
            <a:off x="800280" y="884160"/>
            <a:ext cx="6094080" cy="2469960"/>
          </a:xfrm>
          <a:custGeom>
            <a:avLst/>
            <a:gdLst/>
            <a:ahLst/>
            <a:rect l="l" t="t" r="r" b="b"/>
            <a:pathLst>
              <a:path w="3839" h="1556">
                <a:moveTo>
                  <a:pt x="1512" y="1555"/>
                </a:moveTo>
                <a:lnTo>
                  <a:pt x="1462" y="1544"/>
                </a:lnTo>
                <a:lnTo>
                  <a:pt x="1371" y="1544"/>
                </a:lnTo>
                <a:lnTo>
                  <a:pt x="1302" y="1544"/>
                </a:lnTo>
                <a:lnTo>
                  <a:pt x="1165" y="1544"/>
                </a:lnTo>
                <a:lnTo>
                  <a:pt x="1074" y="1532"/>
                </a:lnTo>
                <a:lnTo>
                  <a:pt x="982" y="1521"/>
                </a:lnTo>
                <a:lnTo>
                  <a:pt x="914" y="1521"/>
                </a:lnTo>
                <a:lnTo>
                  <a:pt x="845" y="1521"/>
                </a:lnTo>
                <a:lnTo>
                  <a:pt x="754" y="1521"/>
                </a:lnTo>
                <a:lnTo>
                  <a:pt x="719" y="1521"/>
                </a:lnTo>
                <a:lnTo>
                  <a:pt x="685" y="1509"/>
                </a:lnTo>
                <a:lnTo>
                  <a:pt x="617" y="1486"/>
                </a:lnTo>
                <a:lnTo>
                  <a:pt x="525" y="1475"/>
                </a:lnTo>
                <a:lnTo>
                  <a:pt x="434" y="1464"/>
                </a:lnTo>
                <a:lnTo>
                  <a:pt x="365" y="1452"/>
                </a:lnTo>
                <a:lnTo>
                  <a:pt x="320" y="1429"/>
                </a:lnTo>
                <a:lnTo>
                  <a:pt x="274" y="1395"/>
                </a:lnTo>
                <a:lnTo>
                  <a:pt x="251" y="1326"/>
                </a:lnTo>
                <a:lnTo>
                  <a:pt x="217" y="1304"/>
                </a:lnTo>
                <a:lnTo>
                  <a:pt x="148" y="1212"/>
                </a:lnTo>
                <a:lnTo>
                  <a:pt x="34" y="1075"/>
                </a:lnTo>
                <a:lnTo>
                  <a:pt x="22" y="983"/>
                </a:lnTo>
                <a:lnTo>
                  <a:pt x="0" y="938"/>
                </a:lnTo>
                <a:lnTo>
                  <a:pt x="0" y="892"/>
                </a:lnTo>
                <a:lnTo>
                  <a:pt x="0" y="858"/>
                </a:lnTo>
                <a:lnTo>
                  <a:pt x="0" y="823"/>
                </a:lnTo>
                <a:lnTo>
                  <a:pt x="0" y="778"/>
                </a:lnTo>
                <a:lnTo>
                  <a:pt x="0" y="709"/>
                </a:lnTo>
                <a:lnTo>
                  <a:pt x="0" y="641"/>
                </a:lnTo>
                <a:lnTo>
                  <a:pt x="0" y="595"/>
                </a:lnTo>
                <a:lnTo>
                  <a:pt x="0" y="561"/>
                </a:lnTo>
                <a:lnTo>
                  <a:pt x="0" y="526"/>
                </a:lnTo>
                <a:lnTo>
                  <a:pt x="22" y="458"/>
                </a:lnTo>
                <a:lnTo>
                  <a:pt x="34" y="366"/>
                </a:lnTo>
                <a:lnTo>
                  <a:pt x="45" y="298"/>
                </a:lnTo>
                <a:lnTo>
                  <a:pt x="68" y="252"/>
                </a:lnTo>
                <a:lnTo>
                  <a:pt x="102" y="218"/>
                </a:lnTo>
                <a:lnTo>
                  <a:pt x="137" y="206"/>
                </a:lnTo>
                <a:lnTo>
                  <a:pt x="171" y="195"/>
                </a:lnTo>
                <a:lnTo>
                  <a:pt x="205" y="183"/>
                </a:lnTo>
                <a:lnTo>
                  <a:pt x="240" y="172"/>
                </a:lnTo>
                <a:lnTo>
                  <a:pt x="308" y="172"/>
                </a:lnTo>
                <a:lnTo>
                  <a:pt x="400" y="172"/>
                </a:lnTo>
                <a:lnTo>
                  <a:pt x="468" y="172"/>
                </a:lnTo>
                <a:lnTo>
                  <a:pt x="514" y="160"/>
                </a:lnTo>
                <a:lnTo>
                  <a:pt x="548" y="160"/>
                </a:lnTo>
                <a:lnTo>
                  <a:pt x="582" y="138"/>
                </a:lnTo>
                <a:lnTo>
                  <a:pt x="617" y="115"/>
                </a:lnTo>
                <a:lnTo>
                  <a:pt x="651" y="115"/>
                </a:lnTo>
                <a:lnTo>
                  <a:pt x="674" y="80"/>
                </a:lnTo>
                <a:lnTo>
                  <a:pt x="857" y="103"/>
                </a:lnTo>
                <a:lnTo>
                  <a:pt x="994" y="103"/>
                </a:lnTo>
                <a:lnTo>
                  <a:pt x="1085" y="103"/>
                </a:lnTo>
                <a:lnTo>
                  <a:pt x="1119" y="103"/>
                </a:lnTo>
                <a:lnTo>
                  <a:pt x="1199" y="103"/>
                </a:lnTo>
                <a:lnTo>
                  <a:pt x="1291" y="103"/>
                </a:lnTo>
                <a:lnTo>
                  <a:pt x="1451" y="115"/>
                </a:lnTo>
                <a:lnTo>
                  <a:pt x="1485" y="115"/>
                </a:lnTo>
                <a:lnTo>
                  <a:pt x="1519" y="115"/>
                </a:lnTo>
                <a:lnTo>
                  <a:pt x="1553" y="115"/>
                </a:lnTo>
                <a:lnTo>
                  <a:pt x="1588" y="115"/>
                </a:lnTo>
                <a:lnTo>
                  <a:pt x="1622" y="115"/>
                </a:lnTo>
                <a:lnTo>
                  <a:pt x="1691" y="92"/>
                </a:lnTo>
                <a:lnTo>
                  <a:pt x="1759" y="92"/>
                </a:lnTo>
                <a:lnTo>
                  <a:pt x="1850" y="92"/>
                </a:lnTo>
                <a:lnTo>
                  <a:pt x="1965" y="92"/>
                </a:lnTo>
                <a:lnTo>
                  <a:pt x="2102" y="92"/>
                </a:lnTo>
                <a:lnTo>
                  <a:pt x="2136" y="92"/>
                </a:lnTo>
                <a:lnTo>
                  <a:pt x="2170" y="92"/>
                </a:lnTo>
                <a:lnTo>
                  <a:pt x="2205" y="92"/>
                </a:lnTo>
                <a:lnTo>
                  <a:pt x="2319" y="80"/>
                </a:lnTo>
                <a:lnTo>
                  <a:pt x="2433" y="58"/>
                </a:lnTo>
                <a:lnTo>
                  <a:pt x="2502" y="46"/>
                </a:lnTo>
                <a:lnTo>
                  <a:pt x="2570" y="35"/>
                </a:lnTo>
                <a:lnTo>
                  <a:pt x="2639" y="23"/>
                </a:lnTo>
                <a:lnTo>
                  <a:pt x="2684" y="12"/>
                </a:lnTo>
                <a:lnTo>
                  <a:pt x="2730" y="0"/>
                </a:lnTo>
                <a:lnTo>
                  <a:pt x="2776" y="0"/>
                </a:lnTo>
                <a:lnTo>
                  <a:pt x="2867" y="0"/>
                </a:lnTo>
                <a:lnTo>
                  <a:pt x="2936" y="0"/>
                </a:lnTo>
                <a:lnTo>
                  <a:pt x="2970" y="0"/>
                </a:lnTo>
                <a:lnTo>
                  <a:pt x="3016" y="0"/>
                </a:lnTo>
                <a:lnTo>
                  <a:pt x="3061" y="0"/>
                </a:lnTo>
                <a:lnTo>
                  <a:pt x="3096" y="0"/>
                </a:lnTo>
                <a:lnTo>
                  <a:pt x="3164" y="0"/>
                </a:lnTo>
                <a:lnTo>
                  <a:pt x="3233" y="0"/>
                </a:lnTo>
                <a:lnTo>
                  <a:pt x="3267" y="0"/>
                </a:lnTo>
                <a:lnTo>
                  <a:pt x="3301" y="0"/>
                </a:lnTo>
                <a:lnTo>
                  <a:pt x="3336" y="0"/>
                </a:lnTo>
                <a:lnTo>
                  <a:pt x="3450" y="0"/>
                </a:lnTo>
                <a:lnTo>
                  <a:pt x="3484" y="0"/>
                </a:lnTo>
                <a:lnTo>
                  <a:pt x="3553" y="12"/>
                </a:lnTo>
                <a:lnTo>
                  <a:pt x="3644" y="12"/>
                </a:lnTo>
                <a:lnTo>
                  <a:pt x="3736" y="23"/>
                </a:lnTo>
                <a:lnTo>
                  <a:pt x="3770" y="35"/>
                </a:lnTo>
                <a:lnTo>
                  <a:pt x="3804" y="69"/>
                </a:lnTo>
                <a:lnTo>
                  <a:pt x="3816" y="103"/>
                </a:lnTo>
                <a:lnTo>
                  <a:pt x="3838" y="138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4" name="CustomShape 30"/>
          <p:cNvSpPr/>
          <p:nvPr/>
        </p:nvSpPr>
        <p:spPr>
          <a:xfrm>
            <a:off x="2362320" y="60948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5" name="CustomShape 31"/>
          <p:cNvSpPr/>
          <p:nvPr/>
        </p:nvSpPr>
        <p:spPr>
          <a:xfrm>
            <a:off x="5410080" y="320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6" name="CustomShape 32"/>
          <p:cNvSpPr/>
          <p:nvPr/>
        </p:nvSpPr>
        <p:spPr>
          <a:xfrm>
            <a:off x="1454040" y="145404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7" name="CustomShape 33"/>
          <p:cNvSpPr/>
          <p:nvPr/>
        </p:nvSpPr>
        <p:spPr>
          <a:xfrm>
            <a:off x="1508040" y="14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8" name="CustomShape 34"/>
          <p:cNvSpPr/>
          <p:nvPr/>
        </p:nvSpPr>
        <p:spPr>
          <a:xfrm>
            <a:off x="1981080" y="5514840"/>
            <a:ext cx="15998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9" name="CustomShape 35"/>
          <p:cNvSpPr/>
          <p:nvPr/>
        </p:nvSpPr>
        <p:spPr>
          <a:xfrm>
            <a:off x="5562720" y="5438880"/>
            <a:ext cx="18284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p(v,5)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0" name="CustomShape 36"/>
          <p:cNvSpPr/>
          <p:nvPr/>
        </p:nvSpPr>
        <p:spPr>
          <a:xfrm>
            <a:off x="1295280" y="44481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1" name="CustomShape 37"/>
          <p:cNvSpPr/>
          <p:nvPr/>
        </p:nvSpPr>
        <p:spPr>
          <a:xfrm>
            <a:off x="1752480" y="44481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2" name="CustomShape 38"/>
          <p:cNvSpPr/>
          <p:nvPr/>
        </p:nvSpPr>
        <p:spPr>
          <a:xfrm>
            <a:off x="2209680" y="44481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3" name="CustomShape 39"/>
          <p:cNvSpPr/>
          <p:nvPr/>
        </p:nvSpPr>
        <p:spPr>
          <a:xfrm>
            <a:off x="2666880" y="44481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4" name="CustomShape 40"/>
          <p:cNvSpPr/>
          <p:nvPr/>
        </p:nvSpPr>
        <p:spPr>
          <a:xfrm>
            <a:off x="914400" y="49053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5" name="CustomShape 41"/>
          <p:cNvSpPr/>
          <p:nvPr/>
        </p:nvSpPr>
        <p:spPr>
          <a:xfrm>
            <a:off x="3124080" y="44481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6" name="CustomShape 42"/>
          <p:cNvSpPr/>
          <p:nvPr/>
        </p:nvSpPr>
        <p:spPr>
          <a:xfrm>
            <a:off x="3581280" y="444816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7" name="CustomShape 43"/>
          <p:cNvSpPr/>
          <p:nvPr/>
        </p:nvSpPr>
        <p:spPr>
          <a:xfrm>
            <a:off x="130176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8" name="CustomShape 44"/>
          <p:cNvSpPr/>
          <p:nvPr/>
        </p:nvSpPr>
        <p:spPr>
          <a:xfrm>
            <a:off x="175896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9" name="CustomShape 45"/>
          <p:cNvSpPr/>
          <p:nvPr/>
        </p:nvSpPr>
        <p:spPr>
          <a:xfrm>
            <a:off x="221616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0" name="CustomShape 46"/>
          <p:cNvSpPr/>
          <p:nvPr/>
        </p:nvSpPr>
        <p:spPr>
          <a:xfrm>
            <a:off x="267336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1" name="CustomShape 47"/>
          <p:cNvSpPr/>
          <p:nvPr/>
        </p:nvSpPr>
        <p:spPr>
          <a:xfrm>
            <a:off x="313056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2" name="CustomShape 48"/>
          <p:cNvSpPr/>
          <p:nvPr/>
        </p:nvSpPr>
        <p:spPr>
          <a:xfrm>
            <a:off x="3587760" y="4911840"/>
            <a:ext cx="444240" cy="4442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3" name="CustomShape 49"/>
          <p:cNvSpPr/>
          <p:nvPr/>
        </p:nvSpPr>
        <p:spPr>
          <a:xfrm>
            <a:off x="503568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4" name="CustomShape 50"/>
          <p:cNvSpPr/>
          <p:nvPr/>
        </p:nvSpPr>
        <p:spPr>
          <a:xfrm>
            <a:off x="5105520" y="4800600"/>
            <a:ext cx="3045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5" name="CustomShape 51"/>
          <p:cNvSpPr/>
          <p:nvPr/>
        </p:nvSpPr>
        <p:spPr>
          <a:xfrm>
            <a:off x="549288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6" name="CustomShape 52"/>
          <p:cNvSpPr/>
          <p:nvPr/>
        </p:nvSpPr>
        <p:spPr>
          <a:xfrm>
            <a:off x="548640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7" name="CustomShape 53"/>
          <p:cNvSpPr/>
          <p:nvPr/>
        </p:nvSpPr>
        <p:spPr>
          <a:xfrm>
            <a:off x="595008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8" name="CustomShape 54"/>
          <p:cNvSpPr/>
          <p:nvPr/>
        </p:nvSpPr>
        <p:spPr>
          <a:xfrm>
            <a:off x="594360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9" name="CustomShape 55"/>
          <p:cNvSpPr/>
          <p:nvPr/>
        </p:nvSpPr>
        <p:spPr>
          <a:xfrm>
            <a:off x="640728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0" name="CustomShape 56"/>
          <p:cNvSpPr/>
          <p:nvPr/>
        </p:nvSpPr>
        <p:spPr>
          <a:xfrm>
            <a:off x="640080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1" name="CustomShape 57"/>
          <p:cNvSpPr/>
          <p:nvPr/>
        </p:nvSpPr>
        <p:spPr>
          <a:xfrm>
            <a:off x="686448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2" name="CustomShape 58"/>
          <p:cNvSpPr/>
          <p:nvPr/>
        </p:nvSpPr>
        <p:spPr>
          <a:xfrm>
            <a:off x="685800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3" name="CustomShape 59"/>
          <p:cNvSpPr/>
          <p:nvPr/>
        </p:nvSpPr>
        <p:spPr>
          <a:xfrm>
            <a:off x="732168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4" name="CustomShape 60"/>
          <p:cNvSpPr/>
          <p:nvPr/>
        </p:nvSpPr>
        <p:spPr>
          <a:xfrm>
            <a:off x="731520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5" name="CustomShape 61"/>
          <p:cNvSpPr/>
          <p:nvPr/>
        </p:nvSpPr>
        <p:spPr>
          <a:xfrm>
            <a:off x="130176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6" name="CustomShape 62"/>
          <p:cNvSpPr/>
          <p:nvPr/>
        </p:nvSpPr>
        <p:spPr>
          <a:xfrm>
            <a:off x="129528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7" name="CustomShape 63"/>
          <p:cNvSpPr/>
          <p:nvPr/>
        </p:nvSpPr>
        <p:spPr>
          <a:xfrm>
            <a:off x="175896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8" name="CustomShape 64"/>
          <p:cNvSpPr/>
          <p:nvPr/>
        </p:nvSpPr>
        <p:spPr>
          <a:xfrm>
            <a:off x="175248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9" name="CustomShape 65"/>
          <p:cNvSpPr/>
          <p:nvPr/>
        </p:nvSpPr>
        <p:spPr>
          <a:xfrm>
            <a:off x="221616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0" name="CustomShape 66"/>
          <p:cNvSpPr/>
          <p:nvPr/>
        </p:nvSpPr>
        <p:spPr>
          <a:xfrm>
            <a:off x="220968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1" name="CustomShape 67"/>
          <p:cNvSpPr/>
          <p:nvPr/>
        </p:nvSpPr>
        <p:spPr>
          <a:xfrm>
            <a:off x="267336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2" name="CustomShape 68"/>
          <p:cNvSpPr/>
          <p:nvPr/>
        </p:nvSpPr>
        <p:spPr>
          <a:xfrm>
            <a:off x="266688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3" name="CustomShape 69"/>
          <p:cNvSpPr/>
          <p:nvPr/>
        </p:nvSpPr>
        <p:spPr>
          <a:xfrm>
            <a:off x="313056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4" name="CustomShape 70"/>
          <p:cNvSpPr/>
          <p:nvPr/>
        </p:nvSpPr>
        <p:spPr>
          <a:xfrm>
            <a:off x="312408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5" name="CustomShape 71"/>
          <p:cNvSpPr/>
          <p:nvPr/>
        </p:nvSpPr>
        <p:spPr>
          <a:xfrm>
            <a:off x="3587760" y="4911840"/>
            <a:ext cx="444240" cy="44424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6" name="CustomShape 72"/>
          <p:cNvSpPr/>
          <p:nvPr/>
        </p:nvSpPr>
        <p:spPr>
          <a:xfrm>
            <a:off x="3581280" y="4876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7" name="CustomShape 73"/>
          <p:cNvSpPr/>
          <p:nvPr/>
        </p:nvSpPr>
        <p:spPr>
          <a:xfrm>
            <a:off x="5105520" y="437184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8" name="CustomShape 74"/>
          <p:cNvSpPr/>
          <p:nvPr/>
        </p:nvSpPr>
        <p:spPr>
          <a:xfrm>
            <a:off x="5562720" y="437184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9" name="CustomShape 75"/>
          <p:cNvSpPr/>
          <p:nvPr/>
        </p:nvSpPr>
        <p:spPr>
          <a:xfrm>
            <a:off x="6019920" y="437184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0" name="CustomShape 76"/>
          <p:cNvSpPr/>
          <p:nvPr/>
        </p:nvSpPr>
        <p:spPr>
          <a:xfrm>
            <a:off x="6477120" y="437184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1" name="CustomShape 77"/>
          <p:cNvSpPr/>
          <p:nvPr/>
        </p:nvSpPr>
        <p:spPr>
          <a:xfrm>
            <a:off x="6934320" y="437184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2" name="CustomShape 78"/>
          <p:cNvSpPr/>
          <p:nvPr/>
        </p:nvSpPr>
        <p:spPr>
          <a:xfrm>
            <a:off x="7391520" y="4371840"/>
            <a:ext cx="2282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3" name="CustomShape 79"/>
          <p:cNvSpPr/>
          <p:nvPr/>
        </p:nvSpPr>
        <p:spPr>
          <a:xfrm>
            <a:off x="800280" y="884160"/>
            <a:ext cx="6094080" cy="2469960"/>
          </a:xfrm>
          <a:custGeom>
            <a:avLst/>
            <a:gdLst/>
            <a:ahLst/>
            <a:rect l="l" t="t" r="r" b="b"/>
            <a:pathLst>
              <a:path w="3839" h="1556">
                <a:moveTo>
                  <a:pt x="1512" y="1555"/>
                </a:moveTo>
                <a:lnTo>
                  <a:pt x="1462" y="1544"/>
                </a:lnTo>
                <a:lnTo>
                  <a:pt x="1371" y="1544"/>
                </a:lnTo>
                <a:lnTo>
                  <a:pt x="1302" y="1544"/>
                </a:lnTo>
                <a:lnTo>
                  <a:pt x="1165" y="1544"/>
                </a:lnTo>
                <a:lnTo>
                  <a:pt x="1074" y="1532"/>
                </a:lnTo>
                <a:lnTo>
                  <a:pt x="982" y="1521"/>
                </a:lnTo>
                <a:lnTo>
                  <a:pt x="914" y="1521"/>
                </a:lnTo>
                <a:lnTo>
                  <a:pt x="845" y="1521"/>
                </a:lnTo>
                <a:lnTo>
                  <a:pt x="754" y="1521"/>
                </a:lnTo>
                <a:lnTo>
                  <a:pt x="719" y="1521"/>
                </a:lnTo>
                <a:lnTo>
                  <a:pt x="685" y="1509"/>
                </a:lnTo>
                <a:lnTo>
                  <a:pt x="617" y="1486"/>
                </a:lnTo>
                <a:lnTo>
                  <a:pt x="525" y="1475"/>
                </a:lnTo>
                <a:lnTo>
                  <a:pt x="434" y="1464"/>
                </a:lnTo>
                <a:lnTo>
                  <a:pt x="365" y="1452"/>
                </a:lnTo>
                <a:lnTo>
                  <a:pt x="320" y="1429"/>
                </a:lnTo>
                <a:lnTo>
                  <a:pt x="274" y="1395"/>
                </a:lnTo>
                <a:lnTo>
                  <a:pt x="251" y="1326"/>
                </a:lnTo>
                <a:lnTo>
                  <a:pt x="217" y="1304"/>
                </a:lnTo>
                <a:lnTo>
                  <a:pt x="148" y="1212"/>
                </a:lnTo>
                <a:lnTo>
                  <a:pt x="34" y="1075"/>
                </a:lnTo>
                <a:lnTo>
                  <a:pt x="22" y="983"/>
                </a:lnTo>
                <a:lnTo>
                  <a:pt x="0" y="938"/>
                </a:lnTo>
                <a:lnTo>
                  <a:pt x="0" y="892"/>
                </a:lnTo>
                <a:lnTo>
                  <a:pt x="0" y="858"/>
                </a:lnTo>
                <a:lnTo>
                  <a:pt x="0" y="823"/>
                </a:lnTo>
                <a:lnTo>
                  <a:pt x="0" y="778"/>
                </a:lnTo>
                <a:lnTo>
                  <a:pt x="0" y="709"/>
                </a:lnTo>
                <a:lnTo>
                  <a:pt x="0" y="641"/>
                </a:lnTo>
                <a:lnTo>
                  <a:pt x="0" y="595"/>
                </a:lnTo>
                <a:lnTo>
                  <a:pt x="0" y="561"/>
                </a:lnTo>
                <a:lnTo>
                  <a:pt x="0" y="526"/>
                </a:lnTo>
                <a:lnTo>
                  <a:pt x="22" y="458"/>
                </a:lnTo>
                <a:lnTo>
                  <a:pt x="34" y="366"/>
                </a:lnTo>
                <a:lnTo>
                  <a:pt x="45" y="298"/>
                </a:lnTo>
                <a:lnTo>
                  <a:pt x="68" y="252"/>
                </a:lnTo>
                <a:lnTo>
                  <a:pt x="102" y="218"/>
                </a:lnTo>
                <a:lnTo>
                  <a:pt x="137" y="206"/>
                </a:lnTo>
                <a:lnTo>
                  <a:pt x="171" y="195"/>
                </a:lnTo>
                <a:lnTo>
                  <a:pt x="205" y="183"/>
                </a:lnTo>
                <a:lnTo>
                  <a:pt x="240" y="172"/>
                </a:lnTo>
                <a:lnTo>
                  <a:pt x="308" y="172"/>
                </a:lnTo>
                <a:lnTo>
                  <a:pt x="400" y="172"/>
                </a:lnTo>
                <a:lnTo>
                  <a:pt x="468" y="172"/>
                </a:lnTo>
                <a:lnTo>
                  <a:pt x="514" y="160"/>
                </a:lnTo>
                <a:lnTo>
                  <a:pt x="548" y="160"/>
                </a:lnTo>
                <a:lnTo>
                  <a:pt x="582" y="138"/>
                </a:lnTo>
                <a:lnTo>
                  <a:pt x="617" y="115"/>
                </a:lnTo>
                <a:lnTo>
                  <a:pt x="651" y="115"/>
                </a:lnTo>
                <a:lnTo>
                  <a:pt x="674" y="80"/>
                </a:lnTo>
                <a:lnTo>
                  <a:pt x="857" y="103"/>
                </a:lnTo>
                <a:lnTo>
                  <a:pt x="994" y="103"/>
                </a:lnTo>
                <a:lnTo>
                  <a:pt x="1085" y="103"/>
                </a:lnTo>
                <a:lnTo>
                  <a:pt x="1119" y="103"/>
                </a:lnTo>
                <a:lnTo>
                  <a:pt x="1199" y="103"/>
                </a:lnTo>
                <a:lnTo>
                  <a:pt x="1291" y="103"/>
                </a:lnTo>
                <a:lnTo>
                  <a:pt x="1451" y="115"/>
                </a:lnTo>
                <a:lnTo>
                  <a:pt x="1485" y="115"/>
                </a:lnTo>
                <a:lnTo>
                  <a:pt x="1519" y="115"/>
                </a:lnTo>
                <a:lnTo>
                  <a:pt x="1553" y="115"/>
                </a:lnTo>
                <a:lnTo>
                  <a:pt x="1588" y="115"/>
                </a:lnTo>
                <a:lnTo>
                  <a:pt x="1622" y="115"/>
                </a:lnTo>
                <a:lnTo>
                  <a:pt x="1691" y="92"/>
                </a:lnTo>
                <a:lnTo>
                  <a:pt x="1759" y="92"/>
                </a:lnTo>
                <a:lnTo>
                  <a:pt x="1850" y="92"/>
                </a:lnTo>
                <a:lnTo>
                  <a:pt x="1965" y="92"/>
                </a:lnTo>
                <a:lnTo>
                  <a:pt x="2102" y="92"/>
                </a:lnTo>
                <a:lnTo>
                  <a:pt x="2136" y="92"/>
                </a:lnTo>
                <a:lnTo>
                  <a:pt x="2170" y="92"/>
                </a:lnTo>
                <a:lnTo>
                  <a:pt x="2205" y="92"/>
                </a:lnTo>
                <a:lnTo>
                  <a:pt x="2319" y="80"/>
                </a:lnTo>
                <a:lnTo>
                  <a:pt x="2433" y="58"/>
                </a:lnTo>
                <a:lnTo>
                  <a:pt x="2502" y="46"/>
                </a:lnTo>
                <a:lnTo>
                  <a:pt x="2570" y="35"/>
                </a:lnTo>
                <a:lnTo>
                  <a:pt x="2639" y="23"/>
                </a:lnTo>
                <a:lnTo>
                  <a:pt x="2684" y="12"/>
                </a:lnTo>
                <a:lnTo>
                  <a:pt x="2730" y="0"/>
                </a:lnTo>
                <a:lnTo>
                  <a:pt x="2776" y="0"/>
                </a:lnTo>
                <a:lnTo>
                  <a:pt x="2867" y="0"/>
                </a:lnTo>
                <a:lnTo>
                  <a:pt x="2936" y="0"/>
                </a:lnTo>
                <a:lnTo>
                  <a:pt x="2970" y="0"/>
                </a:lnTo>
                <a:lnTo>
                  <a:pt x="3016" y="0"/>
                </a:lnTo>
                <a:lnTo>
                  <a:pt x="3061" y="0"/>
                </a:lnTo>
                <a:lnTo>
                  <a:pt x="3096" y="0"/>
                </a:lnTo>
                <a:lnTo>
                  <a:pt x="3164" y="0"/>
                </a:lnTo>
                <a:lnTo>
                  <a:pt x="3233" y="0"/>
                </a:lnTo>
                <a:lnTo>
                  <a:pt x="3267" y="0"/>
                </a:lnTo>
                <a:lnTo>
                  <a:pt x="3301" y="0"/>
                </a:lnTo>
                <a:lnTo>
                  <a:pt x="3336" y="0"/>
                </a:lnTo>
                <a:lnTo>
                  <a:pt x="3450" y="0"/>
                </a:lnTo>
                <a:lnTo>
                  <a:pt x="3484" y="0"/>
                </a:lnTo>
                <a:lnTo>
                  <a:pt x="3553" y="12"/>
                </a:lnTo>
                <a:lnTo>
                  <a:pt x="3644" y="12"/>
                </a:lnTo>
                <a:lnTo>
                  <a:pt x="3736" y="23"/>
                </a:lnTo>
                <a:lnTo>
                  <a:pt x="3770" y="35"/>
                </a:lnTo>
                <a:lnTo>
                  <a:pt x="3804" y="69"/>
                </a:lnTo>
                <a:lnTo>
                  <a:pt x="3816" y="103"/>
                </a:lnTo>
                <a:lnTo>
                  <a:pt x="3838" y="138"/>
                </a:lnTo>
              </a:path>
            </a:pathLst>
          </a:custGeom>
          <a:noFill/>
          <a:ln w="50760">
            <a:solidFill>
              <a:srgbClr val="ff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4" name="TextShape 80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7D6ACD1-3600-442C-8D6B-1DF3C4C5FC3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5" name="TextShape 81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59" dur="indefinite" restart="never" nodeType="tmRoot">
          <p:childTnLst>
            <p:seq>
              <p:cTn id="960" dur="indefinite" nodeType="mainSeq">
                <p:childTnLst>
                  <p:par>
                    <p:cTn id="961" nodeType="clickEffect" fill="hold">
                      <p:stCondLst>
                        <p:cond delay="indefinite"/>
                      </p:stCondLst>
                      <p:childTnLst>
                        <p:par>
                          <p:cTn id="9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5" nodeType="clickEffect" fill="hold">
                      <p:stCondLst>
                        <p:cond delay="indefinite"/>
                      </p:stCondLst>
                      <p:childTnLst>
                        <p:par>
                          <p:cTn id="9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nodeType="clickEffect" fill="hold">
                      <p:stCondLst>
                        <p:cond delay="indefinite"/>
                      </p:stCondLst>
                      <p:childTnLst>
                        <p:par>
                          <p:cTn id="9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3" nodeType="clickEffect" fill="hold">
                      <p:stCondLst>
                        <p:cond delay="indefinite"/>
                      </p:stCondLst>
                      <p:childTnLst>
                        <p:par>
                          <p:cTn id="9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7" nodeType="clickEffect" fill="hold">
                      <p:stCondLst>
                        <p:cond delay="indefinite"/>
                      </p:stCondLst>
                      <p:childTnLst>
                        <p:par>
                          <p:cTn id="9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68360" y="5084640"/>
            <a:ext cx="8229240" cy="334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path from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454040" y="17319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1508040" y="17096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1454040" y="3332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"/>
          <p:cNvSpPr/>
          <p:nvPr/>
        </p:nvSpPr>
        <p:spPr>
          <a:xfrm>
            <a:off x="1508040" y="3309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3282840" y="17319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8"/>
          <p:cNvSpPr/>
          <p:nvPr/>
        </p:nvSpPr>
        <p:spPr>
          <a:xfrm>
            <a:off x="3336840" y="17096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3206880" y="3332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"/>
          <p:cNvSpPr/>
          <p:nvPr/>
        </p:nvSpPr>
        <p:spPr>
          <a:xfrm>
            <a:off x="3260880" y="3309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4807080" y="24177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2"/>
          <p:cNvSpPr/>
          <p:nvPr/>
        </p:nvSpPr>
        <p:spPr>
          <a:xfrm>
            <a:off x="4861080" y="23954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CustomShape 13"/>
          <p:cNvSpPr/>
          <p:nvPr/>
        </p:nvSpPr>
        <p:spPr>
          <a:xfrm>
            <a:off x="6711840" y="1427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4"/>
          <p:cNvSpPr/>
          <p:nvPr/>
        </p:nvSpPr>
        <p:spPr>
          <a:xfrm>
            <a:off x="6765840" y="1405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8007480" y="3332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6"/>
          <p:cNvSpPr/>
          <p:nvPr/>
        </p:nvSpPr>
        <p:spPr>
          <a:xfrm>
            <a:off x="8061480" y="3309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Line 17"/>
          <p:cNvSpPr/>
          <p:nvPr/>
        </p:nvSpPr>
        <p:spPr>
          <a:xfrm>
            <a:off x="1676160" y="218268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8"/>
          <p:cNvSpPr/>
          <p:nvPr/>
        </p:nvSpPr>
        <p:spPr>
          <a:xfrm>
            <a:off x="1904760" y="3554280"/>
            <a:ext cx="129564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19"/>
          <p:cNvSpPr/>
          <p:nvPr/>
        </p:nvSpPr>
        <p:spPr>
          <a:xfrm>
            <a:off x="1904760" y="195408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20"/>
          <p:cNvSpPr/>
          <p:nvPr/>
        </p:nvSpPr>
        <p:spPr>
          <a:xfrm>
            <a:off x="1828800" y="218268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21"/>
          <p:cNvSpPr/>
          <p:nvPr/>
        </p:nvSpPr>
        <p:spPr>
          <a:xfrm flipH="1">
            <a:off x="1828800" y="2182680"/>
            <a:ext cx="1600200" cy="12193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22"/>
          <p:cNvSpPr/>
          <p:nvPr/>
        </p:nvSpPr>
        <p:spPr>
          <a:xfrm>
            <a:off x="3657600" y="2106360"/>
            <a:ext cx="1218960" cy="381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23"/>
          <p:cNvSpPr/>
          <p:nvPr/>
        </p:nvSpPr>
        <p:spPr>
          <a:xfrm flipV="1">
            <a:off x="1904760" y="2639880"/>
            <a:ext cx="2895840" cy="8380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24"/>
          <p:cNvSpPr/>
          <p:nvPr/>
        </p:nvSpPr>
        <p:spPr>
          <a:xfrm flipH="1">
            <a:off x="3581280" y="2868480"/>
            <a:ext cx="1295280" cy="6094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25"/>
          <p:cNvSpPr/>
          <p:nvPr/>
        </p:nvSpPr>
        <p:spPr>
          <a:xfrm>
            <a:off x="3657600" y="355428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26"/>
          <p:cNvSpPr/>
          <p:nvPr/>
        </p:nvSpPr>
        <p:spPr>
          <a:xfrm>
            <a:off x="5257800" y="2716200"/>
            <a:ext cx="281916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27"/>
          <p:cNvSpPr/>
          <p:nvPr/>
        </p:nvSpPr>
        <p:spPr>
          <a:xfrm flipV="1">
            <a:off x="3733560" y="164916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28"/>
          <p:cNvSpPr/>
          <p:nvPr/>
        </p:nvSpPr>
        <p:spPr>
          <a:xfrm>
            <a:off x="7086600" y="1801800"/>
            <a:ext cx="1143000" cy="1523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9"/>
          <p:cNvSpPr/>
          <p:nvPr/>
        </p:nvSpPr>
        <p:spPr>
          <a:xfrm>
            <a:off x="797040" y="2030400"/>
            <a:ext cx="7281360" cy="3017520"/>
          </a:xfrm>
          <a:custGeom>
            <a:avLst/>
            <a:gdLst/>
            <a:ahLst/>
            <a:rect l="l" t="t" r="r" b="b"/>
            <a:pathLst>
              <a:path w="4587" h="1901">
                <a:moveTo>
                  <a:pt x="410" y="0"/>
                </a:moveTo>
                <a:lnTo>
                  <a:pt x="362" y="32"/>
                </a:lnTo>
                <a:lnTo>
                  <a:pt x="306" y="66"/>
                </a:lnTo>
                <a:lnTo>
                  <a:pt x="272" y="89"/>
                </a:lnTo>
                <a:lnTo>
                  <a:pt x="249" y="123"/>
                </a:lnTo>
                <a:lnTo>
                  <a:pt x="226" y="168"/>
                </a:lnTo>
                <a:lnTo>
                  <a:pt x="215" y="202"/>
                </a:lnTo>
                <a:lnTo>
                  <a:pt x="193" y="236"/>
                </a:lnTo>
                <a:lnTo>
                  <a:pt x="170" y="270"/>
                </a:lnTo>
                <a:lnTo>
                  <a:pt x="159" y="304"/>
                </a:lnTo>
                <a:lnTo>
                  <a:pt x="136" y="338"/>
                </a:lnTo>
                <a:lnTo>
                  <a:pt x="125" y="372"/>
                </a:lnTo>
                <a:lnTo>
                  <a:pt x="91" y="428"/>
                </a:lnTo>
                <a:lnTo>
                  <a:pt x="79" y="474"/>
                </a:lnTo>
                <a:lnTo>
                  <a:pt x="57" y="530"/>
                </a:lnTo>
                <a:lnTo>
                  <a:pt x="45" y="564"/>
                </a:lnTo>
                <a:lnTo>
                  <a:pt x="34" y="610"/>
                </a:lnTo>
                <a:lnTo>
                  <a:pt x="23" y="666"/>
                </a:lnTo>
                <a:lnTo>
                  <a:pt x="23" y="711"/>
                </a:lnTo>
                <a:lnTo>
                  <a:pt x="11" y="757"/>
                </a:lnTo>
                <a:lnTo>
                  <a:pt x="11" y="791"/>
                </a:lnTo>
                <a:lnTo>
                  <a:pt x="0" y="825"/>
                </a:lnTo>
                <a:lnTo>
                  <a:pt x="0" y="859"/>
                </a:lnTo>
                <a:lnTo>
                  <a:pt x="0" y="893"/>
                </a:lnTo>
                <a:lnTo>
                  <a:pt x="0" y="926"/>
                </a:lnTo>
                <a:lnTo>
                  <a:pt x="0" y="983"/>
                </a:lnTo>
                <a:lnTo>
                  <a:pt x="0" y="1017"/>
                </a:lnTo>
                <a:lnTo>
                  <a:pt x="23" y="1062"/>
                </a:lnTo>
                <a:lnTo>
                  <a:pt x="34" y="1096"/>
                </a:lnTo>
                <a:lnTo>
                  <a:pt x="68" y="1164"/>
                </a:lnTo>
                <a:lnTo>
                  <a:pt x="79" y="1198"/>
                </a:lnTo>
                <a:lnTo>
                  <a:pt x="125" y="1255"/>
                </a:lnTo>
                <a:lnTo>
                  <a:pt x="159" y="1300"/>
                </a:lnTo>
                <a:lnTo>
                  <a:pt x="215" y="1334"/>
                </a:lnTo>
                <a:lnTo>
                  <a:pt x="283" y="1368"/>
                </a:lnTo>
                <a:lnTo>
                  <a:pt x="328" y="1391"/>
                </a:lnTo>
                <a:lnTo>
                  <a:pt x="385" y="1424"/>
                </a:lnTo>
                <a:lnTo>
                  <a:pt x="442" y="1447"/>
                </a:lnTo>
                <a:lnTo>
                  <a:pt x="532" y="1481"/>
                </a:lnTo>
                <a:lnTo>
                  <a:pt x="645" y="1515"/>
                </a:lnTo>
                <a:lnTo>
                  <a:pt x="747" y="1549"/>
                </a:lnTo>
                <a:lnTo>
                  <a:pt x="872" y="1583"/>
                </a:lnTo>
                <a:lnTo>
                  <a:pt x="974" y="1594"/>
                </a:lnTo>
                <a:lnTo>
                  <a:pt x="1076" y="1617"/>
                </a:lnTo>
                <a:lnTo>
                  <a:pt x="1200" y="1640"/>
                </a:lnTo>
                <a:lnTo>
                  <a:pt x="1348" y="1674"/>
                </a:lnTo>
                <a:lnTo>
                  <a:pt x="1517" y="1730"/>
                </a:lnTo>
                <a:lnTo>
                  <a:pt x="1676" y="1775"/>
                </a:lnTo>
                <a:lnTo>
                  <a:pt x="1789" y="1809"/>
                </a:lnTo>
                <a:lnTo>
                  <a:pt x="1914" y="1832"/>
                </a:lnTo>
                <a:lnTo>
                  <a:pt x="2061" y="1855"/>
                </a:lnTo>
                <a:lnTo>
                  <a:pt x="2231" y="1877"/>
                </a:lnTo>
                <a:lnTo>
                  <a:pt x="2401" y="1889"/>
                </a:lnTo>
                <a:lnTo>
                  <a:pt x="2548" y="1900"/>
                </a:lnTo>
                <a:lnTo>
                  <a:pt x="2638" y="1900"/>
                </a:lnTo>
                <a:lnTo>
                  <a:pt x="2706" y="1900"/>
                </a:lnTo>
                <a:lnTo>
                  <a:pt x="2797" y="1877"/>
                </a:lnTo>
                <a:lnTo>
                  <a:pt x="2910" y="1866"/>
                </a:lnTo>
                <a:lnTo>
                  <a:pt x="3035" y="1843"/>
                </a:lnTo>
                <a:lnTo>
                  <a:pt x="3159" y="1843"/>
                </a:lnTo>
                <a:lnTo>
                  <a:pt x="3250" y="1832"/>
                </a:lnTo>
                <a:lnTo>
                  <a:pt x="3295" y="1821"/>
                </a:lnTo>
                <a:lnTo>
                  <a:pt x="3329" y="1798"/>
                </a:lnTo>
                <a:lnTo>
                  <a:pt x="3374" y="1775"/>
                </a:lnTo>
                <a:lnTo>
                  <a:pt x="3408" y="1753"/>
                </a:lnTo>
                <a:lnTo>
                  <a:pt x="3454" y="1719"/>
                </a:lnTo>
                <a:lnTo>
                  <a:pt x="3499" y="1707"/>
                </a:lnTo>
                <a:lnTo>
                  <a:pt x="3556" y="1696"/>
                </a:lnTo>
                <a:lnTo>
                  <a:pt x="3601" y="1685"/>
                </a:lnTo>
                <a:lnTo>
                  <a:pt x="3646" y="1662"/>
                </a:lnTo>
                <a:lnTo>
                  <a:pt x="3726" y="1640"/>
                </a:lnTo>
                <a:lnTo>
                  <a:pt x="3793" y="1617"/>
                </a:lnTo>
                <a:lnTo>
                  <a:pt x="3827" y="1606"/>
                </a:lnTo>
                <a:lnTo>
                  <a:pt x="3873" y="1583"/>
                </a:lnTo>
                <a:lnTo>
                  <a:pt x="3907" y="1549"/>
                </a:lnTo>
                <a:lnTo>
                  <a:pt x="3952" y="1515"/>
                </a:lnTo>
                <a:lnTo>
                  <a:pt x="3986" y="1504"/>
                </a:lnTo>
                <a:lnTo>
                  <a:pt x="4020" y="1481"/>
                </a:lnTo>
                <a:lnTo>
                  <a:pt x="4054" y="1481"/>
                </a:lnTo>
                <a:lnTo>
                  <a:pt x="4099" y="1458"/>
                </a:lnTo>
                <a:lnTo>
                  <a:pt x="4145" y="1436"/>
                </a:lnTo>
                <a:lnTo>
                  <a:pt x="4178" y="1424"/>
                </a:lnTo>
                <a:lnTo>
                  <a:pt x="4224" y="1402"/>
                </a:lnTo>
                <a:lnTo>
                  <a:pt x="4269" y="1368"/>
                </a:lnTo>
                <a:lnTo>
                  <a:pt x="4314" y="1345"/>
                </a:lnTo>
                <a:lnTo>
                  <a:pt x="4360" y="1323"/>
                </a:lnTo>
                <a:lnTo>
                  <a:pt x="4405" y="1289"/>
                </a:lnTo>
                <a:lnTo>
                  <a:pt x="4450" y="1255"/>
                </a:lnTo>
                <a:lnTo>
                  <a:pt x="4484" y="1221"/>
                </a:lnTo>
                <a:lnTo>
                  <a:pt x="4518" y="1187"/>
                </a:lnTo>
                <a:lnTo>
                  <a:pt x="4552" y="1164"/>
                </a:lnTo>
                <a:lnTo>
                  <a:pt x="4575" y="1130"/>
                </a:lnTo>
                <a:lnTo>
                  <a:pt x="4586" y="1096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0"/>
          <p:cNvSpPr/>
          <p:nvPr/>
        </p:nvSpPr>
        <p:spPr>
          <a:xfrm>
            <a:off x="2286000" y="14968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CustomShape 31"/>
          <p:cNvSpPr/>
          <p:nvPr/>
        </p:nvSpPr>
        <p:spPr>
          <a:xfrm>
            <a:off x="1371600" y="2411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CustomShape 32"/>
          <p:cNvSpPr/>
          <p:nvPr/>
        </p:nvSpPr>
        <p:spPr>
          <a:xfrm>
            <a:off x="2133720" y="21067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CustomShape 33"/>
          <p:cNvSpPr/>
          <p:nvPr/>
        </p:nvSpPr>
        <p:spPr>
          <a:xfrm>
            <a:off x="3048120" y="2335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CustomShape 34"/>
          <p:cNvSpPr/>
          <p:nvPr/>
        </p:nvSpPr>
        <p:spPr>
          <a:xfrm>
            <a:off x="4800600" y="1268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CustomShape 35"/>
          <p:cNvSpPr/>
          <p:nvPr/>
        </p:nvSpPr>
        <p:spPr>
          <a:xfrm>
            <a:off x="6172200" y="241128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CustomShape 36"/>
          <p:cNvSpPr/>
          <p:nvPr/>
        </p:nvSpPr>
        <p:spPr>
          <a:xfrm>
            <a:off x="4191120" y="18781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7"/>
          <p:cNvSpPr/>
          <p:nvPr/>
        </p:nvSpPr>
        <p:spPr>
          <a:xfrm>
            <a:off x="4114800" y="45450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CustomShape 38"/>
          <p:cNvSpPr/>
          <p:nvPr/>
        </p:nvSpPr>
        <p:spPr>
          <a:xfrm>
            <a:off x="3886200" y="2411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39"/>
          <p:cNvSpPr/>
          <p:nvPr/>
        </p:nvSpPr>
        <p:spPr>
          <a:xfrm>
            <a:off x="4572000" y="28684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CustomShape 40"/>
          <p:cNvSpPr/>
          <p:nvPr/>
        </p:nvSpPr>
        <p:spPr>
          <a:xfrm>
            <a:off x="2209680" y="3478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CustomShape 41"/>
          <p:cNvSpPr/>
          <p:nvPr/>
        </p:nvSpPr>
        <p:spPr>
          <a:xfrm>
            <a:off x="5410080" y="3478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CustomShape 42"/>
          <p:cNvSpPr/>
          <p:nvPr/>
        </p:nvSpPr>
        <p:spPr>
          <a:xfrm>
            <a:off x="7543800" y="203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CustomShape 43"/>
          <p:cNvSpPr/>
          <p:nvPr/>
        </p:nvSpPr>
        <p:spPr>
          <a:xfrm>
            <a:off x="1454040" y="173196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4"/>
          <p:cNvSpPr/>
          <p:nvPr/>
        </p:nvSpPr>
        <p:spPr>
          <a:xfrm>
            <a:off x="1508040" y="17096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8007480" y="3332160"/>
            <a:ext cx="444240" cy="44424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6"/>
          <p:cNvSpPr/>
          <p:nvPr/>
        </p:nvSpPr>
        <p:spPr>
          <a:xfrm>
            <a:off x="8061480" y="3309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CustomShape 47"/>
          <p:cNvSpPr/>
          <p:nvPr/>
        </p:nvSpPr>
        <p:spPr>
          <a:xfrm>
            <a:off x="797040" y="2030400"/>
            <a:ext cx="7281360" cy="3017520"/>
          </a:xfrm>
          <a:custGeom>
            <a:avLst/>
            <a:gdLst/>
            <a:ahLst/>
            <a:rect l="l" t="t" r="r" b="b"/>
            <a:pathLst>
              <a:path w="4587" h="1901">
                <a:moveTo>
                  <a:pt x="410" y="0"/>
                </a:moveTo>
                <a:lnTo>
                  <a:pt x="362" y="32"/>
                </a:lnTo>
                <a:lnTo>
                  <a:pt x="306" y="66"/>
                </a:lnTo>
                <a:lnTo>
                  <a:pt x="272" y="89"/>
                </a:lnTo>
                <a:lnTo>
                  <a:pt x="249" y="123"/>
                </a:lnTo>
                <a:lnTo>
                  <a:pt x="226" y="168"/>
                </a:lnTo>
                <a:lnTo>
                  <a:pt x="215" y="202"/>
                </a:lnTo>
                <a:lnTo>
                  <a:pt x="193" y="236"/>
                </a:lnTo>
                <a:lnTo>
                  <a:pt x="170" y="270"/>
                </a:lnTo>
                <a:lnTo>
                  <a:pt x="159" y="304"/>
                </a:lnTo>
                <a:lnTo>
                  <a:pt x="136" y="338"/>
                </a:lnTo>
                <a:lnTo>
                  <a:pt x="125" y="372"/>
                </a:lnTo>
                <a:lnTo>
                  <a:pt x="91" y="428"/>
                </a:lnTo>
                <a:lnTo>
                  <a:pt x="79" y="474"/>
                </a:lnTo>
                <a:lnTo>
                  <a:pt x="57" y="530"/>
                </a:lnTo>
                <a:lnTo>
                  <a:pt x="45" y="564"/>
                </a:lnTo>
                <a:lnTo>
                  <a:pt x="34" y="610"/>
                </a:lnTo>
                <a:lnTo>
                  <a:pt x="23" y="666"/>
                </a:lnTo>
                <a:lnTo>
                  <a:pt x="23" y="711"/>
                </a:lnTo>
                <a:lnTo>
                  <a:pt x="11" y="757"/>
                </a:lnTo>
                <a:lnTo>
                  <a:pt x="11" y="791"/>
                </a:lnTo>
                <a:lnTo>
                  <a:pt x="0" y="825"/>
                </a:lnTo>
                <a:lnTo>
                  <a:pt x="0" y="859"/>
                </a:lnTo>
                <a:lnTo>
                  <a:pt x="0" y="893"/>
                </a:lnTo>
                <a:lnTo>
                  <a:pt x="0" y="926"/>
                </a:lnTo>
                <a:lnTo>
                  <a:pt x="0" y="983"/>
                </a:lnTo>
                <a:lnTo>
                  <a:pt x="0" y="1017"/>
                </a:lnTo>
                <a:lnTo>
                  <a:pt x="23" y="1062"/>
                </a:lnTo>
                <a:lnTo>
                  <a:pt x="34" y="1096"/>
                </a:lnTo>
                <a:lnTo>
                  <a:pt x="68" y="1164"/>
                </a:lnTo>
                <a:lnTo>
                  <a:pt x="79" y="1198"/>
                </a:lnTo>
                <a:lnTo>
                  <a:pt x="125" y="1255"/>
                </a:lnTo>
                <a:lnTo>
                  <a:pt x="159" y="1300"/>
                </a:lnTo>
                <a:lnTo>
                  <a:pt x="215" y="1334"/>
                </a:lnTo>
                <a:lnTo>
                  <a:pt x="283" y="1368"/>
                </a:lnTo>
                <a:lnTo>
                  <a:pt x="328" y="1391"/>
                </a:lnTo>
                <a:lnTo>
                  <a:pt x="385" y="1424"/>
                </a:lnTo>
                <a:lnTo>
                  <a:pt x="442" y="1447"/>
                </a:lnTo>
                <a:lnTo>
                  <a:pt x="532" y="1481"/>
                </a:lnTo>
                <a:lnTo>
                  <a:pt x="645" y="1515"/>
                </a:lnTo>
                <a:lnTo>
                  <a:pt x="747" y="1549"/>
                </a:lnTo>
                <a:lnTo>
                  <a:pt x="872" y="1583"/>
                </a:lnTo>
                <a:lnTo>
                  <a:pt x="974" y="1594"/>
                </a:lnTo>
                <a:lnTo>
                  <a:pt x="1076" y="1617"/>
                </a:lnTo>
                <a:lnTo>
                  <a:pt x="1200" y="1640"/>
                </a:lnTo>
                <a:lnTo>
                  <a:pt x="1348" y="1674"/>
                </a:lnTo>
                <a:lnTo>
                  <a:pt x="1517" y="1730"/>
                </a:lnTo>
                <a:lnTo>
                  <a:pt x="1676" y="1775"/>
                </a:lnTo>
                <a:lnTo>
                  <a:pt x="1789" y="1809"/>
                </a:lnTo>
                <a:lnTo>
                  <a:pt x="1914" y="1832"/>
                </a:lnTo>
                <a:lnTo>
                  <a:pt x="2061" y="1855"/>
                </a:lnTo>
                <a:lnTo>
                  <a:pt x="2231" y="1877"/>
                </a:lnTo>
                <a:lnTo>
                  <a:pt x="2401" y="1889"/>
                </a:lnTo>
                <a:lnTo>
                  <a:pt x="2548" y="1900"/>
                </a:lnTo>
                <a:lnTo>
                  <a:pt x="2638" y="1900"/>
                </a:lnTo>
                <a:lnTo>
                  <a:pt x="2706" y="1900"/>
                </a:lnTo>
                <a:lnTo>
                  <a:pt x="2797" y="1877"/>
                </a:lnTo>
                <a:lnTo>
                  <a:pt x="2910" y="1866"/>
                </a:lnTo>
                <a:lnTo>
                  <a:pt x="3035" y="1843"/>
                </a:lnTo>
                <a:lnTo>
                  <a:pt x="3159" y="1843"/>
                </a:lnTo>
                <a:lnTo>
                  <a:pt x="3250" y="1832"/>
                </a:lnTo>
                <a:lnTo>
                  <a:pt x="3295" y="1821"/>
                </a:lnTo>
                <a:lnTo>
                  <a:pt x="3329" y="1798"/>
                </a:lnTo>
                <a:lnTo>
                  <a:pt x="3374" y="1775"/>
                </a:lnTo>
                <a:lnTo>
                  <a:pt x="3408" y="1753"/>
                </a:lnTo>
                <a:lnTo>
                  <a:pt x="3454" y="1719"/>
                </a:lnTo>
                <a:lnTo>
                  <a:pt x="3499" y="1707"/>
                </a:lnTo>
                <a:lnTo>
                  <a:pt x="3556" y="1696"/>
                </a:lnTo>
                <a:lnTo>
                  <a:pt x="3601" y="1685"/>
                </a:lnTo>
                <a:lnTo>
                  <a:pt x="3646" y="1662"/>
                </a:lnTo>
                <a:lnTo>
                  <a:pt x="3726" y="1640"/>
                </a:lnTo>
                <a:lnTo>
                  <a:pt x="3793" y="1617"/>
                </a:lnTo>
                <a:lnTo>
                  <a:pt x="3827" y="1606"/>
                </a:lnTo>
                <a:lnTo>
                  <a:pt x="3873" y="1583"/>
                </a:lnTo>
                <a:lnTo>
                  <a:pt x="3907" y="1549"/>
                </a:lnTo>
                <a:lnTo>
                  <a:pt x="3952" y="1515"/>
                </a:lnTo>
                <a:lnTo>
                  <a:pt x="3986" y="1504"/>
                </a:lnTo>
                <a:lnTo>
                  <a:pt x="4020" y="1481"/>
                </a:lnTo>
                <a:lnTo>
                  <a:pt x="4054" y="1481"/>
                </a:lnTo>
                <a:lnTo>
                  <a:pt x="4099" y="1458"/>
                </a:lnTo>
                <a:lnTo>
                  <a:pt x="4145" y="1436"/>
                </a:lnTo>
                <a:lnTo>
                  <a:pt x="4178" y="1424"/>
                </a:lnTo>
                <a:lnTo>
                  <a:pt x="4224" y="1402"/>
                </a:lnTo>
                <a:lnTo>
                  <a:pt x="4269" y="1368"/>
                </a:lnTo>
                <a:lnTo>
                  <a:pt x="4314" y="1345"/>
                </a:lnTo>
                <a:lnTo>
                  <a:pt x="4360" y="1323"/>
                </a:lnTo>
                <a:lnTo>
                  <a:pt x="4405" y="1289"/>
                </a:lnTo>
                <a:lnTo>
                  <a:pt x="4450" y="1255"/>
                </a:lnTo>
                <a:lnTo>
                  <a:pt x="4484" y="1221"/>
                </a:lnTo>
                <a:lnTo>
                  <a:pt x="4518" y="1187"/>
                </a:lnTo>
                <a:lnTo>
                  <a:pt x="4552" y="1164"/>
                </a:lnTo>
                <a:lnTo>
                  <a:pt x="4575" y="1130"/>
                </a:lnTo>
                <a:lnTo>
                  <a:pt x="4586" y="1096"/>
                </a:lnTo>
              </a:path>
            </a:pathLst>
          </a:custGeom>
          <a:noFill/>
          <a:ln w="50760">
            <a:solidFill>
              <a:srgbClr val="ff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8"/>
          <p:cNvSpPr/>
          <p:nvPr/>
        </p:nvSpPr>
        <p:spPr>
          <a:xfrm>
            <a:off x="539640" y="5589720"/>
            <a:ext cx="77720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Path length is 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TextShape 49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452EB0F-BCEA-420C-A71E-FE9D33496B5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TextShape 50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nodeType="clickEffect" fill="hold">
                      <p:stCondLst>
                        <p:cond delay="indefinite"/>
                      </p:stCondLst>
                      <p:childTnLst>
                        <p:par>
                          <p:cTn id="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Observations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7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 = min{d(v,k-1),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min{d(w,k-1) + length of edge (w,v)}}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d(s,k) = 0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for all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 = d(v,k-1)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for all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then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d(v,j) = d(v,k-1),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for all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 &gt;= k-1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all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we stop computing as soon as we have a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d(*,k)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that is identical to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d(*,k-1)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the run time becomes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</a:t>
            </a:r>
            <a:r>
              <a:rPr b="0" lang="en-US" sz="22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when adjacency matrix is used.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O(ne)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when adjacency lists are used.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8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D63DE3D-24FF-4287-AFE2-F9F371C5E55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9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81" dur="indefinite" restart="never" nodeType="tmRoot">
          <p:childTnLst>
            <p:seq>
              <p:cTn id="9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Observations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1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computation may be done in-place.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d(v) = min{d(v), min{d(w) + length of edge (w,v)}}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instead of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d(v,k) = min{d(v,k-1),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</a:t>
            </a: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min{d(w,k-1) + length of edge (w,v)}}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Following iteration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d(v,k+1) &lt;= d(v) &lt;= d(v,k)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 termination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d(v) = d(v,n-1).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Space requirement becomes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O(n)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for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d(*)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p(*).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2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B657258-72EB-4444-B845-E0D1DA155A8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3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83" dur="indefinite" restart="never" nodeType="tmRoot">
          <p:childTnLst>
            <p:seq>
              <p:cTn id="9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All-Pairs Shortest Paths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5" name="CustomShape 2"/>
          <p:cNvSpPr/>
          <p:nvPr/>
        </p:nvSpPr>
        <p:spPr>
          <a:xfrm>
            <a:off x="468360" y="1341360"/>
            <a:ext cx="8076960" cy="15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Given an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-vertex directed weighted graph, find a shortest path from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vertex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j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for each of the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vertex pairs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(i,j).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6" name="CustomShape 3"/>
          <p:cNvSpPr/>
          <p:nvPr/>
        </p:nvSpPr>
        <p:spPr>
          <a:xfrm>
            <a:off x="1084320" y="3710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7" name="CustomShape 4"/>
          <p:cNvSpPr/>
          <p:nvPr/>
        </p:nvSpPr>
        <p:spPr>
          <a:xfrm>
            <a:off x="1138320" y="3687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8" name="CustomShape 5"/>
          <p:cNvSpPr/>
          <p:nvPr/>
        </p:nvSpPr>
        <p:spPr>
          <a:xfrm>
            <a:off x="1084320" y="53103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9" name="CustomShape 6"/>
          <p:cNvSpPr/>
          <p:nvPr/>
        </p:nvSpPr>
        <p:spPr>
          <a:xfrm>
            <a:off x="1138320" y="52880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0" name="CustomShape 7"/>
          <p:cNvSpPr/>
          <p:nvPr/>
        </p:nvSpPr>
        <p:spPr>
          <a:xfrm>
            <a:off x="2913120" y="3710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1" name="CustomShape 8"/>
          <p:cNvSpPr/>
          <p:nvPr/>
        </p:nvSpPr>
        <p:spPr>
          <a:xfrm>
            <a:off x="2967120" y="3687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2" name="CustomShape 9"/>
          <p:cNvSpPr/>
          <p:nvPr/>
        </p:nvSpPr>
        <p:spPr>
          <a:xfrm>
            <a:off x="2836800" y="53103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3" name="CustomShape 10"/>
          <p:cNvSpPr/>
          <p:nvPr/>
        </p:nvSpPr>
        <p:spPr>
          <a:xfrm>
            <a:off x="2890800" y="52880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4" name="CustomShape 11"/>
          <p:cNvSpPr/>
          <p:nvPr/>
        </p:nvSpPr>
        <p:spPr>
          <a:xfrm>
            <a:off x="4437000" y="43959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5" name="CustomShape 12"/>
          <p:cNvSpPr/>
          <p:nvPr/>
        </p:nvSpPr>
        <p:spPr>
          <a:xfrm>
            <a:off x="4491000" y="43736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6" name="CustomShape 13"/>
          <p:cNvSpPr/>
          <p:nvPr/>
        </p:nvSpPr>
        <p:spPr>
          <a:xfrm>
            <a:off x="6342120" y="3405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CustomShape 14"/>
          <p:cNvSpPr/>
          <p:nvPr/>
        </p:nvSpPr>
        <p:spPr>
          <a:xfrm>
            <a:off x="6396120" y="33829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8" name="CustomShape 15"/>
          <p:cNvSpPr/>
          <p:nvPr/>
        </p:nvSpPr>
        <p:spPr>
          <a:xfrm>
            <a:off x="7637400" y="53103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9" name="CustomShape 16"/>
          <p:cNvSpPr/>
          <p:nvPr/>
        </p:nvSpPr>
        <p:spPr>
          <a:xfrm>
            <a:off x="7691400" y="52880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0" name="Line 17"/>
          <p:cNvSpPr/>
          <p:nvPr/>
        </p:nvSpPr>
        <p:spPr>
          <a:xfrm>
            <a:off x="1306440" y="416052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1" name="Line 18"/>
          <p:cNvSpPr/>
          <p:nvPr/>
        </p:nvSpPr>
        <p:spPr>
          <a:xfrm>
            <a:off x="1535040" y="5532120"/>
            <a:ext cx="1295280" cy="36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2" name="Line 19"/>
          <p:cNvSpPr/>
          <p:nvPr/>
        </p:nvSpPr>
        <p:spPr>
          <a:xfrm>
            <a:off x="1535040" y="393192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3" name="Line 20"/>
          <p:cNvSpPr/>
          <p:nvPr/>
        </p:nvSpPr>
        <p:spPr>
          <a:xfrm>
            <a:off x="1458720" y="416052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4" name="Line 21"/>
          <p:cNvSpPr/>
          <p:nvPr/>
        </p:nvSpPr>
        <p:spPr>
          <a:xfrm flipH="1">
            <a:off x="1458720" y="4160520"/>
            <a:ext cx="1600200" cy="12193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5" name="Line 22"/>
          <p:cNvSpPr/>
          <p:nvPr/>
        </p:nvSpPr>
        <p:spPr>
          <a:xfrm>
            <a:off x="3287520" y="4084560"/>
            <a:ext cx="121932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6" name="Line 23"/>
          <p:cNvSpPr/>
          <p:nvPr/>
        </p:nvSpPr>
        <p:spPr>
          <a:xfrm flipV="1">
            <a:off x="1535040" y="4617720"/>
            <a:ext cx="2895480" cy="838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7" name="Line 24"/>
          <p:cNvSpPr/>
          <p:nvPr/>
        </p:nvSpPr>
        <p:spPr>
          <a:xfrm flipH="1">
            <a:off x="3211200" y="4846320"/>
            <a:ext cx="1295640" cy="609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8" name="Line 25"/>
          <p:cNvSpPr/>
          <p:nvPr/>
        </p:nvSpPr>
        <p:spPr>
          <a:xfrm>
            <a:off x="3287520" y="553212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9" name="Line 26"/>
          <p:cNvSpPr/>
          <p:nvPr/>
        </p:nvSpPr>
        <p:spPr>
          <a:xfrm>
            <a:off x="4887720" y="4694040"/>
            <a:ext cx="76212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0" name="Line 27"/>
          <p:cNvSpPr/>
          <p:nvPr/>
        </p:nvSpPr>
        <p:spPr>
          <a:xfrm flipV="1">
            <a:off x="3363840" y="362736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1" name="Line 28"/>
          <p:cNvSpPr/>
          <p:nvPr/>
        </p:nvSpPr>
        <p:spPr>
          <a:xfrm>
            <a:off x="6716520" y="3779640"/>
            <a:ext cx="1143000" cy="1523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2" name="CustomShape 29"/>
          <p:cNvSpPr/>
          <p:nvPr/>
        </p:nvSpPr>
        <p:spPr>
          <a:xfrm>
            <a:off x="1916280" y="3475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3" name="CustomShape 30"/>
          <p:cNvSpPr/>
          <p:nvPr/>
        </p:nvSpPr>
        <p:spPr>
          <a:xfrm>
            <a:off x="1001880" y="43894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4" name="CustomShape 31"/>
          <p:cNvSpPr/>
          <p:nvPr/>
        </p:nvSpPr>
        <p:spPr>
          <a:xfrm>
            <a:off x="1763640" y="408456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5" name="CustomShape 32"/>
          <p:cNvSpPr/>
          <p:nvPr/>
        </p:nvSpPr>
        <p:spPr>
          <a:xfrm>
            <a:off x="2678040" y="43131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6" name="CustomShape 33"/>
          <p:cNvSpPr/>
          <p:nvPr/>
        </p:nvSpPr>
        <p:spPr>
          <a:xfrm>
            <a:off x="4430880" y="32464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7" name="CustomShape 34"/>
          <p:cNvSpPr/>
          <p:nvPr/>
        </p:nvSpPr>
        <p:spPr>
          <a:xfrm>
            <a:off x="5116680" y="431316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8" name="CustomShape 35"/>
          <p:cNvSpPr/>
          <p:nvPr/>
        </p:nvSpPr>
        <p:spPr>
          <a:xfrm>
            <a:off x="3821040" y="38559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9" name="CustomShape 36"/>
          <p:cNvSpPr/>
          <p:nvPr/>
        </p:nvSpPr>
        <p:spPr>
          <a:xfrm>
            <a:off x="3516480" y="43894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0" name="CustomShape 37"/>
          <p:cNvSpPr/>
          <p:nvPr/>
        </p:nvSpPr>
        <p:spPr>
          <a:xfrm>
            <a:off x="4202280" y="4846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1" name="CustomShape 38"/>
          <p:cNvSpPr/>
          <p:nvPr/>
        </p:nvSpPr>
        <p:spPr>
          <a:xfrm>
            <a:off x="1839960" y="54561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2" name="CustomShape 39"/>
          <p:cNvSpPr/>
          <p:nvPr/>
        </p:nvSpPr>
        <p:spPr>
          <a:xfrm>
            <a:off x="5040360" y="5456160"/>
            <a:ext cx="76176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3" name="CustomShape 40"/>
          <p:cNvSpPr/>
          <p:nvPr/>
        </p:nvSpPr>
        <p:spPr>
          <a:xfrm>
            <a:off x="6716880" y="47703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4" name="CustomShape 41"/>
          <p:cNvSpPr/>
          <p:nvPr/>
        </p:nvSpPr>
        <p:spPr>
          <a:xfrm>
            <a:off x="1236600" y="3017880"/>
            <a:ext cx="6886080" cy="2363400"/>
          </a:xfrm>
          <a:custGeom>
            <a:avLst/>
            <a:gdLst/>
            <a:ahLst/>
            <a:rect l="l" t="t" r="r" b="b"/>
            <a:pathLst>
              <a:path w="4338" h="1489">
                <a:moveTo>
                  <a:pt x="4268" y="1488"/>
                </a:moveTo>
                <a:lnTo>
                  <a:pt x="4314" y="1449"/>
                </a:lnTo>
                <a:lnTo>
                  <a:pt x="4314" y="1403"/>
                </a:lnTo>
                <a:lnTo>
                  <a:pt x="4325" y="1347"/>
                </a:lnTo>
                <a:lnTo>
                  <a:pt x="4337" y="1301"/>
                </a:lnTo>
                <a:lnTo>
                  <a:pt x="4337" y="1256"/>
                </a:lnTo>
                <a:lnTo>
                  <a:pt x="4337" y="1200"/>
                </a:lnTo>
                <a:lnTo>
                  <a:pt x="4337" y="1154"/>
                </a:lnTo>
                <a:lnTo>
                  <a:pt x="4337" y="1086"/>
                </a:lnTo>
                <a:lnTo>
                  <a:pt x="4337" y="1018"/>
                </a:lnTo>
                <a:lnTo>
                  <a:pt x="4325" y="962"/>
                </a:lnTo>
                <a:lnTo>
                  <a:pt x="4303" y="905"/>
                </a:lnTo>
                <a:lnTo>
                  <a:pt x="4280" y="849"/>
                </a:lnTo>
                <a:lnTo>
                  <a:pt x="4246" y="792"/>
                </a:lnTo>
                <a:lnTo>
                  <a:pt x="4212" y="736"/>
                </a:lnTo>
                <a:lnTo>
                  <a:pt x="4178" y="690"/>
                </a:lnTo>
                <a:lnTo>
                  <a:pt x="4155" y="656"/>
                </a:lnTo>
                <a:lnTo>
                  <a:pt x="4121" y="622"/>
                </a:lnTo>
                <a:lnTo>
                  <a:pt x="4099" y="588"/>
                </a:lnTo>
                <a:lnTo>
                  <a:pt x="4065" y="554"/>
                </a:lnTo>
                <a:lnTo>
                  <a:pt x="4020" y="498"/>
                </a:lnTo>
                <a:lnTo>
                  <a:pt x="3986" y="475"/>
                </a:lnTo>
                <a:lnTo>
                  <a:pt x="3963" y="441"/>
                </a:lnTo>
                <a:lnTo>
                  <a:pt x="3929" y="407"/>
                </a:lnTo>
                <a:lnTo>
                  <a:pt x="3884" y="351"/>
                </a:lnTo>
                <a:lnTo>
                  <a:pt x="3861" y="317"/>
                </a:lnTo>
                <a:lnTo>
                  <a:pt x="3827" y="283"/>
                </a:lnTo>
                <a:lnTo>
                  <a:pt x="3793" y="249"/>
                </a:lnTo>
                <a:lnTo>
                  <a:pt x="3748" y="215"/>
                </a:lnTo>
                <a:lnTo>
                  <a:pt x="3714" y="181"/>
                </a:lnTo>
                <a:lnTo>
                  <a:pt x="3680" y="170"/>
                </a:lnTo>
                <a:lnTo>
                  <a:pt x="3623" y="124"/>
                </a:lnTo>
                <a:lnTo>
                  <a:pt x="3578" y="102"/>
                </a:lnTo>
                <a:lnTo>
                  <a:pt x="3544" y="90"/>
                </a:lnTo>
                <a:lnTo>
                  <a:pt x="3487" y="68"/>
                </a:lnTo>
                <a:lnTo>
                  <a:pt x="3442" y="68"/>
                </a:lnTo>
                <a:lnTo>
                  <a:pt x="3397" y="56"/>
                </a:lnTo>
                <a:lnTo>
                  <a:pt x="3340" y="45"/>
                </a:lnTo>
                <a:lnTo>
                  <a:pt x="3283" y="45"/>
                </a:lnTo>
                <a:lnTo>
                  <a:pt x="3249" y="45"/>
                </a:lnTo>
                <a:lnTo>
                  <a:pt x="3216" y="45"/>
                </a:lnTo>
                <a:lnTo>
                  <a:pt x="3148" y="34"/>
                </a:lnTo>
                <a:lnTo>
                  <a:pt x="3102" y="34"/>
                </a:lnTo>
                <a:lnTo>
                  <a:pt x="3068" y="34"/>
                </a:lnTo>
                <a:lnTo>
                  <a:pt x="3034" y="34"/>
                </a:lnTo>
                <a:lnTo>
                  <a:pt x="2989" y="34"/>
                </a:lnTo>
                <a:lnTo>
                  <a:pt x="2921" y="34"/>
                </a:lnTo>
                <a:lnTo>
                  <a:pt x="2887" y="34"/>
                </a:lnTo>
                <a:lnTo>
                  <a:pt x="2853" y="34"/>
                </a:lnTo>
                <a:lnTo>
                  <a:pt x="2808" y="34"/>
                </a:lnTo>
                <a:lnTo>
                  <a:pt x="2763" y="34"/>
                </a:lnTo>
                <a:lnTo>
                  <a:pt x="2729" y="34"/>
                </a:lnTo>
                <a:lnTo>
                  <a:pt x="2683" y="34"/>
                </a:lnTo>
                <a:lnTo>
                  <a:pt x="2638" y="34"/>
                </a:lnTo>
                <a:lnTo>
                  <a:pt x="2604" y="22"/>
                </a:lnTo>
                <a:lnTo>
                  <a:pt x="2559" y="22"/>
                </a:lnTo>
                <a:lnTo>
                  <a:pt x="2525" y="22"/>
                </a:lnTo>
                <a:lnTo>
                  <a:pt x="2491" y="22"/>
                </a:lnTo>
                <a:lnTo>
                  <a:pt x="2412" y="22"/>
                </a:lnTo>
                <a:lnTo>
                  <a:pt x="2344" y="22"/>
                </a:lnTo>
                <a:lnTo>
                  <a:pt x="2298" y="22"/>
                </a:lnTo>
                <a:lnTo>
                  <a:pt x="2253" y="22"/>
                </a:lnTo>
                <a:lnTo>
                  <a:pt x="2196" y="22"/>
                </a:lnTo>
                <a:lnTo>
                  <a:pt x="2151" y="22"/>
                </a:lnTo>
                <a:lnTo>
                  <a:pt x="2083" y="22"/>
                </a:lnTo>
                <a:lnTo>
                  <a:pt x="2015" y="22"/>
                </a:lnTo>
                <a:lnTo>
                  <a:pt x="1947" y="22"/>
                </a:lnTo>
                <a:lnTo>
                  <a:pt x="1891" y="22"/>
                </a:lnTo>
                <a:lnTo>
                  <a:pt x="1834" y="22"/>
                </a:lnTo>
                <a:lnTo>
                  <a:pt x="1766" y="22"/>
                </a:lnTo>
                <a:lnTo>
                  <a:pt x="1709" y="22"/>
                </a:lnTo>
                <a:lnTo>
                  <a:pt x="1653" y="22"/>
                </a:lnTo>
                <a:lnTo>
                  <a:pt x="1608" y="22"/>
                </a:lnTo>
                <a:lnTo>
                  <a:pt x="1540" y="22"/>
                </a:lnTo>
                <a:lnTo>
                  <a:pt x="1483" y="22"/>
                </a:lnTo>
                <a:lnTo>
                  <a:pt x="1415" y="22"/>
                </a:lnTo>
                <a:lnTo>
                  <a:pt x="1336" y="22"/>
                </a:lnTo>
                <a:lnTo>
                  <a:pt x="1257" y="22"/>
                </a:lnTo>
                <a:lnTo>
                  <a:pt x="1189" y="22"/>
                </a:lnTo>
                <a:lnTo>
                  <a:pt x="1132" y="22"/>
                </a:lnTo>
                <a:lnTo>
                  <a:pt x="1064" y="22"/>
                </a:lnTo>
                <a:lnTo>
                  <a:pt x="985" y="22"/>
                </a:lnTo>
                <a:lnTo>
                  <a:pt x="928" y="22"/>
                </a:lnTo>
                <a:lnTo>
                  <a:pt x="883" y="22"/>
                </a:lnTo>
                <a:lnTo>
                  <a:pt x="849" y="22"/>
                </a:lnTo>
                <a:lnTo>
                  <a:pt x="792" y="22"/>
                </a:lnTo>
                <a:lnTo>
                  <a:pt x="713" y="11"/>
                </a:lnTo>
                <a:lnTo>
                  <a:pt x="656" y="11"/>
                </a:lnTo>
                <a:lnTo>
                  <a:pt x="622" y="11"/>
                </a:lnTo>
                <a:lnTo>
                  <a:pt x="577" y="0"/>
                </a:lnTo>
                <a:lnTo>
                  <a:pt x="543" y="0"/>
                </a:lnTo>
                <a:lnTo>
                  <a:pt x="498" y="0"/>
                </a:lnTo>
                <a:lnTo>
                  <a:pt x="441" y="0"/>
                </a:lnTo>
                <a:lnTo>
                  <a:pt x="407" y="0"/>
                </a:lnTo>
                <a:lnTo>
                  <a:pt x="362" y="11"/>
                </a:lnTo>
                <a:lnTo>
                  <a:pt x="317" y="11"/>
                </a:lnTo>
                <a:lnTo>
                  <a:pt x="283" y="22"/>
                </a:lnTo>
                <a:lnTo>
                  <a:pt x="249" y="34"/>
                </a:lnTo>
                <a:lnTo>
                  <a:pt x="203" y="56"/>
                </a:lnTo>
                <a:lnTo>
                  <a:pt x="158" y="79"/>
                </a:lnTo>
                <a:lnTo>
                  <a:pt x="124" y="102"/>
                </a:lnTo>
                <a:lnTo>
                  <a:pt x="90" y="136"/>
                </a:lnTo>
                <a:lnTo>
                  <a:pt x="56" y="170"/>
                </a:lnTo>
                <a:lnTo>
                  <a:pt x="34" y="215"/>
                </a:lnTo>
                <a:lnTo>
                  <a:pt x="11" y="249"/>
                </a:lnTo>
                <a:lnTo>
                  <a:pt x="0" y="283"/>
                </a:lnTo>
                <a:lnTo>
                  <a:pt x="0" y="328"/>
                </a:lnTo>
                <a:lnTo>
                  <a:pt x="0" y="362"/>
                </a:lnTo>
                <a:lnTo>
                  <a:pt x="0" y="396"/>
                </a:lnTo>
                <a:lnTo>
                  <a:pt x="0" y="43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5" name="CustomShape 42"/>
          <p:cNvSpPr/>
          <p:nvPr/>
        </p:nvSpPr>
        <p:spPr>
          <a:xfrm>
            <a:off x="1916280" y="29415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6" name="CustomShape 43"/>
          <p:cNvSpPr/>
          <p:nvPr/>
        </p:nvSpPr>
        <p:spPr>
          <a:xfrm>
            <a:off x="5656320" y="47768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7" name="CustomShape 44"/>
          <p:cNvSpPr/>
          <p:nvPr/>
        </p:nvSpPr>
        <p:spPr>
          <a:xfrm>
            <a:off x="5710320" y="47545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8" name="Line 45"/>
          <p:cNvSpPr/>
          <p:nvPr/>
        </p:nvSpPr>
        <p:spPr>
          <a:xfrm>
            <a:off x="6107040" y="5074920"/>
            <a:ext cx="1600200" cy="30492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CustomShape 46"/>
          <p:cNvSpPr/>
          <p:nvPr/>
        </p:nvSpPr>
        <p:spPr>
          <a:xfrm>
            <a:off x="7174080" y="40086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0" name="Line 47"/>
          <p:cNvSpPr/>
          <p:nvPr/>
        </p:nvSpPr>
        <p:spPr>
          <a:xfrm flipV="1">
            <a:off x="5954400" y="3779640"/>
            <a:ext cx="457200" cy="990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48"/>
          <p:cNvSpPr/>
          <p:nvPr/>
        </p:nvSpPr>
        <p:spPr>
          <a:xfrm>
            <a:off x="6107040" y="41608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2" name="TextShape 49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4EE2867-928F-4361-AC5B-103869AF7F9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3" name="TextShape 50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Dijkstra’s Single Source Algorithm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5" name="CustomShape 2"/>
          <p:cNvSpPr/>
          <p:nvPr/>
        </p:nvSpPr>
        <p:spPr>
          <a:xfrm>
            <a:off x="671400" y="1700280"/>
            <a:ext cx="807696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Dijkstra’s algorithm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times, once with each of the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vertices as the source vertex.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6" name="CustomShape 3"/>
          <p:cNvSpPr/>
          <p:nvPr/>
        </p:nvSpPr>
        <p:spPr>
          <a:xfrm>
            <a:off x="982800" y="36878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7" name="CustomShape 4"/>
          <p:cNvSpPr/>
          <p:nvPr/>
        </p:nvSpPr>
        <p:spPr>
          <a:xfrm>
            <a:off x="1036800" y="36655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8" name="CustomShape 5"/>
          <p:cNvSpPr/>
          <p:nvPr/>
        </p:nvSpPr>
        <p:spPr>
          <a:xfrm>
            <a:off x="982800" y="5288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9" name="CustomShape 6"/>
          <p:cNvSpPr/>
          <p:nvPr/>
        </p:nvSpPr>
        <p:spPr>
          <a:xfrm>
            <a:off x="1036800" y="52657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0" name="CustomShape 7"/>
          <p:cNvSpPr/>
          <p:nvPr/>
        </p:nvSpPr>
        <p:spPr>
          <a:xfrm>
            <a:off x="2811600" y="36878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1" name="CustomShape 8"/>
          <p:cNvSpPr/>
          <p:nvPr/>
        </p:nvSpPr>
        <p:spPr>
          <a:xfrm>
            <a:off x="2865600" y="36655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2" name="CustomShape 9"/>
          <p:cNvSpPr/>
          <p:nvPr/>
        </p:nvSpPr>
        <p:spPr>
          <a:xfrm>
            <a:off x="2735280" y="5288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CustomShape 10"/>
          <p:cNvSpPr/>
          <p:nvPr/>
        </p:nvSpPr>
        <p:spPr>
          <a:xfrm>
            <a:off x="2789280" y="52657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4" name="CustomShape 11"/>
          <p:cNvSpPr/>
          <p:nvPr/>
        </p:nvSpPr>
        <p:spPr>
          <a:xfrm>
            <a:off x="4335480" y="43736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5" name="CustomShape 12"/>
          <p:cNvSpPr/>
          <p:nvPr/>
        </p:nvSpPr>
        <p:spPr>
          <a:xfrm>
            <a:off x="4389480" y="43513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6" name="CustomShape 13"/>
          <p:cNvSpPr/>
          <p:nvPr/>
        </p:nvSpPr>
        <p:spPr>
          <a:xfrm>
            <a:off x="6240600" y="33829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7" name="CustomShape 14"/>
          <p:cNvSpPr/>
          <p:nvPr/>
        </p:nvSpPr>
        <p:spPr>
          <a:xfrm>
            <a:off x="6294600" y="33606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8" name="CustomShape 15"/>
          <p:cNvSpPr/>
          <p:nvPr/>
        </p:nvSpPr>
        <p:spPr>
          <a:xfrm>
            <a:off x="7535880" y="5288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9" name="CustomShape 16"/>
          <p:cNvSpPr/>
          <p:nvPr/>
        </p:nvSpPr>
        <p:spPr>
          <a:xfrm>
            <a:off x="7589880" y="52657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0" name="Line 17"/>
          <p:cNvSpPr/>
          <p:nvPr/>
        </p:nvSpPr>
        <p:spPr>
          <a:xfrm>
            <a:off x="1204560" y="413856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1" name="Line 18"/>
          <p:cNvSpPr/>
          <p:nvPr/>
        </p:nvSpPr>
        <p:spPr>
          <a:xfrm>
            <a:off x="1433160" y="5510160"/>
            <a:ext cx="1295640" cy="36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2" name="Line 19"/>
          <p:cNvSpPr/>
          <p:nvPr/>
        </p:nvSpPr>
        <p:spPr>
          <a:xfrm>
            <a:off x="1433160" y="390996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3" name="Line 20"/>
          <p:cNvSpPr/>
          <p:nvPr/>
        </p:nvSpPr>
        <p:spPr>
          <a:xfrm>
            <a:off x="1357200" y="413856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4" name="Line 21"/>
          <p:cNvSpPr/>
          <p:nvPr/>
        </p:nvSpPr>
        <p:spPr>
          <a:xfrm flipH="1">
            <a:off x="1357200" y="4138560"/>
            <a:ext cx="1600200" cy="1218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5" name="Line 22"/>
          <p:cNvSpPr/>
          <p:nvPr/>
        </p:nvSpPr>
        <p:spPr>
          <a:xfrm>
            <a:off x="3186000" y="4062240"/>
            <a:ext cx="121896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6" name="Line 23"/>
          <p:cNvSpPr/>
          <p:nvPr/>
        </p:nvSpPr>
        <p:spPr>
          <a:xfrm flipV="1">
            <a:off x="1433160" y="4595760"/>
            <a:ext cx="2895840" cy="8380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7" name="Line 24"/>
          <p:cNvSpPr/>
          <p:nvPr/>
        </p:nvSpPr>
        <p:spPr>
          <a:xfrm flipH="1">
            <a:off x="3109680" y="4824360"/>
            <a:ext cx="1295280" cy="6094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8" name="Line 25"/>
          <p:cNvSpPr/>
          <p:nvPr/>
        </p:nvSpPr>
        <p:spPr>
          <a:xfrm>
            <a:off x="3186000" y="551016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Line 26"/>
          <p:cNvSpPr/>
          <p:nvPr/>
        </p:nvSpPr>
        <p:spPr>
          <a:xfrm>
            <a:off x="4786200" y="4671720"/>
            <a:ext cx="76176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0" name="Line 27"/>
          <p:cNvSpPr/>
          <p:nvPr/>
        </p:nvSpPr>
        <p:spPr>
          <a:xfrm flipV="1">
            <a:off x="3261960" y="360504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1" name="Line 28"/>
          <p:cNvSpPr/>
          <p:nvPr/>
        </p:nvSpPr>
        <p:spPr>
          <a:xfrm>
            <a:off x="6615000" y="3757320"/>
            <a:ext cx="1143000" cy="1524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2" name="CustomShape 29"/>
          <p:cNvSpPr/>
          <p:nvPr/>
        </p:nvSpPr>
        <p:spPr>
          <a:xfrm>
            <a:off x="1814400" y="34527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3" name="CustomShape 30"/>
          <p:cNvSpPr/>
          <p:nvPr/>
        </p:nvSpPr>
        <p:spPr>
          <a:xfrm>
            <a:off x="900000" y="43671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4" name="CustomShape 31"/>
          <p:cNvSpPr/>
          <p:nvPr/>
        </p:nvSpPr>
        <p:spPr>
          <a:xfrm>
            <a:off x="1662120" y="406224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5" name="CustomShape 32"/>
          <p:cNvSpPr/>
          <p:nvPr/>
        </p:nvSpPr>
        <p:spPr>
          <a:xfrm>
            <a:off x="2576520" y="429084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6" name="CustomShape 33"/>
          <p:cNvSpPr/>
          <p:nvPr/>
        </p:nvSpPr>
        <p:spPr>
          <a:xfrm>
            <a:off x="4329000" y="32241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7" name="CustomShape 34"/>
          <p:cNvSpPr/>
          <p:nvPr/>
        </p:nvSpPr>
        <p:spPr>
          <a:xfrm>
            <a:off x="5014800" y="429084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8" name="CustomShape 35"/>
          <p:cNvSpPr/>
          <p:nvPr/>
        </p:nvSpPr>
        <p:spPr>
          <a:xfrm>
            <a:off x="3719520" y="383364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9" name="CustomShape 36"/>
          <p:cNvSpPr/>
          <p:nvPr/>
        </p:nvSpPr>
        <p:spPr>
          <a:xfrm>
            <a:off x="3414600" y="43671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0" name="CustomShape 37"/>
          <p:cNvSpPr/>
          <p:nvPr/>
        </p:nvSpPr>
        <p:spPr>
          <a:xfrm>
            <a:off x="4100400" y="48243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1" name="CustomShape 38"/>
          <p:cNvSpPr/>
          <p:nvPr/>
        </p:nvSpPr>
        <p:spPr>
          <a:xfrm>
            <a:off x="1738440" y="543384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2" name="CustomShape 39"/>
          <p:cNvSpPr/>
          <p:nvPr/>
        </p:nvSpPr>
        <p:spPr>
          <a:xfrm>
            <a:off x="4938840" y="5433840"/>
            <a:ext cx="76176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3" name="CustomShape 40"/>
          <p:cNvSpPr/>
          <p:nvPr/>
        </p:nvSpPr>
        <p:spPr>
          <a:xfrm>
            <a:off x="6615000" y="474804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4" name="CustomShape 41"/>
          <p:cNvSpPr/>
          <p:nvPr/>
        </p:nvSpPr>
        <p:spPr>
          <a:xfrm>
            <a:off x="1135080" y="2995560"/>
            <a:ext cx="6886080" cy="2363400"/>
          </a:xfrm>
          <a:custGeom>
            <a:avLst/>
            <a:gdLst/>
            <a:ahLst/>
            <a:rect l="l" t="t" r="r" b="b"/>
            <a:pathLst>
              <a:path w="4338" h="1489">
                <a:moveTo>
                  <a:pt x="4268" y="1488"/>
                </a:moveTo>
                <a:lnTo>
                  <a:pt x="4314" y="1449"/>
                </a:lnTo>
                <a:lnTo>
                  <a:pt x="4314" y="1403"/>
                </a:lnTo>
                <a:lnTo>
                  <a:pt x="4325" y="1347"/>
                </a:lnTo>
                <a:lnTo>
                  <a:pt x="4337" y="1301"/>
                </a:lnTo>
                <a:lnTo>
                  <a:pt x="4337" y="1256"/>
                </a:lnTo>
                <a:lnTo>
                  <a:pt x="4337" y="1200"/>
                </a:lnTo>
                <a:lnTo>
                  <a:pt x="4337" y="1154"/>
                </a:lnTo>
                <a:lnTo>
                  <a:pt x="4337" y="1086"/>
                </a:lnTo>
                <a:lnTo>
                  <a:pt x="4337" y="1018"/>
                </a:lnTo>
                <a:lnTo>
                  <a:pt x="4325" y="962"/>
                </a:lnTo>
                <a:lnTo>
                  <a:pt x="4303" y="905"/>
                </a:lnTo>
                <a:lnTo>
                  <a:pt x="4280" y="849"/>
                </a:lnTo>
                <a:lnTo>
                  <a:pt x="4246" y="792"/>
                </a:lnTo>
                <a:lnTo>
                  <a:pt x="4212" y="736"/>
                </a:lnTo>
                <a:lnTo>
                  <a:pt x="4178" y="690"/>
                </a:lnTo>
                <a:lnTo>
                  <a:pt x="4155" y="656"/>
                </a:lnTo>
                <a:lnTo>
                  <a:pt x="4121" y="622"/>
                </a:lnTo>
                <a:lnTo>
                  <a:pt x="4099" y="588"/>
                </a:lnTo>
                <a:lnTo>
                  <a:pt x="4065" y="554"/>
                </a:lnTo>
                <a:lnTo>
                  <a:pt x="4020" y="498"/>
                </a:lnTo>
                <a:lnTo>
                  <a:pt x="3986" y="475"/>
                </a:lnTo>
                <a:lnTo>
                  <a:pt x="3963" y="441"/>
                </a:lnTo>
                <a:lnTo>
                  <a:pt x="3929" y="407"/>
                </a:lnTo>
                <a:lnTo>
                  <a:pt x="3884" y="351"/>
                </a:lnTo>
                <a:lnTo>
                  <a:pt x="3861" y="317"/>
                </a:lnTo>
                <a:lnTo>
                  <a:pt x="3827" y="283"/>
                </a:lnTo>
                <a:lnTo>
                  <a:pt x="3793" y="249"/>
                </a:lnTo>
                <a:lnTo>
                  <a:pt x="3748" y="215"/>
                </a:lnTo>
                <a:lnTo>
                  <a:pt x="3714" y="181"/>
                </a:lnTo>
                <a:lnTo>
                  <a:pt x="3680" y="170"/>
                </a:lnTo>
                <a:lnTo>
                  <a:pt x="3623" y="124"/>
                </a:lnTo>
                <a:lnTo>
                  <a:pt x="3578" y="102"/>
                </a:lnTo>
                <a:lnTo>
                  <a:pt x="3544" y="90"/>
                </a:lnTo>
                <a:lnTo>
                  <a:pt x="3487" y="68"/>
                </a:lnTo>
                <a:lnTo>
                  <a:pt x="3442" y="68"/>
                </a:lnTo>
                <a:lnTo>
                  <a:pt x="3397" y="56"/>
                </a:lnTo>
                <a:lnTo>
                  <a:pt x="3340" y="45"/>
                </a:lnTo>
                <a:lnTo>
                  <a:pt x="3283" y="45"/>
                </a:lnTo>
                <a:lnTo>
                  <a:pt x="3249" y="45"/>
                </a:lnTo>
                <a:lnTo>
                  <a:pt x="3216" y="45"/>
                </a:lnTo>
                <a:lnTo>
                  <a:pt x="3148" y="34"/>
                </a:lnTo>
                <a:lnTo>
                  <a:pt x="3102" y="34"/>
                </a:lnTo>
                <a:lnTo>
                  <a:pt x="3068" y="34"/>
                </a:lnTo>
                <a:lnTo>
                  <a:pt x="3034" y="34"/>
                </a:lnTo>
                <a:lnTo>
                  <a:pt x="2989" y="34"/>
                </a:lnTo>
                <a:lnTo>
                  <a:pt x="2921" y="34"/>
                </a:lnTo>
                <a:lnTo>
                  <a:pt x="2887" y="34"/>
                </a:lnTo>
                <a:lnTo>
                  <a:pt x="2853" y="34"/>
                </a:lnTo>
                <a:lnTo>
                  <a:pt x="2808" y="34"/>
                </a:lnTo>
                <a:lnTo>
                  <a:pt x="2763" y="34"/>
                </a:lnTo>
                <a:lnTo>
                  <a:pt x="2729" y="34"/>
                </a:lnTo>
                <a:lnTo>
                  <a:pt x="2683" y="34"/>
                </a:lnTo>
                <a:lnTo>
                  <a:pt x="2638" y="34"/>
                </a:lnTo>
                <a:lnTo>
                  <a:pt x="2604" y="22"/>
                </a:lnTo>
                <a:lnTo>
                  <a:pt x="2559" y="22"/>
                </a:lnTo>
                <a:lnTo>
                  <a:pt x="2525" y="22"/>
                </a:lnTo>
                <a:lnTo>
                  <a:pt x="2491" y="22"/>
                </a:lnTo>
                <a:lnTo>
                  <a:pt x="2412" y="22"/>
                </a:lnTo>
                <a:lnTo>
                  <a:pt x="2344" y="22"/>
                </a:lnTo>
                <a:lnTo>
                  <a:pt x="2298" y="22"/>
                </a:lnTo>
                <a:lnTo>
                  <a:pt x="2253" y="22"/>
                </a:lnTo>
                <a:lnTo>
                  <a:pt x="2196" y="22"/>
                </a:lnTo>
                <a:lnTo>
                  <a:pt x="2151" y="22"/>
                </a:lnTo>
                <a:lnTo>
                  <a:pt x="2083" y="22"/>
                </a:lnTo>
                <a:lnTo>
                  <a:pt x="2015" y="22"/>
                </a:lnTo>
                <a:lnTo>
                  <a:pt x="1947" y="22"/>
                </a:lnTo>
                <a:lnTo>
                  <a:pt x="1891" y="22"/>
                </a:lnTo>
                <a:lnTo>
                  <a:pt x="1834" y="22"/>
                </a:lnTo>
                <a:lnTo>
                  <a:pt x="1766" y="22"/>
                </a:lnTo>
                <a:lnTo>
                  <a:pt x="1709" y="22"/>
                </a:lnTo>
                <a:lnTo>
                  <a:pt x="1653" y="22"/>
                </a:lnTo>
                <a:lnTo>
                  <a:pt x="1608" y="22"/>
                </a:lnTo>
                <a:lnTo>
                  <a:pt x="1540" y="22"/>
                </a:lnTo>
                <a:lnTo>
                  <a:pt x="1483" y="22"/>
                </a:lnTo>
                <a:lnTo>
                  <a:pt x="1415" y="22"/>
                </a:lnTo>
                <a:lnTo>
                  <a:pt x="1336" y="22"/>
                </a:lnTo>
                <a:lnTo>
                  <a:pt x="1257" y="22"/>
                </a:lnTo>
                <a:lnTo>
                  <a:pt x="1189" y="22"/>
                </a:lnTo>
                <a:lnTo>
                  <a:pt x="1132" y="22"/>
                </a:lnTo>
                <a:lnTo>
                  <a:pt x="1064" y="22"/>
                </a:lnTo>
                <a:lnTo>
                  <a:pt x="985" y="22"/>
                </a:lnTo>
                <a:lnTo>
                  <a:pt x="928" y="22"/>
                </a:lnTo>
                <a:lnTo>
                  <a:pt x="883" y="22"/>
                </a:lnTo>
                <a:lnTo>
                  <a:pt x="849" y="22"/>
                </a:lnTo>
                <a:lnTo>
                  <a:pt x="792" y="22"/>
                </a:lnTo>
                <a:lnTo>
                  <a:pt x="713" y="11"/>
                </a:lnTo>
                <a:lnTo>
                  <a:pt x="656" y="11"/>
                </a:lnTo>
                <a:lnTo>
                  <a:pt x="622" y="11"/>
                </a:lnTo>
                <a:lnTo>
                  <a:pt x="577" y="0"/>
                </a:lnTo>
                <a:lnTo>
                  <a:pt x="543" y="0"/>
                </a:lnTo>
                <a:lnTo>
                  <a:pt x="498" y="0"/>
                </a:lnTo>
                <a:lnTo>
                  <a:pt x="441" y="0"/>
                </a:lnTo>
                <a:lnTo>
                  <a:pt x="407" y="0"/>
                </a:lnTo>
                <a:lnTo>
                  <a:pt x="362" y="11"/>
                </a:lnTo>
                <a:lnTo>
                  <a:pt x="317" y="11"/>
                </a:lnTo>
                <a:lnTo>
                  <a:pt x="283" y="22"/>
                </a:lnTo>
                <a:lnTo>
                  <a:pt x="249" y="34"/>
                </a:lnTo>
                <a:lnTo>
                  <a:pt x="203" y="56"/>
                </a:lnTo>
                <a:lnTo>
                  <a:pt x="158" y="79"/>
                </a:lnTo>
                <a:lnTo>
                  <a:pt x="124" y="102"/>
                </a:lnTo>
                <a:lnTo>
                  <a:pt x="90" y="136"/>
                </a:lnTo>
                <a:lnTo>
                  <a:pt x="56" y="170"/>
                </a:lnTo>
                <a:lnTo>
                  <a:pt x="34" y="215"/>
                </a:lnTo>
                <a:lnTo>
                  <a:pt x="11" y="249"/>
                </a:lnTo>
                <a:lnTo>
                  <a:pt x="0" y="283"/>
                </a:lnTo>
                <a:lnTo>
                  <a:pt x="0" y="328"/>
                </a:lnTo>
                <a:lnTo>
                  <a:pt x="0" y="362"/>
                </a:lnTo>
                <a:lnTo>
                  <a:pt x="0" y="396"/>
                </a:lnTo>
                <a:lnTo>
                  <a:pt x="0" y="43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5" name="CustomShape 42"/>
          <p:cNvSpPr/>
          <p:nvPr/>
        </p:nvSpPr>
        <p:spPr>
          <a:xfrm>
            <a:off x="1814400" y="291924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6" name="CustomShape 43"/>
          <p:cNvSpPr/>
          <p:nvPr/>
        </p:nvSpPr>
        <p:spPr>
          <a:xfrm>
            <a:off x="5554800" y="475452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CustomShape 44"/>
          <p:cNvSpPr/>
          <p:nvPr/>
        </p:nvSpPr>
        <p:spPr>
          <a:xfrm>
            <a:off x="5608800" y="47322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8" name="Line 45"/>
          <p:cNvSpPr/>
          <p:nvPr/>
        </p:nvSpPr>
        <p:spPr>
          <a:xfrm>
            <a:off x="6005160" y="5052960"/>
            <a:ext cx="1600200" cy="30456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9" name="CustomShape 46"/>
          <p:cNvSpPr/>
          <p:nvPr/>
        </p:nvSpPr>
        <p:spPr>
          <a:xfrm>
            <a:off x="7072200" y="3986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0" name="Line 47"/>
          <p:cNvSpPr/>
          <p:nvPr/>
        </p:nvSpPr>
        <p:spPr>
          <a:xfrm flipV="1">
            <a:off x="5852880" y="3757320"/>
            <a:ext cx="457200" cy="990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1" name="CustomShape 48"/>
          <p:cNvSpPr/>
          <p:nvPr/>
        </p:nvSpPr>
        <p:spPr>
          <a:xfrm>
            <a:off x="6005520" y="41385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2" name="TextShape 49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C759380-78A0-45EE-AF95-DB7EBB96090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3" name="TextShape 50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5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 complexity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time.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Works only when no edge has a cost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 0.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6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05EA7AB-BFB1-4981-B88E-91D5030770D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7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Floyd’s Algorithm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9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 complexity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(n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time.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Works so long as there is no cycle whose length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 0.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there is a cycle whose length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 0,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some shortest paths aren’t finite.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vertex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on a cycle whose length is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each time you go around this cycle once you get a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path that is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units shorter than the previous one.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Simpler to code, smaller overheads.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0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1273585-E847-476D-8D4F-B35BC180B1F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1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TextShape 1"/>
          <p:cNvSpPr txBox="1"/>
          <p:nvPr/>
        </p:nvSpPr>
        <p:spPr>
          <a:xfrm>
            <a:off x="468360" y="18900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Decision Sequence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3" name="TextShape 2"/>
          <p:cNvSpPr txBox="1"/>
          <p:nvPr/>
        </p:nvSpPr>
        <p:spPr>
          <a:xfrm>
            <a:off x="685800" y="2133720"/>
            <a:ext cx="7772040" cy="39589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3333cc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First decide the highest intermediate vertex (i.e., largest vertex number) on the shortest path from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j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the shortest path is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i, 2, 6, 3, 8, 5, 7, j,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the first decision is that vertex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an intermediate vertex on the shortest path and no intermediate vertex is larger than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Then decide the highest intermediate vertex on the path from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and so 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4" name="CustomShape 3"/>
          <p:cNvSpPr/>
          <p:nvPr/>
        </p:nvSpPr>
        <p:spPr>
          <a:xfrm>
            <a:off x="7397640" y="130176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5" name="CustomShape 4"/>
          <p:cNvSpPr/>
          <p:nvPr/>
        </p:nvSpPr>
        <p:spPr>
          <a:xfrm>
            <a:off x="1987560" y="130176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6" name="CustomShape 5"/>
          <p:cNvSpPr/>
          <p:nvPr/>
        </p:nvSpPr>
        <p:spPr>
          <a:xfrm>
            <a:off x="4654440" y="130176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7" name="CustomShape 6"/>
          <p:cNvSpPr/>
          <p:nvPr/>
        </p:nvSpPr>
        <p:spPr>
          <a:xfrm>
            <a:off x="2209680" y="1371600"/>
            <a:ext cx="2472840" cy="568080"/>
          </a:xfrm>
          <a:custGeom>
            <a:avLst/>
            <a:gdLst/>
            <a:ahLst/>
            <a:rect l="l" t="t" r="r" b="b"/>
            <a:pathLst>
              <a:path w="1558" h="358">
                <a:moveTo>
                  <a:pt x="0" y="0"/>
                </a:moveTo>
                <a:lnTo>
                  <a:pt x="94" y="14"/>
                </a:lnTo>
                <a:lnTo>
                  <a:pt x="208" y="14"/>
                </a:lnTo>
                <a:lnTo>
                  <a:pt x="323" y="25"/>
                </a:lnTo>
                <a:lnTo>
                  <a:pt x="346" y="59"/>
                </a:lnTo>
                <a:lnTo>
                  <a:pt x="437" y="71"/>
                </a:lnTo>
                <a:lnTo>
                  <a:pt x="471" y="48"/>
                </a:lnTo>
                <a:lnTo>
                  <a:pt x="540" y="37"/>
                </a:lnTo>
                <a:lnTo>
                  <a:pt x="574" y="25"/>
                </a:lnTo>
                <a:lnTo>
                  <a:pt x="608" y="37"/>
                </a:lnTo>
                <a:lnTo>
                  <a:pt x="677" y="105"/>
                </a:lnTo>
                <a:lnTo>
                  <a:pt x="745" y="197"/>
                </a:lnTo>
                <a:lnTo>
                  <a:pt x="791" y="208"/>
                </a:lnTo>
                <a:lnTo>
                  <a:pt x="825" y="197"/>
                </a:lnTo>
                <a:lnTo>
                  <a:pt x="860" y="162"/>
                </a:lnTo>
                <a:lnTo>
                  <a:pt x="894" y="139"/>
                </a:lnTo>
                <a:lnTo>
                  <a:pt x="917" y="94"/>
                </a:lnTo>
                <a:lnTo>
                  <a:pt x="928" y="59"/>
                </a:lnTo>
                <a:lnTo>
                  <a:pt x="928" y="25"/>
                </a:lnTo>
                <a:lnTo>
                  <a:pt x="951" y="59"/>
                </a:lnTo>
                <a:lnTo>
                  <a:pt x="985" y="71"/>
                </a:lnTo>
                <a:lnTo>
                  <a:pt x="985" y="105"/>
                </a:lnTo>
                <a:lnTo>
                  <a:pt x="1020" y="82"/>
                </a:lnTo>
                <a:lnTo>
                  <a:pt x="1031" y="48"/>
                </a:lnTo>
                <a:lnTo>
                  <a:pt x="1065" y="48"/>
                </a:lnTo>
                <a:lnTo>
                  <a:pt x="1100" y="37"/>
                </a:lnTo>
                <a:lnTo>
                  <a:pt x="1134" y="71"/>
                </a:lnTo>
                <a:lnTo>
                  <a:pt x="1157" y="105"/>
                </a:lnTo>
                <a:lnTo>
                  <a:pt x="1157" y="139"/>
                </a:lnTo>
                <a:lnTo>
                  <a:pt x="1157" y="174"/>
                </a:lnTo>
                <a:lnTo>
                  <a:pt x="1157" y="208"/>
                </a:lnTo>
                <a:lnTo>
                  <a:pt x="1157" y="242"/>
                </a:lnTo>
                <a:lnTo>
                  <a:pt x="1157" y="277"/>
                </a:lnTo>
                <a:lnTo>
                  <a:pt x="1202" y="254"/>
                </a:lnTo>
                <a:lnTo>
                  <a:pt x="1248" y="242"/>
                </a:lnTo>
                <a:lnTo>
                  <a:pt x="1362" y="277"/>
                </a:lnTo>
                <a:lnTo>
                  <a:pt x="1431" y="345"/>
                </a:lnTo>
                <a:lnTo>
                  <a:pt x="1465" y="357"/>
                </a:lnTo>
                <a:lnTo>
                  <a:pt x="1488" y="322"/>
                </a:lnTo>
                <a:lnTo>
                  <a:pt x="1488" y="277"/>
                </a:lnTo>
                <a:lnTo>
                  <a:pt x="1488" y="231"/>
                </a:lnTo>
                <a:lnTo>
                  <a:pt x="1488" y="197"/>
                </a:lnTo>
                <a:lnTo>
                  <a:pt x="1477" y="162"/>
                </a:lnTo>
                <a:lnTo>
                  <a:pt x="1465" y="117"/>
                </a:lnTo>
                <a:lnTo>
                  <a:pt x="1442" y="48"/>
                </a:lnTo>
                <a:lnTo>
                  <a:pt x="1431" y="14"/>
                </a:lnTo>
                <a:lnTo>
                  <a:pt x="1477" y="2"/>
                </a:lnTo>
                <a:lnTo>
                  <a:pt x="1511" y="2"/>
                </a:lnTo>
                <a:lnTo>
                  <a:pt x="1557" y="2"/>
                </a:lnTo>
              </a:path>
            </a:pathLst>
          </a:custGeom>
          <a:noFill/>
          <a:ln w="507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8" name="CustomShape 7"/>
          <p:cNvSpPr/>
          <p:nvPr/>
        </p:nvSpPr>
        <p:spPr>
          <a:xfrm>
            <a:off x="4876920" y="1012680"/>
            <a:ext cx="2525400" cy="580680"/>
          </a:xfrm>
          <a:custGeom>
            <a:avLst/>
            <a:gdLst/>
            <a:ahLst/>
            <a:rect l="l" t="t" r="r" b="b"/>
            <a:pathLst>
              <a:path w="1591" h="366">
                <a:moveTo>
                  <a:pt x="0" y="274"/>
                </a:moveTo>
                <a:lnTo>
                  <a:pt x="48" y="251"/>
                </a:lnTo>
                <a:lnTo>
                  <a:pt x="82" y="240"/>
                </a:lnTo>
                <a:lnTo>
                  <a:pt x="105" y="205"/>
                </a:lnTo>
                <a:lnTo>
                  <a:pt x="139" y="194"/>
                </a:lnTo>
                <a:lnTo>
                  <a:pt x="174" y="194"/>
                </a:lnTo>
                <a:lnTo>
                  <a:pt x="185" y="228"/>
                </a:lnTo>
                <a:lnTo>
                  <a:pt x="219" y="251"/>
                </a:lnTo>
                <a:lnTo>
                  <a:pt x="242" y="285"/>
                </a:lnTo>
                <a:lnTo>
                  <a:pt x="265" y="320"/>
                </a:lnTo>
                <a:lnTo>
                  <a:pt x="299" y="320"/>
                </a:lnTo>
                <a:lnTo>
                  <a:pt x="334" y="297"/>
                </a:lnTo>
                <a:lnTo>
                  <a:pt x="368" y="285"/>
                </a:lnTo>
                <a:lnTo>
                  <a:pt x="436" y="274"/>
                </a:lnTo>
                <a:lnTo>
                  <a:pt x="528" y="251"/>
                </a:lnTo>
                <a:lnTo>
                  <a:pt x="551" y="217"/>
                </a:lnTo>
                <a:lnTo>
                  <a:pt x="551" y="251"/>
                </a:lnTo>
                <a:lnTo>
                  <a:pt x="562" y="217"/>
                </a:lnTo>
                <a:lnTo>
                  <a:pt x="585" y="171"/>
                </a:lnTo>
                <a:lnTo>
                  <a:pt x="596" y="125"/>
                </a:lnTo>
                <a:lnTo>
                  <a:pt x="596" y="80"/>
                </a:lnTo>
                <a:lnTo>
                  <a:pt x="619" y="34"/>
                </a:lnTo>
                <a:lnTo>
                  <a:pt x="642" y="68"/>
                </a:lnTo>
                <a:lnTo>
                  <a:pt x="653" y="137"/>
                </a:lnTo>
                <a:lnTo>
                  <a:pt x="676" y="228"/>
                </a:lnTo>
                <a:lnTo>
                  <a:pt x="688" y="263"/>
                </a:lnTo>
                <a:lnTo>
                  <a:pt x="722" y="274"/>
                </a:lnTo>
                <a:lnTo>
                  <a:pt x="791" y="274"/>
                </a:lnTo>
                <a:lnTo>
                  <a:pt x="859" y="251"/>
                </a:lnTo>
                <a:lnTo>
                  <a:pt x="950" y="217"/>
                </a:lnTo>
                <a:lnTo>
                  <a:pt x="973" y="263"/>
                </a:lnTo>
                <a:lnTo>
                  <a:pt x="985" y="354"/>
                </a:lnTo>
                <a:lnTo>
                  <a:pt x="1019" y="365"/>
                </a:lnTo>
                <a:lnTo>
                  <a:pt x="1065" y="331"/>
                </a:lnTo>
                <a:lnTo>
                  <a:pt x="1076" y="251"/>
                </a:lnTo>
                <a:lnTo>
                  <a:pt x="1076" y="183"/>
                </a:lnTo>
                <a:lnTo>
                  <a:pt x="1088" y="137"/>
                </a:lnTo>
                <a:lnTo>
                  <a:pt x="1088" y="171"/>
                </a:lnTo>
                <a:lnTo>
                  <a:pt x="1088" y="68"/>
                </a:lnTo>
                <a:lnTo>
                  <a:pt x="1088" y="0"/>
                </a:lnTo>
                <a:lnTo>
                  <a:pt x="1122" y="11"/>
                </a:lnTo>
                <a:lnTo>
                  <a:pt x="1145" y="80"/>
                </a:lnTo>
                <a:lnTo>
                  <a:pt x="1179" y="114"/>
                </a:lnTo>
                <a:lnTo>
                  <a:pt x="1202" y="148"/>
                </a:lnTo>
                <a:lnTo>
                  <a:pt x="1225" y="240"/>
                </a:lnTo>
                <a:lnTo>
                  <a:pt x="1270" y="240"/>
                </a:lnTo>
                <a:lnTo>
                  <a:pt x="1305" y="194"/>
                </a:lnTo>
                <a:lnTo>
                  <a:pt x="1305" y="160"/>
                </a:lnTo>
                <a:lnTo>
                  <a:pt x="1316" y="114"/>
                </a:lnTo>
                <a:lnTo>
                  <a:pt x="1327" y="148"/>
                </a:lnTo>
                <a:lnTo>
                  <a:pt x="1327" y="217"/>
                </a:lnTo>
                <a:lnTo>
                  <a:pt x="1350" y="285"/>
                </a:lnTo>
                <a:lnTo>
                  <a:pt x="1350" y="331"/>
                </a:lnTo>
                <a:lnTo>
                  <a:pt x="1385" y="320"/>
                </a:lnTo>
                <a:lnTo>
                  <a:pt x="1430" y="297"/>
                </a:lnTo>
                <a:lnTo>
                  <a:pt x="1442" y="263"/>
                </a:lnTo>
                <a:lnTo>
                  <a:pt x="1442" y="228"/>
                </a:lnTo>
                <a:lnTo>
                  <a:pt x="1476" y="217"/>
                </a:lnTo>
                <a:lnTo>
                  <a:pt x="1510" y="240"/>
                </a:lnTo>
                <a:lnTo>
                  <a:pt x="1545" y="240"/>
                </a:lnTo>
                <a:lnTo>
                  <a:pt x="1590" y="251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9" name="CustomShape 8"/>
          <p:cNvSpPr/>
          <p:nvPr/>
        </p:nvSpPr>
        <p:spPr>
          <a:xfrm>
            <a:off x="1905120" y="152388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0" name="CustomShape 9"/>
          <p:cNvSpPr/>
          <p:nvPr/>
        </p:nvSpPr>
        <p:spPr>
          <a:xfrm>
            <a:off x="7391520" y="144792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1" name="TextShape 10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B36E05E-56B2-4625-A0F9-56773FA3718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2" name="TextShape 11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85" dur="indefinite" restart="never" nodeType="tmRoot">
          <p:childTnLst>
            <p:seq>
              <p:cTn id="986" dur="indefinite" nodeType="mainSeq">
                <p:childTnLst>
                  <p:par>
                    <p:cTn id="987" nodeType="clickEffect" fill="hold">
                      <p:stCondLst>
                        <p:cond delay="indefinite"/>
                      </p:stCondLst>
                      <p:childTnLst>
                        <p:par>
                          <p:cTn id="9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8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>
                                            <p:txEl>
                                              <p:p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91" dur="500"/>
                                        <p:tgtEl>
                                          <p:spTgt spid="1743">
                                            <p:txEl>
                                              <p:pRg st="0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2" nodeType="clickEffect" fill="hold">
                      <p:stCondLst>
                        <p:cond delay="indefinite"/>
                      </p:stCondLst>
                      <p:childTnLst>
                        <p:par>
                          <p:cTn id="9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>
                                            <p:txEl>
                                              <p:pRg st="109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96" dur="500"/>
                                        <p:tgtEl>
                                          <p:spTgt spid="1743">
                                            <p:txEl>
                                              <p:pRg st="109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7" nodeType="clickEffect" fill="hold">
                      <p:stCondLst>
                        <p:cond delay="indefinite"/>
                      </p:stCondLst>
                      <p:childTnLst>
                        <p:par>
                          <p:cTn id="9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>
                                            <p:txEl>
                                              <p:pRg st="28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01" dur="500"/>
                                        <p:tgtEl>
                                          <p:spTgt spid="1743">
                                            <p:txEl>
                                              <p:pRg st="285" end="3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TextShape 1"/>
          <p:cNvSpPr txBox="1"/>
          <p:nvPr/>
        </p:nvSpPr>
        <p:spPr>
          <a:xfrm>
            <a:off x="457200" y="277920"/>
            <a:ext cx="8229240" cy="774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Triple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4" name="TextShape 2"/>
          <p:cNvSpPr txBox="1"/>
          <p:nvPr/>
        </p:nvSpPr>
        <p:spPr>
          <a:xfrm>
            <a:off x="539640" y="2276640"/>
            <a:ext cx="8135640" cy="3933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(i,j,k)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denotes the problem of finding the shortest path from vertex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vertex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j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that has no intermediate vertex larger than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(i,j,n)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denotes the problem of finding the shortest path from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(with no restrictions on intermediate vertices).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5" name="CustomShape 3"/>
          <p:cNvSpPr/>
          <p:nvPr/>
        </p:nvSpPr>
        <p:spPr>
          <a:xfrm>
            <a:off x="7451640" y="159228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6" name="CustomShape 4"/>
          <p:cNvSpPr/>
          <p:nvPr/>
        </p:nvSpPr>
        <p:spPr>
          <a:xfrm>
            <a:off x="2041560" y="159228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7" name="CustomShape 5"/>
          <p:cNvSpPr/>
          <p:nvPr/>
        </p:nvSpPr>
        <p:spPr>
          <a:xfrm>
            <a:off x="4708440" y="159228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8" name="CustomShape 6"/>
          <p:cNvSpPr/>
          <p:nvPr/>
        </p:nvSpPr>
        <p:spPr>
          <a:xfrm>
            <a:off x="2263680" y="1662120"/>
            <a:ext cx="2472840" cy="568080"/>
          </a:xfrm>
          <a:custGeom>
            <a:avLst/>
            <a:gdLst/>
            <a:ahLst/>
            <a:rect l="l" t="t" r="r" b="b"/>
            <a:pathLst>
              <a:path w="1558" h="358">
                <a:moveTo>
                  <a:pt x="0" y="0"/>
                </a:moveTo>
                <a:lnTo>
                  <a:pt x="94" y="14"/>
                </a:lnTo>
                <a:lnTo>
                  <a:pt x="208" y="14"/>
                </a:lnTo>
                <a:lnTo>
                  <a:pt x="323" y="25"/>
                </a:lnTo>
                <a:lnTo>
                  <a:pt x="346" y="59"/>
                </a:lnTo>
                <a:lnTo>
                  <a:pt x="437" y="71"/>
                </a:lnTo>
                <a:lnTo>
                  <a:pt x="471" y="48"/>
                </a:lnTo>
                <a:lnTo>
                  <a:pt x="540" y="37"/>
                </a:lnTo>
                <a:lnTo>
                  <a:pt x="574" y="25"/>
                </a:lnTo>
                <a:lnTo>
                  <a:pt x="608" y="37"/>
                </a:lnTo>
                <a:lnTo>
                  <a:pt x="677" y="105"/>
                </a:lnTo>
                <a:lnTo>
                  <a:pt x="745" y="197"/>
                </a:lnTo>
                <a:lnTo>
                  <a:pt x="791" y="208"/>
                </a:lnTo>
                <a:lnTo>
                  <a:pt x="825" y="197"/>
                </a:lnTo>
                <a:lnTo>
                  <a:pt x="860" y="162"/>
                </a:lnTo>
                <a:lnTo>
                  <a:pt x="894" y="139"/>
                </a:lnTo>
                <a:lnTo>
                  <a:pt x="917" y="94"/>
                </a:lnTo>
                <a:lnTo>
                  <a:pt x="928" y="59"/>
                </a:lnTo>
                <a:lnTo>
                  <a:pt x="928" y="25"/>
                </a:lnTo>
                <a:lnTo>
                  <a:pt x="951" y="59"/>
                </a:lnTo>
                <a:lnTo>
                  <a:pt x="985" y="71"/>
                </a:lnTo>
                <a:lnTo>
                  <a:pt x="985" y="105"/>
                </a:lnTo>
                <a:lnTo>
                  <a:pt x="1020" y="82"/>
                </a:lnTo>
                <a:lnTo>
                  <a:pt x="1031" y="48"/>
                </a:lnTo>
                <a:lnTo>
                  <a:pt x="1065" y="48"/>
                </a:lnTo>
                <a:lnTo>
                  <a:pt x="1100" y="37"/>
                </a:lnTo>
                <a:lnTo>
                  <a:pt x="1134" y="71"/>
                </a:lnTo>
                <a:lnTo>
                  <a:pt x="1157" y="105"/>
                </a:lnTo>
                <a:lnTo>
                  <a:pt x="1157" y="139"/>
                </a:lnTo>
                <a:lnTo>
                  <a:pt x="1157" y="174"/>
                </a:lnTo>
                <a:lnTo>
                  <a:pt x="1157" y="208"/>
                </a:lnTo>
                <a:lnTo>
                  <a:pt x="1157" y="242"/>
                </a:lnTo>
                <a:lnTo>
                  <a:pt x="1157" y="277"/>
                </a:lnTo>
                <a:lnTo>
                  <a:pt x="1202" y="254"/>
                </a:lnTo>
                <a:lnTo>
                  <a:pt x="1248" y="242"/>
                </a:lnTo>
                <a:lnTo>
                  <a:pt x="1362" y="277"/>
                </a:lnTo>
                <a:lnTo>
                  <a:pt x="1431" y="345"/>
                </a:lnTo>
                <a:lnTo>
                  <a:pt x="1465" y="357"/>
                </a:lnTo>
                <a:lnTo>
                  <a:pt x="1488" y="322"/>
                </a:lnTo>
                <a:lnTo>
                  <a:pt x="1488" y="277"/>
                </a:lnTo>
                <a:lnTo>
                  <a:pt x="1488" y="231"/>
                </a:lnTo>
                <a:lnTo>
                  <a:pt x="1488" y="197"/>
                </a:lnTo>
                <a:lnTo>
                  <a:pt x="1477" y="162"/>
                </a:lnTo>
                <a:lnTo>
                  <a:pt x="1465" y="117"/>
                </a:lnTo>
                <a:lnTo>
                  <a:pt x="1442" y="48"/>
                </a:lnTo>
                <a:lnTo>
                  <a:pt x="1431" y="14"/>
                </a:lnTo>
                <a:lnTo>
                  <a:pt x="1477" y="2"/>
                </a:lnTo>
                <a:lnTo>
                  <a:pt x="1511" y="2"/>
                </a:lnTo>
                <a:lnTo>
                  <a:pt x="1557" y="2"/>
                </a:lnTo>
              </a:path>
            </a:pathLst>
          </a:custGeom>
          <a:noFill/>
          <a:ln w="507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9" name="CustomShape 7"/>
          <p:cNvSpPr/>
          <p:nvPr/>
        </p:nvSpPr>
        <p:spPr>
          <a:xfrm>
            <a:off x="4930920" y="1303200"/>
            <a:ext cx="2525400" cy="580680"/>
          </a:xfrm>
          <a:custGeom>
            <a:avLst/>
            <a:gdLst/>
            <a:ahLst/>
            <a:rect l="l" t="t" r="r" b="b"/>
            <a:pathLst>
              <a:path w="1591" h="366">
                <a:moveTo>
                  <a:pt x="0" y="274"/>
                </a:moveTo>
                <a:lnTo>
                  <a:pt x="48" y="251"/>
                </a:lnTo>
                <a:lnTo>
                  <a:pt x="82" y="240"/>
                </a:lnTo>
                <a:lnTo>
                  <a:pt x="105" y="205"/>
                </a:lnTo>
                <a:lnTo>
                  <a:pt x="139" y="194"/>
                </a:lnTo>
                <a:lnTo>
                  <a:pt x="174" y="194"/>
                </a:lnTo>
                <a:lnTo>
                  <a:pt x="185" y="228"/>
                </a:lnTo>
                <a:lnTo>
                  <a:pt x="219" y="251"/>
                </a:lnTo>
                <a:lnTo>
                  <a:pt x="242" y="285"/>
                </a:lnTo>
                <a:lnTo>
                  <a:pt x="265" y="320"/>
                </a:lnTo>
                <a:lnTo>
                  <a:pt x="299" y="320"/>
                </a:lnTo>
                <a:lnTo>
                  <a:pt x="334" y="297"/>
                </a:lnTo>
                <a:lnTo>
                  <a:pt x="368" y="285"/>
                </a:lnTo>
                <a:lnTo>
                  <a:pt x="436" y="274"/>
                </a:lnTo>
                <a:lnTo>
                  <a:pt x="528" y="251"/>
                </a:lnTo>
                <a:lnTo>
                  <a:pt x="551" y="217"/>
                </a:lnTo>
                <a:lnTo>
                  <a:pt x="551" y="251"/>
                </a:lnTo>
                <a:lnTo>
                  <a:pt x="562" y="217"/>
                </a:lnTo>
                <a:lnTo>
                  <a:pt x="585" y="171"/>
                </a:lnTo>
                <a:lnTo>
                  <a:pt x="596" y="125"/>
                </a:lnTo>
                <a:lnTo>
                  <a:pt x="596" y="80"/>
                </a:lnTo>
                <a:lnTo>
                  <a:pt x="619" y="34"/>
                </a:lnTo>
                <a:lnTo>
                  <a:pt x="642" y="68"/>
                </a:lnTo>
                <a:lnTo>
                  <a:pt x="653" y="137"/>
                </a:lnTo>
                <a:lnTo>
                  <a:pt x="676" y="228"/>
                </a:lnTo>
                <a:lnTo>
                  <a:pt x="688" y="263"/>
                </a:lnTo>
                <a:lnTo>
                  <a:pt x="722" y="274"/>
                </a:lnTo>
                <a:lnTo>
                  <a:pt x="791" y="274"/>
                </a:lnTo>
                <a:lnTo>
                  <a:pt x="859" y="251"/>
                </a:lnTo>
                <a:lnTo>
                  <a:pt x="950" y="217"/>
                </a:lnTo>
                <a:lnTo>
                  <a:pt x="973" y="263"/>
                </a:lnTo>
                <a:lnTo>
                  <a:pt x="985" y="354"/>
                </a:lnTo>
                <a:lnTo>
                  <a:pt x="1019" y="365"/>
                </a:lnTo>
                <a:lnTo>
                  <a:pt x="1065" y="331"/>
                </a:lnTo>
                <a:lnTo>
                  <a:pt x="1076" y="251"/>
                </a:lnTo>
                <a:lnTo>
                  <a:pt x="1076" y="183"/>
                </a:lnTo>
                <a:lnTo>
                  <a:pt x="1088" y="137"/>
                </a:lnTo>
                <a:lnTo>
                  <a:pt x="1088" y="171"/>
                </a:lnTo>
                <a:lnTo>
                  <a:pt x="1088" y="68"/>
                </a:lnTo>
                <a:lnTo>
                  <a:pt x="1088" y="0"/>
                </a:lnTo>
                <a:lnTo>
                  <a:pt x="1122" y="11"/>
                </a:lnTo>
                <a:lnTo>
                  <a:pt x="1145" y="80"/>
                </a:lnTo>
                <a:lnTo>
                  <a:pt x="1179" y="114"/>
                </a:lnTo>
                <a:lnTo>
                  <a:pt x="1202" y="148"/>
                </a:lnTo>
                <a:lnTo>
                  <a:pt x="1225" y="240"/>
                </a:lnTo>
                <a:lnTo>
                  <a:pt x="1270" y="240"/>
                </a:lnTo>
                <a:lnTo>
                  <a:pt x="1305" y="194"/>
                </a:lnTo>
                <a:lnTo>
                  <a:pt x="1305" y="160"/>
                </a:lnTo>
                <a:lnTo>
                  <a:pt x="1316" y="114"/>
                </a:lnTo>
                <a:lnTo>
                  <a:pt x="1327" y="148"/>
                </a:lnTo>
                <a:lnTo>
                  <a:pt x="1327" y="217"/>
                </a:lnTo>
                <a:lnTo>
                  <a:pt x="1350" y="285"/>
                </a:lnTo>
                <a:lnTo>
                  <a:pt x="1350" y="331"/>
                </a:lnTo>
                <a:lnTo>
                  <a:pt x="1385" y="320"/>
                </a:lnTo>
                <a:lnTo>
                  <a:pt x="1430" y="297"/>
                </a:lnTo>
                <a:lnTo>
                  <a:pt x="1442" y="263"/>
                </a:lnTo>
                <a:lnTo>
                  <a:pt x="1442" y="228"/>
                </a:lnTo>
                <a:lnTo>
                  <a:pt x="1476" y="217"/>
                </a:lnTo>
                <a:lnTo>
                  <a:pt x="1510" y="240"/>
                </a:lnTo>
                <a:lnTo>
                  <a:pt x="1545" y="240"/>
                </a:lnTo>
                <a:lnTo>
                  <a:pt x="1590" y="251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0" name="CustomShape 8"/>
          <p:cNvSpPr/>
          <p:nvPr/>
        </p:nvSpPr>
        <p:spPr>
          <a:xfrm>
            <a:off x="1959120" y="181440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1" name="CustomShape 9"/>
          <p:cNvSpPr/>
          <p:nvPr/>
        </p:nvSpPr>
        <p:spPr>
          <a:xfrm>
            <a:off x="7445520" y="173844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2" name="CustomShape 10"/>
          <p:cNvSpPr/>
          <p:nvPr/>
        </p:nvSpPr>
        <p:spPr>
          <a:xfrm>
            <a:off x="4702320" y="105264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3" name="TextShape 11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BF72C08-7BBA-4AF5-98A1-A30B010CB2A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4" name="TextShape 12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TextShape 1"/>
          <p:cNvSpPr txBox="1"/>
          <p:nvPr/>
        </p:nvSpPr>
        <p:spPr>
          <a:xfrm>
            <a:off x="457200" y="277920"/>
            <a:ext cx="8229240" cy="774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Cost Function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6" name="TextShape 2"/>
          <p:cNvSpPr txBox="1"/>
          <p:nvPr/>
        </p:nvSpPr>
        <p:spPr>
          <a:xfrm>
            <a:off x="395280" y="3141720"/>
            <a:ext cx="8159400" cy="1828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be the length of a shortest path from vertex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vertex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j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that has no intermediate vertex larger than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7" name="CustomShape 3"/>
          <p:cNvSpPr/>
          <p:nvPr/>
        </p:nvSpPr>
        <p:spPr>
          <a:xfrm>
            <a:off x="7451640" y="159228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CustomShape 4"/>
          <p:cNvSpPr/>
          <p:nvPr/>
        </p:nvSpPr>
        <p:spPr>
          <a:xfrm>
            <a:off x="2041560" y="159228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9" name="CustomShape 5"/>
          <p:cNvSpPr/>
          <p:nvPr/>
        </p:nvSpPr>
        <p:spPr>
          <a:xfrm>
            <a:off x="4708440" y="159228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0" name="CustomShape 6"/>
          <p:cNvSpPr/>
          <p:nvPr/>
        </p:nvSpPr>
        <p:spPr>
          <a:xfrm>
            <a:off x="2263680" y="1662120"/>
            <a:ext cx="2472840" cy="568080"/>
          </a:xfrm>
          <a:custGeom>
            <a:avLst/>
            <a:gdLst/>
            <a:ahLst/>
            <a:rect l="l" t="t" r="r" b="b"/>
            <a:pathLst>
              <a:path w="1558" h="358">
                <a:moveTo>
                  <a:pt x="0" y="0"/>
                </a:moveTo>
                <a:lnTo>
                  <a:pt x="94" y="14"/>
                </a:lnTo>
                <a:lnTo>
                  <a:pt x="208" y="14"/>
                </a:lnTo>
                <a:lnTo>
                  <a:pt x="323" y="25"/>
                </a:lnTo>
                <a:lnTo>
                  <a:pt x="346" y="59"/>
                </a:lnTo>
                <a:lnTo>
                  <a:pt x="437" y="71"/>
                </a:lnTo>
                <a:lnTo>
                  <a:pt x="471" y="48"/>
                </a:lnTo>
                <a:lnTo>
                  <a:pt x="540" y="37"/>
                </a:lnTo>
                <a:lnTo>
                  <a:pt x="574" y="25"/>
                </a:lnTo>
                <a:lnTo>
                  <a:pt x="608" y="37"/>
                </a:lnTo>
                <a:lnTo>
                  <a:pt x="677" y="105"/>
                </a:lnTo>
                <a:lnTo>
                  <a:pt x="745" y="197"/>
                </a:lnTo>
                <a:lnTo>
                  <a:pt x="791" y="208"/>
                </a:lnTo>
                <a:lnTo>
                  <a:pt x="825" y="197"/>
                </a:lnTo>
                <a:lnTo>
                  <a:pt x="860" y="162"/>
                </a:lnTo>
                <a:lnTo>
                  <a:pt x="894" y="139"/>
                </a:lnTo>
                <a:lnTo>
                  <a:pt x="917" y="94"/>
                </a:lnTo>
                <a:lnTo>
                  <a:pt x="928" y="59"/>
                </a:lnTo>
                <a:lnTo>
                  <a:pt x="928" y="25"/>
                </a:lnTo>
                <a:lnTo>
                  <a:pt x="951" y="59"/>
                </a:lnTo>
                <a:lnTo>
                  <a:pt x="985" y="71"/>
                </a:lnTo>
                <a:lnTo>
                  <a:pt x="985" y="105"/>
                </a:lnTo>
                <a:lnTo>
                  <a:pt x="1020" y="82"/>
                </a:lnTo>
                <a:lnTo>
                  <a:pt x="1031" y="48"/>
                </a:lnTo>
                <a:lnTo>
                  <a:pt x="1065" y="48"/>
                </a:lnTo>
                <a:lnTo>
                  <a:pt x="1100" y="37"/>
                </a:lnTo>
                <a:lnTo>
                  <a:pt x="1134" y="71"/>
                </a:lnTo>
                <a:lnTo>
                  <a:pt x="1157" y="105"/>
                </a:lnTo>
                <a:lnTo>
                  <a:pt x="1157" y="139"/>
                </a:lnTo>
                <a:lnTo>
                  <a:pt x="1157" y="174"/>
                </a:lnTo>
                <a:lnTo>
                  <a:pt x="1157" y="208"/>
                </a:lnTo>
                <a:lnTo>
                  <a:pt x="1157" y="242"/>
                </a:lnTo>
                <a:lnTo>
                  <a:pt x="1157" y="277"/>
                </a:lnTo>
                <a:lnTo>
                  <a:pt x="1202" y="254"/>
                </a:lnTo>
                <a:lnTo>
                  <a:pt x="1248" y="242"/>
                </a:lnTo>
                <a:lnTo>
                  <a:pt x="1362" y="277"/>
                </a:lnTo>
                <a:lnTo>
                  <a:pt x="1431" y="345"/>
                </a:lnTo>
                <a:lnTo>
                  <a:pt x="1465" y="357"/>
                </a:lnTo>
                <a:lnTo>
                  <a:pt x="1488" y="322"/>
                </a:lnTo>
                <a:lnTo>
                  <a:pt x="1488" y="277"/>
                </a:lnTo>
                <a:lnTo>
                  <a:pt x="1488" y="231"/>
                </a:lnTo>
                <a:lnTo>
                  <a:pt x="1488" y="197"/>
                </a:lnTo>
                <a:lnTo>
                  <a:pt x="1477" y="162"/>
                </a:lnTo>
                <a:lnTo>
                  <a:pt x="1465" y="117"/>
                </a:lnTo>
                <a:lnTo>
                  <a:pt x="1442" y="48"/>
                </a:lnTo>
                <a:lnTo>
                  <a:pt x="1431" y="14"/>
                </a:lnTo>
                <a:lnTo>
                  <a:pt x="1477" y="2"/>
                </a:lnTo>
                <a:lnTo>
                  <a:pt x="1511" y="2"/>
                </a:lnTo>
                <a:lnTo>
                  <a:pt x="1557" y="2"/>
                </a:lnTo>
              </a:path>
            </a:pathLst>
          </a:custGeom>
          <a:noFill/>
          <a:ln w="507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1" name="CustomShape 7"/>
          <p:cNvSpPr/>
          <p:nvPr/>
        </p:nvSpPr>
        <p:spPr>
          <a:xfrm>
            <a:off x="4930920" y="1303200"/>
            <a:ext cx="2525400" cy="580680"/>
          </a:xfrm>
          <a:custGeom>
            <a:avLst/>
            <a:gdLst/>
            <a:ahLst/>
            <a:rect l="l" t="t" r="r" b="b"/>
            <a:pathLst>
              <a:path w="1591" h="366">
                <a:moveTo>
                  <a:pt x="0" y="274"/>
                </a:moveTo>
                <a:lnTo>
                  <a:pt x="48" y="251"/>
                </a:lnTo>
                <a:lnTo>
                  <a:pt x="82" y="240"/>
                </a:lnTo>
                <a:lnTo>
                  <a:pt x="105" y="205"/>
                </a:lnTo>
                <a:lnTo>
                  <a:pt x="139" y="194"/>
                </a:lnTo>
                <a:lnTo>
                  <a:pt x="174" y="194"/>
                </a:lnTo>
                <a:lnTo>
                  <a:pt x="185" y="228"/>
                </a:lnTo>
                <a:lnTo>
                  <a:pt x="219" y="251"/>
                </a:lnTo>
                <a:lnTo>
                  <a:pt x="242" y="285"/>
                </a:lnTo>
                <a:lnTo>
                  <a:pt x="265" y="320"/>
                </a:lnTo>
                <a:lnTo>
                  <a:pt x="299" y="320"/>
                </a:lnTo>
                <a:lnTo>
                  <a:pt x="334" y="297"/>
                </a:lnTo>
                <a:lnTo>
                  <a:pt x="368" y="285"/>
                </a:lnTo>
                <a:lnTo>
                  <a:pt x="436" y="274"/>
                </a:lnTo>
                <a:lnTo>
                  <a:pt x="528" y="251"/>
                </a:lnTo>
                <a:lnTo>
                  <a:pt x="551" y="217"/>
                </a:lnTo>
                <a:lnTo>
                  <a:pt x="551" y="251"/>
                </a:lnTo>
                <a:lnTo>
                  <a:pt x="562" y="217"/>
                </a:lnTo>
                <a:lnTo>
                  <a:pt x="585" y="171"/>
                </a:lnTo>
                <a:lnTo>
                  <a:pt x="596" y="125"/>
                </a:lnTo>
                <a:lnTo>
                  <a:pt x="596" y="80"/>
                </a:lnTo>
                <a:lnTo>
                  <a:pt x="619" y="34"/>
                </a:lnTo>
                <a:lnTo>
                  <a:pt x="642" y="68"/>
                </a:lnTo>
                <a:lnTo>
                  <a:pt x="653" y="137"/>
                </a:lnTo>
                <a:lnTo>
                  <a:pt x="676" y="228"/>
                </a:lnTo>
                <a:lnTo>
                  <a:pt x="688" y="263"/>
                </a:lnTo>
                <a:lnTo>
                  <a:pt x="722" y="274"/>
                </a:lnTo>
                <a:lnTo>
                  <a:pt x="791" y="274"/>
                </a:lnTo>
                <a:lnTo>
                  <a:pt x="859" y="251"/>
                </a:lnTo>
                <a:lnTo>
                  <a:pt x="950" y="217"/>
                </a:lnTo>
                <a:lnTo>
                  <a:pt x="973" y="263"/>
                </a:lnTo>
                <a:lnTo>
                  <a:pt x="985" y="354"/>
                </a:lnTo>
                <a:lnTo>
                  <a:pt x="1019" y="365"/>
                </a:lnTo>
                <a:lnTo>
                  <a:pt x="1065" y="331"/>
                </a:lnTo>
                <a:lnTo>
                  <a:pt x="1076" y="251"/>
                </a:lnTo>
                <a:lnTo>
                  <a:pt x="1076" y="183"/>
                </a:lnTo>
                <a:lnTo>
                  <a:pt x="1088" y="137"/>
                </a:lnTo>
                <a:lnTo>
                  <a:pt x="1088" y="171"/>
                </a:lnTo>
                <a:lnTo>
                  <a:pt x="1088" y="68"/>
                </a:lnTo>
                <a:lnTo>
                  <a:pt x="1088" y="0"/>
                </a:lnTo>
                <a:lnTo>
                  <a:pt x="1122" y="11"/>
                </a:lnTo>
                <a:lnTo>
                  <a:pt x="1145" y="80"/>
                </a:lnTo>
                <a:lnTo>
                  <a:pt x="1179" y="114"/>
                </a:lnTo>
                <a:lnTo>
                  <a:pt x="1202" y="148"/>
                </a:lnTo>
                <a:lnTo>
                  <a:pt x="1225" y="240"/>
                </a:lnTo>
                <a:lnTo>
                  <a:pt x="1270" y="240"/>
                </a:lnTo>
                <a:lnTo>
                  <a:pt x="1305" y="194"/>
                </a:lnTo>
                <a:lnTo>
                  <a:pt x="1305" y="160"/>
                </a:lnTo>
                <a:lnTo>
                  <a:pt x="1316" y="114"/>
                </a:lnTo>
                <a:lnTo>
                  <a:pt x="1327" y="148"/>
                </a:lnTo>
                <a:lnTo>
                  <a:pt x="1327" y="217"/>
                </a:lnTo>
                <a:lnTo>
                  <a:pt x="1350" y="285"/>
                </a:lnTo>
                <a:lnTo>
                  <a:pt x="1350" y="331"/>
                </a:lnTo>
                <a:lnTo>
                  <a:pt x="1385" y="320"/>
                </a:lnTo>
                <a:lnTo>
                  <a:pt x="1430" y="297"/>
                </a:lnTo>
                <a:lnTo>
                  <a:pt x="1442" y="263"/>
                </a:lnTo>
                <a:lnTo>
                  <a:pt x="1442" y="228"/>
                </a:lnTo>
                <a:lnTo>
                  <a:pt x="1476" y="217"/>
                </a:lnTo>
                <a:lnTo>
                  <a:pt x="1510" y="240"/>
                </a:lnTo>
                <a:lnTo>
                  <a:pt x="1545" y="240"/>
                </a:lnTo>
                <a:lnTo>
                  <a:pt x="1590" y="251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2" name="CustomShape 8"/>
          <p:cNvSpPr/>
          <p:nvPr/>
        </p:nvSpPr>
        <p:spPr>
          <a:xfrm>
            <a:off x="1959120" y="181440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3" name="CustomShape 9"/>
          <p:cNvSpPr/>
          <p:nvPr/>
        </p:nvSpPr>
        <p:spPr>
          <a:xfrm>
            <a:off x="7445520" y="173844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4" name="CustomShape 10"/>
          <p:cNvSpPr/>
          <p:nvPr/>
        </p:nvSpPr>
        <p:spPr>
          <a:xfrm>
            <a:off x="4702320" y="105264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5" name="TextShape 11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C133606-A879-4C2C-A1BE-D07BDF732E5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6" name="TextShape 12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TextShape 1"/>
          <p:cNvSpPr txBox="1"/>
          <p:nvPr/>
        </p:nvSpPr>
        <p:spPr>
          <a:xfrm>
            <a:off x="457200" y="277920"/>
            <a:ext cx="8229240" cy="6840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c(i,j,n)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8" name="TextShape 2"/>
          <p:cNvSpPr txBox="1"/>
          <p:nvPr/>
        </p:nvSpPr>
        <p:spPr>
          <a:xfrm>
            <a:off x="611280" y="982800"/>
            <a:ext cx="7772040" cy="2445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c(i,j,n)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the length of a shortest path from vertex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vertex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j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that has no intermediate vertex larger than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 vertex is larger than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Therefore,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c(i,j,n)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the length of a shortest path from vertex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vertex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9" name="CustomShape 3"/>
          <p:cNvSpPr/>
          <p:nvPr/>
        </p:nvSpPr>
        <p:spPr>
          <a:xfrm>
            <a:off x="1198440" y="39718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0" name="CustomShape 4"/>
          <p:cNvSpPr/>
          <p:nvPr/>
        </p:nvSpPr>
        <p:spPr>
          <a:xfrm>
            <a:off x="1252440" y="39495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1" name="CustomShape 5"/>
          <p:cNvSpPr/>
          <p:nvPr/>
        </p:nvSpPr>
        <p:spPr>
          <a:xfrm>
            <a:off x="1198440" y="55720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2" name="CustomShape 6"/>
          <p:cNvSpPr/>
          <p:nvPr/>
        </p:nvSpPr>
        <p:spPr>
          <a:xfrm>
            <a:off x="1252440" y="55497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3" name="CustomShape 7"/>
          <p:cNvSpPr/>
          <p:nvPr/>
        </p:nvSpPr>
        <p:spPr>
          <a:xfrm>
            <a:off x="3027240" y="39718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4" name="CustomShape 8"/>
          <p:cNvSpPr/>
          <p:nvPr/>
        </p:nvSpPr>
        <p:spPr>
          <a:xfrm>
            <a:off x="3081240" y="39495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5" name="CustomShape 9"/>
          <p:cNvSpPr/>
          <p:nvPr/>
        </p:nvSpPr>
        <p:spPr>
          <a:xfrm>
            <a:off x="2951280" y="55720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6" name="CustomShape 10"/>
          <p:cNvSpPr/>
          <p:nvPr/>
        </p:nvSpPr>
        <p:spPr>
          <a:xfrm>
            <a:off x="3005280" y="55497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7" name="CustomShape 11"/>
          <p:cNvSpPr/>
          <p:nvPr/>
        </p:nvSpPr>
        <p:spPr>
          <a:xfrm>
            <a:off x="4551480" y="46576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8" name="CustomShape 12"/>
          <p:cNvSpPr/>
          <p:nvPr/>
        </p:nvSpPr>
        <p:spPr>
          <a:xfrm>
            <a:off x="4605480" y="46353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9" name="CustomShape 13"/>
          <p:cNvSpPr/>
          <p:nvPr/>
        </p:nvSpPr>
        <p:spPr>
          <a:xfrm>
            <a:off x="6456240" y="36669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0" name="CustomShape 14"/>
          <p:cNvSpPr/>
          <p:nvPr/>
        </p:nvSpPr>
        <p:spPr>
          <a:xfrm>
            <a:off x="6510240" y="36450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1" name="CustomShape 15"/>
          <p:cNvSpPr/>
          <p:nvPr/>
        </p:nvSpPr>
        <p:spPr>
          <a:xfrm>
            <a:off x="7751880" y="55720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2" name="CustomShape 16"/>
          <p:cNvSpPr/>
          <p:nvPr/>
        </p:nvSpPr>
        <p:spPr>
          <a:xfrm>
            <a:off x="7805880" y="55497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3" name="Line 17"/>
          <p:cNvSpPr/>
          <p:nvPr/>
        </p:nvSpPr>
        <p:spPr>
          <a:xfrm>
            <a:off x="1420560" y="442260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4" name="Line 18"/>
          <p:cNvSpPr/>
          <p:nvPr/>
        </p:nvSpPr>
        <p:spPr>
          <a:xfrm>
            <a:off x="1649160" y="5794200"/>
            <a:ext cx="1295640" cy="36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5" name="Line 19"/>
          <p:cNvSpPr/>
          <p:nvPr/>
        </p:nvSpPr>
        <p:spPr>
          <a:xfrm>
            <a:off x="1649160" y="419400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6" name="Line 20"/>
          <p:cNvSpPr/>
          <p:nvPr/>
        </p:nvSpPr>
        <p:spPr>
          <a:xfrm>
            <a:off x="1573200" y="442260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7" name="Line 21"/>
          <p:cNvSpPr/>
          <p:nvPr/>
        </p:nvSpPr>
        <p:spPr>
          <a:xfrm flipH="1">
            <a:off x="1573200" y="4422600"/>
            <a:ext cx="1600200" cy="12193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8" name="Line 22"/>
          <p:cNvSpPr/>
          <p:nvPr/>
        </p:nvSpPr>
        <p:spPr>
          <a:xfrm>
            <a:off x="3402000" y="4346280"/>
            <a:ext cx="1218960" cy="381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9" name="Line 23"/>
          <p:cNvSpPr/>
          <p:nvPr/>
        </p:nvSpPr>
        <p:spPr>
          <a:xfrm flipV="1">
            <a:off x="1649160" y="4879800"/>
            <a:ext cx="2895840" cy="8380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0" name="Line 24"/>
          <p:cNvSpPr/>
          <p:nvPr/>
        </p:nvSpPr>
        <p:spPr>
          <a:xfrm flipH="1">
            <a:off x="3325680" y="5108400"/>
            <a:ext cx="1295280" cy="6094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1" name="Line 25"/>
          <p:cNvSpPr/>
          <p:nvPr/>
        </p:nvSpPr>
        <p:spPr>
          <a:xfrm>
            <a:off x="3402000" y="579420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2" name="Line 26"/>
          <p:cNvSpPr/>
          <p:nvPr/>
        </p:nvSpPr>
        <p:spPr>
          <a:xfrm>
            <a:off x="5002200" y="4956120"/>
            <a:ext cx="76176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3" name="Line 27"/>
          <p:cNvSpPr/>
          <p:nvPr/>
        </p:nvSpPr>
        <p:spPr>
          <a:xfrm flipV="1">
            <a:off x="3477960" y="388908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4" name="Line 28"/>
          <p:cNvSpPr/>
          <p:nvPr/>
        </p:nvSpPr>
        <p:spPr>
          <a:xfrm>
            <a:off x="6831000" y="4041720"/>
            <a:ext cx="1143000" cy="1523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5" name="CustomShape 29"/>
          <p:cNvSpPr/>
          <p:nvPr/>
        </p:nvSpPr>
        <p:spPr>
          <a:xfrm>
            <a:off x="2030400" y="3736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6" name="CustomShape 30"/>
          <p:cNvSpPr/>
          <p:nvPr/>
        </p:nvSpPr>
        <p:spPr>
          <a:xfrm>
            <a:off x="1116000" y="4651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7" name="CustomShape 31"/>
          <p:cNvSpPr/>
          <p:nvPr/>
        </p:nvSpPr>
        <p:spPr>
          <a:xfrm>
            <a:off x="1878120" y="434664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8" name="CustomShape 32"/>
          <p:cNvSpPr/>
          <p:nvPr/>
        </p:nvSpPr>
        <p:spPr>
          <a:xfrm>
            <a:off x="2792520" y="457524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9" name="CustomShape 33"/>
          <p:cNvSpPr/>
          <p:nvPr/>
        </p:nvSpPr>
        <p:spPr>
          <a:xfrm>
            <a:off x="4545000" y="3508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0" name="CustomShape 34"/>
          <p:cNvSpPr/>
          <p:nvPr/>
        </p:nvSpPr>
        <p:spPr>
          <a:xfrm>
            <a:off x="5230800" y="457524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1" name="CustomShape 35"/>
          <p:cNvSpPr/>
          <p:nvPr/>
        </p:nvSpPr>
        <p:spPr>
          <a:xfrm>
            <a:off x="3935520" y="411804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2" name="CustomShape 36"/>
          <p:cNvSpPr/>
          <p:nvPr/>
        </p:nvSpPr>
        <p:spPr>
          <a:xfrm>
            <a:off x="3630600" y="4651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3" name="CustomShape 37"/>
          <p:cNvSpPr/>
          <p:nvPr/>
        </p:nvSpPr>
        <p:spPr>
          <a:xfrm>
            <a:off x="4316400" y="5108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4" name="CustomShape 38"/>
          <p:cNvSpPr/>
          <p:nvPr/>
        </p:nvSpPr>
        <p:spPr>
          <a:xfrm>
            <a:off x="1954080" y="571824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5" name="CustomShape 39"/>
          <p:cNvSpPr/>
          <p:nvPr/>
        </p:nvSpPr>
        <p:spPr>
          <a:xfrm>
            <a:off x="5154480" y="5718240"/>
            <a:ext cx="76176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6" name="CustomShape 40"/>
          <p:cNvSpPr/>
          <p:nvPr/>
        </p:nvSpPr>
        <p:spPr>
          <a:xfrm>
            <a:off x="6831000" y="503244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7" name="CustomShape 41"/>
          <p:cNvSpPr/>
          <p:nvPr/>
        </p:nvSpPr>
        <p:spPr>
          <a:xfrm>
            <a:off x="1351080" y="3279600"/>
            <a:ext cx="6886080" cy="2363400"/>
          </a:xfrm>
          <a:custGeom>
            <a:avLst/>
            <a:gdLst/>
            <a:ahLst/>
            <a:rect l="l" t="t" r="r" b="b"/>
            <a:pathLst>
              <a:path w="4338" h="1489">
                <a:moveTo>
                  <a:pt x="4268" y="1488"/>
                </a:moveTo>
                <a:lnTo>
                  <a:pt x="4314" y="1449"/>
                </a:lnTo>
                <a:lnTo>
                  <a:pt x="4314" y="1403"/>
                </a:lnTo>
                <a:lnTo>
                  <a:pt x="4325" y="1347"/>
                </a:lnTo>
                <a:lnTo>
                  <a:pt x="4337" y="1301"/>
                </a:lnTo>
                <a:lnTo>
                  <a:pt x="4337" y="1256"/>
                </a:lnTo>
                <a:lnTo>
                  <a:pt x="4337" y="1200"/>
                </a:lnTo>
                <a:lnTo>
                  <a:pt x="4337" y="1154"/>
                </a:lnTo>
                <a:lnTo>
                  <a:pt x="4337" y="1086"/>
                </a:lnTo>
                <a:lnTo>
                  <a:pt x="4337" y="1018"/>
                </a:lnTo>
                <a:lnTo>
                  <a:pt x="4325" y="962"/>
                </a:lnTo>
                <a:lnTo>
                  <a:pt x="4303" y="905"/>
                </a:lnTo>
                <a:lnTo>
                  <a:pt x="4280" y="849"/>
                </a:lnTo>
                <a:lnTo>
                  <a:pt x="4246" y="792"/>
                </a:lnTo>
                <a:lnTo>
                  <a:pt x="4212" y="736"/>
                </a:lnTo>
                <a:lnTo>
                  <a:pt x="4178" y="690"/>
                </a:lnTo>
                <a:lnTo>
                  <a:pt x="4155" y="656"/>
                </a:lnTo>
                <a:lnTo>
                  <a:pt x="4121" y="622"/>
                </a:lnTo>
                <a:lnTo>
                  <a:pt x="4099" y="588"/>
                </a:lnTo>
                <a:lnTo>
                  <a:pt x="4065" y="554"/>
                </a:lnTo>
                <a:lnTo>
                  <a:pt x="4020" y="498"/>
                </a:lnTo>
                <a:lnTo>
                  <a:pt x="3986" y="475"/>
                </a:lnTo>
                <a:lnTo>
                  <a:pt x="3963" y="441"/>
                </a:lnTo>
                <a:lnTo>
                  <a:pt x="3929" y="407"/>
                </a:lnTo>
                <a:lnTo>
                  <a:pt x="3884" y="351"/>
                </a:lnTo>
                <a:lnTo>
                  <a:pt x="3861" y="317"/>
                </a:lnTo>
                <a:lnTo>
                  <a:pt x="3827" y="283"/>
                </a:lnTo>
                <a:lnTo>
                  <a:pt x="3793" y="249"/>
                </a:lnTo>
                <a:lnTo>
                  <a:pt x="3748" y="215"/>
                </a:lnTo>
                <a:lnTo>
                  <a:pt x="3714" y="181"/>
                </a:lnTo>
                <a:lnTo>
                  <a:pt x="3680" y="170"/>
                </a:lnTo>
                <a:lnTo>
                  <a:pt x="3623" y="124"/>
                </a:lnTo>
                <a:lnTo>
                  <a:pt x="3578" y="102"/>
                </a:lnTo>
                <a:lnTo>
                  <a:pt x="3544" y="90"/>
                </a:lnTo>
                <a:lnTo>
                  <a:pt x="3487" y="68"/>
                </a:lnTo>
                <a:lnTo>
                  <a:pt x="3442" y="68"/>
                </a:lnTo>
                <a:lnTo>
                  <a:pt x="3397" y="56"/>
                </a:lnTo>
                <a:lnTo>
                  <a:pt x="3340" y="45"/>
                </a:lnTo>
                <a:lnTo>
                  <a:pt x="3283" y="45"/>
                </a:lnTo>
                <a:lnTo>
                  <a:pt x="3249" y="45"/>
                </a:lnTo>
                <a:lnTo>
                  <a:pt x="3216" y="45"/>
                </a:lnTo>
                <a:lnTo>
                  <a:pt x="3148" y="34"/>
                </a:lnTo>
                <a:lnTo>
                  <a:pt x="3102" y="34"/>
                </a:lnTo>
                <a:lnTo>
                  <a:pt x="3068" y="34"/>
                </a:lnTo>
                <a:lnTo>
                  <a:pt x="3034" y="34"/>
                </a:lnTo>
                <a:lnTo>
                  <a:pt x="2989" y="34"/>
                </a:lnTo>
                <a:lnTo>
                  <a:pt x="2921" y="34"/>
                </a:lnTo>
                <a:lnTo>
                  <a:pt x="2887" y="34"/>
                </a:lnTo>
                <a:lnTo>
                  <a:pt x="2853" y="34"/>
                </a:lnTo>
                <a:lnTo>
                  <a:pt x="2808" y="34"/>
                </a:lnTo>
                <a:lnTo>
                  <a:pt x="2763" y="34"/>
                </a:lnTo>
                <a:lnTo>
                  <a:pt x="2729" y="34"/>
                </a:lnTo>
                <a:lnTo>
                  <a:pt x="2683" y="34"/>
                </a:lnTo>
                <a:lnTo>
                  <a:pt x="2638" y="34"/>
                </a:lnTo>
                <a:lnTo>
                  <a:pt x="2604" y="22"/>
                </a:lnTo>
                <a:lnTo>
                  <a:pt x="2559" y="22"/>
                </a:lnTo>
                <a:lnTo>
                  <a:pt x="2525" y="22"/>
                </a:lnTo>
                <a:lnTo>
                  <a:pt x="2491" y="22"/>
                </a:lnTo>
                <a:lnTo>
                  <a:pt x="2412" y="22"/>
                </a:lnTo>
                <a:lnTo>
                  <a:pt x="2344" y="22"/>
                </a:lnTo>
                <a:lnTo>
                  <a:pt x="2298" y="22"/>
                </a:lnTo>
                <a:lnTo>
                  <a:pt x="2253" y="22"/>
                </a:lnTo>
                <a:lnTo>
                  <a:pt x="2196" y="22"/>
                </a:lnTo>
                <a:lnTo>
                  <a:pt x="2151" y="22"/>
                </a:lnTo>
                <a:lnTo>
                  <a:pt x="2083" y="22"/>
                </a:lnTo>
                <a:lnTo>
                  <a:pt x="2015" y="22"/>
                </a:lnTo>
                <a:lnTo>
                  <a:pt x="1947" y="22"/>
                </a:lnTo>
                <a:lnTo>
                  <a:pt x="1891" y="22"/>
                </a:lnTo>
                <a:lnTo>
                  <a:pt x="1834" y="22"/>
                </a:lnTo>
                <a:lnTo>
                  <a:pt x="1766" y="22"/>
                </a:lnTo>
                <a:lnTo>
                  <a:pt x="1709" y="22"/>
                </a:lnTo>
                <a:lnTo>
                  <a:pt x="1653" y="22"/>
                </a:lnTo>
                <a:lnTo>
                  <a:pt x="1608" y="22"/>
                </a:lnTo>
                <a:lnTo>
                  <a:pt x="1540" y="22"/>
                </a:lnTo>
                <a:lnTo>
                  <a:pt x="1483" y="22"/>
                </a:lnTo>
                <a:lnTo>
                  <a:pt x="1415" y="22"/>
                </a:lnTo>
                <a:lnTo>
                  <a:pt x="1336" y="22"/>
                </a:lnTo>
                <a:lnTo>
                  <a:pt x="1257" y="22"/>
                </a:lnTo>
                <a:lnTo>
                  <a:pt x="1189" y="22"/>
                </a:lnTo>
                <a:lnTo>
                  <a:pt x="1132" y="22"/>
                </a:lnTo>
                <a:lnTo>
                  <a:pt x="1064" y="22"/>
                </a:lnTo>
                <a:lnTo>
                  <a:pt x="985" y="22"/>
                </a:lnTo>
                <a:lnTo>
                  <a:pt x="928" y="22"/>
                </a:lnTo>
                <a:lnTo>
                  <a:pt x="883" y="22"/>
                </a:lnTo>
                <a:lnTo>
                  <a:pt x="849" y="22"/>
                </a:lnTo>
                <a:lnTo>
                  <a:pt x="792" y="22"/>
                </a:lnTo>
                <a:lnTo>
                  <a:pt x="713" y="11"/>
                </a:lnTo>
                <a:lnTo>
                  <a:pt x="656" y="11"/>
                </a:lnTo>
                <a:lnTo>
                  <a:pt x="622" y="11"/>
                </a:lnTo>
                <a:lnTo>
                  <a:pt x="577" y="0"/>
                </a:lnTo>
                <a:lnTo>
                  <a:pt x="543" y="0"/>
                </a:lnTo>
                <a:lnTo>
                  <a:pt x="498" y="0"/>
                </a:lnTo>
                <a:lnTo>
                  <a:pt x="441" y="0"/>
                </a:lnTo>
                <a:lnTo>
                  <a:pt x="407" y="0"/>
                </a:lnTo>
                <a:lnTo>
                  <a:pt x="362" y="11"/>
                </a:lnTo>
                <a:lnTo>
                  <a:pt x="317" y="11"/>
                </a:lnTo>
                <a:lnTo>
                  <a:pt x="283" y="22"/>
                </a:lnTo>
                <a:lnTo>
                  <a:pt x="249" y="34"/>
                </a:lnTo>
                <a:lnTo>
                  <a:pt x="203" y="56"/>
                </a:lnTo>
                <a:lnTo>
                  <a:pt x="158" y="79"/>
                </a:lnTo>
                <a:lnTo>
                  <a:pt x="124" y="102"/>
                </a:lnTo>
                <a:lnTo>
                  <a:pt x="90" y="136"/>
                </a:lnTo>
                <a:lnTo>
                  <a:pt x="56" y="170"/>
                </a:lnTo>
                <a:lnTo>
                  <a:pt x="34" y="215"/>
                </a:lnTo>
                <a:lnTo>
                  <a:pt x="11" y="249"/>
                </a:lnTo>
                <a:lnTo>
                  <a:pt x="0" y="283"/>
                </a:lnTo>
                <a:lnTo>
                  <a:pt x="0" y="328"/>
                </a:lnTo>
                <a:lnTo>
                  <a:pt x="0" y="362"/>
                </a:lnTo>
                <a:lnTo>
                  <a:pt x="0" y="396"/>
                </a:lnTo>
                <a:lnTo>
                  <a:pt x="0" y="43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8" name="CustomShape 42"/>
          <p:cNvSpPr/>
          <p:nvPr/>
        </p:nvSpPr>
        <p:spPr>
          <a:xfrm>
            <a:off x="2030400" y="320364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9" name="CustomShape 43"/>
          <p:cNvSpPr/>
          <p:nvPr/>
        </p:nvSpPr>
        <p:spPr>
          <a:xfrm>
            <a:off x="5770440" y="50385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0" name="CustomShape 44"/>
          <p:cNvSpPr/>
          <p:nvPr/>
        </p:nvSpPr>
        <p:spPr>
          <a:xfrm>
            <a:off x="5824440" y="501660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1" name="Line 45"/>
          <p:cNvSpPr/>
          <p:nvPr/>
        </p:nvSpPr>
        <p:spPr>
          <a:xfrm>
            <a:off x="6221160" y="5337000"/>
            <a:ext cx="1600200" cy="30492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2" name="CustomShape 46"/>
          <p:cNvSpPr/>
          <p:nvPr/>
        </p:nvSpPr>
        <p:spPr>
          <a:xfrm>
            <a:off x="7288200" y="4270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3" name="Line 47"/>
          <p:cNvSpPr/>
          <p:nvPr/>
        </p:nvSpPr>
        <p:spPr>
          <a:xfrm flipV="1">
            <a:off x="6068880" y="4041720"/>
            <a:ext cx="457200" cy="990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4" name="CustomShape 48"/>
          <p:cNvSpPr/>
          <p:nvPr/>
        </p:nvSpPr>
        <p:spPr>
          <a:xfrm>
            <a:off x="6221520" y="44226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5" name="TextShape 49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6AD6C34-FF41-426E-9A6D-C88594F7B1B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6" name="TextShape 50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02" dur="indefinite" restart="never" nodeType="tmRoot">
          <p:childTnLst>
            <p:seq>
              <p:cTn id="1003" dur="indefinite" nodeType="mainSeq">
                <p:childTnLst>
                  <p:par>
                    <p:cTn id="1004" nodeType="clickEffect" fill="hold">
                      <p:stCondLst>
                        <p:cond delay="indefinite"/>
                      </p:stCondLst>
                      <p:childTnLst>
                        <p:par>
                          <p:cTn id="10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8">
                                            <p:txEl>
                                              <p:pRg st="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8" nodeType="clickEffect" fill="hold">
                      <p:stCondLst>
                        <p:cond delay="indefinite"/>
                      </p:stCondLst>
                      <p:childTnLst>
                        <p:par>
                          <p:cTn id="10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8">
                                            <p:txEl>
                                              <p:pRg st="115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2" nodeType="clickEffect" fill="hold">
                      <p:stCondLst>
                        <p:cond delay="indefinite"/>
                      </p:stCondLst>
                      <p:childTnLst>
                        <p:par>
                          <p:cTn id="10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8">
                                            <p:txEl>
                                              <p:pRg st="143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68360" y="5157720"/>
            <a:ext cx="8229240" cy="334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Another path from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454040" y="173196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1508040" y="17096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1454040" y="3332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"/>
          <p:cNvSpPr/>
          <p:nvPr/>
        </p:nvSpPr>
        <p:spPr>
          <a:xfrm>
            <a:off x="1508040" y="3309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282840" y="17319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8"/>
          <p:cNvSpPr/>
          <p:nvPr/>
        </p:nvSpPr>
        <p:spPr>
          <a:xfrm>
            <a:off x="3336840" y="17096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3206880" y="3332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0"/>
          <p:cNvSpPr/>
          <p:nvPr/>
        </p:nvSpPr>
        <p:spPr>
          <a:xfrm>
            <a:off x="3260880" y="3309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CustomShape 11"/>
          <p:cNvSpPr/>
          <p:nvPr/>
        </p:nvSpPr>
        <p:spPr>
          <a:xfrm>
            <a:off x="4807080" y="24177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2"/>
          <p:cNvSpPr/>
          <p:nvPr/>
        </p:nvSpPr>
        <p:spPr>
          <a:xfrm>
            <a:off x="4861080" y="23954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CustomShape 13"/>
          <p:cNvSpPr/>
          <p:nvPr/>
        </p:nvSpPr>
        <p:spPr>
          <a:xfrm>
            <a:off x="6711840" y="1427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4"/>
          <p:cNvSpPr/>
          <p:nvPr/>
        </p:nvSpPr>
        <p:spPr>
          <a:xfrm>
            <a:off x="6765840" y="1405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15"/>
          <p:cNvSpPr/>
          <p:nvPr/>
        </p:nvSpPr>
        <p:spPr>
          <a:xfrm>
            <a:off x="8007480" y="3332160"/>
            <a:ext cx="444240" cy="44424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6"/>
          <p:cNvSpPr/>
          <p:nvPr/>
        </p:nvSpPr>
        <p:spPr>
          <a:xfrm>
            <a:off x="8061480" y="3309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Line 17"/>
          <p:cNvSpPr/>
          <p:nvPr/>
        </p:nvSpPr>
        <p:spPr>
          <a:xfrm>
            <a:off x="1676160" y="218268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18"/>
          <p:cNvSpPr/>
          <p:nvPr/>
        </p:nvSpPr>
        <p:spPr>
          <a:xfrm>
            <a:off x="1904760" y="3554280"/>
            <a:ext cx="129564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9"/>
          <p:cNvSpPr/>
          <p:nvPr/>
        </p:nvSpPr>
        <p:spPr>
          <a:xfrm>
            <a:off x="1904760" y="1954080"/>
            <a:ext cx="1371600" cy="360"/>
          </a:xfrm>
          <a:prstGeom prst="line">
            <a:avLst/>
          </a:prstGeom>
          <a:ln w="50760">
            <a:solidFill>
              <a:srgbClr val="ff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20"/>
          <p:cNvSpPr/>
          <p:nvPr/>
        </p:nvSpPr>
        <p:spPr>
          <a:xfrm>
            <a:off x="1828800" y="218268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21"/>
          <p:cNvSpPr/>
          <p:nvPr/>
        </p:nvSpPr>
        <p:spPr>
          <a:xfrm flipH="1">
            <a:off x="1828800" y="2182680"/>
            <a:ext cx="1600200" cy="12193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22"/>
          <p:cNvSpPr/>
          <p:nvPr/>
        </p:nvSpPr>
        <p:spPr>
          <a:xfrm>
            <a:off x="3657600" y="2106360"/>
            <a:ext cx="1218960" cy="381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3"/>
          <p:cNvSpPr/>
          <p:nvPr/>
        </p:nvSpPr>
        <p:spPr>
          <a:xfrm flipV="1">
            <a:off x="1904760" y="2639880"/>
            <a:ext cx="2895840" cy="8380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24"/>
          <p:cNvSpPr/>
          <p:nvPr/>
        </p:nvSpPr>
        <p:spPr>
          <a:xfrm flipH="1">
            <a:off x="3581280" y="2868480"/>
            <a:ext cx="1295280" cy="6094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25"/>
          <p:cNvSpPr/>
          <p:nvPr/>
        </p:nvSpPr>
        <p:spPr>
          <a:xfrm>
            <a:off x="3657600" y="355428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26"/>
          <p:cNvSpPr/>
          <p:nvPr/>
        </p:nvSpPr>
        <p:spPr>
          <a:xfrm>
            <a:off x="5257800" y="2716200"/>
            <a:ext cx="281916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27"/>
          <p:cNvSpPr/>
          <p:nvPr/>
        </p:nvSpPr>
        <p:spPr>
          <a:xfrm flipV="1">
            <a:off x="3733560" y="1649160"/>
            <a:ext cx="2971800" cy="228600"/>
          </a:xfrm>
          <a:prstGeom prst="line">
            <a:avLst/>
          </a:prstGeom>
          <a:ln w="50760">
            <a:solidFill>
              <a:srgbClr val="ff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28"/>
          <p:cNvSpPr/>
          <p:nvPr/>
        </p:nvSpPr>
        <p:spPr>
          <a:xfrm>
            <a:off x="7086600" y="1801800"/>
            <a:ext cx="1143000" cy="1523880"/>
          </a:xfrm>
          <a:prstGeom prst="line">
            <a:avLst/>
          </a:prstGeom>
          <a:ln w="50760">
            <a:solidFill>
              <a:srgbClr val="ff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9"/>
          <p:cNvSpPr/>
          <p:nvPr/>
        </p:nvSpPr>
        <p:spPr>
          <a:xfrm>
            <a:off x="797040" y="2030400"/>
            <a:ext cx="7281360" cy="3017520"/>
          </a:xfrm>
          <a:custGeom>
            <a:avLst/>
            <a:gdLst/>
            <a:ahLst/>
            <a:rect l="l" t="t" r="r" b="b"/>
            <a:pathLst>
              <a:path w="4587" h="1901">
                <a:moveTo>
                  <a:pt x="410" y="0"/>
                </a:moveTo>
                <a:lnTo>
                  <a:pt x="362" y="32"/>
                </a:lnTo>
                <a:lnTo>
                  <a:pt x="306" y="66"/>
                </a:lnTo>
                <a:lnTo>
                  <a:pt x="272" y="89"/>
                </a:lnTo>
                <a:lnTo>
                  <a:pt x="249" y="123"/>
                </a:lnTo>
                <a:lnTo>
                  <a:pt x="226" y="168"/>
                </a:lnTo>
                <a:lnTo>
                  <a:pt x="215" y="202"/>
                </a:lnTo>
                <a:lnTo>
                  <a:pt x="193" y="236"/>
                </a:lnTo>
                <a:lnTo>
                  <a:pt x="170" y="270"/>
                </a:lnTo>
                <a:lnTo>
                  <a:pt x="159" y="304"/>
                </a:lnTo>
                <a:lnTo>
                  <a:pt x="136" y="338"/>
                </a:lnTo>
                <a:lnTo>
                  <a:pt x="125" y="372"/>
                </a:lnTo>
                <a:lnTo>
                  <a:pt x="91" y="428"/>
                </a:lnTo>
                <a:lnTo>
                  <a:pt x="79" y="474"/>
                </a:lnTo>
                <a:lnTo>
                  <a:pt x="57" y="530"/>
                </a:lnTo>
                <a:lnTo>
                  <a:pt x="45" y="564"/>
                </a:lnTo>
                <a:lnTo>
                  <a:pt x="34" y="610"/>
                </a:lnTo>
                <a:lnTo>
                  <a:pt x="23" y="666"/>
                </a:lnTo>
                <a:lnTo>
                  <a:pt x="23" y="711"/>
                </a:lnTo>
                <a:lnTo>
                  <a:pt x="11" y="757"/>
                </a:lnTo>
                <a:lnTo>
                  <a:pt x="11" y="791"/>
                </a:lnTo>
                <a:lnTo>
                  <a:pt x="0" y="825"/>
                </a:lnTo>
                <a:lnTo>
                  <a:pt x="0" y="859"/>
                </a:lnTo>
                <a:lnTo>
                  <a:pt x="0" y="893"/>
                </a:lnTo>
                <a:lnTo>
                  <a:pt x="0" y="926"/>
                </a:lnTo>
                <a:lnTo>
                  <a:pt x="0" y="983"/>
                </a:lnTo>
                <a:lnTo>
                  <a:pt x="0" y="1017"/>
                </a:lnTo>
                <a:lnTo>
                  <a:pt x="23" y="1062"/>
                </a:lnTo>
                <a:lnTo>
                  <a:pt x="34" y="1096"/>
                </a:lnTo>
                <a:lnTo>
                  <a:pt x="68" y="1164"/>
                </a:lnTo>
                <a:lnTo>
                  <a:pt x="79" y="1198"/>
                </a:lnTo>
                <a:lnTo>
                  <a:pt x="125" y="1255"/>
                </a:lnTo>
                <a:lnTo>
                  <a:pt x="159" y="1300"/>
                </a:lnTo>
                <a:lnTo>
                  <a:pt x="215" y="1334"/>
                </a:lnTo>
                <a:lnTo>
                  <a:pt x="283" y="1368"/>
                </a:lnTo>
                <a:lnTo>
                  <a:pt x="328" y="1391"/>
                </a:lnTo>
                <a:lnTo>
                  <a:pt x="385" y="1424"/>
                </a:lnTo>
                <a:lnTo>
                  <a:pt x="442" y="1447"/>
                </a:lnTo>
                <a:lnTo>
                  <a:pt x="532" y="1481"/>
                </a:lnTo>
                <a:lnTo>
                  <a:pt x="645" y="1515"/>
                </a:lnTo>
                <a:lnTo>
                  <a:pt x="747" y="1549"/>
                </a:lnTo>
                <a:lnTo>
                  <a:pt x="872" y="1583"/>
                </a:lnTo>
                <a:lnTo>
                  <a:pt x="974" y="1594"/>
                </a:lnTo>
                <a:lnTo>
                  <a:pt x="1076" y="1617"/>
                </a:lnTo>
                <a:lnTo>
                  <a:pt x="1200" y="1640"/>
                </a:lnTo>
                <a:lnTo>
                  <a:pt x="1348" y="1674"/>
                </a:lnTo>
                <a:lnTo>
                  <a:pt x="1517" y="1730"/>
                </a:lnTo>
                <a:lnTo>
                  <a:pt x="1676" y="1775"/>
                </a:lnTo>
                <a:lnTo>
                  <a:pt x="1789" y="1809"/>
                </a:lnTo>
                <a:lnTo>
                  <a:pt x="1914" y="1832"/>
                </a:lnTo>
                <a:lnTo>
                  <a:pt x="2061" y="1855"/>
                </a:lnTo>
                <a:lnTo>
                  <a:pt x="2231" y="1877"/>
                </a:lnTo>
                <a:lnTo>
                  <a:pt x="2401" y="1889"/>
                </a:lnTo>
                <a:lnTo>
                  <a:pt x="2548" y="1900"/>
                </a:lnTo>
                <a:lnTo>
                  <a:pt x="2638" y="1900"/>
                </a:lnTo>
                <a:lnTo>
                  <a:pt x="2706" y="1900"/>
                </a:lnTo>
                <a:lnTo>
                  <a:pt x="2797" y="1877"/>
                </a:lnTo>
                <a:lnTo>
                  <a:pt x="2910" y="1866"/>
                </a:lnTo>
                <a:lnTo>
                  <a:pt x="3035" y="1843"/>
                </a:lnTo>
                <a:lnTo>
                  <a:pt x="3159" y="1843"/>
                </a:lnTo>
                <a:lnTo>
                  <a:pt x="3250" y="1832"/>
                </a:lnTo>
                <a:lnTo>
                  <a:pt x="3295" y="1821"/>
                </a:lnTo>
                <a:lnTo>
                  <a:pt x="3329" y="1798"/>
                </a:lnTo>
                <a:lnTo>
                  <a:pt x="3374" y="1775"/>
                </a:lnTo>
                <a:lnTo>
                  <a:pt x="3408" y="1753"/>
                </a:lnTo>
                <a:lnTo>
                  <a:pt x="3454" y="1719"/>
                </a:lnTo>
                <a:lnTo>
                  <a:pt x="3499" y="1707"/>
                </a:lnTo>
                <a:lnTo>
                  <a:pt x="3556" y="1696"/>
                </a:lnTo>
                <a:lnTo>
                  <a:pt x="3601" y="1685"/>
                </a:lnTo>
                <a:lnTo>
                  <a:pt x="3646" y="1662"/>
                </a:lnTo>
                <a:lnTo>
                  <a:pt x="3726" y="1640"/>
                </a:lnTo>
                <a:lnTo>
                  <a:pt x="3793" y="1617"/>
                </a:lnTo>
                <a:lnTo>
                  <a:pt x="3827" y="1606"/>
                </a:lnTo>
                <a:lnTo>
                  <a:pt x="3873" y="1583"/>
                </a:lnTo>
                <a:lnTo>
                  <a:pt x="3907" y="1549"/>
                </a:lnTo>
                <a:lnTo>
                  <a:pt x="3952" y="1515"/>
                </a:lnTo>
                <a:lnTo>
                  <a:pt x="3986" y="1504"/>
                </a:lnTo>
                <a:lnTo>
                  <a:pt x="4020" y="1481"/>
                </a:lnTo>
                <a:lnTo>
                  <a:pt x="4054" y="1481"/>
                </a:lnTo>
                <a:lnTo>
                  <a:pt x="4099" y="1458"/>
                </a:lnTo>
                <a:lnTo>
                  <a:pt x="4145" y="1436"/>
                </a:lnTo>
                <a:lnTo>
                  <a:pt x="4178" y="1424"/>
                </a:lnTo>
                <a:lnTo>
                  <a:pt x="4224" y="1402"/>
                </a:lnTo>
                <a:lnTo>
                  <a:pt x="4269" y="1368"/>
                </a:lnTo>
                <a:lnTo>
                  <a:pt x="4314" y="1345"/>
                </a:lnTo>
                <a:lnTo>
                  <a:pt x="4360" y="1323"/>
                </a:lnTo>
                <a:lnTo>
                  <a:pt x="4405" y="1289"/>
                </a:lnTo>
                <a:lnTo>
                  <a:pt x="4450" y="1255"/>
                </a:lnTo>
                <a:lnTo>
                  <a:pt x="4484" y="1221"/>
                </a:lnTo>
                <a:lnTo>
                  <a:pt x="4518" y="1187"/>
                </a:lnTo>
                <a:lnTo>
                  <a:pt x="4552" y="1164"/>
                </a:lnTo>
                <a:lnTo>
                  <a:pt x="4575" y="1130"/>
                </a:lnTo>
                <a:lnTo>
                  <a:pt x="4586" y="1096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0"/>
          <p:cNvSpPr/>
          <p:nvPr/>
        </p:nvSpPr>
        <p:spPr>
          <a:xfrm>
            <a:off x="2286000" y="14968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CustomShape 31"/>
          <p:cNvSpPr/>
          <p:nvPr/>
        </p:nvSpPr>
        <p:spPr>
          <a:xfrm>
            <a:off x="1371600" y="2411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CustomShape 32"/>
          <p:cNvSpPr/>
          <p:nvPr/>
        </p:nvSpPr>
        <p:spPr>
          <a:xfrm>
            <a:off x="2133720" y="21067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CustomShape 33"/>
          <p:cNvSpPr/>
          <p:nvPr/>
        </p:nvSpPr>
        <p:spPr>
          <a:xfrm>
            <a:off x="3048120" y="2335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CustomShape 34"/>
          <p:cNvSpPr/>
          <p:nvPr/>
        </p:nvSpPr>
        <p:spPr>
          <a:xfrm>
            <a:off x="4800600" y="1268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35"/>
          <p:cNvSpPr/>
          <p:nvPr/>
        </p:nvSpPr>
        <p:spPr>
          <a:xfrm>
            <a:off x="6172200" y="241128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CustomShape 36"/>
          <p:cNvSpPr/>
          <p:nvPr/>
        </p:nvSpPr>
        <p:spPr>
          <a:xfrm>
            <a:off x="4191120" y="18781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CustomShape 37"/>
          <p:cNvSpPr/>
          <p:nvPr/>
        </p:nvSpPr>
        <p:spPr>
          <a:xfrm>
            <a:off x="4114800" y="45450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CustomShape 38"/>
          <p:cNvSpPr/>
          <p:nvPr/>
        </p:nvSpPr>
        <p:spPr>
          <a:xfrm>
            <a:off x="3886200" y="2411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CustomShape 39"/>
          <p:cNvSpPr/>
          <p:nvPr/>
        </p:nvSpPr>
        <p:spPr>
          <a:xfrm>
            <a:off x="4572000" y="28684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CustomShape 40"/>
          <p:cNvSpPr/>
          <p:nvPr/>
        </p:nvSpPr>
        <p:spPr>
          <a:xfrm>
            <a:off x="2209680" y="3478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41"/>
          <p:cNvSpPr/>
          <p:nvPr/>
        </p:nvSpPr>
        <p:spPr>
          <a:xfrm>
            <a:off x="5410080" y="3478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CustomShape 42"/>
          <p:cNvSpPr/>
          <p:nvPr/>
        </p:nvSpPr>
        <p:spPr>
          <a:xfrm>
            <a:off x="7543800" y="2030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CustomShape 43"/>
          <p:cNvSpPr/>
          <p:nvPr/>
        </p:nvSpPr>
        <p:spPr>
          <a:xfrm>
            <a:off x="611280" y="5589720"/>
            <a:ext cx="77720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Path length is 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44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03B459D-3E0A-464B-82D8-977B60F3BC8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45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TextShape 1"/>
          <p:cNvSpPr txBox="1"/>
          <p:nvPr/>
        </p:nvSpPr>
        <p:spPr>
          <a:xfrm>
            <a:off x="457200" y="277920"/>
            <a:ext cx="8229240" cy="607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c(i,j,0)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8" name="TextShape 2"/>
          <p:cNvSpPr txBox="1"/>
          <p:nvPr/>
        </p:nvSpPr>
        <p:spPr>
          <a:xfrm>
            <a:off x="539640" y="1052640"/>
            <a:ext cx="8208720" cy="22316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3333cc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c(i,j,0)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the length of a shortest path from vertex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vertex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that has no intermediate vertex larger than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Every vertex is larger than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Therefore,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c(i,j,0)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the length of a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single-edge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path from vertex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vertex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9" name="CustomShape 3"/>
          <p:cNvSpPr/>
          <p:nvPr/>
        </p:nvSpPr>
        <p:spPr>
          <a:xfrm>
            <a:off x="1225440" y="39816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0" name="CustomShape 4"/>
          <p:cNvSpPr/>
          <p:nvPr/>
        </p:nvSpPr>
        <p:spPr>
          <a:xfrm>
            <a:off x="1279440" y="3959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1" name="CustomShape 5"/>
          <p:cNvSpPr/>
          <p:nvPr/>
        </p:nvSpPr>
        <p:spPr>
          <a:xfrm>
            <a:off x="1225440" y="55818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2" name="CustomShape 6"/>
          <p:cNvSpPr/>
          <p:nvPr/>
        </p:nvSpPr>
        <p:spPr>
          <a:xfrm>
            <a:off x="1279440" y="55594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3" name="CustomShape 7"/>
          <p:cNvSpPr/>
          <p:nvPr/>
        </p:nvSpPr>
        <p:spPr>
          <a:xfrm>
            <a:off x="3054240" y="39816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4" name="CustomShape 8"/>
          <p:cNvSpPr/>
          <p:nvPr/>
        </p:nvSpPr>
        <p:spPr>
          <a:xfrm>
            <a:off x="3108240" y="3959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5" name="CustomShape 9"/>
          <p:cNvSpPr/>
          <p:nvPr/>
        </p:nvSpPr>
        <p:spPr>
          <a:xfrm>
            <a:off x="2978280" y="55818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6" name="CustomShape 10"/>
          <p:cNvSpPr/>
          <p:nvPr/>
        </p:nvSpPr>
        <p:spPr>
          <a:xfrm>
            <a:off x="3032280" y="55594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7" name="CustomShape 11"/>
          <p:cNvSpPr/>
          <p:nvPr/>
        </p:nvSpPr>
        <p:spPr>
          <a:xfrm>
            <a:off x="4578480" y="46674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CustomShape 12"/>
          <p:cNvSpPr/>
          <p:nvPr/>
        </p:nvSpPr>
        <p:spPr>
          <a:xfrm>
            <a:off x="4632480" y="4645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9" name="CustomShape 13"/>
          <p:cNvSpPr/>
          <p:nvPr/>
        </p:nvSpPr>
        <p:spPr>
          <a:xfrm>
            <a:off x="6483240" y="36766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0" name="CustomShape 14"/>
          <p:cNvSpPr/>
          <p:nvPr/>
        </p:nvSpPr>
        <p:spPr>
          <a:xfrm>
            <a:off x="6537240" y="36543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1" name="CustomShape 15"/>
          <p:cNvSpPr/>
          <p:nvPr/>
        </p:nvSpPr>
        <p:spPr>
          <a:xfrm>
            <a:off x="7778880" y="55818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2" name="CustomShape 16"/>
          <p:cNvSpPr/>
          <p:nvPr/>
        </p:nvSpPr>
        <p:spPr>
          <a:xfrm>
            <a:off x="7832880" y="55594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3" name="Line 17"/>
          <p:cNvSpPr/>
          <p:nvPr/>
        </p:nvSpPr>
        <p:spPr>
          <a:xfrm>
            <a:off x="1447560" y="443196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4" name="Line 18"/>
          <p:cNvSpPr/>
          <p:nvPr/>
        </p:nvSpPr>
        <p:spPr>
          <a:xfrm>
            <a:off x="1676160" y="5803560"/>
            <a:ext cx="1295640" cy="36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5" name="Line 19"/>
          <p:cNvSpPr/>
          <p:nvPr/>
        </p:nvSpPr>
        <p:spPr>
          <a:xfrm>
            <a:off x="1676160" y="420336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6" name="Line 20"/>
          <p:cNvSpPr/>
          <p:nvPr/>
        </p:nvSpPr>
        <p:spPr>
          <a:xfrm>
            <a:off x="1600200" y="443196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7" name="Line 21"/>
          <p:cNvSpPr/>
          <p:nvPr/>
        </p:nvSpPr>
        <p:spPr>
          <a:xfrm flipH="1">
            <a:off x="1600200" y="4431960"/>
            <a:ext cx="1600200" cy="12193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8" name="Line 22"/>
          <p:cNvSpPr/>
          <p:nvPr/>
        </p:nvSpPr>
        <p:spPr>
          <a:xfrm>
            <a:off x="3429000" y="4356000"/>
            <a:ext cx="121896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9" name="Line 23"/>
          <p:cNvSpPr/>
          <p:nvPr/>
        </p:nvSpPr>
        <p:spPr>
          <a:xfrm flipV="1">
            <a:off x="1676160" y="4889160"/>
            <a:ext cx="2895840" cy="838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0" name="Line 24"/>
          <p:cNvSpPr/>
          <p:nvPr/>
        </p:nvSpPr>
        <p:spPr>
          <a:xfrm flipH="1">
            <a:off x="3352680" y="5117760"/>
            <a:ext cx="1295280" cy="609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1" name="Line 25"/>
          <p:cNvSpPr/>
          <p:nvPr/>
        </p:nvSpPr>
        <p:spPr>
          <a:xfrm>
            <a:off x="3429000" y="580356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2" name="Line 26"/>
          <p:cNvSpPr/>
          <p:nvPr/>
        </p:nvSpPr>
        <p:spPr>
          <a:xfrm>
            <a:off x="5029200" y="4965480"/>
            <a:ext cx="76176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3" name="Line 27"/>
          <p:cNvSpPr/>
          <p:nvPr/>
        </p:nvSpPr>
        <p:spPr>
          <a:xfrm flipV="1">
            <a:off x="3504960" y="389880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4" name="Line 28"/>
          <p:cNvSpPr/>
          <p:nvPr/>
        </p:nvSpPr>
        <p:spPr>
          <a:xfrm>
            <a:off x="6858000" y="4051080"/>
            <a:ext cx="1143000" cy="1523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5" name="CustomShape 29"/>
          <p:cNvSpPr/>
          <p:nvPr/>
        </p:nvSpPr>
        <p:spPr>
          <a:xfrm>
            <a:off x="2057400" y="37465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6" name="CustomShape 30"/>
          <p:cNvSpPr/>
          <p:nvPr/>
        </p:nvSpPr>
        <p:spPr>
          <a:xfrm>
            <a:off x="1143000" y="46609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7" name="CustomShape 31"/>
          <p:cNvSpPr/>
          <p:nvPr/>
        </p:nvSpPr>
        <p:spPr>
          <a:xfrm>
            <a:off x="1905120" y="43560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8" name="CustomShape 32"/>
          <p:cNvSpPr/>
          <p:nvPr/>
        </p:nvSpPr>
        <p:spPr>
          <a:xfrm>
            <a:off x="2819520" y="45846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9" name="CustomShape 33"/>
          <p:cNvSpPr/>
          <p:nvPr/>
        </p:nvSpPr>
        <p:spPr>
          <a:xfrm>
            <a:off x="4572000" y="35179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0" name="CustomShape 34"/>
          <p:cNvSpPr/>
          <p:nvPr/>
        </p:nvSpPr>
        <p:spPr>
          <a:xfrm>
            <a:off x="5257800" y="45846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1" name="CustomShape 35"/>
          <p:cNvSpPr/>
          <p:nvPr/>
        </p:nvSpPr>
        <p:spPr>
          <a:xfrm>
            <a:off x="3962520" y="4127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2" name="CustomShape 36"/>
          <p:cNvSpPr/>
          <p:nvPr/>
        </p:nvSpPr>
        <p:spPr>
          <a:xfrm>
            <a:off x="3657600" y="46609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3" name="CustomShape 37"/>
          <p:cNvSpPr/>
          <p:nvPr/>
        </p:nvSpPr>
        <p:spPr>
          <a:xfrm>
            <a:off x="4343400" y="51181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4" name="CustomShape 38"/>
          <p:cNvSpPr/>
          <p:nvPr/>
        </p:nvSpPr>
        <p:spPr>
          <a:xfrm>
            <a:off x="1981080" y="57276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5" name="CustomShape 39"/>
          <p:cNvSpPr/>
          <p:nvPr/>
        </p:nvSpPr>
        <p:spPr>
          <a:xfrm>
            <a:off x="5181480" y="5727600"/>
            <a:ext cx="76176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6" name="CustomShape 40"/>
          <p:cNvSpPr/>
          <p:nvPr/>
        </p:nvSpPr>
        <p:spPr>
          <a:xfrm>
            <a:off x="6858000" y="5041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7" name="CustomShape 41"/>
          <p:cNvSpPr/>
          <p:nvPr/>
        </p:nvSpPr>
        <p:spPr>
          <a:xfrm>
            <a:off x="1378080" y="3289320"/>
            <a:ext cx="6886080" cy="2363400"/>
          </a:xfrm>
          <a:custGeom>
            <a:avLst/>
            <a:gdLst/>
            <a:ahLst/>
            <a:rect l="l" t="t" r="r" b="b"/>
            <a:pathLst>
              <a:path w="4338" h="1489">
                <a:moveTo>
                  <a:pt x="4268" y="1488"/>
                </a:moveTo>
                <a:lnTo>
                  <a:pt x="4314" y="1449"/>
                </a:lnTo>
                <a:lnTo>
                  <a:pt x="4314" y="1403"/>
                </a:lnTo>
                <a:lnTo>
                  <a:pt x="4325" y="1347"/>
                </a:lnTo>
                <a:lnTo>
                  <a:pt x="4337" y="1301"/>
                </a:lnTo>
                <a:lnTo>
                  <a:pt x="4337" y="1256"/>
                </a:lnTo>
                <a:lnTo>
                  <a:pt x="4337" y="1200"/>
                </a:lnTo>
                <a:lnTo>
                  <a:pt x="4337" y="1154"/>
                </a:lnTo>
                <a:lnTo>
                  <a:pt x="4337" y="1086"/>
                </a:lnTo>
                <a:lnTo>
                  <a:pt x="4337" y="1018"/>
                </a:lnTo>
                <a:lnTo>
                  <a:pt x="4325" y="962"/>
                </a:lnTo>
                <a:lnTo>
                  <a:pt x="4303" y="905"/>
                </a:lnTo>
                <a:lnTo>
                  <a:pt x="4280" y="849"/>
                </a:lnTo>
                <a:lnTo>
                  <a:pt x="4246" y="792"/>
                </a:lnTo>
                <a:lnTo>
                  <a:pt x="4212" y="736"/>
                </a:lnTo>
                <a:lnTo>
                  <a:pt x="4178" y="690"/>
                </a:lnTo>
                <a:lnTo>
                  <a:pt x="4155" y="656"/>
                </a:lnTo>
                <a:lnTo>
                  <a:pt x="4121" y="622"/>
                </a:lnTo>
                <a:lnTo>
                  <a:pt x="4099" y="588"/>
                </a:lnTo>
                <a:lnTo>
                  <a:pt x="4065" y="554"/>
                </a:lnTo>
                <a:lnTo>
                  <a:pt x="4020" y="498"/>
                </a:lnTo>
                <a:lnTo>
                  <a:pt x="3986" y="475"/>
                </a:lnTo>
                <a:lnTo>
                  <a:pt x="3963" y="441"/>
                </a:lnTo>
                <a:lnTo>
                  <a:pt x="3929" y="407"/>
                </a:lnTo>
                <a:lnTo>
                  <a:pt x="3884" y="351"/>
                </a:lnTo>
                <a:lnTo>
                  <a:pt x="3861" y="317"/>
                </a:lnTo>
                <a:lnTo>
                  <a:pt x="3827" y="283"/>
                </a:lnTo>
                <a:lnTo>
                  <a:pt x="3793" y="249"/>
                </a:lnTo>
                <a:lnTo>
                  <a:pt x="3748" y="215"/>
                </a:lnTo>
                <a:lnTo>
                  <a:pt x="3714" y="181"/>
                </a:lnTo>
                <a:lnTo>
                  <a:pt x="3680" y="170"/>
                </a:lnTo>
                <a:lnTo>
                  <a:pt x="3623" y="124"/>
                </a:lnTo>
                <a:lnTo>
                  <a:pt x="3578" y="102"/>
                </a:lnTo>
                <a:lnTo>
                  <a:pt x="3544" y="90"/>
                </a:lnTo>
                <a:lnTo>
                  <a:pt x="3487" y="68"/>
                </a:lnTo>
                <a:lnTo>
                  <a:pt x="3442" y="68"/>
                </a:lnTo>
                <a:lnTo>
                  <a:pt x="3397" y="56"/>
                </a:lnTo>
                <a:lnTo>
                  <a:pt x="3340" y="45"/>
                </a:lnTo>
                <a:lnTo>
                  <a:pt x="3283" y="45"/>
                </a:lnTo>
                <a:lnTo>
                  <a:pt x="3249" y="45"/>
                </a:lnTo>
                <a:lnTo>
                  <a:pt x="3216" y="45"/>
                </a:lnTo>
                <a:lnTo>
                  <a:pt x="3148" y="34"/>
                </a:lnTo>
                <a:lnTo>
                  <a:pt x="3102" y="34"/>
                </a:lnTo>
                <a:lnTo>
                  <a:pt x="3068" y="34"/>
                </a:lnTo>
                <a:lnTo>
                  <a:pt x="3034" y="34"/>
                </a:lnTo>
                <a:lnTo>
                  <a:pt x="2989" y="34"/>
                </a:lnTo>
                <a:lnTo>
                  <a:pt x="2921" y="34"/>
                </a:lnTo>
                <a:lnTo>
                  <a:pt x="2887" y="34"/>
                </a:lnTo>
                <a:lnTo>
                  <a:pt x="2853" y="34"/>
                </a:lnTo>
                <a:lnTo>
                  <a:pt x="2808" y="34"/>
                </a:lnTo>
                <a:lnTo>
                  <a:pt x="2763" y="34"/>
                </a:lnTo>
                <a:lnTo>
                  <a:pt x="2729" y="34"/>
                </a:lnTo>
                <a:lnTo>
                  <a:pt x="2683" y="34"/>
                </a:lnTo>
                <a:lnTo>
                  <a:pt x="2638" y="34"/>
                </a:lnTo>
                <a:lnTo>
                  <a:pt x="2604" y="22"/>
                </a:lnTo>
                <a:lnTo>
                  <a:pt x="2559" y="22"/>
                </a:lnTo>
                <a:lnTo>
                  <a:pt x="2525" y="22"/>
                </a:lnTo>
                <a:lnTo>
                  <a:pt x="2491" y="22"/>
                </a:lnTo>
                <a:lnTo>
                  <a:pt x="2412" y="22"/>
                </a:lnTo>
                <a:lnTo>
                  <a:pt x="2344" y="22"/>
                </a:lnTo>
                <a:lnTo>
                  <a:pt x="2298" y="22"/>
                </a:lnTo>
                <a:lnTo>
                  <a:pt x="2253" y="22"/>
                </a:lnTo>
                <a:lnTo>
                  <a:pt x="2196" y="22"/>
                </a:lnTo>
                <a:lnTo>
                  <a:pt x="2151" y="22"/>
                </a:lnTo>
                <a:lnTo>
                  <a:pt x="2083" y="22"/>
                </a:lnTo>
                <a:lnTo>
                  <a:pt x="2015" y="22"/>
                </a:lnTo>
                <a:lnTo>
                  <a:pt x="1947" y="22"/>
                </a:lnTo>
                <a:lnTo>
                  <a:pt x="1891" y="22"/>
                </a:lnTo>
                <a:lnTo>
                  <a:pt x="1834" y="22"/>
                </a:lnTo>
                <a:lnTo>
                  <a:pt x="1766" y="22"/>
                </a:lnTo>
                <a:lnTo>
                  <a:pt x="1709" y="22"/>
                </a:lnTo>
                <a:lnTo>
                  <a:pt x="1653" y="22"/>
                </a:lnTo>
                <a:lnTo>
                  <a:pt x="1608" y="22"/>
                </a:lnTo>
                <a:lnTo>
                  <a:pt x="1540" y="22"/>
                </a:lnTo>
                <a:lnTo>
                  <a:pt x="1483" y="22"/>
                </a:lnTo>
                <a:lnTo>
                  <a:pt x="1415" y="22"/>
                </a:lnTo>
                <a:lnTo>
                  <a:pt x="1336" y="22"/>
                </a:lnTo>
                <a:lnTo>
                  <a:pt x="1257" y="22"/>
                </a:lnTo>
                <a:lnTo>
                  <a:pt x="1189" y="22"/>
                </a:lnTo>
                <a:lnTo>
                  <a:pt x="1132" y="22"/>
                </a:lnTo>
                <a:lnTo>
                  <a:pt x="1064" y="22"/>
                </a:lnTo>
                <a:lnTo>
                  <a:pt x="985" y="22"/>
                </a:lnTo>
                <a:lnTo>
                  <a:pt x="928" y="22"/>
                </a:lnTo>
                <a:lnTo>
                  <a:pt x="883" y="22"/>
                </a:lnTo>
                <a:lnTo>
                  <a:pt x="849" y="22"/>
                </a:lnTo>
                <a:lnTo>
                  <a:pt x="792" y="22"/>
                </a:lnTo>
                <a:lnTo>
                  <a:pt x="713" y="11"/>
                </a:lnTo>
                <a:lnTo>
                  <a:pt x="656" y="11"/>
                </a:lnTo>
                <a:lnTo>
                  <a:pt x="622" y="11"/>
                </a:lnTo>
                <a:lnTo>
                  <a:pt x="577" y="0"/>
                </a:lnTo>
                <a:lnTo>
                  <a:pt x="543" y="0"/>
                </a:lnTo>
                <a:lnTo>
                  <a:pt x="498" y="0"/>
                </a:lnTo>
                <a:lnTo>
                  <a:pt x="441" y="0"/>
                </a:lnTo>
                <a:lnTo>
                  <a:pt x="407" y="0"/>
                </a:lnTo>
                <a:lnTo>
                  <a:pt x="362" y="11"/>
                </a:lnTo>
                <a:lnTo>
                  <a:pt x="317" y="11"/>
                </a:lnTo>
                <a:lnTo>
                  <a:pt x="283" y="22"/>
                </a:lnTo>
                <a:lnTo>
                  <a:pt x="249" y="34"/>
                </a:lnTo>
                <a:lnTo>
                  <a:pt x="203" y="56"/>
                </a:lnTo>
                <a:lnTo>
                  <a:pt x="158" y="79"/>
                </a:lnTo>
                <a:lnTo>
                  <a:pt x="124" y="102"/>
                </a:lnTo>
                <a:lnTo>
                  <a:pt x="90" y="136"/>
                </a:lnTo>
                <a:lnTo>
                  <a:pt x="56" y="170"/>
                </a:lnTo>
                <a:lnTo>
                  <a:pt x="34" y="215"/>
                </a:lnTo>
                <a:lnTo>
                  <a:pt x="11" y="249"/>
                </a:lnTo>
                <a:lnTo>
                  <a:pt x="0" y="283"/>
                </a:lnTo>
                <a:lnTo>
                  <a:pt x="0" y="328"/>
                </a:lnTo>
                <a:lnTo>
                  <a:pt x="0" y="362"/>
                </a:lnTo>
                <a:lnTo>
                  <a:pt x="0" y="396"/>
                </a:lnTo>
                <a:lnTo>
                  <a:pt x="0" y="43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8" name="CustomShape 42"/>
          <p:cNvSpPr/>
          <p:nvPr/>
        </p:nvSpPr>
        <p:spPr>
          <a:xfrm>
            <a:off x="2057400" y="32130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9" name="CustomShape 43"/>
          <p:cNvSpPr/>
          <p:nvPr/>
        </p:nvSpPr>
        <p:spPr>
          <a:xfrm>
            <a:off x="5797440" y="50482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0" name="CustomShape 44"/>
          <p:cNvSpPr/>
          <p:nvPr/>
        </p:nvSpPr>
        <p:spPr>
          <a:xfrm>
            <a:off x="5851440" y="50259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1" name="Line 45"/>
          <p:cNvSpPr/>
          <p:nvPr/>
        </p:nvSpPr>
        <p:spPr>
          <a:xfrm>
            <a:off x="6248160" y="5346360"/>
            <a:ext cx="1600200" cy="30492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2" name="CustomShape 46"/>
          <p:cNvSpPr/>
          <p:nvPr/>
        </p:nvSpPr>
        <p:spPr>
          <a:xfrm>
            <a:off x="7315200" y="428004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3" name="Line 47"/>
          <p:cNvSpPr/>
          <p:nvPr/>
        </p:nvSpPr>
        <p:spPr>
          <a:xfrm flipV="1">
            <a:off x="6095880" y="4051080"/>
            <a:ext cx="457200" cy="990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4" name="CustomShape 48"/>
          <p:cNvSpPr/>
          <p:nvPr/>
        </p:nvSpPr>
        <p:spPr>
          <a:xfrm>
            <a:off x="6248520" y="4432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5" name="TextShape 49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2C956E8-2215-4669-80AF-6C89209B6C5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6" name="TextShape 50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16" dur="indefinite" restart="never" nodeType="tmRoot">
          <p:childTnLst>
            <p:seq>
              <p:cTn id="1017" dur="indefinite" nodeType="mainSeq">
                <p:childTnLst>
                  <p:par>
                    <p:cTn id="1018" nodeType="clickEffect" fill="hold">
                      <p:stCondLst>
                        <p:cond delay="indefinite"/>
                      </p:stCondLst>
                      <p:childTnLst>
                        <p:par>
                          <p:cTn id="10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8">
                                            <p:txEl>
                                              <p:pRg st="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2" nodeType="clickEffect" fill="hold">
                      <p:stCondLst>
                        <p:cond delay="indefinite"/>
                      </p:stCondLst>
                      <p:childTnLst>
                        <p:par>
                          <p:cTn id="10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8">
                                            <p:txEl>
                                              <p:pRg st="115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6" nodeType="clickEffect" fill="hold">
                      <p:stCondLst>
                        <p:cond delay="indefinite"/>
                      </p:stCondLst>
                      <p:childTnLst>
                        <p:par>
                          <p:cTn id="10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8">
                                            <p:txEl>
                                              <p:pRg st="146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TextShape 1"/>
          <p:cNvSpPr txBox="1"/>
          <p:nvPr/>
        </p:nvSpPr>
        <p:spPr>
          <a:xfrm>
            <a:off x="457200" y="277920"/>
            <a:ext cx="8229240" cy="847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Recurrence For c(i,j,k), k &gt; 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8" name="TextShape 2"/>
          <p:cNvSpPr txBox="1"/>
          <p:nvPr/>
        </p:nvSpPr>
        <p:spPr>
          <a:xfrm>
            <a:off x="395280" y="1371600"/>
            <a:ext cx="8280000" cy="34286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shortest path from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that has no intermediate vertex larger than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may or may not go through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this shortest path does not go through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the largest permissible intermediate vertex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k-1.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So the path length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c(i,j,k-1).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9" name="CustomShape 3"/>
          <p:cNvSpPr/>
          <p:nvPr/>
        </p:nvSpPr>
        <p:spPr>
          <a:xfrm>
            <a:off x="6940440" y="533700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0" name="CustomShape 4"/>
          <p:cNvSpPr/>
          <p:nvPr/>
        </p:nvSpPr>
        <p:spPr>
          <a:xfrm>
            <a:off x="1530360" y="533700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1" name="CustomShape 5"/>
          <p:cNvSpPr/>
          <p:nvPr/>
        </p:nvSpPr>
        <p:spPr>
          <a:xfrm>
            <a:off x="4197240" y="533700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2" name="CustomShape 6"/>
          <p:cNvSpPr/>
          <p:nvPr/>
        </p:nvSpPr>
        <p:spPr>
          <a:xfrm>
            <a:off x="1752480" y="5407200"/>
            <a:ext cx="2472840" cy="568080"/>
          </a:xfrm>
          <a:custGeom>
            <a:avLst/>
            <a:gdLst/>
            <a:ahLst/>
            <a:rect l="l" t="t" r="r" b="b"/>
            <a:pathLst>
              <a:path w="1558" h="358">
                <a:moveTo>
                  <a:pt x="0" y="0"/>
                </a:moveTo>
                <a:lnTo>
                  <a:pt x="94" y="14"/>
                </a:lnTo>
                <a:lnTo>
                  <a:pt x="208" y="14"/>
                </a:lnTo>
                <a:lnTo>
                  <a:pt x="323" y="25"/>
                </a:lnTo>
                <a:lnTo>
                  <a:pt x="346" y="59"/>
                </a:lnTo>
                <a:lnTo>
                  <a:pt x="437" y="71"/>
                </a:lnTo>
                <a:lnTo>
                  <a:pt x="471" y="48"/>
                </a:lnTo>
                <a:lnTo>
                  <a:pt x="540" y="37"/>
                </a:lnTo>
                <a:lnTo>
                  <a:pt x="574" y="25"/>
                </a:lnTo>
                <a:lnTo>
                  <a:pt x="608" y="37"/>
                </a:lnTo>
                <a:lnTo>
                  <a:pt x="677" y="105"/>
                </a:lnTo>
                <a:lnTo>
                  <a:pt x="745" y="197"/>
                </a:lnTo>
                <a:lnTo>
                  <a:pt x="791" y="208"/>
                </a:lnTo>
                <a:lnTo>
                  <a:pt x="825" y="197"/>
                </a:lnTo>
                <a:lnTo>
                  <a:pt x="860" y="162"/>
                </a:lnTo>
                <a:lnTo>
                  <a:pt x="894" y="139"/>
                </a:lnTo>
                <a:lnTo>
                  <a:pt x="917" y="94"/>
                </a:lnTo>
                <a:lnTo>
                  <a:pt x="928" y="59"/>
                </a:lnTo>
                <a:lnTo>
                  <a:pt x="928" y="25"/>
                </a:lnTo>
                <a:lnTo>
                  <a:pt x="951" y="59"/>
                </a:lnTo>
                <a:lnTo>
                  <a:pt x="985" y="71"/>
                </a:lnTo>
                <a:lnTo>
                  <a:pt x="985" y="105"/>
                </a:lnTo>
                <a:lnTo>
                  <a:pt x="1020" y="82"/>
                </a:lnTo>
                <a:lnTo>
                  <a:pt x="1031" y="48"/>
                </a:lnTo>
                <a:lnTo>
                  <a:pt x="1065" y="48"/>
                </a:lnTo>
                <a:lnTo>
                  <a:pt x="1100" y="37"/>
                </a:lnTo>
                <a:lnTo>
                  <a:pt x="1134" y="71"/>
                </a:lnTo>
                <a:lnTo>
                  <a:pt x="1157" y="105"/>
                </a:lnTo>
                <a:lnTo>
                  <a:pt x="1157" y="139"/>
                </a:lnTo>
                <a:lnTo>
                  <a:pt x="1157" y="174"/>
                </a:lnTo>
                <a:lnTo>
                  <a:pt x="1157" y="208"/>
                </a:lnTo>
                <a:lnTo>
                  <a:pt x="1157" y="242"/>
                </a:lnTo>
                <a:lnTo>
                  <a:pt x="1157" y="277"/>
                </a:lnTo>
                <a:lnTo>
                  <a:pt x="1202" y="254"/>
                </a:lnTo>
                <a:lnTo>
                  <a:pt x="1248" y="242"/>
                </a:lnTo>
                <a:lnTo>
                  <a:pt x="1362" y="277"/>
                </a:lnTo>
                <a:lnTo>
                  <a:pt x="1431" y="345"/>
                </a:lnTo>
                <a:lnTo>
                  <a:pt x="1465" y="357"/>
                </a:lnTo>
                <a:lnTo>
                  <a:pt x="1488" y="322"/>
                </a:lnTo>
                <a:lnTo>
                  <a:pt x="1488" y="277"/>
                </a:lnTo>
                <a:lnTo>
                  <a:pt x="1488" y="231"/>
                </a:lnTo>
                <a:lnTo>
                  <a:pt x="1488" y="197"/>
                </a:lnTo>
                <a:lnTo>
                  <a:pt x="1477" y="162"/>
                </a:lnTo>
                <a:lnTo>
                  <a:pt x="1465" y="117"/>
                </a:lnTo>
                <a:lnTo>
                  <a:pt x="1442" y="48"/>
                </a:lnTo>
                <a:lnTo>
                  <a:pt x="1431" y="14"/>
                </a:lnTo>
                <a:lnTo>
                  <a:pt x="1477" y="2"/>
                </a:lnTo>
                <a:lnTo>
                  <a:pt x="1511" y="2"/>
                </a:lnTo>
                <a:lnTo>
                  <a:pt x="1557" y="2"/>
                </a:lnTo>
              </a:path>
            </a:pathLst>
          </a:custGeom>
          <a:noFill/>
          <a:ln w="507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3" name="CustomShape 7"/>
          <p:cNvSpPr/>
          <p:nvPr/>
        </p:nvSpPr>
        <p:spPr>
          <a:xfrm>
            <a:off x="4419720" y="5048280"/>
            <a:ext cx="2525400" cy="580680"/>
          </a:xfrm>
          <a:custGeom>
            <a:avLst/>
            <a:gdLst/>
            <a:ahLst/>
            <a:rect l="l" t="t" r="r" b="b"/>
            <a:pathLst>
              <a:path w="1591" h="366">
                <a:moveTo>
                  <a:pt x="0" y="274"/>
                </a:moveTo>
                <a:lnTo>
                  <a:pt x="48" y="251"/>
                </a:lnTo>
                <a:lnTo>
                  <a:pt x="82" y="240"/>
                </a:lnTo>
                <a:lnTo>
                  <a:pt x="105" y="205"/>
                </a:lnTo>
                <a:lnTo>
                  <a:pt x="139" y="194"/>
                </a:lnTo>
                <a:lnTo>
                  <a:pt x="174" y="194"/>
                </a:lnTo>
                <a:lnTo>
                  <a:pt x="185" y="228"/>
                </a:lnTo>
                <a:lnTo>
                  <a:pt x="219" y="251"/>
                </a:lnTo>
                <a:lnTo>
                  <a:pt x="242" y="285"/>
                </a:lnTo>
                <a:lnTo>
                  <a:pt x="265" y="320"/>
                </a:lnTo>
                <a:lnTo>
                  <a:pt x="299" y="320"/>
                </a:lnTo>
                <a:lnTo>
                  <a:pt x="334" y="297"/>
                </a:lnTo>
                <a:lnTo>
                  <a:pt x="368" y="285"/>
                </a:lnTo>
                <a:lnTo>
                  <a:pt x="436" y="274"/>
                </a:lnTo>
                <a:lnTo>
                  <a:pt x="528" y="251"/>
                </a:lnTo>
                <a:lnTo>
                  <a:pt x="551" y="217"/>
                </a:lnTo>
                <a:lnTo>
                  <a:pt x="551" y="251"/>
                </a:lnTo>
                <a:lnTo>
                  <a:pt x="562" y="217"/>
                </a:lnTo>
                <a:lnTo>
                  <a:pt x="585" y="171"/>
                </a:lnTo>
                <a:lnTo>
                  <a:pt x="596" y="125"/>
                </a:lnTo>
                <a:lnTo>
                  <a:pt x="596" y="80"/>
                </a:lnTo>
                <a:lnTo>
                  <a:pt x="619" y="34"/>
                </a:lnTo>
                <a:lnTo>
                  <a:pt x="642" y="68"/>
                </a:lnTo>
                <a:lnTo>
                  <a:pt x="653" y="137"/>
                </a:lnTo>
                <a:lnTo>
                  <a:pt x="676" y="228"/>
                </a:lnTo>
                <a:lnTo>
                  <a:pt x="688" y="263"/>
                </a:lnTo>
                <a:lnTo>
                  <a:pt x="722" y="274"/>
                </a:lnTo>
                <a:lnTo>
                  <a:pt x="791" y="274"/>
                </a:lnTo>
                <a:lnTo>
                  <a:pt x="859" y="251"/>
                </a:lnTo>
                <a:lnTo>
                  <a:pt x="950" y="217"/>
                </a:lnTo>
                <a:lnTo>
                  <a:pt x="973" y="263"/>
                </a:lnTo>
                <a:lnTo>
                  <a:pt x="985" y="354"/>
                </a:lnTo>
                <a:lnTo>
                  <a:pt x="1019" y="365"/>
                </a:lnTo>
                <a:lnTo>
                  <a:pt x="1065" y="331"/>
                </a:lnTo>
                <a:lnTo>
                  <a:pt x="1076" y="251"/>
                </a:lnTo>
                <a:lnTo>
                  <a:pt x="1076" y="183"/>
                </a:lnTo>
                <a:lnTo>
                  <a:pt x="1088" y="137"/>
                </a:lnTo>
                <a:lnTo>
                  <a:pt x="1088" y="171"/>
                </a:lnTo>
                <a:lnTo>
                  <a:pt x="1088" y="68"/>
                </a:lnTo>
                <a:lnTo>
                  <a:pt x="1088" y="0"/>
                </a:lnTo>
                <a:lnTo>
                  <a:pt x="1122" y="11"/>
                </a:lnTo>
                <a:lnTo>
                  <a:pt x="1145" y="80"/>
                </a:lnTo>
                <a:lnTo>
                  <a:pt x="1179" y="114"/>
                </a:lnTo>
                <a:lnTo>
                  <a:pt x="1202" y="148"/>
                </a:lnTo>
                <a:lnTo>
                  <a:pt x="1225" y="240"/>
                </a:lnTo>
                <a:lnTo>
                  <a:pt x="1270" y="240"/>
                </a:lnTo>
                <a:lnTo>
                  <a:pt x="1305" y="194"/>
                </a:lnTo>
                <a:lnTo>
                  <a:pt x="1305" y="160"/>
                </a:lnTo>
                <a:lnTo>
                  <a:pt x="1316" y="114"/>
                </a:lnTo>
                <a:lnTo>
                  <a:pt x="1327" y="148"/>
                </a:lnTo>
                <a:lnTo>
                  <a:pt x="1327" y="217"/>
                </a:lnTo>
                <a:lnTo>
                  <a:pt x="1350" y="285"/>
                </a:lnTo>
                <a:lnTo>
                  <a:pt x="1350" y="331"/>
                </a:lnTo>
                <a:lnTo>
                  <a:pt x="1385" y="320"/>
                </a:lnTo>
                <a:lnTo>
                  <a:pt x="1430" y="297"/>
                </a:lnTo>
                <a:lnTo>
                  <a:pt x="1442" y="263"/>
                </a:lnTo>
                <a:lnTo>
                  <a:pt x="1442" y="228"/>
                </a:lnTo>
                <a:lnTo>
                  <a:pt x="1476" y="217"/>
                </a:lnTo>
                <a:lnTo>
                  <a:pt x="1510" y="240"/>
                </a:lnTo>
                <a:lnTo>
                  <a:pt x="1545" y="240"/>
                </a:lnTo>
                <a:lnTo>
                  <a:pt x="1590" y="251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4" name="CustomShape 8"/>
          <p:cNvSpPr/>
          <p:nvPr/>
        </p:nvSpPr>
        <p:spPr>
          <a:xfrm>
            <a:off x="1447920" y="555948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5" name="CustomShape 9"/>
          <p:cNvSpPr/>
          <p:nvPr/>
        </p:nvSpPr>
        <p:spPr>
          <a:xfrm>
            <a:off x="6934320" y="548316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6" name="CustomShape 10"/>
          <p:cNvSpPr/>
          <p:nvPr/>
        </p:nvSpPr>
        <p:spPr>
          <a:xfrm>
            <a:off x="3962520" y="4797360"/>
            <a:ext cx="7617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 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7" name="TextShape 11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6B64B09-DD69-4ACD-BE16-7DFFA966E7F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8" name="TextShape 12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30" dur="indefinite" restart="never" nodeType="tmRoot">
          <p:childTnLst>
            <p:seq>
              <p:cTn id="1031" dur="indefinite" nodeType="mainSeq">
                <p:childTnLst>
                  <p:par>
                    <p:cTn id="1032" nodeType="clickEffect" fill="hold">
                      <p:stCondLst>
                        <p:cond delay="indefinite"/>
                      </p:stCondLst>
                      <p:childTnLst>
                        <p:par>
                          <p:cTn id="10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">
                                            <p:txEl>
                                              <p:p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6" nodeType="clickEffect" fill="hold">
                      <p:stCondLst>
                        <p:cond delay="indefinite"/>
                      </p:stCondLst>
                      <p:childTnLst>
                        <p:par>
                          <p:cTn id="10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">
                                            <p:txEl>
                                              <p:pRg st="126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0" nodeType="clickEffect" fill="hold">
                      <p:stCondLst>
                        <p:cond delay="indefinite"/>
                      </p:stCondLst>
                      <p:childTnLst>
                        <p:par>
                          <p:cTn id="10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Recurrence For c(i,j,k), k &gt; 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0" name="CustomShape 2"/>
          <p:cNvSpPr/>
          <p:nvPr/>
        </p:nvSpPr>
        <p:spPr>
          <a:xfrm>
            <a:off x="434880" y="1595520"/>
            <a:ext cx="8457840" cy="7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Shortest path goes through vertex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1" name="CustomShape 3"/>
          <p:cNvSpPr/>
          <p:nvPr/>
        </p:nvSpPr>
        <p:spPr>
          <a:xfrm>
            <a:off x="7451640" y="282240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2" name="CustomShape 4"/>
          <p:cNvSpPr/>
          <p:nvPr/>
        </p:nvSpPr>
        <p:spPr>
          <a:xfrm>
            <a:off x="2041560" y="282240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3" name="CustomShape 5"/>
          <p:cNvSpPr/>
          <p:nvPr/>
        </p:nvSpPr>
        <p:spPr>
          <a:xfrm>
            <a:off x="4708440" y="282240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4" name="CustomShape 6"/>
          <p:cNvSpPr/>
          <p:nvPr/>
        </p:nvSpPr>
        <p:spPr>
          <a:xfrm>
            <a:off x="2263680" y="2892600"/>
            <a:ext cx="2472840" cy="568080"/>
          </a:xfrm>
          <a:custGeom>
            <a:avLst/>
            <a:gdLst/>
            <a:ahLst/>
            <a:rect l="l" t="t" r="r" b="b"/>
            <a:pathLst>
              <a:path w="1558" h="358">
                <a:moveTo>
                  <a:pt x="0" y="0"/>
                </a:moveTo>
                <a:lnTo>
                  <a:pt x="94" y="14"/>
                </a:lnTo>
                <a:lnTo>
                  <a:pt x="208" y="14"/>
                </a:lnTo>
                <a:lnTo>
                  <a:pt x="323" y="25"/>
                </a:lnTo>
                <a:lnTo>
                  <a:pt x="346" y="59"/>
                </a:lnTo>
                <a:lnTo>
                  <a:pt x="437" y="71"/>
                </a:lnTo>
                <a:lnTo>
                  <a:pt x="471" y="48"/>
                </a:lnTo>
                <a:lnTo>
                  <a:pt x="540" y="37"/>
                </a:lnTo>
                <a:lnTo>
                  <a:pt x="574" y="25"/>
                </a:lnTo>
                <a:lnTo>
                  <a:pt x="608" y="37"/>
                </a:lnTo>
                <a:lnTo>
                  <a:pt x="677" y="105"/>
                </a:lnTo>
                <a:lnTo>
                  <a:pt x="745" y="197"/>
                </a:lnTo>
                <a:lnTo>
                  <a:pt x="791" y="208"/>
                </a:lnTo>
                <a:lnTo>
                  <a:pt x="825" y="197"/>
                </a:lnTo>
                <a:lnTo>
                  <a:pt x="860" y="162"/>
                </a:lnTo>
                <a:lnTo>
                  <a:pt x="894" y="139"/>
                </a:lnTo>
                <a:lnTo>
                  <a:pt x="917" y="94"/>
                </a:lnTo>
                <a:lnTo>
                  <a:pt x="928" y="59"/>
                </a:lnTo>
                <a:lnTo>
                  <a:pt x="928" y="25"/>
                </a:lnTo>
                <a:lnTo>
                  <a:pt x="951" y="59"/>
                </a:lnTo>
                <a:lnTo>
                  <a:pt x="985" y="71"/>
                </a:lnTo>
                <a:lnTo>
                  <a:pt x="985" y="105"/>
                </a:lnTo>
                <a:lnTo>
                  <a:pt x="1020" y="82"/>
                </a:lnTo>
                <a:lnTo>
                  <a:pt x="1031" y="48"/>
                </a:lnTo>
                <a:lnTo>
                  <a:pt x="1065" y="48"/>
                </a:lnTo>
                <a:lnTo>
                  <a:pt x="1100" y="37"/>
                </a:lnTo>
                <a:lnTo>
                  <a:pt x="1134" y="71"/>
                </a:lnTo>
                <a:lnTo>
                  <a:pt x="1157" y="105"/>
                </a:lnTo>
                <a:lnTo>
                  <a:pt x="1157" y="139"/>
                </a:lnTo>
                <a:lnTo>
                  <a:pt x="1157" y="174"/>
                </a:lnTo>
                <a:lnTo>
                  <a:pt x="1157" y="208"/>
                </a:lnTo>
                <a:lnTo>
                  <a:pt x="1157" y="242"/>
                </a:lnTo>
                <a:lnTo>
                  <a:pt x="1157" y="277"/>
                </a:lnTo>
                <a:lnTo>
                  <a:pt x="1202" y="254"/>
                </a:lnTo>
                <a:lnTo>
                  <a:pt x="1248" y="242"/>
                </a:lnTo>
                <a:lnTo>
                  <a:pt x="1362" y="277"/>
                </a:lnTo>
                <a:lnTo>
                  <a:pt x="1431" y="345"/>
                </a:lnTo>
                <a:lnTo>
                  <a:pt x="1465" y="357"/>
                </a:lnTo>
                <a:lnTo>
                  <a:pt x="1488" y="322"/>
                </a:lnTo>
                <a:lnTo>
                  <a:pt x="1488" y="277"/>
                </a:lnTo>
                <a:lnTo>
                  <a:pt x="1488" y="231"/>
                </a:lnTo>
                <a:lnTo>
                  <a:pt x="1488" y="197"/>
                </a:lnTo>
                <a:lnTo>
                  <a:pt x="1477" y="162"/>
                </a:lnTo>
                <a:lnTo>
                  <a:pt x="1465" y="117"/>
                </a:lnTo>
                <a:lnTo>
                  <a:pt x="1442" y="48"/>
                </a:lnTo>
                <a:lnTo>
                  <a:pt x="1431" y="14"/>
                </a:lnTo>
                <a:lnTo>
                  <a:pt x="1477" y="2"/>
                </a:lnTo>
                <a:lnTo>
                  <a:pt x="1511" y="2"/>
                </a:lnTo>
                <a:lnTo>
                  <a:pt x="1557" y="2"/>
                </a:lnTo>
              </a:path>
            </a:pathLst>
          </a:custGeom>
          <a:noFill/>
          <a:ln w="507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5" name="CustomShape 7"/>
          <p:cNvSpPr/>
          <p:nvPr/>
        </p:nvSpPr>
        <p:spPr>
          <a:xfrm>
            <a:off x="4930920" y="2533680"/>
            <a:ext cx="2525400" cy="580680"/>
          </a:xfrm>
          <a:custGeom>
            <a:avLst/>
            <a:gdLst/>
            <a:ahLst/>
            <a:rect l="l" t="t" r="r" b="b"/>
            <a:pathLst>
              <a:path w="1591" h="366">
                <a:moveTo>
                  <a:pt x="0" y="274"/>
                </a:moveTo>
                <a:lnTo>
                  <a:pt x="48" y="251"/>
                </a:lnTo>
                <a:lnTo>
                  <a:pt x="82" y="240"/>
                </a:lnTo>
                <a:lnTo>
                  <a:pt x="105" y="205"/>
                </a:lnTo>
                <a:lnTo>
                  <a:pt x="139" y="194"/>
                </a:lnTo>
                <a:lnTo>
                  <a:pt x="174" y="194"/>
                </a:lnTo>
                <a:lnTo>
                  <a:pt x="185" y="228"/>
                </a:lnTo>
                <a:lnTo>
                  <a:pt x="219" y="251"/>
                </a:lnTo>
                <a:lnTo>
                  <a:pt x="242" y="285"/>
                </a:lnTo>
                <a:lnTo>
                  <a:pt x="265" y="320"/>
                </a:lnTo>
                <a:lnTo>
                  <a:pt x="299" y="320"/>
                </a:lnTo>
                <a:lnTo>
                  <a:pt x="334" y="297"/>
                </a:lnTo>
                <a:lnTo>
                  <a:pt x="368" y="285"/>
                </a:lnTo>
                <a:lnTo>
                  <a:pt x="436" y="274"/>
                </a:lnTo>
                <a:lnTo>
                  <a:pt x="528" y="251"/>
                </a:lnTo>
                <a:lnTo>
                  <a:pt x="551" y="217"/>
                </a:lnTo>
                <a:lnTo>
                  <a:pt x="551" y="251"/>
                </a:lnTo>
                <a:lnTo>
                  <a:pt x="562" y="217"/>
                </a:lnTo>
                <a:lnTo>
                  <a:pt x="585" y="171"/>
                </a:lnTo>
                <a:lnTo>
                  <a:pt x="596" y="125"/>
                </a:lnTo>
                <a:lnTo>
                  <a:pt x="596" y="80"/>
                </a:lnTo>
                <a:lnTo>
                  <a:pt x="619" y="34"/>
                </a:lnTo>
                <a:lnTo>
                  <a:pt x="642" y="68"/>
                </a:lnTo>
                <a:lnTo>
                  <a:pt x="653" y="137"/>
                </a:lnTo>
                <a:lnTo>
                  <a:pt x="676" y="228"/>
                </a:lnTo>
                <a:lnTo>
                  <a:pt x="688" y="263"/>
                </a:lnTo>
                <a:lnTo>
                  <a:pt x="722" y="274"/>
                </a:lnTo>
                <a:lnTo>
                  <a:pt x="791" y="274"/>
                </a:lnTo>
                <a:lnTo>
                  <a:pt x="859" y="251"/>
                </a:lnTo>
                <a:lnTo>
                  <a:pt x="950" y="217"/>
                </a:lnTo>
                <a:lnTo>
                  <a:pt x="973" y="263"/>
                </a:lnTo>
                <a:lnTo>
                  <a:pt x="985" y="354"/>
                </a:lnTo>
                <a:lnTo>
                  <a:pt x="1019" y="365"/>
                </a:lnTo>
                <a:lnTo>
                  <a:pt x="1065" y="331"/>
                </a:lnTo>
                <a:lnTo>
                  <a:pt x="1076" y="251"/>
                </a:lnTo>
                <a:lnTo>
                  <a:pt x="1076" y="183"/>
                </a:lnTo>
                <a:lnTo>
                  <a:pt x="1088" y="137"/>
                </a:lnTo>
                <a:lnTo>
                  <a:pt x="1088" y="171"/>
                </a:lnTo>
                <a:lnTo>
                  <a:pt x="1088" y="68"/>
                </a:lnTo>
                <a:lnTo>
                  <a:pt x="1088" y="0"/>
                </a:lnTo>
                <a:lnTo>
                  <a:pt x="1122" y="11"/>
                </a:lnTo>
                <a:lnTo>
                  <a:pt x="1145" y="80"/>
                </a:lnTo>
                <a:lnTo>
                  <a:pt x="1179" y="114"/>
                </a:lnTo>
                <a:lnTo>
                  <a:pt x="1202" y="148"/>
                </a:lnTo>
                <a:lnTo>
                  <a:pt x="1225" y="240"/>
                </a:lnTo>
                <a:lnTo>
                  <a:pt x="1270" y="240"/>
                </a:lnTo>
                <a:lnTo>
                  <a:pt x="1305" y="194"/>
                </a:lnTo>
                <a:lnTo>
                  <a:pt x="1305" y="160"/>
                </a:lnTo>
                <a:lnTo>
                  <a:pt x="1316" y="114"/>
                </a:lnTo>
                <a:lnTo>
                  <a:pt x="1327" y="148"/>
                </a:lnTo>
                <a:lnTo>
                  <a:pt x="1327" y="217"/>
                </a:lnTo>
                <a:lnTo>
                  <a:pt x="1350" y="285"/>
                </a:lnTo>
                <a:lnTo>
                  <a:pt x="1350" y="331"/>
                </a:lnTo>
                <a:lnTo>
                  <a:pt x="1385" y="320"/>
                </a:lnTo>
                <a:lnTo>
                  <a:pt x="1430" y="297"/>
                </a:lnTo>
                <a:lnTo>
                  <a:pt x="1442" y="263"/>
                </a:lnTo>
                <a:lnTo>
                  <a:pt x="1442" y="228"/>
                </a:lnTo>
                <a:lnTo>
                  <a:pt x="1476" y="217"/>
                </a:lnTo>
                <a:lnTo>
                  <a:pt x="1510" y="240"/>
                </a:lnTo>
                <a:lnTo>
                  <a:pt x="1545" y="240"/>
                </a:lnTo>
                <a:lnTo>
                  <a:pt x="1590" y="251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6" name="CustomShape 8"/>
          <p:cNvSpPr/>
          <p:nvPr/>
        </p:nvSpPr>
        <p:spPr>
          <a:xfrm>
            <a:off x="1959120" y="304488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7" name="CustomShape 9"/>
          <p:cNvSpPr/>
          <p:nvPr/>
        </p:nvSpPr>
        <p:spPr>
          <a:xfrm>
            <a:off x="7445520" y="296856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8" name="CustomShape 10"/>
          <p:cNvSpPr/>
          <p:nvPr/>
        </p:nvSpPr>
        <p:spPr>
          <a:xfrm>
            <a:off x="4702320" y="228276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9" name="CustomShape 11"/>
          <p:cNvSpPr/>
          <p:nvPr/>
        </p:nvSpPr>
        <p:spPr>
          <a:xfrm>
            <a:off x="358920" y="3805200"/>
            <a:ext cx="8457840" cy="22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may assume that vertex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not repeated because no cycle has negative length.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Largest permissible intermediate vertex on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paths is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k-1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0" name="TextShape 12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E28F498-E9FE-4A1D-9717-8D8FE73322F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1" name="TextShape 13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44" dur="indefinite" restart="never" nodeType="tmRoot">
          <p:childTnLst>
            <p:seq>
              <p:cTn id="1045" dur="indefinite" nodeType="mainSeq">
                <p:childTnLst>
                  <p:par>
                    <p:cTn id="1046" nodeType="clickEffect" fill="hold">
                      <p:stCondLst>
                        <p:cond delay="indefinite"/>
                      </p:stCondLst>
                      <p:childTnLst>
                        <p:par>
                          <p:cTn id="10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0" nodeType="clickEffect" fill="hold">
                      <p:stCondLst>
                        <p:cond delay="indefinite"/>
                      </p:stCondLst>
                      <p:childTnLst>
                        <p:par>
                          <p:cTn id="105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4" nodeType="clickEffect" fill="hold">
                      <p:stCondLst>
                        <p:cond delay="indefinite"/>
                      </p:stCondLst>
                      <p:childTnLst>
                        <p:par>
                          <p:cTn id="10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9">
                                            <p:txEl>
                                              <p:p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8" nodeType="clickEffect" fill="hold">
                      <p:stCondLst>
                        <p:cond delay="indefinite"/>
                      </p:stCondLst>
                      <p:childTnLst>
                        <p:par>
                          <p:cTn id="10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9">
                                            <p:txEl>
                                              <p:pRg st="8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Recurrence For c(i,j,k), k &gt; 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3" name="CustomShape 2"/>
          <p:cNvSpPr/>
          <p:nvPr/>
        </p:nvSpPr>
        <p:spPr>
          <a:xfrm>
            <a:off x="7616880" y="216864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4" name="CustomShape 3"/>
          <p:cNvSpPr/>
          <p:nvPr/>
        </p:nvSpPr>
        <p:spPr>
          <a:xfrm>
            <a:off x="2206800" y="216864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5" name="CustomShape 4"/>
          <p:cNvSpPr/>
          <p:nvPr/>
        </p:nvSpPr>
        <p:spPr>
          <a:xfrm>
            <a:off x="4873680" y="216864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6" name="CustomShape 5"/>
          <p:cNvSpPr/>
          <p:nvPr/>
        </p:nvSpPr>
        <p:spPr>
          <a:xfrm>
            <a:off x="2428920" y="2238480"/>
            <a:ext cx="2472840" cy="568080"/>
          </a:xfrm>
          <a:custGeom>
            <a:avLst/>
            <a:gdLst/>
            <a:ahLst/>
            <a:rect l="l" t="t" r="r" b="b"/>
            <a:pathLst>
              <a:path w="1558" h="358">
                <a:moveTo>
                  <a:pt x="0" y="0"/>
                </a:moveTo>
                <a:lnTo>
                  <a:pt x="94" y="14"/>
                </a:lnTo>
                <a:lnTo>
                  <a:pt x="208" y="14"/>
                </a:lnTo>
                <a:lnTo>
                  <a:pt x="323" y="25"/>
                </a:lnTo>
                <a:lnTo>
                  <a:pt x="346" y="59"/>
                </a:lnTo>
                <a:lnTo>
                  <a:pt x="437" y="71"/>
                </a:lnTo>
                <a:lnTo>
                  <a:pt x="471" y="48"/>
                </a:lnTo>
                <a:lnTo>
                  <a:pt x="540" y="37"/>
                </a:lnTo>
                <a:lnTo>
                  <a:pt x="574" y="25"/>
                </a:lnTo>
                <a:lnTo>
                  <a:pt x="608" y="37"/>
                </a:lnTo>
                <a:lnTo>
                  <a:pt x="677" y="105"/>
                </a:lnTo>
                <a:lnTo>
                  <a:pt x="745" y="197"/>
                </a:lnTo>
                <a:lnTo>
                  <a:pt x="791" y="208"/>
                </a:lnTo>
                <a:lnTo>
                  <a:pt x="825" y="197"/>
                </a:lnTo>
                <a:lnTo>
                  <a:pt x="860" y="162"/>
                </a:lnTo>
                <a:lnTo>
                  <a:pt x="894" y="139"/>
                </a:lnTo>
                <a:lnTo>
                  <a:pt x="917" y="94"/>
                </a:lnTo>
                <a:lnTo>
                  <a:pt x="928" y="59"/>
                </a:lnTo>
                <a:lnTo>
                  <a:pt x="928" y="25"/>
                </a:lnTo>
                <a:lnTo>
                  <a:pt x="951" y="59"/>
                </a:lnTo>
                <a:lnTo>
                  <a:pt x="985" y="71"/>
                </a:lnTo>
                <a:lnTo>
                  <a:pt x="985" y="105"/>
                </a:lnTo>
                <a:lnTo>
                  <a:pt x="1020" y="82"/>
                </a:lnTo>
                <a:lnTo>
                  <a:pt x="1031" y="48"/>
                </a:lnTo>
                <a:lnTo>
                  <a:pt x="1065" y="48"/>
                </a:lnTo>
                <a:lnTo>
                  <a:pt x="1100" y="37"/>
                </a:lnTo>
                <a:lnTo>
                  <a:pt x="1134" y="71"/>
                </a:lnTo>
                <a:lnTo>
                  <a:pt x="1157" y="105"/>
                </a:lnTo>
                <a:lnTo>
                  <a:pt x="1157" y="139"/>
                </a:lnTo>
                <a:lnTo>
                  <a:pt x="1157" y="174"/>
                </a:lnTo>
                <a:lnTo>
                  <a:pt x="1157" y="208"/>
                </a:lnTo>
                <a:lnTo>
                  <a:pt x="1157" y="242"/>
                </a:lnTo>
                <a:lnTo>
                  <a:pt x="1157" y="277"/>
                </a:lnTo>
                <a:lnTo>
                  <a:pt x="1202" y="254"/>
                </a:lnTo>
                <a:lnTo>
                  <a:pt x="1248" y="242"/>
                </a:lnTo>
                <a:lnTo>
                  <a:pt x="1362" y="277"/>
                </a:lnTo>
                <a:lnTo>
                  <a:pt x="1431" y="345"/>
                </a:lnTo>
                <a:lnTo>
                  <a:pt x="1465" y="357"/>
                </a:lnTo>
                <a:lnTo>
                  <a:pt x="1488" y="322"/>
                </a:lnTo>
                <a:lnTo>
                  <a:pt x="1488" y="277"/>
                </a:lnTo>
                <a:lnTo>
                  <a:pt x="1488" y="231"/>
                </a:lnTo>
                <a:lnTo>
                  <a:pt x="1488" y="197"/>
                </a:lnTo>
                <a:lnTo>
                  <a:pt x="1477" y="162"/>
                </a:lnTo>
                <a:lnTo>
                  <a:pt x="1465" y="117"/>
                </a:lnTo>
                <a:lnTo>
                  <a:pt x="1442" y="48"/>
                </a:lnTo>
                <a:lnTo>
                  <a:pt x="1431" y="14"/>
                </a:lnTo>
                <a:lnTo>
                  <a:pt x="1477" y="2"/>
                </a:lnTo>
                <a:lnTo>
                  <a:pt x="1511" y="2"/>
                </a:lnTo>
                <a:lnTo>
                  <a:pt x="1557" y="2"/>
                </a:lnTo>
              </a:path>
            </a:pathLst>
          </a:custGeom>
          <a:noFill/>
          <a:ln w="507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7" name="CustomShape 6"/>
          <p:cNvSpPr/>
          <p:nvPr/>
        </p:nvSpPr>
        <p:spPr>
          <a:xfrm>
            <a:off x="5095800" y="1879560"/>
            <a:ext cx="2525400" cy="580680"/>
          </a:xfrm>
          <a:custGeom>
            <a:avLst/>
            <a:gdLst/>
            <a:ahLst/>
            <a:rect l="l" t="t" r="r" b="b"/>
            <a:pathLst>
              <a:path w="1591" h="366">
                <a:moveTo>
                  <a:pt x="0" y="274"/>
                </a:moveTo>
                <a:lnTo>
                  <a:pt x="48" y="251"/>
                </a:lnTo>
                <a:lnTo>
                  <a:pt x="82" y="240"/>
                </a:lnTo>
                <a:lnTo>
                  <a:pt x="105" y="205"/>
                </a:lnTo>
                <a:lnTo>
                  <a:pt x="139" y="194"/>
                </a:lnTo>
                <a:lnTo>
                  <a:pt x="174" y="194"/>
                </a:lnTo>
                <a:lnTo>
                  <a:pt x="185" y="228"/>
                </a:lnTo>
                <a:lnTo>
                  <a:pt x="219" y="251"/>
                </a:lnTo>
                <a:lnTo>
                  <a:pt x="242" y="285"/>
                </a:lnTo>
                <a:lnTo>
                  <a:pt x="265" y="320"/>
                </a:lnTo>
                <a:lnTo>
                  <a:pt x="299" y="320"/>
                </a:lnTo>
                <a:lnTo>
                  <a:pt x="334" y="297"/>
                </a:lnTo>
                <a:lnTo>
                  <a:pt x="368" y="285"/>
                </a:lnTo>
                <a:lnTo>
                  <a:pt x="436" y="274"/>
                </a:lnTo>
                <a:lnTo>
                  <a:pt x="528" y="251"/>
                </a:lnTo>
                <a:lnTo>
                  <a:pt x="551" y="217"/>
                </a:lnTo>
                <a:lnTo>
                  <a:pt x="551" y="251"/>
                </a:lnTo>
                <a:lnTo>
                  <a:pt x="562" y="217"/>
                </a:lnTo>
                <a:lnTo>
                  <a:pt x="585" y="171"/>
                </a:lnTo>
                <a:lnTo>
                  <a:pt x="596" y="125"/>
                </a:lnTo>
                <a:lnTo>
                  <a:pt x="596" y="80"/>
                </a:lnTo>
                <a:lnTo>
                  <a:pt x="619" y="34"/>
                </a:lnTo>
                <a:lnTo>
                  <a:pt x="642" y="68"/>
                </a:lnTo>
                <a:lnTo>
                  <a:pt x="653" y="137"/>
                </a:lnTo>
                <a:lnTo>
                  <a:pt x="676" y="228"/>
                </a:lnTo>
                <a:lnTo>
                  <a:pt x="688" y="263"/>
                </a:lnTo>
                <a:lnTo>
                  <a:pt x="722" y="274"/>
                </a:lnTo>
                <a:lnTo>
                  <a:pt x="791" y="274"/>
                </a:lnTo>
                <a:lnTo>
                  <a:pt x="859" y="251"/>
                </a:lnTo>
                <a:lnTo>
                  <a:pt x="950" y="217"/>
                </a:lnTo>
                <a:lnTo>
                  <a:pt x="973" y="263"/>
                </a:lnTo>
                <a:lnTo>
                  <a:pt x="985" y="354"/>
                </a:lnTo>
                <a:lnTo>
                  <a:pt x="1019" y="365"/>
                </a:lnTo>
                <a:lnTo>
                  <a:pt x="1065" y="331"/>
                </a:lnTo>
                <a:lnTo>
                  <a:pt x="1076" y="251"/>
                </a:lnTo>
                <a:lnTo>
                  <a:pt x="1076" y="183"/>
                </a:lnTo>
                <a:lnTo>
                  <a:pt x="1088" y="137"/>
                </a:lnTo>
                <a:lnTo>
                  <a:pt x="1088" y="171"/>
                </a:lnTo>
                <a:lnTo>
                  <a:pt x="1088" y="68"/>
                </a:lnTo>
                <a:lnTo>
                  <a:pt x="1088" y="0"/>
                </a:lnTo>
                <a:lnTo>
                  <a:pt x="1122" y="11"/>
                </a:lnTo>
                <a:lnTo>
                  <a:pt x="1145" y="80"/>
                </a:lnTo>
                <a:lnTo>
                  <a:pt x="1179" y="114"/>
                </a:lnTo>
                <a:lnTo>
                  <a:pt x="1202" y="148"/>
                </a:lnTo>
                <a:lnTo>
                  <a:pt x="1225" y="240"/>
                </a:lnTo>
                <a:lnTo>
                  <a:pt x="1270" y="240"/>
                </a:lnTo>
                <a:lnTo>
                  <a:pt x="1305" y="194"/>
                </a:lnTo>
                <a:lnTo>
                  <a:pt x="1305" y="160"/>
                </a:lnTo>
                <a:lnTo>
                  <a:pt x="1316" y="114"/>
                </a:lnTo>
                <a:lnTo>
                  <a:pt x="1327" y="148"/>
                </a:lnTo>
                <a:lnTo>
                  <a:pt x="1327" y="217"/>
                </a:lnTo>
                <a:lnTo>
                  <a:pt x="1350" y="285"/>
                </a:lnTo>
                <a:lnTo>
                  <a:pt x="1350" y="331"/>
                </a:lnTo>
                <a:lnTo>
                  <a:pt x="1385" y="320"/>
                </a:lnTo>
                <a:lnTo>
                  <a:pt x="1430" y="297"/>
                </a:lnTo>
                <a:lnTo>
                  <a:pt x="1442" y="263"/>
                </a:lnTo>
                <a:lnTo>
                  <a:pt x="1442" y="228"/>
                </a:lnTo>
                <a:lnTo>
                  <a:pt x="1476" y="217"/>
                </a:lnTo>
                <a:lnTo>
                  <a:pt x="1510" y="240"/>
                </a:lnTo>
                <a:lnTo>
                  <a:pt x="1545" y="240"/>
                </a:lnTo>
                <a:lnTo>
                  <a:pt x="1590" y="251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8" name="CustomShape 7"/>
          <p:cNvSpPr/>
          <p:nvPr/>
        </p:nvSpPr>
        <p:spPr>
          <a:xfrm>
            <a:off x="2124000" y="239076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9" name="CustomShape 8"/>
          <p:cNvSpPr/>
          <p:nvPr/>
        </p:nvSpPr>
        <p:spPr>
          <a:xfrm>
            <a:off x="7610400" y="231444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0" name="CustomShape 9"/>
          <p:cNvSpPr/>
          <p:nvPr/>
        </p:nvSpPr>
        <p:spPr>
          <a:xfrm>
            <a:off x="4867200" y="162864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1" name="CustomShape 10"/>
          <p:cNvSpPr/>
          <p:nvPr/>
        </p:nvSpPr>
        <p:spPr>
          <a:xfrm>
            <a:off x="520560" y="3643200"/>
            <a:ext cx="7938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path must be a shortest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path that goes through no vertex larger than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k-1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2" name="CustomShape 11"/>
          <p:cNvSpPr/>
          <p:nvPr/>
        </p:nvSpPr>
        <p:spPr>
          <a:xfrm>
            <a:off x="2273400" y="1816200"/>
            <a:ext cx="2541240" cy="399600"/>
          </a:xfrm>
          <a:custGeom>
            <a:avLst/>
            <a:gdLst/>
            <a:ahLst/>
            <a:rect l="l" t="t" r="r" b="b"/>
            <a:pathLst>
              <a:path w="1601" h="252">
                <a:moveTo>
                  <a:pt x="18" y="210"/>
                </a:moveTo>
                <a:lnTo>
                  <a:pt x="0" y="160"/>
                </a:lnTo>
                <a:lnTo>
                  <a:pt x="12" y="125"/>
                </a:lnTo>
                <a:lnTo>
                  <a:pt x="57" y="114"/>
                </a:lnTo>
                <a:lnTo>
                  <a:pt x="92" y="114"/>
                </a:lnTo>
                <a:lnTo>
                  <a:pt x="183" y="125"/>
                </a:lnTo>
                <a:lnTo>
                  <a:pt x="217" y="125"/>
                </a:lnTo>
                <a:lnTo>
                  <a:pt x="252" y="102"/>
                </a:lnTo>
                <a:lnTo>
                  <a:pt x="343" y="91"/>
                </a:lnTo>
                <a:lnTo>
                  <a:pt x="412" y="114"/>
                </a:lnTo>
                <a:lnTo>
                  <a:pt x="446" y="102"/>
                </a:lnTo>
                <a:lnTo>
                  <a:pt x="514" y="91"/>
                </a:lnTo>
                <a:lnTo>
                  <a:pt x="560" y="57"/>
                </a:lnTo>
                <a:lnTo>
                  <a:pt x="594" y="68"/>
                </a:lnTo>
                <a:lnTo>
                  <a:pt x="629" y="91"/>
                </a:lnTo>
                <a:lnTo>
                  <a:pt x="697" y="114"/>
                </a:lnTo>
                <a:lnTo>
                  <a:pt x="789" y="125"/>
                </a:lnTo>
                <a:lnTo>
                  <a:pt x="823" y="114"/>
                </a:lnTo>
                <a:lnTo>
                  <a:pt x="846" y="80"/>
                </a:lnTo>
                <a:lnTo>
                  <a:pt x="926" y="80"/>
                </a:lnTo>
                <a:lnTo>
                  <a:pt x="1017" y="102"/>
                </a:lnTo>
                <a:lnTo>
                  <a:pt x="1063" y="102"/>
                </a:lnTo>
                <a:lnTo>
                  <a:pt x="1097" y="91"/>
                </a:lnTo>
                <a:lnTo>
                  <a:pt x="1120" y="57"/>
                </a:lnTo>
                <a:lnTo>
                  <a:pt x="1154" y="11"/>
                </a:lnTo>
                <a:lnTo>
                  <a:pt x="1188" y="0"/>
                </a:lnTo>
                <a:lnTo>
                  <a:pt x="1188" y="34"/>
                </a:lnTo>
                <a:lnTo>
                  <a:pt x="1188" y="68"/>
                </a:lnTo>
                <a:lnTo>
                  <a:pt x="1223" y="102"/>
                </a:lnTo>
                <a:lnTo>
                  <a:pt x="1257" y="137"/>
                </a:lnTo>
                <a:lnTo>
                  <a:pt x="1280" y="171"/>
                </a:lnTo>
                <a:lnTo>
                  <a:pt x="1303" y="217"/>
                </a:lnTo>
                <a:lnTo>
                  <a:pt x="1371" y="228"/>
                </a:lnTo>
                <a:lnTo>
                  <a:pt x="1463" y="240"/>
                </a:lnTo>
                <a:lnTo>
                  <a:pt x="1531" y="240"/>
                </a:lnTo>
                <a:lnTo>
                  <a:pt x="1565" y="251"/>
                </a:lnTo>
                <a:lnTo>
                  <a:pt x="1600" y="251"/>
                </a:lnTo>
              </a:path>
            </a:pathLst>
          </a:custGeom>
          <a:noFill/>
          <a:ln w="50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3" name="CustomShape 12"/>
          <p:cNvSpPr/>
          <p:nvPr/>
        </p:nvSpPr>
        <p:spPr>
          <a:xfrm>
            <a:off x="444600" y="4940280"/>
            <a:ext cx="823068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216000" indent="-216000" algn="ctr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not, replace current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path with a shorter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path to get an even shorter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path.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4" name="TextShape 1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D28CE9B-41BA-411E-9AF0-D3FDC800264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5" name="TextShape 1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62" dur="indefinite" restart="never" nodeType="tmRoot">
          <p:childTnLst>
            <p:seq>
              <p:cTn id="1063" dur="indefinite" nodeType="mainSeq">
                <p:childTnLst>
                  <p:par>
                    <p:cTn id="1064" nodeType="clickEffect" fill="hold">
                      <p:stCondLst>
                        <p:cond delay="indefinite"/>
                      </p:stCondLst>
                      <p:childTnLst>
                        <p:par>
                          <p:cTn id="10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1">
                                            <p:txEl>
                                              <p:p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8" nodeType="clickEffect" fill="hold">
                      <p:stCondLst>
                        <p:cond delay="indefinite"/>
                      </p:stCondLst>
                      <p:childTnLst>
                        <p:par>
                          <p:cTn id="10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3">
                                            <p:txEl>
                                              <p:p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2" nodeType="clickEffect" fill="hold">
                      <p:stCondLst>
                        <p:cond delay="indefinite"/>
                      </p:stCondLst>
                      <p:childTnLst>
                        <p:par>
                          <p:cTn id="10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Recurrence For c(i,j,k), k &gt; 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7" name="CustomShape 2"/>
          <p:cNvSpPr/>
          <p:nvPr/>
        </p:nvSpPr>
        <p:spPr>
          <a:xfrm>
            <a:off x="7613640" y="220356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8" name="CustomShape 3"/>
          <p:cNvSpPr/>
          <p:nvPr/>
        </p:nvSpPr>
        <p:spPr>
          <a:xfrm>
            <a:off x="2203560" y="220356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9" name="CustomShape 4"/>
          <p:cNvSpPr/>
          <p:nvPr/>
        </p:nvSpPr>
        <p:spPr>
          <a:xfrm>
            <a:off x="4870440" y="220356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0" name="CustomShape 5"/>
          <p:cNvSpPr/>
          <p:nvPr/>
        </p:nvSpPr>
        <p:spPr>
          <a:xfrm>
            <a:off x="2425680" y="2273400"/>
            <a:ext cx="2472840" cy="568080"/>
          </a:xfrm>
          <a:custGeom>
            <a:avLst/>
            <a:gdLst/>
            <a:ahLst/>
            <a:rect l="l" t="t" r="r" b="b"/>
            <a:pathLst>
              <a:path w="1558" h="358">
                <a:moveTo>
                  <a:pt x="0" y="0"/>
                </a:moveTo>
                <a:lnTo>
                  <a:pt x="94" y="14"/>
                </a:lnTo>
                <a:lnTo>
                  <a:pt x="208" y="14"/>
                </a:lnTo>
                <a:lnTo>
                  <a:pt x="323" y="25"/>
                </a:lnTo>
                <a:lnTo>
                  <a:pt x="346" y="59"/>
                </a:lnTo>
                <a:lnTo>
                  <a:pt x="437" y="71"/>
                </a:lnTo>
                <a:lnTo>
                  <a:pt x="471" y="48"/>
                </a:lnTo>
                <a:lnTo>
                  <a:pt x="540" y="37"/>
                </a:lnTo>
                <a:lnTo>
                  <a:pt x="574" y="25"/>
                </a:lnTo>
                <a:lnTo>
                  <a:pt x="608" y="37"/>
                </a:lnTo>
                <a:lnTo>
                  <a:pt x="677" y="105"/>
                </a:lnTo>
                <a:lnTo>
                  <a:pt x="745" y="197"/>
                </a:lnTo>
                <a:lnTo>
                  <a:pt x="791" y="208"/>
                </a:lnTo>
                <a:lnTo>
                  <a:pt x="825" y="197"/>
                </a:lnTo>
                <a:lnTo>
                  <a:pt x="860" y="162"/>
                </a:lnTo>
                <a:lnTo>
                  <a:pt x="894" y="139"/>
                </a:lnTo>
                <a:lnTo>
                  <a:pt x="917" y="94"/>
                </a:lnTo>
                <a:lnTo>
                  <a:pt x="928" y="59"/>
                </a:lnTo>
                <a:lnTo>
                  <a:pt x="928" y="25"/>
                </a:lnTo>
                <a:lnTo>
                  <a:pt x="951" y="59"/>
                </a:lnTo>
                <a:lnTo>
                  <a:pt x="985" y="71"/>
                </a:lnTo>
                <a:lnTo>
                  <a:pt x="985" y="105"/>
                </a:lnTo>
                <a:lnTo>
                  <a:pt x="1020" y="82"/>
                </a:lnTo>
                <a:lnTo>
                  <a:pt x="1031" y="48"/>
                </a:lnTo>
                <a:lnTo>
                  <a:pt x="1065" y="48"/>
                </a:lnTo>
                <a:lnTo>
                  <a:pt x="1100" y="37"/>
                </a:lnTo>
                <a:lnTo>
                  <a:pt x="1134" y="71"/>
                </a:lnTo>
                <a:lnTo>
                  <a:pt x="1157" y="105"/>
                </a:lnTo>
                <a:lnTo>
                  <a:pt x="1157" y="139"/>
                </a:lnTo>
                <a:lnTo>
                  <a:pt x="1157" y="174"/>
                </a:lnTo>
                <a:lnTo>
                  <a:pt x="1157" y="208"/>
                </a:lnTo>
                <a:lnTo>
                  <a:pt x="1157" y="242"/>
                </a:lnTo>
                <a:lnTo>
                  <a:pt x="1157" y="277"/>
                </a:lnTo>
                <a:lnTo>
                  <a:pt x="1202" y="254"/>
                </a:lnTo>
                <a:lnTo>
                  <a:pt x="1248" y="242"/>
                </a:lnTo>
                <a:lnTo>
                  <a:pt x="1362" y="277"/>
                </a:lnTo>
                <a:lnTo>
                  <a:pt x="1431" y="345"/>
                </a:lnTo>
                <a:lnTo>
                  <a:pt x="1465" y="357"/>
                </a:lnTo>
                <a:lnTo>
                  <a:pt x="1488" y="322"/>
                </a:lnTo>
                <a:lnTo>
                  <a:pt x="1488" y="277"/>
                </a:lnTo>
                <a:lnTo>
                  <a:pt x="1488" y="231"/>
                </a:lnTo>
                <a:lnTo>
                  <a:pt x="1488" y="197"/>
                </a:lnTo>
                <a:lnTo>
                  <a:pt x="1477" y="162"/>
                </a:lnTo>
                <a:lnTo>
                  <a:pt x="1465" y="117"/>
                </a:lnTo>
                <a:lnTo>
                  <a:pt x="1442" y="48"/>
                </a:lnTo>
                <a:lnTo>
                  <a:pt x="1431" y="14"/>
                </a:lnTo>
                <a:lnTo>
                  <a:pt x="1477" y="2"/>
                </a:lnTo>
                <a:lnTo>
                  <a:pt x="1511" y="2"/>
                </a:lnTo>
                <a:lnTo>
                  <a:pt x="1557" y="2"/>
                </a:lnTo>
              </a:path>
            </a:pathLst>
          </a:custGeom>
          <a:noFill/>
          <a:ln w="507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1" name="CustomShape 6"/>
          <p:cNvSpPr/>
          <p:nvPr/>
        </p:nvSpPr>
        <p:spPr>
          <a:xfrm>
            <a:off x="5092560" y="1914480"/>
            <a:ext cx="2525400" cy="580680"/>
          </a:xfrm>
          <a:custGeom>
            <a:avLst/>
            <a:gdLst/>
            <a:ahLst/>
            <a:rect l="l" t="t" r="r" b="b"/>
            <a:pathLst>
              <a:path w="1591" h="366">
                <a:moveTo>
                  <a:pt x="0" y="274"/>
                </a:moveTo>
                <a:lnTo>
                  <a:pt x="48" y="251"/>
                </a:lnTo>
                <a:lnTo>
                  <a:pt x="82" y="240"/>
                </a:lnTo>
                <a:lnTo>
                  <a:pt x="105" y="205"/>
                </a:lnTo>
                <a:lnTo>
                  <a:pt x="139" y="194"/>
                </a:lnTo>
                <a:lnTo>
                  <a:pt x="174" y="194"/>
                </a:lnTo>
                <a:lnTo>
                  <a:pt x="185" y="228"/>
                </a:lnTo>
                <a:lnTo>
                  <a:pt x="219" y="251"/>
                </a:lnTo>
                <a:lnTo>
                  <a:pt x="242" y="285"/>
                </a:lnTo>
                <a:lnTo>
                  <a:pt x="265" y="320"/>
                </a:lnTo>
                <a:lnTo>
                  <a:pt x="299" y="320"/>
                </a:lnTo>
                <a:lnTo>
                  <a:pt x="334" y="297"/>
                </a:lnTo>
                <a:lnTo>
                  <a:pt x="368" y="285"/>
                </a:lnTo>
                <a:lnTo>
                  <a:pt x="436" y="274"/>
                </a:lnTo>
                <a:lnTo>
                  <a:pt x="528" y="251"/>
                </a:lnTo>
                <a:lnTo>
                  <a:pt x="551" y="217"/>
                </a:lnTo>
                <a:lnTo>
                  <a:pt x="551" y="251"/>
                </a:lnTo>
                <a:lnTo>
                  <a:pt x="562" y="217"/>
                </a:lnTo>
                <a:lnTo>
                  <a:pt x="585" y="171"/>
                </a:lnTo>
                <a:lnTo>
                  <a:pt x="596" y="125"/>
                </a:lnTo>
                <a:lnTo>
                  <a:pt x="596" y="80"/>
                </a:lnTo>
                <a:lnTo>
                  <a:pt x="619" y="34"/>
                </a:lnTo>
                <a:lnTo>
                  <a:pt x="642" y="68"/>
                </a:lnTo>
                <a:lnTo>
                  <a:pt x="653" y="137"/>
                </a:lnTo>
                <a:lnTo>
                  <a:pt x="676" y="228"/>
                </a:lnTo>
                <a:lnTo>
                  <a:pt x="688" y="263"/>
                </a:lnTo>
                <a:lnTo>
                  <a:pt x="722" y="274"/>
                </a:lnTo>
                <a:lnTo>
                  <a:pt x="791" y="274"/>
                </a:lnTo>
                <a:lnTo>
                  <a:pt x="859" y="251"/>
                </a:lnTo>
                <a:lnTo>
                  <a:pt x="950" y="217"/>
                </a:lnTo>
                <a:lnTo>
                  <a:pt x="973" y="263"/>
                </a:lnTo>
                <a:lnTo>
                  <a:pt x="985" y="354"/>
                </a:lnTo>
                <a:lnTo>
                  <a:pt x="1019" y="365"/>
                </a:lnTo>
                <a:lnTo>
                  <a:pt x="1065" y="331"/>
                </a:lnTo>
                <a:lnTo>
                  <a:pt x="1076" y="251"/>
                </a:lnTo>
                <a:lnTo>
                  <a:pt x="1076" y="183"/>
                </a:lnTo>
                <a:lnTo>
                  <a:pt x="1088" y="137"/>
                </a:lnTo>
                <a:lnTo>
                  <a:pt x="1088" y="171"/>
                </a:lnTo>
                <a:lnTo>
                  <a:pt x="1088" y="68"/>
                </a:lnTo>
                <a:lnTo>
                  <a:pt x="1088" y="0"/>
                </a:lnTo>
                <a:lnTo>
                  <a:pt x="1122" y="11"/>
                </a:lnTo>
                <a:lnTo>
                  <a:pt x="1145" y="80"/>
                </a:lnTo>
                <a:lnTo>
                  <a:pt x="1179" y="114"/>
                </a:lnTo>
                <a:lnTo>
                  <a:pt x="1202" y="148"/>
                </a:lnTo>
                <a:lnTo>
                  <a:pt x="1225" y="240"/>
                </a:lnTo>
                <a:lnTo>
                  <a:pt x="1270" y="240"/>
                </a:lnTo>
                <a:lnTo>
                  <a:pt x="1305" y="194"/>
                </a:lnTo>
                <a:lnTo>
                  <a:pt x="1305" y="160"/>
                </a:lnTo>
                <a:lnTo>
                  <a:pt x="1316" y="114"/>
                </a:lnTo>
                <a:lnTo>
                  <a:pt x="1327" y="148"/>
                </a:lnTo>
                <a:lnTo>
                  <a:pt x="1327" y="217"/>
                </a:lnTo>
                <a:lnTo>
                  <a:pt x="1350" y="285"/>
                </a:lnTo>
                <a:lnTo>
                  <a:pt x="1350" y="331"/>
                </a:lnTo>
                <a:lnTo>
                  <a:pt x="1385" y="320"/>
                </a:lnTo>
                <a:lnTo>
                  <a:pt x="1430" y="297"/>
                </a:lnTo>
                <a:lnTo>
                  <a:pt x="1442" y="263"/>
                </a:lnTo>
                <a:lnTo>
                  <a:pt x="1442" y="228"/>
                </a:lnTo>
                <a:lnTo>
                  <a:pt x="1476" y="217"/>
                </a:lnTo>
                <a:lnTo>
                  <a:pt x="1510" y="240"/>
                </a:lnTo>
                <a:lnTo>
                  <a:pt x="1545" y="240"/>
                </a:lnTo>
                <a:lnTo>
                  <a:pt x="1590" y="251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CustomShape 7"/>
          <p:cNvSpPr/>
          <p:nvPr/>
        </p:nvSpPr>
        <p:spPr>
          <a:xfrm>
            <a:off x="2120760" y="242568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3" name="CustomShape 8"/>
          <p:cNvSpPr/>
          <p:nvPr/>
        </p:nvSpPr>
        <p:spPr>
          <a:xfrm>
            <a:off x="7607160" y="234936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4" name="CustomShape 9"/>
          <p:cNvSpPr/>
          <p:nvPr/>
        </p:nvSpPr>
        <p:spPr>
          <a:xfrm>
            <a:off x="4863960" y="166356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5" name="CustomShape 10"/>
          <p:cNvSpPr/>
          <p:nvPr/>
        </p:nvSpPr>
        <p:spPr>
          <a:xfrm>
            <a:off x="539640" y="3284640"/>
            <a:ext cx="8457840" cy="27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Similarly,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path must be a shortest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path that goes through no vertex larger than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k-1.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Therefore, length of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path is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c(i,k,k-1),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length of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path is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c(k,j,k-1).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So,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c(i,j,k) = c(i,k,k-1) + c(k,j,k-1).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6" name="TextShape 11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2B031CC-4F1C-4FB6-90D6-A98A01B6328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7" name="TextShape 12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76" dur="indefinite" restart="never" nodeType="tmRoot">
          <p:childTnLst>
            <p:seq>
              <p:cTn id="1077" dur="indefinite" nodeType="mainSeq">
                <p:childTnLst>
                  <p:par>
                    <p:cTn id="1078" nodeType="clickEffect" fill="hold">
                      <p:stCondLst>
                        <p:cond delay="indefinite"/>
                      </p:stCondLst>
                      <p:childTnLst>
                        <p:par>
                          <p:cTn id="10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">
                                            <p:txEl>
                                              <p:p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2" nodeType="clickEffect" fill="hold">
                      <p:stCondLst>
                        <p:cond delay="indefinite"/>
                      </p:stCondLst>
                      <p:childTnLst>
                        <p:par>
                          <p:cTn id="10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">
                                            <p:txEl>
                                              <p:pRg st="99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6" nodeType="clickEffect" fill="hold">
                      <p:stCondLst>
                        <p:cond delay="indefinite"/>
                      </p:stCondLst>
                      <p:childTnLst>
                        <p:par>
                          <p:cTn id="10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">
                                            <p:txEl>
                                              <p:pRg st="189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Recurrence For c(i,j,k) ), k &gt; 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9" name="CustomShape 2"/>
          <p:cNvSpPr/>
          <p:nvPr/>
        </p:nvSpPr>
        <p:spPr>
          <a:xfrm>
            <a:off x="7613640" y="220356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0" name="CustomShape 3"/>
          <p:cNvSpPr/>
          <p:nvPr/>
        </p:nvSpPr>
        <p:spPr>
          <a:xfrm>
            <a:off x="2203560" y="220356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1" name="CustomShape 4"/>
          <p:cNvSpPr/>
          <p:nvPr/>
        </p:nvSpPr>
        <p:spPr>
          <a:xfrm>
            <a:off x="4870440" y="2203560"/>
            <a:ext cx="215640" cy="2156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2" name="CustomShape 5"/>
          <p:cNvSpPr/>
          <p:nvPr/>
        </p:nvSpPr>
        <p:spPr>
          <a:xfrm>
            <a:off x="2425680" y="2273400"/>
            <a:ext cx="2472840" cy="568080"/>
          </a:xfrm>
          <a:custGeom>
            <a:avLst/>
            <a:gdLst/>
            <a:ahLst/>
            <a:rect l="l" t="t" r="r" b="b"/>
            <a:pathLst>
              <a:path w="1558" h="358">
                <a:moveTo>
                  <a:pt x="0" y="0"/>
                </a:moveTo>
                <a:lnTo>
                  <a:pt x="94" y="14"/>
                </a:lnTo>
                <a:lnTo>
                  <a:pt x="208" y="14"/>
                </a:lnTo>
                <a:lnTo>
                  <a:pt x="323" y="25"/>
                </a:lnTo>
                <a:lnTo>
                  <a:pt x="346" y="59"/>
                </a:lnTo>
                <a:lnTo>
                  <a:pt x="437" y="71"/>
                </a:lnTo>
                <a:lnTo>
                  <a:pt x="471" y="48"/>
                </a:lnTo>
                <a:lnTo>
                  <a:pt x="540" y="37"/>
                </a:lnTo>
                <a:lnTo>
                  <a:pt x="574" y="25"/>
                </a:lnTo>
                <a:lnTo>
                  <a:pt x="608" y="37"/>
                </a:lnTo>
                <a:lnTo>
                  <a:pt x="677" y="105"/>
                </a:lnTo>
                <a:lnTo>
                  <a:pt x="745" y="197"/>
                </a:lnTo>
                <a:lnTo>
                  <a:pt x="791" y="208"/>
                </a:lnTo>
                <a:lnTo>
                  <a:pt x="825" y="197"/>
                </a:lnTo>
                <a:lnTo>
                  <a:pt x="860" y="162"/>
                </a:lnTo>
                <a:lnTo>
                  <a:pt x="894" y="139"/>
                </a:lnTo>
                <a:lnTo>
                  <a:pt x="917" y="94"/>
                </a:lnTo>
                <a:lnTo>
                  <a:pt x="928" y="59"/>
                </a:lnTo>
                <a:lnTo>
                  <a:pt x="928" y="25"/>
                </a:lnTo>
                <a:lnTo>
                  <a:pt x="951" y="59"/>
                </a:lnTo>
                <a:lnTo>
                  <a:pt x="985" y="71"/>
                </a:lnTo>
                <a:lnTo>
                  <a:pt x="985" y="105"/>
                </a:lnTo>
                <a:lnTo>
                  <a:pt x="1020" y="82"/>
                </a:lnTo>
                <a:lnTo>
                  <a:pt x="1031" y="48"/>
                </a:lnTo>
                <a:lnTo>
                  <a:pt x="1065" y="48"/>
                </a:lnTo>
                <a:lnTo>
                  <a:pt x="1100" y="37"/>
                </a:lnTo>
                <a:lnTo>
                  <a:pt x="1134" y="71"/>
                </a:lnTo>
                <a:lnTo>
                  <a:pt x="1157" y="105"/>
                </a:lnTo>
                <a:lnTo>
                  <a:pt x="1157" y="139"/>
                </a:lnTo>
                <a:lnTo>
                  <a:pt x="1157" y="174"/>
                </a:lnTo>
                <a:lnTo>
                  <a:pt x="1157" y="208"/>
                </a:lnTo>
                <a:lnTo>
                  <a:pt x="1157" y="242"/>
                </a:lnTo>
                <a:lnTo>
                  <a:pt x="1157" y="277"/>
                </a:lnTo>
                <a:lnTo>
                  <a:pt x="1202" y="254"/>
                </a:lnTo>
                <a:lnTo>
                  <a:pt x="1248" y="242"/>
                </a:lnTo>
                <a:lnTo>
                  <a:pt x="1362" y="277"/>
                </a:lnTo>
                <a:lnTo>
                  <a:pt x="1431" y="345"/>
                </a:lnTo>
                <a:lnTo>
                  <a:pt x="1465" y="357"/>
                </a:lnTo>
                <a:lnTo>
                  <a:pt x="1488" y="322"/>
                </a:lnTo>
                <a:lnTo>
                  <a:pt x="1488" y="277"/>
                </a:lnTo>
                <a:lnTo>
                  <a:pt x="1488" y="231"/>
                </a:lnTo>
                <a:lnTo>
                  <a:pt x="1488" y="197"/>
                </a:lnTo>
                <a:lnTo>
                  <a:pt x="1477" y="162"/>
                </a:lnTo>
                <a:lnTo>
                  <a:pt x="1465" y="117"/>
                </a:lnTo>
                <a:lnTo>
                  <a:pt x="1442" y="48"/>
                </a:lnTo>
                <a:lnTo>
                  <a:pt x="1431" y="14"/>
                </a:lnTo>
                <a:lnTo>
                  <a:pt x="1477" y="2"/>
                </a:lnTo>
                <a:lnTo>
                  <a:pt x="1511" y="2"/>
                </a:lnTo>
                <a:lnTo>
                  <a:pt x="1557" y="2"/>
                </a:lnTo>
              </a:path>
            </a:pathLst>
          </a:custGeom>
          <a:noFill/>
          <a:ln w="507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3" name="CustomShape 6"/>
          <p:cNvSpPr/>
          <p:nvPr/>
        </p:nvSpPr>
        <p:spPr>
          <a:xfrm>
            <a:off x="5092560" y="1914480"/>
            <a:ext cx="2525400" cy="580680"/>
          </a:xfrm>
          <a:custGeom>
            <a:avLst/>
            <a:gdLst/>
            <a:ahLst/>
            <a:rect l="l" t="t" r="r" b="b"/>
            <a:pathLst>
              <a:path w="1591" h="366">
                <a:moveTo>
                  <a:pt x="0" y="274"/>
                </a:moveTo>
                <a:lnTo>
                  <a:pt x="48" y="251"/>
                </a:lnTo>
                <a:lnTo>
                  <a:pt x="82" y="240"/>
                </a:lnTo>
                <a:lnTo>
                  <a:pt x="105" y="205"/>
                </a:lnTo>
                <a:lnTo>
                  <a:pt x="139" y="194"/>
                </a:lnTo>
                <a:lnTo>
                  <a:pt x="174" y="194"/>
                </a:lnTo>
                <a:lnTo>
                  <a:pt x="185" y="228"/>
                </a:lnTo>
                <a:lnTo>
                  <a:pt x="219" y="251"/>
                </a:lnTo>
                <a:lnTo>
                  <a:pt x="242" y="285"/>
                </a:lnTo>
                <a:lnTo>
                  <a:pt x="265" y="320"/>
                </a:lnTo>
                <a:lnTo>
                  <a:pt x="299" y="320"/>
                </a:lnTo>
                <a:lnTo>
                  <a:pt x="334" y="297"/>
                </a:lnTo>
                <a:lnTo>
                  <a:pt x="368" y="285"/>
                </a:lnTo>
                <a:lnTo>
                  <a:pt x="436" y="274"/>
                </a:lnTo>
                <a:lnTo>
                  <a:pt x="528" y="251"/>
                </a:lnTo>
                <a:lnTo>
                  <a:pt x="551" y="217"/>
                </a:lnTo>
                <a:lnTo>
                  <a:pt x="551" y="251"/>
                </a:lnTo>
                <a:lnTo>
                  <a:pt x="562" y="217"/>
                </a:lnTo>
                <a:lnTo>
                  <a:pt x="585" y="171"/>
                </a:lnTo>
                <a:lnTo>
                  <a:pt x="596" y="125"/>
                </a:lnTo>
                <a:lnTo>
                  <a:pt x="596" y="80"/>
                </a:lnTo>
                <a:lnTo>
                  <a:pt x="619" y="34"/>
                </a:lnTo>
                <a:lnTo>
                  <a:pt x="642" y="68"/>
                </a:lnTo>
                <a:lnTo>
                  <a:pt x="653" y="137"/>
                </a:lnTo>
                <a:lnTo>
                  <a:pt x="676" y="228"/>
                </a:lnTo>
                <a:lnTo>
                  <a:pt x="688" y="263"/>
                </a:lnTo>
                <a:lnTo>
                  <a:pt x="722" y="274"/>
                </a:lnTo>
                <a:lnTo>
                  <a:pt x="791" y="274"/>
                </a:lnTo>
                <a:lnTo>
                  <a:pt x="859" y="251"/>
                </a:lnTo>
                <a:lnTo>
                  <a:pt x="950" y="217"/>
                </a:lnTo>
                <a:lnTo>
                  <a:pt x="973" y="263"/>
                </a:lnTo>
                <a:lnTo>
                  <a:pt x="985" y="354"/>
                </a:lnTo>
                <a:lnTo>
                  <a:pt x="1019" y="365"/>
                </a:lnTo>
                <a:lnTo>
                  <a:pt x="1065" y="331"/>
                </a:lnTo>
                <a:lnTo>
                  <a:pt x="1076" y="251"/>
                </a:lnTo>
                <a:lnTo>
                  <a:pt x="1076" y="183"/>
                </a:lnTo>
                <a:lnTo>
                  <a:pt x="1088" y="137"/>
                </a:lnTo>
                <a:lnTo>
                  <a:pt x="1088" y="171"/>
                </a:lnTo>
                <a:lnTo>
                  <a:pt x="1088" y="68"/>
                </a:lnTo>
                <a:lnTo>
                  <a:pt x="1088" y="0"/>
                </a:lnTo>
                <a:lnTo>
                  <a:pt x="1122" y="11"/>
                </a:lnTo>
                <a:lnTo>
                  <a:pt x="1145" y="80"/>
                </a:lnTo>
                <a:lnTo>
                  <a:pt x="1179" y="114"/>
                </a:lnTo>
                <a:lnTo>
                  <a:pt x="1202" y="148"/>
                </a:lnTo>
                <a:lnTo>
                  <a:pt x="1225" y="240"/>
                </a:lnTo>
                <a:lnTo>
                  <a:pt x="1270" y="240"/>
                </a:lnTo>
                <a:lnTo>
                  <a:pt x="1305" y="194"/>
                </a:lnTo>
                <a:lnTo>
                  <a:pt x="1305" y="160"/>
                </a:lnTo>
                <a:lnTo>
                  <a:pt x="1316" y="114"/>
                </a:lnTo>
                <a:lnTo>
                  <a:pt x="1327" y="148"/>
                </a:lnTo>
                <a:lnTo>
                  <a:pt x="1327" y="217"/>
                </a:lnTo>
                <a:lnTo>
                  <a:pt x="1350" y="285"/>
                </a:lnTo>
                <a:lnTo>
                  <a:pt x="1350" y="331"/>
                </a:lnTo>
                <a:lnTo>
                  <a:pt x="1385" y="320"/>
                </a:lnTo>
                <a:lnTo>
                  <a:pt x="1430" y="297"/>
                </a:lnTo>
                <a:lnTo>
                  <a:pt x="1442" y="263"/>
                </a:lnTo>
                <a:lnTo>
                  <a:pt x="1442" y="228"/>
                </a:lnTo>
                <a:lnTo>
                  <a:pt x="1476" y="217"/>
                </a:lnTo>
                <a:lnTo>
                  <a:pt x="1510" y="240"/>
                </a:lnTo>
                <a:lnTo>
                  <a:pt x="1545" y="240"/>
                </a:lnTo>
                <a:lnTo>
                  <a:pt x="1590" y="251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4" name="CustomShape 7"/>
          <p:cNvSpPr/>
          <p:nvPr/>
        </p:nvSpPr>
        <p:spPr>
          <a:xfrm>
            <a:off x="2120760" y="242568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5" name="CustomShape 8"/>
          <p:cNvSpPr/>
          <p:nvPr/>
        </p:nvSpPr>
        <p:spPr>
          <a:xfrm>
            <a:off x="7607160" y="234936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6" name="CustomShape 9"/>
          <p:cNvSpPr/>
          <p:nvPr/>
        </p:nvSpPr>
        <p:spPr>
          <a:xfrm>
            <a:off x="4863960" y="1663560"/>
            <a:ext cx="228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7" name="CustomShape 10"/>
          <p:cNvSpPr/>
          <p:nvPr/>
        </p:nvSpPr>
        <p:spPr>
          <a:xfrm>
            <a:off x="304920" y="3124080"/>
            <a:ext cx="8457840" cy="28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Combining the two equations for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c(i,j,k),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we get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c(i,j,k) = min{c(i,j,k-1), c(i,k,k-1) + c(k,j,k-1)}.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may compute the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 in the order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 = 1, 2, 3, …, 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8" name="TextShape 11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711B127-31A2-4AA6-9F7E-3F356655954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9" name="TextShape 12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90" dur="indefinite" restart="never" nodeType="tmRoot">
          <p:childTnLst>
            <p:seq>
              <p:cTn id="1091" dur="indefinite" nodeType="mainSeq">
                <p:childTnLst>
                  <p:par>
                    <p:cTn id="1092" nodeType="clickEffect" fill="hold">
                      <p:stCondLst>
                        <p:cond delay="indefinite"/>
                      </p:stCondLst>
                      <p:childTnLst>
                        <p:par>
                          <p:cTn id="10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">
                                            <p:txEl>
                                              <p:pRg st="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6" nodeType="clickEffect" fill="hold">
                      <p:stCondLst>
                        <p:cond delay="indefinite"/>
                      </p:stCondLst>
                      <p:childTnLst>
                        <p:par>
                          <p:cTn id="10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">
                                            <p:txEl>
                                              <p:pRg st="102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Floyd’s Shortest Paths Algorithm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1" name="CustomShape 2"/>
          <p:cNvSpPr/>
          <p:nvPr/>
        </p:nvSpPr>
        <p:spPr>
          <a:xfrm>
            <a:off x="533520" y="1371600"/>
            <a:ext cx="8229240" cy="29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(int k = 1; k &lt;= n; k++)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(int i = 1; i &lt;= n; i++)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(int j = 1; j &lt;= n; j++)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c(i,j,k) = min{c(i,j,k-1),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 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c(i,k,k-1) + c(k,j,k-1)};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2" name="CustomShape 3"/>
          <p:cNvSpPr/>
          <p:nvPr/>
        </p:nvSpPr>
        <p:spPr>
          <a:xfrm>
            <a:off x="395280" y="4292640"/>
            <a:ext cx="8229240" cy="18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 complexity is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</a:t>
            </a:r>
            <a:r>
              <a:rPr b="0" lang="en-US" sz="24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More precisely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Θ(n</a:t>
            </a:r>
            <a:r>
              <a:rPr b="0" lang="en-US" sz="24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Θ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(n</a:t>
            </a:r>
            <a:r>
              <a:rPr b="0" lang="en-US" sz="32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space is needed for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c(*,*,*).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3" name="TextShape 4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C4D1B98-0E9A-46B2-AD79-5D1289FE157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4" name="TextShape 5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TextShape 1"/>
          <p:cNvSpPr txBox="1"/>
          <p:nvPr/>
        </p:nvSpPr>
        <p:spPr>
          <a:xfrm>
            <a:off x="468360" y="18900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Space Reduction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6" name="TextShape 2"/>
          <p:cNvSpPr txBox="1"/>
          <p:nvPr/>
        </p:nvSpPr>
        <p:spPr>
          <a:xfrm>
            <a:off x="468360" y="1125360"/>
            <a:ext cx="8305560" cy="16552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3333cc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c(i,j,k) = min{c(i,j,k-1), c(i,k,k-1) + c(k,j,k-1)}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neither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nor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j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equals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c(i,j,k-1)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used only in the computation of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7" name="CustomShape 3"/>
          <p:cNvSpPr/>
          <p:nvPr/>
        </p:nvSpPr>
        <p:spPr>
          <a:xfrm>
            <a:off x="3263760" y="3032280"/>
            <a:ext cx="2273040" cy="22730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8" name="Line 4"/>
          <p:cNvSpPr/>
          <p:nvPr/>
        </p:nvSpPr>
        <p:spPr>
          <a:xfrm flipH="1">
            <a:off x="4857480" y="2781000"/>
            <a:ext cx="1800" cy="2911680"/>
          </a:xfrm>
          <a:prstGeom prst="line">
            <a:avLst/>
          </a:prstGeom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9" name="Line 5"/>
          <p:cNvSpPr/>
          <p:nvPr/>
        </p:nvSpPr>
        <p:spPr>
          <a:xfrm>
            <a:off x="2647800" y="4701960"/>
            <a:ext cx="3505320" cy="360"/>
          </a:xfrm>
          <a:prstGeom prst="line">
            <a:avLst/>
          </a:prstGeom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0" name="CustomShape 6"/>
          <p:cNvSpPr/>
          <p:nvPr/>
        </p:nvSpPr>
        <p:spPr>
          <a:xfrm>
            <a:off x="4095720" y="2276640"/>
            <a:ext cx="15998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column 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1" name="CustomShape 7"/>
          <p:cNvSpPr/>
          <p:nvPr/>
        </p:nvSpPr>
        <p:spPr>
          <a:xfrm>
            <a:off x="6305400" y="4397400"/>
            <a:ext cx="15998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row 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2" name="CustomShape 8"/>
          <p:cNvSpPr/>
          <p:nvPr/>
        </p:nvSpPr>
        <p:spPr>
          <a:xfrm>
            <a:off x="3720960" y="3565440"/>
            <a:ext cx="139320" cy="13932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3" name="Line 9"/>
          <p:cNvSpPr/>
          <p:nvPr/>
        </p:nvSpPr>
        <p:spPr>
          <a:xfrm>
            <a:off x="3790800" y="3711240"/>
            <a:ext cx="360" cy="9907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4" name="Line 10"/>
          <p:cNvSpPr/>
          <p:nvPr/>
        </p:nvSpPr>
        <p:spPr>
          <a:xfrm>
            <a:off x="3790800" y="3635280"/>
            <a:ext cx="106668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5" name="Line 11"/>
          <p:cNvSpPr/>
          <p:nvPr/>
        </p:nvSpPr>
        <p:spPr>
          <a:xfrm>
            <a:off x="1657080" y="3635280"/>
            <a:ext cx="2057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6" name="CustomShape 12"/>
          <p:cNvSpPr/>
          <p:nvPr/>
        </p:nvSpPr>
        <p:spPr>
          <a:xfrm>
            <a:off x="971640" y="3406680"/>
            <a:ext cx="76176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(i,j)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7" name="CustomShape 13"/>
          <p:cNvSpPr/>
          <p:nvPr/>
        </p:nvSpPr>
        <p:spPr>
          <a:xfrm>
            <a:off x="395280" y="5589720"/>
            <a:ext cx="75434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216000" indent="-21600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can overwrite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c(i,j,k-1).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8" name="TextShape 14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0C34E6E-9013-4EE2-84F6-2CB8E8E3039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9" name="TextShape 15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TextShape 1"/>
          <p:cNvSpPr txBox="1"/>
          <p:nvPr/>
        </p:nvSpPr>
        <p:spPr>
          <a:xfrm>
            <a:off x="468360" y="115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Space Reduction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1" name="TextShape 2"/>
          <p:cNvSpPr txBox="1"/>
          <p:nvPr/>
        </p:nvSpPr>
        <p:spPr>
          <a:xfrm>
            <a:off x="457200" y="1295280"/>
            <a:ext cx="8305560" cy="4078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3333cc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c(i,j,k) = min{c(i,j,k-1), c(i,k,k-1) + c(k,j,k-1)}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equals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k, c(i,j,k-1)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equals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c(k,j,k) = min{c(k,j,k-1), c(k,k,k-1) + c(k,j,k-1)}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 min{c(k,j,k-1), 0 + c(k,j,k-1)}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 c(k,j,k-1)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So, when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equals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can overwrite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c(i,j,k-1).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Similarly when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j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equals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k, c(i,j,k)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can overwrite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c(i,j,k-1).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So, in all cases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can overwrite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c(i,j,k-1).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2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5B6451F-03DD-4CCD-B870-42A4265E731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3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Floyd’s Shortest Paths Algorithm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5" name="CustomShape 2"/>
          <p:cNvSpPr/>
          <p:nvPr/>
        </p:nvSpPr>
        <p:spPr>
          <a:xfrm>
            <a:off x="533520" y="1371600"/>
            <a:ext cx="8229240" cy="23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(int k = 1; k &lt;= n; k++)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(int i = 1; i &lt;= n; i++)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(int j = 1; j &lt;= n; j++)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c(i,j) = min{c(i,j), c(i,k) + c(k,j)};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6" name="CustomShape 3"/>
          <p:cNvSpPr/>
          <p:nvPr/>
        </p:nvSpPr>
        <p:spPr>
          <a:xfrm>
            <a:off x="468360" y="3789360"/>
            <a:ext cx="76197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7" name="CustomShape 4"/>
          <p:cNvSpPr/>
          <p:nvPr/>
        </p:nvSpPr>
        <p:spPr>
          <a:xfrm>
            <a:off x="620640" y="3789360"/>
            <a:ext cx="7924320" cy="10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216000" indent="-21600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Initially,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c(i,j) = c(i,j,0).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Upon termination,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c(i,j) = c(i,j,n).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8" name="CustomShape 5"/>
          <p:cNvSpPr/>
          <p:nvPr/>
        </p:nvSpPr>
        <p:spPr>
          <a:xfrm>
            <a:off x="620640" y="4856040"/>
            <a:ext cx="79243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216000" indent="-21600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 complexity is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(n</a:t>
            </a:r>
            <a:r>
              <a:rPr b="0" lang="en-US" sz="32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9" name="CustomShape 6"/>
          <p:cNvSpPr/>
          <p:nvPr/>
        </p:nvSpPr>
        <p:spPr>
          <a:xfrm>
            <a:off x="620640" y="5465880"/>
            <a:ext cx="79243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216000" indent="-21600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(n</a:t>
            </a:r>
            <a:r>
              <a:rPr b="0" lang="en-US" sz="32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space is needed for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c(*,*).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0" name="TextShape 7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75AC75A-B422-4E6A-B5A5-35870C5C94B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1" name="TextShape 8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39640" y="2590920"/>
            <a:ext cx="8064000" cy="28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 source single destination.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 source all destinations.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All pairs (every vertex is a source and destination).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AC99E01-AC4D-446E-95BE-9879005CDC3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91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91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91">
                                            <p:txEl>
                                              <p:pRg st="3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91">
                                            <p:txEl>
                                              <p:pRg st="3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nodeType="clickEffect" fill="hold">
                      <p:stCondLst>
                        <p:cond delay="indefinite"/>
                      </p:stCondLst>
                      <p:childTnLst>
                        <p:par>
                          <p:cTn id="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91">
                                            <p:txEl>
                                              <p:pRg st="6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91">
                                            <p:txEl>
                                              <p:pRg st="6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Building The Shortest Paths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3" name="CustomShape 2"/>
          <p:cNvSpPr/>
          <p:nvPr/>
        </p:nvSpPr>
        <p:spPr>
          <a:xfrm>
            <a:off x="395280" y="1125360"/>
            <a:ext cx="8457840" cy="19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kay(i,j)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be the largest vertex on the shortest path from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Initially,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kay(i,j) = 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(shortest path has no intermediate vertex).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4" name="CustomShape 3"/>
          <p:cNvSpPr/>
          <p:nvPr/>
        </p:nvSpPr>
        <p:spPr>
          <a:xfrm>
            <a:off x="900000" y="3213000"/>
            <a:ext cx="7772040" cy="25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(int k = 1; k &lt;= n; k++)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(int i = 1; i &lt;= n; i++)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(int j = 1; j &lt;= n; j++)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(c(i,j) &gt; c(i,k) + c(k,j))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{kay(i,j) = k; c(i,j) = c(i,k) + c(k,j);}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5" name="TextShape 4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ED32C5B-B663-458D-AB03-E50AA4D23A5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6" name="TextShape 5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00" dur="indefinite" restart="never" nodeType="tmRoot">
          <p:childTnLst>
            <p:seq>
              <p:cTn id="1101" dur="indefinite" nodeType="mainSeq">
                <p:childTnLst>
                  <p:par>
                    <p:cTn id="1102" nodeType="clickEffect" fill="hold">
                      <p:stCondLst>
                        <p:cond delay="indefinite"/>
                      </p:stCondLst>
                      <p:childTnLst>
                        <p:par>
                          <p:cTn id="11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3">
                                            <p:txEl>
                                              <p:p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6" nodeType="clickEffect" fill="hold">
                      <p:stCondLst>
                        <p:cond delay="indefinite"/>
                      </p:stCondLst>
                      <p:childTnLst>
                        <p:par>
                          <p:cTn id="11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3">
                                            <p:txEl>
                                              <p:pRg st="6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0" nodeType="clickEffect" fill="hold">
                      <p:stCondLst>
                        <p:cond delay="indefinite"/>
                      </p:stCondLst>
                      <p:childTnLst>
                        <p:par>
                          <p:cTn id="11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TextShape 1"/>
          <p:cNvSpPr txBox="1"/>
          <p:nvPr/>
        </p:nvSpPr>
        <p:spPr>
          <a:xfrm>
            <a:off x="533520" y="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8" name="TextShape 2"/>
          <p:cNvSpPr txBox="1"/>
          <p:nvPr/>
        </p:nvSpPr>
        <p:spPr>
          <a:xfrm>
            <a:off x="685800" y="3809880"/>
            <a:ext cx="7772040" cy="23554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   7   5   1   -   -   -   -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   -   -   -   4   -   -   -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   7   -   -   9   9   -   -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   5   -   -   -   -  16   -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   -   -   4   -   -   -   1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   -   -   -   -   -   1   -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   -   -   -   -   -   -   4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   -   -   -   -   2   4   -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9" name="CustomShape 3"/>
          <p:cNvSpPr/>
          <p:nvPr/>
        </p:nvSpPr>
        <p:spPr>
          <a:xfrm>
            <a:off x="685800" y="6095880"/>
            <a:ext cx="77720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0" name="CustomShape 4"/>
          <p:cNvSpPr/>
          <p:nvPr/>
        </p:nvSpPr>
        <p:spPr>
          <a:xfrm>
            <a:off x="1454040" y="15303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1" name="CustomShape 5"/>
          <p:cNvSpPr/>
          <p:nvPr/>
        </p:nvSpPr>
        <p:spPr>
          <a:xfrm>
            <a:off x="1508040" y="15080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2" name="CustomShape 6"/>
          <p:cNvSpPr/>
          <p:nvPr/>
        </p:nvSpPr>
        <p:spPr>
          <a:xfrm>
            <a:off x="1454040" y="31305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3" name="CustomShape 7"/>
          <p:cNvSpPr/>
          <p:nvPr/>
        </p:nvSpPr>
        <p:spPr>
          <a:xfrm>
            <a:off x="1508040" y="31082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4" name="CustomShape 8"/>
          <p:cNvSpPr/>
          <p:nvPr/>
        </p:nvSpPr>
        <p:spPr>
          <a:xfrm>
            <a:off x="3282840" y="15303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5" name="CustomShape 9"/>
          <p:cNvSpPr/>
          <p:nvPr/>
        </p:nvSpPr>
        <p:spPr>
          <a:xfrm>
            <a:off x="3336840" y="15080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6" name="CustomShape 10"/>
          <p:cNvSpPr/>
          <p:nvPr/>
        </p:nvSpPr>
        <p:spPr>
          <a:xfrm>
            <a:off x="3206880" y="31305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7" name="CustomShape 11"/>
          <p:cNvSpPr/>
          <p:nvPr/>
        </p:nvSpPr>
        <p:spPr>
          <a:xfrm>
            <a:off x="3260880" y="31082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8" name="CustomShape 12"/>
          <p:cNvSpPr/>
          <p:nvPr/>
        </p:nvSpPr>
        <p:spPr>
          <a:xfrm>
            <a:off x="4807080" y="22161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9" name="CustomShape 13"/>
          <p:cNvSpPr/>
          <p:nvPr/>
        </p:nvSpPr>
        <p:spPr>
          <a:xfrm>
            <a:off x="4861080" y="21938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0" name="CustomShape 14"/>
          <p:cNvSpPr/>
          <p:nvPr/>
        </p:nvSpPr>
        <p:spPr>
          <a:xfrm>
            <a:off x="6711840" y="12254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1" name="CustomShape 15"/>
          <p:cNvSpPr/>
          <p:nvPr/>
        </p:nvSpPr>
        <p:spPr>
          <a:xfrm>
            <a:off x="6765840" y="12034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2" name="CustomShape 16"/>
          <p:cNvSpPr/>
          <p:nvPr/>
        </p:nvSpPr>
        <p:spPr>
          <a:xfrm>
            <a:off x="8007480" y="313056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3" name="CustomShape 17"/>
          <p:cNvSpPr/>
          <p:nvPr/>
        </p:nvSpPr>
        <p:spPr>
          <a:xfrm>
            <a:off x="8061480" y="310824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4" name="Line 18"/>
          <p:cNvSpPr/>
          <p:nvPr/>
        </p:nvSpPr>
        <p:spPr>
          <a:xfrm>
            <a:off x="1676160" y="198108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5" name="Line 19"/>
          <p:cNvSpPr/>
          <p:nvPr/>
        </p:nvSpPr>
        <p:spPr>
          <a:xfrm>
            <a:off x="1904760" y="3352680"/>
            <a:ext cx="1295640" cy="36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6" name="Line 20"/>
          <p:cNvSpPr/>
          <p:nvPr/>
        </p:nvSpPr>
        <p:spPr>
          <a:xfrm>
            <a:off x="1904760" y="175248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7" name="Line 21"/>
          <p:cNvSpPr/>
          <p:nvPr/>
        </p:nvSpPr>
        <p:spPr>
          <a:xfrm>
            <a:off x="1828800" y="198108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8" name="Line 22"/>
          <p:cNvSpPr/>
          <p:nvPr/>
        </p:nvSpPr>
        <p:spPr>
          <a:xfrm flipH="1">
            <a:off x="1828800" y="1981080"/>
            <a:ext cx="1600200" cy="12193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9" name="Line 23"/>
          <p:cNvSpPr/>
          <p:nvPr/>
        </p:nvSpPr>
        <p:spPr>
          <a:xfrm>
            <a:off x="3657600" y="1904760"/>
            <a:ext cx="1218960" cy="381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0" name="Line 24"/>
          <p:cNvSpPr/>
          <p:nvPr/>
        </p:nvSpPr>
        <p:spPr>
          <a:xfrm flipV="1">
            <a:off x="1904760" y="2438280"/>
            <a:ext cx="2895840" cy="8380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1" name="Line 25"/>
          <p:cNvSpPr/>
          <p:nvPr/>
        </p:nvSpPr>
        <p:spPr>
          <a:xfrm flipH="1">
            <a:off x="3581280" y="2666880"/>
            <a:ext cx="1295280" cy="6094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2" name="Line 26"/>
          <p:cNvSpPr/>
          <p:nvPr/>
        </p:nvSpPr>
        <p:spPr>
          <a:xfrm>
            <a:off x="3657600" y="335268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3" name="Line 27"/>
          <p:cNvSpPr/>
          <p:nvPr/>
        </p:nvSpPr>
        <p:spPr>
          <a:xfrm>
            <a:off x="5257800" y="2514600"/>
            <a:ext cx="76176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4" name="Line 28"/>
          <p:cNvSpPr/>
          <p:nvPr/>
        </p:nvSpPr>
        <p:spPr>
          <a:xfrm flipV="1">
            <a:off x="3733560" y="144756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5" name="Line 29"/>
          <p:cNvSpPr/>
          <p:nvPr/>
        </p:nvSpPr>
        <p:spPr>
          <a:xfrm>
            <a:off x="7086600" y="1600200"/>
            <a:ext cx="1143000" cy="1523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6" name="CustomShape 30"/>
          <p:cNvSpPr/>
          <p:nvPr/>
        </p:nvSpPr>
        <p:spPr>
          <a:xfrm>
            <a:off x="2286000" y="1295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07" name="CustomShape 31"/>
          <p:cNvSpPr/>
          <p:nvPr/>
        </p:nvSpPr>
        <p:spPr>
          <a:xfrm>
            <a:off x="1371600" y="2209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08" name="CustomShape 32"/>
          <p:cNvSpPr/>
          <p:nvPr/>
        </p:nvSpPr>
        <p:spPr>
          <a:xfrm>
            <a:off x="2133720" y="19051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09" name="CustomShape 33"/>
          <p:cNvSpPr/>
          <p:nvPr/>
        </p:nvSpPr>
        <p:spPr>
          <a:xfrm>
            <a:off x="304812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0" name="CustomShape 34"/>
          <p:cNvSpPr/>
          <p:nvPr/>
        </p:nvSpPr>
        <p:spPr>
          <a:xfrm>
            <a:off x="4800600" y="1066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1" name="CustomShape 35"/>
          <p:cNvSpPr/>
          <p:nvPr/>
        </p:nvSpPr>
        <p:spPr>
          <a:xfrm>
            <a:off x="5486400" y="21337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2" name="CustomShape 36"/>
          <p:cNvSpPr/>
          <p:nvPr/>
        </p:nvSpPr>
        <p:spPr>
          <a:xfrm>
            <a:off x="4191120" y="16765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3" name="CustomShape 37"/>
          <p:cNvSpPr/>
          <p:nvPr/>
        </p:nvSpPr>
        <p:spPr>
          <a:xfrm>
            <a:off x="3886200" y="2209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4" name="CustomShape 38"/>
          <p:cNvSpPr/>
          <p:nvPr/>
        </p:nvSpPr>
        <p:spPr>
          <a:xfrm>
            <a:off x="4572000" y="26668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5" name="CustomShape 39"/>
          <p:cNvSpPr/>
          <p:nvPr/>
        </p:nvSpPr>
        <p:spPr>
          <a:xfrm>
            <a:off x="2209680" y="3276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6" name="CustomShape 40"/>
          <p:cNvSpPr/>
          <p:nvPr/>
        </p:nvSpPr>
        <p:spPr>
          <a:xfrm>
            <a:off x="5410080" y="3276720"/>
            <a:ext cx="76176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7" name="CustomShape 41"/>
          <p:cNvSpPr/>
          <p:nvPr/>
        </p:nvSpPr>
        <p:spPr>
          <a:xfrm>
            <a:off x="7086600" y="25909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8" name="CustomShape 42"/>
          <p:cNvSpPr/>
          <p:nvPr/>
        </p:nvSpPr>
        <p:spPr>
          <a:xfrm>
            <a:off x="1606680" y="838080"/>
            <a:ext cx="6886080" cy="2363400"/>
          </a:xfrm>
          <a:custGeom>
            <a:avLst/>
            <a:gdLst/>
            <a:ahLst/>
            <a:rect l="l" t="t" r="r" b="b"/>
            <a:pathLst>
              <a:path w="4338" h="1489">
                <a:moveTo>
                  <a:pt x="4268" y="1488"/>
                </a:moveTo>
                <a:lnTo>
                  <a:pt x="4314" y="1449"/>
                </a:lnTo>
                <a:lnTo>
                  <a:pt x="4314" y="1403"/>
                </a:lnTo>
                <a:lnTo>
                  <a:pt x="4325" y="1347"/>
                </a:lnTo>
                <a:lnTo>
                  <a:pt x="4337" y="1301"/>
                </a:lnTo>
                <a:lnTo>
                  <a:pt x="4337" y="1256"/>
                </a:lnTo>
                <a:lnTo>
                  <a:pt x="4337" y="1200"/>
                </a:lnTo>
                <a:lnTo>
                  <a:pt x="4337" y="1154"/>
                </a:lnTo>
                <a:lnTo>
                  <a:pt x="4337" y="1086"/>
                </a:lnTo>
                <a:lnTo>
                  <a:pt x="4337" y="1018"/>
                </a:lnTo>
                <a:lnTo>
                  <a:pt x="4325" y="962"/>
                </a:lnTo>
                <a:lnTo>
                  <a:pt x="4303" y="905"/>
                </a:lnTo>
                <a:lnTo>
                  <a:pt x="4280" y="849"/>
                </a:lnTo>
                <a:lnTo>
                  <a:pt x="4246" y="792"/>
                </a:lnTo>
                <a:lnTo>
                  <a:pt x="4212" y="736"/>
                </a:lnTo>
                <a:lnTo>
                  <a:pt x="4178" y="690"/>
                </a:lnTo>
                <a:lnTo>
                  <a:pt x="4155" y="656"/>
                </a:lnTo>
                <a:lnTo>
                  <a:pt x="4121" y="622"/>
                </a:lnTo>
                <a:lnTo>
                  <a:pt x="4099" y="588"/>
                </a:lnTo>
                <a:lnTo>
                  <a:pt x="4065" y="554"/>
                </a:lnTo>
                <a:lnTo>
                  <a:pt x="4020" y="498"/>
                </a:lnTo>
                <a:lnTo>
                  <a:pt x="3986" y="475"/>
                </a:lnTo>
                <a:lnTo>
                  <a:pt x="3963" y="441"/>
                </a:lnTo>
                <a:lnTo>
                  <a:pt x="3929" y="407"/>
                </a:lnTo>
                <a:lnTo>
                  <a:pt x="3884" y="351"/>
                </a:lnTo>
                <a:lnTo>
                  <a:pt x="3861" y="317"/>
                </a:lnTo>
                <a:lnTo>
                  <a:pt x="3827" y="283"/>
                </a:lnTo>
                <a:lnTo>
                  <a:pt x="3793" y="249"/>
                </a:lnTo>
                <a:lnTo>
                  <a:pt x="3748" y="215"/>
                </a:lnTo>
                <a:lnTo>
                  <a:pt x="3714" y="181"/>
                </a:lnTo>
                <a:lnTo>
                  <a:pt x="3680" y="170"/>
                </a:lnTo>
                <a:lnTo>
                  <a:pt x="3623" y="124"/>
                </a:lnTo>
                <a:lnTo>
                  <a:pt x="3578" y="102"/>
                </a:lnTo>
                <a:lnTo>
                  <a:pt x="3544" y="90"/>
                </a:lnTo>
                <a:lnTo>
                  <a:pt x="3487" y="68"/>
                </a:lnTo>
                <a:lnTo>
                  <a:pt x="3442" y="68"/>
                </a:lnTo>
                <a:lnTo>
                  <a:pt x="3397" y="56"/>
                </a:lnTo>
                <a:lnTo>
                  <a:pt x="3340" y="45"/>
                </a:lnTo>
                <a:lnTo>
                  <a:pt x="3283" y="45"/>
                </a:lnTo>
                <a:lnTo>
                  <a:pt x="3249" y="45"/>
                </a:lnTo>
                <a:lnTo>
                  <a:pt x="3216" y="45"/>
                </a:lnTo>
                <a:lnTo>
                  <a:pt x="3148" y="34"/>
                </a:lnTo>
                <a:lnTo>
                  <a:pt x="3102" y="34"/>
                </a:lnTo>
                <a:lnTo>
                  <a:pt x="3068" y="34"/>
                </a:lnTo>
                <a:lnTo>
                  <a:pt x="3034" y="34"/>
                </a:lnTo>
                <a:lnTo>
                  <a:pt x="2989" y="34"/>
                </a:lnTo>
                <a:lnTo>
                  <a:pt x="2921" y="34"/>
                </a:lnTo>
                <a:lnTo>
                  <a:pt x="2887" y="34"/>
                </a:lnTo>
                <a:lnTo>
                  <a:pt x="2853" y="34"/>
                </a:lnTo>
                <a:lnTo>
                  <a:pt x="2808" y="34"/>
                </a:lnTo>
                <a:lnTo>
                  <a:pt x="2763" y="34"/>
                </a:lnTo>
                <a:lnTo>
                  <a:pt x="2729" y="34"/>
                </a:lnTo>
                <a:lnTo>
                  <a:pt x="2683" y="34"/>
                </a:lnTo>
                <a:lnTo>
                  <a:pt x="2638" y="34"/>
                </a:lnTo>
                <a:lnTo>
                  <a:pt x="2604" y="22"/>
                </a:lnTo>
                <a:lnTo>
                  <a:pt x="2559" y="22"/>
                </a:lnTo>
                <a:lnTo>
                  <a:pt x="2525" y="22"/>
                </a:lnTo>
                <a:lnTo>
                  <a:pt x="2491" y="22"/>
                </a:lnTo>
                <a:lnTo>
                  <a:pt x="2412" y="22"/>
                </a:lnTo>
                <a:lnTo>
                  <a:pt x="2344" y="22"/>
                </a:lnTo>
                <a:lnTo>
                  <a:pt x="2298" y="22"/>
                </a:lnTo>
                <a:lnTo>
                  <a:pt x="2253" y="22"/>
                </a:lnTo>
                <a:lnTo>
                  <a:pt x="2196" y="22"/>
                </a:lnTo>
                <a:lnTo>
                  <a:pt x="2151" y="22"/>
                </a:lnTo>
                <a:lnTo>
                  <a:pt x="2083" y="22"/>
                </a:lnTo>
                <a:lnTo>
                  <a:pt x="2015" y="22"/>
                </a:lnTo>
                <a:lnTo>
                  <a:pt x="1947" y="22"/>
                </a:lnTo>
                <a:lnTo>
                  <a:pt x="1891" y="22"/>
                </a:lnTo>
                <a:lnTo>
                  <a:pt x="1834" y="22"/>
                </a:lnTo>
                <a:lnTo>
                  <a:pt x="1766" y="22"/>
                </a:lnTo>
                <a:lnTo>
                  <a:pt x="1709" y="22"/>
                </a:lnTo>
                <a:lnTo>
                  <a:pt x="1653" y="22"/>
                </a:lnTo>
                <a:lnTo>
                  <a:pt x="1608" y="22"/>
                </a:lnTo>
                <a:lnTo>
                  <a:pt x="1540" y="22"/>
                </a:lnTo>
                <a:lnTo>
                  <a:pt x="1483" y="22"/>
                </a:lnTo>
                <a:lnTo>
                  <a:pt x="1415" y="22"/>
                </a:lnTo>
                <a:lnTo>
                  <a:pt x="1336" y="22"/>
                </a:lnTo>
                <a:lnTo>
                  <a:pt x="1257" y="22"/>
                </a:lnTo>
                <a:lnTo>
                  <a:pt x="1189" y="22"/>
                </a:lnTo>
                <a:lnTo>
                  <a:pt x="1132" y="22"/>
                </a:lnTo>
                <a:lnTo>
                  <a:pt x="1064" y="22"/>
                </a:lnTo>
                <a:lnTo>
                  <a:pt x="985" y="22"/>
                </a:lnTo>
                <a:lnTo>
                  <a:pt x="928" y="22"/>
                </a:lnTo>
                <a:lnTo>
                  <a:pt x="883" y="22"/>
                </a:lnTo>
                <a:lnTo>
                  <a:pt x="849" y="22"/>
                </a:lnTo>
                <a:lnTo>
                  <a:pt x="792" y="22"/>
                </a:lnTo>
                <a:lnTo>
                  <a:pt x="713" y="11"/>
                </a:lnTo>
                <a:lnTo>
                  <a:pt x="656" y="11"/>
                </a:lnTo>
                <a:lnTo>
                  <a:pt x="622" y="11"/>
                </a:lnTo>
                <a:lnTo>
                  <a:pt x="577" y="0"/>
                </a:lnTo>
                <a:lnTo>
                  <a:pt x="543" y="0"/>
                </a:lnTo>
                <a:lnTo>
                  <a:pt x="498" y="0"/>
                </a:lnTo>
                <a:lnTo>
                  <a:pt x="441" y="0"/>
                </a:lnTo>
                <a:lnTo>
                  <a:pt x="407" y="0"/>
                </a:lnTo>
                <a:lnTo>
                  <a:pt x="362" y="11"/>
                </a:lnTo>
                <a:lnTo>
                  <a:pt x="317" y="11"/>
                </a:lnTo>
                <a:lnTo>
                  <a:pt x="283" y="22"/>
                </a:lnTo>
                <a:lnTo>
                  <a:pt x="249" y="34"/>
                </a:lnTo>
                <a:lnTo>
                  <a:pt x="203" y="56"/>
                </a:lnTo>
                <a:lnTo>
                  <a:pt x="158" y="79"/>
                </a:lnTo>
                <a:lnTo>
                  <a:pt x="124" y="102"/>
                </a:lnTo>
                <a:lnTo>
                  <a:pt x="90" y="136"/>
                </a:lnTo>
                <a:lnTo>
                  <a:pt x="56" y="170"/>
                </a:lnTo>
                <a:lnTo>
                  <a:pt x="34" y="215"/>
                </a:lnTo>
                <a:lnTo>
                  <a:pt x="11" y="249"/>
                </a:lnTo>
                <a:lnTo>
                  <a:pt x="0" y="283"/>
                </a:lnTo>
                <a:lnTo>
                  <a:pt x="0" y="328"/>
                </a:lnTo>
                <a:lnTo>
                  <a:pt x="0" y="362"/>
                </a:lnTo>
                <a:lnTo>
                  <a:pt x="0" y="396"/>
                </a:lnTo>
                <a:lnTo>
                  <a:pt x="0" y="43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9" name="CustomShape 43"/>
          <p:cNvSpPr/>
          <p:nvPr/>
        </p:nvSpPr>
        <p:spPr>
          <a:xfrm>
            <a:off x="2286000" y="7621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0" name="CustomShape 44"/>
          <p:cNvSpPr/>
          <p:nvPr/>
        </p:nvSpPr>
        <p:spPr>
          <a:xfrm>
            <a:off x="6026040" y="25970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1" name="CustomShape 45"/>
          <p:cNvSpPr/>
          <p:nvPr/>
        </p:nvSpPr>
        <p:spPr>
          <a:xfrm>
            <a:off x="6080040" y="2575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2" name="Line 46"/>
          <p:cNvSpPr/>
          <p:nvPr/>
        </p:nvSpPr>
        <p:spPr>
          <a:xfrm>
            <a:off x="6476760" y="2895480"/>
            <a:ext cx="1600200" cy="30492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3" name="CustomShape 47"/>
          <p:cNvSpPr/>
          <p:nvPr/>
        </p:nvSpPr>
        <p:spPr>
          <a:xfrm>
            <a:off x="7543800" y="1828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4" name="Line 48"/>
          <p:cNvSpPr/>
          <p:nvPr/>
        </p:nvSpPr>
        <p:spPr>
          <a:xfrm flipV="1">
            <a:off x="6324480" y="1600200"/>
            <a:ext cx="457200" cy="990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5" name="CustomShape 49"/>
          <p:cNvSpPr/>
          <p:nvPr/>
        </p:nvSpPr>
        <p:spPr>
          <a:xfrm>
            <a:off x="6477120" y="1981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6" name="CustomShape 50"/>
          <p:cNvSpPr/>
          <p:nvPr/>
        </p:nvSpPr>
        <p:spPr>
          <a:xfrm>
            <a:off x="4932360" y="4292640"/>
            <a:ext cx="3428640" cy="106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Initial Cost Matrix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c(*,*) = c(*,*,0)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7" name="TextShape 51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94A0344-FBCC-4D55-B989-6C220842A76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8" name="TextShape 52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14" dur="indefinite" restart="never" nodeType="tmRoot">
          <p:childTnLst>
            <p:seq>
              <p:cTn id="1115" dur="indefinite" nodeType="mainSeq">
                <p:childTnLst>
                  <p:par>
                    <p:cTn id="1116" nodeType="clickEffect" fill="hold">
                      <p:stCondLst>
                        <p:cond delay="indefinite"/>
                      </p:stCondLst>
                      <p:childTnLst>
                        <p:par>
                          <p:cTn id="11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0" nodeType="clickEffect" fill="hold">
                      <p:stCondLst>
                        <p:cond delay="indefinite"/>
                      </p:stCondLst>
                      <p:childTnLst>
                        <p:par>
                          <p:cTn id="11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Final Cost Matrix c(*,*) = c(*,*,n)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0" name="CustomShape 2"/>
          <p:cNvSpPr/>
          <p:nvPr/>
        </p:nvSpPr>
        <p:spPr>
          <a:xfrm>
            <a:off x="826920" y="1628640"/>
            <a:ext cx="7057800" cy="44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0   6    5   1  10  13  14  11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10   0   15   8   4   7   8   5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12   7    0  13   9   9  10  10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15   5   20   0   9  12  13  10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6   9   11   4   0   3   4   1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3   9    8   4  13   0   1   5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2   8    7   3  12   6   0   4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5  11   10   6  15   2   3   0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1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CFDD602-2E29-43AF-8224-B84F032AFF7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2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24" dur="indefinite" restart="never" nodeType="tmRoot">
          <p:childTnLst>
            <p:seq>
              <p:cTn id="1125" dur="indefinite" nodeType="mainSeq">
                <p:childTnLst>
                  <p:par>
                    <p:cTn id="1126" nodeType="clickEffect" fill="hold">
                      <p:stCondLst>
                        <p:cond delay="indefinite"/>
                      </p:stCondLst>
                      <p:childTnLst>
                        <p:par>
                          <p:cTn id="11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kay Matrix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4" name="CustomShape 2"/>
          <p:cNvSpPr/>
          <p:nvPr/>
        </p:nvSpPr>
        <p:spPr>
          <a:xfrm>
            <a:off x="2050920" y="1700280"/>
            <a:ext cx="4247640" cy="42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0 4 0 0 4 8 8 5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8 0 8 5 0 8 8 5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7 0 0 5 0 0 6 5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8 0 8 0 2 8 8 5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8 4 8 0 0 8 8 0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7 7 7 7 7 0 0 7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0 4 1 1 4 8 0 0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7 7 7 7 7 0 6 0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5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E1FA56B-3909-4066-86EE-BACAD80E67D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6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30" dur="indefinite" restart="never" nodeType="tmRoot">
          <p:childTnLst>
            <p:seq>
              <p:cTn id="1131" dur="indefinite" nodeType="mainSeq">
                <p:childTnLst>
                  <p:par>
                    <p:cTn id="1132" nodeType="clickEffect" fill="hold">
                      <p:stCondLst>
                        <p:cond delay="indefinite"/>
                      </p:stCondLst>
                      <p:childTnLst>
                        <p:par>
                          <p:cTn id="11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TextShape 1"/>
          <p:cNvSpPr txBox="1"/>
          <p:nvPr/>
        </p:nvSpPr>
        <p:spPr>
          <a:xfrm>
            <a:off x="539640" y="115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Shortest Path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8" name="TextShape 2"/>
          <p:cNvSpPr txBox="1"/>
          <p:nvPr/>
        </p:nvSpPr>
        <p:spPr>
          <a:xfrm>
            <a:off x="457200" y="4941720"/>
            <a:ext cx="8229240" cy="5871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Shortest path from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9" name="CustomShape 3"/>
          <p:cNvSpPr/>
          <p:nvPr/>
        </p:nvSpPr>
        <p:spPr>
          <a:xfrm>
            <a:off x="1454040" y="23684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0" name="CustomShape 4"/>
          <p:cNvSpPr/>
          <p:nvPr/>
        </p:nvSpPr>
        <p:spPr>
          <a:xfrm>
            <a:off x="1508040" y="23464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1" name="CustomShape 5"/>
          <p:cNvSpPr/>
          <p:nvPr/>
        </p:nvSpPr>
        <p:spPr>
          <a:xfrm>
            <a:off x="1454040" y="39686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2" name="CustomShape 6"/>
          <p:cNvSpPr/>
          <p:nvPr/>
        </p:nvSpPr>
        <p:spPr>
          <a:xfrm>
            <a:off x="1508040" y="39466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3" name="CustomShape 7"/>
          <p:cNvSpPr/>
          <p:nvPr/>
        </p:nvSpPr>
        <p:spPr>
          <a:xfrm>
            <a:off x="3282840" y="23684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4" name="CustomShape 8"/>
          <p:cNvSpPr/>
          <p:nvPr/>
        </p:nvSpPr>
        <p:spPr>
          <a:xfrm>
            <a:off x="3336840" y="23464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5" name="CustomShape 9"/>
          <p:cNvSpPr/>
          <p:nvPr/>
        </p:nvSpPr>
        <p:spPr>
          <a:xfrm>
            <a:off x="3206880" y="39686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6" name="CustomShape 10"/>
          <p:cNvSpPr/>
          <p:nvPr/>
        </p:nvSpPr>
        <p:spPr>
          <a:xfrm>
            <a:off x="3260880" y="39466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7" name="CustomShape 11"/>
          <p:cNvSpPr/>
          <p:nvPr/>
        </p:nvSpPr>
        <p:spPr>
          <a:xfrm>
            <a:off x="4807080" y="30542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8" name="CustomShape 12"/>
          <p:cNvSpPr/>
          <p:nvPr/>
        </p:nvSpPr>
        <p:spPr>
          <a:xfrm>
            <a:off x="4861080" y="30322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9" name="CustomShape 13"/>
          <p:cNvSpPr/>
          <p:nvPr/>
        </p:nvSpPr>
        <p:spPr>
          <a:xfrm>
            <a:off x="6711840" y="20638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0" name="CustomShape 14"/>
          <p:cNvSpPr/>
          <p:nvPr/>
        </p:nvSpPr>
        <p:spPr>
          <a:xfrm>
            <a:off x="6765840" y="20415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1" name="CustomShape 15"/>
          <p:cNvSpPr/>
          <p:nvPr/>
        </p:nvSpPr>
        <p:spPr>
          <a:xfrm>
            <a:off x="8007480" y="396864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2" name="CustomShape 16"/>
          <p:cNvSpPr/>
          <p:nvPr/>
        </p:nvSpPr>
        <p:spPr>
          <a:xfrm>
            <a:off x="8061480" y="39466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3" name="Line 17"/>
          <p:cNvSpPr/>
          <p:nvPr/>
        </p:nvSpPr>
        <p:spPr>
          <a:xfrm>
            <a:off x="1676160" y="281916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4" name="Line 18"/>
          <p:cNvSpPr/>
          <p:nvPr/>
        </p:nvSpPr>
        <p:spPr>
          <a:xfrm>
            <a:off x="1904760" y="4190760"/>
            <a:ext cx="1295640" cy="36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5" name="Line 19"/>
          <p:cNvSpPr/>
          <p:nvPr/>
        </p:nvSpPr>
        <p:spPr>
          <a:xfrm>
            <a:off x="1904760" y="259056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6" name="Line 20"/>
          <p:cNvSpPr/>
          <p:nvPr/>
        </p:nvSpPr>
        <p:spPr>
          <a:xfrm>
            <a:off x="1828800" y="2819160"/>
            <a:ext cx="152388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7" name="Line 21"/>
          <p:cNvSpPr/>
          <p:nvPr/>
        </p:nvSpPr>
        <p:spPr>
          <a:xfrm flipH="1">
            <a:off x="1828800" y="2819160"/>
            <a:ext cx="1600200" cy="12193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8" name="Line 22"/>
          <p:cNvSpPr/>
          <p:nvPr/>
        </p:nvSpPr>
        <p:spPr>
          <a:xfrm>
            <a:off x="3657600" y="2743200"/>
            <a:ext cx="121896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9" name="Line 23"/>
          <p:cNvSpPr/>
          <p:nvPr/>
        </p:nvSpPr>
        <p:spPr>
          <a:xfrm flipV="1">
            <a:off x="1904760" y="3276360"/>
            <a:ext cx="2895840" cy="8384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0" name="Line 24"/>
          <p:cNvSpPr/>
          <p:nvPr/>
        </p:nvSpPr>
        <p:spPr>
          <a:xfrm flipH="1">
            <a:off x="3581280" y="3504960"/>
            <a:ext cx="1295280" cy="609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1" name="Line 25"/>
          <p:cNvSpPr/>
          <p:nvPr/>
        </p:nvSpPr>
        <p:spPr>
          <a:xfrm>
            <a:off x="3657600" y="419076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2" name="Line 26"/>
          <p:cNvSpPr/>
          <p:nvPr/>
        </p:nvSpPr>
        <p:spPr>
          <a:xfrm>
            <a:off x="5257800" y="3352680"/>
            <a:ext cx="76176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3" name="Line 27"/>
          <p:cNvSpPr/>
          <p:nvPr/>
        </p:nvSpPr>
        <p:spPr>
          <a:xfrm flipV="1">
            <a:off x="3733560" y="228600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4" name="Line 28"/>
          <p:cNvSpPr/>
          <p:nvPr/>
        </p:nvSpPr>
        <p:spPr>
          <a:xfrm>
            <a:off x="7086600" y="2438280"/>
            <a:ext cx="1143000" cy="1523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5" name="CustomShape 29"/>
          <p:cNvSpPr/>
          <p:nvPr/>
        </p:nvSpPr>
        <p:spPr>
          <a:xfrm>
            <a:off x="228600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6" name="CustomShape 30"/>
          <p:cNvSpPr/>
          <p:nvPr/>
        </p:nvSpPr>
        <p:spPr>
          <a:xfrm>
            <a:off x="1371600" y="30481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7" name="CustomShape 31"/>
          <p:cNvSpPr/>
          <p:nvPr/>
        </p:nvSpPr>
        <p:spPr>
          <a:xfrm>
            <a:off x="2133720" y="27432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8" name="CustomShape 32"/>
          <p:cNvSpPr/>
          <p:nvPr/>
        </p:nvSpPr>
        <p:spPr>
          <a:xfrm>
            <a:off x="3048120" y="2971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9" name="CustomShape 33"/>
          <p:cNvSpPr/>
          <p:nvPr/>
        </p:nvSpPr>
        <p:spPr>
          <a:xfrm>
            <a:off x="4800600" y="19051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0" name="CustomShape 34"/>
          <p:cNvSpPr/>
          <p:nvPr/>
        </p:nvSpPr>
        <p:spPr>
          <a:xfrm>
            <a:off x="5486400" y="297180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1" name="CustomShape 35"/>
          <p:cNvSpPr/>
          <p:nvPr/>
        </p:nvSpPr>
        <p:spPr>
          <a:xfrm>
            <a:off x="4191120" y="25146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2" name="CustomShape 36"/>
          <p:cNvSpPr/>
          <p:nvPr/>
        </p:nvSpPr>
        <p:spPr>
          <a:xfrm>
            <a:off x="3886200" y="30481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3" name="CustomShape 37"/>
          <p:cNvSpPr/>
          <p:nvPr/>
        </p:nvSpPr>
        <p:spPr>
          <a:xfrm>
            <a:off x="4572000" y="35053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4" name="CustomShape 38"/>
          <p:cNvSpPr/>
          <p:nvPr/>
        </p:nvSpPr>
        <p:spPr>
          <a:xfrm>
            <a:off x="2209680" y="4114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5" name="CustomShape 39"/>
          <p:cNvSpPr/>
          <p:nvPr/>
        </p:nvSpPr>
        <p:spPr>
          <a:xfrm>
            <a:off x="5410080" y="4114800"/>
            <a:ext cx="76176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6" name="CustomShape 40"/>
          <p:cNvSpPr/>
          <p:nvPr/>
        </p:nvSpPr>
        <p:spPr>
          <a:xfrm>
            <a:off x="7086600" y="34290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7" name="CustomShape 41"/>
          <p:cNvSpPr/>
          <p:nvPr/>
        </p:nvSpPr>
        <p:spPr>
          <a:xfrm>
            <a:off x="685800" y="5646600"/>
            <a:ext cx="77720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8" name="CustomShape 42"/>
          <p:cNvSpPr/>
          <p:nvPr/>
        </p:nvSpPr>
        <p:spPr>
          <a:xfrm>
            <a:off x="1606680" y="1676520"/>
            <a:ext cx="6886080" cy="2363400"/>
          </a:xfrm>
          <a:custGeom>
            <a:avLst/>
            <a:gdLst/>
            <a:ahLst/>
            <a:rect l="l" t="t" r="r" b="b"/>
            <a:pathLst>
              <a:path w="4338" h="1489">
                <a:moveTo>
                  <a:pt x="4268" y="1488"/>
                </a:moveTo>
                <a:lnTo>
                  <a:pt x="4314" y="1449"/>
                </a:lnTo>
                <a:lnTo>
                  <a:pt x="4314" y="1403"/>
                </a:lnTo>
                <a:lnTo>
                  <a:pt x="4325" y="1347"/>
                </a:lnTo>
                <a:lnTo>
                  <a:pt x="4337" y="1301"/>
                </a:lnTo>
                <a:lnTo>
                  <a:pt x="4337" y="1256"/>
                </a:lnTo>
                <a:lnTo>
                  <a:pt x="4337" y="1200"/>
                </a:lnTo>
                <a:lnTo>
                  <a:pt x="4337" y="1154"/>
                </a:lnTo>
                <a:lnTo>
                  <a:pt x="4337" y="1086"/>
                </a:lnTo>
                <a:lnTo>
                  <a:pt x="4337" y="1018"/>
                </a:lnTo>
                <a:lnTo>
                  <a:pt x="4325" y="962"/>
                </a:lnTo>
                <a:lnTo>
                  <a:pt x="4303" y="905"/>
                </a:lnTo>
                <a:lnTo>
                  <a:pt x="4280" y="849"/>
                </a:lnTo>
                <a:lnTo>
                  <a:pt x="4246" y="792"/>
                </a:lnTo>
                <a:lnTo>
                  <a:pt x="4212" y="736"/>
                </a:lnTo>
                <a:lnTo>
                  <a:pt x="4178" y="690"/>
                </a:lnTo>
                <a:lnTo>
                  <a:pt x="4155" y="656"/>
                </a:lnTo>
                <a:lnTo>
                  <a:pt x="4121" y="622"/>
                </a:lnTo>
                <a:lnTo>
                  <a:pt x="4099" y="588"/>
                </a:lnTo>
                <a:lnTo>
                  <a:pt x="4065" y="554"/>
                </a:lnTo>
                <a:lnTo>
                  <a:pt x="4020" y="498"/>
                </a:lnTo>
                <a:lnTo>
                  <a:pt x="3986" y="475"/>
                </a:lnTo>
                <a:lnTo>
                  <a:pt x="3963" y="441"/>
                </a:lnTo>
                <a:lnTo>
                  <a:pt x="3929" y="407"/>
                </a:lnTo>
                <a:lnTo>
                  <a:pt x="3884" y="351"/>
                </a:lnTo>
                <a:lnTo>
                  <a:pt x="3861" y="317"/>
                </a:lnTo>
                <a:lnTo>
                  <a:pt x="3827" y="283"/>
                </a:lnTo>
                <a:lnTo>
                  <a:pt x="3793" y="249"/>
                </a:lnTo>
                <a:lnTo>
                  <a:pt x="3748" y="215"/>
                </a:lnTo>
                <a:lnTo>
                  <a:pt x="3714" y="181"/>
                </a:lnTo>
                <a:lnTo>
                  <a:pt x="3680" y="170"/>
                </a:lnTo>
                <a:lnTo>
                  <a:pt x="3623" y="124"/>
                </a:lnTo>
                <a:lnTo>
                  <a:pt x="3578" y="102"/>
                </a:lnTo>
                <a:lnTo>
                  <a:pt x="3544" y="90"/>
                </a:lnTo>
                <a:lnTo>
                  <a:pt x="3487" y="68"/>
                </a:lnTo>
                <a:lnTo>
                  <a:pt x="3442" y="68"/>
                </a:lnTo>
                <a:lnTo>
                  <a:pt x="3397" y="56"/>
                </a:lnTo>
                <a:lnTo>
                  <a:pt x="3340" y="45"/>
                </a:lnTo>
                <a:lnTo>
                  <a:pt x="3283" y="45"/>
                </a:lnTo>
                <a:lnTo>
                  <a:pt x="3249" y="45"/>
                </a:lnTo>
                <a:lnTo>
                  <a:pt x="3216" y="45"/>
                </a:lnTo>
                <a:lnTo>
                  <a:pt x="3148" y="34"/>
                </a:lnTo>
                <a:lnTo>
                  <a:pt x="3102" y="34"/>
                </a:lnTo>
                <a:lnTo>
                  <a:pt x="3068" y="34"/>
                </a:lnTo>
                <a:lnTo>
                  <a:pt x="3034" y="34"/>
                </a:lnTo>
                <a:lnTo>
                  <a:pt x="2989" y="34"/>
                </a:lnTo>
                <a:lnTo>
                  <a:pt x="2921" y="34"/>
                </a:lnTo>
                <a:lnTo>
                  <a:pt x="2887" y="34"/>
                </a:lnTo>
                <a:lnTo>
                  <a:pt x="2853" y="34"/>
                </a:lnTo>
                <a:lnTo>
                  <a:pt x="2808" y="34"/>
                </a:lnTo>
                <a:lnTo>
                  <a:pt x="2763" y="34"/>
                </a:lnTo>
                <a:lnTo>
                  <a:pt x="2729" y="34"/>
                </a:lnTo>
                <a:lnTo>
                  <a:pt x="2683" y="34"/>
                </a:lnTo>
                <a:lnTo>
                  <a:pt x="2638" y="34"/>
                </a:lnTo>
                <a:lnTo>
                  <a:pt x="2604" y="22"/>
                </a:lnTo>
                <a:lnTo>
                  <a:pt x="2559" y="22"/>
                </a:lnTo>
                <a:lnTo>
                  <a:pt x="2525" y="22"/>
                </a:lnTo>
                <a:lnTo>
                  <a:pt x="2491" y="22"/>
                </a:lnTo>
                <a:lnTo>
                  <a:pt x="2412" y="22"/>
                </a:lnTo>
                <a:lnTo>
                  <a:pt x="2344" y="22"/>
                </a:lnTo>
                <a:lnTo>
                  <a:pt x="2298" y="22"/>
                </a:lnTo>
                <a:lnTo>
                  <a:pt x="2253" y="22"/>
                </a:lnTo>
                <a:lnTo>
                  <a:pt x="2196" y="22"/>
                </a:lnTo>
                <a:lnTo>
                  <a:pt x="2151" y="22"/>
                </a:lnTo>
                <a:lnTo>
                  <a:pt x="2083" y="22"/>
                </a:lnTo>
                <a:lnTo>
                  <a:pt x="2015" y="22"/>
                </a:lnTo>
                <a:lnTo>
                  <a:pt x="1947" y="22"/>
                </a:lnTo>
                <a:lnTo>
                  <a:pt x="1891" y="22"/>
                </a:lnTo>
                <a:lnTo>
                  <a:pt x="1834" y="22"/>
                </a:lnTo>
                <a:lnTo>
                  <a:pt x="1766" y="22"/>
                </a:lnTo>
                <a:lnTo>
                  <a:pt x="1709" y="22"/>
                </a:lnTo>
                <a:lnTo>
                  <a:pt x="1653" y="22"/>
                </a:lnTo>
                <a:lnTo>
                  <a:pt x="1608" y="22"/>
                </a:lnTo>
                <a:lnTo>
                  <a:pt x="1540" y="22"/>
                </a:lnTo>
                <a:lnTo>
                  <a:pt x="1483" y="22"/>
                </a:lnTo>
                <a:lnTo>
                  <a:pt x="1415" y="22"/>
                </a:lnTo>
                <a:lnTo>
                  <a:pt x="1336" y="22"/>
                </a:lnTo>
                <a:lnTo>
                  <a:pt x="1257" y="22"/>
                </a:lnTo>
                <a:lnTo>
                  <a:pt x="1189" y="22"/>
                </a:lnTo>
                <a:lnTo>
                  <a:pt x="1132" y="22"/>
                </a:lnTo>
                <a:lnTo>
                  <a:pt x="1064" y="22"/>
                </a:lnTo>
                <a:lnTo>
                  <a:pt x="985" y="22"/>
                </a:lnTo>
                <a:lnTo>
                  <a:pt x="928" y="22"/>
                </a:lnTo>
                <a:lnTo>
                  <a:pt x="883" y="22"/>
                </a:lnTo>
                <a:lnTo>
                  <a:pt x="849" y="22"/>
                </a:lnTo>
                <a:lnTo>
                  <a:pt x="792" y="22"/>
                </a:lnTo>
                <a:lnTo>
                  <a:pt x="713" y="11"/>
                </a:lnTo>
                <a:lnTo>
                  <a:pt x="656" y="11"/>
                </a:lnTo>
                <a:lnTo>
                  <a:pt x="622" y="11"/>
                </a:lnTo>
                <a:lnTo>
                  <a:pt x="577" y="0"/>
                </a:lnTo>
                <a:lnTo>
                  <a:pt x="543" y="0"/>
                </a:lnTo>
                <a:lnTo>
                  <a:pt x="498" y="0"/>
                </a:lnTo>
                <a:lnTo>
                  <a:pt x="441" y="0"/>
                </a:lnTo>
                <a:lnTo>
                  <a:pt x="407" y="0"/>
                </a:lnTo>
                <a:lnTo>
                  <a:pt x="362" y="11"/>
                </a:lnTo>
                <a:lnTo>
                  <a:pt x="317" y="11"/>
                </a:lnTo>
                <a:lnTo>
                  <a:pt x="283" y="22"/>
                </a:lnTo>
                <a:lnTo>
                  <a:pt x="249" y="34"/>
                </a:lnTo>
                <a:lnTo>
                  <a:pt x="203" y="56"/>
                </a:lnTo>
                <a:lnTo>
                  <a:pt x="158" y="79"/>
                </a:lnTo>
                <a:lnTo>
                  <a:pt x="124" y="102"/>
                </a:lnTo>
                <a:lnTo>
                  <a:pt x="90" y="136"/>
                </a:lnTo>
                <a:lnTo>
                  <a:pt x="56" y="170"/>
                </a:lnTo>
                <a:lnTo>
                  <a:pt x="34" y="215"/>
                </a:lnTo>
                <a:lnTo>
                  <a:pt x="11" y="249"/>
                </a:lnTo>
                <a:lnTo>
                  <a:pt x="0" y="283"/>
                </a:lnTo>
                <a:lnTo>
                  <a:pt x="0" y="328"/>
                </a:lnTo>
                <a:lnTo>
                  <a:pt x="0" y="362"/>
                </a:lnTo>
                <a:lnTo>
                  <a:pt x="0" y="396"/>
                </a:lnTo>
                <a:lnTo>
                  <a:pt x="0" y="43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9" name="CustomShape 43"/>
          <p:cNvSpPr/>
          <p:nvPr/>
        </p:nvSpPr>
        <p:spPr>
          <a:xfrm>
            <a:off x="2286000" y="16002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0" name="CustomShape 44"/>
          <p:cNvSpPr/>
          <p:nvPr/>
        </p:nvSpPr>
        <p:spPr>
          <a:xfrm>
            <a:off x="6026040" y="34354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1" name="CustomShape 45"/>
          <p:cNvSpPr/>
          <p:nvPr/>
        </p:nvSpPr>
        <p:spPr>
          <a:xfrm>
            <a:off x="6080040" y="341316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2" name="Line 46"/>
          <p:cNvSpPr/>
          <p:nvPr/>
        </p:nvSpPr>
        <p:spPr>
          <a:xfrm>
            <a:off x="6476760" y="3733560"/>
            <a:ext cx="1600200" cy="304920"/>
          </a:xfrm>
          <a:prstGeom prst="line">
            <a:avLst/>
          </a:prstGeom>
          <a:ln w="12600">
            <a:solidFill>
              <a:srgbClr val="000000"/>
            </a:solidFill>
            <a:round/>
            <a:headEnd len="lg" type="stealth" w="med"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3" name="CustomShape 47"/>
          <p:cNvSpPr/>
          <p:nvPr/>
        </p:nvSpPr>
        <p:spPr>
          <a:xfrm>
            <a:off x="7543800" y="26668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4" name="Line 48"/>
          <p:cNvSpPr/>
          <p:nvPr/>
        </p:nvSpPr>
        <p:spPr>
          <a:xfrm flipV="1">
            <a:off x="6324480" y="2438280"/>
            <a:ext cx="457200" cy="990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5" name="CustomShape 49"/>
          <p:cNvSpPr/>
          <p:nvPr/>
        </p:nvSpPr>
        <p:spPr>
          <a:xfrm>
            <a:off x="6477120" y="28195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6" name="CustomShape 50"/>
          <p:cNvSpPr/>
          <p:nvPr/>
        </p:nvSpPr>
        <p:spPr>
          <a:xfrm>
            <a:off x="539640" y="5516640"/>
            <a:ext cx="77720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Path length is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7" name="TextShape 51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BD67A76-3560-450F-9A74-85EA0AA7B83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8" name="TextShape 52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36" dur="indefinite" restart="never" nodeType="tmRoot">
          <p:childTnLst>
            <p:seq>
              <p:cTn id="1137" dur="indefinite" nodeType="mainSeq">
                <p:childTnLst>
                  <p:par>
                    <p:cTn id="1138" nodeType="clickEffect" fill="hold">
                      <p:stCondLst>
                        <p:cond delay="indefinite"/>
                      </p:stCondLst>
                      <p:childTnLst>
                        <p:par>
                          <p:cTn id="11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2" nodeType="clickEffect" fill="hold">
                      <p:stCondLst>
                        <p:cond delay="indefinite"/>
                      </p:stCondLst>
                      <p:childTnLst>
                        <p:par>
                          <p:cTn id="11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6" nodeType="clickEffect" fill="hold">
                      <p:stCondLst>
                        <p:cond delay="indefinite"/>
                      </p:stCondLst>
                      <p:childTnLst>
                        <p:par>
                          <p:cTn id="11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0" nodeType="clickEffect" fill="hold">
                      <p:stCondLst>
                        <p:cond delay="indefinite"/>
                      </p:stCondLst>
                      <p:childTnLst>
                        <p:par>
                          <p:cTn id="115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4" nodeType="clickEffect" fill="hold">
                      <p:stCondLst>
                        <p:cond delay="indefinite"/>
                      </p:stCondLst>
                      <p:childTnLst>
                        <p:par>
                          <p:cTn id="11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8" nodeType="clickEffect" fill="hold">
                      <p:stCondLst>
                        <p:cond delay="indefinite"/>
                      </p:stCondLst>
                      <p:childTnLst>
                        <p:par>
                          <p:cTn id="11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2" nodeType="clickEffect" fill="hold">
                      <p:stCondLst>
                        <p:cond delay="indefinite"/>
                      </p:stCondLst>
                      <p:childTnLst>
                        <p:par>
                          <p:cTn id="11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6" nodeType="clickEffect" fill="hold">
                      <p:stCondLst>
                        <p:cond delay="indefinite"/>
                      </p:stCondLst>
                      <p:childTnLst>
                        <p:par>
                          <p:cTn id="11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6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Build A Shortest Path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0" name="CustomShape 2"/>
          <p:cNvSpPr/>
          <p:nvPr/>
        </p:nvSpPr>
        <p:spPr>
          <a:xfrm>
            <a:off x="826920" y="1413000"/>
            <a:ext cx="2895120" cy="43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0 4 0 0 4 8 8 5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8 0 8 5 0 8 8 5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7 0 0 5 0 0 6 5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8 0 8 0 2 8 8 5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8 4 8 0 0 8 8 0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7 7 7 7 7 0 0 7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0 4 1 1 4 8 0 0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7 7 7 7 7 0 6 0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1" name="CustomShape 3"/>
          <p:cNvSpPr/>
          <p:nvPr/>
        </p:nvSpPr>
        <p:spPr>
          <a:xfrm>
            <a:off x="4267080" y="1523880"/>
            <a:ext cx="4647960" cy="12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path is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1 4 2 5 8 6 7.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kay(1,7) = 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2" name="CustomShape 4"/>
          <p:cNvSpPr/>
          <p:nvPr/>
        </p:nvSpPr>
        <p:spPr>
          <a:xfrm>
            <a:off x="4572000" y="2971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3" name="CustomShape 5"/>
          <p:cNvSpPr/>
          <p:nvPr/>
        </p:nvSpPr>
        <p:spPr>
          <a:xfrm>
            <a:off x="5867280" y="2971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4" name="CustomShape 6"/>
          <p:cNvSpPr/>
          <p:nvPr/>
        </p:nvSpPr>
        <p:spPr>
          <a:xfrm>
            <a:off x="7162920" y="2971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5" name="Line 7"/>
          <p:cNvSpPr/>
          <p:nvPr/>
        </p:nvSpPr>
        <p:spPr>
          <a:xfrm>
            <a:off x="4876560" y="3200400"/>
            <a:ext cx="9907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6" name="Line 8"/>
          <p:cNvSpPr/>
          <p:nvPr/>
        </p:nvSpPr>
        <p:spPr>
          <a:xfrm>
            <a:off x="6248160" y="3200400"/>
            <a:ext cx="9907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7" name="CustomShape 9"/>
          <p:cNvSpPr/>
          <p:nvPr/>
        </p:nvSpPr>
        <p:spPr>
          <a:xfrm>
            <a:off x="4267080" y="3505320"/>
            <a:ext cx="46479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kay(1,8) =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8" name="CustomShape 10"/>
          <p:cNvSpPr/>
          <p:nvPr/>
        </p:nvSpPr>
        <p:spPr>
          <a:xfrm>
            <a:off x="4648320" y="4114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9" name="CustomShape 11"/>
          <p:cNvSpPr/>
          <p:nvPr/>
        </p:nvSpPr>
        <p:spPr>
          <a:xfrm>
            <a:off x="5943600" y="4114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0" name="CustomShape 12"/>
          <p:cNvSpPr/>
          <p:nvPr/>
        </p:nvSpPr>
        <p:spPr>
          <a:xfrm>
            <a:off x="7238880" y="4114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1" name="Line 13"/>
          <p:cNvSpPr/>
          <p:nvPr/>
        </p:nvSpPr>
        <p:spPr>
          <a:xfrm>
            <a:off x="4952880" y="4343400"/>
            <a:ext cx="9907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2" name="Line 14"/>
          <p:cNvSpPr/>
          <p:nvPr/>
        </p:nvSpPr>
        <p:spPr>
          <a:xfrm>
            <a:off x="6324480" y="4343400"/>
            <a:ext cx="9907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3" name="CustomShape 15"/>
          <p:cNvSpPr/>
          <p:nvPr/>
        </p:nvSpPr>
        <p:spPr>
          <a:xfrm>
            <a:off x="8534520" y="4114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4" name="Line 16"/>
          <p:cNvSpPr/>
          <p:nvPr/>
        </p:nvSpPr>
        <p:spPr>
          <a:xfrm>
            <a:off x="7619760" y="4343400"/>
            <a:ext cx="9907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5" name="CustomShape 17"/>
          <p:cNvSpPr/>
          <p:nvPr/>
        </p:nvSpPr>
        <p:spPr>
          <a:xfrm>
            <a:off x="4267080" y="4648320"/>
            <a:ext cx="46479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kay(1,5) =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6" name="CustomShape 18"/>
          <p:cNvSpPr/>
          <p:nvPr/>
        </p:nvSpPr>
        <p:spPr>
          <a:xfrm>
            <a:off x="4495680" y="541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7" name="CustomShape 19"/>
          <p:cNvSpPr/>
          <p:nvPr/>
        </p:nvSpPr>
        <p:spPr>
          <a:xfrm>
            <a:off x="6553080" y="541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8" name="CustomShape 20"/>
          <p:cNvSpPr/>
          <p:nvPr/>
        </p:nvSpPr>
        <p:spPr>
          <a:xfrm>
            <a:off x="7543800" y="541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9" name="Line 21"/>
          <p:cNvSpPr/>
          <p:nvPr/>
        </p:nvSpPr>
        <p:spPr>
          <a:xfrm>
            <a:off x="4800600" y="5638680"/>
            <a:ext cx="68580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0" name="Line 22"/>
          <p:cNvSpPr/>
          <p:nvPr/>
        </p:nvSpPr>
        <p:spPr>
          <a:xfrm>
            <a:off x="6933960" y="5638680"/>
            <a:ext cx="60984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1" name="CustomShape 23"/>
          <p:cNvSpPr/>
          <p:nvPr/>
        </p:nvSpPr>
        <p:spPr>
          <a:xfrm>
            <a:off x="8381880" y="541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2" name="Line 24"/>
          <p:cNvSpPr/>
          <p:nvPr/>
        </p:nvSpPr>
        <p:spPr>
          <a:xfrm>
            <a:off x="7924680" y="5638680"/>
            <a:ext cx="5335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3" name="CustomShape 25"/>
          <p:cNvSpPr/>
          <p:nvPr/>
        </p:nvSpPr>
        <p:spPr>
          <a:xfrm>
            <a:off x="5486400" y="541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4" name="Line 26"/>
          <p:cNvSpPr/>
          <p:nvPr/>
        </p:nvSpPr>
        <p:spPr>
          <a:xfrm>
            <a:off x="5867280" y="5638680"/>
            <a:ext cx="60948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5" name="TextShape 27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73C9B37-EAB7-4A8A-A770-467A1AD3955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6" name="TextShape 28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70" dur="indefinite" restart="never" nodeType="tmRoot">
          <p:childTnLst>
            <p:seq>
              <p:cTn id="1171" dur="indefinite" nodeType="mainSeq">
                <p:childTnLst>
                  <p:par>
                    <p:cTn id="1172" nodeType="clickEffect" fill="hold">
                      <p:stCondLst>
                        <p:cond delay="indefinite"/>
                      </p:stCondLst>
                      <p:childTnLst>
                        <p:par>
                          <p:cTn id="11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6" nodeType="clickEffect" fill="hold">
                      <p:stCondLst>
                        <p:cond delay="indefinite"/>
                      </p:stCondLst>
                      <p:childTnLst>
                        <p:par>
                          <p:cTn id="11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0" nodeType="clickEffect" fill="hold">
                      <p:stCondLst>
                        <p:cond delay="indefinite"/>
                      </p:stCondLst>
                      <p:childTnLst>
                        <p:par>
                          <p:cTn id="11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st="2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4" nodeType="clickEffect" fill="hold">
                      <p:stCondLst>
                        <p:cond delay="indefinite"/>
                      </p:stCondLst>
                      <p:childTnLst>
                        <p:par>
                          <p:cTn id="11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8" nodeType="clickEffect" fill="hold">
                      <p:stCondLst>
                        <p:cond delay="indefinite"/>
                      </p:stCondLst>
                      <p:childTnLst>
                        <p:par>
                          <p:cTn id="11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2" nodeType="clickEffect" fill="hold">
                      <p:stCondLst>
                        <p:cond delay="indefinite"/>
                      </p:stCondLst>
                      <p:childTnLst>
                        <p:par>
                          <p:cTn id="11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6" nodeType="clickEffect" fill="hold">
                      <p:stCondLst>
                        <p:cond delay="indefinite"/>
                      </p:stCondLst>
                      <p:childTnLst>
                        <p:par>
                          <p:cTn id="11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0" nodeType="clickEffect" fill="hold">
                      <p:stCondLst>
                        <p:cond delay="indefinite"/>
                      </p:stCondLst>
                      <p:childTnLst>
                        <p:par>
                          <p:cTn id="12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Build A Shortest Path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8" name="CustomShape 2"/>
          <p:cNvSpPr/>
          <p:nvPr/>
        </p:nvSpPr>
        <p:spPr>
          <a:xfrm>
            <a:off x="826920" y="1413000"/>
            <a:ext cx="2895120" cy="43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0 4 0 0 4 8 8 5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8 0 8 5 0 8 8 5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7 0 0 5 0 0 6 5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8 0 8 0 2 8 8 5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8 4 8 0 0 8 8 0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7 7 7 7 7 0 0 7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0 4 1 1 4 8 0 0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7 7 7 7 7 0 6 0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9" name="CustomShape 3"/>
          <p:cNvSpPr/>
          <p:nvPr/>
        </p:nvSpPr>
        <p:spPr>
          <a:xfrm>
            <a:off x="4140360" y="1413000"/>
            <a:ext cx="46479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path is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1 4 2 5 8 6 7.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0" name="CustomShape 4"/>
          <p:cNvSpPr/>
          <p:nvPr/>
        </p:nvSpPr>
        <p:spPr>
          <a:xfrm>
            <a:off x="4216320" y="2098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1" name="CustomShape 5"/>
          <p:cNvSpPr/>
          <p:nvPr/>
        </p:nvSpPr>
        <p:spPr>
          <a:xfrm>
            <a:off x="6273720" y="2098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2" name="CustomShape 6"/>
          <p:cNvSpPr/>
          <p:nvPr/>
        </p:nvSpPr>
        <p:spPr>
          <a:xfrm>
            <a:off x="7264440" y="2098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3" name="Line 7"/>
          <p:cNvSpPr/>
          <p:nvPr/>
        </p:nvSpPr>
        <p:spPr>
          <a:xfrm>
            <a:off x="4520880" y="2327040"/>
            <a:ext cx="68580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4" name="Line 8"/>
          <p:cNvSpPr/>
          <p:nvPr/>
        </p:nvSpPr>
        <p:spPr>
          <a:xfrm>
            <a:off x="6654600" y="2327040"/>
            <a:ext cx="60948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5" name="CustomShape 9"/>
          <p:cNvSpPr/>
          <p:nvPr/>
        </p:nvSpPr>
        <p:spPr>
          <a:xfrm>
            <a:off x="8102520" y="2098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6" name="Line 10"/>
          <p:cNvSpPr/>
          <p:nvPr/>
        </p:nvSpPr>
        <p:spPr>
          <a:xfrm>
            <a:off x="7645320" y="2327040"/>
            <a:ext cx="53316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7" name="CustomShape 11"/>
          <p:cNvSpPr/>
          <p:nvPr/>
        </p:nvSpPr>
        <p:spPr>
          <a:xfrm>
            <a:off x="5207040" y="20988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8" name="Line 12"/>
          <p:cNvSpPr/>
          <p:nvPr/>
        </p:nvSpPr>
        <p:spPr>
          <a:xfrm>
            <a:off x="5587920" y="2327040"/>
            <a:ext cx="60948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9" name="CustomShape 13"/>
          <p:cNvSpPr/>
          <p:nvPr/>
        </p:nvSpPr>
        <p:spPr>
          <a:xfrm>
            <a:off x="4216320" y="2708280"/>
            <a:ext cx="46479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kay(1,4)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0" name="CustomShape 14"/>
          <p:cNvSpPr/>
          <p:nvPr/>
        </p:nvSpPr>
        <p:spPr>
          <a:xfrm>
            <a:off x="4292640" y="3394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1" name="CustomShape 15"/>
          <p:cNvSpPr/>
          <p:nvPr/>
        </p:nvSpPr>
        <p:spPr>
          <a:xfrm>
            <a:off x="5664240" y="3394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2" name="CustomShape 16"/>
          <p:cNvSpPr/>
          <p:nvPr/>
        </p:nvSpPr>
        <p:spPr>
          <a:xfrm>
            <a:off x="6654960" y="3394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3" name="Line 17"/>
          <p:cNvSpPr/>
          <p:nvPr/>
        </p:nvSpPr>
        <p:spPr>
          <a:xfrm>
            <a:off x="6045120" y="3622320"/>
            <a:ext cx="60948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4" name="CustomShape 18"/>
          <p:cNvSpPr/>
          <p:nvPr/>
        </p:nvSpPr>
        <p:spPr>
          <a:xfrm>
            <a:off x="7493040" y="3394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5" name="Line 19"/>
          <p:cNvSpPr/>
          <p:nvPr/>
        </p:nvSpPr>
        <p:spPr>
          <a:xfrm>
            <a:off x="7035480" y="3622320"/>
            <a:ext cx="5335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6" name="CustomShape 20"/>
          <p:cNvSpPr/>
          <p:nvPr/>
        </p:nvSpPr>
        <p:spPr>
          <a:xfrm>
            <a:off x="4597560" y="3394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7" name="Line 21"/>
          <p:cNvSpPr/>
          <p:nvPr/>
        </p:nvSpPr>
        <p:spPr>
          <a:xfrm>
            <a:off x="4978080" y="3622320"/>
            <a:ext cx="60984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8" name="CustomShape 22"/>
          <p:cNvSpPr/>
          <p:nvPr/>
        </p:nvSpPr>
        <p:spPr>
          <a:xfrm>
            <a:off x="4218120" y="3927600"/>
            <a:ext cx="46479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kay(4,5) =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9" name="CustomShape 23"/>
          <p:cNvSpPr/>
          <p:nvPr/>
        </p:nvSpPr>
        <p:spPr>
          <a:xfrm>
            <a:off x="4292640" y="4537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0" name="CustomShape 24"/>
          <p:cNvSpPr/>
          <p:nvPr/>
        </p:nvSpPr>
        <p:spPr>
          <a:xfrm>
            <a:off x="6654960" y="4537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1" name="CustomShape 25"/>
          <p:cNvSpPr/>
          <p:nvPr/>
        </p:nvSpPr>
        <p:spPr>
          <a:xfrm>
            <a:off x="7645320" y="4537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2" name="Line 26"/>
          <p:cNvSpPr/>
          <p:nvPr/>
        </p:nvSpPr>
        <p:spPr>
          <a:xfrm>
            <a:off x="4902120" y="4765320"/>
            <a:ext cx="68580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3" name="Line 27"/>
          <p:cNvSpPr/>
          <p:nvPr/>
        </p:nvSpPr>
        <p:spPr>
          <a:xfrm>
            <a:off x="7035480" y="4765320"/>
            <a:ext cx="60984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4" name="CustomShape 28"/>
          <p:cNvSpPr/>
          <p:nvPr/>
        </p:nvSpPr>
        <p:spPr>
          <a:xfrm>
            <a:off x="8483760" y="4537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5" name="Line 29"/>
          <p:cNvSpPr/>
          <p:nvPr/>
        </p:nvSpPr>
        <p:spPr>
          <a:xfrm>
            <a:off x="8026200" y="4765320"/>
            <a:ext cx="5335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6" name="CustomShape 30"/>
          <p:cNvSpPr/>
          <p:nvPr/>
        </p:nvSpPr>
        <p:spPr>
          <a:xfrm>
            <a:off x="5587920" y="4537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7" name="Line 31"/>
          <p:cNvSpPr/>
          <p:nvPr/>
        </p:nvSpPr>
        <p:spPr>
          <a:xfrm>
            <a:off x="5968800" y="4765320"/>
            <a:ext cx="60948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8" name="CustomShape 32"/>
          <p:cNvSpPr/>
          <p:nvPr/>
        </p:nvSpPr>
        <p:spPr>
          <a:xfrm>
            <a:off x="4597560" y="4537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9" name="CustomShape 33"/>
          <p:cNvSpPr/>
          <p:nvPr/>
        </p:nvSpPr>
        <p:spPr>
          <a:xfrm>
            <a:off x="4295880" y="5070600"/>
            <a:ext cx="46479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kay(4,2)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0" name="CustomShape 34"/>
          <p:cNvSpPr/>
          <p:nvPr/>
        </p:nvSpPr>
        <p:spPr>
          <a:xfrm>
            <a:off x="4294080" y="568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1" name="CustomShape 35"/>
          <p:cNvSpPr/>
          <p:nvPr/>
        </p:nvSpPr>
        <p:spPr>
          <a:xfrm>
            <a:off x="6046920" y="568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2" name="CustomShape 36"/>
          <p:cNvSpPr/>
          <p:nvPr/>
        </p:nvSpPr>
        <p:spPr>
          <a:xfrm>
            <a:off x="7037280" y="568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3" name="Line 37"/>
          <p:cNvSpPr/>
          <p:nvPr/>
        </p:nvSpPr>
        <p:spPr>
          <a:xfrm>
            <a:off x="6427440" y="5908320"/>
            <a:ext cx="60984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4" name="CustomShape 38"/>
          <p:cNvSpPr/>
          <p:nvPr/>
        </p:nvSpPr>
        <p:spPr>
          <a:xfrm>
            <a:off x="7875720" y="568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5" name="Line 39"/>
          <p:cNvSpPr/>
          <p:nvPr/>
        </p:nvSpPr>
        <p:spPr>
          <a:xfrm>
            <a:off x="7418160" y="5908320"/>
            <a:ext cx="5335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6" name="CustomShape 40"/>
          <p:cNvSpPr/>
          <p:nvPr/>
        </p:nvSpPr>
        <p:spPr>
          <a:xfrm>
            <a:off x="4979880" y="568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7" name="Line 41"/>
          <p:cNvSpPr/>
          <p:nvPr/>
        </p:nvSpPr>
        <p:spPr>
          <a:xfrm>
            <a:off x="5360760" y="5908320"/>
            <a:ext cx="60948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8" name="CustomShape 42"/>
          <p:cNvSpPr/>
          <p:nvPr/>
        </p:nvSpPr>
        <p:spPr>
          <a:xfrm>
            <a:off x="4599000" y="568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9" name="TextShape 4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97C87B4-CDD9-4A81-8A09-822EEB11082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0" name="TextShape 4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04" dur="indefinite" restart="never" nodeType="tmRoot">
          <p:childTnLst>
            <p:seq>
              <p:cTn id="1205" dur="indefinite" nodeType="mainSeq">
                <p:childTnLst>
                  <p:par>
                    <p:cTn id="1206" nodeType="clickEffect" fill="hold">
                      <p:stCondLst>
                        <p:cond delay="indefinite"/>
                      </p:stCondLst>
                      <p:childTnLst>
                        <p:par>
                          <p:cTn id="12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0" nodeType="clickEffect" fill="hold">
                      <p:stCondLst>
                        <p:cond delay="indefinite"/>
                      </p:stCondLst>
                      <p:childTnLst>
                        <p:par>
                          <p:cTn id="12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4" nodeType="clickEffect" fill="hold">
                      <p:stCondLst>
                        <p:cond delay="indefinite"/>
                      </p:stCondLst>
                      <p:childTnLst>
                        <p:par>
                          <p:cTn id="12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8" nodeType="clickEffect" fill="hold">
                      <p:stCondLst>
                        <p:cond delay="indefinite"/>
                      </p:stCondLst>
                      <p:childTnLst>
                        <p:par>
                          <p:cTn id="12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8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2" nodeType="clickEffect" fill="hold">
                      <p:stCondLst>
                        <p:cond delay="indefinite"/>
                      </p:stCondLst>
                      <p:childTnLst>
                        <p:par>
                          <p:cTn id="12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6" nodeType="clickEffect" fill="hold">
                      <p:stCondLst>
                        <p:cond delay="indefinite"/>
                      </p:stCondLst>
                      <p:childTnLst>
                        <p:par>
                          <p:cTn id="12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9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0" nodeType="clickEffect" fill="hold">
                      <p:stCondLst>
                        <p:cond delay="indefinite"/>
                      </p:stCondLst>
                      <p:childTnLst>
                        <p:par>
                          <p:cTn id="12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Build A Shortest Path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2" name="CustomShape 2"/>
          <p:cNvSpPr/>
          <p:nvPr/>
        </p:nvSpPr>
        <p:spPr>
          <a:xfrm>
            <a:off x="826920" y="1413000"/>
            <a:ext cx="2895120" cy="43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0 4 0 0 4 8 8 5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8 0 8 5 0 8 8 5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7 0 0 5 0 0 6 5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8 0 8 0 2 8 8 5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8 4 8 0 0 8 8 0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7 7 7 7 7 0 0 7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0 4 1 1 4 8 0 0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7 7 7 7 7 0 6 0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3" name="CustomShape 3"/>
          <p:cNvSpPr/>
          <p:nvPr/>
        </p:nvSpPr>
        <p:spPr>
          <a:xfrm>
            <a:off x="4267080" y="1523880"/>
            <a:ext cx="46479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path is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1 4 2 5 8 6 7.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4" name="CustomShape 4"/>
          <p:cNvSpPr/>
          <p:nvPr/>
        </p:nvSpPr>
        <p:spPr>
          <a:xfrm>
            <a:off x="442116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5" name="CustomShape 5"/>
          <p:cNvSpPr/>
          <p:nvPr/>
        </p:nvSpPr>
        <p:spPr>
          <a:xfrm>
            <a:off x="617364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6" name="CustomShape 6"/>
          <p:cNvSpPr/>
          <p:nvPr/>
        </p:nvSpPr>
        <p:spPr>
          <a:xfrm>
            <a:off x="716436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7" name="Line 7"/>
          <p:cNvSpPr/>
          <p:nvPr/>
        </p:nvSpPr>
        <p:spPr>
          <a:xfrm>
            <a:off x="6554520" y="2361960"/>
            <a:ext cx="60984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8" name="CustomShape 8"/>
          <p:cNvSpPr/>
          <p:nvPr/>
        </p:nvSpPr>
        <p:spPr>
          <a:xfrm>
            <a:off x="800244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9" name="Line 9"/>
          <p:cNvSpPr/>
          <p:nvPr/>
        </p:nvSpPr>
        <p:spPr>
          <a:xfrm>
            <a:off x="7545240" y="2361960"/>
            <a:ext cx="5335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0" name="CustomShape 10"/>
          <p:cNvSpPr/>
          <p:nvPr/>
        </p:nvSpPr>
        <p:spPr>
          <a:xfrm>
            <a:off x="510696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1" name="Line 11"/>
          <p:cNvSpPr/>
          <p:nvPr/>
        </p:nvSpPr>
        <p:spPr>
          <a:xfrm>
            <a:off x="5487840" y="2361960"/>
            <a:ext cx="60948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2" name="CustomShape 12"/>
          <p:cNvSpPr/>
          <p:nvPr/>
        </p:nvSpPr>
        <p:spPr>
          <a:xfrm>
            <a:off x="4726080" y="2133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3" name="CustomShape 13"/>
          <p:cNvSpPr/>
          <p:nvPr/>
        </p:nvSpPr>
        <p:spPr>
          <a:xfrm>
            <a:off x="4194000" y="2743200"/>
            <a:ext cx="46479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kay(2,5)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4" name="CustomShape 14"/>
          <p:cNvSpPr/>
          <p:nvPr/>
        </p:nvSpPr>
        <p:spPr>
          <a:xfrm>
            <a:off x="4497480" y="3352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5" name="CustomShape 15"/>
          <p:cNvSpPr/>
          <p:nvPr/>
        </p:nvSpPr>
        <p:spPr>
          <a:xfrm>
            <a:off x="5487840" y="3352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6" name="CustomShape 16"/>
          <p:cNvSpPr/>
          <p:nvPr/>
        </p:nvSpPr>
        <p:spPr>
          <a:xfrm>
            <a:off x="6478560" y="3352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7" name="Line 17"/>
          <p:cNvSpPr/>
          <p:nvPr/>
        </p:nvSpPr>
        <p:spPr>
          <a:xfrm>
            <a:off x="5868720" y="3581280"/>
            <a:ext cx="60984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8" name="CustomShape 18"/>
          <p:cNvSpPr/>
          <p:nvPr/>
        </p:nvSpPr>
        <p:spPr>
          <a:xfrm>
            <a:off x="7316640" y="3352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9" name="Line 19"/>
          <p:cNvSpPr/>
          <p:nvPr/>
        </p:nvSpPr>
        <p:spPr>
          <a:xfrm>
            <a:off x="6859440" y="3581280"/>
            <a:ext cx="5335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0" name="CustomShape 20"/>
          <p:cNvSpPr/>
          <p:nvPr/>
        </p:nvSpPr>
        <p:spPr>
          <a:xfrm>
            <a:off x="5183280" y="3352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1" name="CustomShape 21"/>
          <p:cNvSpPr/>
          <p:nvPr/>
        </p:nvSpPr>
        <p:spPr>
          <a:xfrm>
            <a:off x="4802040" y="3352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2" name="CustomShape 22"/>
          <p:cNvSpPr/>
          <p:nvPr/>
        </p:nvSpPr>
        <p:spPr>
          <a:xfrm>
            <a:off x="4194000" y="3809880"/>
            <a:ext cx="46479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kay(5,8)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3" name="CustomShape 23"/>
          <p:cNvSpPr/>
          <p:nvPr/>
        </p:nvSpPr>
        <p:spPr>
          <a:xfrm>
            <a:off x="4573440" y="4343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4" name="CustomShape 24"/>
          <p:cNvSpPr/>
          <p:nvPr/>
        </p:nvSpPr>
        <p:spPr>
          <a:xfrm>
            <a:off x="5564160" y="4343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5" name="CustomShape 25"/>
          <p:cNvSpPr/>
          <p:nvPr/>
        </p:nvSpPr>
        <p:spPr>
          <a:xfrm>
            <a:off x="5869080" y="4343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6" name="CustomShape 26"/>
          <p:cNvSpPr/>
          <p:nvPr/>
        </p:nvSpPr>
        <p:spPr>
          <a:xfrm>
            <a:off x="6707160" y="4343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7" name="Line 27"/>
          <p:cNvSpPr/>
          <p:nvPr/>
        </p:nvSpPr>
        <p:spPr>
          <a:xfrm>
            <a:off x="6249960" y="4572000"/>
            <a:ext cx="53316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8" name="CustomShape 28"/>
          <p:cNvSpPr/>
          <p:nvPr/>
        </p:nvSpPr>
        <p:spPr>
          <a:xfrm>
            <a:off x="5259240" y="4343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9" name="CustomShape 29"/>
          <p:cNvSpPr/>
          <p:nvPr/>
        </p:nvSpPr>
        <p:spPr>
          <a:xfrm>
            <a:off x="4878360" y="434340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0" name="CustomShape 30"/>
          <p:cNvSpPr/>
          <p:nvPr/>
        </p:nvSpPr>
        <p:spPr>
          <a:xfrm>
            <a:off x="4194000" y="4800600"/>
            <a:ext cx="46479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kay(8,7) =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1" name="CustomShape 31"/>
          <p:cNvSpPr/>
          <p:nvPr/>
        </p:nvSpPr>
        <p:spPr>
          <a:xfrm>
            <a:off x="4497480" y="541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2" name="CustomShape 32"/>
          <p:cNvSpPr/>
          <p:nvPr/>
        </p:nvSpPr>
        <p:spPr>
          <a:xfrm>
            <a:off x="5487840" y="541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3" name="CustomShape 33"/>
          <p:cNvSpPr/>
          <p:nvPr/>
        </p:nvSpPr>
        <p:spPr>
          <a:xfrm>
            <a:off x="5792760" y="541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4" name="CustomShape 34"/>
          <p:cNvSpPr/>
          <p:nvPr/>
        </p:nvSpPr>
        <p:spPr>
          <a:xfrm>
            <a:off x="6630840" y="541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5" name="Line 35"/>
          <p:cNvSpPr/>
          <p:nvPr/>
        </p:nvSpPr>
        <p:spPr>
          <a:xfrm>
            <a:off x="6173640" y="5638680"/>
            <a:ext cx="5335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6" name="CustomShape 36"/>
          <p:cNvSpPr/>
          <p:nvPr/>
        </p:nvSpPr>
        <p:spPr>
          <a:xfrm>
            <a:off x="5183280" y="541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7" name="CustomShape 37"/>
          <p:cNvSpPr/>
          <p:nvPr/>
        </p:nvSpPr>
        <p:spPr>
          <a:xfrm>
            <a:off x="4802040" y="541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8" name="CustomShape 38"/>
          <p:cNvSpPr/>
          <p:nvPr/>
        </p:nvSpPr>
        <p:spPr>
          <a:xfrm>
            <a:off x="7469280" y="54100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9" name="Line 39"/>
          <p:cNvSpPr/>
          <p:nvPr/>
        </p:nvSpPr>
        <p:spPr>
          <a:xfrm>
            <a:off x="7011720" y="5638680"/>
            <a:ext cx="5335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0" name="TextShape 40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5C40BAE-B414-4DD8-B71E-B897AC97668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1" name="TextShape 41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34" dur="indefinite" restart="never" nodeType="tmRoot">
          <p:childTnLst>
            <p:seq>
              <p:cTn id="1235" dur="indefinite" nodeType="mainSeq">
                <p:childTnLst>
                  <p:par>
                    <p:cTn id="1236" nodeType="clickEffect" fill="hold">
                      <p:stCondLst>
                        <p:cond delay="indefinite"/>
                      </p:stCondLst>
                      <p:childTnLst>
                        <p:par>
                          <p:cTn id="12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0" nodeType="clickEffect" fill="hold">
                      <p:stCondLst>
                        <p:cond delay="indefinite"/>
                      </p:stCondLst>
                      <p:childTnLst>
                        <p:par>
                          <p:cTn id="12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3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4" nodeType="clickEffect" fill="hold">
                      <p:stCondLst>
                        <p:cond delay="indefinite"/>
                      </p:stCondLst>
                      <p:childTnLst>
                        <p:par>
                          <p:cTn id="12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8" nodeType="clickEffect" fill="hold">
                      <p:stCondLst>
                        <p:cond delay="indefinite"/>
                      </p:stCondLst>
                      <p:childTnLst>
                        <p:par>
                          <p:cTn id="12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2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2" nodeType="clickEffect" fill="hold">
                      <p:stCondLst>
                        <p:cond delay="indefinite"/>
                      </p:stCondLst>
                      <p:childTnLst>
                        <p:par>
                          <p:cTn id="12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6" nodeType="clickEffect" fill="hold">
                      <p:stCondLst>
                        <p:cond delay="indefinite"/>
                      </p:stCondLst>
                      <p:childTnLst>
                        <p:par>
                          <p:cTn id="12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0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0" nodeType="clickEffect" fill="hold">
                      <p:stCondLst>
                        <p:cond delay="indefinite"/>
                      </p:stCondLst>
                      <p:childTnLst>
                        <p:par>
                          <p:cTn id="12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Build A Shortest Path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3" name="CustomShape 2"/>
          <p:cNvSpPr/>
          <p:nvPr/>
        </p:nvSpPr>
        <p:spPr>
          <a:xfrm>
            <a:off x="826920" y="1413000"/>
            <a:ext cx="2895120" cy="43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0 4 0 0 4 8 8 5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8 0 8 5 0 8 8 5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7 0 0 5 0 0 6 5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8 0 8 0 2 8 8 5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8 4 8 0 0 8 8 0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7 7 7 7 7 0 0 7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0 4 1 1 4 8 0 0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7 7 7 7 7 0 6 0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4" name="CustomShape 3"/>
          <p:cNvSpPr/>
          <p:nvPr/>
        </p:nvSpPr>
        <p:spPr>
          <a:xfrm>
            <a:off x="4267080" y="1523880"/>
            <a:ext cx="46479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path is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1 4 2 5 8 6 7.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5" name="CustomShape 4"/>
          <p:cNvSpPr/>
          <p:nvPr/>
        </p:nvSpPr>
        <p:spPr>
          <a:xfrm>
            <a:off x="4649760" y="2209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6" name="CustomShape 5"/>
          <p:cNvSpPr/>
          <p:nvPr/>
        </p:nvSpPr>
        <p:spPr>
          <a:xfrm>
            <a:off x="5640480" y="2209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7" name="CustomShape 6"/>
          <p:cNvSpPr/>
          <p:nvPr/>
        </p:nvSpPr>
        <p:spPr>
          <a:xfrm>
            <a:off x="5945040" y="2209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8" name="CustomShape 7"/>
          <p:cNvSpPr/>
          <p:nvPr/>
        </p:nvSpPr>
        <p:spPr>
          <a:xfrm>
            <a:off x="6783480" y="2209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9" name="Line 8"/>
          <p:cNvSpPr/>
          <p:nvPr/>
        </p:nvSpPr>
        <p:spPr>
          <a:xfrm>
            <a:off x="6325920" y="2438280"/>
            <a:ext cx="5335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0" name="CustomShape 9"/>
          <p:cNvSpPr/>
          <p:nvPr/>
        </p:nvSpPr>
        <p:spPr>
          <a:xfrm>
            <a:off x="5335560" y="2209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1" name="CustomShape 10"/>
          <p:cNvSpPr/>
          <p:nvPr/>
        </p:nvSpPr>
        <p:spPr>
          <a:xfrm>
            <a:off x="4954680" y="2209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2" name="CustomShape 11"/>
          <p:cNvSpPr/>
          <p:nvPr/>
        </p:nvSpPr>
        <p:spPr>
          <a:xfrm>
            <a:off x="7621560" y="22096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3" name="Line 12"/>
          <p:cNvSpPr/>
          <p:nvPr/>
        </p:nvSpPr>
        <p:spPr>
          <a:xfrm>
            <a:off x="7164360" y="2438280"/>
            <a:ext cx="53316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4" name="CustomShape 13"/>
          <p:cNvSpPr/>
          <p:nvPr/>
        </p:nvSpPr>
        <p:spPr>
          <a:xfrm>
            <a:off x="4265640" y="2971800"/>
            <a:ext cx="46479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kay(8,6)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5" name="CustomShape 14"/>
          <p:cNvSpPr/>
          <p:nvPr/>
        </p:nvSpPr>
        <p:spPr>
          <a:xfrm>
            <a:off x="4573440" y="3581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6" name="CustomShape 15"/>
          <p:cNvSpPr/>
          <p:nvPr/>
        </p:nvSpPr>
        <p:spPr>
          <a:xfrm>
            <a:off x="5564160" y="3581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7" name="CustomShape 16"/>
          <p:cNvSpPr/>
          <p:nvPr/>
        </p:nvSpPr>
        <p:spPr>
          <a:xfrm>
            <a:off x="5869080" y="3581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8" name="CustomShape 17"/>
          <p:cNvSpPr/>
          <p:nvPr/>
        </p:nvSpPr>
        <p:spPr>
          <a:xfrm>
            <a:off x="6173640" y="3581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9" name="CustomShape 18"/>
          <p:cNvSpPr/>
          <p:nvPr/>
        </p:nvSpPr>
        <p:spPr>
          <a:xfrm>
            <a:off x="5259240" y="3581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0" name="CustomShape 19"/>
          <p:cNvSpPr/>
          <p:nvPr/>
        </p:nvSpPr>
        <p:spPr>
          <a:xfrm>
            <a:off x="4878360" y="3581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1" name="CustomShape 20"/>
          <p:cNvSpPr/>
          <p:nvPr/>
        </p:nvSpPr>
        <p:spPr>
          <a:xfrm>
            <a:off x="7012080" y="3581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2" name="Line 21"/>
          <p:cNvSpPr/>
          <p:nvPr/>
        </p:nvSpPr>
        <p:spPr>
          <a:xfrm>
            <a:off x="6554520" y="3809880"/>
            <a:ext cx="533520" cy="360"/>
          </a:xfrm>
          <a:prstGeom prst="line">
            <a:avLst/>
          </a:prstGeom>
          <a:ln w="50760">
            <a:solidFill>
              <a:srgbClr val="ffffff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3" name="CustomShape 22"/>
          <p:cNvSpPr/>
          <p:nvPr/>
        </p:nvSpPr>
        <p:spPr>
          <a:xfrm>
            <a:off x="4265640" y="4114800"/>
            <a:ext cx="464796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kay(6,7)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4" name="CustomShape 23"/>
          <p:cNvSpPr/>
          <p:nvPr/>
        </p:nvSpPr>
        <p:spPr>
          <a:xfrm>
            <a:off x="4649760" y="4724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5" name="CustomShape 24"/>
          <p:cNvSpPr/>
          <p:nvPr/>
        </p:nvSpPr>
        <p:spPr>
          <a:xfrm>
            <a:off x="5640480" y="4724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6" name="CustomShape 25"/>
          <p:cNvSpPr/>
          <p:nvPr/>
        </p:nvSpPr>
        <p:spPr>
          <a:xfrm>
            <a:off x="5945040" y="4724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7" name="CustomShape 26"/>
          <p:cNvSpPr/>
          <p:nvPr/>
        </p:nvSpPr>
        <p:spPr>
          <a:xfrm>
            <a:off x="6249960" y="4724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8" name="CustomShape 27"/>
          <p:cNvSpPr/>
          <p:nvPr/>
        </p:nvSpPr>
        <p:spPr>
          <a:xfrm>
            <a:off x="5335560" y="4724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9" name="CustomShape 28"/>
          <p:cNvSpPr/>
          <p:nvPr/>
        </p:nvSpPr>
        <p:spPr>
          <a:xfrm>
            <a:off x="4954680" y="4724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0" name="CustomShape 29"/>
          <p:cNvSpPr/>
          <p:nvPr/>
        </p:nvSpPr>
        <p:spPr>
          <a:xfrm>
            <a:off x="6554880" y="472428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1" name="TextShape 30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7A20D02-E3E8-441D-956B-A86199A3EC6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2" name="TextShape 31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64" dur="indefinite" restart="never" nodeType="tmRoot">
          <p:childTnLst>
            <p:seq>
              <p:cTn id="1265" dur="indefinite" nodeType="mainSeq">
                <p:childTnLst>
                  <p:par>
                    <p:cTn id="1266" nodeType="clickEffect" fill="hold">
                      <p:stCondLst>
                        <p:cond delay="indefinite"/>
                      </p:stCondLst>
                      <p:childTnLst>
                        <p:par>
                          <p:cTn id="12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0" nodeType="clickEffect" fill="hold">
                      <p:stCondLst>
                        <p:cond delay="indefinite"/>
                      </p:stCondLst>
                      <p:childTnLst>
                        <p:par>
                          <p:cTn id="12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4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4" nodeType="clickEffect" fill="hold">
                      <p:stCondLst>
                        <p:cond delay="indefinite"/>
                      </p:stCondLst>
                      <p:childTnLst>
                        <p:par>
                          <p:cTn id="12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8" nodeType="clickEffect" fill="hold">
                      <p:stCondLst>
                        <p:cond delay="indefinite"/>
                      </p:stCondLst>
                      <p:childTnLst>
                        <p:par>
                          <p:cTn id="12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2" nodeType="clickEffect" fill="hold">
                      <p:stCondLst>
                        <p:cond delay="indefinite"/>
                      </p:stCondLst>
                      <p:childTnLst>
                        <p:par>
                          <p:cTn id="12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 A Shortest Path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4" name="CustomShape 2"/>
          <p:cNvSpPr/>
          <p:nvPr/>
        </p:nvSpPr>
        <p:spPr>
          <a:xfrm>
            <a:off x="468360" y="1413000"/>
            <a:ext cx="81594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void outputPath(int i, int j)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// does not output first vertex (i) on path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(i == j) return;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(kay[i][j] == 0)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// no intermediate vertices on path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System.out.print(j + " 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else {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// kay[i][j] is an intermediate vertex on the path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outputPath(i, kay[i][j]);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outputPath(kay[i][j], j);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5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9F7BB59-7031-4DD7-98F1-1DB09F10E99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6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86" dur="indefinite" restart="never" nodeType="tmRoot">
          <p:childTnLst>
            <p:seq>
              <p:cTn id="1287" dur="indefinite" nodeType="mainSeq">
                <p:childTnLst>
                  <p:par>
                    <p:cTn id="1288" nodeType="clickEffect" fill="hold">
                      <p:stCondLst>
                        <p:cond delay="indefinite"/>
                      </p:stCondLst>
                      <p:childTnLst>
                        <p:par>
                          <p:cTn id="12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2" nodeType="clickEffect" fill="hold">
                      <p:stCondLst>
                        <p:cond delay="indefinite"/>
                      </p:stCondLst>
                      <p:childTnLst>
                        <p:par>
                          <p:cTn id="12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">
                                            <p:txEl>
                                              <p:pRg st="3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6" nodeType="clickEffect" fill="hold">
                      <p:stCondLst>
                        <p:cond delay="indefinite"/>
                      </p:stCondLst>
                      <p:childTnLst>
                        <p:par>
                          <p:cTn id="12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">
                                            <p:txEl>
                                              <p:pRg st="7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0" nodeType="clickEffect" fill="hold">
                      <p:stCondLst>
                        <p:cond delay="indefinite"/>
                      </p:stCondLst>
                      <p:childTnLst>
                        <p:par>
                          <p:cTn id="13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">
                                            <p:txEl>
                                              <p:pRg st="9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4" nodeType="clickEffect" fill="hold">
                      <p:stCondLst>
                        <p:cond delay="indefinite"/>
                      </p:stCondLst>
                      <p:childTnLst>
                        <p:par>
                          <p:cTn id="13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">
                                            <p:txEl>
                                              <p:pRg st="159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8" nodeType="clickEffect" fill="hold">
                      <p:stCondLst>
                        <p:cond delay="indefinite"/>
                      </p:stCondLst>
                      <p:childTnLst>
                        <p:par>
                          <p:cTn id="13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">
                                            <p:txEl>
                                              <p:pRg st="192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2" nodeType="clickEffect" fill="hold">
                      <p:stCondLst>
                        <p:cond delay="indefinite"/>
                      </p:stCondLst>
                      <p:childTnLst>
                        <p:par>
                          <p:cTn id="13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">
                                            <p:txEl>
                                              <p:pRg st="253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6" nodeType="clickEffect" fill="hold">
                      <p:stCondLst>
                        <p:cond delay="indefinite"/>
                      </p:stCondLst>
                      <p:childTnLst>
                        <p:par>
                          <p:cTn id="13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">
                                            <p:txEl>
                                              <p:pRg st="294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0" nodeType="clickEffect" fill="hold">
                      <p:stCondLst>
                        <p:cond delay="indefinite"/>
                      </p:stCondLst>
                      <p:childTnLst>
                        <p:par>
                          <p:cTn id="13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">
                                            <p:txEl>
                                              <p:pRg st="335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4" nodeType="clickEffect" fill="hold">
                      <p:stCondLst>
                        <p:cond delay="indefinite"/>
                      </p:stCondLst>
                      <p:childTnLst>
                        <p:par>
                          <p:cTn id="13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">
                                            <p:txEl>
                                              <p:pRg st="348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7920"/>
            <a:ext cx="8229240" cy="774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04920" y="2057400"/>
            <a:ext cx="8534160" cy="4114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Possible algorithm: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ccccff"/>
              </a:buClr>
              <a:buSzPct val="7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Leave source vertex using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cheapest/shortest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edge.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ccccff"/>
              </a:buClr>
              <a:buSzPct val="7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Leave new vertex using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cheapest edge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subject to the constraint that a new vertex is reached.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ccccff"/>
              </a:buClr>
              <a:buSzPct val="7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Continue until destination is reached.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85545FE-F8D3-45DD-A85F-6AB18B397E7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nodeType="clickEffect" fill="hold">
                      <p:stCondLst>
                        <p:cond delay="indefinite"/>
                      </p:stCondLst>
                      <p:childTnLst>
                        <p:par>
                          <p:cTn id="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nodeType="clickEffect" fill="hold">
                      <p:stCondLst>
                        <p:cond delay="indefinite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nodeType="clickEffect" fill="hold">
                      <p:stCondLst>
                        <p:cond delay="indefinite"/>
                      </p:stCondLst>
                      <p:childTnLst>
                        <p:par>
                          <p:cTn id="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63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 Complexity Of outputPath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8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O(number of vertices on shortest path)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9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4101B28-73E4-4A41-AE4A-ADE92B2DD53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0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Graph - Part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28" dur="indefinite" restart="never" nodeType="tmRoot">
          <p:childTnLst>
            <p:seq>
              <p:cTn id="1329" dur="indefinite" nodeType="mainSeq">
                <p:childTnLst>
                  <p:par>
                    <p:cTn id="1330" nodeType="clickEffect" fill="hold">
                      <p:stCondLst>
                        <p:cond delay="indefinite"/>
                      </p:stCondLst>
                      <p:childTnLst>
                        <p:par>
                          <p:cTn id="13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Line 2"/>
          <p:cNvSpPr/>
          <p:nvPr/>
        </p:nvSpPr>
        <p:spPr>
          <a:xfrm>
            <a:off x="7011720" y="1723680"/>
            <a:ext cx="1143000" cy="152424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3"/>
          <p:cNvSpPr/>
          <p:nvPr/>
        </p:nvSpPr>
        <p:spPr>
          <a:xfrm flipV="1">
            <a:off x="3659040" y="1571400"/>
            <a:ext cx="2971800" cy="228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4"/>
          <p:cNvSpPr/>
          <p:nvPr/>
        </p:nvSpPr>
        <p:spPr>
          <a:xfrm>
            <a:off x="1830240" y="1876320"/>
            <a:ext cx="13716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>
            <a:off x="1379520" y="1654200"/>
            <a:ext cx="444240" cy="444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6"/>
          <p:cNvSpPr/>
          <p:nvPr/>
        </p:nvSpPr>
        <p:spPr>
          <a:xfrm>
            <a:off x="1433520" y="1631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1379520" y="32544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8"/>
          <p:cNvSpPr/>
          <p:nvPr/>
        </p:nvSpPr>
        <p:spPr>
          <a:xfrm>
            <a:off x="1433520" y="32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3208320" y="16542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0"/>
          <p:cNvSpPr/>
          <p:nvPr/>
        </p:nvSpPr>
        <p:spPr>
          <a:xfrm>
            <a:off x="3262320" y="16318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CustomShape 11"/>
          <p:cNvSpPr/>
          <p:nvPr/>
        </p:nvSpPr>
        <p:spPr>
          <a:xfrm>
            <a:off x="3132000" y="32544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2"/>
          <p:cNvSpPr/>
          <p:nvPr/>
        </p:nvSpPr>
        <p:spPr>
          <a:xfrm>
            <a:off x="3186000" y="32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4732200" y="234000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4"/>
          <p:cNvSpPr/>
          <p:nvPr/>
        </p:nvSpPr>
        <p:spPr>
          <a:xfrm>
            <a:off x="4786200" y="23176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" name="CustomShape 15"/>
          <p:cNvSpPr/>
          <p:nvPr/>
        </p:nvSpPr>
        <p:spPr>
          <a:xfrm>
            <a:off x="6637320" y="1349280"/>
            <a:ext cx="444240" cy="444240"/>
          </a:xfrm>
          <a:prstGeom prst="ellipse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6"/>
          <p:cNvSpPr/>
          <p:nvPr/>
        </p:nvSpPr>
        <p:spPr>
          <a:xfrm>
            <a:off x="6691320" y="132732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CustomShape 17"/>
          <p:cNvSpPr/>
          <p:nvPr/>
        </p:nvSpPr>
        <p:spPr>
          <a:xfrm>
            <a:off x="7932600" y="3254400"/>
            <a:ext cx="444240" cy="44424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8"/>
          <p:cNvSpPr/>
          <p:nvPr/>
        </p:nvSpPr>
        <p:spPr>
          <a:xfrm>
            <a:off x="7986600" y="3232080"/>
            <a:ext cx="336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" name="Line 19"/>
          <p:cNvSpPr/>
          <p:nvPr/>
        </p:nvSpPr>
        <p:spPr>
          <a:xfrm>
            <a:off x="1601640" y="2104920"/>
            <a:ext cx="36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20"/>
          <p:cNvSpPr/>
          <p:nvPr/>
        </p:nvSpPr>
        <p:spPr>
          <a:xfrm>
            <a:off x="1830240" y="3476520"/>
            <a:ext cx="129528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21"/>
          <p:cNvSpPr/>
          <p:nvPr/>
        </p:nvSpPr>
        <p:spPr>
          <a:xfrm>
            <a:off x="1753920" y="2104920"/>
            <a:ext cx="1524240" cy="1143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22"/>
          <p:cNvSpPr/>
          <p:nvPr/>
        </p:nvSpPr>
        <p:spPr>
          <a:xfrm flipH="1">
            <a:off x="1753920" y="2104920"/>
            <a:ext cx="1600200" cy="1218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23"/>
          <p:cNvSpPr/>
          <p:nvPr/>
        </p:nvSpPr>
        <p:spPr>
          <a:xfrm>
            <a:off x="3582720" y="2028600"/>
            <a:ext cx="1219320" cy="380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24"/>
          <p:cNvSpPr/>
          <p:nvPr/>
        </p:nvSpPr>
        <p:spPr>
          <a:xfrm flipV="1">
            <a:off x="1830240" y="2562120"/>
            <a:ext cx="2895480" cy="8380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25"/>
          <p:cNvSpPr/>
          <p:nvPr/>
        </p:nvSpPr>
        <p:spPr>
          <a:xfrm flipH="1">
            <a:off x="3506760" y="2790720"/>
            <a:ext cx="1295280" cy="60948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26"/>
          <p:cNvSpPr/>
          <p:nvPr/>
        </p:nvSpPr>
        <p:spPr>
          <a:xfrm>
            <a:off x="3582720" y="3476520"/>
            <a:ext cx="434340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27"/>
          <p:cNvSpPr/>
          <p:nvPr/>
        </p:nvSpPr>
        <p:spPr>
          <a:xfrm>
            <a:off x="5182920" y="2638080"/>
            <a:ext cx="2819520" cy="685800"/>
          </a:xfrm>
          <a:prstGeom prst="line">
            <a:avLst/>
          </a:prstGeom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8"/>
          <p:cNvSpPr/>
          <p:nvPr/>
        </p:nvSpPr>
        <p:spPr>
          <a:xfrm>
            <a:off x="722160" y="1952640"/>
            <a:ext cx="7281360" cy="3017520"/>
          </a:xfrm>
          <a:custGeom>
            <a:avLst/>
            <a:gdLst/>
            <a:ahLst/>
            <a:rect l="l" t="t" r="r" b="b"/>
            <a:pathLst>
              <a:path w="4587" h="1901">
                <a:moveTo>
                  <a:pt x="410" y="0"/>
                </a:moveTo>
                <a:lnTo>
                  <a:pt x="362" y="32"/>
                </a:lnTo>
                <a:lnTo>
                  <a:pt x="306" y="66"/>
                </a:lnTo>
                <a:lnTo>
                  <a:pt x="272" y="89"/>
                </a:lnTo>
                <a:lnTo>
                  <a:pt x="249" y="123"/>
                </a:lnTo>
                <a:lnTo>
                  <a:pt x="226" y="168"/>
                </a:lnTo>
                <a:lnTo>
                  <a:pt x="215" y="202"/>
                </a:lnTo>
                <a:lnTo>
                  <a:pt x="193" y="236"/>
                </a:lnTo>
                <a:lnTo>
                  <a:pt x="170" y="270"/>
                </a:lnTo>
                <a:lnTo>
                  <a:pt x="159" y="304"/>
                </a:lnTo>
                <a:lnTo>
                  <a:pt x="136" y="338"/>
                </a:lnTo>
                <a:lnTo>
                  <a:pt x="125" y="372"/>
                </a:lnTo>
                <a:lnTo>
                  <a:pt x="91" y="428"/>
                </a:lnTo>
                <a:lnTo>
                  <a:pt x="79" y="474"/>
                </a:lnTo>
                <a:lnTo>
                  <a:pt x="57" y="530"/>
                </a:lnTo>
                <a:lnTo>
                  <a:pt x="45" y="564"/>
                </a:lnTo>
                <a:lnTo>
                  <a:pt x="34" y="610"/>
                </a:lnTo>
                <a:lnTo>
                  <a:pt x="23" y="666"/>
                </a:lnTo>
                <a:lnTo>
                  <a:pt x="23" y="711"/>
                </a:lnTo>
                <a:lnTo>
                  <a:pt x="11" y="757"/>
                </a:lnTo>
                <a:lnTo>
                  <a:pt x="11" y="791"/>
                </a:lnTo>
                <a:lnTo>
                  <a:pt x="0" y="825"/>
                </a:lnTo>
                <a:lnTo>
                  <a:pt x="0" y="859"/>
                </a:lnTo>
                <a:lnTo>
                  <a:pt x="0" y="893"/>
                </a:lnTo>
                <a:lnTo>
                  <a:pt x="0" y="926"/>
                </a:lnTo>
                <a:lnTo>
                  <a:pt x="0" y="983"/>
                </a:lnTo>
                <a:lnTo>
                  <a:pt x="0" y="1017"/>
                </a:lnTo>
                <a:lnTo>
                  <a:pt x="23" y="1062"/>
                </a:lnTo>
                <a:lnTo>
                  <a:pt x="34" y="1096"/>
                </a:lnTo>
                <a:lnTo>
                  <a:pt x="68" y="1164"/>
                </a:lnTo>
                <a:lnTo>
                  <a:pt x="79" y="1198"/>
                </a:lnTo>
                <a:lnTo>
                  <a:pt x="125" y="1255"/>
                </a:lnTo>
                <a:lnTo>
                  <a:pt x="159" y="1300"/>
                </a:lnTo>
                <a:lnTo>
                  <a:pt x="215" y="1334"/>
                </a:lnTo>
                <a:lnTo>
                  <a:pt x="283" y="1368"/>
                </a:lnTo>
                <a:lnTo>
                  <a:pt x="328" y="1391"/>
                </a:lnTo>
                <a:lnTo>
                  <a:pt x="385" y="1424"/>
                </a:lnTo>
                <a:lnTo>
                  <a:pt x="442" y="1447"/>
                </a:lnTo>
                <a:lnTo>
                  <a:pt x="532" y="1481"/>
                </a:lnTo>
                <a:lnTo>
                  <a:pt x="645" y="1515"/>
                </a:lnTo>
                <a:lnTo>
                  <a:pt x="747" y="1549"/>
                </a:lnTo>
                <a:lnTo>
                  <a:pt x="872" y="1583"/>
                </a:lnTo>
                <a:lnTo>
                  <a:pt x="974" y="1594"/>
                </a:lnTo>
                <a:lnTo>
                  <a:pt x="1076" y="1617"/>
                </a:lnTo>
                <a:lnTo>
                  <a:pt x="1200" y="1640"/>
                </a:lnTo>
                <a:lnTo>
                  <a:pt x="1348" y="1674"/>
                </a:lnTo>
                <a:lnTo>
                  <a:pt x="1517" y="1730"/>
                </a:lnTo>
                <a:lnTo>
                  <a:pt x="1676" y="1775"/>
                </a:lnTo>
                <a:lnTo>
                  <a:pt x="1789" y="1809"/>
                </a:lnTo>
                <a:lnTo>
                  <a:pt x="1914" y="1832"/>
                </a:lnTo>
                <a:lnTo>
                  <a:pt x="2061" y="1855"/>
                </a:lnTo>
                <a:lnTo>
                  <a:pt x="2231" y="1877"/>
                </a:lnTo>
                <a:lnTo>
                  <a:pt x="2401" y="1889"/>
                </a:lnTo>
                <a:lnTo>
                  <a:pt x="2548" y="1900"/>
                </a:lnTo>
                <a:lnTo>
                  <a:pt x="2638" y="1900"/>
                </a:lnTo>
                <a:lnTo>
                  <a:pt x="2706" y="1900"/>
                </a:lnTo>
                <a:lnTo>
                  <a:pt x="2797" y="1877"/>
                </a:lnTo>
                <a:lnTo>
                  <a:pt x="2910" y="1866"/>
                </a:lnTo>
                <a:lnTo>
                  <a:pt x="3035" y="1843"/>
                </a:lnTo>
                <a:lnTo>
                  <a:pt x="3159" y="1843"/>
                </a:lnTo>
                <a:lnTo>
                  <a:pt x="3250" y="1832"/>
                </a:lnTo>
                <a:lnTo>
                  <a:pt x="3295" y="1821"/>
                </a:lnTo>
                <a:lnTo>
                  <a:pt x="3329" y="1798"/>
                </a:lnTo>
                <a:lnTo>
                  <a:pt x="3374" y="1775"/>
                </a:lnTo>
                <a:lnTo>
                  <a:pt x="3408" y="1753"/>
                </a:lnTo>
                <a:lnTo>
                  <a:pt x="3454" y="1719"/>
                </a:lnTo>
                <a:lnTo>
                  <a:pt x="3499" y="1707"/>
                </a:lnTo>
                <a:lnTo>
                  <a:pt x="3556" y="1696"/>
                </a:lnTo>
                <a:lnTo>
                  <a:pt x="3601" y="1685"/>
                </a:lnTo>
                <a:lnTo>
                  <a:pt x="3646" y="1662"/>
                </a:lnTo>
                <a:lnTo>
                  <a:pt x="3726" y="1640"/>
                </a:lnTo>
                <a:lnTo>
                  <a:pt x="3793" y="1617"/>
                </a:lnTo>
                <a:lnTo>
                  <a:pt x="3827" y="1606"/>
                </a:lnTo>
                <a:lnTo>
                  <a:pt x="3873" y="1583"/>
                </a:lnTo>
                <a:lnTo>
                  <a:pt x="3907" y="1549"/>
                </a:lnTo>
                <a:lnTo>
                  <a:pt x="3952" y="1515"/>
                </a:lnTo>
                <a:lnTo>
                  <a:pt x="3986" y="1504"/>
                </a:lnTo>
                <a:lnTo>
                  <a:pt x="4020" y="1481"/>
                </a:lnTo>
                <a:lnTo>
                  <a:pt x="4054" y="1481"/>
                </a:lnTo>
                <a:lnTo>
                  <a:pt x="4099" y="1458"/>
                </a:lnTo>
                <a:lnTo>
                  <a:pt x="4145" y="1436"/>
                </a:lnTo>
                <a:lnTo>
                  <a:pt x="4178" y="1424"/>
                </a:lnTo>
                <a:lnTo>
                  <a:pt x="4224" y="1402"/>
                </a:lnTo>
                <a:lnTo>
                  <a:pt x="4269" y="1368"/>
                </a:lnTo>
                <a:lnTo>
                  <a:pt x="4314" y="1345"/>
                </a:lnTo>
                <a:lnTo>
                  <a:pt x="4360" y="1323"/>
                </a:lnTo>
                <a:lnTo>
                  <a:pt x="4405" y="1289"/>
                </a:lnTo>
                <a:lnTo>
                  <a:pt x="4450" y="1255"/>
                </a:lnTo>
                <a:lnTo>
                  <a:pt x="4484" y="1221"/>
                </a:lnTo>
                <a:lnTo>
                  <a:pt x="4518" y="1187"/>
                </a:lnTo>
                <a:lnTo>
                  <a:pt x="4552" y="1164"/>
                </a:lnTo>
                <a:lnTo>
                  <a:pt x="4575" y="1130"/>
                </a:lnTo>
                <a:lnTo>
                  <a:pt x="4586" y="1096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9"/>
          <p:cNvSpPr/>
          <p:nvPr/>
        </p:nvSpPr>
        <p:spPr>
          <a:xfrm>
            <a:off x="2211480" y="14191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CustomShape 30"/>
          <p:cNvSpPr/>
          <p:nvPr/>
        </p:nvSpPr>
        <p:spPr>
          <a:xfrm>
            <a:off x="1297080" y="23335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CustomShape 31"/>
          <p:cNvSpPr/>
          <p:nvPr/>
        </p:nvSpPr>
        <p:spPr>
          <a:xfrm>
            <a:off x="2058840" y="202896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CustomShape 32"/>
          <p:cNvSpPr/>
          <p:nvPr/>
        </p:nvSpPr>
        <p:spPr>
          <a:xfrm>
            <a:off x="2973240" y="22575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CustomShape 33"/>
          <p:cNvSpPr/>
          <p:nvPr/>
        </p:nvSpPr>
        <p:spPr>
          <a:xfrm>
            <a:off x="4726080" y="11905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CustomShape 34"/>
          <p:cNvSpPr/>
          <p:nvPr/>
        </p:nvSpPr>
        <p:spPr>
          <a:xfrm>
            <a:off x="6097680" y="23335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CustomShape 35"/>
          <p:cNvSpPr/>
          <p:nvPr/>
        </p:nvSpPr>
        <p:spPr>
          <a:xfrm>
            <a:off x="4116240" y="18003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3" name="CustomShape 36"/>
          <p:cNvSpPr/>
          <p:nvPr/>
        </p:nvSpPr>
        <p:spPr>
          <a:xfrm>
            <a:off x="4040280" y="446724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CustomShape 37"/>
          <p:cNvSpPr/>
          <p:nvPr/>
        </p:nvSpPr>
        <p:spPr>
          <a:xfrm>
            <a:off x="3811680" y="23335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CustomShape 38"/>
          <p:cNvSpPr/>
          <p:nvPr/>
        </p:nvSpPr>
        <p:spPr>
          <a:xfrm>
            <a:off x="4497480" y="279072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CustomShape 39"/>
          <p:cNvSpPr/>
          <p:nvPr/>
        </p:nvSpPr>
        <p:spPr>
          <a:xfrm>
            <a:off x="2135160" y="34005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7" name="CustomShape 40"/>
          <p:cNvSpPr/>
          <p:nvPr/>
        </p:nvSpPr>
        <p:spPr>
          <a:xfrm>
            <a:off x="5335560" y="340056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CustomShape 41"/>
          <p:cNvSpPr/>
          <p:nvPr/>
        </p:nvSpPr>
        <p:spPr>
          <a:xfrm>
            <a:off x="7469280" y="1952640"/>
            <a:ext cx="3805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9" name="CustomShape 42"/>
          <p:cNvSpPr/>
          <p:nvPr/>
        </p:nvSpPr>
        <p:spPr>
          <a:xfrm>
            <a:off x="611280" y="494172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Path length is 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 shortest path. Algorithm doesn’t work!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0" name="TextShape 4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CF0BA22-EC35-4DAE-B439-3D1BC395577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TextShape 4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nodeType="clickEffect" fill="hold">
                      <p:stCondLst>
                        <p:cond delay="indefinite"/>
                      </p:stCondLst>
                      <p:childTnLst>
                        <p:par>
                          <p:cTn id="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nodeType="clickEffect" fill="hold">
                      <p:stCondLst>
                        <p:cond delay="indefinite"/>
                      </p:stCondLst>
                      <p:childTnLst>
                        <p:par>
                          <p:cTn id="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277920"/>
            <a:ext cx="8229240" cy="918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ll 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380880" y="1447920"/>
            <a:ext cx="8534160" cy="4789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Need to generate up to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number of vertices) paths (including path from source to itself).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Dijkstra’s method: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ccccff"/>
              </a:buClr>
              <a:buSzPct val="7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Construct these up to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paths in order of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increasing length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ccccff"/>
              </a:buClr>
              <a:buSzPct val="7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edge costs (lengths) are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&gt;= 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ccccff"/>
              </a:buClr>
              <a:buSzPct val="7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So, no path has length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 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ccccff"/>
              </a:buClr>
              <a:buSzPct val="7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First shortest path is from the source vertex to itself. The length of this path is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369AE0C-8FBB-4C86-B333-EE8AEF5EB3A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/70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nodeType="clickEffect" fill="hold">
                      <p:stCondLst>
                        <p:cond delay="indefinite"/>
                      </p:stCondLst>
                      <p:childTnLst>
                        <p:par>
                          <p:cTn id="1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nodeType="clickEffect" fill="hold">
                      <p:stCondLst>
                        <p:cond delay="indefinite"/>
                      </p:stCondLst>
                      <p:childTnLst>
                        <p:par>
                          <p:cTn id="1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9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nodeType="clickEffect" fill="hold">
                      <p:stCondLst>
                        <p:cond delay="indefinite"/>
                      </p:stCondLst>
                      <p:childTnLst>
                        <p:par>
                          <p:cTn id="1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6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nodeType="clickEffect" fill="hold">
                      <p:stCondLst>
                        <p:cond delay="indefinite"/>
                      </p:stCondLst>
                      <p:childTnLst>
                        <p:par>
                          <p:cTn id="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77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nodeType="clickEffect" fill="hold">
                      <p:stCondLst>
                        <p:cond delay="indefinite"/>
                      </p:stCondLst>
                      <p:childTnLst>
                        <p:par>
                          <p:cTn id="1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15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nodeType="clickEffect" fill="hold">
                      <p:stCondLst>
                        <p:cond delay="indefinite"/>
                      </p:stCondLst>
                      <p:childTnLst>
                        <p:par>
                          <p:cTn id="1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43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1999-10-08T19:08:27Z</dcterms:created>
  <dc:creator>Sanghwan Lee</dc:creator>
  <dc:description/>
  <dc:language>ko-KR</dc:language>
  <cp:lastModifiedBy/>
  <dcterms:modified xsi:type="dcterms:W3CDTF">2017-06-02T01:22:34Z</dcterms:modified>
  <cp:revision>224</cp:revision>
  <dc:subject/>
  <dc:title>Data Structure Lab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70</vt:i4>
  </property>
</Properties>
</file>