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20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76" r:id="rId32"/>
    <p:sldId id="438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0" autoAdjust="0"/>
    <p:restoredTop sz="93115" autoAdjust="0"/>
  </p:normalViewPr>
  <p:slideViewPr>
    <p:cSldViewPr snapToGrid="0">
      <p:cViewPr varScale="1">
        <p:scale>
          <a:sx n="89" d="100"/>
          <a:sy n="89" d="100"/>
        </p:scale>
        <p:origin x="12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CC35A24C-8DFD-4324-8FF5-E74FCF0CED67}" type="slidenum">
              <a:rPr kumimoji="0" lang="ko-KR" altLang="en-US" smtClean="0">
                <a:latin typeface="Times New Roman" pitchFamily="18" charset="0"/>
              </a:rPr>
              <a:pPr/>
              <a:t>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/>
              <a:t>Insertion sort divides a large instance into two smaller instances. These smaller instances are of a very different size: n-1 vs 1. </a:t>
            </a:r>
          </a:p>
        </p:txBody>
      </p:sp>
    </p:spTree>
    <p:extLst>
      <p:ext uri="{BB962C8B-B14F-4D97-AF65-F5344CB8AC3E}">
        <p14:creationId xmlns:p14="http://schemas.microsoft.com/office/powerpoint/2010/main" val="165537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Sorting - Part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613" y="892175"/>
            <a:ext cx="777240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Sorting</a:t>
            </a:r>
            <a:r>
              <a:rPr lang="en-US" altLang="ko-KR" dirty="0" smtClean="0">
                <a:latin typeface="Arial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/>
              <a:t>Part </a:t>
            </a:r>
            <a:r>
              <a:rPr lang="en-US" altLang="ko-KR" dirty="0" smtClean="0"/>
              <a:t>1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4325"/>
            <a:ext cx="6400800" cy="278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Instructor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Sanghwan</a:t>
            </a:r>
            <a:r>
              <a:rPr lang="en-US" altLang="ko-KR" sz="2400" dirty="0"/>
              <a:t> Lee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Office</a:t>
            </a:r>
            <a:r>
              <a:rPr lang="ko-KR" altLang="en-US" sz="2400" dirty="0"/>
              <a:t> </a:t>
            </a:r>
            <a:r>
              <a:rPr lang="en-US" altLang="ko-KR" sz="2400" dirty="0"/>
              <a:t>: Building # 7, Room 618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Office Hour : Tue 15:00-16:30, Thu 13:30-15:00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Cell : 010-2261-7038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Partitioning Into Three Segments</a:t>
            </a:r>
            <a:endParaRPr lang="ko-KR" altLang="en-US" sz="3800" smtClean="0"/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6831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Sort </a:t>
            </a:r>
            <a:r>
              <a:rPr lang="en-US" altLang="ko-KR" smtClean="0">
                <a:solidFill>
                  <a:srgbClr val="3333FF"/>
                </a:solidFill>
              </a:rPr>
              <a:t>a = [6, 2, 8, 5, 11, 10, 4, 1, 9, 7, 3].</a:t>
            </a:r>
          </a:p>
          <a:p>
            <a:pPr eaLnBrk="1" hangingPunct="1"/>
            <a:r>
              <a:rPr lang="en-US" altLang="ko-KR" smtClean="0"/>
              <a:t>Leftmost element </a:t>
            </a:r>
            <a:r>
              <a:rPr lang="en-US" altLang="ko-KR" smtClean="0">
                <a:solidFill>
                  <a:srgbClr val="3333FF"/>
                </a:solidFill>
              </a:rPr>
              <a:t>(6)</a:t>
            </a:r>
            <a:r>
              <a:rPr lang="en-US" altLang="ko-KR" smtClean="0"/>
              <a:t> is the pivot.</a:t>
            </a:r>
          </a:p>
          <a:p>
            <a:pPr eaLnBrk="1" hangingPunct="1"/>
            <a:r>
              <a:rPr lang="en-US" altLang="ko-KR" smtClean="0"/>
              <a:t>When </a:t>
            </a:r>
            <a:r>
              <a:rPr lang="en-US" altLang="ko-KR" smtClean="0">
                <a:solidFill>
                  <a:srgbClr val="3333FF"/>
                </a:solidFill>
              </a:rPr>
              <a:t>another array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 is available:</a:t>
            </a:r>
          </a:p>
          <a:p>
            <a:pPr lvl="1" eaLnBrk="1" hangingPunct="1"/>
            <a:r>
              <a:rPr lang="en-US" altLang="ko-KR" smtClean="0"/>
              <a:t>Scan a from left to right (omit the pivot in this scan), placing elements &lt;= pivot at the </a:t>
            </a:r>
            <a:r>
              <a:rPr lang="en-US" altLang="ko-KR" smtClean="0">
                <a:solidFill>
                  <a:srgbClr val="3333FF"/>
                </a:solidFill>
              </a:rPr>
              <a:t>left end</a:t>
            </a:r>
            <a:r>
              <a:rPr lang="en-US" altLang="ko-KR" smtClean="0"/>
              <a:t> of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 and the remaining elements at the </a:t>
            </a:r>
            <a:r>
              <a:rPr lang="en-US" altLang="ko-KR" smtClean="0">
                <a:solidFill>
                  <a:srgbClr val="3333FF"/>
                </a:solidFill>
              </a:rPr>
              <a:t>right end</a:t>
            </a:r>
            <a:r>
              <a:rPr lang="en-US" altLang="ko-KR" smtClean="0"/>
              <a:t> of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en-US" altLang="ko-KR" smtClean="0"/>
              <a:t>The pivot is placed at the remaining position of the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Partitioning Example Using Additional Array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5943600" cy="579438"/>
            <a:chOff x="576" y="1056"/>
            <a:chExt cx="3744" cy="365"/>
          </a:xfrm>
        </p:grpSpPr>
        <p:grpSp>
          <p:nvGrpSpPr>
            <p:cNvPr id="13364" name="Group 4"/>
            <p:cNvGrpSpPr>
              <a:grpSpLocks/>
            </p:cNvGrpSpPr>
            <p:nvPr/>
          </p:nvGrpSpPr>
          <p:grpSpPr bwMode="auto">
            <a:xfrm>
              <a:off x="1108" y="1056"/>
              <a:ext cx="3212" cy="327"/>
              <a:chOff x="1108" y="1056"/>
              <a:chExt cx="3212" cy="327"/>
            </a:xfrm>
          </p:grpSpPr>
          <p:sp>
            <p:nvSpPr>
              <p:cNvPr id="13366" name="Rectangle 5"/>
              <p:cNvSpPr>
                <a:spLocks noChangeArrowheads="1"/>
              </p:cNvSpPr>
              <p:nvPr/>
            </p:nvSpPr>
            <p:spPr bwMode="auto">
              <a:xfrm>
                <a:off x="110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67" name="Rectangle 6"/>
              <p:cNvSpPr>
                <a:spLocks noChangeArrowheads="1"/>
              </p:cNvSpPr>
              <p:nvPr/>
            </p:nvSpPr>
            <p:spPr bwMode="auto">
              <a:xfrm>
                <a:off x="1142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chemeClr val="bg1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3368" name="Rectangle 7"/>
              <p:cNvSpPr>
                <a:spLocks noChangeArrowheads="1"/>
              </p:cNvSpPr>
              <p:nvPr/>
            </p:nvSpPr>
            <p:spPr bwMode="auto">
              <a:xfrm>
                <a:off x="1396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69" name="Rectangle 8"/>
              <p:cNvSpPr>
                <a:spLocks noChangeArrowheads="1"/>
              </p:cNvSpPr>
              <p:nvPr/>
            </p:nvSpPr>
            <p:spPr bwMode="auto">
              <a:xfrm>
                <a:off x="1430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3370" name="Rectangle 9"/>
              <p:cNvSpPr>
                <a:spLocks noChangeArrowheads="1"/>
              </p:cNvSpPr>
              <p:nvPr/>
            </p:nvSpPr>
            <p:spPr bwMode="auto">
              <a:xfrm>
                <a:off x="1684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1" name="Rectangle 10"/>
              <p:cNvSpPr>
                <a:spLocks noChangeArrowheads="1"/>
              </p:cNvSpPr>
              <p:nvPr/>
            </p:nvSpPr>
            <p:spPr bwMode="auto">
              <a:xfrm>
                <a:off x="1718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3372" name="Rectangle 11"/>
              <p:cNvSpPr>
                <a:spLocks noChangeArrowheads="1"/>
              </p:cNvSpPr>
              <p:nvPr/>
            </p:nvSpPr>
            <p:spPr bwMode="auto">
              <a:xfrm>
                <a:off x="1972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3" name="Rectangle 12"/>
              <p:cNvSpPr>
                <a:spLocks noChangeArrowheads="1"/>
              </p:cNvSpPr>
              <p:nvPr/>
            </p:nvSpPr>
            <p:spPr bwMode="auto">
              <a:xfrm>
                <a:off x="2006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3374" name="Rectangle 13"/>
              <p:cNvSpPr>
                <a:spLocks noChangeArrowheads="1"/>
              </p:cNvSpPr>
              <p:nvPr/>
            </p:nvSpPr>
            <p:spPr bwMode="auto">
              <a:xfrm>
                <a:off x="2260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5" name="Rectangle 14"/>
              <p:cNvSpPr>
                <a:spLocks noChangeArrowheads="1"/>
              </p:cNvSpPr>
              <p:nvPr/>
            </p:nvSpPr>
            <p:spPr bwMode="auto">
              <a:xfrm>
                <a:off x="2246" y="1056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3376" name="Rectangle 15"/>
              <p:cNvSpPr>
                <a:spLocks noChangeArrowheads="1"/>
              </p:cNvSpPr>
              <p:nvPr/>
            </p:nvSpPr>
            <p:spPr bwMode="auto">
              <a:xfrm>
                <a:off x="254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7" name="Rectangle 16"/>
              <p:cNvSpPr>
                <a:spLocks noChangeArrowheads="1"/>
              </p:cNvSpPr>
              <p:nvPr/>
            </p:nvSpPr>
            <p:spPr bwMode="auto">
              <a:xfrm>
                <a:off x="2534" y="1056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3378" name="Rectangle 17"/>
              <p:cNvSpPr>
                <a:spLocks noChangeArrowheads="1"/>
              </p:cNvSpPr>
              <p:nvPr/>
            </p:nvSpPr>
            <p:spPr bwMode="auto">
              <a:xfrm>
                <a:off x="2836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9" name="Rectangle 18"/>
              <p:cNvSpPr>
                <a:spLocks noChangeArrowheads="1"/>
              </p:cNvSpPr>
              <p:nvPr/>
            </p:nvSpPr>
            <p:spPr bwMode="auto">
              <a:xfrm>
                <a:off x="2870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3380" name="Rectangle 19"/>
              <p:cNvSpPr>
                <a:spLocks noChangeArrowheads="1"/>
              </p:cNvSpPr>
              <p:nvPr/>
            </p:nvSpPr>
            <p:spPr bwMode="auto">
              <a:xfrm>
                <a:off x="3124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1" name="Rectangle 20"/>
              <p:cNvSpPr>
                <a:spLocks noChangeArrowheads="1"/>
              </p:cNvSpPr>
              <p:nvPr/>
            </p:nvSpPr>
            <p:spPr bwMode="auto">
              <a:xfrm>
                <a:off x="3158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3382" name="Rectangle 21"/>
              <p:cNvSpPr>
                <a:spLocks noChangeArrowheads="1"/>
              </p:cNvSpPr>
              <p:nvPr/>
            </p:nvSpPr>
            <p:spPr bwMode="auto">
              <a:xfrm>
                <a:off x="3412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3" name="Rectangle 22"/>
              <p:cNvSpPr>
                <a:spLocks noChangeArrowheads="1"/>
              </p:cNvSpPr>
              <p:nvPr/>
            </p:nvSpPr>
            <p:spPr bwMode="auto">
              <a:xfrm>
                <a:off x="3446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3384" name="Rectangle 23"/>
              <p:cNvSpPr>
                <a:spLocks noChangeArrowheads="1"/>
              </p:cNvSpPr>
              <p:nvPr/>
            </p:nvSpPr>
            <p:spPr bwMode="auto">
              <a:xfrm>
                <a:off x="3700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5" name="Rectangle 24"/>
              <p:cNvSpPr>
                <a:spLocks noChangeArrowheads="1"/>
              </p:cNvSpPr>
              <p:nvPr/>
            </p:nvSpPr>
            <p:spPr bwMode="auto">
              <a:xfrm>
                <a:off x="3734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3386" name="Rectangle 25"/>
              <p:cNvSpPr>
                <a:spLocks noChangeArrowheads="1"/>
              </p:cNvSpPr>
              <p:nvPr/>
            </p:nvSpPr>
            <p:spPr bwMode="auto">
              <a:xfrm>
                <a:off x="398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7" name="Rectangle 26"/>
              <p:cNvSpPr>
                <a:spLocks noChangeArrowheads="1"/>
              </p:cNvSpPr>
              <p:nvPr/>
            </p:nvSpPr>
            <p:spPr bwMode="auto">
              <a:xfrm>
                <a:off x="4022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3365" name="Rectangle 27"/>
            <p:cNvSpPr>
              <a:spLocks noChangeArrowheads="1"/>
            </p:cNvSpPr>
            <p:nvPr/>
          </p:nvSpPr>
          <p:spPr bwMode="auto">
            <a:xfrm>
              <a:off x="576" y="105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90600" y="3276600"/>
            <a:ext cx="5708650" cy="579438"/>
            <a:chOff x="624" y="2064"/>
            <a:chExt cx="3596" cy="365"/>
          </a:xfrm>
        </p:grpSpPr>
        <p:sp>
          <p:nvSpPr>
            <p:cNvPr id="13352" name="Rectangle 29"/>
            <p:cNvSpPr>
              <a:spLocks noChangeArrowheads="1"/>
            </p:cNvSpPr>
            <p:nvPr/>
          </p:nvSpPr>
          <p:spPr bwMode="auto">
            <a:xfrm>
              <a:off x="1060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3" name="Rectangle 30"/>
            <p:cNvSpPr>
              <a:spLocks noChangeArrowheads="1"/>
            </p:cNvSpPr>
            <p:nvPr/>
          </p:nvSpPr>
          <p:spPr bwMode="auto">
            <a:xfrm>
              <a:off x="1348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4" name="Rectangle 31"/>
            <p:cNvSpPr>
              <a:spLocks noChangeArrowheads="1"/>
            </p:cNvSpPr>
            <p:nvPr/>
          </p:nvSpPr>
          <p:spPr bwMode="auto">
            <a:xfrm>
              <a:off x="1636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5" name="Rectangle 32"/>
            <p:cNvSpPr>
              <a:spLocks noChangeArrowheads="1"/>
            </p:cNvSpPr>
            <p:nvPr/>
          </p:nvSpPr>
          <p:spPr bwMode="auto">
            <a:xfrm>
              <a:off x="1924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6" name="Rectangle 33"/>
            <p:cNvSpPr>
              <a:spLocks noChangeArrowheads="1"/>
            </p:cNvSpPr>
            <p:nvPr/>
          </p:nvSpPr>
          <p:spPr bwMode="auto">
            <a:xfrm>
              <a:off x="2212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7" name="Rectangle 34"/>
            <p:cNvSpPr>
              <a:spLocks noChangeArrowheads="1"/>
            </p:cNvSpPr>
            <p:nvPr/>
          </p:nvSpPr>
          <p:spPr bwMode="auto">
            <a:xfrm>
              <a:off x="2500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8" name="Rectangle 35"/>
            <p:cNvSpPr>
              <a:spLocks noChangeArrowheads="1"/>
            </p:cNvSpPr>
            <p:nvPr/>
          </p:nvSpPr>
          <p:spPr bwMode="auto">
            <a:xfrm>
              <a:off x="2788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9" name="Rectangle 36"/>
            <p:cNvSpPr>
              <a:spLocks noChangeArrowheads="1"/>
            </p:cNvSpPr>
            <p:nvPr/>
          </p:nvSpPr>
          <p:spPr bwMode="auto">
            <a:xfrm>
              <a:off x="3076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0" name="Rectangle 37"/>
            <p:cNvSpPr>
              <a:spLocks noChangeArrowheads="1"/>
            </p:cNvSpPr>
            <p:nvPr/>
          </p:nvSpPr>
          <p:spPr bwMode="auto">
            <a:xfrm>
              <a:off x="3364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1" name="Rectangle 38"/>
            <p:cNvSpPr>
              <a:spLocks noChangeArrowheads="1"/>
            </p:cNvSpPr>
            <p:nvPr/>
          </p:nvSpPr>
          <p:spPr bwMode="auto">
            <a:xfrm>
              <a:off x="3652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2" name="Rectangle 39"/>
            <p:cNvSpPr>
              <a:spLocks noChangeArrowheads="1"/>
            </p:cNvSpPr>
            <p:nvPr/>
          </p:nvSpPr>
          <p:spPr bwMode="auto">
            <a:xfrm>
              <a:off x="3940" y="2116"/>
              <a:ext cx="280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3" name="Rectangle 40"/>
            <p:cNvSpPr>
              <a:spLocks noChangeArrowheads="1"/>
            </p:cNvSpPr>
            <p:nvPr/>
          </p:nvSpPr>
          <p:spPr bwMode="auto">
            <a:xfrm>
              <a:off x="624" y="206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682750" y="3276600"/>
            <a:ext cx="444500" cy="519113"/>
            <a:chOff x="1060" y="2064"/>
            <a:chExt cx="280" cy="327"/>
          </a:xfrm>
        </p:grpSpPr>
        <p:sp>
          <p:nvSpPr>
            <p:cNvPr id="13350" name="Rectangle 42"/>
            <p:cNvSpPr>
              <a:spLocks noChangeArrowheads="1"/>
            </p:cNvSpPr>
            <p:nvPr/>
          </p:nvSpPr>
          <p:spPr bwMode="auto">
            <a:xfrm>
              <a:off x="1060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1" name="Rectangle 43"/>
            <p:cNvSpPr>
              <a:spLocks noChangeArrowheads="1"/>
            </p:cNvSpPr>
            <p:nvPr/>
          </p:nvSpPr>
          <p:spPr bwMode="auto">
            <a:xfrm>
              <a:off x="1094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254750" y="3276600"/>
            <a:ext cx="444500" cy="519113"/>
            <a:chOff x="3940" y="2064"/>
            <a:chExt cx="280" cy="327"/>
          </a:xfrm>
        </p:grpSpPr>
        <p:sp>
          <p:nvSpPr>
            <p:cNvPr id="13348" name="Rectangle 45"/>
            <p:cNvSpPr>
              <a:spLocks noChangeArrowheads="1"/>
            </p:cNvSpPr>
            <p:nvPr/>
          </p:nvSpPr>
          <p:spPr bwMode="auto">
            <a:xfrm>
              <a:off x="3940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9" name="Rectangle 46"/>
            <p:cNvSpPr>
              <a:spLocks noChangeArrowheads="1"/>
            </p:cNvSpPr>
            <p:nvPr/>
          </p:nvSpPr>
          <p:spPr bwMode="auto">
            <a:xfrm>
              <a:off x="3974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39950" y="3276600"/>
            <a:ext cx="444500" cy="519113"/>
            <a:chOff x="1348" y="2064"/>
            <a:chExt cx="280" cy="327"/>
          </a:xfrm>
        </p:grpSpPr>
        <p:sp>
          <p:nvSpPr>
            <p:cNvPr id="13346" name="Rectangle 48"/>
            <p:cNvSpPr>
              <a:spLocks noChangeArrowheads="1"/>
            </p:cNvSpPr>
            <p:nvPr/>
          </p:nvSpPr>
          <p:spPr bwMode="auto">
            <a:xfrm>
              <a:off x="1348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7" name="Rectangle 49"/>
            <p:cNvSpPr>
              <a:spLocks noChangeArrowheads="1"/>
            </p:cNvSpPr>
            <p:nvPr/>
          </p:nvSpPr>
          <p:spPr bwMode="auto">
            <a:xfrm>
              <a:off x="1382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775325" y="3276600"/>
            <a:ext cx="701675" cy="519113"/>
            <a:chOff x="3638" y="2064"/>
            <a:chExt cx="442" cy="327"/>
          </a:xfrm>
        </p:grpSpPr>
        <p:sp>
          <p:nvSpPr>
            <p:cNvPr id="13344" name="Rectangle 51"/>
            <p:cNvSpPr>
              <a:spLocks noChangeArrowheads="1"/>
            </p:cNvSpPr>
            <p:nvPr/>
          </p:nvSpPr>
          <p:spPr bwMode="auto">
            <a:xfrm>
              <a:off x="3652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5" name="Rectangle 52"/>
            <p:cNvSpPr>
              <a:spLocks noChangeArrowheads="1"/>
            </p:cNvSpPr>
            <p:nvPr/>
          </p:nvSpPr>
          <p:spPr bwMode="auto">
            <a:xfrm>
              <a:off x="3638" y="2064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318125" y="3276600"/>
            <a:ext cx="701675" cy="519113"/>
            <a:chOff x="3350" y="2064"/>
            <a:chExt cx="442" cy="327"/>
          </a:xfrm>
        </p:grpSpPr>
        <p:sp>
          <p:nvSpPr>
            <p:cNvPr id="13342" name="Rectangle 54"/>
            <p:cNvSpPr>
              <a:spLocks noChangeArrowheads="1"/>
            </p:cNvSpPr>
            <p:nvPr/>
          </p:nvSpPr>
          <p:spPr bwMode="auto">
            <a:xfrm>
              <a:off x="3364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3" name="Rectangle 55"/>
            <p:cNvSpPr>
              <a:spLocks noChangeArrowheads="1"/>
            </p:cNvSpPr>
            <p:nvPr/>
          </p:nvSpPr>
          <p:spPr bwMode="auto">
            <a:xfrm>
              <a:off x="3350" y="2064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597150" y="3276600"/>
            <a:ext cx="444500" cy="519113"/>
            <a:chOff x="1636" y="2064"/>
            <a:chExt cx="280" cy="327"/>
          </a:xfrm>
        </p:grpSpPr>
        <p:sp>
          <p:nvSpPr>
            <p:cNvPr id="13340" name="Rectangle 57"/>
            <p:cNvSpPr>
              <a:spLocks noChangeArrowheads="1"/>
            </p:cNvSpPr>
            <p:nvPr/>
          </p:nvSpPr>
          <p:spPr bwMode="auto">
            <a:xfrm>
              <a:off x="1636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1" name="Rectangle 58"/>
            <p:cNvSpPr>
              <a:spLocks noChangeArrowheads="1"/>
            </p:cNvSpPr>
            <p:nvPr/>
          </p:nvSpPr>
          <p:spPr bwMode="auto">
            <a:xfrm>
              <a:off x="1670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3054350" y="3276600"/>
            <a:ext cx="444500" cy="519113"/>
            <a:chOff x="1924" y="2064"/>
            <a:chExt cx="280" cy="327"/>
          </a:xfrm>
        </p:grpSpPr>
        <p:sp>
          <p:nvSpPr>
            <p:cNvPr id="13338" name="Rectangle 60"/>
            <p:cNvSpPr>
              <a:spLocks noChangeArrowheads="1"/>
            </p:cNvSpPr>
            <p:nvPr/>
          </p:nvSpPr>
          <p:spPr bwMode="auto">
            <a:xfrm>
              <a:off x="1924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9" name="Rectangle 61"/>
            <p:cNvSpPr>
              <a:spLocks noChangeArrowheads="1"/>
            </p:cNvSpPr>
            <p:nvPr/>
          </p:nvSpPr>
          <p:spPr bwMode="auto">
            <a:xfrm>
              <a:off x="1958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4883150" y="3276600"/>
            <a:ext cx="444500" cy="519113"/>
            <a:chOff x="3076" y="2064"/>
            <a:chExt cx="280" cy="327"/>
          </a:xfrm>
        </p:grpSpPr>
        <p:sp>
          <p:nvSpPr>
            <p:cNvPr id="13336" name="Rectangle 63"/>
            <p:cNvSpPr>
              <a:spLocks noChangeArrowheads="1"/>
            </p:cNvSpPr>
            <p:nvPr/>
          </p:nvSpPr>
          <p:spPr bwMode="auto">
            <a:xfrm>
              <a:off x="3076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Rectangle 64"/>
            <p:cNvSpPr>
              <a:spLocks noChangeArrowheads="1"/>
            </p:cNvSpPr>
            <p:nvPr/>
          </p:nvSpPr>
          <p:spPr bwMode="auto">
            <a:xfrm>
              <a:off x="3110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425950" y="3276600"/>
            <a:ext cx="444500" cy="519113"/>
            <a:chOff x="2788" y="2064"/>
            <a:chExt cx="280" cy="327"/>
          </a:xfrm>
        </p:grpSpPr>
        <p:sp>
          <p:nvSpPr>
            <p:cNvPr id="13334" name="Rectangle 66"/>
            <p:cNvSpPr>
              <a:spLocks noChangeArrowheads="1"/>
            </p:cNvSpPr>
            <p:nvPr/>
          </p:nvSpPr>
          <p:spPr bwMode="auto">
            <a:xfrm>
              <a:off x="2788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Rectangle 67"/>
            <p:cNvSpPr>
              <a:spLocks noChangeArrowheads="1"/>
            </p:cNvSpPr>
            <p:nvPr/>
          </p:nvSpPr>
          <p:spPr bwMode="auto">
            <a:xfrm>
              <a:off x="2822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3511550" y="3276600"/>
            <a:ext cx="444500" cy="519113"/>
            <a:chOff x="2212" y="2064"/>
            <a:chExt cx="280" cy="327"/>
          </a:xfrm>
        </p:grpSpPr>
        <p:sp>
          <p:nvSpPr>
            <p:cNvPr id="13332" name="Rectangle 69"/>
            <p:cNvSpPr>
              <a:spLocks noChangeArrowheads="1"/>
            </p:cNvSpPr>
            <p:nvPr/>
          </p:nvSpPr>
          <p:spPr bwMode="auto">
            <a:xfrm>
              <a:off x="2212" y="211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Rectangle 70"/>
            <p:cNvSpPr>
              <a:spLocks noChangeArrowheads="1"/>
            </p:cNvSpPr>
            <p:nvPr/>
          </p:nvSpPr>
          <p:spPr bwMode="auto">
            <a:xfrm>
              <a:off x="2246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3968750" y="3276600"/>
            <a:ext cx="444500" cy="519113"/>
            <a:chOff x="2500" y="2064"/>
            <a:chExt cx="280" cy="327"/>
          </a:xfrm>
        </p:grpSpPr>
        <p:sp>
          <p:nvSpPr>
            <p:cNvPr id="13330" name="Rectangle 72"/>
            <p:cNvSpPr>
              <a:spLocks noChangeArrowheads="1"/>
            </p:cNvSpPr>
            <p:nvPr/>
          </p:nvSpPr>
          <p:spPr bwMode="auto">
            <a:xfrm>
              <a:off x="2500" y="2116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Rectangle 73"/>
            <p:cNvSpPr>
              <a:spLocks noChangeArrowheads="1"/>
            </p:cNvSpPr>
            <p:nvPr/>
          </p:nvSpPr>
          <p:spPr bwMode="auto">
            <a:xfrm>
              <a:off x="2534" y="2064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25386" name="Rectangle 74"/>
          <p:cNvSpPr>
            <a:spLocks noChangeArrowheads="1"/>
          </p:cNvSpPr>
          <p:nvPr/>
        </p:nvSpPr>
        <p:spPr bwMode="auto">
          <a:xfrm>
            <a:off x="914400" y="4876800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Sort left and right segments recursively.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8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In-place Partitioning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Find leftmost element </a:t>
            </a:r>
            <a:r>
              <a:rPr lang="en-US" altLang="ko-KR" smtClean="0">
                <a:solidFill>
                  <a:srgbClr val="3333FF"/>
                </a:solidFill>
              </a:rPr>
              <a:t>(bigElement) &gt; pivot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Find rightmost element </a:t>
            </a:r>
            <a:r>
              <a:rPr lang="en-US" altLang="ko-KR" smtClean="0">
                <a:solidFill>
                  <a:srgbClr val="3333FF"/>
                </a:solidFill>
              </a:rPr>
              <a:t>(smallElement) &lt; pivot.</a:t>
            </a:r>
          </a:p>
          <a:p>
            <a:pPr eaLnBrk="1" hangingPunct="1"/>
            <a:r>
              <a:rPr lang="en-US" altLang="ko-KR" smtClean="0"/>
              <a:t>Swap </a:t>
            </a:r>
            <a:r>
              <a:rPr lang="en-US" altLang="ko-KR" smtClean="0">
                <a:solidFill>
                  <a:srgbClr val="3333FF"/>
                </a:solidFill>
              </a:rPr>
              <a:t>bigElement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smallElement</a:t>
            </a:r>
            <a:r>
              <a:rPr lang="en-US" altLang="ko-KR" smtClean="0"/>
              <a:t> provided </a:t>
            </a:r>
            <a:r>
              <a:rPr lang="en-US" altLang="ko-KR" smtClean="0">
                <a:solidFill>
                  <a:srgbClr val="3333FF"/>
                </a:solidFill>
              </a:rPr>
              <a:t>bigElement</a:t>
            </a:r>
            <a:r>
              <a:rPr lang="en-US" altLang="ko-KR" smtClean="0"/>
              <a:t> is to the left of </a:t>
            </a:r>
            <a:r>
              <a:rPr lang="en-US" altLang="ko-KR" smtClean="0">
                <a:solidFill>
                  <a:srgbClr val="3333FF"/>
                </a:solidFill>
              </a:rPr>
              <a:t>smallElement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Repeat.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71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In-Place Partitioning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5943600" cy="579438"/>
            <a:chOff x="720" y="720"/>
            <a:chExt cx="3744" cy="365"/>
          </a:xfrm>
        </p:grpSpPr>
        <p:grpSp>
          <p:nvGrpSpPr>
            <p:cNvPr id="15504" name="Group 4"/>
            <p:cNvGrpSpPr>
              <a:grpSpLocks/>
            </p:cNvGrpSpPr>
            <p:nvPr/>
          </p:nvGrpSpPr>
          <p:grpSpPr bwMode="auto">
            <a:xfrm>
              <a:off x="720" y="720"/>
              <a:ext cx="3744" cy="365"/>
              <a:chOff x="720" y="720"/>
              <a:chExt cx="3744" cy="365"/>
            </a:xfrm>
          </p:grpSpPr>
          <p:sp>
            <p:nvSpPr>
              <p:cNvPr id="15508" name="Rectangle 5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09" name="Rectangle 6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510" name="Rectangle 7"/>
              <p:cNvSpPr>
                <a:spLocks noChangeArrowheads="1"/>
              </p:cNvSpPr>
              <p:nvPr/>
            </p:nvSpPr>
            <p:spPr bwMode="auto">
              <a:xfrm>
                <a:off x="154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11" name="Rectangle 8"/>
              <p:cNvSpPr>
                <a:spLocks noChangeArrowheads="1"/>
              </p:cNvSpPr>
              <p:nvPr/>
            </p:nvSpPr>
            <p:spPr bwMode="auto">
              <a:xfrm>
                <a:off x="1574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512" name="Rectangle 9"/>
              <p:cNvSpPr>
                <a:spLocks noChangeArrowheads="1"/>
              </p:cNvSpPr>
              <p:nvPr/>
            </p:nvSpPr>
            <p:spPr bwMode="auto">
              <a:xfrm>
                <a:off x="182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13" name="Rectangle 10"/>
              <p:cNvSpPr>
                <a:spLocks noChangeArrowheads="1"/>
              </p:cNvSpPr>
              <p:nvPr/>
            </p:nvSpPr>
            <p:spPr bwMode="auto">
              <a:xfrm>
                <a:off x="1862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514" name="Rectangle 11"/>
              <p:cNvSpPr>
                <a:spLocks noChangeArrowheads="1"/>
              </p:cNvSpPr>
              <p:nvPr/>
            </p:nvSpPr>
            <p:spPr bwMode="auto">
              <a:xfrm>
                <a:off x="211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15" name="Rectangle 12"/>
              <p:cNvSpPr>
                <a:spLocks noChangeArrowheads="1"/>
              </p:cNvSpPr>
              <p:nvPr/>
            </p:nvSpPr>
            <p:spPr bwMode="auto">
              <a:xfrm>
                <a:off x="2150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5516" name="Rectangle 13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17" name="Rectangle 14"/>
              <p:cNvSpPr>
                <a:spLocks noChangeArrowheads="1"/>
              </p:cNvSpPr>
              <p:nvPr/>
            </p:nvSpPr>
            <p:spPr bwMode="auto">
              <a:xfrm>
                <a:off x="2390" y="720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5518" name="Rectangle 15"/>
              <p:cNvSpPr>
                <a:spLocks noChangeArrowheads="1"/>
              </p:cNvSpPr>
              <p:nvPr/>
            </p:nvSpPr>
            <p:spPr bwMode="auto">
              <a:xfrm>
                <a:off x="269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19" name="Rectangle 16"/>
              <p:cNvSpPr>
                <a:spLocks noChangeArrowheads="1"/>
              </p:cNvSpPr>
              <p:nvPr/>
            </p:nvSpPr>
            <p:spPr bwMode="auto">
              <a:xfrm>
                <a:off x="2678" y="72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520" name="Rectangle 17"/>
              <p:cNvSpPr>
                <a:spLocks noChangeArrowheads="1"/>
              </p:cNvSpPr>
              <p:nvPr/>
            </p:nvSpPr>
            <p:spPr bwMode="auto">
              <a:xfrm>
                <a:off x="298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21" name="Rectangle 18"/>
              <p:cNvSpPr>
                <a:spLocks noChangeArrowheads="1"/>
              </p:cNvSpPr>
              <p:nvPr/>
            </p:nvSpPr>
            <p:spPr bwMode="auto">
              <a:xfrm>
                <a:off x="3014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522" name="Rectangle 19"/>
              <p:cNvSpPr>
                <a:spLocks noChangeArrowheads="1"/>
              </p:cNvSpPr>
              <p:nvPr/>
            </p:nvSpPr>
            <p:spPr bwMode="auto">
              <a:xfrm>
                <a:off x="326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23" name="Rectangle 20"/>
              <p:cNvSpPr>
                <a:spLocks noChangeArrowheads="1"/>
              </p:cNvSpPr>
              <p:nvPr/>
            </p:nvSpPr>
            <p:spPr bwMode="auto">
              <a:xfrm>
                <a:off x="3302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24" name="Rectangle 21"/>
              <p:cNvSpPr>
                <a:spLocks noChangeArrowheads="1"/>
              </p:cNvSpPr>
              <p:nvPr/>
            </p:nvSpPr>
            <p:spPr bwMode="auto">
              <a:xfrm>
                <a:off x="355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25" name="Rectangle 22"/>
              <p:cNvSpPr>
                <a:spLocks noChangeArrowheads="1"/>
              </p:cNvSpPr>
              <p:nvPr/>
            </p:nvSpPr>
            <p:spPr bwMode="auto">
              <a:xfrm>
                <a:off x="3590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526" name="Rectangle 23"/>
              <p:cNvSpPr>
                <a:spLocks noChangeArrowheads="1"/>
              </p:cNvSpPr>
              <p:nvPr/>
            </p:nvSpPr>
            <p:spPr bwMode="auto">
              <a:xfrm>
                <a:off x="384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27" name="Rectangle 24"/>
              <p:cNvSpPr>
                <a:spLocks noChangeArrowheads="1"/>
              </p:cNvSpPr>
              <p:nvPr/>
            </p:nvSpPr>
            <p:spPr bwMode="auto">
              <a:xfrm>
                <a:off x="3878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528" name="Rectangle 25"/>
              <p:cNvSpPr>
                <a:spLocks noChangeArrowheads="1"/>
              </p:cNvSpPr>
              <p:nvPr/>
            </p:nvSpPr>
            <p:spPr bwMode="auto">
              <a:xfrm>
                <a:off x="413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29" name="Rectangle 26"/>
              <p:cNvSpPr>
                <a:spLocks noChangeArrowheads="1"/>
              </p:cNvSpPr>
              <p:nvPr/>
            </p:nvSpPr>
            <p:spPr bwMode="auto">
              <a:xfrm>
                <a:off x="4166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530" name="Rectangle 27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5505" name="Group 28"/>
            <p:cNvGrpSpPr>
              <a:grpSpLocks/>
            </p:cNvGrpSpPr>
            <p:nvPr/>
          </p:nvGrpSpPr>
          <p:grpSpPr bwMode="auto">
            <a:xfrm>
              <a:off x="1252" y="720"/>
              <a:ext cx="332" cy="327"/>
              <a:chOff x="1252" y="720"/>
              <a:chExt cx="332" cy="327"/>
            </a:xfrm>
          </p:grpSpPr>
          <p:sp>
            <p:nvSpPr>
              <p:cNvPr id="15506" name="Rectangle 29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07" name="Rectangle 30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901950" y="1143000"/>
            <a:ext cx="527050" cy="519113"/>
            <a:chOff x="1828" y="720"/>
            <a:chExt cx="332" cy="327"/>
          </a:xfrm>
        </p:grpSpPr>
        <p:sp>
          <p:nvSpPr>
            <p:cNvPr id="15502" name="Rectangle 32"/>
            <p:cNvSpPr>
              <a:spLocks noChangeArrowheads="1"/>
            </p:cNvSpPr>
            <p:nvPr/>
          </p:nvSpPr>
          <p:spPr bwMode="auto">
            <a:xfrm>
              <a:off x="1828" y="772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503" name="Rectangle 33"/>
            <p:cNvSpPr>
              <a:spLocks noChangeArrowheads="1"/>
            </p:cNvSpPr>
            <p:nvPr/>
          </p:nvSpPr>
          <p:spPr bwMode="auto">
            <a:xfrm>
              <a:off x="1862" y="720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59550" y="1143000"/>
            <a:ext cx="527050" cy="519113"/>
            <a:chOff x="4132" y="720"/>
            <a:chExt cx="332" cy="327"/>
          </a:xfrm>
        </p:grpSpPr>
        <p:sp>
          <p:nvSpPr>
            <p:cNvPr id="15500" name="Rectangle 35"/>
            <p:cNvSpPr>
              <a:spLocks noChangeArrowheads="1"/>
            </p:cNvSpPr>
            <p:nvPr/>
          </p:nvSpPr>
          <p:spPr bwMode="auto">
            <a:xfrm>
              <a:off x="4132" y="7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501" name="Rectangle 36"/>
            <p:cNvSpPr>
              <a:spLocks noChangeArrowheads="1"/>
            </p:cNvSpPr>
            <p:nvPr/>
          </p:nvSpPr>
          <p:spPr bwMode="auto">
            <a:xfrm>
              <a:off x="4166" y="720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143000" y="2057400"/>
            <a:ext cx="5943600" cy="579438"/>
            <a:chOff x="720" y="1296"/>
            <a:chExt cx="3744" cy="365"/>
          </a:xfrm>
        </p:grpSpPr>
        <p:grpSp>
          <p:nvGrpSpPr>
            <p:cNvPr id="15473" name="Group 38"/>
            <p:cNvGrpSpPr>
              <a:grpSpLocks/>
            </p:cNvGrpSpPr>
            <p:nvPr/>
          </p:nvGrpSpPr>
          <p:grpSpPr bwMode="auto">
            <a:xfrm>
              <a:off x="720" y="1296"/>
              <a:ext cx="3744" cy="365"/>
              <a:chOff x="720" y="1296"/>
              <a:chExt cx="3744" cy="365"/>
            </a:xfrm>
          </p:grpSpPr>
          <p:sp>
            <p:nvSpPr>
              <p:cNvPr id="15477" name="Rectangle 39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78" name="Rectangle 40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479" name="Rectangle 41"/>
              <p:cNvSpPr>
                <a:spLocks noChangeArrowheads="1"/>
              </p:cNvSpPr>
              <p:nvPr/>
            </p:nvSpPr>
            <p:spPr bwMode="auto">
              <a:xfrm>
                <a:off x="154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80" name="Rectangle 42"/>
              <p:cNvSpPr>
                <a:spLocks noChangeArrowheads="1"/>
              </p:cNvSpPr>
              <p:nvPr/>
            </p:nvSpPr>
            <p:spPr bwMode="auto">
              <a:xfrm>
                <a:off x="1574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81" name="Rectangle 43"/>
              <p:cNvSpPr>
                <a:spLocks noChangeArrowheads="1"/>
              </p:cNvSpPr>
              <p:nvPr/>
            </p:nvSpPr>
            <p:spPr bwMode="auto">
              <a:xfrm>
                <a:off x="182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82" name="Rectangle 44"/>
              <p:cNvSpPr>
                <a:spLocks noChangeArrowheads="1"/>
              </p:cNvSpPr>
              <p:nvPr/>
            </p:nvSpPr>
            <p:spPr bwMode="auto">
              <a:xfrm>
                <a:off x="1862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483" name="Rectangle 45"/>
              <p:cNvSpPr>
                <a:spLocks noChangeArrowheads="1"/>
              </p:cNvSpPr>
              <p:nvPr/>
            </p:nvSpPr>
            <p:spPr bwMode="auto">
              <a:xfrm>
                <a:off x="211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84" name="Rectangle 46"/>
              <p:cNvSpPr>
                <a:spLocks noChangeArrowheads="1"/>
              </p:cNvSpPr>
              <p:nvPr/>
            </p:nvSpPr>
            <p:spPr bwMode="auto">
              <a:xfrm>
                <a:off x="2150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5485" name="Rectangle 47"/>
              <p:cNvSpPr>
                <a:spLocks noChangeArrowheads="1"/>
              </p:cNvSpPr>
              <p:nvPr/>
            </p:nvSpPr>
            <p:spPr bwMode="auto">
              <a:xfrm>
                <a:off x="240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86" name="Rectangle 48"/>
              <p:cNvSpPr>
                <a:spLocks noChangeArrowheads="1"/>
              </p:cNvSpPr>
              <p:nvPr/>
            </p:nvSpPr>
            <p:spPr bwMode="auto">
              <a:xfrm>
                <a:off x="2390" y="1296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5487" name="Rectangle 49"/>
              <p:cNvSpPr>
                <a:spLocks noChangeArrowheads="1"/>
              </p:cNvSpPr>
              <p:nvPr/>
            </p:nvSpPr>
            <p:spPr bwMode="auto">
              <a:xfrm>
                <a:off x="269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88" name="Rectangle 50"/>
              <p:cNvSpPr>
                <a:spLocks noChangeArrowheads="1"/>
              </p:cNvSpPr>
              <p:nvPr/>
            </p:nvSpPr>
            <p:spPr bwMode="auto">
              <a:xfrm>
                <a:off x="2678" y="1296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489" name="Rectangle 51"/>
              <p:cNvSpPr>
                <a:spLocks noChangeArrowheads="1"/>
              </p:cNvSpPr>
              <p:nvPr/>
            </p:nvSpPr>
            <p:spPr bwMode="auto">
              <a:xfrm>
                <a:off x="298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90" name="Rectangle 52"/>
              <p:cNvSpPr>
                <a:spLocks noChangeArrowheads="1"/>
              </p:cNvSpPr>
              <p:nvPr/>
            </p:nvSpPr>
            <p:spPr bwMode="auto">
              <a:xfrm>
                <a:off x="3014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491" name="Rectangle 53"/>
              <p:cNvSpPr>
                <a:spLocks noChangeArrowheads="1"/>
              </p:cNvSpPr>
              <p:nvPr/>
            </p:nvSpPr>
            <p:spPr bwMode="auto">
              <a:xfrm>
                <a:off x="326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92" name="Rectangle 54"/>
              <p:cNvSpPr>
                <a:spLocks noChangeArrowheads="1"/>
              </p:cNvSpPr>
              <p:nvPr/>
            </p:nvSpPr>
            <p:spPr bwMode="auto">
              <a:xfrm>
                <a:off x="3302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93" name="Rectangle 55"/>
              <p:cNvSpPr>
                <a:spLocks noChangeArrowheads="1"/>
              </p:cNvSpPr>
              <p:nvPr/>
            </p:nvSpPr>
            <p:spPr bwMode="auto">
              <a:xfrm>
                <a:off x="355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94" name="Rectangle 56"/>
              <p:cNvSpPr>
                <a:spLocks noChangeArrowheads="1"/>
              </p:cNvSpPr>
              <p:nvPr/>
            </p:nvSpPr>
            <p:spPr bwMode="auto">
              <a:xfrm>
                <a:off x="3590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495" name="Rectangle 57"/>
              <p:cNvSpPr>
                <a:spLocks noChangeArrowheads="1"/>
              </p:cNvSpPr>
              <p:nvPr/>
            </p:nvSpPr>
            <p:spPr bwMode="auto">
              <a:xfrm>
                <a:off x="384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96" name="Rectangle 58"/>
              <p:cNvSpPr>
                <a:spLocks noChangeArrowheads="1"/>
              </p:cNvSpPr>
              <p:nvPr/>
            </p:nvSpPr>
            <p:spPr bwMode="auto">
              <a:xfrm>
                <a:off x="3878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497" name="Rectangle 59"/>
              <p:cNvSpPr>
                <a:spLocks noChangeArrowheads="1"/>
              </p:cNvSpPr>
              <p:nvPr/>
            </p:nvSpPr>
            <p:spPr bwMode="auto">
              <a:xfrm>
                <a:off x="413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98" name="Rectangle 60"/>
              <p:cNvSpPr>
                <a:spLocks noChangeArrowheads="1"/>
              </p:cNvSpPr>
              <p:nvPr/>
            </p:nvSpPr>
            <p:spPr bwMode="auto">
              <a:xfrm>
                <a:off x="4166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499" name="Rectangle 61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5474" name="Group 62"/>
            <p:cNvGrpSpPr>
              <a:grpSpLocks/>
            </p:cNvGrpSpPr>
            <p:nvPr/>
          </p:nvGrpSpPr>
          <p:grpSpPr bwMode="auto">
            <a:xfrm>
              <a:off x="1252" y="1296"/>
              <a:ext cx="332" cy="327"/>
              <a:chOff x="1252" y="1296"/>
              <a:chExt cx="332" cy="327"/>
            </a:xfrm>
          </p:grpSpPr>
          <p:sp>
            <p:nvSpPr>
              <p:cNvPr id="15475" name="Rectangle 63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76" name="Rectangle 64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3794125" y="2057400"/>
            <a:ext cx="625475" cy="519113"/>
            <a:chOff x="2390" y="1296"/>
            <a:chExt cx="394" cy="327"/>
          </a:xfrm>
        </p:grpSpPr>
        <p:sp>
          <p:nvSpPr>
            <p:cNvPr id="15471" name="Rectangle 66"/>
            <p:cNvSpPr>
              <a:spLocks noChangeArrowheads="1"/>
            </p:cNvSpPr>
            <p:nvPr/>
          </p:nvSpPr>
          <p:spPr bwMode="auto">
            <a:xfrm>
              <a:off x="2404" y="1348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72" name="Rectangle 67"/>
            <p:cNvSpPr>
              <a:spLocks noChangeArrowheads="1"/>
            </p:cNvSpPr>
            <p:nvPr/>
          </p:nvSpPr>
          <p:spPr bwMode="auto">
            <a:xfrm>
              <a:off x="2390" y="1296"/>
              <a:ext cx="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5187950" y="2057400"/>
            <a:ext cx="527050" cy="519113"/>
            <a:chOff x="3268" y="1296"/>
            <a:chExt cx="332" cy="327"/>
          </a:xfrm>
        </p:grpSpPr>
        <p:sp>
          <p:nvSpPr>
            <p:cNvPr id="15469" name="Rectangle 69"/>
            <p:cNvSpPr>
              <a:spLocks noChangeArrowheads="1"/>
            </p:cNvSpPr>
            <p:nvPr/>
          </p:nvSpPr>
          <p:spPr bwMode="auto">
            <a:xfrm>
              <a:off x="3268" y="1348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70" name="Rectangle 70"/>
            <p:cNvSpPr>
              <a:spLocks noChangeArrowheads="1"/>
            </p:cNvSpPr>
            <p:nvPr/>
          </p:nvSpPr>
          <p:spPr bwMode="auto">
            <a:xfrm>
              <a:off x="3302" y="1296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143000" y="2895600"/>
            <a:ext cx="5943600" cy="579438"/>
            <a:chOff x="720" y="1824"/>
            <a:chExt cx="3744" cy="365"/>
          </a:xfrm>
        </p:grpSpPr>
        <p:grpSp>
          <p:nvGrpSpPr>
            <p:cNvPr id="15442" name="Group 72"/>
            <p:cNvGrpSpPr>
              <a:grpSpLocks/>
            </p:cNvGrpSpPr>
            <p:nvPr/>
          </p:nvGrpSpPr>
          <p:grpSpPr bwMode="auto">
            <a:xfrm>
              <a:off x="720" y="1824"/>
              <a:ext cx="3744" cy="365"/>
              <a:chOff x="720" y="1824"/>
              <a:chExt cx="3744" cy="365"/>
            </a:xfrm>
          </p:grpSpPr>
          <p:sp>
            <p:nvSpPr>
              <p:cNvPr id="15446" name="Rectangle 73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47" name="Rectangle 74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448" name="Rectangle 75"/>
              <p:cNvSpPr>
                <a:spLocks noChangeArrowheads="1"/>
              </p:cNvSpPr>
              <p:nvPr/>
            </p:nvSpPr>
            <p:spPr bwMode="auto">
              <a:xfrm>
                <a:off x="154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49" name="Rectangle 76"/>
              <p:cNvSpPr>
                <a:spLocks noChangeArrowheads="1"/>
              </p:cNvSpPr>
              <p:nvPr/>
            </p:nvSpPr>
            <p:spPr bwMode="auto">
              <a:xfrm>
                <a:off x="1574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50" name="Rectangle 77"/>
              <p:cNvSpPr>
                <a:spLocks noChangeArrowheads="1"/>
              </p:cNvSpPr>
              <p:nvPr/>
            </p:nvSpPr>
            <p:spPr bwMode="auto">
              <a:xfrm>
                <a:off x="182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51" name="Rectangle 78"/>
              <p:cNvSpPr>
                <a:spLocks noChangeArrowheads="1"/>
              </p:cNvSpPr>
              <p:nvPr/>
            </p:nvSpPr>
            <p:spPr bwMode="auto">
              <a:xfrm>
                <a:off x="1862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452" name="Rectangle 79"/>
              <p:cNvSpPr>
                <a:spLocks noChangeArrowheads="1"/>
              </p:cNvSpPr>
              <p:nvPr/>
            </p:nvSpPr>
            <p:spPr bwMode="auto">
              <a:xfrm>
                <a:off x="211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53" name="Rectangle 80"/>
              <p:cNvSpPr>
                <a:spLocks noChangeArrowheads="1"/>
              </p:cNvSpPr>
              <p:nvPr/>
            </p:nvSpPr>
            <p:spPr bwMode="auto">
              <a:xfrm>
                <a:off x="2150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5454" name="Rectangle 81"/>
              <p:cNvSpPr>
                <a:spLocks noChangeArrowheads="1"/>
              </p:cNvSpPr>
              <p:nvPr/>
            </p:nvSpPr>
            <p:spPr bwMode="auto">
              <a:xfrm>
                <a:off x="240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55" name="Rectangle 82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56" name="Rectangle 83"/>
              <p:cNvSpPr>
                <a:spLocks noChangeArrowheads="1"/>
              </p:cNvSpPr>
              <p:nvPr/>
            </p:nvSpPr>
            <p:spPr bwMode="auto">
              <a:xfrm>
                <a:off x="269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57" name="Rectangle 84"/>
              <p:cNvSpPr>
                <a:spLocks noChangeArrowheads="1"/>
              </p:cNvSpPr>
              <p:nvPr/>
            </p:nvSpPr>
            <p:spPr bwMode="auto">
              <a:xfrm>
                <a:off x="2678" y="1824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458" name="Rectangle 85"/>
              <p:cNvSpPr>
                <a:spLocks noChangeArrowheads="1"/>
              </p:cNvSpPr>
              <p:nvPr/>
            </p:nvSpPr>
            <p:spPr bwMode="auto">
              <a:xfrm>
                <a:off x="298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59" name="Rectangle 86"/>
              <p:cNvSpPr>
                <a:spLocks noChangeArrowheads="1"/>
              </p:cNvSpPr>
              <p:nvPr/>
            </p:nvSpPr>
            <p:spPr bwMode="auto">
              <a:xfrm>
                <a:off x="3014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460" name="Rectangle 87"/>
              <p:cNvSpPr>
                <a:spLocks noChangeArrowheads="1"/>
              </p:cNvSpPr>
              <p:nvPr/>
            </p:nvSpPr>
            <p:spPr bwMode="auto">
              <a:xfrm>
                <a:off x="326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61" name="Rectangle 88"/>
              <p:cNvSpPr>
                <a:spLocks noChangeArrowheads="1"/>
              </p:cNvSpPr>
              <p:nvPr/>
            </p:nvSpPr>
            <p:spPr bwMode="auto">
              <a:xfrm>
                <a:off x="3254" y="1824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5462" name="Rectangle 89"/>
              <p:cNvSpPr>
                <a:spLocks noChangeArrowheads="1"/>
              </p:cNvSpPr>
              <p:nvPr/>
            </p:nvSpPr>
            <p:spPr bwMode="auto">
              <a:xfrm>
                <a:off x="355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63" name="Rectangle 90"/>
              <p:cNvSpPr>
                <a:spLocks noChangeArrowheads="1"/>
              </p:cNvSpPr>
              <p:nvPr/>
            </p:nvSpPr>
            <p:spPr bwMode="auto">
              <a:xfrm>
                <a:off x="3590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464" name="Rectangle 91"/>
              <p:cNvSpPr>
                <a:spLocks noChangeArrowheads="1"/>
              </p:cNvSpPr>
              <p:nvPr/>
            </p:nvSpPr>
            <p:spPr bwMode="auto">
              <a:xfrm>
                <a:off x="384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65" name="Rectangle 92"/>
              <p:cNvSpPr>
                <a:spLocks noChangeArrowheads="1"/>
              </p:cNvSpPr>
              <p:nvPr/>
            </p:nvSpPr>
            <p:spPr bwMode="auto">
              <a:xfrm>
                <a:off x="3878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466" name="Rectangle 93"/>
              <p:cNvSpPr>
                <a:spLocks noChangeArrowheads="1"/>
              </p:cNvSpPr>
              <p:nvPr/>
            </p:nvSpPr>
            <p:spPr bwMode="auto">
              <a:xfrm>
                <a:off x="413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67" name="Rectangle 94"/>
              <p:cNvSpPr>
                <a:spLocks noChangeArrowheads="1"/>
              </p:cNvSpPr>
              <p:nvPr/>
            </p:nvSpPr>
            <p:spPr bwMode="auto">
              <a:xfrm>
                <a:off x="4166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468" name="Rectangle 9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5443" name="Group 96"/>
            <p:cNvGrpSpPr>
              <a:grpSpLocks/>
            </p:cNvGrpSpPr>
            <p:nvPr/>
          </p:nvGrpSpPr>
          <p:grpSpPr bwMode="auto">
            <a:xfrm>
              <a:off x="1252" y="1824"/>
              <a:ext cx="332" cy="327"/>
              <a:chOff x="1252" y="1824"/>
              <a:chExt cx="332" cy="327"/>
            </a:xfrm>
          </p:grpSpPr>
          <p:sp>
            <p:nvSpPr>
              <p:cNvPr id="15444" name="Rectangle 97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45" name="Rectangle 98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4251325" y="2895600"/>
            <a:ext cx="625475" cy="519113"/>
            <a:chOff x="2678" y="1824"/>
            <a:chExt cx="394" cy="327"/>
          </a:xfrm>
        </p:grpSpPr>
        <p:sp>
          <p:nvSpPr>
            <p:cNvPr id="15440" name="Rectangle 100"/>
            <p:cNvSpPr>
              <a:spLocks noChangeArrowheads="1"/>
            </p:cNvSpPr>
            <p:nvPr/>
          </p:nvSpPr>
          <p:spPr bwMode="auto">
            <a:xfrm>
              <a:off x="2692" y="187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41" name="Rectangle 101"/>
            <p:cNvSpPr>
              <a:spLocks noChangeArrowheads="1"/>
            </p:cNvSpPr>
            <p:nvPr/>
          </p:nvSpPr>
          <p:spPr bwMode="auto">
            <a:xfrm>
              <a:off x="2678" y="1824"/>
              <a:ext cx="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4730750" y="2895600"/>
            <a:ext cx="527050" cy="519113"/>
            <a:chOff x="2980" y="1824"/>
            <a:chExt cx="332" cy="327"/>
          </a:xfrm>
        </p:grpSpPr>
        <p:sp>
          <p:nvSpPr>
            <p:cNvPr id="15438" name="Rectangle 103"/>
            <p:cNvSpPr>
              <a:spLocks noChangeArrowheads="1"/>
            </p:cNvSpPr>
            <p:nvPr/>
          </p:nvSpPr>
          <p:spPr bwMode="auto">
            <a:xfrm>
              <a:off x="2980" y="1876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39" name="Rectangle 104"/>
            <p:cNvSpPr>
              <a:spLocks noChangeArrowheads="1"/>
            </p:cNvSpPr>
            <p:nvPr/>
          </p:nvSpPr>
          <p:spPr bwMode="auto">
            <a:xfrm>
              <a:off x="3014" y="1824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1143000" y="3733800"/>
            <a:ext cx="5943600" cy="579438"/>
            <a:chOff x="720" y="2352"/>
            <a:chExt cx="3744" cy="365"/>
          </a:xfrm>
        </p:grpSpPr>
        <p:grpSp>
          <p:nvGrpSpPr>
            <p:cNvPr id="15411" name="Group 106"/>
            <p:cNvGrpSpPr>
              <a:grpSpLocks/>
            </p:cNvGrpSpPr>
            <p:nvPr/>
          </p:nvGrpSpPr>
          <p:grpSpPr bwMode="auto">
            <a:xfrm>
              <a:off x="720" y="2352"/>
              <a:ext cx="3744" cy="365"/>
              <a:chOff x="720" y="2352"/>
              <a:chExt cx="3744" cy="365"/>
            </a:xfrm>
          </p:grpSpPr>
          <p:sp>
            <p:nvSpPr>
              <p:cNvPr id="15415" name="Rectangle 107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16" name="Rectangle 108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417" name="Rectangle 109"/>
              <p:cNvSpPr>
                <a:spLocks noChangeArrowheads="1"/>
              </p:cNvSpPr>
              <p:nvPr/>
            </p:nvSpPr>
            <p:spPr bwMode="auto">
              <a:xfrm>
                <a:off x="154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18" name="Rectangle 110"/>
              <p:cNvSpPr>
                <a:spLocks noChangeArrowheads="1"/>
              </p:cNvSpPr>
              <p:nvPr/>
            </p:nvSpPr>
            <p:spPr bwMode="auto">
              <a:xfrm>
                <a:off x="1574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19" name="Rectangle 111"/>
              <p:cNvSpPr>
                <a:spLocks noChangeArrowheads="1"/>
              </p:cNvSpPr>
              <p:nvPr/>
            </p:nvSpPr>
            <p:spPr bwMode="auto">
              <a:xfrm>
                <a:off x="182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20" name="Rectangle 112"/>
              <p:cNvSpPr>
                <a:spLocks noChangeArrowheads="1"/>
              </p:cNvSpPr>
              <p:nvPr/>
            </p:nvSpPr>
            <p:spPr bwMode="auto">
              <a:xfrm>
                <a:off x="1862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421" name="Rectangle 113"/>
              <p:cNvSpPr>
                <a:spLocks noChangeArrowheads="1"/>
              </p:cNvSpPr>
              <p:nvPr/>
            </p:nvSpPr>
            <p:spPr bwMode="auto">
              <a:xfrm>
                <a:off x="211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22" name="Rectangle 114"/>
              <p:cNvSpPr>
                <a:spLocks noChangeArrowheads="1"/>
              </p:cNvSpPr>
              <p:nvPr/>
            </p:nvSpPr>
            <p:spPr bwMode="auto">
              <a:xfrm>
                <a:off x="2150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5423" name="Rectangle 115"/>
              <p:cNvSpPr>
                <a:spLocks noChangeArrowheads="1"/>
              </p:cNvSpPr>
              <p:nvPr/>
            </p:nvSpPr>
            <p:spPr bwMode="auto">
              <a:xfrm>
                <a:off x="240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24" name="Rectangle 116"/>
              <p:cNvSpPr>
                <a:spLocks noChangeArrowheads="1"/>
              </p:cNvSpPr>
              <p:nvPr/>
            </p:nvSpPr>
            <p:spPr bwMode="auto">
              <a:xfrm>
                <a:off x="2438" y="2352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25" name="Rectangle 117"/>
              <p:cNvSpPr>
                <a:spLocks noChangeArrowheads="1"/>
              </p:cNvSpPr>
              <p:nvPr/>
            </p:nvSpPr>
            <p:spPr bwMode="auto">
              <a:xfrm>
                <a:off x="269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26" name="Rectangle 118"/>
              <p:cNvSpPr>
                <a:spLocks noChangeArrowheads="1"/>
              </p:cNvSpPr>
              <p:nvPr/>
            </p:nvSpPr>
            <p:spPr bwMode="auto">
              <a:xfrm>
                <a:off x="2726" y="2352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427" name="Rectangle 119"/>
              <p:cNvSpPr>
                <a:spLocks noChangeArrowheads="1"/>
              </p:cNvSpPr>
              <p:nvPr/>
            </p:nvSpPr>
            <p:spPr bwMode="auto">
              <a:xfrm>
                <a:off x="298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28" name="Rectangle 120"/>
              <p:cNvSpPr>
                <a:spLocks noChangeArrowheads="1"/>
              </p:cNvSpPr>
              <p:nvPr/>
            </p:nvSpPr>
            <p:spPr bwMode="auto">
              <a:xfrm>
                <a:off x="2918" y="2352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429" name="Rectangle 121"/>
              <p:cNvSpPr>
                <a:spLocks noChangeArrowheads="1"/>
              </p:cNvSpPr>
              <p:nvPr/>
            </p:nvSpPr>
            <p:spPr bwMode="auto">
              <a:xfrm>
                <a:off x="326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30" name="Rectangle 122"/>
              <p:cNvSpPr>
                <a:spLocks noChangeArrowheads="1"/>
              </p:cNvSpPr>
              <p:nvPr/>
            </p:nvSpPr>
            <p:spPr bwMode="auto">
              <a:xfrm>
                <a:off x="3254" y="2352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5431" name="Rectangle 123"/>
              <p:cNvSpPr>
                <a:spLocks noChangeArrowheads="1"/>
              </p:cNvSpPr>
              <p:nvPr/>
            </p:nvSpPr>
            <p:spPr bwMode="auto">
              <a:xfrm>
                <a:off x="355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32" name="Rectangle 124"/>
              <p:cNvSpPr>
                <a:spLocks noChangeArrowheads="1"/>
              </p:cNvSpPr>
              <p:nvPr/>
            </p:nvSpPr>
            <p:spPr bwMode="auto">
              <a:xfrm>
                <a:off x="3590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433" name="Rectangle 125"/>
              <p:cNvSpPr>
                <a:spLocks noChangeArrowheads="1"/>
              </p:cNvSpPr>
              <p:nvPr/>
            </p:nvSpPr>
            <p:spPr bwMode="auto">
              <a:xfrm>
                <a:off x="384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34" name="Rectangle 126"/>
              <p:cNvSpPr>
                <a:spLocks noChangeArrowheads="1"/>
              </p:cNvSpPr>
              <p:nvPr/>
            </p:nvSpPr>
            <p:spPr bwMode="auto">
              <a:xfrm>
                <a:off x="3878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435" name="Rectangle 127"/>
              <p:cNvSpPr>
                <a:spLocks noChangeArrowheads="1"/>
              </p:cNvSpPr>
              <p:nvPr/>
            </p:nvSpPr>
            <p:spPr bwMode="auto">
              <a:xfrm>
                <a:off x="413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36" name="Rectangle 128"/>
              <p:cNvSpPr>
                <a:spLocks noChangeArrowheads="1"/>
              </p:cNvSpPr>
              <p:nvPr/>
            </p:nvSpPr>
            <p:spPr bwMode="auto">
              <a:xfrm>
                <a:off x="4166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437" name="Rectangle 129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15412" name="Group 130"/>
            <p:cNvGrpSpPr>
              <a:grpSpLocks/>
            </p:cNvGrpSpPr>
            <p:nvPr/>
          </p:nvGrpSpPr>
          <p:grpSpPr bwMode="auto">
            <a:xfrm>
              <a:off x="1252" y="2352"/>
              <a:ext cx="332" cy="327"/>
              <a:chOff x="1252" y="2352"/>
              <a:chExt cx="332" cy="327"/>
            </a:xfrm>
          </p:grpSpPr>
          <p:sp>
            <p:nvSpPr>
              <p:cNvPr id="15413" name="Rectangle 131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14" name="Rectangle 132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20" name="Group 133"/>
          <p:cNvGrpSpPr>
            <a:grpSpLocks/>
          </p:cNvGrpSpPr>
          <p:nvPr/>
        </p:nvGrpSpPr>
        <p:grpSpPr bwMode="auto">
          <a:xfrm>
            <a:off x="4708525" y="3733800"/>
            <a:ext cx="625475" cy="519113"/>
            <a:chOff x="2966" y="2352"/>
            <a:chExt cx="394" cy="327"/>
          </a:xfrm>
        </p:grpSpPr>
        <p:sp>
          <p:nvSpPr>
            <p:cNvPr id="15409" name="Rectangle 134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10" name="Rectangle 135"/>
            <p:cNvSpPr>
              <a:spLocks noChangeArrowheads="1"/>
            </p:cNvSpPr>
            <p:nvPr/>
          </p:nvSpPr>
          <p:spPr bwMode="auto">
            <a:xfrm>
              <a:off x="2966" y="2352"/>
              <a:ext cx="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4273550" y="3733800"/>
            <a:ext cx="527050" cy="519113"/>
            <a:chOff x="2692" y="2352"/>
            <a:chExt cx="332" cy="327"/>
          </a:xfrm>
        </p:grpSpPr>
        <p:sp>
          <p:nvSpPr>
            <p:cNvPr id="15407" name="Rectangle 137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08" name="Rectangle 138"/>
            <p:cNvSpPr>
              <a:spLocks noChangeArrowheads="1"/>
            </p:cNvSpPr>
            <p:nvPr/>
          </p:nvSpPr>
          <p:spPr bwMode="auto">
            <a:xfrm>
              <a:off x="2726" y="2352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527499" name="Rectangle 139"/>
          <p:cNvSpPr>
            <a:spLocks noChangeArrowheads="1"/>
          </p:cNvSpPr>
          <p:nvPr/>
        </p:nvSpPr>
        <p:spPr bwMode="auto">
          <a:xfrm>
            <a:off x="304800" y="443865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bigElement</a:t>
            </a:r>
            <a:r>
              <a:rPr kumimoji="0" lang="en-US" altLang="ko-KR" sz="3200">
                <a:latin typeface="Times New Roman" pitchFamily="18" charset="0"/>
              </a:rPr>
              <a:t> is not to left of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smallElement</a:t>
            </a:r>
            <a:r>
              <a:rPr kumimoji="0" lang="en-US" altLang="ko-KR" sz="3200">
                <a:latin typeface="Times New Roman" pitchFamily="18" charset="0"/>
              </a:rPr>
              <a:t>, terminate process. Swap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pivot</a:t>
            </a:r>
            <a:r>
              <a:rPr kumimoji="0" lang="en-US" altLang="ko-KR" sz="3200">
                <a:latin typeface="Times New Roman" pitchFamily="18" charset="0"/>
              </a:rPr>
              <a:t> and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smallElement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22" name="Group 140"/>
          <p:cNvGrpSpPr>
            <a:grpSpLocks/>
          </p:cNvGrpSpPr>
          <p:nvPr/>
        </p:nvGrpSpPr>
        <p:grpSpPr bwMode="auto">
          <a:xfrm>
            <a:off x="1295400" y="5516563"/>
            <a:ext cx="5943600" cy="579437"/>
            <a:chOff x="816" y="3744"/>
            <a:chExt cx="3744" cy="365"/>
          </a:xfrm>
        </p:grpSpPr>
        <p:grpSp>
          <p:nvGrpSpPr>
            <p:cNvPr id="15378" name="Group 141"/>
            <p:cNvGrpSpPr>
              <a:grpSpLocks/>
            </p:cNvGrpSpPr>
            <p:nvPr/>
          </p:nvGrpSpPr>
          <p:grpSpPr bwMode="auto">
            <a:xfrm>
              <a:off x="816" y="3744"/>
              <a:ext cx="3744" cy="365"/>
              <a:chOff x="816" y="3744"/>
              <a:chExt cx="3744" cy="365"/>
            </a:xfrm>
          </p:grpSpPr>
          <p:sp>
            <p:nvSpPr>
              <p:cNvPr id="15382" name="Rectangle 142"/>
              <p:cNvSpPr>
                <a:spLocks noChangeArrowheads="1"/>
              </p:cNvSpPr>
              <p:nvPr/>
            </p:nvSpPr>
            <p:spPr bwMode="auto">
              <a:xfrm>
                <a:off x="3940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3" name="Rectangle 143"/>
              <p:cNvSpPr>
                <a:spLocks noChangeArrowheads="1"/>
              </p:cNvSpPr>
              <p:nvPr/>
            </p:nvSpPr>
            <p:spPr bwMode="auto">
              <a:xfrm>
                <a:off x="1348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4" name="Rectangle 144"/>
              <p:cNvSpPr>
                <a:spLocks noChangeArrowheads="1"/>
              </p:cNvSpPr>
              <p:nvPr/>
            </p:nvSpPr>
            <p:spPr bwMode="auto">
              <a:xfrm>
                <a:off x="1382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385" name="Rectangle 145"/>
              <p:cNvSpPr>
                <a:spLocks noChangeArrowheads="1"/>
              </p:cNvSpPr>
              <p:nvPr/>
            </p:nvSpPr>
            <p:spPr bwMode="auto">
              <a:xfrm>
                <a:off x="1636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6" name="Rectangle 146"/>
              <p:cNvSpPr>
                <a:spLocks noChangeArrowheads="1"/>
              </p:cNvSpPr>
              <p:nvPr/>
            </p:nvSpPr>
            <p:spPr bwMode="auto">
              <a:xfrm>
                <a:off x="1670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387" name="Rectangle 147"/>
              <p:cNvSpPr>
                <a:spLocks noChangeArrowheads="1"/>
              </p:cNvSpPr>
              <p:nvPr/>
            </p:nvSpPr>
            <p:spPr bwMode="auto">
              <a:xfrm>
                <a:off x="1924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8" name="Rectangle 148"/>
              <p:cNvSpPr>
                <a:spLocks noChangeArrowheads="1"/>
              </p:cNvSpPr>
              <p:nvPr/>
            </p:nvSpPr>
            <p:spPr bwMode="auto">
              <a:xfrm>
                <a:off x="1958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389" name="Rectangle 149"/>
              <p:cNvSpPr>
                <a:spLocks noChangeArrowheads="1"/>
              </p:cNvSpPr>
              <p:nvPr/>
            </p:nvSpPr>
            <p:spPr bwMode="auto">
              <a:xfrm>
                <a:off x="2212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0" name="Rectangle 150"/>
              <p:cNvSpPr>
                <a:spLocks noChangeArrowheads="1"/>
              </p:cNvSpPr>
              <p:nvPr/>
            </p:nvSpPr>
            <p:spPr bwMode="auto">
              <a:xfrm>
                <a:off x="2246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5391" name="Rectangle 151"/>
              <p:cNvSpPr>
                <a:spLocks noChangeArrowheads="1"/>
              </p:cNvSpPr>
              <p:nvPr/>
            </p:nvSpPr>
            <p:spPr bwMode="auto">
              <a:xfrm>
                <a:off x="2500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2" name="Rectangle 152"/>
              <p:cNvSpPr>
                <a:spLocks noChangeArrowheads="1"/>
              </p:cNvSpPr>
              <p:nvPr/>
            </p:nvSpPr>
            <p:spPr bwMode="auto">
              <a:xfrm>
                <a:off x="2534" y="3744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393" name="Rectangle 15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4" name="Rectangle 15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395" name="Rectangle 155"/>
              <p:cNvSpPr>
                <a:spLocks noChangeArrowheads="1"/>
              </p:cNvSpPr>
              <p:nvPr/>
            </p:nvSpPr>
            <p:spPr bwMode="auto">
              <a:xfrm>
                <a:off x="3364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6" name="Rectangle 156"/>
              <p:cNvSpPr>
                <a:spLocks noChangeArrowheads="1"/>
              </p:cNvSpPr>
              <p:nvPr/>
            </p:nvSpPr>
            <p:spPr bwMode="auto">
              <a:xfrm>
                <a:off x="3350" y="3744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5397" name="Rectangle 157"/>
              <p:cNvSpPr>
                <a:spLocks noChangeArrowheads="1"/>
              </p:cNvSpPr>
              <p:nvPr/>
            </p:nvSpPr>
            <p:spPr bwMode="auto">
              <a:xfrm>
                <a:off x="3652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8" name="Rectangle 158"/>
              <p:cNvSpPr>
                <a:spLocks noChangeArrowheads="1"/>
              </p:cNvSpPr>
              <p:nvPr/>
            </p:nvSpPr>
            <p:spPr bwMode="auto">
              <a:xfrm>
                <a:off x="3686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399" name="Rectangle 159"/>
              <p:cNvSpPr>
                <a:spLocks noChangeArrowheads="1"/>
              </p:cNvSpPr>
              <p:nvPr/>
            </p:nvSpPr>
            <p:spPr bwMode="auto">
              <a:xfrm>
                <a:off x="3974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5400" name="Rectangle 160"/>
              <p:cNvSpPr>
                <a:spLocks noChangeArrowheads="1"/>
              </p:cNvSpPr>
              <p:nvPr/>
            </p:nvSpPr>
            <p:spPr bwMode="auto">
              <a:xfrm>
                <a:off x="4228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1" name="Rectangle 161"/>
              <p:cNvSpPr>
                <a:spLocks noChangeArrowheads="1"/>
              </p:cNvSpPr>
              <p:nvPr/>
            </p:nvSpPr>
            <p:spPr bwMode="auto">
              <a:xfrm>
                <a:off x="4262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402" name="Rectangle 162"/>
              <p:cNvSpPr>
                <a:spLocks noChangeArrowheads="1"/>
              </p:cNvSpPr>
              <p:nvPr/>
            </p:nvSpPr>
            <p:spPr bwMode="auto">
              <a:xfrm>
                <a:off x="816" y="3744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3200">
                    <a:solidFill>
                      <a:srgbClr val="3333FF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403" name="Rectangle 16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4" name="Rectangle 16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5405" name="Rectangle 165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6" name="Rectangle 166"/>
              <p:cNvSpPr>
                <a:spLocks noChangeArrowheads="1"/>
              </p:cNvSpPr>
              <p:nvPr/>
            </p:nvSpPr>
            <p:spPr bwMode="auto">
              <a:xfrm>
                <a:off x="3014" y="3744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15379" name="Group 167"/>
            <p:cNvGrpSpPr>
              <a:grpSpLocks/>
            </p:cNvGrpSpPr>
            <p:nvPr/>
          </p:nvGrpSpPr>
          <p:grpSpPr bwMode="auto">
            <a:xfrm>
              <a:off x="2788" y="3744"/>
              <a:ext cx="332" cy="327"/>
              <a:chOff x="2788" y="3744"/>
              <a:chExt cx="332" cy="327"/>
            </a:xfrm>
          </p:grpSpPr>
          <p:sp>
            <p:nvSpPr>
              <p:cNvPr id="15380" name="Rectangle 168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1" name="Rectangle 169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Complexity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94687" cy="486568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>
                <a:solidFill>
                  <a:srgbClr val="3333FF"/>
                </a:solidFill>
              </a:rPr>
              <a:t>O(n)</a:t>
            </a:r>
            <a:r>
              <a:rPr lang="en-US" altLang="ko-KR" smtClean="0"/>
              <a:t> time to partition an array of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elements.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Let </a:t>
            </a:r>
            <a:r>
              <a:rPr lang="en-US" altLang="ko-KR" smtClean="0">
                <a:solidFill>
                  <a:srgbClr val="3333FF"/>
                </a:solidFill>
              </a:rPr>
              <a:t>t(n)</a:t>
            </a:r>
            <a:r>
              <a:rPr lang="en-US" altLang="ko-KR" smtClean="0"/>
              <a:t> be the time needed to sort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elements.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>
                <a:solidFill>
                  <a:srgbClr val="3333FF"/>
                </a:solidFill>
              </a:rPr>
              <a:t>t(0) = t(1) = c</a:t>
            </a:r>
            <a:r>
              <a:rPr lang="en-US" altLang="ko-KR" smtClean="0"/>
              <a:t>, where </a:t>
            </a:r>
            <a:r>
              <a:rPr lang="en-US" altLang="ko-KR" smtClean="0">
                <a:solidFill>
                  <a:srgbClr val="3333FF"/>
                </a:solidFill>
              </a:rPr>
              <a:t>c </a:t>
            </a:r>
            <a:r>
              <a:rPr lang="en-US" altLang="ko-KR" smtClean="0"/>
              <a:t>is a constant.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When</a:t>
            </a:r>
            <a:r>
              <a:rPr lang="en-US" altLang="ko-KR" smtClean="0">
                <a:solidFill>
                  <a:srgbClr val="3333FF"/>
                </a:solidFill>
              </a:rPr>
              <a:t> n&gt; 1,</a:t>
            </a:r>
            <a:r>
              <a:rPr lang="en-US" altLang="ko-KR" smtClean="0"/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None/>
            </a:pPr>
            <a:r>
              <a:rPr lang="en-US" altLang="ko-KR" sz="3000" smtClean="0">
                <a:solidFill>
                  <a:srgbClr val="3333FF"/>
                </a:solidFill>
              </a:rPr>
              <a:t>t(n) = t(|left|) + t(|right|) + dn</a:t>
            </a:r>
            <a:r>
              <a:rPr lang="en-US" altLang="ko-KR" sz="3000" smtClean="0"/>
              <a:t>,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None/>
            </a:pPr>
            <a:r>
              <a:rPr lang="en-US" altLang="ko-KR" sz="3000" smtClean="0"/>
              <a:t>where </a:t>
            </a:r>
            <a:r>
              <a:rPr lang="en-US" altLang="ko-KR" sz="3000" smtClean="0">
                <a:solidFill>
                  <a:srgbClr val="3333FF"/>
                </a:solidFill>
              </a:rPr>
              <a:t>d</a:t>
            </a:r>
            <a:r>
              <a:rPr lang="en-US" altLang="ko-KR" sz="3000" smtClean="0"/>
              <a:t> is a constant.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>
                <a:solidFill>
                  <a:srgbClr val="3333FF"/>
                </a:solidFill>
              </a:rPr>
              <a:t>t(n)</a:t>
            </a:r>
            <a:r>
              <a:rPr lang="en-US" altLang="ko-KR" smtClean="0"/>
              <a:t> is maximum when either </a:t>
            </a:r>
            <a:r>
              <a:rPr lang="en-US" altLang="ko-KR" smtClean="0">
                <a:solidFill>
                  <a:srgbClr val="3333FF"/>
                </a:solidFill>
              </a:rPr>
              <a:t>|left| = 0</a:t>
            </a:r>
            <a:r>
              <a:rPr lang="en-US" altLang="ko-KR" smtClean="0"/>
              <a:t> or </a:t>
            </a:r>
            <a:r>
              <a:rPr lang="en-US" altLang="ko-KR" smtClean="0">
                <a:solidFill>
                  <a:srgbClr val="3333FF"/>
                </a:solidFill>
              </a:rPr>
              <a:t>|right| = 0</a:t>
            </a:r>
            <a:r>
              <a:rPr lang="en-US" altLang="ko-KR" smtClean="0"/>
              <a:t> following each partitioning.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6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Complexity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223250" cy="4721225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This happens, for example, when the pivot is always the smallest element.</a:t>
            </a:r>
          </a:p>
          <a:p>
            <a:pPr eaLnBrk="1" hangingPunct="1">
              <a:buSzTx/>
            </a:pPr>
            <a:r>
              <a:rPr lang="en-US" altLang="ko-KR" smtClean="0"/>
              <a:t>For the worst-case time,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None/>
            </a:pPr>
            <a:r>
              <a:rPr lang="en-US" altLang="ko-KR" sz="3000" smtClean="0">
                <a:solidFill>
                  <a:srgbClr val="3333FF"/>
                </a:solidFill>
              </a:rPr>
              <a:t>t(n) = t(n-1) + dn, n &gt; 1</a:t>
            </a:r>
          </a:p>
          <a:p>
            <a:pPr eaLnBrk="1" hangingPunct="1">
              <a:buSzTx/>
            </a:pPr>
            <a:r>
              <a:rPr lang="en-US" altLang="ko-KR" smtClean="0"/>
              <a:t>Use repeated substitution to get </a:t>
            </a:r>
            <a:r>
              <a:rPr lang="en-US" altLang="ko-KR" smtClean="0">
                <a:solidFill>
                  <a:srgbClr val="3333FF"/>
                </a:solidFill>
              </a:rPr>
              <a:t>t(n) = O(n</a:t>
            </a:r>
            <a:r>
              <a:rPr lang="en-US" altLang="ko-KR" baseline="30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rgbClr val="3333FF"/>
                </a:solidFill>
              </a:rPr>
              <a:t>).</a:t>
            </a:r>
          </a:p>
          <a:p>
            <a:pPr eaLnBrk="1" hangingPunct="1">
              <a:buSzTx/>
            </a:pPr>
            <a:r>
              <a:rPr lang="en-US" altLang="ko-KR" smtClean="0"/>
              <a:t>The best case arises when </a:t>
            </a:r>
            <a:r>
              <a:rPr lang="en-US" altLang="ko-KR" smtClean="0">
                <a:solidFill>
                  <a:srgbClr val="3333FF"/>
                </a:solidFill>
              </a:rPr>
              <a:t>|left|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|right|</a:t>
            </a:r>
            <a:r>
              <a:rPr lang="en-US" altLang="ko-KR" smtClean="0"/>
              <a:t> are equal (or differ by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) following each partitioning.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Complexity Of Quick Sort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8135938" cy="4873625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So the best-case complexity is </a:t>
            </a:r>
            <a:r>
              <a:rPr lang="en-US" altLang="ko-KR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>
              <a:buSzTx/>
            </a:pPr>
            <a:r>
              <a:rPr lang="en-US" altLang="ko-KR" smtClean="0"/>
              <a:t>Average complexity is also </a:t>
            </a:r>
            <a:r>
              <a:rPr lang="en-US" altLang="ko-KR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>
              <a:buSzTx/>
            </a:pPr>
            <a:r>
              <a:rPr lang="en-US" altLang="ko-KR" smtClean="0">
                <a:solidFill>
                  <a:srgbClr val="3333FF"/>
                </a:solidFill>
              </a:rPr>
              <a:t>O(n)</a:t>
            </a:r>
            <a:r>
              <a:rPr lang="en-US" altLang="ko-KR" smtClean="0"/>
              <a:t> space is needed for the recursion stack. May be reduced to </a:t>
            </a:r>
            <a:r>
              <a:rPr lang="en-US" altLang="ko-KR" smtClean="0">
                <a:solidFill>
                  <a:srgbClr val="3333FF"/>
                </a:solidFill>
              </a:rPr>
              <a:t>O(log 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Complexity Of Quick Sort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137525" cy="2286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To improve performance, stop recursion when segment size is </a:t>
            </a:r>
            <a:r>
              <a:rPr lang="en-US" altLang="ko-KR" smtClean="0">
                <a:solidFill>
                  <a:srgbClr val="3333FF"/>
                </a:solidFill>
              </a:rPr>
              <a:t>&lt;= 15</a:t>
            </a:r>
            <a:r>
              <a:rPr lang="en-US" altLang="ko-KR" smtClean="0"/>
              <a:t> (say) and sort these small segments using insertion sort.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Merge Sort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207375" cy="4949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600" dirty="0" smtClean="0"/>
              <a:t>Partition the </a:t>
            </a:r>
            <a:r>
              <a:rPr lang="en-US" altLang="ko-KR" sz="2600" dirty="0" smtClean="0">
                <a:solidFill>
                  <a:srgbClr val="3333FF"/>
                </a:solidFill>
              </a:rPr>
              <a:t>n &gt; 1</a:t>
            </a:r>
            <a:r>
              <a:rPr lang="en-US" altLang="ko-KR" sz="2600" dirty="0" smtClean="0"/>
              <a:t> elements into two smaller instances.</a:t>
            </a:r>
          </a:p>
          <a:p>
            <a:pPr eaLnBrk="1" hangingPunct="1"/>
            <a:r>
              <a:rPr lang="en-US" altLang="ko-KR" sz="2600" dirty="0" smtClean="0"/>
              <a:t>First </a:t>
            </a:r>
            <a:r>
              <a:rPr lang="en-US" altLang="ko-KR" sz="2600" dirty="0" smtClean="0">
                <a:solidFill>
                  <a:srgbClr val="3333FF"/>
                </a:solidFill>
              </a:rPr>
              <a:t>ceil(n/2)</a:t>
            </a:r>
            <a:r>
              <a:rPr lang="en-US" altLang="ko-KR" sz="2600" dirty="0" smtClean="0"/>
              <a:t> elements define one of the smaller instances; remaining </a:t>
            </a:r>
            <a:r>
              <a:rPr lang="en-US" altLang="ko-KR" sz="2600" dirty="0" smtClean="0">
                <a:solidFill>
                  <a:srgbClr val="3333FF"/>
                </a:solidFill>
              </a:rPr>
              <a:t>floor(n/2)</a:t>
            </a:r>
            <a:r>
              <a:rPr lang="en-US" altLang="ko-KR" sz="2600" dirty="0" smtClean="0"/>
              <a:t> elements define the second smaller instance.</a:t>
            </a:r>
          </a:p>
          <a:p>
            <a:pPr eaLnBrk="1" hangingPunct="1"/>
            <a:r>
              <a:rPr lang="en-US" altLang="ko-KR" sz="2600" dirty="0" smtClean="0"/>
              <a:t>Each of the two smaller instances is sorted recursively.</a:t>
            </a:r>
          </a:p>
          <a:p>
            <a:pPr eaLnBrk="1" hangingPunct="1"/>
            <a:r>
              <a:rPr lang="en-US" altLang="ko-KR" sz="2600" dirty="0" smtClean="0"/>
              <a:t>The sorted smaller instances are combined using a process called </a:t>
            </a:r>
            <a:r>
              <a:rPr lang="en-US" altLang="ko-KR" sz="2600" dirty="0" smtClean="0">
                <a:solidFill>
                  <a:srgbClr val="FF0000"/>
                </a:solidFill>
              </a:rPr>
              <a:t>merge</a:t>
            </a:r>
            <a:r>
              <a:rPr lang="en-US" altLang="ko-KR" sz="2600" dirty="0" smtClean="0"/>
              <a:t>.</a:t>
            </a:r>
          </a:p>
          <a:p>
            <a:pPr eaLnBrk="1" hangingPunct="1"/>
            <a:r>
              <a:rPr lang="en-US" altLang="ko-KR" sz="2600" dirty="0" smtClean="0"/>
              <a:t>Complexity is </a:t>
            </a:r>
            <a:r>
              <a:rPr lang="en-US" altLang="ko-KR" sz="2600" dirty="0" smtClean="0">
                <a:solidFill>
                  <a:srgbClr val="3333FF"/>
                </a:solidFill>
              </a:rPr>
              <a:t>O(n</a:t>
            </a:r>
            <a:r>
              <a:rPr lang="en-US" altLang="ko-KR" sz="2600" baseline="30000" dirty="0" smtClean="0">
                <a:solidFill>
                  <a:srgbClr val="3333FF"/>
                </a:solidFill>
              </a:rPr>
              <a:t> </a:t>
            </a:r>
            <a:r>
              <a:rPr lang="en-US" altLang="ko-KR" sz="2600" dirty="0" smtClean="0">
                <a:solidFill>
                  <a:srgbClr val="3333FF"/>
                </a:solidFill>
              </a:rPr>
              <a:t>log n).</a:t>
            </a:r>
          </a:p>
          <a:p>
            <a:pPr eaLnBrk="1" hangingPunct="1"/>
            <a:r>
              <a:rPr lang="en-US" altLang="ko-KR" sz="2600" dirty="0" smtClean="0"/>
              <a:t>Usually implemented non recursively.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Merge Two Sorted Lists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8135937" cy="464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A = (2, 5, 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B = (1, 3, 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C = ()</a:t>
            </a:r>
          </a:p>
          <a:p>
            <a:pPr eaLnBrk="1" hangingPunct="1"/>
            <a:r>
              <a:rPr lang="en-US" altLang="ko-KR" smtClean="0"/>
              <a:t>Compare smallest elements of </a:t>
            </a:r>
            <a:r>
              <a:rPr lang="en-US" altLang="ko-KR" smtClean="0">
                <a:solidFill>
                  <a:srgbClr val="3333FF"/>
                </a:solidFill>
              </a:rPr>
              <a:t>A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 and merge smaller into </a:t>
            </a:r>
            <a:r>
              <a:rPr lang="en-US" altLang="ko-KR" smtClean="0">
                <a:solidFill>
                  <a:srgbClr val="3333FF"/>
                </a:solidFill>
              </a:rPr>
              <a:t>C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A = (2, 5, 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B = (3, 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C =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Insertion Sort</a:t>
            </a:r>
          </a:p>
          <a:p>
            <a:r>
              <a:rPr lang="en-US" altLang="ko-KR" dirty="0" smtClean="0"/>
              <a:t>Quick Sort</a:t>
            </a:r>
          </a:p>
          <a:p>
            <a:r>
              <a:rPr lang="en-US" altLang="ko-KR" dirty="0" smtClean="0"/>
              <a:t>Merge Sort</a:t>
            </a:r>
          </a:p>
          <a:p>
            <a:r>
              <a:rPr lang="en-US" altLang="ko-KR" dirty="0" smtClean="0"/>
              <a:t>Heap Sort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Merge Two Sorted Lists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8208963" cy="47180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800" smtClean="0">
                <a:solidFill>
                  <a:srgbClr val="3333FF"/>
                </a:solidFill>
              </a:rPr>
              <a:t>A = (5, 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3333FF"/>
                </a:solidFill>
              </a:rPr>
              <a:t>    B = (3, 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3333FF"/>
                </a:solidFill>
              </a:rPr>
              <a:t>    C = (1, 2)</a:t>
            </a:r>
          </a:p>
          <a:p>
            <a:pPr eaLnBrk="1" hangingPunct="1"/>
            <a:r>
              <a:rPr lang="en-US" altLang="ko-KR" sz="2800" smtClean="0">
                <a:solidFill>
                  <a:srgbClr val="FF0000"/>
                </a:solidFill>
              </a:rPr>
              <a:t>A = (5, 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FF0000"/>
                </a:solidFill>
              </a:rPr>
              <a:t>    B = (8,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FF0000"/>
                </a:solidFill>
              </a:rPr>
              <a:t>    C = (1, 2, 3)</a:t>
            </a:r>
          </a:p>
          <a:p>
            <a:pPr eaLnBrk="1" hangingPunct="1"/>
            <a:r>
              <a:rPr lang="en-US" altLang="ko-KR" sz="2800" smtClean="0">
                <a:solidFill>
                  <a:srgbClr val="3333FF"/>
                </a:solidFill>
              </a:rPr>
              <a:t>A = (6)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3333FF"/>
                </a:solidFill>
              </a:rPr>
              <a:t>    B = (8,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3333FF"/>
                </a:solidFill>
              </a:rPr>
              <a:t>    C = (1, 2, 3, 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Two Sorted Lists</a:t>
            </a:r>
            <a:endParaRPr lang="ko-KR" altLang="en-US" smtClean="0"/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A = 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B = (8, 9, 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    C = (1, 2, 3, 5, 6)</a:t>
            </a:r>
          </a:p>
          <a:p>
            <a:pPr eaLnBrk="1" hangingPunct="1"/>
            <a:r>
              <a:rPr lang="en-US" altLang="ko-KR" smtClean="0"/>
              <a:t>When one of  </a:t>
            </a:r>
            <a:r>
              <a:rPr lang="en-US" altLang="ko-KR" smtClean="0">
                <a:solidFill>
                  <a:srgbClr val="3333FF"/>
                </a:solidFill>
              </a:rPr>
              <a:t>A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 becomes empty, append the other list to </a:t>
            </a:r>
            <a:r>
              <a:rPr lang="en-US" altLang="ko-KR" smtClean="0">
                <a:solidFill>
                  <a:srgbClr val="3333FF"/>
                </a:solidFill>
              </a:rPr>
              <a:t>C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O(1)</a:t>
            </a:r>
            <a:r>
              <a:rPr lang="en-US" altLang="ko-KR" smtClean="0"/>
              <a:t> time needed to move an element into </a:t>
            </a:r>
            <a:r>
              <a:rPr lang="en-US" altLang="ko-KR" smtClean="0">
                <a:solidFill>
                  <a:srgbClr val="3333FF"/>
                </a:solidFill>
              </a:rPr>
              <a:t>C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Total time is </a:t>
            </a:r>
            <a:r>
              <a:rPr lang="en-US" altLang="ko-KR" smtClean="0">
                <a:solidFill>
                  <a:srgbClr val="3333FF"/>
                </a:solidFill>
              </a:rPr>
              <a:t>O(n + m),</a:t>
            </a:r>
            <a:r>
              <a:rPr lang="en-US" altLang="ko-KR" smtClean="0"/>
              <a:t> where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m</a:t>
            </a:r>
            <a:r>
              <a:rPr lang="en-US" altLang="ko-KR" smtClean="0"/>
              <a:t> are, respectively, the number of elements initially in </a:t>
            </a:r>
            <a:r>
              <a:rPr lang="en-US" altLang="ko-KR" smtClean="0">
                <a:solidFill>
                  <a:srgbClr val="3333FF"/>
                </a:solidFill>
              </a:rPr>
              <a:t>A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B</a:t>
            </a:r>
            <a:r>
              <a:rPr lang="en-US" altLang="ko-KR" smtClean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Sort</a:t>
            </a:r>
            <a:endParaRPr lang="ko-KR" altLang="en-US" smtClean="0"/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720850" y="184467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[8, 3, 13, 6, 2, 14, 5, 9, 10, 1, 7, 12, 4]</a:t>
            </a: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425450" y="2759075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[8, 3, 13, 6, 2, 14, 5]</a:t>
            </a:r>
          </a:p>
        </p:txBody>
      </p:sp>
      <p:sp>
        <p:nvSpPr>
          <p:cNvPr id="552966" name="Line 6"/>
          <p:cNvSpPr>
            <a:spLocks noChangeShapeType="1"/>
          </p:cNvSpPr>
          <p:nvPr/>
        </p:nvSpPr>
        <p:spPr bwMode="auto">
          <a:xfrm flipH="1">
            <a:off x="1873250" y="2301875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5224463" y="2759075"/>
            <a:ext cx="3354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[9, 10, 1, 7, 12, 4]</a:t>
            </a:r>
          </a:p>
        </p:txBody>
      </p:sp>
      <p:sp>
        <p:nvSpPr>
          <p:cNvPr id="552968" name="Line 8"/>
          <p:cNvSpPr>
            <a:spLocks noChangeShapeType="1"/>
          </p:cNvSpPr>
          <p:nvPr/>
        </p:nvSpPr>
        <p:spPr bwMode="auto">
          <a:xfrm>
            <a:off x="4768850" y="2301875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69" name="Rectangle 9"/>
          <p:cNvSpPr>
            <a:spLocks noChangeArrowheads="1"/>
          </p:cNvSpPr>
          <p:nvPr/>
        </p:nvSpPr>
        <p:spPr bwMode="auto">
          <a:xfrm>
            <a:off x="425450" y="3673475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[8, 3, 13, 6]</a:t>
            </a:r>
          </a:p>
        </p:txBody>
      </p:sp>
      <p:sp>
        <p:nvSpPr>
          <p:cNvPr id="552970" name="Line 10"/>
          <p:cNvSpPr>
            <a:spLocks noChangeShapeType="1"/>
          </p:cNvSpPr>
          <p:nvPr/>
        </p:nvSpPr>
        <p:spPr bwMode="auto">
          <a:xfrm flipH="1">
            <a:off x="1416050" y="3216275"/>
            <a:ext cx="685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71" name="Rectangle 11"/>
          <p:cNvSpPr>
            <a:spLocks noChangeArrowheads="1"/>
          </p:cNvSpPr>
          <p:nvPr/>
        </p:nvSpPr>
        <p:spPr bwMode="auto">
          <a:xfrm>
            <a:off x="2635250" y="3673475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[2, 14, 5]</a:t>
            </a:r>
          </a:p>
        </p:txBody>
      </p:sp>
      <p:sp>
        <p:nvSpPr>
          <p:cNvPr id="552972" name="Line 12"/>
          <p:cNvSpPr>
            <a:spLocks noChangeShapeType="1"/>
          </p:cNvSpPr>
          <p:nvPr/>
        </p:nvSpPr>
        <p:spPr bwMode="auto">
          <a:xfrm>
            <a:off x="2406650" y="3216275"/>
            <a:ext cx="9144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273050" y="4511675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[8, 3]</a:t>
            </a:r>
          </a:p>
        </p:txBody>
      </p:sp>
      <p:sp>
        <p:nvSpPr>
          <p:cNvPr id="552974" name="Line 14"/>
          <p:cNvSpPr>
            <a:spLocks noChangeShapeType="1"/>
          </p:cNvSpPr>
          <p:nvPr/>
        </p:nvSpPr>
        <p:spPr bwMode="auto">
          <a:xfrm flipH="1">
            <a:off x="882650" y="4130675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75" name="Rectangle 15"/>
          <p:cNvSpPr>
            <a:spLocks noChangeArrowheads="1"/>
          </p:cNvSpPr>
          <p:nvPr/>
        </p:nvSpPr>
        <p:spPr bwMode="auto">
          <a:xfrm>
            <a:off x="1263650" y="4511675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[13, 6]</a:t>
            </a:r>
          </a:p>
        </p:txBody>
      </p:sp>
      <p:sp>
        <p:nvSpPr>
          <p:cNvPr id="552976" name="Line 16"/>
          <p:cNvSpPr>
            <a:spLocks noChangeShapeType="1"/>
          </p:cNvSpPr>
          <p:nvPr/>
        </p:nvSpPr>
        <p:spPr bwMode="auto">
          <a:xfrm>
            <a:off x="1644650" y="4130675"/>
            <a:ext cx="304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77" name="Rectangle 17"/>
          <p:cNvSpPr>
            <a:spLocks noChangeArrowheads="1"/>
          </p:cNvSpPr>
          <p:nvPr/>
        </p:nvSpPr>
        <p:spPr bwMode="auto">
          <a:xfrm>
            <a:off x="120650" y="527367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[8]</a:t>
            </a:r>
          </a:p>
        </p:txBody>
      </p:sp>
      <p:sp>
        <p:nvSpPr>
          <p:cNvPr id="552978" name="Line 18"/>
          <p:cNvSpPr>
            <a:spLocks noChangeShapeType="1"/>
          </p:cNvSpPr>
          <p:nvPr/>
        </p:nvSpPr>
        <p:spPr bwMode="auto">
          <a:xfrm flipH="1">
            <a:off x="501650" y="4968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79" name="Rectangle 19"/>
          <p:cNvSpPr>
            <a:spLocks noChangeArrowheads="1"/>
          </p:cNvSpPr>
          <p:nvPr/>
        </p:nvSpPr>
        <p:spPr bwMode="auto">
          <a:xfrm>
            <a:off x="730250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[3]</a:t>
            </a:r>
          </a:p>
        </p:txBody>
      </p:sp>
      <p:sp>
        <p:nvSpPr>
          <p:cNvPr id="552980" name="Line 20"/>
          <p:cNvSpPr>
            <a:spLocks noChangeShapeType="1"/>
          </p:cNvSpPr>
          <p:nvPr/>
        </p:nvSpPr>
        <p:spPr bwMode="auto">
          <a:xfrm>
            <a:off x="882650" y="5045075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81" name="Rectangle 21"/>
          <p:cNvSpPr>
            <a:spLocks noChangeArrowheads="1"/>
          </p:cNvSpPr>
          <p:nvPr/>
        </p:nvSpPr>
        <p:spPr bwMode="auto">
          <a:xfrm>
            <a:off x="1263650" y="5273675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[13]</a:t>
            </a:r>
          </a:p>
        </p:txBody>
      </p:sp>
      <p:sp>
        <p:nvSpPr>
          <p:cNvPr id="552982" name="Line 22"/>
          <p:cNvSpPr>
            <a:spLocks noChangeShapeType="1"/>
          </p:cNvSpPr>
          <p:nvPr/>
        </p:nvSpPr>
        <p:spPr bwMode="auto">
          <a:xfrm flipH="1">
            <a:off x="1644650" y="4968875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83" name="Rectangle 23"/>
          <p:cNvSpPr>
            <a:spLocks noChangeArrowheads="1"/>
          </p:cNvSpPr>
          <p:nvPr/>
        </p:nvSpPr>
        <p:spPr bwMode="auto">
          <a:xfrm>
            <a:off x="2025650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[6]</a:t>
            </a:r>
          </a:p>
        </p:txBody>
      </p:sp>
      <p:sp>
        <p:nvSpPr>
          <p:cNvPr id="552984" name="Line 24"/>
          <p:cNvSpPr>
            <a:spLocks noChangeShapeType="1"/>
          </p:cNvSpPr>
          <p:nvPr/>
        </p:nvSpPr>
        <p:spPr bwMode="auto">
          <a:xfrm>
            <a:off x="2101850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85" name="Rectangle 25"/>
          <p:cNvSpPr>
            <a:spLocks noChangeArrowheads="1"/>
          </p:cNvSpPr>
          <p:nvPr/>
        </p:nvSpPr>
        <p:spPr bwMode="auto">
          <a:xfrm>
            <a:off x="2559050" y="45116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[2, 14]</a:t>
            </a:r>
          </a:p>
        </p:txBody>
      </p:sp>
      <p:sp>
        <p:nvSpPr>
          <p:cNvPr id="552986" name="Line 26"/>
          <p:cNvSpPr>
            <a:spLocks noChangeShapeType="1"/>
          </p:cNvSpPr>
          <p:nvPr/>
        </p:nvSpPr>
        <p:spPr bwMode="auto">
          <a:xfrm flipH="1">
            <a:off x="3092450" y="4130675"/>
            <a:ext cx="381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87" name="Rectangle 27"/>
          <p:cNvSpPr>
            <a:spLocks noChangeArrowheads="1"/>
          </p:cNvSpPr>
          <p:nvPr/>
        </p:nvSpPr>
        <p:spPr bwMode="auto">
          <a:xfrm>
            <a:off x="3778250" y="451167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[5]</a:t>
            </a:r>
          </a:p>
        </p:txBody>
      </p:sp>
      <p:sp>
        <p:nvSpPr>
          <p:cNvPr id="552988" name="Line 28"/>
          <p:cNvSpPr>
            <a:spLocks noChangeShapeType="1"/>
          </p:cNvSpPr>
          <p:nvPr/>
        </p:nvSpPr>
        <p:spPr bwMode="auto">
          <a:xfrm>
            <a:off x="3702050" y="4130675"/>
            <a:ext cx="3810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89" name="Rectangle 29"/>
          <p:cNvSpPr>
            <a:spLocks noChangeArrowheads="1"/>
          </p:cNvSpPr>
          <p:nvPr/>
        </p:nvSpPr>
        <p:spPr bwMode="auto">
          <a:xfrm>
            <a:off x="2635250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[2]</a:t>
            </a:r>
          </a:p>
        </p:txBody>
      </p:sp>
      <p:sp>
        <p:nvSpPr>
          <p:cNvPr id="552990" name="Line 30"/>
          <p:cNvSpPr>
            <a:spLocks noChangeShapeType="1"/>
          </p:cNvSpPr>
          <p:nvPr/>
        </p:nvSpPr>
        <p:spPr bwMode="auto">
          <a:xfrm flipH="1">
            <a:off x="2940050" y="4968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91" name="Rectangle 31"/>
          <p:cNvSpPr>
            <a:spLocks noChangeArrowheads="1"/>
          </p:cNvSpPr>
          <p:nvPr/>
        </p:nvSpPr>
        <p:spPr bwMode="auto">
          <a:xfrm>
            <a:off x="3244850" y="527367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[14]</a:t>
            </a:r>
          </a:p>
        </p:txBody>
      </p:sp>
      <p:sp>
        <p:nvSpPr>
          <p:cNvPr id="552992" name="Line 32"/>
          <p:cNvSpPr>
            <a:spLocks noChangeShapeType="1"/>
          </p:cNvSpPr>
          <p:nvPr/>
        </p:nvSpPr>
        <p:spPr bwMode="auto">
          <a:xfrm>
            <a:off x="3397250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93" name="Rectangle 33"/>
          <p:cNvSpPr>
            <a:spLocks noChangeArrowheads="1"/>
          </p:cNvSpPr>
          <p:nvPr/>
        </p:nvSpPr>
        <p:spPr bwMode="auto">
          <a:xfrm>
            <a:off x="4691063" y="3673475"/>
            <a:ext cx="167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[9, 10, 1]</a:t>
            </a:r>
          </a:p>
        </p:txBody>
      </p:sp>
      <p:sp>
        <p:nvSpPr>
          <p:cNvPr id="552994" name="Line 34"/>
          <p:cNvSpPr>
            <a:spLocks noChangeShapeType="1"/>
          </p:cNvSpPr>
          <p:nvPr/>
        </p:nvSpPr>
        <p:spPr bwMode="auto">
          <a:xfrm flipH="1">
            <a:off x="5683250" y="3216275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95" name="Rectangle 35"/>
          <p:cNvSpPr>
            <a:spLocks noChangeArrowheads="1"/>
          </p:cNvSpPr>
          <p:nvPr/>
        </p:nvSpPr>
        <p:spPr bwMode="auto">
          <a:xfrm>
            <a:off x="7127875" y="3673475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[7, 12, 4]</a:t>
            </a:r>
          </a:p>
        </p:txBody>
      </p:sp>
      <p:sp>
        <p:nvSpPr>
          <p:cNvPr id="552996" name="Line 36"/>
          <p:cNvSpPr>
            <a:spLocks noChangeShapeType="1"/>
          </p:cNvSpPr>
          <p:nvPr/>
        </p:nvSpPr>
        <p:spPr bwMode="auto">
          <a:xfrm>
            <a:off x="6902450" y="3216275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97" name="Rectangle 37"/>
          <p:cNvSpPr>
            <a:spLocks noChangeArrowheads="1"/>
          </p:cNvSpPr>
          <p:nvPr/>
        </p:nvSpPr>
        <p:spPr bwMode="auto">
          <a:xfrm>
            <a:off x="4538663" y="451167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[9, 10]</a:t>
            </a:r>
          </a:p>
        </p:txBody>
      </p:sp>
      <p:sp>
        <p:nvSpPr>
          <p:cNvPr id="552998" name="Line 38"/>
          <p:cNvSpPr>
            <a:spLocks noChangeShapeType="1"/>
          </p:cNvSpPr>
          <p:nvPr/>
        </p:nvSpPr>
        <p:spPr bwMode="auto">
          <a:xfrm flipH="1">
            <a:off x="5073650" y="4130675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2999" name="Rectangle 39"/>
          <p:cNvSpPr>
            <a:spLocks noChangeArrowheads="1"/>
          </p:cNvSpPr>
          <p:nvPr/>
        </p:nvSpPr>
        <p:spPr bwMode="auto">
          <a:xfrm>
            <a:off x="5834063" y="4511675"/>
            <a:ext cx="76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[1]</a:t>
            </a:r>
          </a:p>
        </p:txBody>
      </p:sp>
      <p:sp>
        <p:nvSpPr>
          <p:cNvPr id="553000" name="Line 40"/>
          <p:cNvSpPr>
            <a:spLocks noChangeShapeType="1"/>
          </p:cNvSpPr>
          <p:nvPr/>
        </p:nvSpPr>
        <p:spPr bwMode="auto">
          <a:xfrm>
            <a:off x="5759450" y="4206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1" name="Rectangle 41"/>
          <p:cNvSpPr>
            <a:spLocks noChangeArrowheads="1"/>
          </p:cNvSpPr>
          <p:nvPr/>
        </p:nvSpPr>
        <p:spPr bwMode="auto">
          <a:xfrm>
            <a:off x="4310063" y="5273675"/>
            <a:ext cx="76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[9]</a:t>
            </a:r>
          </a:p>
        </p:txBody>
      </p:sp>
      <p:sp>
        <p:nvSpPr>
          <p:cNvPr id="553002" name="Line 42"/>
          <p:cNvSpPr>
            <a:spLocks noChangeShapeType="1"/>
          </p:cNvSpPr>
          <p:nvPr/>
        </p:nvSpPr>
        <p:spPr bwMode="auto">
          <a:xfrm flipH="1">
            <a:off x="4692650" y="4968875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3" name="Rectangle 43"/>
          <p:cNvSpPr>
            <a:spLocks noChangeArrowheads="1"/>
          </p:cNvSpPr>
          <p:nvPr/>
        </p:nvSpPr>
        <p:spPr bwMode="auto">
          <a:xfrm>
            <a:off x="4995863" y="5273675"/>
            <a:ext cx="91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[10]</a:t>
            </a:r>
          </a:p>
        </p:txBody>
      </p:sp>
      <p:sp>
        <p:nvSpPr>
          <p:cNvPr id="553004" name="Line 44"/>
          <p:cNvSpPr>
            <a:spLocks noChangeShapeType="1"/>
          </p:cNvSpPr>
          <p:nvPr/>
        </p:nvSpPr>
        <p:spPr bwMode="auto">
          <a:xfrm>
            <a:off x="5302250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5" name="Rectangle 45"/>
          <p:cNvSpPr>
            <a:spLocks noChangeArrowheads="1"/>
          </p:cNvSpPr>
          <p:nvPr/>
        </p:nvSpPr>
        <p:spPr bwMode="auto">
          <a:xfrm>
            <a:off x="6746875" y="4511675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[7, 12]</a:t>
            </a:r>
          </a:p>
        </p:txBody>
      </p:sp>
      <p:sp>
        <p:nvSpPr>
          <p:cNvPr id="553006" name="Line 46"/>
          <p:cNvSpPr>
            <a:spLocks noChangeShapeType="1"/>
          </p:cNvSpPr>
          <p:nvPr/>
        </p:nvSpPr>
        <p:spPr bwMode="auto">
          <a:xfrm flipH="1">
            <a:off x="7435850" y="4130675"/>
            <a:ext cx="533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7" name="Rectangle 47"/>
          <p:cNvSpPr>
            <a:spLocks noChangeArrowheads="1"/>
          </p:cNvSpPr>
          <p:nvPr/>
        </p:nvSpPr>
        <p:spPr bwMode="auto">
          <a:xfrm>
            <a:off x="8194675" y="4511675"/>
            <a:ext cx="84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[4]</a:t>
            </a:r>
          </a:p>
        </p:txBody>
      </p:sp>
      <p:sp>
        <p:nvSpPr>
          <p:cNvPr id="553008" name="Line 48"/>
          <p:cNvSpPr>
            <a:spLocks noChangeShapeType="1"/>
          </p:cNvSpPr>
          <p:nvPr/>
        </p:nvSpPr>
        <p:spPr bwMode="auto">
          <a:xfrm>
            <a:off x="8121650" y="4206875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9" name="Rectangle 49"/>
          <p:cNvSpPr>
            <a:spLocks noChangeArrowheads="1"/>
          </p:cNvSpPr>
          <p:nvPr/>
        </p:nvSpPr>
        <p:spPr bwMode="auto">
          <a:xfrm>
            <a:off x="6518275" y="5273675"/>
            <a:ext cx="68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[7]</a:t>
            </a:r>
          </a:p>
        </p:txBody>
      </p:sp>
      <p:sp>
        <p:nvSpPr>
          <p:cNvPr id="553010" name="Line 50"/>
          <p:cNvSpPr>
            <a:spLocks noChangeShapeType="1"/>
          </p:cNvSpPr>
          <p:nvPr/>
        </p:nvSpPr>
        <p:spPr bwMode="auto">
          <a:xfrm flipH="1">
            <a:off x="6902450" y="4968875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11" name="Rectangle 51"/>
          <p:cNvSpPr>
            <a:spLocks noChangeArrowheads="1"/>
          </p:cNvSpPr>
          <p:nvPr/>
        </p:nvSpPr>
        <p:spPr bwMode="auto">
          <a:xfrm>
            <a:off x="7356475" y="5273675"/>
            <a:ext cx="91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[12]</a:t>
            </a:r>
          </a:p>
        </p:txBody>
      </p:sp>
      <p:sp>
        <p:nvSpPr>
          <p:cNvPr id="553012" name="Line 52"/>
          <p:cNvSpPr>
            <a:spLocks noChangeShapeType="1"/>
          </p:cNvSpPr>
          <p:nvPr/>
        </p:nvSpPr>
        <p:spPr bwMode="auto">
          <a:xfrm>
            <a:off x="7359650" y="5045075"/>
            <a:ext cx="3810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 build="p" autoUpdateAnimBg="0"/>
      <p:bldP spid="552965" grpId="0" build="p" autoUpdateAnimBg="0"/>
      <p:bldP spid="552966" grpId="0" animBg="1"/>
      <p:bldP spid="552967" grpId="0" build="p" autoUpdateAnimBg="0"/>
      <p:bldP spid="552968" grpId="0" animBg="1"/>
      <p:bldP spid="552969" grpId="0" build="p" autoUpdateAnimBg="0"/>
      <p:bldP spid="552970" grpId="0" animBg="1"/>
      <p:bldP spid="552971" grpId="0" build="p" autoUpdateAnimBg="0"/>
      <p:bldP spid="552972" grpId="0" animBg="1"/>
      <p:bldP spid="552973" grpId="0" build="p" autoUpdateAnimBg="0"/>
      <p:bldP spid="552974" grpId="0" animBg="1"/>
      <p:bldP spid="552975" grpId="0" build="p" autoUpdateAnimBg="0"/>
      <p:bldP spid="552976" grpId="0" animBg="1"/>
      <p:bldP spid="552977" grpId="0" build="p" autoUpdateAnimBg="0"/>
      <p:bldP spid="552978" grpId="0" animBg="1"/>
      <p:bldP spid="552979" grpId="0" build="p" autoUpdateAnimBg="0"/>
      <p:bldP spid="552980" grpId="0" animBg="1"/>
      <p:bldP spid="552981" grpId="0" build="p" autoUpdateAnimBg="0"/>
      <p:bldP spid="552982" grpId="0" animBg="1"/>
      <p:bldP spid="552983" grpId="0" build="p" autoUpdateAnimBg="0"/>
      <p:bldP spid="552984" grpId="0" animBg="1"/>
      <p:bldP spid="552985" grpId="0" build="p" autoUpdateAnimBg="0"/>
      <p:bldP spid="552986" grpId="0" animBg="1"/>
      <p:bldP spid="552987" grpId="0" build="p" autoUpdateAnimBg="0"/>
      <p:bldP spid="552988" grpId="0" animBg="1"/>
      <p:bldP spid="552989" grpId="0" build="p" autoUpdateAnimBg="0"/>
      <p:bldP spid="552990" grpId="0" animBg="1"/>
      <p:bldP spid="552991" grpId="0" build="p" autoUpdateAnimBg="0"/>
      <p:bldP spid="552992" grpId="0" animBg="1"/>
      <p:bldP spid="552993" grpId="0" build="p" autoUpdateAnimBg="0"/>
      <p:bldP spid="552994" grpId="0" animBg="1"/>
      <p:bldP spid="552995" grpId="0" build="p" autoUpdateAnimBg="0"/>
      <p:bldP spid="552996" grpId="0" animBg="1"/>
      <p:bldP spid="552997" grpId="0" build="p" autoUpdateAnimBg="0"/>
      <p:bldP spid="552998" grpId="0" animBg="1"/>
      <p:bldP spid="552999" grpId="0" build="p" autoUpdateAnimBg="0"/>
      <p:bldP spid="553000" grpId="0" animBg="1"/>
      <p:bldP spid="553001" grpId="0" build="p" autoUpdateAnimBg="0"/>
      <p:bldP spid="553002" grpId="0" animBg="1"/>
      <p:bldP spid="553003" grpId="0" build="p" autoUpdateAnimBg="0"/>
      <p:bldP spid="553004" grpId="0" animBg="1"/>
      <p:bldP spid="553005" grpId="0" build="p" autoUpdateAnimBg="0"/>
      <p:bldP spid="553006" grpId="0" animBg="1"/>
      <p:bldP spid="553007" grpId="0" build="p" autoUpdateAnimBg="0"/>
      <p:bldP spid="553008" grpId="0" animBg="1"/>
      <p:bldP spid="553009" grpId="0" build="p" autoUpdateAnimBg="0"/>
      <p:bldP spid="553010" grpId="0" animBg="1"/>
      <p:bldP spid="553011" grpId="0" build="p" autoUpdateAnimBg="0"/>
      <p:bldP spid="5530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Sort</a:t>
            </a:r>
            <a:endParaRPr lang="ko-KR" altLang="en-US" smtClean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931988" y="2301875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827588" y="2301875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474788" y="3216275"/>
            <a:ext cx="685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465388" y="3216275"/>
            <a:ext cx="9144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331788" y="4511675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[3, 8]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941388" y="4130675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1322388" y="4511675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[6, 13]</a:t>
            </a: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84188" y="3673475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[3, 6, 8, 13]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703388" y="4130675"/>
            <a:ext cx="304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79388" y="527367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[8]</a:t>
            </a: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560388" y="4968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88988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[3]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941388" y="5045075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322388" y="5273675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[13]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703388" y="4968875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084388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[6]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2160588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4005" name="Rectangle 21"/>
          <p:cNvSpPr>
            <a:spLocks noChangeArrowheads="1"/>
          </p:cNvSpPr>
          <p:nvPr/>
        </p:nvSpPr>
        <p:spPr bwMode="auto">
          <a:xfrm>
            <a:off x="2617788" y="45116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[2, 14]</a:t>
            </a:r>
          </a:p>
        </p:txBody>
      </p:sp>
      <p:sp>
        <p:nvSpPr>
          <p:cNvPr id="554006" name="Rectangle 22"/>
          <p:cNvSpPr>
            <a:spLocks noChangeArrowheads="1"/>
          </p:cNvSpPr>
          <p:nvPr/>
        </p:nvSpPr>
        <p:spPr bwMode="auto">
          <a:xfrm>
            <a:off x="2693988" y="3673475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[2, 5, 14]</a:t>
            </a:r>
          </a:p>
        </p:txBody>
      </p:sp>
      <p:sp>
        <p:nvSpPr>
          <p:cNvPr id="554007" name="Rectangle 23"/>
          <p:cNvSpPr>
            <a:spLocks noChangeArrowheads="1"/>
          </p:cNvSpPr>
          <p:nvPr/>
        </p:nvSpPr>
        <p:spPr bwMode="auto">
          <a:xfrm>
            <a:off x="484188" y="2759075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[2, 3, 5, 6, 8, 13, 14]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3151188" y="4130675"/>
            <a:ext cx="381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836988" y="451167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[5]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3760788" y="4130675"/>
            <a:ext cx="3810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2693988" y="52736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[2]</a:t>
            </a:r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H="1">
            <a:off x="2998788" y="4968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3303588" y="527367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[14]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3455988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5741988" y="3216275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961188" y="3216275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4017" name="Rectangle 33"/>
          <p:cNvSpPr>
            <a:spLocks noChangeArrowheads="1"/>
          </p:cNvSpPr>
          <p:nvPr/>
        </p:nvSpPr>
        <p:spPr bwMode="auto">
          <a:xfrm>
            <a:off x="4597400" y="4511675"/>
            <a:ext cx="129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[9, 10]</a:t>
            </a:r>
          </a:p>
        </p:txBody>
      </p:sp>
      <p:sp>
        <p:nvSpPr>
          <p:cNvPr id="554018" name="Rectangle 34"/>
          <p:cNvSpPr>
            <a:spLocks noChangeArrowheads="1"/>
          </p:cNvSpPr>
          <p:nvPr/>
        </p:nvSpPr>
        <p:spPr bwMode="auto">
          <a:xfrm>
            <a:off x="4749800" y="3673475"/>
            <a:ext cx="167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[1, 9, 10]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H="1">
            <a:off x="5132388" y="4130675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892800" y="4511675"/>
            <a:ext cx="763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[1]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5818188" y="4206875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4368800" y="5273675"/>
            <a:ext cx="763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[9]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4751388" y="4968875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054600" y="5273675"/>
            <a:ext cx="91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[10]</a:t>
            </a:r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360988" y="5045075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4026" name="Rectangle 42"/>
          <p:cNvSpPr>
            <a:spLocks noChangeArrowheads="1"/>
          </p:cNvSpPr>
          <p:nvPr/>
        </p:nvSpPr>
        <p:spPr bwMode="auto">
          <a:xfrm>
            <a:off x="6805613" y="4511675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[7, 12]</a:t>
            </a:r>
          </a:p>
        </p:txBody>
      </p:sp>
      <p:sp>
        <p:nvSpPr>
          <p:cNvPr id="554027" name="Rectangle 43"/>
          <p:cNvSpPr>
            <a:spLocks noChangeArrowheads="1"/>
          </p:cNvSpPr>
          <p:nvPr/>
        </p:nvSpPr>
        <p:spPr bwMode="auto">
          <a:xfrm>
            <a:off x="7186613" y="3673475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[4, 7, 12]</a:t>
            </a:r>
          </a:p>
        </p:txBody>
      </p:sp>
      <p:sp>
        <p:nvSpPr>
          <p:cNvPr id="554028" name="Rectangle 44"/>
          <p:cNvSpPr>
            <a:spLocks noChangeArrowheads="1"/>
          </p:cNvSpPr>
          <p:nvPr/>
        </p:nvSpPr>
        <p:spPr bwMode="auto">
          <a:xfrm>
            <a:off x="5283200" y="2759075"/>
            <a:ext cx="335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[1, 4, 7, 9, 10,12]</a:t>
            </a:r>
          </a:p>
        </p:txBody>
      </p:sp>
      <p:sp>
        <p:nvSpPr>
          <p:cNvPr id="554029" name="Rectangle 45"/>
          <p:cNvSpPr>
            <a:spLocks noChangeArrowheads="1"/>
          </p:cNvSpPr>
          <p:nvPr/>
        </p:nvSpPr>
        <p:spPr bwMode="auto">
          <a:xfrm>
            <a:off x="1779588" y="184467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[1, 2, 3, 4, 5, 6, 7, 8, 9, 10, 12, 13,14]</a:t>
            </a: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H="1">
            <a:off x="7494588" y="4130675"/>
            <a:ext cx="533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8253413" y="4511675"/>
            <a:ext cx="84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[4]</a:t>
            </a:r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8180388" y="4206875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6577013" y="5273675"/>
            <a:ext cx="68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[7]</a:t>
            </a:r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H="1">
            <a:off x="6961188" y="4968875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7415213" y="5273675"/>
            <a:ext cx="91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[12]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7418388" y="5045075"/>
            <a:ext cx="3810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build="p" autoUpdateAnimBg="0"/>
      <p:bldP spid="553994" grpId="0" build="p" autoUpdateAnimBg="0"/>
      <p:bldP spid="553995" grpId="0" build="p" autoUpdateAnimBg="0"/>
      <p:bldP spid="554005" grpId="0" build="p" autoUpdateAnimBg="0"/>
      <p:bldP spid="554006" grpId="0" build="p" autoUpdateAnimBg="0"/>
      <p:bldP spid="554007" grpId="0" build="p" autoUpdateAnimBg="0"/>
      <p:bldP spid="554017" grpId="0" build="p" autoUpdateAnimBg="0"/>
      <p:bldP spid="554018" grpId="0" build="p" autoUpdateAnimBg="0"/>
      <p:bldP spid="554026" grpId="0" build="p" autoUpdateAnimBg="0"/>
      <p:bldP spid="554027" grpId="0" build="p" autoUpdateAnimBg="0"/>
      <p:bldP spid="554028" grpId="0" build="p" autoUpdateAnimBg="0"/>
      <p:bldP spid="55402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Complexity</a:t>
            </a:r>
            <a:endParaRPr lang="ko-KR" altLang="en-US" smtClean="0"/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07375" cy="48736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Let </a:t>
            </a:r>
            <a:r>
              <a:rPr lang="en-US" altLang="ko-KR" smtClean="0">
                <a:solidFill>
                  <a:srgbClr val="3333FF"/>
                </a:solidFill>
              </a:rPr>
              <a:t>t(n)</a:t>
            </a:r>
            <a:r>
              <a:rPr lang="en-US" altLang="ko-KR" smtClean="0"/>
              <a:t> be the time required to sort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elements.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t(0) = t(1) = c</a:t>
            </a:r>
            <a:r>
              <a:rPr lang="en-US" altLang="ko-KR" smtClean="0"/>
              <a:t>, where</a:t>
            </a:r>
            <a:r>
              <a:rPr lang="en-US" altLang="ko-KR" smtClean="0">
                <a:solidFill>
                  <a:srgbClr val="3333FF"/>
                </a:solidFill>
              </a:rPr>
              <a:t> c</a:t>
            </a:r>
            <a:r>
              <a:rPr lang="en-US" altLang="ko-KR" smtClean="0"/>
              <a:t> is a constant.</a:t>
            </a:r>
          </a:p>
          <a:p>
            <a:pPr eaLnBrk="1" hangingPunct="1"/>
            <a:r>
              <a:rPr lang="en-US" altLang="ko-KR" smtClean="0"/>
              <a:t>When </a:t>
            </a:r>
            <a:r>
              <a:rPr lang="en-US" altLang="ko-KR" smtClean="0">
                <a:solidFill>
                  <a:srgbClr val="3333FF"/>
                </a:solidFill>
              </a:rPr>
              <a:t>n &gt; 1,</a:t>
            </a:r>
            <a:r>
              <a:rPr lang="en-US" altLang="ko-KR" smtClean="0"/>
              <a:t> 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t(n) = t(ceil(n/2)) + t(floor(n/2)) + dn,</a:t>
            </a:r>
          </a:p>
          <a:p>
            <a:pPr lvl="1" eaLnBrk="1" hangingPunct="1"/>
            <a:r>
              <a:rPr lang="en-US" altLang="ko-KR" smtClean="0"/>
              <a:t>where </a:t>
            </a:r>
            <a:r>
              <a:rPr lang="en-US" altLang="ko-KR" smtClean="0">
                <a:solidFill>
                  <a:srgbClr val="3333FF"/>
                </a:solidFill>
              </a:rPr>
              <a:t>d</a:t>
            </a:r>
            <a:r>
              <a:rPr lang="en-US" altLang="ko-KR" smtClean="0"/>
              <a:t> is a constant.</a:t>
            </a:r>
          </a:p>
          <a:p>
            <a:pPr eaLnBrk="1" hangingPunct="1"/>
            <a:r>
              <a:rPr lang="en-US" altLang="ko-KR" smtClean="0"/>
              <a:t>To solve the recurrence, assume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is a power of </a:t>
            </a:r>
            <a:r>
              <a:rPr lang="en-US" altLang="ko-KR" smtClean="0">
                <a:solidFill>
                  <a:srgbClr val="3333FF"/>
                </a:solidFill>
              </a:rPr>
              <a:t>2</a:t>
            </a:r>
            <a:r>
              <a:rPr lang="en-US" altLang="ko-KR" smtClean="0"/>
              <a:t> and use repeated substitution.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t(n) = O(n log 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Sort</a:t>
            </a:r>
            <a:endParaRPr lang="ko-KR" altLang="en-US" smtClean="0"/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Downward pass over the recursion tree.</a:t>
            </a:r>
          </a:p>
          <a:p>
            <a:pPr lvl="1" eaLnBrk="1" hangingPunct="1"/>
            <a:r>
              <a:rPr lang="en-US" altLang="ko-KR" smtClean="0"/>
              <a:t>Divide large instances into small ones.</a:t>
            </a:r>
          </a:p>
          <a:p>
            <a:pPr eaLnBrk="1" hangingPunct="1"/>
            <a:r>
              <a:rPr lang="en-US" altLang="ko-KR" smtClean="0"/>
              <a:t>Upward pass over the recursion tree.</a:t>
            </a:r>
          </a:p>
          <a:p>
            <a:pPr lvl="1" eaLnBrk="1" hangingPunct="1"/>
            <a:r>
              <a:rPr lang="en-US" altLang="ko-KR" smtClean="0"/>
              <a:t>Merge pairs of sorted lists.</a:t>
            </a:r>
          </a:p>
          <a:p>
            <a:pPr eaLnBrk="1" hangingPunct="1"/>
            <a:r>
              <a:rPr lang="en-US" altLang="ko-KR" smtClean="0"/>
              <a:t>Number of leaf nodes is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Number of nonleaf nodes is </a:t>
            </a:r>
            <a:r>
              <a:rPr lang="en-US" altLang="ko-KR" smtClean="0">
                <a:solidFill>
                  <a:srgbClr val="3333FF"/>
                </a:solidFill>
              </a:rPr>
              <a:t>n-1.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Complexity</a:t>
            </a:r>
            <a:endParaRPr lang="ko-KR" altLang="en-US" smtClean="0"/>
          </a:p>
        </p:txBody>
      </p:sp>
      <p:sp>
        <p:nvSpPr>
          <p:cNvPr id="55706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dirty="0" smtClean="0"/>
              <a:t>Downward pass.</a:t>
            </a:r>
          </a:p>
          <a:p>
            <a:pPr lvl="1" eaLnBrk="1" hangingPunct="1"/>
            <a:r>
              <a:rPr lang="en-US" altLang="ko-KR" dirty="0" smtClean="0">
                <a:solidFill>
                  <a:srgbClr val="3333FF"/>
                </a:solidFill>
              </a:rPr>
              <a:t>O(1)</a:t>
            </a:r>
            <a:r>
              <a:rPr lang="en-US" altLang="ko-KR" dirty="0" smtClean="0"/>
              <a:t> time at each node.</a:t>
            </a:r>
          </a:p>
          <a:p>
            <a:pPr lvl="1" eaLnBrk="1" hangingPunct="1"/>
            <a:r>
              <a:rPr lang="en-US" altLang="ko-KR" dirty="0" smtClean="0">
                <a:solidFill>
                  <a:srgbClr val="3333FF"/>
                </a:solidFill>
              </a:rPr>
              <a:t>O(n)</a:t>
            </a:r>
            <a:r>
              <a:rPr lang="en-US" altLang="ko-KR" dirty="0" smtClean="0"/>
              <a:t> total time at all nodes.</a:t>
            </a:r>
          </a:p>
          <a:p>
            <a:pPr eaLnBrk="1" hangingPunct="1"/>
            <a:r>
              <a:rPr lang="en-US" altLang="ko-KR" dirty="0" smtClean="0"/>
              <a:t>Upward pass.</a:t>
            </a:r>
          </a:p>
          <a:p>
            <a:pPr lvl="1" eaLnBrk="1" hangingPunct="1"/>
            <a:r>
              <a:rPr lang="en-US" altLang="ko-KR" dirty="0" smtClean="0">
                <a:solidFill>
                  <a:srgbClr val="3333FF"/>
                </a:solidFill>
              </a:rPr>
              <a:t>O(n)</a:t>
            </a:r>
            <a:r>
              <a:rPr lang="en-US" altLang="ko-KR" dirty="0" smtClean="0"/>
              <a:t> time merging at </a:t>
            </a:r>
            <a:r>
              <a:rPr lang="en-US" altLang="ko-KR" dirty="0" smtClean="0">
                <a:solidFill>
                  <a:srgbClr val="3333FF"/>
                </a:solidFill>
              </a:rPr>
              <a:t>each level </a:t>
            </a:r>
            <a:r>
              <a:rPr lang="en-US" altLang="ko-KR" dirty="0" smtClean="0"/>
              <a:t>that has a </a:t>
            </a:r>
            <a:r>
              <a:rPr lang="en-US" altLang="ko-KR" dirty="0" err="1" smtClean="0"/>
              <a:t>nonleaf</a:t>
            </a:r>
            <a:r>
              <a:rPr lang="en-US" altLang="ko-KR" dirty="0" smtClean="0"/>
              <a:t> node.</a:t>
            </a:r>
          </a:p>
          <a:p>
            <a:pPr lvl="1" eaLnBrk="1" hangingPunct="1"/>
            <a:r>
              <a:rPr lang="en-US" altLang="ko-KR" dirty="0" smtClean="0"/>
              <a:t>Number of levels is </a:t>
            </a:r>
            <a:r>
              <a:rPr lang="en-US" altLang="ko-KR" dirty="0" smtClean="0">
                <a:solidFill>
                  <a:srgbClr val="3333FF"/>
                </a:solidFill>
              </a:rPr>
              <a:t>O(log n).</a:t>
            </a:r>
          </a:p>
          <a:p>
            <a:pPr lvl="1" eaLnBrk="1" hangingPunct="1"/>
            <a:r>
              <a:rPr lang="en-US" altLang="ko-KR" dirty="0" smtClean="0"/>
              <a:t>Total time is </a:t>
            </a:r>
            <a:r>
              <a:rPr lang="en-US" altLang="ko-KR" dirty="0" smtClean="0">
                <a:solidFill>
                  <a:srgbClr val="3333FF"/>
                </a:solidFill>
              </a:rPr>
              <a:t>O(n log 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Nonrecursive Version</a:t>
            </a:r>
            <a:endParaRPr lang="ko-KR" altLang="en-US" smtClean="0"/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Eliminate downward pass.</a:t>
            </a:r>
          </a:p>
          <a:p>
            <a:pPr eaLnBrk="1" hangingPunct="1"/>
            <a:r>
              <a:rPr lang="en-US" altLang="ko-KR" smtClean="0"/>
              <a:t>Start with sorted lists of size</a:t>
            </a:r>
            <a:r>
              <a:rPr lang="en-US" altLang="ko-KR" smtClean="0">
                <a:solidFill>
                  <a:srgbClr val="3333FF"/>
                </a:solidFill>
              </a:rPr>
              <a:t> 1 </a:t>
            </a:r>
            <a:r>
              <a:rPr lang="en-US" altLang="ko-KR" smtClean="0"/>
              <a:t>and do pairwise merging of these sorted lists as in the upward pass.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Nonrecursive Merge Sort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" y="1341438"/>
            <a:ext cx="9064625" cy="579437"/>
            <a:chOff x="49" y="1056"/>
            <a:chExt cx="5710" cy="365"/>
          </a:xfrm>
        </p:grpSpPr>
        <p:sp>
          <p:nvSpPr>
            <p:cNvPr id="31804" name="Rectangle 5"/>
            <p:cNvSpPr>
              <a:spLocks noChangeArrowheads="1"/>
            </p:cNvSpPr>
            <p:nvPr/>
          </p:nvSpPr>
          <p:spPr bwMode="auto">
            <a:xfrm>
              <a:off x="49" y="1056"/>
              <a:ext cx="4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[8]</a:t>
              </a:r>
            </a:p>
          </p:txBody>
        </p:sp>
        <p:sp>
          <p:nvSpPr>
            <p:cNvPr id="31805" name="Rectangle 6"/>
            <p:cNvSpPr>
              <a:spLocks noChangeArrowheads="1"/>
            </p:cNvSpPr>
            <p:nvPr/>
          </p:nvSpPr>
          <p:spPr bwMode="auto">
            <a:xfrm>
              <a:off x="481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[3]</a:t>
              </a:r>
            </a:p>
          </p:txBody>
        </p:sp>
        <p:sp>
          <p:nvSpPr>
            <p:cNvPr id="31806" name="Rectangle 7"/>
            <p:cNvSpPr>
              <a:spLocks noChangeArrowheads="1"/>
            </p:cNvSpPr>
            <p:nvPr/>
          </p:nvSpPr>
          <p:spPr bwMode="auto">
            <a:xfrm>
              <a:off x="913" y="1056"/>
              <a:ext cx="5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[13]</a:t>
              </a:r>
            </a:p>
          </p:txBody>
        </p:sp>
        <p:sp>
          <p:nvSpPr>
            <p:cNvPr id="31807" name="Rectangle 8"/>
            <p:cNvSpPr>
              <a:spLocks noChangeArrowheads="1"/>
            </p:cNvSpPr>
            <p:nvPr/>
          </p:nvSpPr>
          <p:spPr bwMode="auto">
            <a:xfrm>
              <a:off x="1441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[6]</a:t>
              </a:r>
            </a:p>
          </p:txBody>
        </p:sp>
        <p:sp>
          <p:nvSpPr>
            <p:cNvPr id="31808" name="Rectangle 9"/>
            <p:cNvSpPr>
              <a:spLocks noChangeArrowheads="1"/>
            </p:cNvSpPr>
            <p:nvPr/>
          </p:nvSpPr>
          <p:spPr bwMode="auto">
            <a:xfrm>
              <a:off x="1873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[2]</a:t>
              </a:r>
            </a:p>
          </p:txBody>
        </p:sp>
        <p:sp>
          <p:nvSpPr>
            <p:cNvPr id="31809" name="Rectangle 10"/>
            <p:cNvSpPr>
              <a:spLocks noChangeArrowheads="1"/>
            </p:cNvSpPr>
            <p:nvPr/>
          </p:nvSpPr>
          <p:spPr bwMode="auto">
            <a:xfrm>
              <a:off x="2209" y="1056"/>
              <a:ext cx="6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31810" name="Rectangle 11"/>
            <p:cNvSpPr>
              <a:spLocks noChangeArrowheads="1"/>
            </p:cNvSpPr>
            <p:nvPr/>
          </p:nvSpPr>
          <p:spPr bwMode="auto">
            <a:xfrm>
              <a:off x="2689" y="1056"/>
              <a:ext cx="4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[5]</a:t>
              </a:r>
            </a:p>
          </p:txBody>
        </p:sp>
        <p:sp>
          <p:nvSpPr>
            <p:cNvPr id="31811" name="Rectangle 12"/>
            <p:cNvSpPr>
              <a:spLocks noChangeArrowheads="1"/>
            </p:cNvSpPr>
            <p:nvPr/>
          </p:nvSpPr>
          <p:spPr bwMode="auto">
            <a:xfrm>
              <a:off x="3073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[9]</a:t>
              </a:r>
            </a:p>
          </p:txBody>
        </p:sp>
        <p:sp>
          <p:nvSpPr>
            <p:cNvPr id="31812" name="Rectangle 13"/>
            <p:cNvSpPr>
              <a:spLocks noChangeArrowheads="1"/>
            </p:cNvSpPr>
            <p:nvPr/>
          </p:nvSpPr>
          <p:spPr bwMode="auto">
            <a:xfrm>
              <a:off x="3505" y="1056"/>
              <a:ext cx="5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[10]</a:t>
              </a:r>
            </a:p>
          </p:txBody>
        </p:sp>
        <p:sp>
          <p:nvSpPr>
            <p:cNvPr id="31813" name="Rectangle 14"/>
            <p:cNvSpPr>
              <a:spLocks noChangeArrowheads="1"/>
            </p:cNvSpPr>
            <p:nvPr/>
          </p:nvSpPr>
          <p:spPr bwMode="auto">
            <a:xfrm>
              <a:off x="3985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[1]</a:t>
              </a:r>
            </a:p>
          </p:txBody>
        </p:sp>
        <p:sp>
          <p:nvSpPr>
            <p:cNvPr id="31814" name="Rectangle 15"/>
            <p:cNvSpPr>
              <a:spLocks noChangeArrowheads="1"/>
            </p:cNvSpPr>
            <p:nvPr/>
          </p:nvSpPr>
          <p:spPr bwMode="auto">
            <a:xfrm>
              <a:off x="4369" y="1056"/>
              <a:ext cx="4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[7]</a:t>
              </a:r>
            </a:p>
          </p:txBody>
        </p:sp>
        <p:sp>
          <p:nvSpPr>
            <p:cNvPr id="31815" name="Rectangle 16"/>
            <p:cNvSpPr>
              <a:spLocks noChangeArrowheads="1"/>
            </p:cNvSpPr>
            <p:nvPr/>
          </p:nvSpPr>
          <p:spPr bwMode="auto">
            <a:xfrm>
              <a:off x="4801" y="1056"/>
              <a:ext cx="5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31816" name="Rectangle 17"/>
            <p:cNvSpPr>
              <a:spLocks noChangeArrowheads="1"/>
            </p:cNvSpPr>
            <p:nvPr/>
          </p:nvSpPr>
          <p:spPr bwMode="auto">
            <a:xfrm>
              <a:off x="5281" y="1056"/>
              <a:ext cx="4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[4]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5738" y="1874838"/>
            <a:ext cx="1066800" cy="960437"/>
            <a:chOff x="144" y="1392"/>
            <a:chExt cx="672" cy="605"/>
          </a:xfrm>
        </p:grpSpPr>
        <p:sp>
          <p:nvSpPr>
            <p:cNvPr id="31801" name="Rectangle 19"/>
            <p:cNvSpPr>
              <a:spLocks noChangeArrowheads="1"/>
            </p:cNvSpPr>
            <p:nvPr/>
          </p:nvSpPr>
          <p:spPr bwMode="auto">
            <a:xfrm>
              <a:off x="144" y="1632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[3, 8]</a:t>
              </a:r>
            </a:p>
          </p:txBody>
        </p:sp>
        <p:sp>
          <p:nvSpPr>
            <p:cNvPr id="31802" name="Line 20"/>
            <p:cNvSpPr>
              <a:spLocks noChangeShapeType="1"/>
            </p:cNvSpPr>
            <p:nvPr/>
          </p:nvSpPr>
          <p:spPr bwMode="auto">
            <a:xfrm>
              <a:off x="24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3" name="Line 21"/>
            <p:cNvSpPr>
              <a:spLocks noChangeShapeType="1"/>
            </p:cNvSpPr>
            <p:nvPr/>
          </p:nvSpPr>
          <p:spPr bwMode="auto">
            <a:xfrm flipH="1">
              <a:off x="528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57338" y="1874838"/>
            <a:ext cx="1447800" cy="960437"/>
            <a:chOff x="1008" y="1392"/>
            <a:chExt cx="912" cy="605"/>
          </a:xfrm>
        </p:grpSpPr>
        <p:sp>
          <p:nvSpPr>
            <p:cNvPr id="31798" name="Rectangle 23"/>
            <p:cNvSpPr>
              <a:spLocks noChangeArrowheads="1"/>
            </p:cNvSpPr>
            <p:nvPr/>
          </p:nvSpPr>
          <p:spPr bwMode="auto">
            <a:xfrm>
              <a:off x="1008" y="16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[6, 13]</a:t>
              </a:r>
            </a:p>
          </p:txBody>
        </p:sp>
        <p:sp>
          <p:nvSpPr>
            <p:cNvPr id="31799" name="Line 24"/>
            <p:cNvSpPr>
              <a:spLocks noChangeShapeType="1"/>
            </p:cNvSpPr>
            <p:nvPr/>
          </p:nvSpPr>
          <p:spPr bwMode="auto">
            <a:xfrm>
              <a:off x="120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0" name="Line 25"/>
            <p:cNvSpPr>
              <a:spLocks noChangeShapeType="1"/>
            </p:cNvSpPr>
            <p:nvPr/>
          </p:nvSpPr>
          <p:spPr bwMode="auto">
            <a:xfrm flipH="1">
              <a:off x="1488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28938" y="1874838"/>
            <a:ext cx="1371600" cy="960437"/>
            <a:chOff x="1872" y="1392"/>
            <a:chExt cx="864" cy="605"/>
          </a:xfrm>
        </p:grpSpPr>
        <p:sp>
          <p:nvSpPr>
            <p:cNvPr id="31795" name="Rectangle 27"/>
            <p:cNvSpPr>
              <a:spLocks noChangeArrowheads="1"/>
            </p:cNvSpPr>
            <p:nvPr/>
          </p:nvSpPr>
          <p:spPr bwMode="auto">
            <a:xfrm>
              <a:off x="1872" y="1632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[2, 14]</a:t>
              </a:r>
            </a:p>
          </p:txBody>
        </p:sp>
        <p:sp>
          <p:nvSpPr>
            <p:cNvPr id="31796" name="Line 28"/>
            <p:cNvSpPr>
              <a:spLocks noChangeShapeType="1"/>
            </p:cNvSpPr>
            <p:nvPr/>
          </p:nvSpPr>
          <p:spPr bwMode="auto">
            <a:xfrm>
              <a:off x="2064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7" name="Line 29"/>
            <p:cNvSpPr>
              <a:spLocks noChangeShapeType="1"/>
            </p:cNvSpPr>
            <p:nvPr/>
          </p:nvSpPr>
          <p:spPr bwMode="auto">
            <a:xfrm flipH="1">
              <a:off x="2352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300538" y="1951038"/>
            <a:ext cx="1066800" cy="884237"/>
            <a:chOff x="2736" y="1440"/>
            <a:chExt cx="672" cy="557"/>
          </a:xfrm>
        </p:grpSpPr>
        <p:sp>
          <p:nvSpPr>
            <p:cNvPr id="31792" name="Rectangle 31"/>
            <p:cNvSpPr>
              <a:spLocks noChangeArrowheads="1"/>
            </p:cNvSpPr>
            <p:nvPr/>
          </p:nvSpPr>
          <p:spPr bwMode="auto">
            <a:xfrm>
              <a:off x="2736" y="1632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[5, 9]</a:t>
              </a:r>
            </a:p>
          </p:txBody>
        </p:sp>
        <p:sp>
          <p:nvSpPr>
            <p:cNvPr id="31793" name="Line 32"/>
            <p:cNvSpPr>
              <a:spLocks noChangeShapeType="1"/>
            </p:cNvSpPr>
            <p:nvPr/>
          </p:nvSpPr>
          <p:spPr bwMode="auto">
            <a:xfrm>
              <a:off x="2880" y="1440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4" name="Line 33"/>
            <p:cNvSpPr>
              <a:spLocks noChangeShapeType="1"/>
            </p:cNvSpPr>
            <p:nvPr/>
          </p:nvSpPr>
          <p:spPr bwMode="auto">
            <a:xfrm flipH="1">
              <a:off x="3120" y="1440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672138" y="1874838"/>
            <a:ext cx="1295400" cy="960437"/>
            <a:chOff x="3600" y="1392"/>
            <a:chExt cx="816" cy="605"/>
          </a:xfrm>
        </p:grpSpPr>
        <p:sp>
          <p:nvSpPr>
            <p:cNvPr id="31789" name="Rectangle 35"/>
            <p:cNvSpPr>
              <a:spLocks noChangeArrowheads="1"/>
            </p:cNvSpPr>
            <p:nvPr/>
          </p:nvSpPr>
          <p:spPr bwMode="auto">
            <a:xfrm>
              <a:off x="3600" y="163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[1, 10]</a:t>
              </a:r>
            </a:p>
          </p:txBody>
        </p:sp>
        <p:sp>
          <p:nvSpPr>
            <p:cNvPr id="31790" name="Line 36"/>
            <p:cNvSpPr>
              <a:spLocks noChangeShapeType="1"/>
            </p:cNvSpPr>
            <p:nvPr/>
          </p:nvSpPr>
          <p:spPr bwMode="auto">
            <a:xfrm>
              <a:off x="3744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91" name="Line 37"/>
            <p:cNvSpPr>
              <a:spLocks noChangeShapeType="1"/>
            </p:cNvSpPr>
            <p:nvPr/>
          </p:nvSpPr>
          <p:spPr bwMode="auto">
            <a:xfrm flipH="1">
              <a:off x="3984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043738" y="1874838"/>
            <a:ext cx="1295400" cy="960437"/>
            <a:chOff x="4464" y="1392"/>
            <a:chExt cx="816" cy="605"/>
          </a:xfrm>
        </p:grpSpPr>
        <p:sp>
          <p:nvSpPr>
            <p:cNvPr id="31786" name="Rectangle 39"/>
            <p:cNvSpPr>
              <a:spLocks noChangeArrowheads="1"/>
            </p:cNvSpPr>
            <p:nvPr/>
          </p:nvSpPr>
          <p:spPr bwMode="auto">
            <a:xfrm>
              <a:off x="4464" y="1632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[7, 12]</a:t>
              </a:r>
            </a:p>
          </p:txBody>
        </p:sp>
        <p:sp>
          <p:nvSpPr>
            <p:cNvPr id="31787" name="Line 40"/>
            <p:cNvSpPr>
              <a:spLocks noChangeShapeType="1"/>
            </p:cNvSpPr>
            <p:nvPr/>
          </p:nvSpPr>
          <p:spPr bwMode="auto">
            <a:xfrm>
              <a:off x="456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8" name="Line 41"/>
            <p:cNvSpPr>
              <a:spLocks noChangeShapeType="1"/>
            </p:cNvSpPr>
            <p:nvPr/>
          </p:nvSpPr>
          <p:spPr bwMode="auto">
            <a:xfrm flipH="1">
              <a:off x="4944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8418513" y="1798638"/>
            <a:ext cx="758825" cy="1036637"/>
            <a:chOff x="5330" y="1344"/>
            <a:chExt cx="478" cy="653"/>
          </a:xfrm>
        </p:grpSpPr>
        <p:sp>
          <p:nvSpPr>
            <p:cNvPr id="31784" name="Rectangle 43"/>
            <p:cNvSpPr>
              <a:spLocks noChangeArrowheads="1"/>
            </p:cNvSpPr>
            <p:nvPr/>
          </p:nvSpPr>
          <p:spPr bwMode="auto">
            <a:xfrm>
              <a:off x="5330" y="1632"/>
              <a:ext cx="4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[4]</a:t>
              </a:r>
            </a:p>
          </p:txBody>
        </p:sp>
        <p:sp>
          <p:nvSpPr>
            <p:cNvPr id="31785" name="Line 44"/>
            <p:cNvSpPr>
              <a:spLocks noChangeShapeType="1"/>
            </p:cNvSpPr>
            <p:nvPr/>
          </p:nvSpPr>
          <p:spPr bwMode="auto">
            <a:xfrm>
              <a:off x="5472" y="1344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14338" y="2789238"/>
            <a:ext cx="2286000" cy="1112837"/>
            <a:chOff x="288" y="1968"/>
            <a:chExt cx="1440" cy="701"/>
          </a:xfrm>
        </p:grpSpPr>
        <p:sp>
          <p:nvSpPr>
            <p:cNvPr id="31781" name="Rectangle 46"/>
            <p:cNvSpPr>
              <a:spLocks noChangeArrowheads="1"/>
            </p:cNvSpPr>
            <p:nvPr/>
          </p:nvSpPr>
          <p:spPr bwMode="auto">
            <a:xfrm>
              <a:off x="288" y="2304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[3, 6, 8, 13]</a:t>
              </a:r>
            </a:p>
          </p:txBody>
        </p:sp>
        <p:sp>
          <p:nvSpPr>
            <p:cNvPr id="31782" name="Line 47"/>
            <p:cNvSpPr>
              <a:spLocks noChangeShapeType="1"/>
            </p:cNvSpPr>
            <p:nvPr/>
          </p:nvSpPr>
          <p:spPr bwMode="auto">
            <a:xfrm>
              <a:off x="480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Line 48"/>
            <p:cNvSpPr>
              <a:spLocks noChangeShapeType="1"/>
            </p:cNvSpPr>
            <p:nvPr/>
          </p:nvSpPr>
          <p:spPr bwMode="auto">
            <a:xfrm flipH="1">
              <a:off x="1008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005138" y="2789238"/>
            <a:ext cx="2286000" cy="1112837"/>
            <a:chOff x="1920" y="1968"/>
            <a:chExt cx="1440" cy="701"/>
          </a:xfrm>
        </p:grpSpPr>
        <p:sp>
          <p:nvSpPr>
            <p:cNvPr id="31778" name="Rectangle 50"/>
            <p:cNvSpPr>
              <a:spLocks noChangeArrowheads="1"/>
            </p:cNvSpPr>
            <p:nvPr/>
          </p:nvSpPr>
          <p:spPr bwMode="auto">
            <a:xfrm>
              <a:off x="1920" y="2304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[2, 5, 9, 14]</a:t>
              </a:r>
            </a:p>
          </p:txBody>
        </p:sp>
        <p:sp>
          <p:nvSpPr>
            <p:cNvPr id="31779" name="Line 51"/>
            <p:cNvSpPr>
              <a:spLocks noChangeShapeType="1"/>
            </p:cNvSpPr>
            <p:nvPr/>
          </p:nvSpPr>
          <p:spPr bwMode="auto">
            <a:xfrm>
              <a:off x="2112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Line 52"/>
            <p:cNvSpPr>
              <a:spLocks noChangeShapeType="1"/>
            </p:cNvSpPr>
            <p:nvPr/>
          </p:nvSpPr>
          <p:spPr bwMode="auto">
            <a:xfrm flipH="1">
              <a:off x="2640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824538" y="2789238"/>
            <a:ext cx="2286000" cy="1112837"/>
            <a:chOff x="3696" y="1968"/>
            <a:chExt cx="1440" cy="701"/>
          </a:xfrm>
        </p:grpSpPr>
        <p:sp>
          <p:nvSpPr>
            <p:cNvPr id="31775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[1, 7, 10, 12]</a:t>
              </a:r>
            </a:p>
          </p:txBody>
        </p:sp>
        <p:sp>
          <p:nvSpPr>
            <p:cNvPr id="31776" name="Line 55"/>
            <p:cNvSpPr>
              <a:spLocks noChangeShapeType="1"/>
            </p:cNvSpPr>
            <p:nvPr/>
          </p:nvSpPr>
          <p:spPr bwMode="auto">
            <a:xfrm>
              <a:off x="3888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Line 56"/>
            <p:cNvSpPr>
              <a:spLocks noChangeShapeType="1"/>
            </p:cNvSpPr>
            <p:nvPr/>
          </p:nvSpPr>
          <p:spPr bwMode="auto">
            <a:xfrm flipH="1">
              <a:off x="4416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8420100" y="2789238"/>
            <a:ext cx="758825" cy="1036637"/>
            <a:chOff x="5331" y="1968"/>
            <a:chExt cx="478" cy="653"/>
          </a:xfrm>
        </p:grpSpPr>
        <p:sp>
          <p:nvSpPr>
            <p:cNvPr id="31773" name="Rectangle 58"/>
            <p:cNvSpPr>
              <a:spLocks noChangeArrowheads="1"/>
            </p:cNvSpPr>
            <p:nvPr/>
          </p:nvSpPr>
          <p:spPr bwMode="auto">
            <a:xfrm>
              <a:off x="5331" y="2256"/>
              <a:ext cx="4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[4]</a:t>
              </a:r>
            </a:p>
          </p:txBody>
        </p:sp>
        <p:sp>
          <p:nvSpPr>
            <p:cNvPr id="31774" name="Line 59"/>
            <p:cNvSpPr>
              <a:spLocks noChangeShapeType="1"/>
            </p:cNvSpPr>
            <p:nvPr/>
          </p:nvSpPr>
          <p:spPr bwMode="auto">
            <a:xfrm>
              <a:off x="5473" y="196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100138" y="3856038"/>
            <a:ext cx="4191000" cy="1341437"/>
            <a:chOff x="720" y="2640"/>
            <a:chExt cx="2640" cy="845"/>
          </a:xfrm>
        </p:grpSpPr>
        <p:sp>
          <p:nvSpPr>
            <p:cNvPr id="31770" name="Rectangle 61"/>
            <p:cNvSpPr>
              <a:spLocks noChangeArrowheads="1"/>
            </p:cNvSpPr>
            <p:nvPr/>
          </p:nvSpPr>
          <p:spPr bwMode="auto">
            <a:xfrm>
              <a:off x="720" y="3120"/>
              <a:ext cx="26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[2, 3, 5, 6, 8, 9, 13, 14]</a:t>
              </a:r>
            </a:p>
          </p:txBody>
        </p:sp>
        <p:sp>
          <p:nvSpPr>
            <p:cNvPr id="31771" name="Line 62"/>
            <p:cNvSpPr>
              <a:spLocks noChangeShapeType="1"/>
            </p:cNvSpPr>
            <p:nvPr/>
          </p:nvSpPr>
          <p:spPr bwMode="auto">
            <a:xfrm>
              <a:off x="1050" y="2640"/>
              <a:ext cx="715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63"/>
            <p:cNvSpPr>
              <a:spLocks noChangeShapeType="1"/>
            </p:cNvSpPr>
            <p:nvPr/>
          </p:nvSpPr>
          <p:spPr bwMode="auto">
            <a:xfrm flipH="1">
              <a:off x="2095" y="2688"/>
              <a:ext cx="497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6053138" y="3779838"/>
            <a:ext cx="2895600" cy="1341437"/>
            <a:chOff x="3840" y="2592"/>
            <a:chExt cx="1824" cy="845"/>
          </a:xfrm>
        </p:grpSpPr>
        <p:sp>
          <p:nvSpPr>
            <p:cNvPr id="31767" name="Rectangle 65"/>
            <p:cNvSpPr>
              <a:spLocks noChangeArrowheads="1"/>
            </p:cNvSpPr>
            <p:nvPr/>
          </p:nvSpPr>
          <p:spPr bwMode="auto">
            <a:xfrm>
              <a:off x="3840" y="3072"/>
              <a:ext cx="18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[1, 4, 7, 10, 12]</a:t>
              </a:r>
            </a:p>
          </p:txBody>
        </p:sp>
        <p:sp>
          <p:nvSpPr>
            <p:cNvPr id="31768" name="Line 66"/>
            <p:cNvSpPr>
              <a:spLocks noChangeShapeType="1"/>
            </p:cNvSpPr>
            <p:nvPr/>
          </p:nvSpPr>
          <p:spPr bwMode="auto">
            <a:xfrm>
              <a:off x="4068" y="2592"/>
              <a:ext cx="493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67"/>
            <p:cNvSpPr>
              <a:spLocks noChangeShapeType="1"/>
            </p:cNvSpPr>
            <p:nvPr/>
          </p:nvSpPr>
          <p:spPr bwMode="auto">
            <a:xfrm flipH="1">
              <a:off x="4790" y="2592"/>
              <a:ext cx="608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2317750" y="4999038"/>
            <a:ext cx="6781800" cy="1112837"/>
            <a:chOff x="1487" y="3360"/>
            <a:chExt cx="4272" cy="701"/>
          </a:xfrm>
        </p:grpSpPr>
        <p:sp>
          <p:nvSpPr>
            <p:cNvPr id="31763" name="Rectangle 69"/>
            <p:cNvSpPr>
              <a:spLocks noChangeArrowheads="1"/>
            </p:cNvSpPr>
            <p:nvPr/>
          </p:nvSpPr>
          <p:spPr bwMode="auto">
            <a:xfrm>
              <a:off x="1487" y="3696"/>
              <a:ext cx="4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[1, 2, 3, 4, 5, 6, 7, 8, 9, 10, 12, 13, 14]</a:t>
              </a:r>
            </a:p>
          </p:txBody>
        </p:sp>
        <p:grpSp>
          <p:nvGrpSpPr>
            <p:cNvPr id="31764" name="Group 70"/>
            <p:cNvGrpSpPr>
              <a:grpSpLocks/>
            </p:cNvGrpSpPr>
            <p:nvPr/>
          </p:nvGrpSpPr>
          <p:grpSpPr bwMode="auto">
            <a:xfrm>
              <a:off x="2208" y="3360"/>
              <a:ext cx="2640" cy="336"/>
              <a:chOff x="2208" y="3360"/>
              <a:chExt cx="2640" cy="336"/>
            </a:xfrm>
          </p:grpSpPr>
          <p:sp>
            <p:nvSpPr>
              <p:cNvPr id="31765" name="Line 71"/>
              <p:cNvSpPr>
                <a:spLocks noChangeShapeType="1"/>
              </p:cNvSpPr>
              <p:nvPr/>
            </p:nvSpPr>
            <p:spPr bwMode="auto">
              <a:xfrm>
                <a:off x="2208" y="3408"/>
                <a:ext cx="1152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66" name="Line 72"/>
              <p:cNvSpPr>
                <a:spLocks noChangeShapeType="1"/>
              </p:cNvSpPr>
              <p:nvPr/>
            </p:nvSpPr>
            <p:spPr bwMode="auto">
              <a:xfrm flipH="1">
                <a:off x="3840" y="3360"/>
                <a:ext cx="1008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Complexity</a:t>
            </a:r>
            <a:endParaRPr lang="ko-KR" altLang="en-US" smtClean="0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35937" cy="48990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600" smtClean="0"/>
              <a:t>Sorted segment size is </a:t>
            </a:r>
            <a:r>
              <a:rPr lang="en-US" altLang="ko-KR" sz="2600" smtClean="0">
                <a:solidFill>
                  <a:srgbClr val="3333FF"/>
                </a:solidFill>
              </a:rPr>
              <a:t>1, 2, 4, 8, </a:t>
            </a:r>
            <a:r>
              <a:rPr lang="en-US" altLang="ko-KR" sz="2600" smtClean="0">
                <a:solidFill>
                  <a:srgbClr val="3333FF"/>
                </a:solidFill>
                <a:latin typeface="Arial" charset="0"/>
              </a:rPr>
              <a:t>…</a:t>
            </a:r>
            <a:endParaRPr lang="en-US" altLang="ko-KR" sz="2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ko-KR" sz="2600" smtClean="0"/>
              <a:t>Number of merge passes is </a:t>
            </a:r>
            <a:r>
              <a:rPr lang="en-US" altLang="ko-KR" sz="2600" smtClean="0">
                <a:solidFill>
                  <a:srgbClr val="3333FF"/>
                </a:solidFill>
              </a:rPr>
              <a:t>ceil(log</a:t>
            </a:r>
            <a:r>
              <a:rPr lang="en-US" altLang="ko-KR" sz="2600" baseline="-250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rgbClr val="3333FF"/>
                </a:solidFill>
              </a:rPr>
              <a:t>n).</a:t>
            </a:r>
          </a:p>
          <a:p>
            <a:pPr eaLnBrk="1" hangingPunct="1"/>
            <a:r>
              <a:rPr lang="en-US" altLang="ko-KR" sz="2600" smtClean="0"/>
              <a:t>Each merge pass takes </a:t>
            </a:r>
            <a:r>
              <a:rPr lang="en-US" altLang="ko-KR" sz="2600" smtClean="0">
                <a:solidFill>
                  <a:srgbClr val="3333FF"/>
                </a:solidFill>
              </a:rPr>
              <a:t>O(n)</a:t>
            </a:r>
            <a:r>
              <a:rPr lang="en-US" altLang="ko-KR" sz="2600" smtClean="0"/>
              <a:t> time.</a:t>
            </a:r>
          </a:p>
          <a:p>
            <a:pPr eaLnBrk="1" hangingPunct="1"/>
            <a:r>
              <a:rPr lang="en-US" altLang="ko-KR" sz="2600" smtClean="0"/>
              <a:t>Total time is </a:t>
            </a:r>
            <a:r>
              <a:rPr lang="en-US" altLang="ko-KR" sz="2600" smtClean="0">
                <a:solidFill>
                  <a:srgbClr val="3333FF"/>
                </a:solidFill>
              </a:rPr>
              <a:t>O(n log n).</a:t>
            </a:r>
          </a:p>
          <a:p>
            <a:pPr eaLnBrk="1" hangingPunct="1"/>
            <a:r>
              <a:rPr lang="en-US" altLang="ko-KR" sz="2600" smtClean="0"/>
              <a:t>Need </a:t>
            </a:r>
            <a:r>
              <a:rPr lang="en-US" altLang="ko-KR" sz="2600" smtClean="0">
                <a:solidFill>
                  <a:srgbClr val="3333FF"/>
                </a:solidFill>
              </a:rPr>
              <a:t>O(n)</a:t>
            </a:r>
            <a:r>
              <a:rPr lang="en-US" altLang="ko-KR" sz="2600" smtClean="0"/>
              <a:t> additional space for the merge.</a:t>
            </a:r>
          </a:p>
          <a:p>
            <a:pPr eaLnBrk="1" hangingPunct="1"/>
            <a:r>
              <a:rPr lang="en-US" altLang="ko-KR" sz="2600" smtClean="0"/>
              <a:t>Merge sort is slower than insertion sort when </a:t>
            </a:r>
            <a:r>
              <a:rPr lang="en-US" altLang="ko-KR" sz="2600" smtClean="0">
                <a:solidFill>
                  <a:srgbClr val="3333FF"/>
                </a:solidFill>
              </a:rPr>
              <a:t>n &lt;= 15</a:t>
            </a:r>
            <a:r>
              <a:rPr lang="en-US" altLang="ko-KR" sz="2600" smtClean="0"/>
              <a:t> (approximately). So define a small instance to be an instance with </a:t>
            </a:r>
            <a:r>
              <a:rPr lang="en-US" altLang="ko-KR" sz="2600" smtClean="0">
                <a:solidFill>
                  <a:srgbClr val="3333FF"/>
                </a:solidFill>
              </a:rPr>
              <a:t>n &lt;= 15.</a:t>
            </a:r>
          </a:p>
          <a:p>
            <a:pPr eaLnBrk="1" hangingPunct="1"/>
            <a:r>
              <a:rPr lang="en-US" altLang="ko-KR" sz="2600" smtClean="0"/>
              <a:t>Sort small instances using insertion sort.</a:t>
            </a:r>
          </a:p>
          <a:p>
            <a:pPr eaLnBrk="1" hangingPunct="1"/>
            <a:r>
              <a:rPr lang="en-US" altLang="ko-KR" sz="2600" smtClean="0"/>
              <a:t>Start with segment </a:t>
            </a:r>
            <a:r>
              <a:rPr lang="en-US" altLang="ko-KR" sz="2600" smtClean="0">
                <a:solidFill>
                  <a:srgbClr val="3333FF"/>
                </a:solidFill>
              </a:rPr>
              <a:t>size = 15.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Sorting</a:t>
            </a:r>
            <a:endParaRPr lang="ko-KR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Rearrange</a:t>
            </a:r>
            <a:r>
              <a:rPr lang="en-US" altLang="ko-KR" smtClean="0">
                <a:solidFill>
                  <a:srgbClr val="3333FF"/>
                </a:solidFill>
              </a:rPr>
              <a:t> n</a:t>
            </a:r>
            <a:r>
              <a:rPr lang="en-US" altLang="ko-KR" smtClean="0"/>
              <a:t> elements into ascending order.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7, 3, 6, 2, 1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en-US" altLang="ko-KR" smtClean="0">
                <a:solidFill>
                  <a:srgbClr val="3333FF"/>
                </a:solidFill>
                <a:sym typeface="Wingdings" pitchFamily="2" charset="2"/>
              </a:rPr>
              <a:t>1, 2, 3, 6, 7</a:t>
            </a:r>
            <a:endParaRPr lang="ko-KR" altLang="en-US" smtClean="0">
              <a:solidFill>
                <a:srgbClr val="3333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FF0000"/>
                </a:solidFill>
              </a:rPr>
              <a:t>Natural</a:t>
            </a:r>
            <a:r>
              <a:rPr lang="en-US" altLang="ko-KR" smtClean="0"/>
              <a:t> Merge Sort</a:t>
            </a:r>
            <a:endParaRPr lang="ko-KR" altLang="en-US" smtClean="0"/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064500" cy="47942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Initial sorted segments are the naturally occurring sorted segments in the input.</a:t>
            </a:r>
          </a:p>
          <a:p>
            <a:pPr eaLnBrk="1" hangingPunct="1"/>
            <a:r>
              <a:rPr lang="en-US" altLang="ko-KR" smtClean="0"/>
              <a:t>Input = </a:t>
            </a:r>
            <a:r>
              <a:rPr lang="en-US" altLang="ko-KR" smtClean="0">
                <a:solidFill>
                  <a:srgbClr val="3333FF"/>
                </a:solidFill>
              </a:rPr>
              <a:t>[8, 9, 10, 2, 5, 7, 9, 11, 13, 15, 6, 12, 14].</a:t>
            </a:r>
          </a:p>
          <a:p>
            <a:pPr eaLnBrk="1" hangingPunct="1"/>
            <a:r>
              <a:rPr lang="en-US" altLang="ko-KR" smtClean="0"/>
              <a:t>Initial segments are:</a:t>
            </a:r>
          </a:p>
          <a:p>
            <a:pPr lvl="1" eaLnBrk="1" hangingPunct="1"/>
            <a:r>
              <a:rPr lang="en-US" altLang="ko-KR" smtClean="0">
                <a:solidFill>
                  <a:srgbClr val="3333FF"/>
                </a:solidFill>
              </a:rPr>
              <a:t>[8, 9, 10] [2, 5, 7, 9, 11, 13, 15] [6, 12, 14]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2 </a:t>
            </a:r>
            <a:r>
              <a:rPr lang="en-US" altLang="ko-KR" smtClean="0"/>
              <a:t>(instead of </a:t>
            </a:r>
            <a:r>
              <a:rPr lang="en-US" altLang="ko-KR" smtClean="0">
                <a:solidFill>
                  <a:srgbClr val="3333FF"/>
                </a:solidFill>
              </a:rPr>
              <a:t>4</a:t>
            </a:r>
            <a:r>
              <a:rPr lang="en-US" altLang="ko-KR" smtClean="0"/>
              <a:t>) merge passes suffice.</a:t>
            </a:r>
          </a:p>
          <a:p>
            <a:pPr eaLnBrk="1" hangingPunct="1"/>
            <a:r>
              <a:rPr lang="en-US" altLang="ko-KR" smtClean="0"/>
              <a:t>Segment boundaries have </a:t>
            </a:r>
            <a:r>
              <a:rPr lang="en-US" altLang="ko-KR" smtClean="0">
                <a:solidFill>
                  <a:srgbClr val="3333FF"/>
                </a:solidFill>
              </a:rPr>
              <a:t>a[i] &gt; a[i+1].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java.util.Arrays.sort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프리미티브</a:t>
            </a:r>
            <a:r>
              <a:rPr lang="ko-KR" altLang="en-US" dirty="0" smtClean="0"/>
              <a:t> 타입의 배열을 위한 </a:t>
            </a:r>
            <a:r>
              <a:rPr lang="en-US" altLang="ko-KR" dirty="0" err="1" smtClean="0"/>
              <a:t>Arrays.sort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Quick Sort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길이가 </a:t>
            </a:r>
            <a:r>
              <a:rPr lang="en-US" altLang="ko-KR" dirty="0" smtClean="0"/>
              <a:t>threshold (=7) </a:t>
            </a:r>
            <a:r>
              <a:rPr lang="ko-KR" altLang="en-US" dirty="0" smtClean="0"/>
              <a:t>보다 작아지면 </a:t>
            </a:r>
            <a:r>
              <a:rPr lang="en-US" altLang="ko-KR" dirty="0" smtClean="0"/>
              <a:t>Insertion Sort</a:t>
            </a:r>
          </a:p>
          <a:p>
            <a:pPr lvl="1"/>
            <a:r>
              <a:rPr lang="en-US" altLang="ko-KR" dirty="0" smtClean="0"/>
              <a:t>Median of Three </a:t>
            </a:r>
            <a:r>
              <a:rPr lang="ko-KR" altLang="en-US" dirty="0" smtClean="0"/>
              <a:t>기법 사용</a:t>
            </a:r>
            <a:endParaRPr lang="en-US" altLang="ko-KR" dirty="0" smtClean="0"/>
          </a:p>
          <a:p>
            <a:r>
              <a:rPr lang="en-US" altLang="ko-KR" dirty="0" smtClean="0"/>
              <a:t>Object</a:t>
            </a:r>
            <a:r>
              <a:rPr lang="ko-KR" altLang="en-US" dirty="0" smtClean="0"/>
              <a:t>의 배열을 위한 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수정된 </a:t>
            </a:r>
            <a:r>
              <a:rPr lang="en-US" altLang="ko-KR" dirty="0" smtClean="0"/>
              <a:t>Merge Sort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길이가 </a:t>
            </a:r>
            <a:r>
              <a:rPr lang="en-US" altLang="ko-KR" dirty="0"/>
              <a:t>threshold (=7) </a:t>
            </a:r>
            <a:r>
              <a:rPr lang="ko-KR" altLang="en-US" dirty="0"/>
              <a:t>보다 작아지면 </a:t>
            </a:r>
            <a:r>
              <a:rPr lang="en-US" altLang="ko-KR"/>
              <a:t>Insertion Sort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Merge 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세그먼트의 마지막 원소와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세그먼트의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원소 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연결 </a:t>
            </a:r>
            <a:r>
              <a:rPr lang="en-US" altLang="ko-KR" dirty="0" smtClean="0"/>
              <a:t>(concatenation)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5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874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C++ STL sort Function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135938" cy="3887788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Quick sort.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Switch to heap sort when number of subdivisions exceeds some constant times </a:t>
            </a:r>
            <a:r>
              <a:rPr lang="en-US" altLang="ko-KR" smtClean="0">
                <a:solidFill>
                  <a:srgbClr val="3333FF"/>
                </a:solidFill>
              </a:rPr>
              <a:t>log</a:t>
            </a:r>
            <a:r>
              <a:rPr lang="en-US" altLang="ko-KR" baseline="-25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Switch to insertion sort when segment size becomes small.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C++ STL stable_sort Function</a:t>
            </a:r>
            <a:endParaRPr lang="ko-KR" altLang="en-US" smtClean="0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07375" cy="38877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Merge sort is stable (relative order of elements with equal keys is not changed).</a:t>
            </a:r>
          </a:p>
          <a:p>
            <a:pPr eaLnBrk="1" hangingPunct="1"/>
            <a:r>
              <a:rPr lang="en-US" altLang="ko-KR" smtClean="0"/>
              <a:t>Quick sort is not stable.</a:t>
            </a:r>
          </a:p>
          <a:p>
            <a:pPr eaLnBrk="1" hangingPunct="1"/>
            <a:r>
              <a:rPr lang="en-US" altLang="ko-KR" smtClean="0"/>
              <a:t>STL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s stable_sort is a merge sort that switches to insertion sort when segment size is small.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Heap Sort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Max Heap</a:t>
            </a:r>
          </a:p>
          <a:p>
            <a:pPr eaLnBrk="1" hangingPunct="1"/>
            <a:r>
              <a:rPr lang="en-US" altLang="ko-KR" smtClean="0"/>
              <a:t>Swap the Max element and the last element</a:t>
            </a:r>
          </a:p>
          <a:p>
            <a:pPr eaLnBrk="1" hangingPunct="1"/>
            <a:r>
              <a:rPr lang="en-US" altLang="ko-KR" smtClean="0"/>
              <a:t>Restructure the heap with </a:t>
            </a:r>
            <a:r>
              <a:rPr lang="en-US" altLang="ko-KR" smtClean="0">
                <a:solidFill>
                  <a:srgbClr val="3333FF"/>
                </a:solidFill>
              </a:rPr>
              <a:t>k </a:t>
            </a:r>
            <a:r>
              <a:rPr lang="en-US" altLang="ko-KR" smtClean="0">
                <a:solidFill>
                  <a:srgbClr val="3333FF"/>
                </a:solidFill>
                <a:latin typeface="Arial" charset="0"/>
              </a:rPr>
              <a:t>–</a:t>
            </a:r>
            <a:r>
              <a:rPr lang="en-US" altLang="ko-KR" smtClean="0">
                <a:solidFill>
                  <a:srgbClr val="3333FF"/>
                </a:solidFill>
              </a:rPr>
              <a:t> 1</a:t>
            </a:r>
            <a:r>
              <a:rPr lang="en-US" altLang="ko-KR" smtClean="0"/>
              <a:t> nodes, where </a:t>
            </a:r>
            <a:r>
              <a:rPr lang="en-US" altLang="ko-KR" smtClean="0">
                <a:solidFill>
                  <a:srgbClr val="3333FF"/>
                </a:solidFill>
              </a:rPr>
              <a:t>k</a:t>
            </a:r>
            <a:r>
              <a:rPr lang="en-US" altLang="ko-KR" smtClean="0"/>
              <a:t> is the current unsorted number of nodes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Fast initialization</a:t>
            </a:r>
            <a:r>
              <a:rPr lang="en-US" altLang="ko-KR" smtClean="0"/>
              <a:t> of Max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 Heap Sort Example</a:t>
            </a:r>
            <a:endParaRPr lang="ko-KR" altLang="en-US" sz="3800" smtClean="0"/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463550" y="1454150"/>
            <a:ext cx="7531100" cy="3340100"/>
            <a:chOff x="292" y="916"/>
            <a:chExt cx="4744" cy="2104"/>
          </a:xfrm>
        </p:grpSpPr>
        <p:sp>
          <p:nvSpPr>
            <p:cNvPr id="36898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99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0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1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2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3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4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5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6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07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8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9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0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1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2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3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4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5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6916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917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8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919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20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21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22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23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6869" name="Rectangle 30"/>
          <p:cNvSpPr>
            <a:spLocks noChangeArrowheads="1"/>
          </p:cNvSpPr>
          <p:nvPr/>
        </p:nvSpPr>
        <p:spPr bwMode="auto">
          <a:xfrm>
            <a:off x="692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0" name="Rectangle 31"/>
          <p:cNvSpPr>
            <a:spLocks noChangeArrowheads="1"/>
          </p:cNvSpPr>
          <p:nvPr/>
        </p:nvSpPr>
        <p:spPr bwMode="auto">
          <a:xfrm>
            <a:off x="1149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1" name="Rectangle 32"/>
          <p:cNvSpPr>
            <a:spLocks noChangeArrowheads="1"/>
          </p:cNvSpPr>
          <p:nvPr/>
        </p:nvSpPr>
        <p:spPr bwMode="auto">
          <a:xfrm>
            <a:off x="1606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2" name="Rectangle 33"/>
          <p:cNvSpPr>
            <a:spLocks noChangeArrowheads="1"/>
          </p:cNvSpPr>
          <p:nvPr/>
        </p:nvSpPr>
        <p:spPr bwMode="auto">
          <a:xfrm>
            <a:off x="2063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3" name="Rectangle 34"/>
          <p:cNvSpPr>
            <a:spLocks noChangeArrowheads="1"/>
          </p:cNvSpPr>
          <p:nvPr/>
        </p:nvSpPr>
        <p:spPr bwMode="auto">
          <a:xfrm>
            <a:off x="2520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4" name="Rectangle 35"/>
          <p:cNvSpPr>
            <a:spLocks noChangeArrowheads="1"/>
          </p:cNvSpPr>
          <p:nvPr/>
        </p:nvSpPr>
        <p:spPr bwMode="auto">
          <a:xfrm>
            <a:off x="29781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5" name="Rectangle 36"/>
          <p:cNvSpPr>
            <a:spLocks noChangeArrowheads="1"/>
          </p:cNvSpPr>
          <p:nvPr/>
        </p:nvSpPr>
        <p:spPr bwMode="auto">
          <a:xfrm>
            <a:off x="3435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6" name="Rectangle 37"/>
          <p:cNvSpPr>
            <a:spLocks noChangeArrowheads="1"/>
          </p:cNvSpPr>
          <p:nvPr/>
        </p:nvSpPr>
        <p:spPr bwMode="auto">
          <a:xfrm>
            <a:off x="3892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7" name="Rectangle 38"/>
          <p:cNvSpPr>
            <a:spLocks noChangeArrowheads="1"/>
          </p:cNvSpPr>
          <p:nvPr/>
        </p:nvSpPr>
        <p:spPr bwMode="auto">
          <a:xfrm>
            <a:off x="4349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8" name="Rectangle 39"/>
          <p:cNvSpPr>
            <a:spLocks noChangeArrowheads="1"/>
          </p:cNvSpPr>
          <p:nvPr/>
        </p:nvSpPr>
        <p:spPr bwMode="auto">
          <a:xfrm>
            <a:off x="4806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9" name="Rectangle 47"/>
          <p:cNvSpPr>
            <a:spLocks noChangeArrowheads="1"/>
          </p:cNvSpPr>
          <p:nvPr/>
        </p:nvSpPr>
        <p:spPr bwMode="auto">
          <a:xfrm>
            <a:off x="1219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6880" name="Rectangle 48"/>
          <p:cNvSpPr>
            <a:spLocks noChangeArrowheads="1"/>
          </p:cNvSpPr>
          <p:nvPr/>
        </p:nvSpPr>
        <p:spPr bwMode="auto">
          <a:xfrm>
            <a:off x="1676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6881" name="Rectangle 49"/>
          <p:cNvSpPr>
            <a:spLocks noChangeArrowheads="1"/>
          </p:cNvSpPr>
          <p:nvPr/>
        </p:nvSpPr>
        <p:spPr bwMode="auto">
          <a:xfrm>
            <a:off x="2133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6882" name="Rectangle 50"/>
          <p:cNvSpPr>
            <a:spLocks noChangeArrowheads="1"/>
          </p:cNvSpPr>
          <p:nvPr/>
        </p:nvSpPr>
        <p:spPr bwMode="auto">
          <a:xfrm>
            <a:off x="2590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6883" name="Rectangle 51"/>
          <p:cNvSpPr>
            <a:spLocks noChangeArrowheads="1"/>
          </p:cNvSpPr>
          <p:nvPr/>
        </p:nvSpPr>
        <p:spPr bwMode="auto">
          <a:xfrm>
            <a:off x="30480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6884" name="Rectangle 52"/>
          <p:cNvSpPr>
            <a:spLocks noChangeArrowheads="1"/>
          </p:cNvSpPr>
          <p:nvPr/>
        </p:nvSpPr>
        <p:spPr bwMode="auto">
          <a:xfrm>
            <a:off x="3505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885" name="Rectangle 53"/>
          <p:cNvSpPr>
            <a:spLocks noChangeArrowheads="1"/>
          </p:cNvSpPr>
          <p:nvPr/>
        </p:nvSpPr>
        <p:spPr bwMode="auto">
          <a:xfrm>
            <a:off x="3962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6886" name="Rectangle 54"/>
          <p:cNvSpPr>
            <a:spLocks noChangeArrowheads="1"/>
          </p:cNvSpPr>
          <p:nvPr/>
        </p:nvSpPr>
        <p:spPr bwMode="auto">
          <a:xfrm>
            <a:off x="4419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6887" name="Rectangle 55"/>
          <p:cNvSpPr>
            <a:spLocks noChangeArrowheads="1"/>
          </p:cNvSpPr>
          <p:nvPr/>
        </p:nvSpPr>
        <p:spPr bwMode="auto">
          <a:xfrm>
            <a:off x="4876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888" name="Rectangle 56"/>
          <p:cNvSpPr>
            <a:spLocks noChangeArrowheads="1"/>
          </p:cNvSpPr>
          <p:nvPr/>
        </p:nvSpPr>
        <p:spPr bwMode="auto">
          <a:xfrm>
            <a:off x="1219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889" name="Rectangle 57"/>
          <p:cNvSpPr>
            <a:spLocks noChangeArrowheads="1"/>
          </p:cNvSpPr>
          <p:nvPr/>
        </p:nvSpPr>
        <p:spPr bwMode="auto">
          <a:xfrm>
            <a:off x="1676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890" name="Rectangle 58"/>
          <p:cNvSpPr>
            <a:spLocks noChangeArrowheads="1"/>
          </p:cNvSpPr>
          <p:nvPr/>
        </p:nvSpPr>
        <p:spPr bwMode="auto">
          <a:xfrm>
            <a:off x="2133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6891" name="Rectangle 59"/>
          <p:cNvSpPr>
            <a:spLocks noChangeArrowheads="1"/>
          </p:cNvSpPr>
          <p:nvPr/>
        </p:nvSpPr>
        <p:spPr bwMode="auto">
          <a:xfrm>
            <a:off x="2590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6892" name="Rectangle 60"/>
          <p:cNvSpPr>
            <a:spLocks noChangeArrowheads="1"/>
          </p:cNvSpPr>
          <p:nvPr/>
        </p:nvSpPr>
        <p:spPr bwMode="auto">
          <a:xfrm>
            <a:off x="3048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6893" name="Rectangle 61"/>
          <p:cNvSpPr>
            <a:spLocks noChangeArrowheads="1"/>
          </p:cNvSpPr>
          <p:nvPr/>
        </p:nvSpPr>
        <p:spPr bwMode="auto">
          <a:xfrm>
            <a:off x="3505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6894" name="Rectangle 62"/>
          <p:cNvSpPr>
            <a:spLocks noChangeArrowheads="1"/>
          </p:cNvSpPr>
          <p:nvPr/>
        </p:nvSpPr>
        <p:spPr bwMode="auto">
          <a:xfrm>
            <a:off x="3962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6895" name="Rectangle 63"/>
          <p:cNvSpPr>
            <a:spLocks noChangeArrowheads="1"/>
          </p:cNvSpPr>
          <p:nvPr/>
        </p:nvSpPr>
        <p:spPr bwMode="auto">
          <a:xfrm>
            <a:off x="4419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6896" name="Rectangle 64"/>
          <p:cNvSpPr>
            <a:spLocks noChangeArrowheads="1"/>
          </p:cNvSpPr>
          <p:nvPr/>
        </p:nvSpPr>
        <p:spPr bwMode="auto">
          <a:xfrm>
            <a:off x="4876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6897" name="Rectangle 66"/>
          <p:cNvSpPr>
            <a:spLocks noChangeArrowheads="1"/>
          </p:cNvSpPr>
          <p:nvPr/>
        </p:nvSpPr>
        <p:spPr bwMode="auto">
          <a:xfrm>
            <a:off x="762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 Heap Sort Example</a:t>
            </a:r>
            <a:endParaRPr lang="ko-KR" altLang="en-US" sz="3800" smtClean="0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8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10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7911" name="Rectangle 2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7912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13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7914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7915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692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1149350" y="5084763"/>
            <a:ext cx="444500" cy="4445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1606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2063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1" name="Rectangle 34"/>
          <p:cNvSpPr>
            <a:spLocks noChangeArrowheads="1"/>
          </p:cNvSpPr>
          <p:nvPr/>
        </p:nvSpPr>
        <p:spPr bwMode="auto">
          <a:xfrm>
            <a:off x="2520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2" name="Rectangle 35"/>
          <p:cNvSpPr>
            <a:spLocks noChangeArrowheads="1"/>
          </p:cNvSpPr>
          <p:nvPr/>
        </p:nvSpPr>
        <p:spPr bwMode="auto">
          <a:xfrm>
            <a:off x="29781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3" name="Rectangle 36"/>
          <p:cNvSpPr>
            <a:spLocks noChangeArrowheads="1"/>
          </p:cNvSpPr>
          <p:nvPr/>
        </p:nvSpPr>
        <p:spPr bwMode="auto">
          <a:xfrm>
            <a:off x="3435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4" name="Rectangle 37"/>
          <p:cNvSpPr>
            <a:spLocks noChangeArrowheads="1"/>
          </p:cNvSpPr>
          <p:nvPr/>
        </p:nvSpPr>
        <p:spPr bwMode="auto">
          <a:xfrm>
            <a:off x="3892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5" name="Rectangle 38"/>
          <p:cNvSpPr>
            <a:spLocks noChangeArrowheads="1"/>
          </p:cNvSpPr>
          <p:nvPr/>
        </p:nvSpPr>
        <p:spPr bwMode="auto">
          <a:xfrm>
            <a:off x="4349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6" name="Rectangle 39"/>
          <p:cNvSpPr>
            <a:spLocks noChangeArrowheads="1"/>
          </p:cNvSpPr>
          <p:nvPr/>
        </p:nvSpPr>
        <p:spPr bwMode="auto">
          <a:xfrm>
            <a:off x="4806950" y="5084763"/>
            <a:ext cx="444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27" name="Rectangle 40"/>
          <p:cNvSpPr>
            <a:spLocks noChangeArrowheads="1"/>
          </p:cNvSpPr>
          <p:nvPr/>
        </p:nvSpPr>
        <p:spPr bwMode="auto">
          <a:xfrm>
            <a:off x="1219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28" name="Rectangle 41"/>
          <p:cNvSpPr>
            <a:spLocks noChangeArrowheads="1"/>
          </p:cNvSpPr>
          <p:nvPr/>
        </p:nvSpPr>
        <p:spPr bwMode="auto">
          <a:xfrm>
            <a:off x="1676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29" name="Rectangle 42"/>
          <p:cNvSpPr>
            <a:spLocks noChangeArrowheads="1"/>
          </p:cNvSpPr>
          <p:nvPr/>
        </p:nvSpPr>
        <p:spPr bwMode="auto">
          <a:xfrm>
            <a:off x="2133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7930" name="Rectangle 43"/>
          <p:cNvSpPr>
            <a:spLocks noChangeArrowheads="1"/>
          </p:cNvSpPr>
          <p:nvPr/>
        </p:nvSpPr>
        <p:spPr bwMode="auto">
          <a:xfrm>
            <a:off x="2590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7931" name="Rectangle 44"/>
          <p:cNvSpPr>
            <a:spLocks noChangeArrowheads="1"/>
          </p:cNvSpPr>
          <p:nvPr/>
        </p:nvSpPr>
        <p:spPr bwMode="auto">
          <a:xfrm>
            <a:off x="30480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7932" name="Rectangle 45"/>
          <p:cNvSpPr>
            <a:spLocks noChangeArrowheads="1"/>
          </p:cNvSpPr>
          <p:nvPr/>
        </p:nvSpPr>
        <p:spPr bwMode="auto">
          <a:xfrm>
            <a:off x="3505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33" name="Rectangle 46"/>
          <p:cNvSpPr>
            <a:spLocks noChangeArrowheads="1"/>
          </p:cNvSpPr>
          <p:nvPr/>
        </p:nvSpPr>
        <p:spPr bwMode="auto">
          <a:xfrm>
            <a:off x="3962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7934" name="Rectangle 47"/>
          <p:cNvSpPr>
            <a:spLocks noChangeArrowheads="1"/>
          </p:cNvSpPr>
          <p:nvPr/>
        </p:nvSpPr>
        <p:spPr bwMode="auto">
          <a:xfrm>
            <a:off x="4419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7935" name="Rectangle 48"/>
          <p:cNvSpPr>
            <a:spLocks noChangeArrowheads="1"/>
          </p:cNvSpPr>
          <p:nvPr/>
        </p:nvSpPr>
        <p:spPr bwMode="auto">
          <a:xfrm>
            <a:off x="4876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36" name="Rectangle 49"/>
          <p:cNvSpPr>
            <a:spLocks noChangeArrowheads="1"/>
          </p:cNvSpPr>
          <p:nvPr/>
        </p:nvSpPr>
        <p:spPr bwMode="auto">
          <a:xfrm>
            <a:off x="1219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937" name="Rectangle 50"/>
          <p:cNvSpPr>
            <a:spLocks noChangeArrowheads="1"/>
          </p:cNvSpPr>
          <p:nvPr/>
        </p:nvSpPr>
        <p:spPr bwMode="auto">
          <a:xfrm>
            <a:off x="1676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38" name="Rectangle 51"/>
          <p:cNvSpPr>
            <a:spLocks noChangeArrowheads="1"/>
          </p:cNvSpPr>
          <p:nvPr/>
        </p:nvSpPr>
        <p:spPr bwMode="auto">
          <a:xfrm>
            <a:off x="2133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39" name="Rectangle 52"/>
          <p:cNvSpPr>
            <a:spLocks noChangeArrowheads="1"/>
          </p:cNvSpPr>
          <p:nvPr/>
        </p:nvSpPr>
        <p:spPr bwMode="auto">
          <a:xfrm>
            <a:off x="2590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40" name="Rectangle 53"/>
          <p:cNvSpPr>
            <a:spLocks noChangeArrowheads="1"/>
          </p:cNvSpPr>
          <p:nvPr/>
        </p:nvSpPr>
        <p:spPr bwMode="auto">
          <a:xfrm>
            <a:off x="3048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7941" name="Rectangle 54"/>
          <p:cNvSpPr>
            <a:spLocks noChangeArrowheads="1"/>
          </p:cNvSpPr>
          <p:nvPr/>
        </p:nvSpPr>
        <p:spPr bwMode="auto">
          <a:xfrm>
            <a:off x="3505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7942" name="Rectangle 55"/>
          <p:cNvSpPr>
            <a:spLocks noChangeArrowheads="1"/>
          </p:cNvSpPr>
          <p:nvPr/>
        </p:nvSpPr>
        <p:spPr bwMode="auto">
          <a:xfrm>
            <a:off x="3962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7943" name="Rectangle 56"/>
          <p:cNvSpPr>
            <a:spLocks noChangeArrowheads="1"/>
          </p:cNvSpPr>
          <p:nvPr/>
        </p:nvSpPr>
        <p:spPr bwMode="auto">
          <a:xfrm>
            <a:off x="4419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44" name="Rectangle 57"/>
          <p:cNvSpPr>
            <a:spLocks noChangeArrowheads="1"/>
          </p:cNvSpPr>
          <p:nvPr/>
        </p:nvSpPr>
        <p:spPr bwMode="auto">
          <a:xfrm>
            <a:off x="4876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45" name="Rectangle 58"/>
          <p:cNvSpPr>
            <a:spLocks noChangeArrowheads="1"/>
          </p:cNvSpPr>
          <p:nvPr/>
        </p:nvSpPr>
        <p:spPr bwMode="auto">
          <a:xfrm>
            <a:off x="762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 Heap Sort Example</a:t>
            </a:r>
            <a:endParaRPr lang="ko-KR" altLang="en-US" sz="3800" smtClean="0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2" name="Rectangle 21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8933" name="Rectangle 22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934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36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37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938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8939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8940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941" name="Rectangle 30"/>
          <p:cNvSpPr>
            <a:spLocks noChangeArrowheads="1"/>
          </p:cNvSpPr>
          <p:nvPr/>
        </p:nvSpPr>
        <p:spPr bwMode="auto">
          <a:xfrm>
            <a:off x="692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2" name="Rectangle 31"/>
          <p:cNvSpPr>
            <a:spLocks noChangeArrowheads="1"/>
          </p:cNvSpPr>
          <p:nvPr/>
        </p:nvSpPr>
        <p:spPr bwMode="auto">
          <a:xfrm>
            <a:off x="1149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3" name="Rectangle 32"/>
          <p:cNvSpPr>
            <a:spLocks noChangeArrowheads="1"/>
          </p:cNvSpPr>
          <p:nvPr/>
        </p:nvSpPr>
        <p:spPr bwMode="auto">
          <a:xfrm>
            <a:off x="1606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4" name="Rectangle 33"/>
          <p:cNvSpPr>
            <a:spLocks noChangeArrowheads="1"/>
          </p:cNvSpPr>
          <p:nvPr/>
        </p:nvSpPr>
        <p:spPr bwMode="auto">
          <a:xfrm>
            <a:off x="2063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5" name="Rectangle 34"/>
          <p:cNvSpPr>
            <a:spLocks noChangeArrowheads="1"/>
          </p:cNvSpPr>
          <p:nvPr/>
        </p:nvSpPr>
        <p:spPr bwMode="auto">
          <a:xfrm>
            <a:off x="2520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6" name="Rectangle 35"/>
          <p:cNvSpPr>
            <a:spLocks noChangeArrowheads="1"/>
          </p:cNvSpPr>
          <p:nvPr/>
        </p:nvSpPr>
        <p:spPr bwMode="auto">
          <a:xfrm>
            <a:off x="2978150" y="5084763"/>
            <a:ext cx="444500" cy="4445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7" name="Rectangle 36"/>
          <p:cNvSpPr>
            <a:spLocks noChangeArrowheads="1"/>
          </p:cNvSpPr>
          <p:nvPr/>
        </p:nvSpPr>
        <p:spPr bwMode="auto">
          <a:xfrm>
            <a:off x="3435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8" name="Rectangle 37"/>
          <p:cNvSpPr>
            <a:spLocks noChangeArrowheads="1"/>
          </p:cNvSpPr>
          <p:nvPr/>
        </p:nvSpPr>
        <p:spPr bwMode="auto">
          <a:xfrm>
            <a:off x="3892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9" name="Rectangle 38"/>
          <p:cNvSpPr>
            <a:spLocks noChangeArrowheads="1"/>
          </p:cNvSpPr>
          <p:nvPr/>
        </p:nvSpPr>
        <p:spPr bwMode="auto">
          <a:xfrm>
            <a:off x="4349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0" name="Rectangle 39"/>
          <p:cNvSpPr>
            <a:spLocks noChangeArrowheads="1"/>
          </p:cNvSpPr>
          <p:nvPr/>
        </p:nvSpPr>
        <p:spPr bwMode="auto">
          <a:xfrm>
            <a:off x="4806950" y="5084763"/>
            <a:ext cx="444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51" name="Rectangle 40"/>
          <p:cNvSpPr>
            <a:spLocks noChangeArrowheads="1"/>
          </p:cNvSpPr>
          <p:nvPr/>
        </p:nvSpPr>
        <p:spPr bwMode="auto">
          <a:xfrm>
            <a:off x="1219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8952" name="Rectangle 41"/>
          <p:cNvSpPr>
            <a:spLocks noChangeArrowheads="1"/>
          </p:cNvSpPr>
          <p:nvPr/>
        </p:nvSpPr>
        <p:spPr bwMode="auto">
          <a:xfrm>
            <a:off x="1676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953" name="Rectangle 42"/>
          <p:cNvSpPr>
            <a:spLocks noChangeArrowheads="1"/>
          </p:cNvSpPr>
          <p:nvPr/>
        </p:nvSpPr>
        <p:spPr bwMode="auto">
          <a:xfrm>
            <a:off x="2133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954" name="Rectangle 43"/>
          <p:cNvSpPr>
            <a:spLocks noChangeArrowheads="1"/>
          </p:cNvSpPr>
          <p:nvPr/>
        </p:nvSpPr>
        <p:spPr bwMode="auto">
          <a:xfrm>
            <a:off x="2590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955" name="Rectangle 44"/>
          <p:cNvSpPr>
            <a:spLocks noChangeArrowheads="1"/>
          </p:cNvSpPr>
          <p:nvPr/>
        </p:nvSpPr>
        <p:spPr bwMode="auto">
          <a:xfrm>
            <a:off x="30480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56" name="Rectangle 45"/>
          <p:cNvSpPr>
            <a:spLocks noChangeArrowheads="1"/>
          </p:cNvSpPr>
          <p:nvPr/>
        </p:nvSpPr>
        <p:spPr bwMode="auto">
          <a:xfrm>
            <a:off x="3505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57" name="Rectangle 46"/>
          <p:cNvSpPr>
            <a:spLocks noChangeArrowheads="1"/>
          </p:cNvSpPr>
          <p:nvPr/>
        </p:nvSpPr>
        <p:spPr bwMode="auto">
          <a:xfrm>
            <a:off x="3962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958" name="Rectangle 47"/>
          <p:cNvSpPr>
            <a:spLocks noChangeArrowheads="1"/>
          </p:cNvSpPr>
          <p:nvPr/>
        </p:nvSpPr>
        <p:spPr bwMode="auto">
          <a:xfrm>
            <a:off x="4419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8959" name="Rectangle 48"/>
          <p:cNvSpPr>
            <a:spLocks noChangeArrowheads="1"/>
          </p:cNvSpPr>
          <p:nvPr/>
        </p:nvSpPr>
        <p:spPr bwMode="auto">
          <a:xfrm>
            <a:off x="4876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8960" name="Rectangle 49"/>
          <p:cNvSpPr>
            <a:spLocks noChangeArrowheads="1"/>
          </p:cNvSpPr>
          <p:nvPr/>
        </p:nvSpPr>
        <p:spPr bwMode="auto">
          <a:xfrm>
            <a:off x="1219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61" name="Rectangle 50"/>
          <p:cNvSpPr>
            <a:spLocks noChangeArrowheads="1"/>
          </p:cNvSpPr>
          <p:nvPr/>
        </p:nvSpPr>
        <p:spPr bwMode="auto">
          <a:xfrm>
            <a:off x="1676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62" name="Rectangle 51"/>
          <p:cNvSpPr>
            <a:spLocks noChangeArrowheads="1"/>
          </p:cNvSpPr>
          <p:nvPr/>
        </p:nvSpPr>
        <p:spPr bwMode="auto">
          <a:xfrm>
            <a:off x="2133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963" name="Rectangle 52"/>
          <p:cNvSpPr>
            <a:spLocks noChangeArrowheads="1"/>
          </p:cNvSpPr>
          <p:nvPr/>
        </p:nvSpPr>
        <p:spPr bwMode="auto">
          <a:xfrm>
            <a:off x="2590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8964" name="Rectangle 53"/>
          <p:cNvSpPr>
            <a:spLocks noChangeArrowheads="1"/>
          </p:cNvSpPr>
          <p:nvPr/>
        </p:nvSpPr>
        <p:spPr bwMode="auto">
          <a:xfrm>
            <a:off x="3048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8965" name="Rectangle 54"/>
          <p:cNvSpPr>
            <a:spLocks noChangeArrowheads="1"/>
          </p:cNvSpPr>
          <p:nvPr/>
        </p:nvSpPr>
        <p:spPr bwMode="auto">
          <a:xfrm>
            <a:off x="3505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966" name="Rectangle 55"/>
          <p:cNvSpPr>
            <a:spLocks noChangeArrowheads="1"/>
          </p:cNvSpPr>
          <p:nvPr/>
        </p:nvSpPr>
        <p:spPr bwMode="auto">
          <a:xfrm>
            <a:off x="3962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967" name="Rectangle 56"/>
          <p:cNvSpPr>
            <a:spLocks noChangeArrowheads="1"/>
          </p:cNvSpPr>
          <p:nvPr/>
        </p:nvSpPr>
        <p:spPr bwMode="auto">
          <a:xfrm>
            <a:off x="4419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8968" name="Rectangle 57"/>
          <p:cNvSpPr>
            <a:spLocks noChangeArrowheads="1"/>
          </p:cNvSpPr>
          <p:nvPr/>
        </p:nvSpPr>
        <p:spPr bwMode="auto">
          <a:xfrm>
            <a:off x="4876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8969" name="Rectangle 58"/>
          <p:cNvSpPr>
            <a:spLocks noChangeArrowheads="1"/>
          </p:cNvSpPr>
          <p:nvPr/>
        </p:nvSpPr>
        <p:spPr bwMode="auto">
          <a:xfrm>
            <a:off x="762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 Heap Sort Example</a:t>
            </a:r>
            <a:endParaRPr lang="ko-KR" altLang="en-US" sz="3800" smtClean="0"/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8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251325" y="14779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92150" y="5084763"/>
            <a:ext cx="444500" cy="444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1149350" y="5084763"/>
            <a:ext cx="444500" cy="4445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1606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20637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5209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29781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34353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3892550" y="5084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4349750" y="5084763"/>
            <a:ext cx="444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806950" y="5084763"/>
            <a:ext cx="444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1219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1676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2133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2590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30480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35052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39624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44196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876800" y="51546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1219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1676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2133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590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3048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35052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39624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9990" name="Rectangle 54"/>
          <p:cNvSpPr>
            <a:spLocks noChangeArrowheads="1"/>
          </p:cNvSpPr>
          <p:nvPr/>
        </p:nvSpPr>
        <p:spPr bwMode="auto">
          <a:xfrm>
            <a:off x="44196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48768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762000" y="568801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04800" y="5334000"/>
            <a:ext cx="845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input array</a:t>
            </a:r>
            <a:r>
              <a:rPr lang="en-US" altLang="ko-KR" sz="2800">
                <a:solidFill>
                  <a:schemeClr val="bg2"/>
                </a:solidFill>
              </a:rPr>
              <a:t> = </a:t>
            </a:r>
            <a:r>
              <a:rPr lang="en-US" altLang="ko-KR" sz="2800">
                <a:solidFill>
                  <a:srgbClr val="3333FF"/>
                </a:solidFill>
              </a:rPr>
              <a:t>[-, 1, 2, 3, 4, 5, 6, 7, 8, 9, 10, 11]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3550" y="1454150"/>
            <a:ext cx="7531100" cy="3362325"/>
            <a:chOff x="292" y="916"/>
            <a:chExt cx="4744" cy="2118"/>
          </a:xfrm>
        </p:grpSpPr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91" name="Rectangle 31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Insertion Sort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924175"/>
            <a:ext cx="8351838" cy="33131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dirty="0" smtClean="0">
                <a:solidFill>
                  <a:srgbClr val="3333FF"/>
                </a:solidFill>
              </a:rPr>
              <a:t>n &lt;= 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already sorted. So, assume </a:t>
            </a:r>
            <a:r>
              <a:rPr lang="en-US" altLang="ko-KR" dirty="0" smtClean="0">
                <a:solidFill>
                  <a:srgbClr val="3333FF"/>
                </a:solidFill>
                <a:sym typeface="Wingdings" pitchFamily="2" charset="2"/>
              </a:rPr>
              <a:t>n &gt; 1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pPr eaLnBrk="1" hangingPunct="1"/>
            <a:r>
              <a:rPr lang="en-US" altLang="ko-KR" dirty="0" smtClean="0">
                <a:solidFill>
                  <a:srgbClr val="3333FF"/>
                </a:solidFill>
              </a:rPr>
              <a:t>a[0:n-2]</a:t>
            </a:r>
            <a:r>
              <a:rPr lang="en-US" altLang="ko-KR" dirty="0" smtClean="0"/>
              <a:t> is sorted recursively.</a:t>
            </a:r>
          </a:p>
          <a:p>
            <a:pPr eaLnBrk="1" hangingPunct="1"/>
            <a:r>
              <a:rPr lang="en-US" altLang="ko-KR" dirty="0" smtClean="0">
                <a:solidFill>
                  <a:srgbClr val="3333FF"/>
                </a:solidFill>
              </a:rPr>
              <a:t>a[n-1]</a:t>
            </a:r>
            <a:r>
              <a:rPr lang="en-US" altLang="ko-KR" dirty="0" smtClean="0"/>
              <a:t> is inserted into the sorted </a:t>
            </a:r>
            <a:r>
              <a:rPr lang="en-US" altLang="ko-KR" dirty="0" smtClean="0">
                <a:solidFill>
                  <a:srgbClr val="3333FF"/>
                </a:solidFill>
              </a:rPr>
              <a:t>a[0:n-2].</a:t>
            </a:r>
          </a:p>
          <a:p>
            <a:pPr eaLnBrk="1" hangingPunct="1"/>
            <a:r>
              <a:rPr lang="en-US" altLang="ko-KR" dirty="0" smtClean="0"/>
              <a:t>Complexity is </a:t>
            </a:r>
            <a:r>
              <a:rPr lang="en-US" altLang="ko-KR" dirty="0" smtClean="0">
                <a:solidFill>
                  <a:srgbClr val="3333FF"/>
                </a:solidFill>
              </a:rPr>
              <a:t>O(n</a:t>
            </a:r>
            <a:r>
              <a:rPr lang="en-US" altLang="ko-KR" baseline="30000" dirty="0" smtClean="0">
                <a:solidFill>
                  <a:srgbClr val="3333FF"/>
                </a:solidFill>
              </a:rPr>
              <a:t>2</a:t>
            </a:r>
            <a:r>
              <a:rPr lang="en-US" altLang="ko-KR" dirty="0" smtClean="0">
                <a:solidFill>
                  <a:srgbClr val="3333FF"/>
                </a:solidFill>
              </a:rPr>
              <a:t>).</a:t>
            </a:r>
          </a:p>
          <a:p>
            <a:pPr eaLnBrk="1" hangingPunct="1"/>
            <a:r>
              <a:rPr lang="en-US" altLang="ko-KR" dirty="0" smtClean="0"/>
              <a:t>Usually implemented non recursively.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524000"/>
            <a:ext cx="8534400" cy="1143000"/>
            <a:chOff x="384" y="480"/>
            <a:chExt cx="5376" cy="720"/>
          </a:xfrm>
        </p:grpSpPr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576" y="864"/>
              <a:ext cx="465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5078" name="Text Box 6"/>
            <p:cNvSpPr txBox="1">
              <a:spLocks noChangeArrowheads="1"/>
            </p:cNvSpPr>
            <p:nvPr/>
          </p:nvSpPr>
          <p:spPr bwMode="auto">
            <a:xfrm>
              <a:off x="384" y="480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defRPr/>
              </a:pPr>
              <a:r>
                <a:rPr kumimoji="0" lang="en-US" altLang="ko-KR" sz="240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a[0]</a:t>
              </a:r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5136" y="576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defRPr/>
              </a:pPr>
              <a:r>
                <a:rPr kumimoji="0" lang="en-US" altLang="ko-KR" sz="240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a[n-1]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1600200"/>
            <a:ext cx="7162800" cy="1066800"/>
            <a:chOff x="576" y="1584"/>
            <a:chExt cx="4512" cy="672"/>
          </a:xfrm>
        </p:grpSpPr>
        <p:sp>
          <p:nvSpPr>
            <p:cNvPr id="6152" name="Rectangle 9"/>
            <p:cNvSpPr>
              <a:spLocks noChangeArrowheads="1"/>
            </p:cNvSpPr>
            <p:nvPr/>
          </p:nvSpPr>
          <p:spPr bwMode="auto">
            <a:xfrm>
              <a:off x="576" y="1920"/>
              <a:ext cx="441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5082" name="Text Box 10"/>
            <p:cNvSpPr txBox="1">
              <a:spLocks noChangeArrowheads="1"/>
            </p:cNvSpPr>
            <p:nvPr/>
          </p:nvSpPr>
          <p:spPr bwMode="auto">
            <a:xfrm>
              <a:off x="4464" y="1584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defRPr/>
              </a:pPr>
              <a:r>
                <a:rPr kumimoji="0" lang="en-US" altLang="ko-KR" sz="240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a[n-2]</a:t>
              </a:r>
            </a:p>
          </p:txBody>
        </p:sp>
      </p:grp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7620000" y="2133600"/>
            <a:ext cx="3810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34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bldLvl="2" autoUpdateAnimBg="0"/>
      <p:bldP spid="51508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50875" y="4906963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Start at </a:t>
            </a:r>
            <a:r>
              <a:rPr lang="en-US" altLang="ko-KR" sz="2800">
                <a:solidFill>
                  <a:srgbClr val="FF0000"/>
                </a:solidFill>
              </a:rPr>
              <a:t>rightmost</a:t>
            </a:r>
            <a:r>
              <a:rPr lang="en-US" altLang="ko-KR" sz="2800"/>
              <a:t> array position that has a </a:t>
            </a:r>
            <a:r>
              <a:rPr lang="en-US" altLang="ko-KR" sz="2800">
                <a:solidFill>
                  <a:srgbClr val="FF0000"/>
                </a:solidFill>
              </a:rPr>
              <a:t>child</a:t>
            </a:r>
            <a:r>
              <a:rPr lang="en-US" altLang="ko-KR" sz="2800"/>
              <a:t>.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620713" y="5373688"/>
            <a:ext cx="769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Index 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n/2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1331913" y="5229225"/>
            <a:ext cx="59229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Move to next lower array position.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066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2411413" y="5084763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a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25749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2339975" y="5084763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a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48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2514600" y="4419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>
            <a:off x="2879725" y="33067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395288" y="5013325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Done, move to next lower array position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49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6675"/>
            <a:ext cx="77724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Quick Sort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35950" cy="48958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When </a:t>
            </a:r>
            <a:r>
              <a:rPr lang="en-US" altLang="ko-KR" sz="2600" smtClean="0">
                <a:solidFill>
                  <a:srgbClr val="3333FF"/>
                </a:solidFill>
              </a:rPr>
              <a:t>n &lt;= 1</a:t>
            </a:r>
            <a:r>
              <a:rPr lang="en-US" altLang="ko-KR" sz="2600" smtClean="0"/>
              <a:t>, the list is sorted.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When </a:t>
            </a:r>
            <a:r>
              <a:rPr lang="en-US" altLang="ko-KR" sz="2600" smtClean="0">
                <a:solidFill>
                  <a:srgbClr val="3333FF"/>
                </a:solidFill>
              </a:rPr>
              <a:t>n &gt; 1</a:t>
            </a:r>
            <a:r>
              <a:rPr lang="en-US" altLang="ko-KR" sz="2600" smtClean="0"/>
              <a:t>, select a </a:t>
            </a:r>
            <a:r>
              <a:rPr lang="en-US" altLang="ko-KR" sz="2600" smtClean="0">
                <a:solidFill>
                  <a:srgbClr val="3333FF"/>
                </a:solidFill>
              </a:rPr>
              <a:t>pivot</a:t>
            </a:r>
            <a:r>
              <a:rPr lang="en-US" altLang="ko-KR" sz="2600" smtClean="0"/>
              <a:t> element from out of the </a:t>
            </a:r>
            <a:r>
              <a:rPr lang="en-US" altLang="ko-KR" sz="2600" smtClean="0">
                <a:solidFill>
                  <a:srgbClr val="3333FF"/>
                </a:solidFill>
              </a:rPr>
              <a:t>n</a:t>
            </a:r>
            <a:r>
              <a:rPr lang="en-US" altLang="ko-KR" sz="2600" smtClean="0"/>
              <a:t> elements.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Partition the </a:t>
            </a:r>
            <a:r>
              <a:rPr lang="en-US" altLang="ko-KR" sz="2600" smtClean="0">
                <a:solidFill>
                  <a:srgbClr val="3333FF"/>
                </a:solidFill>
              </a:rPr>
              <a:t>n</a:t>
            </a:r>
            <a:r>
              <a:rPr lang="en-US" altLang="ko-KR" sz="2600" smtClean="0"/>
              <a:t> elements into </a:t>
            </a:r>
            <a:r>
              <a:rPr lang="en-US" altLang="ko-KR" sz="2600" smtClean="0">
                <a:solidFill>
                  <a:srgbClr val="3333FF"/>
                </a:solidFill>
              </a:rPr>
              <a:t>3</a:t>
            </a:r>
            <a:r>
              <a:rPr lang="en-US" altLang="ko-KR" sz="2600" smtClean="0"/>
              <a:t> segments </a:t>
            </a:r>
            <a:r>
              <a:rPr lang="en-US" altLang="ko-KR" sz="2600" smtClean="0">
                <a:solidFill>
                  <a:srgbClr val="3333FF"/>
                </a:solidFill>
              </a:rPr>
              <a:t>left</a:t>
            </a:r>
            <a:r>
              <a:rPr lang="en-US" altLang="ko-KR" sz="2600" smtClean="0"/>
              <a:t>, </a:t>
            </a:r>
            <a:r>
              <a:rPr lang="en-US" altLang="ko-KR" sz="2600" smtClean="0">
                <a:solidFill>
                  <a:srgbClr val="3333FF"/>
                </a:solidFill>
              </a:rPr>
              <a:t>middle</a:t>
            </a:r>
            <a:r>
              <a:rPr lang="en-US" altLang="ko-KR" sz="2600" smtClean="0"/>
              <a:t> and </a:t>
            </a:r>
            <a:r>
              <a:rPr lang="en-US" altLang="ko-KR" sz="2600" smtClean="0">
                <a:solidFill>
                  <a:srgbClr val="3333FF"/>
                </a:solidFill>
              </a:rPr>
              <a:t>right</a:t>
            </a:r>
            <a:r>
              <a:rPr lang="en-US" altLang="ko-KR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The </a:t>
            </a:r>
            <a:r>
              <a:rPr lang="en-US" altLang="ko-KR" sz="2600" smtClean="0">
                <a:solidFill>
                  <a:srgbClr val="3333FF"/>
                </a:solidFill>
              </a:rPr>
              <a:t>middle</a:t>
            </a:r>
            <a:r>
              <a:rPr lang="en-US" altLang="ko-KR" sz="2600" smtClean="0"/>
              <a:t> segment contains only the </a:t>
            </a:r>
            <a:r>
              <a:rPr lang="en-US" altLang="ko-KR" sz="2600" smtClean="0">
                <a:solidFill>
                  <a:srgbClr val="3333FF"/>
                </a:solidFill>
              </a:rPr>
              <a:t>pivot</a:t>
            </a:r>
            <a:r>
              <a:rPr lang="en-US" altLang="ko-KR" sz="2600" smtClean="0"/>
              <a:t>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All elements in the </a:t>
            </a:r>
            <a:r>
              <a:rPr lang="en-US" altLang="ko-KR" sz="2600" smtClean="0">
                <a:solidFill>
                  <a:srgbClr val="3333FF"/>
                </a:solidFill>
              </a:rPr>
              <a:t>left</a:t>
            </a:r>
            <a:r>
              <a:rPr lang="en-US" altLang="ko-KR" sz="2600" smtClean="0"/>
              <a:t> segment are </a:t>
            </a:r>
            <a:r>
              <a:rPr lang="en-US" altLang="ko-KR" sz="2600" smtClean="0">
                <a:solidFill>
                  <a:srgbClr val="3333FF"/>
                </a:solidFill>
              </a:rPr>
              <a:t>&lt;=</a:t>
            </a:r>
            <a:r>
              <a:rPr lang="en-US" altLang="ko-KR" sz="2600" smtClean="0"/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pivot</a:t>
            </a:r>
            <a:r>
              <a:rPr lang="en-US" altLang="ko-KR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All elements in the </a:t>
            </a:r>
            <a:r>
              <a:rPr lang="en-US" altLang="ko-KR" sz="2600" smtClean="0">
                <a:solidFill>
                  <a:srgbClr val="3333FF"/>
                </a:solidFill>
              </a:rPr>
              <a:t>right</a:t>
            </a:r>
            <a:r>
              <a:rPr lang="en-US" altLang="ko-KR" sz="2600" smtClean="0"/>
              <a:t> segment are </a:t>
            </a:r>
            <a:r>
              <a:rPr lang="en-US" altLang="ko-KR" sz="2600" smtClean="0">
                <a:solidFill>
                  <a:srgbClr val="3333FF"/>
                </a:solidFill>
              </a:rPr>
              <a:t>&gt;=</a:t>
            </a:r>
            <a:r>
              <a:rPr lang="en-US" altLang="ko-KR" sz="2600" smtClean="0"/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pivot</a:t>
            </a:r>
            <a:r>
              <a:rPr lang="en-US" altLang="ko-KR" sz="2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Sort </a:t>
            </a:r>
            <a:r>
              <a:rPr lang="en-US" altLang="ko-KR" sz="2600" smtClean="0">
                <a:solidFill>
                  <a:srgbClr val="3333FF"/>
                </a:solidFill>
              </a:rPr>
              <a:t>left</a:t>
            </a:r>
            <a:r>
              <a:rPr lang="en-US" altLang="ko-KR" sz="2600" smtClean="0"/>
              <a:t> and </a:t>
            </a:r>
            <a:r>
              <a:rPr lang="en-US" altLang="ko-KR" sz="2600" smtClean="0">
                <a:solidFill>
                  <a:srgbClr val="3333FF"/>
                </a:solidFill>
              </a:rPr>
              <a:t>right</a:t>
            </a:r>
            <a:r>
              <a:rPr lang="en-US" altLang="ko-KR" sz="2600" smtClean="0"/>
              <a:t> segments recursively.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Answer is sorted </a:t>
            </a:r>
            <a:r>
              <a:rPr lang="en-US" altLang="ko-KR" sz="2600" smtClean="0">
                <a:solidFill>
                  <a:srgbClr val="3333FF"/>
                </a:solidFill>
              </a:rPr>
              <a:t>left</a:t>
            </a:r>
            <a:r>
              <a:rPr lang="en-US" altLang="ko-KR" sz="2600" smtClean="0"/>
              <a:t> segment, followed by </a:t>
            </a:r>
            <a:r>
              <a:rPr lang="en-US" altLang="ko-KR" sz="2600" smtClean="0">
                <a:solidFill>
                  <a:srgbClr val="3333FF"/>
                </a:solidFill>
              </a:rPr>
              <a:t>middle</a:t>
            </a:r>
            <a:r>
              <a:rPr lang="en-US" altLang="ko-KR" sz="2600" smtClean="0"/>
              <a:t> segment followed by sorted </a:t>
            </a:r>
            <a:r>
              <a:rPr lang="en-US" altLang="ko-KR" sz="2600" smtClean="0">
                <a:solidFill>
                  <a:srgbClr val="3333FF"/>
                </a:solidFill>
              </a:rPr>
              <a:t>right</a:t>
            </a:r>
            <a:r>
              <a:rPr lang="en-US" altLang="ko-KR" sz="2600" smtClean="0"/>
              <a:t> segment.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50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82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51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4306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52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Find home for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53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Initializing A Max Heap</a:t>
            </a:r>
            <a:endParaRPr lang="ko-KR" altLang="en-US" smtClean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5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635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Done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54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Complexity of Initialization</a:t>
            </a:r>
            <a:endParaRPr lang="ko-KR" altLang="en-US" smtClean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197350" y="1082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063750" y="207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407150" y="207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073150" y="2911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2825750" y="2911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187950" y="2911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7550150" y="2911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463550" y="3978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606550" y="3978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2514600" y="138112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4648200" y="138112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1371600" y="244792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438400" y="244792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>
            <a:off x="5562600" y="252412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6781800" y="244792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762000" y="328612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447800" y="328612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4893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4987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241925" y="2935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7604125" y="2935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16605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6461125" y="2097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24987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2444750" y="3978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2743200" y="336232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2438400" y="40481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4191000" y="11525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3435350" y="3978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3200400" y="3286125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2879725" y="2935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34893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2117725" y="21431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1127125" y="2935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517525" y="4002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1015" name="Rectangle 39"/>
          <p:cNvSpPr>
            <a:spLocks noChangeArrowheads="1"/>
          </p:cNvSpPr>
          <p:nvPr/>
        </p:nvSpPr>
        <p:spPr bwMode="auto">
          <a:xfrm>
            <a:off x="900113" y="4506913"/>
            <a:ext cx="7862887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Height of heap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h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.</a:t>
            </a:r>
            <a:endParaRPr kumimoji="0" lang="en-US" altLang="ko-KR" sz="2800">
              <a:solidFill>
                <a:schemeClr val="hlink"/>
              </a:solidFill>
              <a:latin typeface="Times New Roman" pitchFamily="18" charset="0"/>
            </a:endParaRP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Number of subtrees with root at level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0" lang="en-US" altLang="ko-KR" sz="2800">
                <a:latin typeface="Times New Roman" pitchFamily="18" charset="0"/>
              </a:rPr>
              <a:t> is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&lt;= 2 </a:t>
            </a:r>
            <a:r>
              <a:rPr kumimoji="0" lang="en-US" altLang="ko-KR" sz="2800" baseline="30000">
                <a:solidFill>
                  <a:srgbClr val="3333FF"/>
                </a:solidFill>
                <a:latin typeface="Times New Roman" pitchFamily="18" charset="0"/>
              </a:rPr>
              <a:t>j-1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.</a:t>
            </a:r>
            <a:endParaRPr kumimoji="0" lang="en-US" altLang="ko-KR" sz="2800">
              <a:solidFill>
                <a:schemeClr val="hlink"/>
              </a:solidFill>
              <a:latin typeface="Times New Roman" pitchFamily="18" charset="0"/>
            </a:endParaRP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Time for each subtree is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O(h-j+1).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55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1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Complexity</a:t>
            </a:r>
            <a:endParaRPr lang="ko-KR" altLang="en-US" smtClean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4213" y="1844675"/>
            <a:ext cx="7272337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Time for level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j </a:t>
            </a:r>
            <a:r>
              <a:rPr kumimoji="0" lang="en-US" altLang="ko-KR" sz="2800">
                <a:latin typeface="Times New Roman" pitchFamily="18" charset="0"/>
              </a:rPr>
              <a:t>subtrees is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&lt;= 2</a:t>
            </a:r>
            <a:r>
              <a:rPr kumimoji="0" lang="en-US" altLang="ko-KR" sz="2800" baseline="30000">
                <a:solidFill>
                  <a:srgbClr val="3333FF"/>
                </a:solidFill>
                <a:latin typeface="Times New Roman" pitchFamily="18" charset="0"/>
              </a:rPr>
              <a:t>j-1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(h-j+1) = t(j).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Total time is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t(1) + t(2) + … + t(h-1)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graphicFrame>
        <p:nvGraphicFramePr>
          <p:cNvPr id="51200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827088" y="3667125"/>
          <a:ext cx="738346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4216320" imgH="888840" progId="Equation.3">
                  <p:embed/>
                </p:oleObj>
              </mc:Choice>
              <mc:Fallback>
                <p:oleObj name="Equation" r:id="rId3" imgW="4216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67125"/>
                        <a:ext cx="7383462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56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5943600" cy="579438"/>
            <a:chOff x="576" y="1056"/>
            <a:chExt cx="3744" cy="365"/>
          </a:xfrm>
        </p:grpSpPr>
        <p:grpSp>
          <p:nvGrpSpPr>
            <p:cNvPr id="8246" name="Group 4"/>
            <p:cNvGrpSpPr>
              <a:grpSpLocks/>
            </p:cNvGrpSpPr>
            <p:nvPr/>
          </p:nvGrpSpPr>
          <p:grpSpPr bwMode="auto">
            <a:xfrm>
              <a:off x="1108" y="1056"/>
              <a:ext cx="3212" cy="327"/>
              <a:chOff x="1108" y="1056"/>
              <a:chExt cx="3212" cy="327"/>
            </a:xfrm>
          </p:grpSpPr>
          <p:sp>
            <p:nvSpPr>
              <p:cNvPr id="8248" name="Rectangle 5"/>
              <p:cNvSpPr>
                <a:spLocks noChangeArrowheads="1"/>
              </p:cNvSpPr>
              <p:nvPr/>
            </p:nvSpPr>
            <p:spPr bwMode="auto">
              <a:xfrm>
                <a:off x="110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9" name="Rectangle 6"/>
              <p:cNvSpPr>
                <a:spLocks noChangeArrowheads="1"/>
              </p:cNvSpPr>
              <p:nvPr/>
            </p:nvSpPr>
            <p:spPr bwMode="auto">
              <a:xfrm>
                <a:off x="1142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8250" name="Rectangle 7"/>
              <p:cNvSpPr>
                <a:spLocks noChangeArrowheads="1"/>
              </p:cNvSpPr>
              <p:nvPr/>
            </p:nvSpPr>
            <p:spPr bwMode="auto">
              <a:xfrm>
                <a:off x="1396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51" name="Rectangle 8"/>
              <p:cNvSpPr>
                <a:spLocks noChangeArrowheads="1"/>
              </p:cNvSpPr>
              <p:nvPr/>
            </p:nvSpPr>
            <p:spPr bwMode="auto">
              <a:xfrm>
                <a:off x="1430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252" name="Rectangle 9"/>
              <p:cNvSpPr>
                <a:spLocks noChangeArrowheads="1"/>
              </p:cNvSpPr>
              <p:nvPr/>
            </p:nvSpPr>
            <p:spPr bwMode="auto">
              <a:xfrm>
                <a:off x="1684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53" name="Rectangle 10"/>
              <p:cNvSpPr>
                <a:spLocks noChangeArrowheads="1"/>
              </p:cNvSpPr>
              <p:nvPr/>
            </p:nvSpPr>
            <p:spPr bwMode="auto">
              <a:xfrm>
                <a:off x="1718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8254" name="Rectangle 11"/>
              <p:cNvSpPr>
                <a:spLocks noChangeArrowheads="1"/>
              </p:cNvSpPr>
              <p:nvPr/>
            </p:nvSpPr>
            <p:spPr bwMode="auto">
              <a:xfrm>
                <a:off x="1972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55" name="Rectangle 12"/>
              <p:cNvSpPr>
                <a:spLocks noChangeArrowheads="1"/>
              </p:cNvSpPr>
              <p:nvPr/>
            </p:nvSpPr>
            <p:spPr bwMode="auto">
              <a:xfrm>
                <a:off x="2006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8256" name="Rectangle 13"/>
              <p:cNvSpPr>
                <a:spLocks noChangeArrowheads="1"/>
              </p:cNvSpPr>
              <p:nvPr/>
            </p:nvSpPr>
            <p:spPr bwMode="auto">
              <a:xfrm>
                <a:off x="2260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57" name="Rectangle 14"/>
              <p:cNvSpPr>
                <a:spLocks noChangeArrowheads="1"/>
              </p:cNvSpPr>
              <p:nvPr/>
            </p:nvSpPr>
            <p:spPr bwMode="auto">
              <a:xfrm>
                <a:off x="2246" y="1056"/>
                <a:ext cx="3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8258" name="Rectangle 15"/>
              <p:cNvSpPr>
                <a:spLocks noChangeArrowheads="1"/>
              </p:cNvSpPr>
              <p:nvPr/>
            </p:nvSpPr>
            <p:spPr bwMode="auto">
              <a:xfrm>
                <a:off x="254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59" name="Rectangle 16"/>
              <p:cNvSpPr>
                <a:spLocks noChangeArrowheads="1"/>
              </p:cNvSpPr>
              <p:nvPr/>
            </p:nvSpPr>
            <p:spPr bwMode="auto">
              <a:xfrm>
                <a:off x="2534" y="1056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60" name="Rectangle 17"/>
              <p:cNvSpPr>
                <a:spLocks noChangeArrowheads="1"/>
              </p:cNvSpPr>
              <p:nvPr/>
            </p:nvSpPr>
            <p:spPr bwMode="auto">
              <a:xfrm>
                <a:off x="2836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1" name="Rectangle 18"/>
              <p:cNvSpPr>
                <a:spLocks noChangeArrowheads="1"/>
              </p:cNvSpPr>
              <p:nvPr/>
            </p:nvSpPr>
            <p:spPr bwMode="auto">
              <a:xfrm>
                <a:off x="2870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8262" name="Rectangle 19"/>
              <p:cNvSpPr>
                <a:spLocks noChangeArrowheads="1"/>
              </p:cNvSpPr>
              <p:nvPr/>
            </p:nvSpPr>
            <p:spPr bwMode="auto">
              <a:xfrm>
                <a:off x="3124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3" name="Rectangle 20"/>
              <p:cNvSpPr>
                <a:spLocks noChangeArrowheads="1"/>
              </p:cNvSpPr>
              <p:nvPr/>
            </p:nvSpPr>
            <p:spPr bwMode="auto">
              <a:xfrm>
                <a:off x="3158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264" name="Rectangle 21"/>
              <p:cNvSpPr>
                <a:spLocks noChangeArrowheads="1"/>
              </p:cNvSpPr>
              <p:nvPr/>
            </p:nvSpPr>
            <p:spPr bwMode="auto">
              <a:xfrm>
                <a:off x="3412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5" name="Rectangle 22"/>
              <p:cNvSpPr>
                <a:spLocks noChangeArrowheads="1"/>
              </p:cNvSpPr>
              <p:nvPr/>
            </p:nvSpPr>
            <p:spPr bwMode="auto">
              <a:xfrm>
                <a:off x="3446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8266" name="Rectangle 23"/>
              <p:cNvSpPr>
                <a:spLocks noChangeArrowheads="1"/>
              </p:cNvSpPr>
              <p:nvPr/>
            </p:nvSpPr>
            <p:spPr bwMode="auto">
              <a:xfrm>
                <a:off x="3700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7" name="Rectangle 24"/>
              <p:cNvSpPr>
                <a:spLocks noChangeArrowheads="1"/>
              </p:cNvSpPr>
              <p:nvPr/>
            </p:nvSpPr>
            <p:spPr bwMode="auto">
              <a:xfrm>
                <a:off x="3734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8268" name="Rectangle 25"/>
              <p:cNvSpPr>
                <a:spLocks noChangeArrowheads="1"/>
              </p:cNvSpPr>
              <p:nvPr/>
            </p:nvSpPr>
            <p:spPr bwMode="auto">
              <a:xfrm>
                <a:off x="3988" y="110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9" name="Rectangle 26"/>
              <p:cNvSpPr>
                <a:spLocks noChangeArrowheads="1"/>
              </p:cNvSpPr>
              <p:nvPr/>
            </p:nvSpPr>
            <p:spPr bwMode="auto">
              <a:xfrm>
                <a:off x="4022" y="1056"/>
                <a:ext cx="2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8247" name="Rectangle 27"/>
            <p:cNvSpPr>
              <a:spLocks noChangeArrowheads="1"/>
            </p:cNvSpPr>
            <p:nvPr/>
          </p:nvSpPr>
          <p:spPr bwMode="auto">
            <a:xfrm>
              <a:off x="576" y="105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20220" name="Rectangle 28"/>
          <p:cNvSpPr>
            <a:spLocks noChangeArrowheads="1"/>
          </p:cNvSpPr>
          <p:nvPr/>
        </p:nvSpPr>
        <p:spPr bwMode="auto">
          <a:xfrm>
            <a:off x="990600" y="2971800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Use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  <a:r>
              <a:rPr kumimoji="0" lang="en-US" altLang="ko-KR" sz="3200">
                <a:latin typeface="Times New Roman" pitchFamily="18" charset="0"/>
              </a:rPr>
              <a:t> as the pivot and partition</a:t>
            </a:r>
            <a:endParaRPr kumimoji="0" lang="ko-KR" altLang="en-US" sz="3200">
              <a:latin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990600" y="4149725"/>
            <a:ext cx="5708650" cy="579438"/>
            <a:chOff x="624" y="2880"/>
            <a:chExt cx="3596" cy="365"/>
          </a:xfrm>
        </p:grpSpPr>
        <p:grpSp>
          <p:nvGrpSpPr>
            <p:cNvPr id="8200" name="Group 30"/>
            <p:cNvGrpSpPr>
              <a:grpSpLocks/>
            </p:cNvGrpSpPr>
            <p:nvPr/>
          </p:nvGrpSpPr>
          <p:grpSpPr bwMode="auto">
            <a:xfrm>
              <a:off x="624" y="2880"/>
              <a:ext cx="3596" cy="365"/>
              <a:chOff x="624" y="2880"/>
              <a:chExt cx="3596" cy="365"/>
            </a:xfrm>
          </p:grpSpPr>
          <p:sp>
            <p:nvSpPr>
              <p:cNvPr id="8234" name="Rectangle 31"/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5" name="Rectangle 32"/>
              <p:cNvSpPr>
                <a:spLocks noChangeArrowheads="1"/>
              </p:cNvSpPr>
              <p:nvPr/>
            </p:nvSpPr>
            <p:spPr bwMode="auto">
              <a:xfrm>
                <a:off x="1348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6" name="Rectangle 33"/>
              <p:cNvSpPr>
                <a:spLocks noChangeArrowheads="1"/>
              </p:cNvSpPr>
              <p:nvPr/>
            </p:nvSpPr>
            <p:spPr bwMode="auto">
              <a:xfrm>
                <a:off x="1636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7" name="Rectangle 34"/>
              <p:cNvSpPr>
                <a:spLocks noChangeArrowheads="1"/>
              </p:cNvSpPr>
              <p:nvPr/>
            </p:nvSpPr>
            <p:spPr bwMode="auto">
              <a:xfrm>
                <a:off x="1924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8" name="Rectangle 35"/>
              <p:cNvSpPr>
                <a:spLocks noChangeArrowheads="1"/>
              </p:cNvSpPr>
              <p:nvPr/>
            </p:nvSpPr>
            <p:spPr bwMode="auto">
              <a:xfrm>
                <a:off x="2212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9" name="Rectangle 36"/>
              <p:cNvSpPr>
                <a:spLocks noChangeArrowheads="1"/>
              </p:cNvSpPr>
              <p:nvPr/>
            </p:nvSpPr>
            <p:spPr bwMode="auto">
              <a:xfrm>
                <a:off x="2500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0" name="Rectangle 37"/>
              <p:cNvSpPr>
                <a:spLocks noChangeArrowheads="1"/>
              </p:cNvSpPr>
              <p:nvPr/>
            </p:nvSpPr>
            <p:spPr bwMode="auto">
              <a:xfrm>
                <a:off x="2788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1" name="Rectangle 38"/>
              <p:cNvSpPr>
                <a:spLocks noChangeArrowheads="1"/>
              </p:cNvSpPr>
              <p:nvPr/>
            </p:nvSpPr>
            <p:spPr bwMode="auto">
              <a:xfrm>
                <a:off x="3076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2" name="Rectangle 39"/>
              <p:cNvSpPr>
                <a:spLocks noChangeArrowheads="1"/>
              </p:cNvSpPr>
              <p:nvPr/>
            </p:nvSpPr>
            <p:spPr bwMode="auto">
              <a:xfrm>
                <a:off x="3364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3" name="Rectangle 40"/>
              <p:cNvSpPr>
                <a:spLocks noChangeArrowheads="1"/>
              </p:cNvSpPr>
              <p:nvPr/>
            </p:nvSpPr>
            <p:spPr bwMode="auto">
              <a:xfrm>
                <a:off x="3652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4" name="Rectangle 41"/>
              <p:cNvSpPr>
                <a:spLocks noChangeArrowheads="1"/>
              </p:cNvSpPr>
              <p:nvPr/>
            </p:nvSpPr>
            <p:spPr bwMode="auto">
              <a:xfrm>
                <a:off x="3940" y="293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45" name="Rectangle 42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8201" name="Group 43"/>
            <p:cNvGrpSpPr>
              <a:grpSpLocks/>
            </p:cNvGrpSpPr>
            <p:nvPr/>
          </p:nvGrpSpPr>
          <p:grpSpPr bwMode="auto">
            <a:xfrm>
              <a:off x="1060" y="2880"/>
              <a:ext cx="280" cy="327"/>
              <a:chOff x="1060" y="2880"/>
              <a:chExt cx="280" cy="327"/>
            </a:xfrm>
          </p:grpSpPr>
          <p:sp>
            <p:nvSpPr>
              <p:cNvPr id="8232" name="Rectangle 44"/>
              <p:cNvSpPr>
                <a:spLocks noChangeArrowheads="1"/>
              </p:cNvSpPr>
              <p:nvPr/>
            </p:nvSpPr>
            <p:spPr bwMode="auto">
              <a:xfrm>
                <a:off x="1060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3" name="Rectangle 45"/>
              <p:cNvSpPr>
                <a:spLocks noChangeArrowheads="1"/>
              </p:cNvSpPr>
              <p:nvPr/>
            </p:nvSpPr>
            <p:spPr bwMode="auto">
              <a:xfrm>
                <a:off x="1094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8202" name="Group 46"/>
            <p:cNvGrpSpPr>
              <a:grpSpLocks/>
            </p:cNvGrpSpPr>
            <p:nvPr/>
          </p:nvGrpSpPr>
          <p:grpSpPr bwMode="auto">
            <a:xfrm>
              <a:off x="3940" y="2880"/>
              <a:ext cx="280" cy="327"/>
              <a:chOff x="3940" y="2880"/>
              <a:chExt cx="280" cy="327"/>
            </a:xfrm>
          </p:grpSpPr>
          <p:sp>
            <p:nvSpPr>
              <p:cNvPr id="8230" name="Rectangle 47"/>
              <p:cNvSpPr>
                <a:spLocks noChangeArrowheads="1"/>
              </p:cNvSpPr>
              <p:nvPr/>
            </p:nvSpPr>
            <p:spPr bwMode="auto">
              <a:xfrm>
                <a:off x="3940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1" name="Rectangle 48"/>
              <p:cNvSpPr>
                <a:spLocks noChangeArrowheads="1"/>
              </p:cNvSpPr>
              <p:nvPr/>
            </p:nvSpPr>
            <p:spPr bwMode="auto">
              <a:xfrm>
                <a:off x="3974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8</a:t>
                </a:r>
              </a:p>
            </p:txBody>
          </p:sp>
        </p:grpSp>
        <p:grpSp>
          <p:nvGrpSpPr>
            <p:cNvPr id="8203" name="Group 49"/>
            <p:cNvGrpSpPr>
              <a:grpSpLocks/>
            </p:cNvGrpSpPr>
            <p:nvPr/>
          </p:nvGrpSpPr>
          <p:grpSpPr bwMode="auto">
            <a:xfrm>
              <a:off x="1348" y="2880"/>
              <a:ext cx="280" cy="327"/>
              <a:chOff x="1348" y="2880"/>
              <a:chExt cx="280" cy="327"/>
            </a:xfrm>
          </p:grpSpPr>
          <p:sp>
            <p:nvSpPr>
              <p:cNvPr id="8228" name="Rectangle 50"/>
              <p:cNvSpPr>
                <a:spLocks noChangeArrowheads="1"/>
              </p:cNvSpPr>
              <p:nvPr/>
            </p:nvSpPr>
            <p:spPr bwMode="auto">
              <a:xfrm>
                <a:off x="1348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9" name="Rectangle 51"/>
              <p:cNvSpPr>
                <a:spLocks noChangeArrowheads="1"/>
              </p:cNvSpPr>
              <p:nvPr/>
            </p:nvSpPr>
            <p:spPr bwMode="auto">
              <a:xfrm>
                <a:off x="1382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8204" name="Group 52"/>
            <p:cNvGrpSpPr>
              <a:grpSpLocks/>
            </p:cNvGrpSpPr>
            <p:nvPr/>
          </p:nvGrpSpPr>
          <p:grpSpPr bwMode="auto">
            <a:xfrm>
              <a:off x="3638" y="2880"/>
              <a:ext cx="442" cy="327"/>
              <a:chOff x="3638" y="2880"/>
              <a:chExt cx="442" cy="327"/>
            </a:xfrm>
          </p:grpSpPr>
          <p:sp>
            <p:nvSpPr>
              <p:cNvPr id="8226" name="Rectangle 53"/>
              <p:cNvSpPr>
                <a:spLocks noChangeArrowheads="1"/>
              </p:cNvSpPr>
              <p:nvPr/>
            </p:nvSpPr>
            <p:spPr bwMode="auto">
              <a:xfrm>
                <a:off x="3652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7" name="Rectangle 54"/>
              <p:cNvSpPr>
                <a:spLocks noChangeArrowheads="1"/>
              </p:cNvSpPr>
              <p:nvPr/>
            </p:nvSpPr>
            <p:spPr bwMode="auto">
              <a:xfrm>
                <a:off x="3638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8205" name="Group 55"/>
            <p:cNvGrpSpPr>
              <a:grpSpLocks/>
            </p:cNvGrpSpPr>
            <p:nvPr/>
          </p:nvGrpSpPr>
          <p:grpSpPr bwMode="auto">
            <a:xfrm>
              <a:off x="3350" y="2880"/>
              <a:ext cx="442" cy="327"/>
              <a:chOff x="3350" y="2880"/>
              <a:chExt cx="442" cy="327"/>
            </a:xfrm>
          </p:grpSpPr>
          <p:sp>
            <p:nvSpPr>
              <p:cNvPr id="8224" name="Rectangle 56"/>
              <p:cNvSpPr>
                <a:spLocks noChangeArrowheads="1"/>
              </p:cNvSpPr>
              <p:nvPr/>
            </p:nvSpPr>
            <p:spPr bwMode="auto">
              <a:xfrm>
                <a:off x="3364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5" name="Rectangle 57"/>
              <p:cNvSpPr>
                <a:spLocks noChangeArrowheads="1"/>
              </p:cNvSpPr>
              <p:nvPr/>
            </p:nvSpPr>
            <p:spPr bwMode="auto">
              <a:xfrm>
                <a:off x="3350" y="2880"/>
                <a:ext cx="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8206" name="Group 58"/>
            <p:cNvGrpSpPr>
              <a:grpSpLocks/>
            </p:cNvGrpSpPr>
            <p:nvPr/>
          </p:nvGrpSpPr>
          <p:grpSpPr bwMode="auto">
            <a:xfrm>
              <a:off x="1636" y="2880"/>
              <a:ext cx="280" cy="327"/>
              <a:chOff x="1636" y="2880"/>
              <a:chExt cx="280" cy="327"/>
            </a:xfrm>
          </p:grpSpPr>
          <p:sp>
            <p:nvSpPr>
              <p:cNvPr id="8222" name="Rectangle 59"/>
              <p:cNvSpPr>
                <a:spLocks noChangeArrowheads="1"/>
              </p:cNvSpPr>
              <p:nvPr/>
            </p:nvSpPr>
            <p:spPr bwMode="auto">
              <a:xfrm>
                <a:off x="1636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3" name="Rectangle 60"/>
              <p:cNvSpPr>
                <a:spLocks noChangeArrowheads="1"/>
              </p:cNvSpPr>
              <p:nvPr/>
            </p:nvSpPr>
            <p:spPr bwMode="auto">
              <a:xfrm>
                <a:off x="1670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8207" name="Group 61"/>
            <p:cNvGrpSpPr>
              <a:grpSpLocks/>
            </p:cNvGrpSpPr>
            <p:nvPr/>
          </p:nvGrpSpPr>
          <p:grpSpPr bwMode="auto">
            <a:xfrm>
              <a:off x="1924" y="2880"/>
              <a:ext cx="280" cy="327"/>
              <a:chOff x="1924" y="2880"/>
              <a:chExt cx="280" cy="327"/>
            </a:xfrm>
          </p:grpSpPr>
          <p:sp>
            <p:nvSpPr>
              <p:cNvPr id="8220" name="Rectangle 62"/>
              <p:cNvSpPr>
                <a:spLocks noChangeArrowheads="1"/>
              </p:cNvSpPr>
              <p:nvPr/>
            </p:nvSpPr>
            <p:spPr bwMode="auto">
              <a:xfrm>
                <a:off x="1924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1" name="Rectangle 63"/>
              <p:cNvSpPr>
                <a:spLocks noChangeArrowheads="1"/>
              </p:cNvSpPr>
              <p:nvPr/>
            </p:nvSpPr>
            <p:spPr bwMode="auto">
              <a:xfrm>
                <a:off x="1958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8208" name="Group 64"/>
            <p:cNvGrpSpPr>
              <a:grpSpLocks/>
            </p:cNvGrpSpPr>
            <p:nvPr/>
          </p:nvGrpSpPr>
          <p:grpSpPr bwMode="auto">
            <a:xfrm>
              <a:off x="3076" y="2880"/>
              <a:ext cx="280" cy="327"/>
              <a:chOff x="3076" y="2880"/>
              <a:chExt cx="280" cy="327"/>
            </a:xfrm>
          </p:grpSpPr>
          <p:sp>
            <p:nvSpPr>
              <p:cNvPr id="8218" name="Rectangle 65"/>
              <p:cNvSpPr>
                <a:spLocks noChangeArrowheads="1"/>
              </p:cNvSpPr>
              <p:nvPr/>
            </p:nvSpPr>
            <p:spPr bwMode="auto">
              <a:xfrm>
                <a:off x="3076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9" name="Rectangle 66"/>
              <p:cNvSpPr>
                <a:spLocks noChangeArrowheads="1"/>
              </p:cNvSpPr>
              <p:nvPr/>
            </p:nvSpPr>
            <p:spPr bwMode="auto">
              <a:xfrm>
                <a:off x="3110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8209" name="Group 67"/>
            <p:cNvGrpSpPr>
              <a:grpSpLocks/>
            </p:cNvGrpSpPr>
            <p:nvPr/>
          </p:nvGrpSpPr>
          <p:grpSpPr bwMode="auto">
            <a:xfrm>
              <a:off x="2788" y="2880"/>
              <a:ext cx="280" cy="327"/>
              <a:chOff x="2788" y="2880"/>
              <a:chExt cx="280" cy="327"/>
            </a:xfrm>
          </p:grpSpPr>
          <p:sp>
            <p:nvSpPr>
              <p:cNvPr id="8216" name="Rectangle 68"/>
              <p:cNvSpPr>
                <a:spLocks noChangeArrowheads="1"/>
              </p:cNvSpPr>
              <p:nvPr/>
            </p:nvSpPr>
            <p:spPr bwMode="auto">
              <a:xfrm>
                <a:off x="2788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7" name="Rectangle 69"/>
              <p:cNvSpPr>
                <a:spLocks noChangeArrowheads="1"/>
              </p:cNvSpPr>
              <p:nvPr/>
            </p:nvSpPr>
            <p:spPr bwMode="auto">
              <a:xfrm>
                <a:off x="2822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8210" name="Group 70"/>
            <p:cNvGrpSpPr>
              <a:grpSpLocks/>
            </p:cNvGrpSpPr>
            <p:nvPr/>
          </p:nvGrpSpPr>
          <p:grpSpPr bwMode="auto">
            <a:xfrm>
              <a:off x="2212" y="2880"/>
              <a:ext cx="280" cy="327"/>
              <a:chOff x="2212" y="2880"/>
              <a:chExt cx="280" cy="327"/>
            </a:xfrm>
          </p:grpSpPr>
          <p:sp>
            <p:nvSpPr>
              <p:cNvPr id="8214" name="Rectangle 71"/>
              <p:cNvSpPr>
                <a:spLocks noChangeArrowheads="1"/>
              </p:cNvSpPr>
              <p:nvPr/>
            </p:nvSpPr>
            <p:spPr bwMode="auto">
              <a:xfrm>
                <a:off x="2212" y="2932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5" name="Rectangle 72"/>
              <p:cNvSpPr>
                <a:spLocks noChangeArrowheads="1"/>
              </p:cNvSpPr>
              <p:nvPr/>
            </p:nvSpPr>
            <p:spPr bwMode="auto">
              <a:xfrm>
                <a:off x="2246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8211" name="Group 73"/>
            <p:cNvGrpSpPr>
              <a:grpSpLocks/>
            </p:cNvGrpSpPr>
            <p:nvPr/>
          </p:nvGrpSpPr>
          <p:grpSpPr bwMode="auto">
            <a:xfrm>
              <a:off x="2500" y="2880"/>
              <a:ext cx="280" cy="327"/>
              <a:chOff x="2500" y="2880"/>
              <a:chExt cx="280" cy="327"/>
            </a:xfrm>
          </p:grpSpPr>
          <p:sp>
            <p:nvSpPr>
              <p:cNvPr id="8212" name="Rectangle 74"/>
              <p:cNvSpPr>
                <a:spLocks noChangeArrowheads="1"/>
              </p:cNvSpPr>
              <p:nvPr/>
            </p:nvSpPr>
            <p:spPr bwMode="auto">
              <a:xfrm>
                <a:off x="2500" y="2932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3" name="Rectangle 75"/>
              <p:cNvSpPr>
                <a:spLocks noChangeArrowheads="1"/>
              </p:cNvSpPr>
              <p:nvPr/>
            </p:nvSpPr>
            <p:spPr bwMode="auto">
              <a:xfrm>
                <a:off x="2534" y="288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latin typeface="Times New Roman" pitchFamily="18" charset="0"/>
                  </a:rPr>
                  <a:t>6</a:t>
                </a:r>
              </a:p>
            </p:txBody>
          </p:sp>
        </p:grpSp>
      </p:grpSp>
      <p:sp>
        <p:nvSpPr>
          <p:cNvPr id="520268" name="Rectangle 76"/>
          <p:cNvSpPr>
            <a:spLocks noChangeArrowheads="1"/>
          </p:cNvSpPr>
          <p:nvPr/>
        </p:nvSpPr>
        <p:spPr bwMode="auto">
          <a:xfrm>
            <a:off x="1042988" y="5167313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Sort left and right segments recursively.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20" grpId="0" build="p" autoUpdateAnimBg="0"/>
      <p:bldP spid="5202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Choice Of Pivot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07375" cy="4114800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en-US" altLang="ko-KR" smtClean="0"/>
              <a:t>1) Pivot is </a:t>
            </a:r>
            <a:r>
              <a:rPr lang="en-US" altLang="ko-KR" smtClean="0">
                <a:solidFill>
                  <a:srgbClr val="3333FF"/>
                </a:solidFill>
              </a:rPr>
              <a:t>leftmost element</a:t>
            </a:r>
            <a:r>
              <a:rPr lang="en-US" altLang="ko-KR" smtClean="0"/>
              <a:t> in list that is to be sorted.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When sorting </a:t>
            </a:r>
            <a:r>
              <a:rPr lang="en-US" altLang="ko-KR" smtClean="0">
                <a:solidFill>
                  <a:srgbClr val="3333FF"/>
                </a:solidFill>
              </a:rPr>
              <a:t>a[6:20],</a:t>
            </a:r>
            <a:r>
              <a:rPr lang="en-US" altLang="ko-KR" smtClean="0"/>
              <a:t> use </a:t>
            </a:r>
            <a:r>
              <a:rPr lang="en-US" altLang="ko-KR" smtClean="0">
                <a:solidFill>
                  <a:srgbClr val="3333FF"/>
                </a:solidFill>
              </a:rPr>
              <a:t>a[6]</a:t>
            </a:r>
            <a:r>
              <a:rPr lang="en-US" altLang="ko-KR" smtClean="0"/>
              <a:t> as the pivot.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ko-KR" smtClean="0"/>
              <a:t>2) </a:t>
            </a:r>
            <a:r>
              <a:rPr lang="en-US" altLang="ko-KR" smtClean="0">
                <a:solidFill>
                  <a:srgbClr val="3333FF"/>
                </a:solidFill>
              </a:rPr>
              <a:t>Randomly select</a:t>
            </a:r>
            <a:r>
              <a:rPr lang="en-US" altLang="ko-KR" smtClean="0"/>
              <a:t> one of the elements to be sorted as the pivot.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When sorting </a:t>
            </a:r>
            <a:r>
              <a:rPr lang="en-US" altLang="ko-KR" smtClean="0">
                <a:solidFill>
                  <a:srgbClr val="3333FF"/>
                </a:solidFill>
              </a:rPr>
              <a:t>a[6:20],</a:t>
            </a:r>
            <a:r>
              <a:rPr lang="en-US" altLang="ko-KR" smtClean="0"/>
              <a:t> generate a random number </a:t>
            </a:r>
            <a:r>
              <a:rPr lang="en-US" altLang="ko-KR" smtClean="0">
                <a:solidFill>
                  <a:srgbClr val="3333FF"/>
                </a:solidFill>
              </a:rPr>
              <a:t>r</a:t>
            </a:r>
            <a:r>
              <a:rPr lang="en-US" altLang="ko-KR" smtClean="0"/>
              <a:t> in the range </a:t>
            </a:r>
            <a:r>
              <a:rPr lang="en-US" altLang="ko-KR" smtClean="0">
                <a:solidFill>
                  <a:srgbClr val="3333FF"/>
                </a:solidFill>
              </a:rPr>
              <a:t>[6, 20].</a:t>
            </a:r>
            <a:r>
              <a:rPr lang="en-US" altLang="ko-KR" smtClean="0"/>
              <a:t> Use </a:t>
            </a:r>
            <a:r>
              <a:rPr lang="en-US" altLang="ko-KR" smtClean="0">
                <a:solidFill>
                  <a:srgbClr val="3333FF"/>
                </a:solidFill>
              </a:rPr>
              <a:t>a[r]</a:t>
            </a:r>
            <a:r>
              <a:rPr lang="en-US" altLang="ko-KR" smtClean="0"/>
              <a:t> as the pivot.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8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Choice Of Pivot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07375" cy="4876800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3) Median-of-Three</a:t>
            </a:r>
            <a:r>
              <a:rPr lang="en-US" altLang="ko-KR" smtClean="0"/>
              <a:t> rule. From the </a:t>
            </a:r>
            <a:r>
              <a:rPr lang="en-US" altLang="ko-KR" smtClean="0">
                <a:solidFill>
                  <a:srgbClr val="3333FF"/>
                </a:solidFill>
              </a:rPr>
              <a:t>leftmost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3333FF"/>
                </a:solidFill>
              </a:rPr>
              <a:t>middle</a:t>
            </a:r>
            <a:r>
              <a:rPr lang="en-US" altLang="ko-KR" smtClean="0"/>
              <a:t>, and </a:t>
            </a:r>
            <a:r>
              <a:rPr lang="en-US" altLang="ko-KR" smtClean="0">
                <a:solidFill>
                  <a:srgbClr val="3333FF"/>
                </a:solidFill>
              </a:rPr>
              <a:t>rightmost</a:t>
            </a:r>
            <a:r>
              <a:rPr lang="en-US" altLang="ko-KR" smtClean="0"/>
              <a:t> elements of the list to be sorted, select the one with median key as the pivot.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When sorting </a:t>
            </a:r>
            <a:r>
              <a:rPr lang="en-US" altLang="ko-KR" smtClean="0">
                <a:solidFill>
                  <a:srgbClr val="3333FF"/>
                </a:solidFill>
              </a:rPr>
              <a:t>a[6:20],</a:t>
            </a:r>
            <a:r>
              <a:rPr lang="en-US" altLang="ko-KR" smtClean="0"/>
              <a:t> examine </a:t>
            </a:r>
            <a:r>
              <a:rPr lang="en-US" altLang="ko-KR" smtClean="0">
                <a:solidFill>
                  <a:srgbClr val="3333FF"/>
                </a:solidFill>
              </a:rPr>
              <a:t>a[6], a[13] ((6+20)/2),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a[20].</a:t>
            </a:r>
            <a:r>
              <a:rPr lang="en-US" altLang="ko-KR" smtClean="0"/>
              <a:t> Select the element with median (i.e., middle) key.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If </a:t>
            </a:r>
            <a:r>
              <a:rPr lang="en-US" altLang="ko-KR" smtClean="0">
                <a:solidFill>
                  <a:srgbClr val="3333FF"/>
                </a:solidFill>
              </a:rPr>
              <a:t>a[6].key = 30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3333FF"/>
                </a:solidFill>
              </a:rPr>
              <a:t>a[13].key = 2</a:t>
            </a:r>
            <a:r>
              <a:rPr lang="en-US" altLang="ko-KR" smtClean="0"/>
              <a:t>, and </a:t>
            </a:r>
            <a:r>
              <a:rPr lang="en-US" altLang="ko-KR" smtClean="0">
                <a:solidFill>
                  <a:srgbClr val="3333FF"/>
                </a:solidFill>
              </a:rPr>
              <a:t>a[20].key = 10, a[20]</a:t>
            </a:r>
            <a:r>
              <a:rPr lang="en-US" altLang="ko-KR" smtClean="0"/>
              <a:t> becomes the pivot.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If </a:t>
            </a:r>
            <a:r>
              <a:rPr lang="en-US" altLang="ko-KR" smtClean="0">
                <a:solidFill>
                  <a:srgbClr val="3333FF"/>
                </a:solidFill>
              </a:rPr>
              <a:t>a[6].key = 3, a[13].key = 2,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rgbClr val="3333FF"/>
                </a:solidFill>
              </a:rPr>
              <a:t>a[20].key = 10, a[6]</a:t>
            </a:r>
            <a:r>
              <a:rPr lang="en-US" altLang="ko-KR" smtClean="0"/>
              <a:t> becomes the pivot.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Choice Of Pivot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35937" cy="2819400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dirty="0" smtClean="0"/>
              <a:t>If </a:t>
            </a:r>
            <a:r>
              <a:rPr lang="en-US" altLang="ko-KR" dirty="0" smtClean="0">
                <a:solidFill>
                  <a:srgbClr val="3333FF"/>
                </a:solidFill>
              </a:rPr>
              <a:t>a[6].key = 30, a[13].key = 25,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3333FF"/>
                </a:solidFill>
              </a:rPr>
              <a:t>a[20].key = 10, a[13]</a:t>
            </a:r>
            <a:r>
              <a:rPr lang="en-US" altLang="ko-KR" dirty="0" smtClean="0"/>
              <a:t> becomes the pivot.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dirty="0" smtClean="0"/>
              <a:t>When the pivot is picked at random or when the median-of-three rule is used, </a:t>
            </a:r>
          </a:p>
          <a:p>
            <a:pPr lvl="1" eaLnBrk="1" hangingPunct="1">
              <a:lnSpc>
                <a:spcPct val="90000"/>
              </a:lnSpc>
              <a:buSzTx/>
            </a:pPr>
            <a:r>
              <a:rPr lang="en-US" altLang="ko-KR" dirty="0" smtClean="0"/>
              <a:t>we can use the quick sort code of the text provided we first swap the leftmost element and the chosen pivot.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6950" y="4991100"/>
            <a:ext cx="6845300" cy="549275"/>
            <a:chOff x="628" y="3494"/>
            <a:chExt cx="4312" cy="346"/>
          </a:xfrm>
        </p:grpSpPr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628" y="3508"/>
              <a:ext cx="43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>
              <a:off x="912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1200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1488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1776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10"/>
            <p:cNvSpPr>
              <a:spLocks noChangeShapeType="1"/>
            </p:cNvSpPr>
            <p:nvPr/>
          </p:nvSpPr>
          <p:spPr bwMode="auto">
            <a:xfrm>
              <a:off x="2064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11"/>
            <p:cNvSpPr>
              <a:spLocks noChangeShapeType="1"/>
            </p:cNvSpPr>
            <p:nvPr/>
          </p:nvSpPr>
          <p:spPr bwMode="auto">
            <a:xfrm>
              <a:off x="2352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>
              <a:off x="2640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13"/>
            <p:cNvSpPr>
              <a:spLocks noChangeShapeType="1"/>
            </p:cNvSpPr>
            <p:nvPr/>
          </p:nvSpPr>
          <p:spPr bwMode="auto">
            <a:xfrm>
              <a:off x="2928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>
              <a:off x="3216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15"/>
            <p:cNvSpPr>
              <a:spLocks noChangeShapeType="1"/>
            </p:cNvSpPr>
            <p:nvPr/>
          </p:nvSpPr>
          <p:spPr bwMode="auto">
            <a:xfrm>
              <a:off x="3504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>
              <a:off x="3792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>
              <a:off x="4080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2" name="Line 18"/>
            <p:cNvSpPr>
              <a:spLocks noChangeShapeType="1"/>
            </p:cNvSpPr>
            <p:nvPr/>
          </p:nvSpPr>
          <p:spPr bwMode="auto">
            <a:xfrm>
              <a:off x="4368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3" name="Line 19"/>
            <p:cNvSpPr>
              <a:spLocks noChangeShapeType="1"/>
            </p:cNvSpPr>
            <p:nvPr/>
          </p:nvSpPr>
          <p:spPr bwMode="auto">
            <a:xfrm>
              <a:off x="4656" y="35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Rectangle 20"/>
            <p:cNvSpPr>
              <a:spLocks noChangeArrowheads="1"/>
            </p:cNvSpPr>
            <p:nvPr/>
          </p:nvSpPr>
          <p:spPr bwMode="auto">
            <a:xfrm>
              <a:off x="710" y="349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492625" y="5013325"/>
            <a:ext cx="992188" cy="1122363"/>
            <a:chOff x="2830" y="3508"/>
            <a:chExt cx="625" cy="707"/>
          </a:xfrm>
        </p:grpSpPr>
        <p:sp>
          <p:nvSpPr>
            <p:cNvPr id="11277" name="Rectangle 22"/>
            <p:cNvSpPr>
              <a:spLocks noChangeArrowheads="1"/>
            </p:cNvSpPr>
            <p:nvPr/>
          </p:nvSpPr>
          <p:spPr bwMode="auto">
            <a:xfrm>
              <a:off x="2932" y="3508"/>
              <a:ext cx="280" cy="32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" name="Rectangle 23"/>
            <p:cNvSpPr>
              <a:spLocks noChangeArrowheads="1"/>
            </p:cNvSpPr>
            <p:nvPr/>
          </p:nvSpPr>
          <p:spPr bwMode="auto">
            <a:xfrm>
              <a:off x="2830" y="3888"/>
              <a:ext cx="6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pivot</a:t>
              </a:r>
            </a:p>
          </p:txBody>
        </p:sp>
      </p:grpSp>
      <p:sp>
        <p:nvSpPr>
          <p:cNvPr id="523288" name="Rectangle 24"/>
          <p:cNvSpPr>
            <a:spLocks noChangeArrowheads="1"/>
          </p:cNvSpPr>
          <p:nvPr/>
        </p:nvSpPr>
        <p:spPr bwMode="auto">
          <a:xfrm>
            <a:off x="996950" y="5013325"/>
            <a:ext cx="444500" cy="520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168775"/>
            <a:ext cx="3733800" cy="838200"/>
            <a:chOff x="768" y="2976"/>
            <a:chExt cx="2352" cy="528"/>
          </a:xfrm>
        </p:grpSpPr>
        <p:sp>
          <p:nvSpPr>
            <p:cNvPr id="11273" name="Rectangle 26"/>
            <p:cNvSpPr>
              <a:spLocks noChangeArrowheads="1"/>
            </p:cNvSpPr>
            <p:nvPr/>
          </p:nvSpPr>
          <p:spPr bwMode="auto">
            <a:xfrm>
              <a:off x="1632" y="297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swap</a:t>
              </a:r>
            </a:p>
          </p:txBody>
        </p:sp>
        <p:grpSp>
          <p:nvGrpSpPr>
            <p:cNvPr id="11274" name="Group 27"/>
            <p:cNvGrpSpPr>
              <a:grpSpLocks/>
            </p:cNvGrpSpPr>
            <p:nvPr/>
          </p:nvGrpSpPr>
          <p:grpSpPr bwMode="auto">
            <a:xfrm>
              <a:off x="768" y="3168"/>
              <a:ext cx="2352" cy="336"/>
              <a:chOff x="768" y="3168"/>
              <a:chExt cx="2352" cy="336"/>
            </a:xfrm>
          </p:grpSpPr>
          <p:sp>
            <p:nvSpPr>
              <p:cNvPr id="11275" name="Line 28"/>
              <p:cNvSpPr>
                <a:spLocks noChangeShapeType="1"/>
              </p:cNvSpPr>
              <p:nvPr/>
            </p:nvSpPr>
            <p:spPr bwMode="auto">
              <a:xfrm flipH="1">
                <a:off x="768" y="3168"/>
                <a:ext cx="768" cy="336"/>
              </a:xfrm>
              <a:prstGeom prst="line">
                <a:avLst/>
              </a:prstGeom>
              <a:noFill/>
              <a:ln w="50800">
                <a:solidFill>
                  <a:srgbClr val="FFFF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76" name="Line 29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864" cy="288"/>
              </a:xfrm>
              <a:prstGeom prst="line">
                <a:avLst/>
              </a:prstGeom>
              <a:noFill/>
              <a:ln w="50800">
                <a:solidFill>
                  <a:srgbClr val="FFFF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17D72-C7FB-4E13-8623-858ABB123925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/55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Sorting - Part 1</a:t>
            </a:r>
            <a:endParaRPr lang="en-US" altLang="ko-K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 bldLvl="2" autoUpdateAnimBg="0"/>
      <p:bldP spid="5232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3165</Words>
  <Application>Microsoft Office PowerPoint</Application>
  <PresentationFormat>화면 슬라이드 쇼(4:3)</PresentationFormat>
  <Paragraphs>883</Paragraphs>
  <Slides>56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굴림</vt:lpstr>
      <vt:lpstr>맑은 고딕</vt:lpstr>
      <vt:lpstr>Arial</vt:lpstr>
      <vt:lpstr>Comic Sans MS</vt:lpstr>
      <vt:lpstr>Times New Roman</vt:lpstr>
      <vt:lpstr>Wingdings</vt:lpstr>
      <vt:lpstr>Default Design</vt:lpstr>
      <vt:lpstr>Equation</vt:lpstr>
      <vt:lpstr>Sorting– Part 1</vt:lpstr>
      <vt:lpstr>Topics</vt:lpstr>
      <vt:lpstr>Sorting</vt:lpstr>
      <vt:lpstr>Insertion Sort</vt:lpstr>
      <vt:lpstr>Quick Sort</vt:lpstr>
      <vt:lpstr>Example</vt:lpstr>
      <vt:lpstr>Choice Of Pivot</vt:lpstr>
      <vt:lpstr>Choice Of Pivot</vt:lpstr>
      <vt:lpstr>Choice Of Pivot</vt:lpstr>
      <vt:lpstr>Partitioning Into Three Segments</vt:lpstr>
      <vt:lpstr>Partitioning Example Using Additional Array</vt:lpstr>
      <vt:lpstr>In-place Partitioning</vt:lpstr>
      <vt:lpstr>In-Place Partitioning Example</vt:lpstr>
      <vt:lpstr>Complexity</vt:lpstr>
      <vt:lpstr>Complexity</vt:lpstr>
      <vt:lpstr>Complexity Of Quick Sort</vt:lpstr>
      <vt:lpstr>Complexity Of Quick Sort</vt:lpstr>
      <vt:lpstr>Merge Sort</vt:lpstr>
      <vt:lpstr>Merge Two Sorted Lists</vt:lpstr>
      <vt:lpstr>Merge Two Sorted Lists</vt:lpstr>
      <vt:lpstr>Merge Two Sorted Lists</vt:lpstr>
      <vt:lpstr>Merge Sort</vt:lpstr>
      <vt:lpstr>Merge Sort</vt:lpstr>
      <vt:lpstr>Time Complexity</vt:lpstr>
      <vt:lpstr>Merge Sort</vt:lpstr>
      <vt:lpstr>Time Complexity</vt:lpstr>
      <vt:lpstr>Nonrecursive Version</vt:lpstr>
      <vt:lpstr>Nonrecursive Merge Sort</vt:lpstr>
      <vt:lpstr>Complexity</vt:lpstr>
      <vt:lpstr>Natural Merge Sort</vt:lpstr>
      <vt:lpstr>java.util.Arrays.sort() 메소드</vt:lpstr>
      <vt:lpstr>C++ STL sort Function</vt:lpstr>
      <vt:lpstr>C++ STL stable_sort Function</vt:lpstr>
      <vt:lpstr>Heap Sort</vt:lpstr>
      <vt:lpstr>A Heap Sort Example</vt:lpstr>
      <vt:lpstr>A Heap Sort Example</vt:lpstr>
      <vt:lpstr>A Heap Sort Example</vt:lpstr>
      <vt:lpstr>A Heap Sort Example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Time Complexity of Initialization</vt:lpstr>
      <vt:lpstr>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User</cp:lastModifiedBy>
  <cp:revision>224</cp:revision>
  <dcterms:created xsi:type="dcterms:W3CDTF">1999-10-08T19:08:27Z</dcterms:created>
  <dcterms:modified xsi:type="dcterms:W3CDTF">2017-05-21T10:10:12Z</dcterms:modified>
</cp:coreProperties>
</file>