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2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7" autoAdjust="0"/>
    <p:restoredTop sz="93115" autoAdjust="0"/>
  </p:normalViewPr>
  <p:slideViewPr>
    <p:cSldViewPr snapToGrid="0">
      <p:cViewPr varScale="1">
        <p:scale>
          <a:sx n="89" d="100"/>
          <a:sy n="89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D9611142-9F9A-414F-9C70-F55970C6CB70}" type="slidenum">
              <a:rPr kumimoji="0" lang="ko-KR" altLang="en-US" smtClean="0">
                <a:latin typeface="Times New Roman" pitchFamily="18" charset="0"/>
              </a:rPr>
              <a:pPr/>
              <a:t>2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839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9E700EA-8283-40E2-8FF4-585DDE5A9CA6}" type="slidenum">
              <a:rPr kumimoji="0" lang="ko-KR" altLang="en-US" smtClean="0">
                <a:latin typeface="Times New Roman" pitchFamily="18" charset="0"/>
              </a:rPr>
              <a:pPr/>
              <a:t>20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1084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04747EBA-9EA1-4149-ABDA-958BC78AEEC2}" type="slidenum">
              <a:rPr kumimoji="0" lang="ko-KR" altLang="en-US" smtClean="0">
                <a:latin typeface="Times New Roman" pitchFamily="18" charset="0"/>
              </a:rPr>
              <a:pPr/>
              <a:t>21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131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DA2EFB64-C3B0-4614-AA6F-9AFBCE596ED7}" type="slidenum">
              <a:rPr kumimoji="0" lang="ko-KR" altLang="en-US" smtClean="0">
                <a:latin typeface="Times New Roman" pitchFamily="18" charset="0"/>
              </a:rPr>
              <a:pPr/>
              <a:t>22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4058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39AC14F3-BB7F-40B7-9788-904D6DD1E6BB}" type="slidenum">
              <a:rPr kumimoji="0" lang="ko-KR" altLang="en-US" smtClean="0">
                <a:latin typeface="Times New Roman" pitchFamily="18" charset="0"/>
              </a:rPr>
              <a:pPr/>
              <a:t>23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8329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9CC14677-F0B0-403E-82FD-3F239EB0BE40}" type="slidenum">
              <a:rPr kumimoji="0" lang="ko-KR" altLang="en-US" smtClean="0">
                <a:latin typeface="Times New Roman" pitchFamily="18" charset="0"/>
              </a:rPr>
              <a:pPr/>
              <a:t>24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92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1F70A8D6-1598-4E6A-8A12-5198811A92D5}" type="slidenum">
              <a:rPr kumimoji="0" lang="ko-KR" altLang="en-US" smtClean="0">
                <a:latin typeface="Times New Roman" pitchFamily="18" charset="0"/>
              </a:rPr>
              <a:pPr/>
              <a:t>25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6581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DE58A88-6811-4581-ABA2-69F4D2EFB7BC}" type="slidenum">
              <a:rPr kumimoji="0" lang="ko-KR" altLang="en-US" smtClean="0">
                <a:latin typeface="Times New Roman" pitchFamily="18" charset="0"/>
              </a:rPr>
              <a:pPr/>
              <a:t>26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4763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F4EB28C-35DF-48C1-B29D-A7C41485E489}" type="slidenum">
              <a:rPr kumimoji="0" lang="ko-KR" altLang="en-US" smtClean="0">
                <a:latin typeface="Times New Roman" pitchFamily="18" charset="0"/>
              </a:rPr>
              <a:pPr/>
              <a:t>27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3143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BFA7814D-681C-4357-8265-52A49A3FADD9}" type="slidenum">
              <a:rPr kumimoji="0" lang="ko-KR" altLang="en-US" smtClean="0">
                <a:latin typeface="Times New Roman" pitchFamily="18" charset="0"/>
              </a:rPr>
              <a:pPr/>
              <a:t>48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550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9786C60B-0FE2-4F42-AF2B-CE35E38DB1F1}" type="slidenum">
              <a:rPr kumimoji="0" lang="ko-KR" altLang="en-US" smtClean="0">
                <a:latin typeface="Times New Roman" pitchFamily="18" charset="0"/>
              </a:rPr>
              <a:pPr/>
              <a:t>11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0807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AA22D334-F18E-41B6-BE48-E2CB7CCE4A48}" type="slidenum">
              <a:rPr kumimoji="0" lang="ko-KR" altLang="en-US" smtClean="0">
                <a:latin typeface="Times New Roman" pitchFamily="18" charset="0"/>
              </a:rPr>
              <a:pPr/>
              <a:t>12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7352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60F35E93-E10B-4C6A-A513-FB4DEB771CAA}" type="slidenum">
              <a:rPr kumimoji="0" lang="ko-KR" altLang="en-US" smtClean="0">
                <a:latin typeface="Times New Roman" pitchFamily="18" charset="0"/>
              </a:rPr>
              <a:pPr/>
              <a:t>14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161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3760299-063D-4312-8FD0-27618271DE48}" type="slidenum">
              <a:rPr kumimoji="0" lang="ko-KR" altLang="en-US" smtClean="0">
                <a:latin typeface="Times New Roman" pitchFamily="18" charset="0"/>
              </a:rPr>
              <a:pPr/>
              <a:t>15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1812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9E40FCFD-34F4-4DEF-BB75-50128242A78D}" type="slidenum">
              <a:rPr kumimoji="0" lang="ko-KR" altLang="en-US" smtClean="0">
                <a:latin typeface="Times New Roman" pitchFamily="18" charset="0"/>
              </a:rPr>
              <a:pPr/>
              <a:t>16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6895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59F7AC6C-7A9A-42A2-BA98-60010185988C}" type="slidenum">
              <a:rPr kumimoji="0" lang="ko-KR" altLang="en-US" smtClean="0">
                <a:latin typeface="Times New Roman" pitchFamily="18" charset="0"/>
              </a:rPr>
              <a:pPr/>
              <a:t>17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2672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C99B0915-CA14-4EF7-A9CB-E86721779D26}" type="slidenum">
              <a:rPr kumimoji="0" lang="ko-KR" altLang="en-US" smtClean="0">
                <a:latin typeface="Times New Roman" pitchFamily="18" charset="0"/>
              </a:rPr>
              <a:pPr/>
              <a:t>18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1273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642B3DE2-6628-4E53-9A5E-14D4F7D778CC}" type="slidenum">
              <a:rPr kumimoji="0" lang="ko-KR" altLang="en-US" smtClean="0">
                <a:latin typeface="Times New Roman" pitchFamily="18" charset="0"/>
              </a:rPr>
              <a:pPr/>
              <a:t>19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7563" cy="3471863"/>
          </a:xfrm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7533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7F048-209C-4B05-BC92-D23AEB44AD6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02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21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smtClean="0"/>
              <a:t>Sort - Part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6613" y="892175"/>
            <a:ext cx="7772400" cy="1470025"/>
          </a:xfrm>
        </p:spPr>
        <p:txBody>
          <a:bodyPr/>
          <a:lstStyle/>
          <a:p>
            <a:pPr algn="ctr"/>
            <a:r>
              <a:rPr lang="en-US" altLang="ko-KR" dirty="0" smtClean="0"/>
              <a:t>Sorting</a:t>
            </a:r>
            <a:r>
              <a:rPr lang="en-US" altLang="ko-KR" dirty="0" smtClean="0">
                <a:latin typeface="Arial" charset="0"/>
              </a:rPr>
              <a:t>–</a:t>
            </a:r>
            <a:r>
              <a:rPr lang="en-US" altLang="ko-KR" dirty="0" smtClean="0"/>
              <a:t> </a:t>
            </a:r>
            <a:r>
              <a:rPr lang="en-US" altLang="ko-KR" dirty="0"/>
              <a:t>Part </a:t>
            </a:r>
            <a:r>
              <a:rPr lang="en-US" altLang="ko-KR" dirty="0" smtClean="0"/>
              <a:t>2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4325"/>
            <a:ext cx="6400800" cy="2784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Instructor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Sanghwan</a:t>
            </a:r>
            <a:r>
              <a:rPr lang="en-US" altLang="ko-KR" sz="2400" dirty="0"/>
              <a:t> Lee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Office</a:t>
            </a:r>
            <a:r>
              <a:rPr lang="ko-KR" altLang="en-US" sz="2400" dirty="0"/>
              <a:t> </a:t>
            </a:r>
            <a:r>
              <a:rPr lang="en-US" altLang="ko-KR" sz="2400" dirty="0"/>
              <a:t>: Building # 7, Room 618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E-mail : sanghwan@kookmin.ac.kr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Office Hour : Tue 15:00-16:30, Thu 13:30-15:00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Cell : 010-2261-7038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Improve Run Generation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Generate runs whose length (on average) exceeds memory size.</a:t>
            </a:r>
          </a:p>
          <a:p>
            <a:pPr eaLnBrk="1" hangingPunct="1"/>
            <a:r>
              <a:rPr lang="en-US" altLang="ko-KR" smtClean="0"/>
              <a:t>Equivalent to reducing number of runs generated.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Improve Run Generation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106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altLang="ko-KR" sz="2200" smtClean="0"/>
              <a:t>Overlap input,output, and internal CPU work.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altLang="ko-KR" sz="2200" smtClean="0"/>
              <a:t>Reduce the number of runs (equivalently, increase average run length).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708275"/>
            <a:ext cx="6400800" cy="3352800"/>
            <a:chOff x="528" y="2064"/>
            <a:chExt cx="4032" cy="2112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528" y="2112"/>
              <a:ext cx="2016" cy="2016"/>
            </a:xfrm>
            <a:prstGeom prst="rect">
              <a:avLst/>
            </a:prstGeom>
            <a:solidFill>
              <a:srgbClr val="99FF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3600" y="3312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3792" y="36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>
              <a:off x="2544" y="3840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1104" y="3024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3600" y="2064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792" y="23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2544" y="2592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1143000"/>
            <a:ext cx="6400800" cy="3352800"/>
            <a:chOff x="528" y="2064"/>
            <a:chExt cx="4032" cy="2112"/>
          </a:xfrm>
        </p:grpSpPr>
        <p:sp>
          <p:nvSpPr>
            <p:cNvPr id="14357" name="Rectangle 3"/>
            <p:cNvSpPr>
              <a:spLocks noChangeArrowheads="1"/>
            </p:cNvSpPr>
            <p:nvPr/>
          </p:nvSpPr>
          <p:spPr bwMode="auto">
            <a:xfrm>
              <a:off x="528" y="2112"/>
              <a:ext cx="2016" cy="2016"/>
            </a:xfrm>
            <a:prstGeom prst="rect">
              <a:avLst/>
            </a:prstGeom>
            <a:solidFill>
              <a:srgbClr val="99FF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Oval 4"/>
            <p:cNvSpPr>
              <a:spLocks noChangeArrowheads="1"/>
            </p:cNvSpPr>
            <p:nvPr/>
          </p:nvSpPr>
          <p:spPr bwMode="auto">
            <a:xfrm>
              <a:off x="3600" y="3312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9" name="Text Box 5"/>
            <p:cNvSpPr txBox="1">
              <a:spLocks noChangeArrowheads="1"/>
            </p:cNvSpPr>
            <p:nvPr/>
          </p:nvSpPr>
          <p:spPr bwMode="auto">
            <a:xfrm>
              <a:off x="3792" y="36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14360" name="Line 6"/>
            <p:cNvSpPr>
              <a:spLocks noChangeShapeType="1"/>
            </p:cNvSpPr>
            <p:nvPr/>
          </p:nvSpPr>
          <p:spPr bwMode="auto">
            <a:xfrm>
              <a:off x="2544" y="3840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Text Box 7"/>
            <p:cNvSpPr txBox="1">
              <a:spLocks noChangeArrowheads="1"/>
            </p:cNvSpPr>
            <p:nvPr/>
          </p:nvSpPr>
          <p:spPr bwMode="auto">
            <a:xfrm>
              <a:off x="1104" y="3024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14362" name="Oval 8"/>
            <p:cNvSpPr>
              <a:spLocks noChangeArrowheads="1"/>
            </p:cNvSpPr>
            <p:nvPr/>
          </p:nvSpPr>
          <p:spPr bwMode="auto">
            <a:xfrm>
              <a:off x="3600" y="2064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3" name="Text Box 9"/>
            <p:cNvSpPr txBox="1">
              <a:spLocks noChangeArrowheads="1"/>
            </p:cNvSpPr>
            <p:nvPr/>
          </p:nvSpPr>
          <p:spPr bwMode="auto">
            <a:xfrm>
              <a:off x="3792" y="23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14364" name="Line 10"/>
            <p:cNvSpPr>
              <a:spLocks noChangeShapeType="1"/>
            </p:cNvSpPr>
            <p:nvPr/>
          </p:nvSpPr>
          <p:spPr bwMode="auto">
            <a:xfrm>
              <a:off x="2544" y="2592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New Strategy</a:t>
            </a:r>
          </a:p>
        </p:txBody>
      </p:sp>
      <p:sp>
        <p:nvSpPr>
          <p:cNvPr id="336908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797425"/>
            <a:ext cx="8308975" cy="1219200"/>
          </a:xfrm>
        </p:spPr>
        <p:txBody>
          <a:bodyPr/>
          <a:lstStyle/>
          <a:p>
            <a:pPr eaLnBrk="1" hangingPunct="1"/>
            <a:r>
              <a:rPr lang="en-US" altLang="ko-KR" sz="3000" smtClean="0"/>
              <a:t>Use </a:t>
            </a:r>
            <a:r>
              <a:rPr lang="en-US" altLang="ko-KR" sz="3000" smtClean="0">
                <a:solidFill>
                  <a:srgbClr val="3333FF"/>
                </a:solidFill>
              </a:rPr>
              <a:t>2</a:t>
            </a:r>
            <a:r>
              <a:rPr lang="en-US" altLang="ko-KR" sz="3000" smtClean="0"/>
              <a:t> input and </a:t>
            </a:r>
            <a:r>
              <a:rPr lang="en-US" altLang="ko-KR" sz="3000" smtClean="0">
                <a:solidFill>
                  <a:srgbClr val="3333FF"/>
                </a:solidFill>
              </a:rPr>
              <a:t>2</a:t>
            </a:r>
            <a:r>
              <a:rPr lang="en-US" altLang="ko-KR" sz="3000" smtClean="0"/>
              <a:t> output buffers.</a:t>
            </a:r>
          </a:p>
          <a:p>
            <a:pPr eaLnBrk="1" hangingPunct="1"/>
            <a:r>
              <a:rPr lang="en-US" altLang="ko-KR" sz="3000" smtClean="0"/>
              <a:t>Rest of memory is used for a min loser tree.</a:t>
            </a:r>
            <a:endParaRPr lang="ko-KR" altLang="en-US" sz="3000" smtClean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76600" y="3657600"/>
            <a:ext cx="1600200" cy="762000"/>
            <a:chOff x="1920" y="1536"/>
            <a:chExt cx="1008" cy="1248"/>
          </a:xfrm>
        </p:grpSpPr>
        <p:sp>
          <p:nvSpPr>
            <p:cNvPr id="14355" name="Rectangle 14"/>
            <p:cNvSpPr>
              <a:spLocks noChangeArrowheads="1"/>
            </p:cNvSpPr>
            <p:nvPr/>
          </p:nvSpPr>
          <p:spPr bwMode="auto">
            <a:xfrm>
              <a:off x="1920" y="1536"/>
              <a:ext cx="1008" cy="1248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Text Box 15"/>
            <p:cNvSpPr txBox="1">
              <a:spLocks noChangeArrowheads="1"/>
            </p:cNvSpPr>
            <p:nvPr/>
          </p:nvSpPr>
          <p:spPr bwMode="auto">
            <a:xfrm>
              <a:off x="2064" y="1926"/>
              <a:ext cx="864" cy="7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Input 1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676400" y="3657600"/>
            <a:ext cx="1600200" cy="762000"/>
            <a:chOff x="912" y="1536"/>
            <a:chExt cx="1008" cy="1248"/>
          </a:xfrm>
        </p:grpSpPr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912" y="1536"/>
              <a:ext cx="1008" cy="1248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1056" y="1926"/>
              <a:ext cx="86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Input 0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76400" y="1219200"/>
            <a:ext cx="1600200" cy="762000"/>
            <a:chOff x="912" y="1536"/>
            <a:chExt cx="1008" cy="1248"/>
          </a:xfrm>
        </p:grpSpPr>
        <p:sp>
          <p:nvSpPr>
            <p:cNvPr id="14351" name="Rectangle 20"/>
            <p:cNvSpPr>
              <a:spLocks noChangeArrowheads="1"/>
            </p:cNvSpPr>
            <p:nvPr/>
          </p:nvSpPr>
          <p:spPr bwMode="auto">
            <a:xfrm>
              <a:off x="912" y="1536"/>
              <a:ext cx="1008" cy="1248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2" name="Text Box 21"/>
            <p:cNvSpPr txBox="1">
              <a:spLocks noChangeArrowheads="1"/>
            </p:cNvSpPr>
            <p:nvPr/>
          </p:nvSpPr>
          <p:spPr bwMode="auto">
            <a:xfrm>
              <a:off x="1056" y="1926"/>
              <a:ext cx="864" cy="74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Output 0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276600" y="1219200"/>
            <a:ext cx="1600200" cy="762000"/>
            <a:chOff x="912" y="1536"/>
            <a:chExt cx="1008" cy="1248"/>
          </a:xfrm>
        </p:grpSpPr>
        <p:sp>
          <p:nvSpPr>
            <p:cNvPr id="14349" name="Rectangle 23"/>
            <p:cNvSpPr>
              <a:spLocks noChangeArrowheads="1"/>
            </p:cNvSpPr>
            <p:nvPr/>
          </p:nvSpPr>
          <p:spPr bwMode="auto">
            <a:xfrm>
              <a:off x="912" y="1536"/>
              <a:ext cx="1008" cy="1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0" name="Text Box 24"/>
            <p:cNvSpPr txBox="1">
              <a:spLocks noChangeArrowheads="1"/>
            </p:cNvSpPr>
            <p:nvPr/>
          </p:nvSpPr>
          <p:spPr bwMode="auto">
            <a:xfrm>
              <a:off x="1056" y="1926"/>
              <a:ext cx="864" cy="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Output 1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676400" y="1981200"/>
            <a:ext cx="3200400" cy="1676400"/>
            <a:chOff x="1056" y="1248"/>
            <a:chExt cx="2016" cy="1056"/>
          </a:xfrm>
        </p:grpSpPr>
        <p:sp>
          <p:nvSpPr>
            <p:cNvPr id="14347" name="Rectangle 26"/>
            <p:cNvSpPr>
              <a:spLocks noChangeArrowheads="1"/>
            </p:cNvSpPr>
            <p:nvPr/>
          </p:nvSpPr>
          <p:spPr bwMode="auto">
            <a:xfrm>
              <a:off x="1056" y="1248"/>
              <a:ext cx="2016" cy="105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1584" y="1632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Loser Tree</a:t>
              </a: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7F048-209C-4B05-BC92-D23AEB44AD66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2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6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6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8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Initialize</a:t>
            </a:r>
            <a:endParaRPr lang="ko-KR" altLang="en-US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63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8397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3731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9065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4399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9733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35067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40401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45735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51069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56403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1737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7071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72405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77739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8307388" y="4583113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1" name="Oval 20"/>
          <p:cNvSpPr>
            <a:spLocks noChangeArrowheads="1"/>
          </p:cNvSpPr>
          <p:nvPr/>
        </p:nvSpPr>
        <p:spPr bwMode="auto">
          <a:xfrm>
            <a:off x="4572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2" name="Oval 21"/>
          <p:cNvSpPr>
            <a:spLocks noChangeArrowheads="1"/>
          </p:cNvSpPr>
          <p:nvPr/>
        </p:nvSpPr>
        <p:spPr bwMode="auto">
          <a:xfrm>
            <a:off x="25908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3" name="Oval 22"/>
          <p:cNvSpPr>
            <a:spLocks noChangeArrowheads="1"/>
          </p:cNvSpPr>
          <p:nvPr/>
        </p:nvSpPr>
        <p:spPr bwMode="auto">
          <a:xfrm>
            <a:off x="36576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4" name="Oval 23"/>
          <p:cNvSpPr>
            <a:spLocks noChangeArrowheads="1"/>
          </p:cNvSpPr>
          <p:nvPr/>
        </p:nvSpPr>
        <p:spPr bwMode="auto">
          <a:xfrm>
            <a:off x="47244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5" name="Oval 24"/>
          <p:cNvSpPr>
            <a:spLocks noChangeArrowheads="1"/>
          </p:cNvSpPr>
          <p:nvPr/>
        </p:nvSpPr>
        <p:spPr bwMode="auto">
          <a:xfrm>
            <a:off x="57912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6" name="Oval 25"/>
          <p:cNvSpPr>
            <a:spLocks noChangeArrowheads="1"/>
          </p:cNvSpPr>
          <p:nvPr/>
        </p:nvSpPr>
        <p:spPr bwMode="auto">
          <a:xfrm>
            <a:off x="68580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7" name="Oval 26"/>
          <p:cNvSpPr>
            <a:spLocks noChangeArrowheads="1"/>
          </p:cNvSpPr>
          <p:nvPr/>
        </p:nvSpPr>
        <p:spPr bwMode="auto">
          <a:xfrm>
            <a:off x="79248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8" name="Oval 27"/>
          <p:cNvSpPr>
            <a:spLocks noChangeArrowheads="1"/>
          </p:cNvSpPr>
          <p:nvPr/>
        </p:nvSpPr>
        <p:spPr bwMode="auto">
          <a:xfrm>
            <a:off x="990600" y="2754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9" name="Oval 28"/>
          <p:cNvSpPr>
            <a:spLocks noChangeArrowheads="1"/>
          </p:cNvSpPr>
          <p:nvPr/>
        </p:nvSpPr>
        <p:spPr bwMode="auto">
          <a:xfrm>
            <a:off x="3124200" y="2754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0" name="Oval 29"/>
          <p:cNvSpPr>
            <a:spLocks noChangeArrowheads="1"/>
          </p:cNvSpPr>
          <p:nvPr/>
        </p:nvSpPr>
        <p:spPr bwMode="auto">
          <a:xfrm>
            <a:off x="5257800" y="2754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1" name="Oval 30"/>
          <p:cNvSpPr>
            <a:spLocks noChangeArrowheads="1"/>
          </p:cNvSpPr>
          <p:nvPr/>
        </p:nvSpPr>
        <p:spPr bwMode="auto">
          <a:xfrm>
            <a:off x="7391400" y="2754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2" name="Oval 31"/>
          <p:cNvSpPr>
            <a:spLocks noChangeArrowheads="1"/>
          </p:cNvSpPr>
          <p:nvPr/>
        </p:nvSpPr>
        <p:spPr bwMode="auto">
          <a:xfrm>
            <a:off x="2133600" y="1611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3" name="Oval 32"/>
          <p:cNvSpPr>
            <a:spLocks noChangeArrowheads="1"/>
          </p:cNvSpPr>
          <p:nvPr/>
        </p:nvSpPr>
        <p:spPr bwMode="auto">
          <a:xfrm>
            <a:off x="6324600" y="1763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4" name="Oval 33"/>
          <p:cNvSpPr>
            <a:spLocks noChangeArrowheads="1"/>
          </p:cNvSpPr>
          <p:nvPr/>
        </p:nvSpPr>
        <p:spPr bwMode="auto">
          <a:xfrm>
            <a:off x="4267200" y="620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5" name="Line 34"/>
          <p:cNvSpPr>
            <a:spLocks noChangeShapeType="1"/>
          </p:cNvSpPr>
          <p:nvPr/>
        </p:nvSpPr>
        <p:spPr bwMode="auto">
          <a:xfrm flipH="1">
            <a:off x="2508250" y="919163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96" name="Line 35"/>
          <p:cNvSpPr>
            <a:spLocks noChangeShapeType="1"/>
          </p:cNvSpPr>
          <p:nvPr/>
        </p:nvSpPr>
        <p:spPr bwMode="auto">
          <a:xfrm>
            <a:off x="4718050" y="91916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 flipH="1">
            <a:off x="1212850" y="1985963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98" name="Line 37"/>
          <p:cNvSpPr>
            <a:spLocks noChangeShapeType="1"/>
          </p:cNvSpPr>
          <p:nvPr/>
        </p:nvSpPr>
        <p:spPr bwMode="auto">
          <a:xfrm>
            <a:off x="2584450" y="1985963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99" name="Line 38"/>
          <p:cNvSpPr>
            <a:spLocks noChangeShapeType="1"/>
          </p:cNvSpPr>
          <p:nvPr/>
        </p:nvSpPr>
        <p:spPr bwMode="auto">
          <a:xfrm flipH="1">
            <a:off x="5632450" y="21383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0" name="Line 39"/>
          <p:cNvSpPr>
            <a:spLocks noChangeShapeType="1"/>
          </p:cNvSpPr>
          <p:nvPr/>
        </p:nvSpPr>
        <p:spPr bwMode="auto">
          <a:xfrm>
            <a:off x="6775450" y="20621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1" name="Line 40"/>
          <p:cNvSpPr>
            <a:spLocks noChangeShapeType="1"/>
          </p:cNvSpPr>
          <p:nvPr/>
        </p:nvSpPr>
        <p:spPr bwMode="auto">
          <a:xfrm flipH="1">
            <a:off x="679450" y="31289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2" name="Line 41"/>
          <p:cNvSpPr>
            <a:spLocks noChangeShapeType="1"/>
          </p:cNvSpPr>
          <p:nvPr/>
        </p:nvSpPr>
        <p:spPr bwMode="auto">
          <a:xfrm>
            <a:off x="1365250" y="31289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3" name="Line 42"/>
          <p:cNvSpPr>
            <a:spLocks noChangeShapeType="1"/>
          </p:cNvSpPr>
          <p:nvPr/>
        </p:nvSpPr>
        <p:spPr bwMode="auto">
          <a:xfrm flipH="1">
            <a:off x="2965450" y="32051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4" name="Line 43"/>
          <p:cNvSpPr>
            <a:spLocks noChangeShapeType="1"/>
          </p:cNvSpPr>
          <p:nvPr/>
        </p:nvSpPr>
        <p:spPr bwMode="auto">
          <a:xfrm>
            <a:off x="3575050" y="305276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5" name="Line 44"/>
          <p:cNvSpPr>
            <a:spLocks noChangeShapeType="1"/>
          </p:cNvSpPr>
          <p:nvPr/>
        </p:nvSpPr>
        <p:spPr bwMode="auto">
          <a:xfrm flipH="1">
            <a:off x="5022850" y="32051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6" name="Line 45"/>
          <p:cNvSpPr>
            <a:spLocks noChangeShapeType="1"/>
          </p:cNvSpPr>
          <p:nvPr/>
        </p:nvSpPr>
        <p:spPr bwMode="auto">
          <a:xfrm>
            <a:off x="5632450" y="32051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7" name="Line 46"/>
          <p:cNvSpPr>
            <a:spLocks noChangeShapeType="1"/>
          </p:cNvSpPr>
          <p:nvPr/>
        </p:nvSpPr>
        <p:spPr bwMode="auto">
          <a:xfrm flipH="1">
            <a:off x="7004050" y="3128963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8" name="Line 47"/>
          <p:cNvSpPr>
            <a:spLocks noChangeShapeType="1"/>
          </p:cNvSpPr>
          <p:nvPr/>
        </p:nvSpPr>
        <p:spPr bwMode="auto">
          <a:xfrm>
            <a:off x="7766050" y="31289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09" name="Line 48"/>
          <p:cNvSpPr>
            <a:spLocks noChangeShapeType="1"/>
          </p:cNvSpPr>
          <p:nvPr/>
        </p:nvSpPr>
        <p:spPr bwMode="auto">
          <a:xfrm flipH="1">
            <a:off x="3746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0" name="Line 49"/>
          <p:cNvSpPr>
            <a:spLocks noChangeShapeType="1"/>
          </p:cNvSpPr>
          <p:nvPr/>
        </p:nvSpPr>
        <p:spPr bwMode="auto">
          <a:xfrm flipH="1">
            <a:off x="14414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1" name="Line 50"/>
          <p:cNvSpPr>
            <a:spLocks noChangeShapeType="1"/>
          </p:cNvSpPr>
          <p:nvPr/>
        </p:nvSpPr>
        <p:spPr bwMode="auto">
          <a:xfrm flipH="1">
            <a:off x="25082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2" name="Line 51"/>
          <p:cNvSpPr>
            <a:spLocks noChangeShapeType="1"/>
          </p:cNvSpPr>
          <p:nvPr/>
        </p:nvSpPr>
        <p:spPr bwMode="auto">
          <a:xfrm flipH="1">
            <a:off x="35750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3" name="Line 52"/>
          <p:cNvSpPr>
            <a:spLocks noChangeShapeType="1"/>
          </p:cNvSpPr>
          <p:nvPr/>
        </p:nvSpPr>
        <p:spPr bwMode="auto">
          <a:xfrm flipH="1">
            <a:off x="46418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4" name="Line 53"/>
          <p:cNvSpPr>
            <a:spLocks noChangeShapeType="1"/>
          </p:cNvSpPr>
          <p:nvPr/>
        </p:nvSpPr>
        <p:spPr bwMode="auto">
          <a:xfrm flipH="1">
            <a:off x="57086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5" name="Line 54"/>
          <p:cNvSpPr>
            <a:spLocks noChangeShapeType="1"/>
          </p:cNvSpPr>
          <p:nvPr/>
        </p:nvSpPr>
        <p:spPr bwMode="auto">
          <a:xfrm flipH="1">
            <a:off x="67754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6" name="Line 55"/>
          <p:cNvSpPr>
            <a:spLocks noChangeShapeType="1"/>
          </p:cNvSpPr>
          <p:nvPr/>
        </p:nvSpPr>
        <p:spPr bwMode="auto">
          <a:xfrm>
            <a:off x="7556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7" name="Line 56"/>
          <p:cNvSpPr>
            <a:spLocks noChangeShapeType="1"/>
          </p:cNvSpPr>
          <p:nvPr/>
        </p:nvSpPr>
        <p:spPr bwMode="auto">
          <a:xfrm>
            <a:off x="1822450" y="411956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8" name="Line 57"/>
          <p:cNvSpPr>
            <a:spLocks noChangeShapeType="1"/>
          </p:cNvSpPr>
          <p:nvPr/>
        </p:nvSpPr>
        <p:spPr bwMode="auto">
          <a:xfrm>
            <a:off x="28892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19" name="Line 58"/>
          <p:cNvSpPr>
            <a:spLocks noChangeShapeType="1"/>
          </p:cNvSpPr>
          <p:nvPr/>
        </p:nvSpPr>
        <p:spPr bwMode="auto">
          <a:xfrm>
            <a:off x="40322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20" name="Line 59"/>
          <p:cNvSpPr>
            <a:spLocks noChangeShapeType="1"/>
          </p:cNvSpPr>
          <p:nvPr/>
        </p:nvSpPr>
        <p:spPr bwMode="auto">
          <a:xfrm>
            <a:off x="50990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21" name="Line 60"/>
          <p:cNvSpPr>
            <a:spLocks noChangeShapeType="1"/>
          </p:cNvSpPr>
          <p:nvPr/>
        </p:nvSpPr>
        <p:spPr bwMode="auto">
          <a:xfrm>
            <a:off x="61658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22" name="Line 61"/>
          <p:cNvSpPr>
            <a:spLocks noChangeShapeType="1"/>
          </p:cNvSpPr>
          <p:nvPr/>
        </p:nvSpPr>
        <p:spPr bwMode="auto">
          <a:xfrm>
            <a:off x="72326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23" name="Line 62"/>
          <p:cNvSpPr>
            <a:spLocks noChangeShapeType="1"/>
          </p:cNvSpPr>
          <p:nvPr/>
        </p:nvSpPr>
        <p:spPr bwMode="auto">
          <a:xfrm>
            <a:off x="82994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24" name="Line 63"/>
          <p:cNvSpPr>
            <a:spLocks noChangeShapeType="1"/>
          </p:cNvSpPr>
          <p:nvPr/>
        </p:nvSpPr>
        <p:spPr bwMode="auto">
          <a:xfrm flipH="1">
            <a:off x="7842250" y="41957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25" name="Oval 64"/>
          <p:cNvSpPr>
            <a:spLocks noChangeArrowheads="1"/>
          </p:cNvSpPr>
          <p:nvPr/>
        </p:nvSpPr>
        <p:spPr bwMode="auto">
          <a:xfrm>
            <a:off x="1524000" y="3744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26" name="Rectangle 65"/>
          <p:cNvSpPr>
            <a:spLocks noChangeArrowheads="1"/>
          </p:cNvSpPr>
          <p:nvPr/>
        </p:nvSpPr>
        <p:spPr bwMode="auto">
          <a:xfrm>
            <a:off x="2825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5427" name="Rectangle 66"/>
          <p:cNvSpPr>
            <a:spLocks noChangeArrowheads="1"/>
          </p:cNvSpPr>
          <p:nvPr/>
        </p:nvSpPr>
        <p:spPr bwMode="auto">
          <a:xfrm>
            <a:off x="8159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5428" name="Rectangle 67"/>
          <p:cNvSpPr>
            <a:spLocks noChangeArrowheads="1"/>
          </p:cNvSpPr>
          <p:nvPr/>
        </p:nvSpPr>
        <p:spPr bwMode="auto">
          <a:xfrm>
            <a:off x="13493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5429" name="Rectangle 68"/>
          <p:cNvSpPr>
            <a:spLocks noChangeArrowheads="1"/>
          </p:cNvSpPr>
          <p:nvPr/>
        </p:nvSpPr>
        <p:spPr bwMode="auto">
          <a:xfrm>
            <a:off x="18827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5430" name="Rectangle 69"/>
          <p:cNvSpPr>
            <a:spLocks noChangeArrowheads="1"/>
          </p:cNvSpPr>
          <p:nvPr/>
        </p:nvSpPr>
        <p:spPr bwMode="auto">
          <a:xfrm>
            <a:off x="24161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15431" name="Rectangle 70"/>
          <p:cNvSpPr>
            <a:spLocks noChangeArrowheads="1"/>
          </p:cNvSpPr>
          <p:nvPr/>
        </p:nvSpPr>
        <p:spPr bwMode="auto">
          <a:xfrm>
            <a:off x="29495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5432" name="Rectangle 71"/>
          <p:cNvSpPr>
            <a:spLocks noChangeArrowheads="1"/>
          </p:cNvSpPr>
          <p:nvPr/>
        </p:nvSpPr>
        <p:spPr bwMode="auto">
          <a:xfrm>
            <a:off x="34829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5433" name="Rectangle 72"/>
          <p:cNvSpPr>
            <a:spLocks noChangeArrowheads="1"/>
          </p:cNvSpPr>
          <p:nvPr/>
        </p:nvSpPr>
        <p:spPr bwMode="auto">
          <a:xfrm>
            <a:off x="40163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5434" name="Rectangle 73"/>
          <p:cNvSpPr>
            <a:spLocks noChangeArrowheads="1"/>
          </p:cNvSpPr>
          <p:nvPr/>
        </p:nvSpPr>
        <p:spPr bwMode="auto">
          <a:xfrm>
            <a:off x="45497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5435" name="Rectangle 74"/>
          <p:cNvSpPr>
            <a:spLocks noChangeArrowheads="1"/>
          </p:cNvSpPr>
          <p:nvPr/>
        </p:nvSpPr>
        <p:spPr bwMode="auto">
          <a:xfrm>
            <a:off x="50831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5436" name="Rectangle 75"/>
          <p:cNvSpPr>
            <a:spLocks noChangeArrowheads="1"/>
          </p:cNvSpPr>
          <p:nvPr/>
        </p:nvSpPr>
        <p:spPr bwMode="auto">
          <a:xfrm>
            <a:off x="56165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15437" name="Rectangle 76"/>
          <p:cNvSpPr>
            <a:spLocks noChangeArrowheads="1"/>
          </p:cNvSpPr>
          <p:nvPr/>
        </p:nvSpPr>
        <p:spPr bwMode="auto">
          <a:xfrm>
            <a:off x="61499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5438" name="Rectangle 77"/>
          <p:cNvSpPr>
            <a:spLocks noChangeArrowheads="1"/>
          </p:cNvSpPr>
          <p:nvPr/>
        </p:nvSpPr>
        <p:spPr bwMode="auto">
          <a:xfrm>
            <a:off x="66833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5439" name="Rectangle 78"/>
          <p:cNvSpPr>
            <a:spLocks noChangeArrowheads="1"/>
          </p:cNvSpPr>
          <p:nvPr/>
        </p:nvSpPr>
        <p:spPr bwMode="auto">
          <a:xfrm>
            <a:off x="72167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5440" name="Rectangle 79"/>
          <p:cNvSpPr>
            <a:spLocks noChangeArrowheads="1"/>
          </p:cNvSpPr>
          <p:nvPr/>
        </p:nvSpPr>
        <p:spPr bwMode="auto">
          <a:xfrm>
            <a:off x="77501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5441" name="Rectangle 80"/>
          <p:cNvSpPr>
            <a:spLocks noChangeArrowheads="1"/>
          </p:cNvSpPr>
          <p:nvPr/>
        </p:nvSpPr>
        <p:spPr bwMode="auto">
          <a:xfrm>
            <a:off x="8283575" y="4530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28113" name="Rectangle 81"/>
          <p:cNvSpPr>
            <a:spLocks noChangeArrowheads="1"/>
          </p:cNvSpPr>
          <p:nvPr/>
        </p:nvSpPr>
        <p:spPr bwMode="auto">
          <a:xfrm>
            <a:off x="511175" y="3768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28114" name="Rectangle 82"/>
          <p:cNvSpPr>
            <a:spLocks noChangeArrowheads="1"/>
          </p:cNvSpPr>
          <p:nvPr/>
        </p:nvSpPr>
        <p:spPr bwMode="auto">
          <a:xfrm>
            <a:off x="1044575" y="27479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1577975" y="3768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grpSp>
        <p:nvGrpSpPr>
          <p:cNvPr id="15445" name="Group 84"/>
          <p:cNvGrpSpPr>
            <a:grpSpLocks/>
          </p:cNvGrpSpPr>
          <p:nvPr/>
        </p:nvGrpSpPr>
        <p:grpSpPr bwMode="auto">
          <a:xfrm>
            <a:off x="611188" y="1092200"/>
            <a:ext cx="533400" cy="1616075"/>
            <a:chOff x="432" y="480"/>
            <a:chExt cx="336" cy="1018"/>
          </a:xfrm>
        </p:grpSpPr>
        <p:sp>
          <p:nvSpPr>
            <p:cNvPr id="15456" name="Rectangle 85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7" name="Text Box 86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grpSp>
        <p:nvGrpSpPr>
          <p:cNvPr id="15446" name="Group 87"/>
          <p:cNvGrpSpPr>
            <a:grpSpLocks/>
          </p:cNvGrpSpPr>
          <p:nvPr/>
        </p:nvGrpSpPr>
        <p:grpSpPr bwMode="auto">
          <a:xfrm>
            <a:off x="7696200" y="981075"/>
            <a:ext cx="533400" cy="1616075"/>
            <a:chOff x="4848" y="480"/>
            <a:chExt cx="336" cy="1018"/>
          </a:xfrm>
        </p:grpSpPr>
        <p:sp>
          <p:nvSpPr>
            <p:cNvPr id="15454" name="Rectangle 88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5" name="Text Box 89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15447" name="Group 90"/>
          <p:cNvGrpSpPr>
            <a:grpSpLocks/>
          </p:cNvGrpSpPr>
          <p:nvPr/>
        </p:nvGrpSpPr>
        <p:grpSpPr bwMode="auto">
          <a:xfrm>
            <a:off x="685800" y="5040312"/>
            <a:ext cx="1295400" cy="1447573"/>
            <a:chOff x="432" y="3552"/>
            <a:chExt cx="816" cy="672"/>
          </a:xfrm>
        </p:grpSpPr>
        <p:sp>
          <p:nvSpPr>
            <p:cNvPr id="15452" name="Rectangle 91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3" name="Text Box 92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15448" name="Group 93"/>
          <p:cNvGrpSpPr>
            <a:grpSpLocks/>
          </p:cNvGrpSpPr>
          <p:nvPr/>
        </p:nvGrpSpPr>
        <p:grpSpPr bwMode="auto">
          <a:xfrm>
            <a:off x="6934200" y="5040313"/>
            <a:ext cx="1295400" cy="1447572"/>
            <a:chOff x="4368" y="3552"/>
            <a:chExt cx="816" cy="672"/>
          </a:xfrm>
        </p:grpSpPr>
        <p:sp>
          <p:nvSpPr>
            <p:cNvPr id="15450" name="Rectangle 94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1" name="Text Box 95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15449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13" grpId="0" build="p" autoUpdateAnimBg="0"/>
      <p:bldP spid="428114" grpId="0" build="p" autoUpdateAnimBg="0"/>
      <p:bldP spid="4281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4" name="Oval 18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5" name="Oval 19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6" name="Oval 20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7" name="Oval 21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8" name="Oval 22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9" name="Oval 23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0" name="Oval 24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1" name="Oval 25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2" name="Oval 26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3" name="Oval 27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4" name="Oval 28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5" name="Oval 29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6" name="Oval 30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7" name="Oval 31"/>
          <p:cNvSpPr>
            <a:spLocks noChangeArrowheads="1"/>
          </p:cNvSpPr>
          <p:nvPr/>
        </p:nvSpPr>
        <p:spPr bwMode="auto">
          <a:xfrm>
            <a:off x="4267200" y="549275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8" name="Line 32"/>
          <p:cNvSpPr>
            <a:spLocks noChangeShapeType="1"/>
          </p:cNvSpPr>
          <p:nvPr/>
        </p:nvSpPr>
        <p:spPr bwMode="auto">
          <a:xfrm flipH="1">
            <a:off x="2508250" y="847725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9" name="Line 33"/>
          <p:cNvSpPr>
            <a:spLocks noChangeShapeType="1"/>
          </p:cNvSpPr>
          <p:nvPr/>
        </p:nvSpPr>
        <p:spPr bwMode="auto">
          <a:xfrm>
            <a:off x="4718050" y="847725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0" name="Line 34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1" name="Line 35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2" name="Line 36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3" name="Line 37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4" name="Line 38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5" name="Line 39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6" name="Line 40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7" name="Line 41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8" name="Line 42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9" name="Line 43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0" name="Line 44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1" name="Line 45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2" name="Line 46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3" name="Line 47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4" name="Line 48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5" name="Line 49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6" name="Line 50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7" name="Line 51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8" name="Line 52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9" name="Line 53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0" name="Line 54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1" name="Line 55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2" name="Line 56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3" name="Line 57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4" name="Line 58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5" name="Line 59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6" name="Line 60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7" name="Line 61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8" name="Oval 62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9" name="Rectangle 63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6450" name="Rectangle 64"/>
          <p:cNvSpPr>
            <a:spLocks noChangeArrowheads="1"/>
          </p:cNvSpPr>
          <p:nvPr/>
        </p:nvSpPr>
        <p:spPr bwMode="auto">
          <a:xfrm>
            <a:off x="815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6451" name="Rectangle 65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6452" name="Rectangle 66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6453" name="Rectangle 67"/>
          <p:cNvSpPr>
            <a:spLocks noChangeArrowheads="1"/>
          </p:cNvSpPr>
          <p:nvPr/>
        </p:nvSpPr>
        <p:spPr bwMode="auto">
          <a:xfrm>
            <a:off x="2416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16454" name="Rectangle 68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6455" name="Rectangle 69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6456" name="Rectangle 70"/>
          <p:cNvSpPr>
            <a:spLocks noChangeArrowheads="1"/>
          </p:cNvSpPr>
          <p:nvPr/>
        </p:nvSpPr>
        <p:spPr bwMode="auto">
          <a:xfrm>
            <a:off x="4016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6457" name="Rectangle 71"/>
          <p:cNvSpPr>
            <a:spLocks noChangeArrowheads="1"/>
          </p:cNvSpPr>
          <p:nvPr/>
        </p:nvSpPr>
        <p:spPr bwMode="auto">
          <a:xfrm>
            <a:off x="4549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6458" name="Rectangle 72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6459" name="Rectangle 73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16460" name="Rectangle 74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6461" name="Rectangle 75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6462" name="Rectangle 76"/>
          <p:cNvSpPr>
            <a:spLocks noChangeArrowheads="1"/>
          </p:cNvSpPr>
          <p:nvPr/>
        </p:nvSpPr>
        <p:spPr bwMode="auto">
          <a:xfrm>
            <a:off x="7216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6463" name="Rectangle 77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6464" name="Rectangle 78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6465" name="Rectangle 79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6466" name="Rectangle 80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6467" name="Rectangle 81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6468" name="Rectangle 82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6469" name="Rectangle 83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6470" name="Rectangle 84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6471" name="Rectangle 85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6472" name="Rectangle 86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6473" name="Rectangle 87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6474" name="Rectangle 88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6475" name="Rectangle 89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6476" name="Rectangle 90"/>
          <p:cNvSpPr>
            <a:spLocks noChangeArrowheads="1"/>
          </p:cNvSpPr>
          <p:nvPr/>
        </p:nvSpPr>
        <p:spPr bwMode="auto">
          <a:xfrm>
            <a:off x="4321175" y="573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6477" name="Rectangle 91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6478" name="Rectangle 92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6479" name="Rectangle 93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16480" name="Rectangle 9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Initialize</a:t>
            </a:r>
          </a:p>
        </p:txBody>
      </p:sp>
      <p:grpSp>
        <p:nvGrpSpPr>
          <p:cNvPr id="16481" name="Group 95"/>
          <p:cNvGrpSpPr>
            <a:grpSpLocks/>
          </p:cNvGrpSpPr>
          <p:nvPr/>
        </p:nvGrpSpPr>
        <p:grpSpPr bwMode="auto">
          <a:xfrm>
            <a:off x="468313" y="1052513"/>
            <a:ext cx="533400" cy="1616075"/>
            <a:chOff x="432" y="480"/>
            <a:chExt cx="336" cy="1018"/>
          </a:xfrm>
        </p:grpSpPr>
        <p:sp>
          <p:nvSpPr>
            <p:cNvPr id="16493" name="Rectangle 96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94" name="Text Box 97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grpSp>
        <p:nvGrpSpPr>
          <p:cNvPr id="16482" name="Group 98"/>
          <p:cNvGrpSpPr>
            <a:grpSpLocks/>
          </p:cNvGrpSpPr>
          <p:nvPr/>
        </p:nvGrpSpPr>
        <p:grpSpPr bwMode="auto">
          <a:xfrm>
            <a:off x="7885113" y="1125538"/>
            <a:ext cx="533400" cy="1616075"/>
            <a:chOff x="4848" y="480"/>
            <a:chExt cx="336" cy="1018"/>
          </a:xfrm>
        </p:grpSpPr>
        <p:sp>
          <p:nvSpPr>
            <p:cNvPr id="16491" name="Rectangle 99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92" name="Text Box 100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16483" name="Group 101"/>
          <p:cNvGrpSpPr>
            <a:grpSpLocks/>
          </p:cNvGrpSpPr>
          <p:nvPr/>
        </p:nvGrpSpPr>
        <p:grpSpPr bwMode="auto">
          <a:xfrm>
            <a:off x="685800" y="5045075"/>
            <a:ext cx="1295400" cy="1464582"/>
            <a:chOff x="432" y="3552"/>
            <a:chExt cx="816" cy="672"/>
          </a:xfrm>
        </p:grpSpPr>
        <p:sp>
          <p:nvSpPr>
            <p:cNvPr id="16489" name="Rectangle 102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90" name="Text Box 103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16484" name="Group 104"/>
          <p:cNvGrpSpPr>
            <a:grpSpLocks/>
          </p:cNvGrpSpPr>
          <p:nvPr/>
        </p:nvGrpSpPr>
        <p:grpSpPr bwMode="auto">
          <a:xfrm>
            <a:off x="6934200" y="5045075"/>
            <a:ext cx="1295400" cy="1464582"/>
            <a:chOff x="4368" y="3552"/>
            <a:chExt cx="816" cy="672"/>
          </a:xfrm>
        </p:grpSpPr>
        <p:sp>
          <p:nvSpPr>
            <p:cNvPr id="16487" name="Rectangle 105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88" name="Text Box 106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16485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86" name="Rectangle 90"/>
          <p:cNvSpPr>
            <a:spLocks noChangeArrowheads="1"/>
          </p:cNvSpPr>
          <p:nvPr/>
        </p:nvSpPr>
        <p:spPr bwMode="auto">
          <a:xfrm>
            <a:off x="4325938" y="238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2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Generate Run 1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481263" y="449262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4574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476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8810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14144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19478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30146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35480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40814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46148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51482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56816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2150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7484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72818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78152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8348663" y="449262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4984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26320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36988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47656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8324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68992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6" name="Oval 27"/>
          <p:cNvSpPr>
            <a:spLocks noChangeArrowheads="1"/>
          </p:cNvSpPr>
          <p:nvPr/>
        </p:nvSpPr>
        <p:spPr bwMode="auto">
          <a:xfrm>
            <a:off x="79660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7" name="Oval 28"/>
          <p:cNvSpPr>
            <a:spLocks noChangeArrowheads="1"/>
          </p:cNvSpPr>
          <p:nvPr/>
        </p:nvSpPr>
        <p:spPr bwMode="auto">
          <a:xfrm>
            <a:off x="1031875" y="26638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8" name="Oval 29"/>
          <p:cNvSpPr>
            <a:spLocks noChangeArrowheads="1"/>
          </p:cNvSpPr>
          <p:nvPr/>
        </p:nvSpPr>
        <p:spPr bwMode="auto">
          <a:xfrm>
            <a:off x="3165475" y="26638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9" name="Oval 30"/>
          <p:cNvSpPr>
            <a:spLocks noChangeArrowheads="1"/>
          </p:cNvSpPr>
          <p:nvPr/>
        </p:nvSpPr>
        <p:spPr bwMode="auto">
          <a:xfrm>
            <a:off x="5299075" y="26638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0" name="Oval 31"/>
          <p:cNvSpPr>
            <a:spLocks noChangeArrowheads="1"/>
          </p:cNvSpPr>
          <p:nvPr/>
        </p:nvSpPr>
        <p:spPr bwMode="auto">
          <a:xfrm>
            <a:off x="7432675" y="26638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1" name="Oval 32"/>
          <p:cNvSpPr>
            <a:spLocks noChangeArrowheads="1"/>
          </p:cNvSpPr>
          <p:nvPr/>
        </p:nvSpPr>
        <p:spPr bwMode="auto">
          <a:xfrm>
            <a:off x="2174875" y="15208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2" name="Oval 33"/>
          <p:cNvSpPr>
            <a:spLocks noChangeArrowheads="1"/>
          </p:cNvSpPr>
          <p:nvPr/>
        </p:nvSpPr>
        <p:spPr bwMode="auto">
          <a:xfrm>
            <a:off x="6365875" y="16732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3" name="Oval 34"/>
          <p:cNvSpPr>
            <a:spLocks noChangeArrowheads="1"/>
          </p:cNvSpPr>
          <p:nvPr/>
        </p:nvSpPr>
        <p:spPr bwMode="auto">
          <a:xfrm>
            <a:off x="4308475" y="530225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4" name="Line 35"/>
          <p:cNvSpPr>
            <a:spLocks noChangeShapeType="1"/>
          </p:cNvSpPr>
          <p:nvPr/>
        </p:nvSpPr>
        <p:spPr bwMode="auto">
          <a:xfrm flipH="1">
            <a:off x="2549525" y="828675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5" name="Line 36"/>
          <p:cNvSpPr>
            <a:spLocks noChangeShapeType="1"/>
          </p:cNvSpPr>
          <p:nvPr/>
        </p:nvSpPr>
        <p:spPr bwMode="auto">
          <a:xfrm>
            <a:off x="4759325" y="828675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6" name="Line 37"/>
          <p:cNvSpPr>
            <a:spLocks noChangeShapeType="1"/>
          </p:cNvSpPr>
          <p:nvPr/>
        </p:nvSpPr>
        <p:spPr bwMode="auto">
          <a:xfrm flipH="1">
            <a:off x="1254125" y="189547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7" name="Line 38"/>
          <p:cNvSpPr>
            <a:spLocks noChangeShapeType="1"/>
          </p:cNvSpPr>
          <p:nvPr/>
        </p:nvSpPr>
        <p:spPr bwMode="auto">
          <a:xfrm>
            <a:off x="2625725" y="189547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8" name="Line 39"/>
          <p:cNvSpPr>
            <a:spLocks noChangeShapeType="1"/>
          </p:cNvSpPr>
          <p:nvPr/>
        </p:nvSpPr>
        <p:spPr bwMode="auto">
          <a:xfrm flipH="1">
            <a:off x="5673725" y="204787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>
            <a:off x="6816725" y="197167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0" name="Line 41"/>
          <p:cNvSpPr>
            <a:spLocks noChangeShapeType="1"/>
          </p:cNvSpPr>
          <p:nvPr/>
        </p:nvSpPr>
        <p:spPr bwMode="auto">
          <a:xfrm flipH="1">
            <a:off x="720725" y="303847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1" name="Line 42"/>
          <p:cNvSpPr>
            <a:spLocks noChangeShapeType="1"/>
          </p:cNvSpPr>
          <p:nvPr/>
        </p:nvSpPr>
        <p:spPr bwMode="auto">
          <a:xfrm>
            <a:off x="1406525" y="303847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2" name="Line 43"/>
          <p:cNvSpPr>
            <a:spLocks noChangeShapeType="1"/>
          </p:cNvSpPr>
          <p:nvPr/>
        </p:nvSpPr>
        <p:spPr bwMode="auto">
          <a:xfrm flipH="1">
            <a:off x="3006725" y="311467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3" name="Line 44"/>
          <p:cNvSpPr>
            <a:spLocks noChangeShapeType="1"/>
          </p:cNvSpPr>
          <p:nvPr/>
        </p:nvSpPr>
        <p:spPr bwMode="auto">
          <a:xfrm>
            <a:off x="3616325" y="296227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4" name="Line 45"/>
          <p:cNvSpPr>
            <a:spLocks noChangeShapeType="1"/>
          </p:cNvSpPr>
          <p:nvPr/>
        </p:nvSpPr>
        <p:spPr bwMode="auto">
          <a:xfrm flipH="1">
            <a:off x="5064125" y="311467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5" name="Line 46"/>
          <p:cNvSpPr>
            <a:spLocks noChangeShapeType="1"/>
          </p:cNvSpPr>
          <p:nvPr/>
        </p:nvSpPr>
        <p:spPr bwMode="auto">
          <a:xfrm>
            <a:off x="5673725" y="311467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6" name="Line 47"/>
          <p:cNvSpPr>
            <a:spLocks noChangeShapeType="1"/>
          </p:cNvSpPr>
          <p:nvPr/>
        </p:nvSpPr>
        <p:spPr bwMode="auto">
          <a:xfrm flipH="1">
            <a:off x="7045325" y="303847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7" name="Line 48"/>
          <p:cNvSpPr>
            <a:spLocks noChangeShapeType="1"/>
          </p:cNvSpPr>
          <p:nvPr/>
        </p:nvSpPr>
        <p:spPr bwMode="auto">
          <a:xfrm>
            <a:off x="7807325" y="303847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8" name="Line 49"/>
          <p:cNvSpPr>
            <a:spLocks noChangeShapeType="1"/>
          </p:cNvSpPr>
          <p:nvPr/>
        </p:nvSpPr>
        <p:spPr bwMode="auto">
          <a:xfrm flipH="1">
            <a:off x="4159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9" name="Line 50"/>
          <p:cNvSpPr>
            <a:spLocks noChangeShapeType="1"/>
          </p:cNvSpPr>
          <p:nvPr/>
        </p:nvSpPr>
        <p:spPr bwMode="auto">
          <a:xfrm flipH="1">
            <a:off x="14827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0" name="Line 51"/>
          <p:cNvSpPr>
            <a:spLocks noChangeShapeType="1"/>
          </p:cNvSpPr>
          <p:nvPr/>
        </p:nvSpPr>
        <p:spPr bwMode="auto">
          <a:xfrm flipH="1">
            <a:off x="25495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1" name="Line 52"/>
          <p:cNvSpPr>
            <a:spLocks noChangeShapeType="1"/>
          </p:cNvSpPr>
          <p:nvPr/>
        </p:nvSpPr>
        <p:spPr bwMode="auto">
          <a:xfrm flipH="1">
            <a:off x="36163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2" name="Line 53"/>
          <p:cNvSpPr>
            <a:spLocks noChangeShapeType="1"/>
          </p:cNvSpPr>
          <p:nvPr/>
        </p:nvSpPr>
        <p:spPr bwMode="auto">
          <a:xfrm flipH="1">
            <a:off x="46831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3" name="Line 54"/>
          <p:cNvSpPr>
            <a:spLocks noChangeShapeType="1"/>
          </p:cNvSpPr>
          <p:nvPr/>
        </p:nvSpPr>
        <p:spPr bwMode="auto">
          <a:xfrm flipH="1">
            <a:off x="57499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4" name="Line 55"/>
          <p:cNvSpPr>
            <a:spLocks noChangeShapeType="1"/>
          </p:cNvSpPr>
          <p:nvPr/>
        </p:nvSpPr>
        <p:spPr bwMode="auto">
          <a:xfrm flipH="1">
            <a:off x="68167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5" name="Line 56"/>
          <p:cNvSpPr>
            <a:spLocks noChangeShapeType="1"/>
          </p:cNvSpPr>
          <p:nvPr/>
        </p:nvSpPr>
        <p:spPr bwMode="auto">
          <a:xfrm>
            <a:off x="7969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6" name="Line 57"/>
          <p:cNvSpPr>
            <a:spLocks noChangeShapeType="1"/>
          </p:cNvSpPr>
          <p:nvPr/>
        </p:nvSpPr>
        <p:spPr bwMode="auto">
          <a:xfrm>
            <a:off x="1863725" y="402907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7" name="Line 58"/>
          <p:cNvSpPr>
            <a:spLocks noChangeShapeType="1"/>
          </p:cNvSpPr>
          <p:nvPr/>
        </p:nvSpPr>
        <p:spPr bwMode="auto">
          <a:xfrm>
            <a:off x="29305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8" name="Line 59"/>
          <p:cNvSpPr>
            <a:spLocks noChangeShapeType="1"/>
          </p:cNvSpPr>
          <p:nvPr/>
        </p:nvSpPr>
        <p:spPr bwMode="auto">
          <a:xfrm>
            <a:off x="40735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9" name="Line 60"/>
          <p:cNvSpPr>
            <a:spLocks noChangeShapeType="1"/>
          </p:cNvSpPr>
          <p:nvPr/>
        </p:nvSpPr>
        <p:spPr bwMode="auto">
          <a:xfrm>
            <a:off x="51403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0" name="Line 61"/>
          <p:cNvSpPr>
            <a:spLocks noChangeShapeType="1"/>
          </p:cNvSpPr>
          <p:nvPr/>
        </p:nvSpPr>
        <p:spPr bwMode="auto">
          <a:xfrm>
            <a:off x="62071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1" name="Line 62"/>
          <p:cNvSpPr>
            <a:spLocks noChangeShapeType="1"/>
          </p:cNvSpPr>
          <p:nvPr/>
        </p:nvSpPr>
        <p:spPr bwMode="auto">
          <a:xfrm>
            <a:off x="72739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2" name="Line 63"/>
          <p:cNvSpPr>
            <a:spLocks noChangeShapeType="1"/>
          </p:cNvSpPr>
          <p:nvPr/>
        </p:nvSpPr>
        <p:spPr bwMode="auto">
          <a:xfrm>
            <a:off x="83407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3" name="Line 64"/>
          <p:cNvSpPr>
            <a:spLocks noChangeShapeType="1"/>
          </p:cNvSpPr>
          <p:nvPr/>
        </p:nvSpPr>
        <p:spPr bwMode="auto">
          <a:xfrm flipH="1">
            <a:off x="7883525" y="410527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4" name="Oval 65"/>
          <p:cNvSpPr>
            <a:spLocks noChangeArrowheads="1"/>
          </p:cNvSpPr>
          <p:nvPr/>
        </p:nvSpPr>
        <p:spPr bwMode="auto">
          <a:xfrm>
            <a:off x="1565275" y="36544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75" name="Rectangle 66"/>
          <p:cNvSpPr>
            <a:spLocks noChangeArrowheads="1"/>
          </p:cNvSpPr>
          <p:nvPr/>
        </p:nvSpPr>
        <p:spPr bwMode="auto">
          <a:xfrm>
            <a:off x="3238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7476" name="Rectangle 67"/>
          <p:cNvSpPr>
            <a:spLocks noChangeArrowheads="1"/>
          </p:cNvSpPr>
          <p:nvPr/>
        </p:nvSpPr>
        <p:spPr bwMode="auto">
          <a:xfrm>
            <a:off x="8572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7477" name="Rectangle 68"/>
          <p:cNvSpPr>
            <a:spLocks noChangeArrowheads="1"/>
          </p:cNvSpPr>
          <p:nvPr/>
        </p:nvSpPr>
        <p:spPr bwMode="auto">
          <a:xfrm>
            <a:off x="13906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7478" name="Rectangle 69"/>
          <p:cNvSpPr>
            <a:spLocks noChangeArrowheads="1"/>
          </p:cNvSpPr>
          <p:nvPr/>
        </p:nvSpPr>
        <p:spPr bwMode="auto">
          <a:xfrm>
            <a:off x="19240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7479" name="Rectangle 70"/>
          <p:cNvSpPr>
            <a:spLocks noChangeArrowheads="1"/>
          </p:cNvSpPr>
          <p:nvPr/>
        </p:nvSpPr>
        <p:spPr bwMode="auto">
          <a:xfrm>
            <a:off x="29908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7480" name="Rectangle 71"/>
          <p:cNvSpPr>
            <a:spLocks noChangeArrowheads="1"/>
          </p:cNvSpPr>
          <p:nvPr/>
        </p:nvSpPr>
        <p:spPr bwMode="auto">
          <a:xfrm>
            <a:off x="35242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7481" name="Rectangle 72"/>
          <p:cNvSpPr>
            <a:spLocks noChangeArrowheads="1"/>
          </p:cNvSpPr>
          <p:nvPr/>
        </p:nvSpPr>
        <p:spPr bwMode="auto">
          <a:xfrm>
            <a:off x="40576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7482" name="Rectangle 73"/>
          <p:cNvSpPr>
            <a:spLocks noChangeArrowheads="1"/>
          </p:cNvSpPr>
          <p:nvPr/>
        </p:nvSpPr>
        <p:spPr bwMode="auto">
          <a:xfrm>
            <a:off x="45910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7483" name="Rectangle 74"/>
          <p:cNvSpPr>
            <a:spLocks noChangeArrowheads="1"/>
          </p:cNvSpPr>
          <p:nvPr/>
        </p:nvSpPr>
        <p:spPr bwMode="auto">
          <a:xfrm>
            <a:off x="51244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7484" name="Rectangle 75"/>
          <p:cNvSpPr>
            <a:spLocks noChangeArrowheads="1"/>
          </p:cNvSpPr>
          <p:nvPr/>
        </p:nvSpPr>
        <p:spPr bwMode="auto">
          <a:xfrm>
            <a:off x="56578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17485" name="Rectangle 76"/>
          <p:cNvSpPr>
            <a:spLocks noChangeArrowheads="1"/>
          </p:cNvSpPr>
          <p:nvPr/>
        </p:nvSpPr>
        <p:spPr bwMode="auto">
          <a:xfrm>
            <a:off x="61912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7486" name="Rectangle 77"/>
          <p:cNvSpPr>
            <a:spLocks noChangeArrowheads="1"/>
          </p:cNvSpPr>
          <p:nvPr/>
        </p:nvSpPr>
        <p:spPr bwMode="auto">
          <a:xfrm>
            <a:off x="67246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7487" name="Rectangle 78"/>
          <p:cNvSpPr>
            <a:spLocks noChangeArrowheads="1"/>
          </p:cNvSpPr>
          <p:nvPr/>
        </p:nvSpPr>
        <p:spPr bwMode="auto">
          <a:xfrm>
            <a:off x="72580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7488" name="Rectangle 79"/>
          <p:cNvSpPr>
            <a:spLocks noChangeArrowheads="1"/>
          </p:cNvSpPr>
          <p:nvPr/>
        </p:nvSpPr>
        <p:spPr bwMode="auto">
          <a:xfrm>
            <a:off x="77914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7489" name="Rectangle 80"/>
          <p:cNvSpPr>
            <a:spLocks noChangeArrowheads="1"/>
          </p:cNvSpPr>
          <p:nvPr/>
        </p:nvSpPr>
        <p:spPr bwMode="auto">
          <a:xfrm>
            <a:off x="8324850" y="4440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7490" name="Rectangle 81"/>
          <p:cNvSpPr>
            <a:spLocks noChangeArrowheads="1"/>
          </p:cNvSpPr>
          <p:nvPr/>
        </p:nvSpPr>
        <p:spPr bwMode="auto">
          <a:xfrm>
            <a:off x="5524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7491" name="Rectangle 82"/>
          <p:cNvSpPr>
            <a:spLocks noChangeArrowheads="1"/>
          </p:cNvSpPr>
          <p:nvPr/>
        </p:nvSpPr>
        <p:spPr bwMode="auto">
          <a:xfrm>
            <a:off x="1085850" y="2657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7492" name="Rectangle 83"/>
          <p:cNvSpPr>
            <a:spLocks noChangeArrowheads="1"/>
          </p:cNvSpPr>
          <p:nvPr/>
        </p:nvSpPr>
        <p:spPr bwMode="auto">
          <a:xfrm>
            <a:off x="16192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7493" name="Rectangle 84"/>
          <p:cNvSpPr>
            <a:spLocks noChangeArrowheads="1"/>
          </p:cNvSpPr>
          <p:nvPr/>
        </p:nvSpPr>
        <p:spPr bwMode="auto">
          <a:xfrm>
            <a:off x="2228850" y="15446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7494" name="Rectangle 85"/>
          <p:cNvSpPr>
            <a:spLocks noChangeArrowheads="1"/>
          </p:cNvSpPr>
          <p:nvPr/>
        </p:nvSpPr>
        <p:spPr bwMode="auto">
          <a:xfrm>
            <a:off x="26860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7495" name="Rectangle 86"/>
          <p:cNvSpPr>
            <a:spLocks noChangeArrowheads="1"/>
          </p:cNvSpPr>
          <p:nvPr/>
        </p:nvSpPr>
        <p:spPr bwMode="auto">
          <a:xfrm>
            <a:off x="3219450" y="2657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7496" name="Rectangle 87"/>
          <p:cNvSpPr>
            <a:spLocks noChangeArrowheads="1"/>
          </p:cNvSpPr>
          <p:nvPr/>
        </p:nvSpPr>
        <p:spPr bwMode="auto">
          <a:xfrm>
            <a:off x="37528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7497" name="Rectangle 88"/>
          <p:cNvSpPr>
            <a:spLocks noChangeArrowheads="1"/>
          </p:cNvSpPr>
          <p:nvPr/>
        </p:nvSpPr>
        <p:spPr bwMode="auto">
          <a:xfrm>
            <a:off x="6419850" y="16970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7498" name="Rectangle 89"/>
          <p:cNvSpPr>
            <a:spLocks noChangeArrowheads="1"/>
          </p:cNvSpPr>
          <p:nvPr/>
        </p:nvSpPr>
        <p:spPr bwMode="auto">
          <a:xfrm>
            <a:off x="69532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7499" name="Rectangle 90"/>
          <p:cNvSpPr>
            <a:spLocks noChangeArrowheads="1"/>
          </p:cNvSpPr>
          <p:nvPr/>
        </p:nvSpPr>
        <p:spPr bwMode="auto">
          <a:xfrm>
            <a:off x="7486650" y="2657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7500" name="Rectangle 91"/>
          <p:cNvSpPr>
            <a:spLocks noChangeArrowheads="1"/>
          </p:cNvSpPr>
          <p:nvPr/>
        </p:nvSpPr>
        <p:spPr bwMode="auto">
          <a:xfrm>
            <a:off x="80200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7501" name="Rectangle 92"/>
          <p:cNvSpPr>
            <a:spLocks noChangeArrowheads="1"/>
          </p:cNvSpPr>
          <p:nvPr/>
        </p:nvSpPr>
        <p:spPr bwMode="auto">
          <a:xfrm>
            <a:off x="4362450" y="5540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7502" name="Rectangle 93"/>
          <p:cNvSpPr>
            <a:spLocks noChangeArrowheads="1"/>
          </p:cNvSpPr>
          <p:nvPr/>
        </p:nvSpPr>
        <p:spPr bwMode="auto">
          <a:xfrm>
            <a:off x="48196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7503" name="Rectangle 94"/>
          <p:cNvSpPr>
            <a:spLocks noChangeArrowheads="1"/>
          </p:cNvSpPr>
          <p:nvPr/>
        </p:nvSpPr>
        <p:spPr bwMode="auto">
          <a:xfrm>
            <a:off x="5353050" y="2657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7504" name="Rectangle 95"/>
          <p:cNvSpPr>
            <a:spLocks noChangeArrowheads="1"/>
          </p:cNvSpPr>
          <p:nvPr/>
        </p:nvSpPr>
        <p:spPr bwMode="auto">
          <a:xfrm>
            <a:off x="5886450" y="367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17505" name="Group 96"/>
          <p:cNvGrpSpPr>
            <a:grpSpLocks/>
          </p:cNvGrpSpPr>
          <p:nvPr/>
        </p:nvGrpSpPr>
        <p:grpSpPr bwMode="auto">
          <a:xfrm>
            <a:off x="468313" y="1150938"/>
            <a:ext cx="533400" cy="1616075"/>
            <a:chOff x="432" y="480"/>
            <a:chExt cx="336" cy="1018"/>
          </a:xfrm>
        </p:grpSpPr>
        <p:sp>
          <p:nvSpPr>
            <p:cNvPr id="17518" name="Rectangle 97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" name="Text Box 98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grpSp>
        <p:nvGrpSpPr>
          <p:cNvPr id="17506" name="Group 99"/>
          <p:cNvGrpSpPr>
            <a:grpSpLocks/>
          </p:cNvGrpSpPr>
          <p:nvPr/>
        </p:nvGrpSpPr>
        <p:grpSpPr bwMode="auto">
          <a:xfrm>
            <a:off x="7740650" y="863600"/>
            <a:ext cx="533400" cy="1616075"/>
            <a:chOff x="4848" y="480"/>
            <a:chExt cx="336" cy="1018"/>
          </a:xfrm>
        </p:grpSpPr>
        <p:sp>
          <p:nvSpPr>
            <p:cNvPr id="17516" name="Rectangle 100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" name="Text Box 101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17507" name="Group 102"/>
          <p:cNvGrpSpPr>
            <a:grpSpLocks/>
          </p:cNvGrpSpPr>
          <p:nvPr/>
        </p:nvGrpSpPr>
        <p:grpSpPr bwMode="auto">
          <a:xfrm>
            <a:off x="727075" y="5026024"/>
            <a:ext cx="1295400" cy="1469119"/>
            <a:chOff x="432" y="3552"/>
            <a:chExt cx="816" cy="672"/>
          </a:xfrm>
        </p:grpSpPr>
        <p:sp>
          <p:nvSpPr>
            <p:cNvPr id="17514" name="Rectangle 103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" name="Text Box 104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17508" name="Group 105"/>
          <p:cNvGrpSpPr>
            <a:grpSpLocks/>
          </p:cNvGrpSpPr>
          <p:nvPr/>
        </p:nvGrpSpPr>
        <p:grpSpPr bwMode="auto">
          <a:xfrm>
            <a:off x="6975475" y="5026024"/>
            <a:ext cx="1295400" cy="1541689"/>
            <a:chOff x="4368" y="3552"/>
            <a:chExt cx="816" cy="672"/>
          </a:xfrm>
        </p:grpSpPr>
        <p:sp>
          <p:nvSpPr>
            <p:cNvPr id="17512" name="Rectangle 106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" name="Text Box 107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353388" name="Text Box 108"/>
          <p:cNvSpPr txBox="1">
            <a:spLocks noChangeArrowheads="1"/>
          </p:cNvSpPr>
          <p:nvPr/>
        </p:nvSpPr>
        <p:spPr bwMode="auto">
          <a:xfrm>
            <a:off x="827088" y="5013325"/>
            <a:ext cx="4572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  <a:p>
            <a:pPr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5</a:t>
            </a:r>
          </a:p>
          <a:p>
            <a:pPr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17510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511" name="Rectangle 90"/>
          <p:cNvSpPr>
            <a:spLocks noChangeArrowheads="1"/>
          </p:cNvSpPr>
          <p:nvPr/>
        </p:nvSpPr>
        <p:spPr bwMode="auto">
          <a:xfrm>
            <a:off x="4325938" y="238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8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Generate Run 1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5" name="Rectangle 11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2" name="Rectangle 18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3" name="Oval 19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4" name="Oval 20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5" name="Oval 21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7" name="Oval 23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8" name="Oval 24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9" name="Oval 25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0" name="Oval 26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1" name="Oval 27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2" name="Oval 28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3" name="Oval 29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4" name="Oval 30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5" name="Oval 31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6" name="Oval 32"/>
          <p:cNvSpPr>
            <a:spLocks noChangeArrowheads="1"/>
          </p:cNvSpPr>
          <p:nvPr/>
        </p:nvSpPr>
        <p:spPr bwMode="auto">
          <a:xfrm>
            <a:off x="4267200" y="549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7" name="Line 33"/>
          <p:cNvSpPr>
            <a:spLocks noChangeShapeType="1"/>
          </p:cNvSpPr>
          <p:nvPr/>
        </p:nvSpPr>
        <p:spPr bwMode="auto">
          <a:xfrm flipH="1">
            <a:off x="2508250" y="847725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>
            <a:off x="4718050" y="847725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2" name="Line 38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3" name="Line 39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4" name="Line 40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5" name="Line 41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6" name="Line 42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7" name="Line 43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8" name="Line 44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9" name="Line 45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0" name="Line 46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1" name="Line 47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2" name="Line 48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3" name="Line 49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4" name="Line 50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5" name="Line 51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6" name="Line 52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7" name="Line 53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8" name="Line 54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9" name="Line 55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0" name="Line 56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1" name="Line 57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2" name="Line 58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3" name="Line 59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4" name="Line 60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5" name="Line 61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6" name="Line 62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7" name="Oval 63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98" name="Rectangle 64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8499" name="Rectangle 65"/>
          <p:cNvSpPr>
            <a:spLocks noChangeArrowheads="1"/>
          </p:cNvSpPr>
          <p:nvPr/>
        </p:nvSpPr>
        <p:spPr bwMode="auto">
          <a:xfrm>
            <a:off x="815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8500" name="Rectangle 66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8501" name="Rectangle 67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8502" name="Rectangle 68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8503" name="Rectangle 69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8504" name="Rectangle 70"/>
          <p:cNvSpPr>
            <a:spLocks noChangeArrowheads="1"/>
          </p:cNvSpPr>
          <p:nvPr/>
        </p:nvSpPr>
        <p:spPr bwMode="auto">
          <a:xfrm>
            <a:off x="4016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8505" name="Rectangle 71"/>
          <p:cNvSpPr>
            <a:spLocks noChangeArrowheads="1"/>
          </p:cNvSpPr>
          <p:nvPr/>
        </p:nvSpPr>
        <p:spPr bwMode="auto">
          <a:xfrm>
            <a:off x="4549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8506" name="Rectangle 72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8507" name="Rectangle 73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18508" name="Rectangle 74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8509" name="Rectangle 75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8510" name="Rectangle 76"/>
          <p:cNvSpPr>
            <a:spLocks noChangeArrowheads="1"/>
          </p:cNvSpPr>
          <p:nvPr/>
        </p:nvSpPr>
        <p:spPr bwMode="auto">
          <a:xfrm>
            <a:off x="7216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8511" name="Rectangle 77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8512" name="Rectangle 78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8513" name="Rectangle 79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8514" name="Rectangle 80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8515" name="Rectangle 81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8516" name="Rectangle 82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8517" name="Rectangle 83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8518" name="Rectangle 84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8519" name="Rectangle 85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8520" name="Rectangle 86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8521" name="Rectangle 87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8522" name="Rectangle 88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8523" name="Rectangle 89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8524" name="Rectangle 90"/>
          <p:cNvSpPr>
            <a:spLocks noChangeArrowheads="1"/>
          </p:cNvSpPr>
          <p:nvPr/>
        </p:nvSpPr>
        <p:spPr bwMode="auto">
          <a:xfrm>
            <a:off x="4321175" y="573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8525" name="Rectangle 91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8526" name="Rectangle 92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8527" name="Rectangle 93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18528" name="Group 94"/>
          <p:cNvGrpSpPr>
            <a:grpSpLocks/>
          </p:cNvGrpSpPr>
          <p:nvPr/>
        </p:nvGrpSpPr>
        <p:grpSpPr bwMode="auto">
          <a:xfrm>
            <a:off x="438150" y="1381125"/>
            <a:ext cx="533400" cy="1616075"/>
            <a:chOff x="432" y="480"/>
            <a:chExt cx="336" cy="1018"/>
          </a:xfrm>
        </p:grpSpPr>
        <p:sp>
          <p:nvSpPr>
            <p:cNvPr id="18547" name="Rectangle 95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8" name="Text Box 96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grpSp>
        <p:nvGrpSpPr>
          <p:cNvPr id="18529" name="Group 97"/>
          <p:cNvGrpSpPr>
            <a:grpSpLocks/>
          </p:cNvGrpSpPr>
          <p:nvPr/>
        </p:nvGrpSpPr>
        <p:grpSpPr bwMode="auto">
          <a:xfrm>
            <a:off x="7885113" y="1322388"/>
            <a:ext cx="533400" cy="1616075"/>
            <a:chOff x="4848" y="480"/>
            <a:chExt cx="336" cy="1018"/>
          </a:xfrm>
        </p:grpSpPr>
        <p:sp>
          <p:nvSpPr>
            <p:cNvPr id="18545" name="Rectangle 98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6" name="Text Box 99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18530" name="Group 100"/>
          <p:cNvGrpSpPr>
            <a:grpSpLocks/>
          </p:cNvGrpSpPr>
          <p:nvPr/>
        </p:nvGrpSpPr>
        <p:grpSpPr bwMode="auto">
          <a:xfrm>
            <a:off x="685800" y="5045075"/>
            <a:ext cx="1295400" cy="1479096"/>
            <a:chOff x="432" y="3552"/>
            <a:chExt cx="816" cy="672"/>
          </a:xfrm>
        </p:grpSpPr>
        <p:sp>
          <p:nvSpPr>
            <p:cNvPr id="18543" name="Rectangle 101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" name="Text Box 102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18531" name="Group 103"/>
          <p:cNvGrpSpPr>
            <a:grpSpLocks/>
          </p:cNvGrpSpPr>
          <p:nvPr/>
        </p:nvGrpSpPr>
        <p:grpSpPr bwMode="auto">
          <a:xfrm>
            <a:off x="6934200" y="5045075"/>
            <a:ext cx="1295400" cy="1479096"/>
            <a:chOff x="4368" y="3552"/>
            <a:chExt cx="816" cy="672"/>
          </a:xfrm>
        </p:grpSpPr>
        <p:sp>
          <p:nvSpPr>
            <p:cNvPr id="18541" name="Rectangle 104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" name="Text Box 105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18532" name="Text Box 106"/>
          <p:cNvSpPr txBox="1">
            <a:spLocks noChangeArrowheads="1"/>
          </p:cNvSpPr>
          <p:nvPr/>
        </p:nvSpPr>
        <p:spPr bwMode="auto">
          <a:xfrm>
            <a:off x="838200" y="4995863"/>
            <a:ext cx="457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5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18533" name="Text Box 109"/>
          <p:cNvSpPr txBox="1">
            <a:spLocks noChangeArrowheads="1"/>
          </p:cNvSpPr>
          <p:nvPr/>
        </p:nvSpPr>
        <p:spPr bwMode="auto">
          <a:xfrm>
            <a:off x="438150" y="138112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355438" name="Line 110"/>
          <p:cNvSpPr>
            <a:spLocks noChangeShapeType="1"/>
          </p:cNvSpPr>
          <p:nvPr/>
        </p:nvSpPr>
        <p:spPr bwMode="auto">
          <a:xfrm>
            <a:off x="762000" y="51974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5439" name="Rectangle 111"/>
          <p:cNvSpPr>
            <a:spLocks noChangeArrowheads="1"/>
          </p:cNvSpPr>
          <p:nvPr/>
        </p:nvSpPr>
        <p:spPr bwMode="auto">
          <a:xfrm>
            <a:off x="24384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4267200" y="549275"/>
            <a:ext cx="444500" cy="444500"/>
            <a:chOff x="2784" y="816"/>
            <a:chExt cx="280" cy="280"/>
          </a:xfrm>
        </p:grpSpPr>
        <p:sp>
          <p:nvSpPr>
            <p:cNvPr id="18539" name="Oval 113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" name="Rectangle 114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8537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Rectangle 90"/>
          <p:cNvSpPr>
            <a:spLocks noChangeArrowheads="1"/>
          </p:cNvSpPr>
          <p:nvPr/>
        </p:nvSpPr>
        <p:spPr bwMode="auto">
          <a:xfrm>
            <a:off x="4325938" y="238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4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438" grpId="0" animBg="1"/>
      <p:bldP spid="355439" grpId="0" autoUpdateAnimBg="0"/>
      <p:bldP spid="11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685800" y="1003300"/>
            <a:ext cx="533400" cy="1616075"/>
            <a:chOff x="432" y="480"/>
            <a:chExt cx="336" cy="1018"/>
          </a:xfrm>
        </p:grpSpPr>
        <p:sp>
          <p:nvSpPr>
            <p:cNvPr id="19576" name="Rectangle 5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7" name="Text Box 6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62000" y="1308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4384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Generate Run 1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4267200" y="549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H="1">
            <a:off x="2508250" y="847725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4718050" y="847725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6" name="Line 60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7" name="Line 61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8" name="Line 62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25" name="Oval 69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815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528" name="Rectangle 72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9529" name="Rectangle 73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9530" name="Rectangle 74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4016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216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9539" name="Rectangle 83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9540" name="Rectangle 84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9541" name="Rectangle 85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9542" name="Rectangle 86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9548" name="Rectangle 92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9549" name="Rectangle 93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4321175" y="573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9554" name="Rectangle 98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19555" name="Group 99"/>
          <p:cNvGrpSpPr>
            <a:grpSpLocks/>
          </p:cNvGrpSpPr>
          <p:nvPr/>
        </p:nvGrpSpPr>
        <p:grpSpPr bwMode="auto">
          <a:xfrm>
            <a:off x="7696200" y="858838"/>
            <a:ext cx="533400" cy="1616075"/>
            <a:chOff x="4848" y="480"/>
            <a:chExt cx="336" cy="1018"/>
          </a:xfrm>
        </p:grpSpPr>
        <p:sp>
          <p:nvSpPr>
            <p:cNvPr id="19574" name="Rectangle 100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5" name="Text Box 101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19556" name="Group 102"/>
          <p:cNvGrpSpPr>
            <a:grpSpLocks/>
          </p:cNvGrpSpPr>
          <p:nvPr/>
        </p:nvGrpSpPr>
        <p:grpSpPr bwMode="auto">
          <a:xfrm>
            <a:off x="685800" y="5045075"/>
            <a:ext cx="1295400" cy="1479096"/>
            <a:chOff x="432" y="3552"/>
            <a:chExt cx="816" cy="672"/>
          </a:xfrm>
        </p:grpSpPr>
        <p:sp>
          <p:nvSpPr>
            <p:cNvPr id="19572" name="Rectangle 103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3" name="Text Box 104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19557" name="Group 105"/>
          <p:cNvGrpSpPr>
            <a:grpSpLocks/>
          </p:cNvGrpSpPr>
          <p:nvPr/>
        </p:nvGrpSpPr>
        <p:grpSpPr bwMode="auto">
          <a:xfrm>
            <a:off x="6934200" y="5045075"/>
            <a:ext cx="1295400" cy="1479096"/>
            <a:chOff x="4368" y="3552"/>
            <a:chExt cx="816" cy="672"/>
          </a:xfrm>
        </p:grpSpPr>
        <p:sp>
          <p:nvSpPr>
            <p:cNvPr id="19570" name="Rectangle 106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" name="Text Box 107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19558" name="Text Box 108"/>
          <p:cNvSpPr txBox="1">
            <a:spLocks noChangeArrowheads="1"/>
          </p:cNvSpPr>
          <p:nvPr/>
        </p:nvSpPr>
        <p:spPr bwMode="auto">
          <a:xfrm>
            <a:off x="838200" y="4995863"/>
            <a:ext cx="457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5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19559" name="Text Box 111"/>
          <p:cNvSpPr txBox="1">
            <a:spLocks noChangeArrowheads="1"/>
          </p:cNvSpPr>
          <p:nvPr/>
        </p:nvSpPr>
        <p:spPr bwMode="auto">
          <a:xfrm>
            <a:off x="762000" y="10033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19560" name="Line 112"/>
          <p:cNvSpPr>
            <a:spLocks noChangeShapeType="1"/>
          </p:cNvSpPr>
          <p:nvPr/>
        </p:nvSpPr>
        <p:spPr bwMode="auto">
          <a:xfrm>
            <a:off x="762000" y="51974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7489" name="Line 113"/>
          <p:cNvSpPr>
            <a:spLocks noChangeShapeType="1"/>
          </p:cNvSpPr>
          <p:nvPr/>
        </p:nvSpPr>
        <p:spPr bwMode="auto">
          <a:xfrm>
            <a:off x="762000" y="5784623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19568" name="Oval 115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" name="Rectangle 116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6324600" y="1692275"/>
            <a:ext cx="444500" cy="444500"/>
            <a:chOff x="2784" y="816"/>
            <a:chExt cx="280" cy="280"/>
          </a:xfrm>
        </p:grpSpPr>
        <p:sp>
          <p:nvSpPr>
            <p:cNvPr id="19566" name="Oval 118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" name="Rectangle 119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9564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" name="Rectangle 90"/>
          <p:cNvSpPr>
            <a:spLocks noChangeArrowheads="1"/>
          </p:cNvSpPr>
          <p:nvPr/>
        </p:nvSpPr>
        <p:spPr bwMode="auto">
          <a:xfrm>
            <a:off x="4325938" y="238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/>
      <p:bldP spid="357489" grpId="0" animBg="1"/>
      <p:bldP spid="12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7240588" y="4560888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7239000" y="4484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45735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4572000" y="4484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0488" name="Group 6"/>
          <p:cNvGrpSpPr>
            <a:grpSpLocks/>
          </p:cNvGrpSpPr>
          <p:nvPr/>
        </p:nvGrpSpPr>
        <p:grpSpPr bwMode="auto">
          <a:xfrm>
            <a:off x="685800" y="1123950"/>
            <a:ext cx="533400" cy="1616075"/>
            <a:chOff x="432" y="480"/>
            <a:chExt cx="336" cy="1018"/>
          </a:xfrm>
        </p:grpSpPr>
        <p:sp>
          <p:nvSpPr>
            <p:cNvPr id="20601" name="Rectangle 7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2" name="Text Box 8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4399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62000" y="1428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438400" y="4484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Generate Run 1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306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8397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3731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9065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973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5067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0401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1069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640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61737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7071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77739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8307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4572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25908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36576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47244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57912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68580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79248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9906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31242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52578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73914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2133600" y="1589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6324600" y="1741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4267200" y="598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508250" y="89693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>
            <a:off x="4718050" y="89693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1212850" y="196373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2584450" y="196373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5632450" y="21161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6775450" y="20399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 flipH="1">
            <a:off x="679450" y="31067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1365250" y="31067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 flipH="1">
            <a:off x="2965450" y="31829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3575050" y="3030538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0" name="Line 50"/>
          <p:cNvSpPr>
            <a:spLocks noChangeShapeType="1"/>
          </p:cNvSpPr>
          <p:nvPr/>
        </p:nvSpPr>
        <p:spPr bwMode="auto">
          <a:xfrm flipH="1">
            <a:off x="5022850" y="31829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5632450" y="31829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 flipH="1">
            <a:off x="7004050" y="310673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7766050" y="31067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 flipH="1">
            <a:off x="374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 flipH="1">
            <a:off x="14414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 flipH="1">
            <a:off x="2508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7" name="Line 57"/>
          <p:cNvSpPr>
            <a:spLocks noChangeShapeType="1"/>
          </p:cNvSpPr>
          <p:nvPr/>
        </p:nvSpPr>
        <p:spPr bwMode="auto">
          <a:xfrm flipH="1">
            <a:off x="35750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8" name="Line 58"/>
          <p:cNvSpPr>
            <a:spLocks noChangeShapeType="1"/>
          </p:cNvSpPr>
          <p:nvPr/>
        </p:nvSpPr>
        <p:spPr bwMode="auto">
          <a:xfrm flipH="1">
            <a:off x="46418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9" name="Line 59"/>
          <p:cNvSpPr>
            <a:spLocks noChangeShapeType="1"/>
          </p:cNvSpPr>
          <p:nvPr/>
        </p:nvSpPr>
        <p:spPr bwMode="auto">
          <a:xfrm flipH="1">
            <a:off x="5708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0" name="Line 60"/>
          <p:cNvSpPr>
            <a:spLocks noChangeShapeType="1"/>
          </p:cNvSpPr>
          <p:nvPr/>
        </p:nvSpPr>
        <p:spPr bwMode="auto">
          <a:xfrm flipH="1">
            <a:off x="67754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>
            <a:off x="755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>
            <a:off x="1822450" y="409733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3" name="Line 63"/>
          <p:cNvSpPr>
            <a:spLocks noChangeShapeType="1"/>
          </p:cNvSpPr>
          <p:nvPr/>
        </p:nvSpPr>
        <p:spPr bwMode="auto">
          <a:xfrm>
            <a:off x="2889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4" name="Line 64"/>
          <p:cNvSpPr>
            <a:spLocks noChangeShapeType="1"/>
          </p:cNvSpPr>
          <p:nvPr/>
        </p:nvSpPr>
        <p:spPr bwMode="auto">
          <a:xfrm>
            <a:off x="4032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5" name="Line 65"/>
          <p:cNvSpPr>
            <a:spLocks noChangeShapeType="1"/>
          </p:cNvSpPr>
          <p:nvPr/>
        </p:nvSpPr>
        <p:spPr bwMode="auto">
          <a:xfrm>
            <a:off x="50990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6" name="Line 66"/>
          <p:cNvSpPr>
            <a:spLocks noChangeShapeType="1"/>
          </p:cNvSpPr>
          <p:nvPr/>
        </p:nvSpPr>
        <p:spPr bwMode="auto">
          <a:xfrm>
            <a:off x="61658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7" name="Line 67"/>
          <p:cNvSpPr>
            <a:spLocks noChangeShapeType="1"/>
          </p:cNvSpPr>
          <p:nvPr/>
        </p:nvSpPr>
        <p:spPr bwMode="auto">
          <a:xfrm>
            <a:off x="7232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8" name="Line 68"/>
          <p:cNvSpPr>
            <a:spLocks noChangeShapeType="1"/>
          </p:cNvSpPr>
          <p:nvPr/>
        </p:nvSpPr>
        <p:spPr bwMode="auto">
          <a:xfrm>
            <a:off x="82994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9" name="Line 69"/>
          <p:cNvSpPr>
            <a:spLocks noChangeShapeType="1"/>
          </p:cNvSpPr>
          <p:nvPr/>
        </p:nvSpPr>
        <p:spPr bwMode="auto">
          <a:xfrm flipH="1">
            <a:off x="7842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50" name="Oval 70"/>
          <p:cNvSpPr>
            <a:spLocks noChangeArrowheads="1"/>
          </p:cNvSpPr>
          <p:nvPr/>
        </p:nvSpPr>
        <p:spPr bwMode="auto">
          <a:xfrm>
            <a:off x="15240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282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8159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13493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8827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2949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34829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40163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50831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5616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0560" name="Rectangle 80"/>
          <p:cNvSpPr>
            <a:spLocks noChangeArrowheads="1"/>
          </p:cNvSpPr>
          <p:nvPr/>
        </p:nvSpPr>
        <p:spPr bwMode="auto">
          <a:xfrm>
            <a:off x="61499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0561" name="Rectangle 81"/>
          <p:cNvSpPr>
            <a:spLocks noChangeArrowheads="1"/>
          </p:cNvSpPr>
          <p:nvPr/>
        </p:nvSpPr>
        <p:spPr bwMode="auto">
          <a:xfrm>
            <a:off x="66833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0562" name="Rectangle 82"/>
          <p:cNvSpPr>
            <a:spLocks noChangeArrowheads="1"/>
          </p:cNvSpPr>
          <p:nvPr/>
        </p:nvSpPr>
        <p:spPr bwMode="auto">
          <a:xfrm>
            <a:off x="762000" y="1809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0563" name="Rectangle 83"/>
          <p:cNvSpPr>
            <a:spLocks noChangeArrowheads="1"/>
          </p:cNvSpPr>
          <p:nvPr/>
        </p:nvSpPr>
        <p:spPr bwMode="auto">
          <a:xfrm>
            <a:off x="77501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0564" name="Rectangle 84"/>
          <p:cNvSpPr>
            <a:spLocks noChangeArrowheads="1"/>
          </p:cNvSpPr>
          <p:nvPr/>
        </p:nvSpPr>
        <p:spPr bwMode="auto">
          <a:xfrm>
            <a:off x="8283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0565" name="Rectangle 85"/>
          <p:cNvSpPr>
            <a:spLocks noChangeArrowheads="1"/>
          </p:cNvSpPr>
          <p:nvPr/>
        </p:nvSpPr>
        <p:spPr bwMode="auto">
          <a:xfrm>
            <a:off x="5111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10445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15779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0568" name="Rectangle 88"/>
          <p:cNvSpPr>
            <a:spLocks noChangeArrowheads="1"/>
          </p:cNvSpPr>
          <p:nvPr/>
        </p:nvSpPr>
        <p:spPr bwMode="auto">
          <a:xfrm>
            <a:off x="2187575" y="16129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0569" name="Rectangle 89"/>
          <p:cNvSpPr>
            <a:spLocks noChangeArrowheads="1"/>
          </p:cNvSpPr>
          <p:nvPr/>
        </p:nvSpPr>
        <p:spPr bwMode="auto">
          <a:xfrm>
            <a:off x="26447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31781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37115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6378575" y="1765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0573" name="Rectangle 93"/>
          <p:cNvSpPr>
            <a:spLocks noChangeArrowheads="1"/>
          </p:cNvSpPr>
          <p:nvPr/>
        </p:nvSpPr>
        <p:spPr bwMode="auto">
          <a:xfrm>
            <a:off x="69119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0574" name="Rectangle 94"/>
          <p:cNvSpPr>
            <a:spLocks noChangeArrowheads="1"/>
          </p:cNvSpPr>
          <p:nvPr/>
        </p:nvSpPr>
        <p:spPr bwMode="auto">
          <a:xfrm>
            <a:off x="74453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0575" name="Rectangle 95"/>
          <p:cNvSpPr>
            <a:spLocks noChangeArrowheads="1"/>
          </p:cNvSpPr>
          <p:nvPr/>
        </p:nvSpPr>
        <p:spPr bwMode="auto">
          <a:xfrm>
            <a:off x="79787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0576" name="Rectangle 96"/>
          <p:cNvSpPr>
            <a:spLocks noChangeArrowheads="1"/>
          </p:cNvSpPr>
          <p:nvPr/>
        </p:nvSpPr>
        <p:spPr bwMode="auto">
          <a:xfrm>
            <a:off x="4321175" y="622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0577" name="Rectangle 97"/>
          <p:cNvSpPr>
            <a:spLocks noChangeArrowheads="1"/>
          </p:cNvSpPr>
          <p:nvPr/>
        </p:nvSpPr>
        <p:spPr bwMode="auto">
          <a:xfrm>
            <a:off x="47783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0578" name="Rectangle 98"/>
          <p:cNvSpPr>
            <a:spLocks noChangeArrowheads="1"/>
          </p:cNvSpPr>
          <p:nvPr/>
        </p:nvSpPr>
        <p:spPr bwMode="auto">
          <a:xfrm>
            <a:off x="53117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0579" name="Rectangle 99"/>
          <p:cNvSpPr>
            <a:spLocks noChangeArrowheads="1"/>
          </p:cNvSpPr>
          <p:nvPr/>
        </p:nvSpPr>
        <p:spPr bwMode="auto">
          <a:xfrm>
            <a:off x="58451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0580" name="Group 100"/>
          <p:cNvGrpSpPr>
            <a:grpSpLocks/>
          </p:cNvGrpSpPr>
          <p:nvPr/>
        </p:nvGrpSpPr>
        <p:grpSpPr bwMode="auto">
          <a:xfrm>
            <a:off x="7696200" y="981075"/>
            <a:ext cx="533400" cy="1616075"/>
            <a:chOff x="4848" y="480"/>
            <a:chExt cx="336" cy="1018"/>
          </a:xfrm>
        </p:grpSpPr>
        <p:sp>
          <p:nvSpPr>
            <p:cNvPr id="20599" name="Rectangle 101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0" name="Text Box 102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20581" name="Group 103"/>
          <p:cNvGrpSpPr>
            <a:grpSpLocks/>
          </p:cNvGrpSpPr>
          <p:nvPr/>
        </p:nvGrpSpPr>
        <p:grpSpPr bwMode="auto">
          <a:xfrm>
            <a:off x="685800" y="5094288"/>
            <a:ext cx="1295400" cy="1495198"/>
            <a:chOff x="432" y="3552"/>
            <a:chExt cx="816" cy="672"/>
          </a:xfrm>
        </p:grpSpPr>
        <p:sp>
          <p:nvSpPr>
            <p:cNvPr id="20597" name="Rectangle 104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8" name="Text Box 105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0582" name="Group 106"/>
          <p:cNvGrpSpPr>
            <a:grpSpLocks/>
          </p:cNvGrpSpPr>
          <p:nvPr/>
        </p:nvGrpSpPr>
        <p:grpSpPr bwMode="auto">
          <a:xfrm>
            <a:off x="6934200" y="5094288"/>
            <a:ext cx="1295400" cy="1495198"/>
            <a:chOff x="4368" y="3552"/>
            <a:chExt cx="816" cy="672"/>
          </a:xfrm>
        </p:grpSpPr>
        <p:sp>
          <p:nvSpPr>
            <p:cNvPr id="20595" name="Rectangle 107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6" name="Text Box 108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20583" name="Text Box 109"/>
          <p:cNvSpPr txBox="1">
            <a:spLocks noChangeArrowheads="1"/>
          </p:cNvSpPr>
          <p:nvPr/>
        </p:nvSpPr>
        <p:spPr bwMode="auto">
          <a:xfrm>
            <a:off x="838200" y="50450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5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20584" name="Text Box 112"/>
          <p:cNvSpPr txBox="1">
            <a:spLocks noChangeArrowheads="1"/>
          </p:cNvSpPr>
          <p:nvPr/>
        </p:nvSpPr>
        <p:spPr bwMode="auto">
          <a:xfrm>
            <a:off x="762000" y="112395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20585" name="Line 113"/>
          <p:cNvSpPr>
            <a:spLocks noChangeShapeType="1"/>
          </p:cNvSpPr>
          <p:nvPr/>
        </p:nvSpPr>
        <p:spPr bwMode="auto">
          <a:xfrm>
            <a:off x="762000" y="5246688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6" name="Line 114"/>
          <p:cNvSpPr>
            <a:spLocks noChangeShapeType="1"/>
          </p:cNvSpPr>
          <p:nvPr/>
        </p:nvSpPr>
        <p:spPr bwMode="auto">
          <a:xfrm>
            <a:off x="755650" y="5841887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0587" name="Group 115"/>
          <p:cNvGrpSpPr>
            <a:grpSpLocks/>
          </p:cNvGrpSpPr>
          <p:nvPr/>
        </p:nvGrpSpPr>
        <p:grpSpPr bwMode="auto">
          <a:xfrm>
            <a:off x="5257800" y="2732088"/>
            <a:ext cx="444500" cy="444500"/>
            <a:chOff x="2784" y="816"/>
            <a:chExt cx="280" cy="280"/>
          </a:xfrm>
        </p:grpSpPr>
        <p:sp>
          <p:nvSpPr>
            <p:cNvPr id="20593" name="Oval 116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4" name="Rectangle 117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0588" name="Group 118"/>
          <p:cNvGrpSpPr>
            <a:grpSpLocks/>
          </p:cNvGrpSpPr>
          <p:nvPr/>
        </p:nvGrpSpPr>
        <p:grpSpPr bwMode="auto">
          <a:xfrm>
            <a:off x="6324600" y="1741488"/>
            <a:ext cx="444500" cy="444500"/>
            <a:chOff x="2784" y="816"/>
            <a:chExt cx="280" cy="280"/>
          </a:xfrm>
        </p:grpSpPr>
        <p:sp>
          <p:nvSpPr>
            <p:cNvPr id="20591" name="Oval 119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2" name="Rectangle 120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359545" name="Line 121"/>
          <p:cNvSpPr>
            <a:spLocks noChangeShapeType="1"/>
          </p:cNvSpPr>
          <p:nvPr/>
        </p:nvSpPr>
        <p:spPr bwMode="auto">
          <a:xfrm>
            <a:off x="784679" y="6389688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90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8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5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240588" y="4560888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7239000" y="4484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5735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4572000" y="4484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1512" name="Group 6"/>
          <p:cNvGrpSpPr>
            <a:grpSpLocks/>
          </p:cNvGrpSpPr>
          <p:nvPr/>
        </p:nvGrpSpPr>
        <p:grpSpPr bwMode="auto">
          <a:xfrm>
            <a:off x="685800" y="1123950"/>
            <a:ext cx="533400" cy="1616075"/>
            <a:chOff x="432" y="480"/>
            <a:chExt cx="336" cy="1018"/>
          </a:xfrm>
        </p:grpSpPr>
        <p:sp>
          <p:nvSpPr>
            <p:cNvPr id="21626" name="Rectangle 7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27" name="Text Box 8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4399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62000" y="1428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438400" y="4484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Generate Run 1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06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397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3731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9065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973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5067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0401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1069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640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1737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7071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77739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8307388" y="4560888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4572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25908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36576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47244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57912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68580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79248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9906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31242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52578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7391400" y="273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2133600" y="1589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2" name="Oval 38"/>
          <p:cNvSpPr>
            <a:spLocks noChangeArrowheads="1"/>
          </p:cNvSpPr>
          <p:nvPr/>
        </p:nvSpPr>
        <p:spPr bwMode="auto">
          <a:xfrm>
            <a:off x="6324600" y="1741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4267200" y="598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 flipH="1">
            <a:off x="2508250" y="89693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4718050" y="89693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H="1">
            <a:off x="1212850" y="196373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2584450" y="196373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 flipH="1">
            <a:off x="5632450" y="21161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6775450" y="20399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0" name="Line 46"/>
          <p:cNvSpPr>
            <a:spLocks noChangeShapeType="1"/>
          </p:cNvSpPr>
          <p:nvPr/>
        </p:nvSpPr>
        <p:spPr bwMode="auto">
          <a:xfrm flipH="1">
            <a:off x="679450" y="31067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1365250" y="31067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 flipH="1">
            <a:off x="2965450" y="31829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>
            <a:off x="3575050" y="3030538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 flipH="1">
            <a:off x="5022850" y="31829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5632450" y="31829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6" name="Line 52"/>
          <p:cNvSpPr>
            <a:spLocks noChangeShapeType="1"/>
          </p:cNvSpPr>
          <p:nvPr/>
        </p:nvSpPr>
        <p:spPr bwMode="auto">
          <a:xfrm flipH="1">
            <a:off x="7004050" y="310673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7766050" y="31067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 flipH="1">
            <a:off x="374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 flipH="1">
            <a:off x="14414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>
            <a:off x="2508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 flipH="1">
            <a:off x="35750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 flipH="1">
            <a:off x="46418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 flipH="1">
            <a:off x="5708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67754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5" name="Line 61"/>
          <p:cNvSpPr>
            <a:spLocks noChangeShapeType="1"/>
          </p:cNvSpPr>
          <p:nvPr/>
        </p:nvSpPr>
        <p:spPr bwMode="auto">
          <a:xfrm>
            <a:off x="755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6" name="Line 62"/>
          <p:cNvSpPr>
            <a:spLocks noChangeShapeType="1"/>
          </p:cNvSpPr>
          <p:nvPr/>
        </p:nvSpPr>
        <p:spPr bwMode="auto">
          <a:xfrm>
            <a:off x="1822450" y="409733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>
            <a:off x="2889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4032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>
            <a:off x="50990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0" name="Line 66"/>
          <p:cNvSpPr>
            <a:spLocks noChangeShapeType="1"/>
          </p:cNvSpPr>
          <p:nvPr/>
        </p:nvSpPr>
        <p:spPr bwMode="auto">
          <a:xfrm>
            <a:off x="61658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>
            <a:off x="72326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82994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3" name="Line 69"/>
          <p:cNvSpPr>
            <a:spLocks noChangeShapeType="1"/>
          </p:cNvSpPr>
          <p:nvPr/>
        </p:nvSpPr>
        <p:spPr bwMode="auto">
          <a:xfrm flipH="1">
            <a:off x="7842250" y="41735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4" name="Oval 70"/>
          <p:cNvSpPr>
            <a:spLocks noChangeArrowheads="1"/>
          </p:cNvSpPr>
          <p:nvPr/>
        </p:nvSpPr>
        <p:spPr bwMode="auto">
          <a:xfrm>
            <a:off x="1524000" y="372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282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1576" name="Rectangle 72"/>
          <p:cNvSpPr>
            <a:spLocks noChangeArrowheads="1"/>
          </p:cNvSpPr>
          <p:nvPr/>
        </p:nvSpPr>
        <p:spPr bwMode="auto">
          <a:xfrm>
            <a:off x="8159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493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18827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2949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>
            <a:off x="34829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>
            <a:off x="40163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50831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1583" name="Rectangle 79"/>
          <p:cNvSpPr>
            <a:spLocks noChangeArrowheads="1"/>
          </p:cNvSpPr>
          <p:nvPr/>
        </p:nvSpPr>
        <p:spPr bwMode="auto">
          <a:xfrm>
            <a:off x="5616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61499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1585" name="Rectangle 81"/>
          <p:cNvSpPr>
            <a:spLocks noChangeArrowheads="1"/>
          </p:cNvSpPr>
          <p:nvPr/>
        </p:nvSpPr>
        <p:spPr bwMode="auto">
          <a:xfrm>
            <a:off x="66833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762000" y="1809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77501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>
            <a:off x="8283575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5111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1590" name="Rectangle 86"/>
          <p:cNvSpPr>
            <a:spLocks noChangeArrowheads="1"/>
          </p:cNvSpPr>
          <p:nvPr/>
        </p:nvSpPr>
        <p:spPr bwMode="auto">
          <a:xfrm>
            <a:off x="10445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1591" name="Rectangle 87"/>
          <p:cNvSpPr>
            <a:spLocks noChangeArrowheads="1"/>
          </p:cNvSpPr>
          <p:nvPr/>
        </p:nvSpPr>
        <p:spPr bwMode="auto">
          <a:xfrm>
            <a:off x="15779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1592" name="Rectangle 88"/>
          <p:cNvSpPr>
            <a:spLocks noChangeArrowheads="1"/>
          </p:cNvSpPr>
          <p:nvPr/>
        </p:nvSpPr>
        <p:spPr bwMode="auto">
          <a:xfrm>
            <a:off x="2187575" y="16129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1593" name="Rectangle 89"/>
          <p:cNvSpPr>
            <a:spLocks noChangeArrowheads="1"/>
          </p:cNvSpPr>
          <p:nvPr/>
        </p:nvSpPr>
        <p:spPr bwMode="auto">
          <a:xfrm>
            <a:off x="26447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1594" name="Rectangle 90"/>
          <p:cNvSpPr>
            <a:spLocks noChangeArrowheads="1"/>
          </p:cNvSpPr>
          <p:nvPr/>
        </p:nvSpPr>
        <p:spPr bwMode="auto">
          <a:xfrm>
            <a:off x="31781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1595" name="Rectangle 91"/>
          <p:cNvSpPr>
            <a:spLocks noChangeArrowheads="1"/>
          </p:cNvSpPr>
          <p:nvPr/>
        </p:nvSpPr>
        <p:spPr bwMode="auto">
          <a:xfrm>
            <a:off x="37115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1596" name="Rectangle 92"/>
          <p:cNvSpPr>
            <a:spLocks noChangeArrowheads="1"/>
          </p:cNvSpPr>
          <p:nvPr/>
        </p:nvSpPr>
        <p:spPr bwMode="auto">
          <a:xfrm>
            <a:off x="6378575" y="1765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69119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74453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1599" name="Rectangle 95"/>
          <p:cNvSpPr>
            <a:spLocks noChangeArrowheads="1"/>
          </p:cNvSpPr>
          <p:nvPr/>
        </p:nvSpPr>
        <p:spPr bwMode="auto">
          <a:xfrm>
            <a:off x="79787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1600" name="Rectangle 96"/>
          <p:cNvSpPr>
            <a:spLocks noChangeArrowheads="1"/>
          </p:cNvSpPr>
          <p:nvPr/>
        </p:nvSpPr>
        <p:spPr bwMode="auto">
          <a:xfrm>
            <a:off x="4321175" y="62230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1601" name="Rectangle 97"/>
          <p:cNvSpPr>
            <a:spLocks noChangeArrowheads="1"/>
          </p:cNvSpPr>
          <p:nvPr/>
        </p:nvSpPr>
        <p:spPr bwMode="auto">
          <a:xfrm>
            <a:off x="47783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1602" name="Rectangle 98"/>
          <p:cNvSpPr>
            <a:spLocks noChangeArrowheads="1"/>
          </p:cNvSpPr>
          <p:nvPr/>
        </p:nvSpPr>
        <p:spPr bwMode="auto">
          <a:xfrm>
            <a:off x="5311775" y="2725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1603" name="Rectangle 99"/>
          <p:cNvSpPr>
            <a:spLocks noChangeArrowheads="1"/>
          </p:cNvSpPr>
          <p:nvPr/>
        </p:nvSpPr>
        <p:spPr bwMode="auto">
          <a:xfrm>
            <a:off x="5845175" y="374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1604" name="Group 100"/>
          <p:cNvGrpSpPr>
            <a:grpSpLocks/>
          </p:cNvGrpSpPr>
          <p:nvPr/>
        </p:nvGrpSpPr>
        <p:grpSpPr bwMode="auto">
          <a:xfrm>
            <a:off x="7696200" y="981075"/>
            <a:ext cx="533400" cy="1616075"/>
            <a:chOff x="4848" y="480"/>
            <a:chExt cx="336" cy="1018"/>
          </a:xfrm>
        </p:grpSpPr>
        <p:sp>
          <p:nvSpPr>
            <p:cNvPr id="21624" name="Rectangle 101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25" name="Text Box 102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21605" name="Group 103"/>
          <p:cNvGrpSpPr>
            <a:grpSpLocks/>
          </p:cNvGrpSpPr>
          <p:nvPr/>
        </p:nvGrpSpPr>
        <p:grpSpPr bwMode="auto">
          <a:xfrm>
            <a:off x="685800" y="5094288"/>
            <a:ext cx="1295400" cy="1495198"/>
            <a:chOff x="432" y="3552"/>
            <a:chExt cx="816" cy="672"/>
          </a:xfrm>
        </p:grpSpPr>
        <p:sp>
          <p:nvSpPr>
            <p:cNvPr id="21622" name="Rectangle 104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23" name="Text Box 105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1606" name="Group 106"/>
          <p:cNvGrpSpPr>
            <a:grpSpLocks/>
          </p:cNvGrpSpPr>
          <p:nvPr/>
        </p:nvGrpSpPr>
        <p:grpSpPr bwMode="auto">
          <a:xfrm>
            <a:off x="6934200" y="5094288"/>
            <a:ext cx="1295400" cy="1495198"/>
            <a:chOff x="4368" y="3552"/>
            <a:chExt cx="816" cy="672"/>
          </a:xfrm>
        </p:grpSpPr>
        <p:sp>
          <p:nvSpPr>
            <p:cNvPr id="21620" name="Rectangle 107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21" name="Text Box 108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21607" name="Text Box 109"/>
          <p:cNvSpPr txBox="1">
            <a:spLocks noChangeArrowheads="1"/>
          </p:cNvSpPr>
          <p:nvPr/>
        </p:nvSpPr>
        <p:spPr bwMode="auto">
          <a:xfrm>
            <a:off x="838200" y="50450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5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21608" name="Text Box 112"/>
          <p:cNvSpPr txBox="1">
            <a:spLocks noChangeArrowheads="1"/>
          </p:cNvSpPr>
          <p:nvPr/>
        </p:nvSpPr>
        <p:spPr bwMode="auto">
          <a:xfrm>
            <a:off x="762000" y="112395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21609" name="Line 113"/>
          <p:cNvSpPr>
            <a:spLocks noChangeShapeType="1"/>
          </p:cNvSpPr>
          <p:nvPr/>
        </p:nvSpPr>
        <p:spPr bwMode="auto">
          <a:xfrm>
            <a:off x="762000" y="5246688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10" name="Line 114"/>
          <p:cNvSpPr>
            <a:spLocks noChangeShapeType="1"/>
          </p:cNvSpPr>
          <p:nvPr/>
        </p:nvSpPr>
        <p:spPr bwMode="auto">
          <a:xfrm>
            <a:off x="781051" y="5841887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611" name="Group 115"/>
          <p:cNvGrpSpPr>
            <a:grpSpLocks/>
          </p:cNvGrpSpPr>
          <p:nvPr/>
        </p:nvGrpSpPr>
        <p:grpSpPr bwMode="auto">
          <a:xfrm>
            <a:off x="5257800" y="2732088"/>
            <a:ext cx="444500" cy="444500"/>
            <a:chOff x="2784" y="816"/>
            <a:chExt cx="280" cy="280"/>
          </a:xfrm>
        </p:grpSpPr>
        <p:sp>
          <p:nvSpPr>
            <p:cNvPr id="21618" name="Oval 116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9" name="Rectangle 117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1612" name="Group 118"/>
          <p:cNvGrpSpPr>
            <a:grpSpLocks/>
          </p:cNvGrpSpPr>
          <p:nvPr/>
        </p:nvGrpSpPr>
        <p:grpSpPr bwMode="auto">
          <a:xfrm>
            <a:off x="6324600" y="1741488"/>
            <a:ext cx="444500" cy="444500"/>
            <a:chOff x="2784" y="816"/>
            <a:chExt cx="280" cy="280"/>
          </a:xfrm>
        </p:grpSpPr>
        <p:sp>
          <p:nvSpPr>
            <p:cNvPr id="21616" name="Oval 119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7" name="Rectangle 120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1613" name="Line 121"/>
          <p:cNvSpPr>
            <a:spLocks noChangeShapeType="1"/>
          </p:cNvSpPr>
          <p:nvPr/>
        </p:nvSpPr>
        <p:spPr bwMode="auto">
          <a:xfrm>
            <a:off x="781051" y="6382431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14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15" name="Rectangle 96"/>
          <p:cNvSpPr>
            <a:spLocks noChangeArrowheads="1"/>
          </p:cNvSpPr>
          <p:nvPr/>
        </p:nvSpPr>
        <p:spPr bwMode="auto">
          <a:xfrm>
            <a:off x="4356100" y="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2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External Sorting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Used when the amount of records to be sorted is larger than the memory size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Adapt fastest internal-sort methods.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Quick sort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best average run time.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Merge sort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 best worst-case run time.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685800" y="1074738"/>
            <a:ext cx="533400" cy="1616075"/>
            <a:chOff x="432" y="480"/>
            <a:chExt cx="336" cy="1018"/>
          </a:xfrm>
        </p:grpSpPr>
        <p:sp>
          <p:nvSpPr>
            <p:cNvPr id="22645" name="Rectangle 5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6" name="Text Box 6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762000" y="1379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24384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3" name="Rectangle 16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5" name="Rectangle 18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7" name="Rectangle 20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Rectangle 22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1" name="Oval 24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2" name="Oval 25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3" name="Oval 26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4" name="Oval 27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5" name="Oval 28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6" name="Oval 29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7" name="Oval 30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8" name="Oval 31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9" name="Oval 32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0" name="Oval 33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1" name="Oval 34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2" name="Oval 35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3" name="Oval 36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4" name="Line 38"/>
          <p:cNvSpPr>
            <a:spLocks noChangeShapeType="1"/>
          </p:cNvSpPr>
          <p:nvPr/>
        </p:nvSpPr>
        <p:spPr bwMode="auto">
          <a:xfrm flipH="1">
            <a:off x="2508250" y="836613"/>
            <a:ext cx="1992313" cy="773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5" name="Line 39"/>
          <p:cNvSpPr>
            <a:spLocks noChangeShapeType="1"/>
          </p:cNvSpPr>
          <p:nvPr/>
        </p:nvSpPr>
        <p:spPr bwMode="auto">
          <a:xfrm>
            <a:off x="4500563" y="836613"/>
            <a:ext cx="1970087" cy="849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6" name="Line 40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7" name="Line 41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8" name="Line 42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9" name="Line 43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0" name="Line 44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1" name="Line 45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2" name="Line 46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3" name="Line 47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4" name="Line 48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5" name="Line 49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6" name="Line 50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7" name="Line 51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8" name="Line 52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9" name="Line 53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0" name="Line 54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1" name="Line 55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2" name="Line 56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3" name="Line 57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4" name="Line 58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5" name="Line 59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6" name="Line 60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7" name="Line 61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8" name="Line 62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9" name="Line 63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90" name="Line 64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91" name="Line 65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92" name="Line 66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93" name="Line 67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94" name="Oval 68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95" name="Rectangle 69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2596" name="Rectangle 70"/>
          <p:cNvSpPr>
            <a:spLocks noChangeArrowheads="1"/>
          </p:cNvSpPr>
          <p:nvPr/>
        </p:nvSpPr>
        <p:spPr bwMode="auto">
          <a:xfrm>
            <a:off x="815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2597" name="Rectangle 71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2598" name="Rectangle 72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2599" name="Rectangle 73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2600" name="Rectangle 74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2601" name="Rectangle 75"/>
          <p:cNvSpPr>
            <a:spLocks noChangeArrowheads="1"/>
          </p:cNvSpPr>
          <p:nvPr/>
        </p:nvSpPr>
        <p:spPr bwMode="auto">
          <a:xfrm>
            <a:off x="4016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2602" name="Rectangle 76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2603" name="Rectangle 77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2604" name="Rectangle 78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2605" name="Rectangle 79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2606" name="Rectangle 80"/>
          <p:cNvSpPr>
            <a:spLocks noChangeArrowheads="1"/>
          </p:cNvSpPr>
          <p:nvPr/>
        </p:nvSpPr>
        <p:spPr bwMode="auto">
          <a:xfrm>
            <a:off x="762000" y="1760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2607" name="Rectangle 81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2608" name="Rectangle 82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2609" name="Rectangle 83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2610" name="Rectangle 84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2611" name="Rectangle 85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2612" name="Rectangle 86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2613" name="Rectangle 87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2614" name="Rectangle 88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2615" name="Rectangle 89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2616" name="Rectangle 90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2617" name="Rectangle 91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2618" name="Rectangle 92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2619" name="Rectangle 93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2620" name="Rectangle 95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2621" name="Rectangle 96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2622" name="Rectangle 97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2623" name="Group 98"/>
          <p:cNvGrpSpPr>
            <a:grpSpLocks/>
          </p:cNvGrpSpPr>
          <p:nvPr/>
        </p:nvGrpSpPr>
        <p:grpSpPr bwMode="auto">
          <a:xfrm>
            <a:off x="7696200" y="1074738"/>
            <a:ext cx="533400" cy="1616075"/>
            <a:chOff x="4848" y="480"/>
            <a:chExt cx="336" cy="1018"/>
          </a:xfrm>
        </p:grpSpPr>
        <p:sp>
          <p:nvSpPr>
            <p:cNvPr id="22643" name="Rectangle 99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4" name="Text Box 100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22624" name="Group 101"/>
          <p:cNvGrpSpPr>
            <a:grpSpLocks/>
          </p:cNvGrpSpPr>
          <p:nvPr/>
        </p:nvGrpSpPr>
        <p:grpSpPr bwMode="auto">
          <a:xfrm>
            <a:off x="685800" y="5045074"/>
            <a:ext cx="1295400" cy="1450069"/>
            <a:chOff x="432" y="3552"/>
            <a:chExt cx="816" cy="672"/>
          </a:xfrm>
        </p:grpSpPr>
        <p:sp>
          <p:nvSpPr>
            <p:cNvPr id="22641" name="Rectangle 102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2" name="Text Box 103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2625" name="Group 104"/>
          <p:cNvGrpSpPr>
            <a:grpSpLocks/>
          </p:cNvGrpSpPr>
          <p:nvPr/>
        </p:nvGrpSpPr>
        <p:grpSpPr bwMode="auto">
          <a:xfrm>
            <a:off x="6934200" y="5045075"/>
            <a:ext cx="1295400" cy="1450068"/>
            <a:chOff x="4368" y="3552"/>
            <a:chExt cx="816" cy="672"/>
          </a:xfrm>
        </p:grpSpPr>
        <p:sp>
          <p:nvSpPr>
            <p:cNvPr id="22639" name="Rectangle 105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0" name="Text Box 106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22626" name="Text Box 109"/>
          <p:cNvSpPr txBox="1">
            <a:spLocks noChangeArrowheads="1"/>
          </p:cNvSpPr>
          <p:nvPr/>
        </p:nvSpPr>
        <p:spPr bwMode="auto">
          <a:xfrm>
            <a:off x="762000" y="10747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grpSp>
        <p:nvGrpSpPr>
          <p:cNvPr id="22627" name="Group 110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2637" name="Oval 111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8" name="Rectangle 112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2628" name="Rectangle 116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2629" name="Text Box 117"/>
          <p:cNvSpPr txBox="1">
            <a:spLocks noChangeArrowheads="1"/>
          </p:cNvSpPr>
          <p:nvPr/>
        </p:nvSpPr>
        <p:spPr bwMode="auto">
          <a:xfrm>
            <a:off x="78486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9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22630" name="Rectangle 119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032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4000" smtClean="0"/>
              <a:t>Interchange Role of Buffers</a:t>
            </a:r>
            <a:endParaRPr lang="en-US" altLang="ko-KR" sz="3800" smtClean="0"/>
          </a:p>
        </p:txBody>
      </p:sp>
      <p:sp>
        <p:nvSpPr>
          <p:cNvPr id="22631" name="Line 33"/>
          <p:cNvSpPr>
            <a:spLocks noChangeShapeType="1"/>
          </p:cNvSpPr>
          <p:nvPr/>
        </p:nvSpPr>
        <p:spPr bwMode="auto">
          <a:xfrm>
            <a:off x="4500563" y="2603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2" name="Oval 31"/>
          <p:cNvSpPr>
            <a:spLocks noChangeArrowheads="1"/>
          </p:cNvSpPr>
          <p:nvPr/>
        </p:nvSpPr>
        <p:spPr bwMode="auto">
          <a:xfrm>
            <a:off x="4271963" y="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33" name="Rectangle 90"/>
          <p:cNvSpPr>
            <a:spLocks noChangeArrowheads="1"/>
          </p:cNvSpPr>
          <p:nvPr/>
        </p:nvSpPr>
        <p:spPr bwMode="auto">
          <a:xfrm>
            <a:off x="4325938" y="238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grpSp>
        <p:nvGrpSpPr>
          <p:cNvPr id="22634" name="Group 113"/>
          <p:cNvGrpSpPr>
            <a:grpSpLocks/>
          </p:cNvGrpSpPr>
          <p:nvPr/>
        </p:nvGrpSpPr>
        <p:grpSpPr bwMode="auto">
          <a:xfrm>
            <a:off x="4284663" y="620713"/>
            <a:ext cx="444500" cy="444500"/>
            <a:chOff x="2784" y="816"/>
            <a:chExt cx="280" cy="280"/>
          </a:xfrm>
        </p:grpSpPr>
        <p:sp>
          <p:nvSpPr>
            <p:cNvPr id="22635" name="Oval 114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6" name="Rectangle 115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7696200" y="1003300"/>
            <a:ext cx="533400" cy="1616075"/>
            <a:chOff x="4848" y="480"/>
            <a:chExt cx="336" cy="1018"/>
          </a:xfrm>
        </p:grpSpPr>
        <p:sp>
          <p:nvSpPr>
            <p:cNvPr id="23676" name="Rectangle 3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7" name="Text Box 4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7772400" y="1003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 sz="2000">
              <a:latin typeface="Times New Roman" pitchFamily="18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3562" name="Group 11"/>
          <p:cNvGrpSpPr>
            <a:grpSpLocks/>
          </p:cNvGrpSpPr>
          <p:nvPr/>
        </p:nvGrpSpPr>
        <p:grpSpPr bwMode="auto">
          <a:xfrm>
            <a:off x="685800" y="1074738"/>
            <a:ext cx="533400" cy="1616075"/>
            <a:chOff x="432" y="480"/>
            <a:chExt cx="336" cy="1018"/>
          </a:xfrm>
        </p:grpSpPr>
        <p:sp>
          <p:nvSpPr>
            <p:cNvPr id="23674" name="Rectangle 12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5" name="Text Box 13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762000" y="1379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Rectangle 17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Rectangle 18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Rectangle 19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Rectangle 20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4" name="Rectangle 25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5" name="Rectangle 26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6" name="Rectangle 27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7" name="Oval 28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8" name="Oval 29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9" name="Oval 30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0" name="Oval 31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1" name="Oval 32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2" name="Oval 33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3" name="Oval 34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4" name="Oval 35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5" name="Oval 36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6" name="Oval 37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7" name="Oval 38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8" name="Oval 39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9" name="Oval 40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90" name="Line 42"/>
          <p:cNvSpPr>
            <a:spLocks noChangeShapeType="1"/>
          </p:cNvSpPr>
          <p:nvPr/>
        </p:nvSpPr>
        <p:spPr bwMode="auto">
          <a:xfrm flipH="1">
            <a:off x="2508250" y="1196975"/>
            <a:ext cx="1776413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1" name="Line 43"/>
          <p:cNvSpPr>
            <a:spLocks noChangeShapeType="1"/>
          </p:cNvSpPr>
          <p:nvPr/>
        </p:nvSpPr>
        <p:spPr bwMode="auto">
          <a:xfrm>
            <a:off x="4716463" y="1196975"/>
            <a:ext cx="1754187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2" name="Line 44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3" name="Line 45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4" name="Line 46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5" name="Line 47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6" name="Line 48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7" name="Line 49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8" name="Line 50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9" name="Line 51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0" name="Line 52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1" name="Line 53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2" name="Line 54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3" name="Line 55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4" name="Line 56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5" name="Line 57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6" name="Line 58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7" name="Line 59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8" name="Line 60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09" name="Line 61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0" name="Line 62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1" name="Line 63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2" name="Line 64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3" name="Line 65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4" name="Line 66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5" name="Line 67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6" name="Line 68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7" name="Line 69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8" name="Line 70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19" name="Line 71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20" name="Oval 72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21" name="Rectangle 73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3622" name="Rectangle 74"/>
          <p:cNvSpPr>
            <a:spLocks noChangeArrowheads="1"/>
          </p:cNvSpPr>
          <p:nvPr/>
        </p:nvSpPr>
        <p:spPr bwMode="auto">
          <a:xfrm>
            <a:off x="815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3623" name="Rectangle 75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3624" name="Rectangle 76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3625" name="Rectangle 77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3626" name="Rectangle 78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3627" name="Rectangle 79"/>
          <p:cNvSpPr>
            <a:spLocks noChangeArrowheads="1"/>
          </p:cNvSpPr>
          <p:nvPr/>
        </p:nvSpPr>
        <p:spPr bwMode="auto">
          <a:xfrm>
            <a:off x="4016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3628" name="Rectangle 80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3629" name="Rectangle 81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3630" name="Rectangle 82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3631" name="Rectangle 83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3632" name="Rectangle 84"/>
          <p:cNvSpPr>
            <a:spLocks noChangeArrowheads="1"/>
          </p:cNvSpPr>
          <p:nvPr/>
        </p:nvSpPr>
        <p:spPr bwMode="auto">
          <a:xfrm>
            <a:off x="762000" y="1760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3633" name="Rectangle 85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3634" name="Rectangle 86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3635" name="Rectangle 87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3636" name="Rectangle 88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3637" name="Rectangle 89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3638" name="Rectangle 90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3639" name="Rectangle 91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3640" name="Rectangle 92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3641" name="Rectangle 93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3642" name="Rectangle 94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3643" name="Rectangle 95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3644" name="Rectangle 96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3645" name="Rectangle 97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3646" name="Rectangle 99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3647" name="Rectangle 100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3648" name="Rectangle 101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3649" name="Group 102"/>
          <p:cNvGrpSpPr>
            <a:grpSpLocks/>
          </p:cNvGrpSpPr>
          <p:nvPr/>
        </p:nvGrpSpPr>
        <p:grpSpPr bwMode="auto">
          <a:xfrm>
            <a:off x="685800" y="5045075"/>
            <a:ext cx="1295400" cy="1471838"/>
            <a:chOff x="432" y="3552"/>
            <a:chExt cx="816" cy="672"/>
          </a:xfrm>
        </p:grpSpPr>
        <p:sp>
          <p:nvSpPr>
            <p:cNvPr id="23672" name="Rectangle 103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3" name="Text Box 104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3650" name="Group 105"/>
          <p:cNvGrpSpPr>
            <a:grpSpLocks/>
          </p:cNvGrpSpPr>
          <p:nvPr/>
        </p:nvGrpSpPr>
        <p:grpSpPr bwMode="auto">
          <a:xfrm>
            <a:off x="6934200" y="5045074"/>
            <a:ext cx="1295400" cy="1471839"/>
            <a:chOff x="4368" y="3552"/>
            <a:chExt cx="816" cy="672"/>
          </a:xfrm>
        </p:grpSpPr>
        <p:sp>
          <p:nvSpPr>
            <p:cNvPr id="23670" name="Rectangle 106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1" name="Text Box 107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23651" name="Text Box 110"/>
          <p:cNvSpPr txBox="1">
            <a:spLocks noChangeArrowheads="1"/>
          </p:cNvSpPr>
          <p:nvPr/>
        </p:nvSpPr>
        <p:spPr bwMode="auto">
          <a:xfrm>
            <a:off x="762000" y="10747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grpSp>
        <p:nvGrpSpPr>
          <p:cNvPr id="23652" name="Group 111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3668" name="Oval 112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9" name="Rectangle 113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2590800" y="3673475"/>
            <a:ext cx="444500" cy="444500"/>
            <a:chOff x="2784" y="816"/>
            <a:chExt cx="280" cy="280"/>
          </a:xfrm>
        </p:grpSpPr>
        <p:sp>
          <p:nvSpPr>
            <p:cNvPr id="23666" name="Oval 115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7" name="Rectangle 116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sp>
        <p:nvSpPr>
          <p:cNvPr id="23654" name="Text Box 117"/>
          <p:cNvSpPr txBox="1">
            <a:spLocks noChangeArrowheads="1"/>
          </p:cNvSpPr>
          <p:nvPr/>
        </p:nvSpPr>
        <p:spPr bwMode="auto">
          <a:xfrm>
            <a:off x="78486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9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23655" name="Rectangle 119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Continue With Run 1</a:t>
            </a:r>
          </a:p>
        </p:txBody>
      </p:sp>
      <p:sp>
        <p:nvSpPr>
          <p:cNvPr id="365688" name="Line 120"/>
          <p:cNvSpPr>
            <a:spLocks noChangeShapeType="1"/>
          </p:cNvSpPr>
          <p:nvPr/>
        </p:nvSpPr>
        <p:spPr bwMode="auto">
          <a:xfrm>
            <a:off x="7772400" y="51974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5689" name="Rectangle 121"/>
          <p:cNvSpPr>
            <a:spLocks noChangeArrowheads="1"/>
          </p:cNvSpPr>
          <p:nvPr/>
        </p:nvSpPr>
        <p:spPr bwMode="auto">
          <a:xfrm>
            <a:off x="2384425" y="44958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8" name="Group 122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3792" y="672"/>
            <a:chExt cx="280" cy="280"/>
          </a:xfrm>
        </p:grpSpPr>
        <p:sp>
          <p:nvSpPr>
            <p:cNvPr id="23664" name="Oval 123"/>
            <p:cNvSpPr>
              <a:spLocks noChangeArrowheads="1"/>
            </p:cNvSpPr>
            <p:nvPr/>
          </p:nvSpPr>
          <p:spPr bwMode="auto">
            <a:xfrm>
              <a:off x="3792" y="6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5" name="Rectangle 124"/>
            <p:cNvSpPr>
              <a:spLocks noChangeArrowheads="1"/>
            </p:cNvSpPr>
            <p:nvPr/>
          </p:nvSpPr>
          <p:spPr bwMode="auto">
            <a:xfrm>
              <a:off x="3826" y="6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3659" name="Line 33"/>
          <p:cNvSpPr>
            <a:spLocks noChangeShapeType="1"/>
          </p:cNvSpPr>
          <p:nvPr/>
        </p:nvSpPr>
        <p:spPr bwMode="auto">
          <a:xfrm>
            <a:off x="4457700" y="425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" name="Oval 31"/>
          <p:cNvSpPr>
            <a:spLocks noChangeArrowheads="1"/>
          </p:cNvSpPr>
          <p:nvPr/>
        </p:nvSpPr>
        <p:spPr bwMode="auto">
          <a:xfrm>
            <a:off x="4230688" y="1651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" name="Rectangle 90"/>
          <p:cNvSpPr>
            <a:spLocks noChangeArrowheads="1"/>
          </p:cNvSpPr>
          <p:nvPr/>
        </p:nvSpPr>
        <p:spPr bwMode="auto">
          <a:xfrm>
            <a:off x="4284663" y="188913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3662" name="Oval 41"/>
          <p:cNvSpPr>
            <a:spLocks noChangeArrowheads="1"/>
          </p:cNvSpPr>
          <p:nvPr/>
        </p:nvSpPr>
        <p:spPr bwMode="auto">
          <a:xfrm>
            <a:off x="4267200" y="8969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" name="Rectangle 98"/>
          <p:cNvSpPr>
            <a:spLocks noChangeArrowheads="1"/>
          </p:cNvSpPr>
          <p:nvPr/>
        </p:nvSpPr>
        <p:spPr bwMode="auto">
          <a:xfrm>
            <a:off x="4321175" y="920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96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88" grpId="0" animBg="1"/>
      <p:bldP spid="365689" grpId="0" autoUpdateAnimBg="0"/>
      <p:bldP spid="1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384425" y="44958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7696200" y="1003300"/>
            <a:ext cx="533400" cy="1616075"/>
            <a:chOff x="4848" y="480"/>
            <a:chExt cx="336" cy="1018"/>
          </a:xfrm>
        </p:grpSpPr>
        <p:sp>
          <p:nvSpPr>
            <p:cNvPr id="24711" name="Rectangle 5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12" name="Text Box 6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772400" y="1003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 sz="2000">
              <a:latin typeface="Times New Roman" pitchFamily="18" charset="0"/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4587" name="Group 12"/>
          <p:cNvGrpSpPr>
            <a:grpSpLocks/>
          </p:cNvGrpSpPr>
          <p:nvPr/>
        </p:nvGrpSpPr>
        <p:grpSpPr bwMode="auto">
          <a:xfrm>
            <a:off x="685800" y="1003300"/>
            <a:ext cx="533400" cy="1616075"/>
            <a:chOff x="432" y="480"/>
            <a:chExt cx="336" cy="1018"/>
          </a:xfrm>
        </p:grpSpPr>
        <p:sp>
          <p:nvSpPr>
            <p:cNvPr id="24709" name="Rectangle 13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10" name="Text Box 14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4588" name="Rectangle 15"/>
          <p:cNvSpPr>
            <a:spLocks noChangeArrowheads="1"/>
          </p:cNvSpPr>
          <p:nvPr/>
        </p:nvSpPr>
        <p:spPr bwMode="auto">
          <a:xfrm>
            <a:off x="762000" y="1308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4589" name="Rectangle 16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0" name="Rectangle 17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1" name="Rectangle 18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2" name="Rectangle 19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Rectangle 20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9" name="Rectangle 26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0" name="Rectangle 27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1" name="Rectangle 28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2" name="Oval 29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3" name="Oval 30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4" name="Oval 31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5" name="Oval 32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6" name="Oval 33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7" name="Oval 34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8" name="Oval 35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9" name="Oval 36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0" name="Oval 37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1" name="Oval 38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2" name="Oval 39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3" name="Oval 40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4" name="Oval 41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5" name="Line 43"/>
          <p:cNvSpPr>
            <a:spLocks noChangeShapeType="1"/>
          </p:cNvSpPr>
          <p:nvPr/>
        </p:nvSpPr>
        <p:spPr bwMode="auto">
          <a:xfrm flipH="1">
            <a:off x="2508250" y="1268413"/>
            <a:ext cx="1776413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4716463" y="1268413"/>
            <a:ext cx="1754187" cy="41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17" name="Line 45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18" name="Line 46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0" name="Line 48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1" name="Line 49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2" name="Line 50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3" name="Line 51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4" name="Line 52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5" name="Line 53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6" name="Line 54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7" name="Line 55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8" name="Line 56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9" name="Line 57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0" name="Line 58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1" name="Line 59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2" name="Line 60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3" name="Line 61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4" name="Line 62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5" name="Line 63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6" name="Line 64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7" name="Line 65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8" name="Line 66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39" name="Line 67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40" name="Line 68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41" name="Line 69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42" name="Line 70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43" name="Line 71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44" name="Line 72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45" name="Oval 73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6" name="Rectangle 74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4647" name="Rectangle 75"/>
          <p:cNvSpPr>
            <a:spLocks noChangeArrowheads="1"/>
          </p:cNvSpPr>
          <p:nvPr/>
        </p:nvSpPr>
        <p:spPr bwMode="auto">
          <a:xfrm>
            <a:off x="815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4648" name="Rectangle 76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4649" name="Rectangle 77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4650" name="Rectangle 78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4651" name="Rectangle 79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4652" name="Rectangle 80"/>
          <p:cNvSpPr>
            <a:spLocks noChangeArrowheads="1"/>
          </p:cNvSpPr>
          <p:nvPr/>
        </p:nvSpPr>
        <p:spPr bwMode="auto">
          <a:xfrm>
            <a:off x="7772400" y="1308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4653" name="Rectangle 81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4654" name="Rectangle 82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4655" name="Rectangle 83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4656" name="Rectangle 84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4657" name="Rectangle 85"/>
          <p:cNvSpPr>
            <a:spLocks noChangeArrowheads="1"/>
          </p:cNvSpPr>
          <p:nvPr/>
        </p:nvSpPr>
        <p:spPr bwMode="auto">
          <a:xfrm>
            <a:off x="762000" y="1689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4658" name="Rectangle 86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4659" name="Rectangle 87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4660" name="Rectangle 88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4661" name="Rectangle 89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4662" name="Rectangle 90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4663" name="Rectangle 91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4664" name="Rectangle 92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4665" name="Rectangle 93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4666" name="Rectangle 94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4667" name="Rectangle 95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4668" name="Rectangle 96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4669" name="Rectangle 97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4670" name="Rectangle 98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4671" name="Rectangle 100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4672" name="Rectangle 101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4673" name="Rectangle 102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4674" name="Group 103"/>
          <p:cNvGrpSpPr>
            <a:grpSpLocks/>
          </p:cNvGrpSpPr>
          <p:nvPr/>
        </p:nvGrpSpPr>
        <p:grpSpPr bwMode="auto">
          <a:xfrm>
            <a:off x="685800" y="5045075"/>
            <a:ext cx="1295400" cy="1479096"/>
            <a:chOff x="432" y="3552"/>
            <a:chExt cx="816" cy="672"/>
          </a:xfrm>
        </p:grpSpPr>
        <p:sp>
          <p:nvSpPr>
            <p:cNvPr id="24707" name="Rectangle 104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08" name="Text Box 105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4675" name="Group 106"/>
          <p:cNvGrpSpPr>
            <a:grpSpLocks/>
          </p:cNvGrpSpPr>
          <p:nvPr/>
        </p:nvGrpSpPr>
        <p:grpSpPr bwMode="auto">
          <a:xfrm>
            <a:off x="6934200" y="5045075"/>
            <a:ext cx="1295400" cy="1479096"/>
            <a:chOff x="4368" y="3552"/>
            <a:chExt cx="816" cy="672"/>
          </a:xfrm>
        </p:grpSpPr>
        <p:sp>
          <p:nvSpPr>
            <p:cNvPr id="24705" name="Rectangle 107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06" name="Text Box 108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24676" name="Text Box 111"/>
          <p:cNvSpPr txBox="1">
            <a:spLocks noChangeArrowheads="1"/>
          </p:cNvSpPr>
          <p:nvPr/>
        </p:nvSpPr>
        <p:spPr bwMode="auto">
          <a:xfrm>
            <a:off x="762000" y="10033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grpSp>
        <p:nvGrpSpPr>
          <p:cNvPr id="24677" name="Group 112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4703" name="Oval 113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04" name="Rectangle 114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4678" name="Group 115"/>
          <p:cNvGrpSpPr>
            <a:grpSpLocks/>
          </p:cNvGrpSpPr>
          <p:nvPr/>
        </p:nvGrpSpPr>
        <p:grpSpPr bwMode="auto">
          <a:xfrm>
            <a:off x="2590800" y="3673475"/>
            <a:ext cx="444500" cy="444500"/>
            <a:chOff x="2784" y="816"/>
            <a:chExt cx="280" cy="280"/>
          </a:xfrm>
        </p:grpSpPr>
        <p:sp>
          <p:nvSpPr>
            <p:cNvPr id="24701" name="Oval 116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02" name="Rectangle 117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sp>
        <p:nvSpPr>
          <p:cNvPr id="24679" name="Text Box 118"/>
          <p:cNvSpPr txBox="1">
            <a:spLocks noChangeArrowheads="1"/>
          </p:cNvSpPr>
          <p:nvPr/>
        </p:nvSpPr>
        <p:spPr bwMode="auto">
          <a:xfrm>
            <a:off x="78486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9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24680" name="Rectangle 12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Continue With Run 1</a:t>
            </a:r>
          </a:p>
        </p:txBody>
      </p:sp>
      <p:sp>
        <p:nvSpPr>
          <p:cNvPr id="24681" name="Line 121"/>
          <p:cNvSpPr>
            <a:spLocks noChangeShapeType="1"/>
          </p:cNvSpPr>
          <p:nvPr/>
        </p:nvSpPr>
        <p:spPr bwMode="auto">
          <a:xfrm>
            <a:off x="7772400" y="51974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682" name="Group 122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3792" y="672"/>
            <a:chExt cx="280" cy="280"/>
          </a:xfrm>
        </p:grpSpPr>
        <p:sp>
          <p:nvSpPr>
            <p:cNvPr id="24699" name="Oval 123"/>
            <p:cNvSpPr>
              <a:spLocks noChangeArrowheads="1"/>
            </p:cNvSpPr>
            <p:nvPr/>
          </p:nvSpPr>
          <p:spPr bwMode="auto">
            <a:xfrm>
              <a:off x="3792" y="6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00" name="Rectangle 124"/>
            <p:cNvSpPr>
              <a:spLocks noChangeArrowheads="1"/>
            </p:cNvSpPr>
            <p:nvPr/>
          </p:nvSpPr>
          <p:spPr bwMode="auto">
            <a:xfrm>
              <a:off x="3826" y="6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367741" name="Line 125"/>
          <p:cNvSpPr>
            <a:spLocks noChangeShapeType="1"/>
          </p:cNvSpPr>
          <p:nvPr/>
        </p:nvSpPr>
        <p:spPr bwMode="auto">
          <a:xfrm>
            <a:off x="7817757" y="5775098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7742" name="Rectangle 126"/>
          <p:cNvSpPr>
            <a:spLocks noChangeArrowheads="1"/>
          </p:cNvSpPr>
          <p:nvPr/>
        </p:nvSpPr>
        <p:spPr bwMode="auto">
          <a:xfrm>
            <a:off x="40386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3657600" y="3673475"/>
            <a:ext cx="444500" cy="444500"/>
            <a:chOff x="2592" y="1968"/>
            <a:chExt cx="280" cy="280"/>
          </a:xfrm>
        </p:grpSpPr>
        <p:sp>
          <p:nvSpPr>
            <p:cNvPr id="24697" name="Oval 128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8" name="Rectangle 129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10" name="Group 130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4695" name="Oval 131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6" name="Rectangle 132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11" name="Group 133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2592" y="1968"/>
            <a:chExt cx="280" cy="280"/>
          </a:xfrm>
        </p:grpSpPr>
        <p:sp>
          <p:nvSpPr>
            <p:cNvPr id="24693" name="Oval 134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4" name="Rectangle 135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4688" name="Line 33"/>
          <p:cNvSpPr>
            <a:spLocks noChangeShapeType="1"/>
          </p:cNvSpPr>
          <p:nvPr/>
        </p:nvSpPr>
        <p:spPr bwMode="auto">
          <a:xfrm>
            <a:off x="4457700" y="425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9" name="Oval 31"/>
          <p:cNvSpPr>
            <a:spLocks noChangeArrowheads="1"/>
          </p:cNvSpPr>
          <p:nvPr/>
        </p:nvSpPr>
        <p:spPr bwMode="auto">
          <a:xfrm>
            <a:off x="4230688" y="1651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6" name="Rectangle 90"/>
          <p:cNvSpPr>
            <a:spLocks noChangeArrowheads="1"/>
          </p:cNvSpPr>
          <p:nvPr/>
        </p:nvSpPr>
        <p:spPr bwMode="auto">
          <a:xfrm>
            <a:off x="4284663" y="188913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4691" name="Oval 42"/>
          <p:cNvSpPr>
            <a:spLocks noChangeArrowheads="1"/>
          </p:cNvSpPr>
          <p:nvPr/>
        </p:nvSpPr>
        <p:spPr bwMode="auto">
          <a:xfrm>
            <a:off x="4267200" y="9683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92" name="Rectangle 99"/>
          <p:cNvSpPr>
            <a:spLocks noChangeArrowheads="1"/>
          </p:cNvSpPr>
          <p:nvPr/>
        </p:nvSpPr>
        <p:spPr bwMode="auto">
          <a:xfrm>
            <a:off x="4321175" y="9921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14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41" grpId="0" animBg="1"/>
      <p:bldP spid="367742" grpId="0" autoUpdateAnimBg="0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0386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384425" y="44958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25607" name="Group 6"/>
          <p:cNvGrpSpPr>
            <a:grpSpLocks/>
          </p:cNvGrpSpPr>
          <p:nvPr/>
        </p:nvGrpSpPr>
        <p:grpSpPr bwMode="auto">
          <a:xfrm>
            <a:off x="7696200" y="931863"/>
            <a:ext cx="533400" cy="1616075"/>
            <a:chOff x="4848" y="480"/>
            <a:chExt cx="336" cy="1018"/>
          </a:xfrm>
        </p:grpSpPr>
        <p:sp>
          <p:nvSpPr>
            <p:cNvPr id="25736" name="Rectangle 7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7" name="Text Box 8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7772400" y="931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 sz="2000">
              <a:latin typeface="Times New Roman" pitchFamily="18" charset="0"/>
            </a:endParaRP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5613" name="Group 14"/>
          <p:cNvGrpSpPr>
            <a:grpSpLocks/>
          </p:cNvGrpSpPr>
          <p:nvPr/>
        </p:nvGrpSpPr>
        <p:grpSpPr bwMode="auto">
          <a:xfrm>
            <a:off x="685800" y="1003300"/>
            <a:ext cx="533400" cy="1616075"/>
            <a:chOff x="432" y="480"/>
            <a:chExt cx="336" cy="1018"/>
          </a:xfrm>
        </p:grpSpPr>
        <p:sp>
          <p:nvSpPr>
            <p:cNvPr id="25734" name="Rectangle 15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5" name="Text Box 16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762000" y="1308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6" name="Rectangle 19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7" name="Rectangle 20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8" name="Rectangle 21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2" name="Rectangle 25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3" name="Rectangle 26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4" name="Rectangle 27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6" name="Rectangle 29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7" name="Oval 30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8" name="Oval 31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9" name="Oval 32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0" name="Oval 33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1" name="Oval 34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2" name="Oval 35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3" name="Oval 36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4" name="Oval 37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5" name="Oval 38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6" name="Oval 39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7" name="Oval 40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8" name="Oval 41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9" name="Oval 42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40" name="Line 44"/>
          <p:cNvSpPr>
            <a:spLocks noChangeShapeType="1"/>
          </p:cNvSpPr>
          <p:nvPr/>
        </p:nvSpPr>
        <p:spPr bwMode="auto">
          <a:xfrm flipH="1">
            <a:off x="2508250" y="1196975"/>
            <a:ext cx="1776413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1" name="Line 45"/>
          <p:cNvSpPr>
            <a:spLocks noChangeShapeType="1"/>
          </p:cNvSpPr>
          <p:nvPr/>
        </p:nvSpPr>
        <p:spPr bwMode="auto">
          <a:xfrm>
            <a:off x="4716463" y="1196975"/>
            <a:ext cx="1754187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2" name="Line 46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3" name="Line 47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4" name="Line 48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5" name="Line 49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6" name="Line 50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7" name="Line 51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8" name="Line 52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9" name="Line 53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0" name="Line 54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1" name="Line 55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2" name="Line 56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3" name="Line 57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4" name="Line 58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5" name="Line 59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6" name="Line 60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7" name="Line 61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8" name="Line 62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59" name="Line 63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0" name="Line 64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1" name="Line 65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2" name="Line 66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3" name="Line 67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4" name="Line 68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5" name="Line 69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6" name="Line 70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7" name="Line 71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8" name="Line 72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69" name="Line 73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70" name="Oval 74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71" name="Rectangle 75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5672" name="Rectangle 76"/>
          <p:cNvSpPr>
            <a:spLocks noChangeArrowheads="1"/>
          </p:cNvSpPr>
          <p:nvPr/>
        </p:nvSpPr>
        <p:spPr bwMode="auto">
          <a:xfrm>
            <a:off x="7772400" y="1617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5673" name="Rectangle 77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5674" name="Rectangle 78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5675" name="Rectangle 79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5676" name="Rectangle 80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5677" name="Rectangle 81"/>
          <p:cNvSpPr>
            <a:spLocks noChangeArrowheads="1"/>
          </p:cNvSpPr>
          <p:nvPr/>
        </p:nvSpPr>
        <p:spPr bwMode="auto">
          <a:xfrm>
            <a:off x="7772400" y="1236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5678" name="Rectangle 82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5679" name="Rectangle 83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5680" name="Rectangle 84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5681" name="Rectangle 85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5682" name="Rectangle 86"/>
          <p:cNvSpPr>
            <a:spLocks noChangeArrowheads="1"/>
          </p:cNvSpPr>
          <p:nvPr/>
        </p:nvSpPr>
        <p:spPr bwMode="auto">
          <a:xfrm>
            <a:off x="762000" y="1689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5683" name="Rectangle 87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5684" name="Rectangle 88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5685" name="Rectangle 89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5686" name="Rectangle 90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5687" name="Rectangle 91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5688" name="Rectangle 92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5689" name="Rectangle 93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5690" name="Rectangle 94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5691" name="Rectangle 95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5692" name="Rectangle 96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5693" name="Rectangle 97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5694" name="Rectangle 98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5695" name="Rectangle 99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5696" name="Rectangle 101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5697" name="Rectangle 102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5698" name="Rectangle 103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5699" name="Group 104"/>
          <p:cNvGrpSpPr>
            <a:grpSpLocks/>
          </p:cNvGrpSpPr>
          <p:nvPr/>
        </p:nvGrpSpPr>
        <p:grpSpPr bwMode="auto">
          <a:xfrm>
            <a:off x="685800" y="5045075"/>
            <a:ext cx="1295400" cy="1464582"/>
            <a:chOff x="432" y="3552"/>
            <a:chExt cx="816" cy="672"/>
          </a:xfrm>
        </p:grpSpPr>
        <p:sp>
          <p:nvSpPr>
            <p:cNvPr id="25732" name="Rectangle 105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3" name="Text Box 106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5700" name="Group 107"/>
          <p:cNvGrpSpPr>
            <a:grpSpLocks/>
          </p:cNvGrpSpPr>
          <p:nvPr/>
        </p:nvGrpSpPr>
        <p:grpSpPr bwMode="auto">
          <a:xfrm>
            <a:off x="6934200" y="5045075"/>
            <a:ext cx="1295400" cy="1464582"/>
            <a:chOff x="4368" y="3552"/>
            <a:chExt cx="816" cy="672"/>
          </a:xfrm>
        </p:grpSpPr>
        <p:sp>
          <p:nvSpPr>
            <p:cNvPr id="25730" name="Rectangle 108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1" name="Text Box 109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sp>
        <p:nvSpPr>
          <p:cNvPr id="25701" name="Text Box 112"/>
          <p:cNvSpPr txBox="1">
            <a:spLocks noChangeArrowheads="1"/>
          </p:cNvSpPr>
          <p:nvPr/>
        </p:nvSpPr>
        <p:spPr bwMode="auto">
          <a:xfrm>
            <a:off x="762000" y="10033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</p:txBody>
      </p:sp>
      <p:grpSp>
        <p:nvGrpSpPr>
          <p:cNvPr id="25702" name="Group 113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5728" name="Oval 114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9" name="Rectangle 115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5703" name="Group 116"/>
          <p:cNvGrpSpPr>
            <a:grpSpLocks/>
          </p:cNvGrpSpPr>
          <p:nvPr/>
        </p:nvGrpSpPr>
        <p:grpSpPr bwMode="auto">
          <a:xfrm>
            <a:off x="2590800" y="3673475"/>
            <a:ext cx="444500" cy="444500"/>
            <a:chOff x="2784" y="816"/>
            <a:chExt cx="280" cy="280"/>
          </a:xfrm>
        </p:grpSpPr>
        <p:sp>
          <p:nvSpPr>
            <p:cNvPr id="25726" name="Oval 117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7" name="Rectangle 118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sp>
        <p:nvSpPr>
          <p:cNvPr id="25704" name="Text Box 119"/>
          <p:cNvSpPr txBox="1">
            <a:spLocks noChangeArrowheads="1"/>
          </p:cNvSpPr>
          <p:nvPr/>
        </p:nvSpPr>
        <p:spPr bwMode="auto">
          <a:xfrm>
            <a:off x="78486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9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25705" name="Rectangle 12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Continue With Run 1</a:t>
            </a:r>
          </a:p>
        </p:txBody>
      </p:sp>
      <p:sp>
        <p:nvSpPr>
          <p:cNvPr id="25706" name="Line 122"/>
          <p:cNvSpPr>
            <a:spLocks noChangeShapeType="1"/>
          </p:cNvSpPr>
          <p:nvPr/>
        </p:nvSpPr>
        <p:spPr bwMode="auto">
          <a:xfrm>
            <a:off x="7772400" y="51974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707" name="Group 123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3792" y="672"/>
            <a:chExt cx="280" cy="280"/>
          </a:xfrm>
        </p:grpSpPr>
        <p:sp>
          <p:nvSpPr>
            <p:cNvPr id="25724" name="Oval 124"/>
            <p:cNvSpPr>
              <a:spLocks noChangeArrowheads="1"/>
            </p:cNvSpPr>
            <p:nvPr/>
          </p:nvSpPr>
          <p:spPr bwMode="auto">
            <a:xfrm>
              <a:off x="3792" y="6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5" name="Rectangle 125"/>
            <p:cNvSpPr>
              <a:spLocks noChangeArrowheads="1"/>
            </p:cNvSpPr>
            <p:nvPr/>
          </p:nvSpPr>
          <p:spPr bwMode="auto">
            <a:xfrm>
              <a:off x="3826" y="6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5708" name="Line 126"/>
          <p:cNvSpPr>
            <a:spLocks noChangeShapeType="1"/>
          </p:cNvSpPr>
          <p:nvPr/>
        </p:nvSpPr>
        <p:spPr bwMode="auto">
          <a:xfrm>
            <a:off x="7773988" y="5777366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709" name="Group 127"/>
          <p:cNvGrpSpPr>
            <a:grpSpLocks/>
          </p:cNvGrpSpPr>
          <p:nvPr/>
        </p:nvGrpSpPr>
        <p:grpSpPr bwMode="auto">
          <a:xfrm>
            <a:off x="3657600" y="3673475"/>
            <a:ext cx="444500" cy="444500"/>
            <a:chOff x="2592" y="1968"/>
            <a:chExt cx="280" cy="280"/>
          </a:xfrm>
        </p:grpSpPr>
        <p:sp>
          <p:nvSpPr>
            <p:cNvPr id="25722" name="Oval 128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3" name="Rectangle 129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5710" name="Group 130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5720" name="Oval 131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1" name="Rectangle 132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5711" name="Group 133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2592" y="1968"/>
            <a:chExt cx="280" cy="280"/>
          </a:xfrm>
        </p:grpSpPr>
        <p:sp>
          <p:nvSpPr>
            <p:cNvPr id="25718" name="Oval 134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9" name="Rectangle 135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>
            <a:off x="7807325" y="6307818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9801" name="Rectangle 137"/>
          <p:cNvSpPr>
            <a:spLocks noChangeArrowheads="1"/>
          </p:cNvSpPr>
          <p:nvPr/>
        </p:nvSpPr>
        <p:spPr bwMode="auto">
          <a:xfrm>
            <a:off x="838200" y="44354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2</a:t>
            </a:r>
          </a:p>
        </p:txBody>
      </p:sp>
      <p:sp>
        <p:nvSpPr>
          <p:cNvPr id="25714" name="Line 33"/>
          <p:cNvSpPr>
            <a:spLocks noChangeShapeType="1"/>
          </p:cNvSpPr>
          <p:nvPr/>
        </p:nvSpPr>
        <p:spPr bwMode="auto">
          <a:xfrm>
            <a:off x="4457700" y="425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715" name="Oval 31"/>
          <p:cNvSpPr>
            <a:spLocks noChangeArrowheads="1"/>
          </p:cNvSpPr>
          <p:nvPr/>
        </p:nvSpPr>
        <p:spPr bwMode="auto">
          <a:xfrm>
            <a:off x="4230688" y="1651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16" name="Oval 43"/>
          <p:cNvSpPr>
            <a:spLocks noChangeArrowheads="1"/>
          </p:cNvSpPr>
          <p:nvPr/>
        </p:nvSpPr>
        <p:spPr bwMode="auto">
          <a:xfrm>
            <a:off x="4267200" y="8969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17" name="Rectangle 100"/>
          <p:cNvSpPr>
            <a:spLocks noChangeArrowheads="1"/>
          </p:cNvSpPr>
          <p:nvPr/>
        </p:nvSpPr>
        <p:spPr bwMode="auto">
          <a:xfrm>
            <a:off x="4321175" y="920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26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800" grpId="0" animBg="1"/>
      <p:bldP spid="36980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0386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384425" y="44958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26631" name="Group 6"/>
          <p:cNvGrpSpPr>
            <a:grpSpLocks/>
          </p:cNvGrpSpPr>
          <p:nvPr/>
        </p:nvGrpSpPr>
        <p:grpSpPr bwMode="auto">
          <a:xfrm>
            <a:off x="7696200" y="1003300"/>
            <a:ext cx="533400" cy="1616075"/>
            <a:chOff x="4848" y="480"/>
            <a:chExt cx="336" cy="1018"/>
          </a:xfrm>
        </p:grpSpPr>
        <p:sp>
          <p:nvSpPr>
            <p:cNvPr id="26754" name="Rectangle 7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55" name="Text Box 8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7772400" y="1003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 sz="2000">
              <a:latin typeface="Times New Roman" pitchFamily="18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6637" name="Group 14"/>
          <p:cNvGrpSpPr>
            <a:grpSpLocks/>
          </p:cNvGrpSpPr>
          <p:nvPr/>
        </p:nvGrpSpPr>
        <p:grpSpPr bwMode="auto">
          <a:xfrm>
            <a:off x="685800" y="1003300"/>
            <a:ext cx="533400" cy="1616075"/>
            <a:chOff x="432" y="480"/>
            <a:chExt cx="336" cy="1018"/>
          </a:xfrm>
        </p:grpSpPr>
        <p:sp>
          <p:nvSpPr>
            <p:cNvPr id="26752" name="Rectangle 15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53" name="Text Box 16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9" name="Rectangle 18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Rectangle 19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Rectangle 20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Rectangle 21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Rectangle 22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Rectangle 24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Rectangle 25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Rectangle 26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Rectangle 27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Oval 29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1" name="Oval 30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2" name="Oval 31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3" name="Oval 32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Oval 33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5" name="Oval 34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Oval 35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7" name="Oval 36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8" name="Oval 37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Oval 38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0" name="Oval 39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Oval 40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2" name="Oval 41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3" name="Line 43"/>
          <p:cNvSpPr>
            <a:spLocks noChangeShapeType="1"/>
          </p:cNvSpPr>
          <p:nvPr/>
        </p:nvSpPr>
        <p:spPr bwMode="auto">
          <a:xfrm flipH="1">
            <a:off x="2508250" y="1125538"/>
            <a:ext cx="1703388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4" name="Line 44"/>
          <p:cNvSpPr>
            <a:spLocks noChangeShapeType="1"/>
          </p:cNvSpPr>
          <p:nvPr/>
        </p:nvSpPr>
        <p:spPr bwMode="auto">
          <a:xfrm>
            <a:off x="4716463" y="1196975"/>
            <a:ext cx="1754187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5" name="Line 45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6" name="Line 46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7" name="Line 47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8" name="Line 48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9" name="Line 49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0" name="Line 50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1" name="Line 51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2" name="Line 52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3" name="Line 53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4" name="Line 54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5" name="Line 55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6" name="Line 56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7" name="Line 57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8" name="Line 58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9" name="Line 59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0" name="Line 60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1" name="Line 61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2" name="Line 62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3" name="Line 63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4" name="Line 64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5" name="Line 65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6" name="Line 66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7" name="Line 67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8" name="Line 68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89" name="Line 69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90" name="Line 70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91" name="Line 71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92" name="Line 72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93" name="Oval 73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94" name="Rectangle 74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6695" name="Rectangle 75"/>
          <p:cNvSpPr>
            <a:spLocks noChangeArrowheads="1"/>
          </p:cNvSpPr>
          <p:nvPr/>
        </p:nvSpPr>
        <p:spPr bwMode="auto">
          <a:xfrm>
            <a:off x="7772400" y="1689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6696" name="Rectangle 76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6697" name="Rectangle 77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6698" name="Rectangle 78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6699" name="Rectangle 79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6700" name="Rectangle 80"/>
          <p:cNvSpPr>
            <a:spLocks noChangeArrowheads="1"/>
          </p:cNvSpPr>
          <p:nvPr/>
        </p:nvSpPr>
        <p:spPr bwMode="auto">
          <a:xfrm>
            <a:off x="7772400" y="1308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6701" name="Rectangle 81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6702" name="Rectangle 82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6703" name="Rectangle 83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6704" name="Rectangle 84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6705" name="Rectangle 85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6706" name="Rectangle 86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6707" name="Rectangle 87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6708" name="Rectangle 88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6709" name="Rectangle 89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6710" name="Rectangle 90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6711" name="Rectangle 91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6712" name="Rectangle 92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6713" name="Rectangle 93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6714" name="Rectangle 94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6715" name="Rectangle 95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6716" name="Rectangle 96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6717" name="Rectangle 97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6718" name="Rectangle 99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6719" name="Rectangle 100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6720" name="Rectangle 101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6721" name="Group 102"/>
          <p:cNvGrpSpPr>
            <a:grpSpLocks/>
          </p:cNvGrpSpPr>
          <p:nvPr/>
        </p:nvGrpSpPr>
        <p:grpSpPr bwMode="auto">
          <a:xfrm>
            <a:off x="685800" y="5045075"/>
            <a:ext cx="1295400" cy="1450068"/>
            <a:chOff x="432" y="3552"/>
            <a:chExt cx="816" cy="672"/>
          </a:xfrm>
        </p:grpSpPr>
        <p:sp>
          <p:nvSpPr>
            <p:cNvPr id="26750" name="Rectangle 103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51" name="Text Box 104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6722" name="Group 105"/>
          <p:cNvGrpSpPr>
            <a:grpSpLocks/>
          </p:cNvGrpSpPr>
          <p:nvPr/>
        </p:nvGrpSpPr>
        <p:grpSpPr bwMode="auto">
          <a:xfrm>
            <a:off x="6934200" y="5045075"/>
            <a:ext cx="1295400" cy="1450068"/>
            <a:chOff x="4368" y="3552"/>
            <a:chExt cx="816" cy="672"/>
          </a:xfrm>
        </p:grpSpPr>
        <p:sp>
          <p:nvSpPr>
            <p:cNvPr id="26748" name="Rectangle 106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9" name="Text Box 107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grpSp>
        <p:nvGrpSpPr>
          <p:cNvPr id="26723" name="Group 110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6746" name="Oval 111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7" name="Rectangle 112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6724" name="Group 113"/>
          <p:cNvGrpSpPr>
            <a:grpSpLocks/>
          </p:cNvGrpSpPr>
          <p:nvPr/>
        </p:nvGrpSpPr>
        <p:grpSpPr bwMode="auto">
          <a:xfrm>
            <a:off x="2590800" y="3673475"/>
            <a:ext cx="444500" cy="444500"/>
            <a:chOff x="2784" y="816"/>
            <a:chExt cx="280" cy="280"/>
          </a:xfrm>
        </p:grpSpPr>
        <p:sp>
          <p:nvSpPr>
            <p:cNvPr id="26744" name="Oval 114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5" name="Rectangle 115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sp>
        <p:nvSpPr>
          <p:cNvPr id="26725" name="Text Box 116"/>
          <p:cNvSpPr txBox="1">
            <a:spLocks noChangeArrowheads="1"/>
          </p:cNvSpPr>
          <p:nvPr/>
        </p:nvSpPr>
        <p:spPr bwMode="auto">
          <a:xfrm>
            <a:off x="7620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6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</p:txBody>
      </p:sp>
      <p:grpSp>
        <p:nvGrpSpPr>
          <p:cNvPr id="26726" name="Group 118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3792" y="672"/>
            <a:chExt cx="280" cy="280"/>
          </a:xfrm>
        </p:grpSpPr>
        <p:sp>
          <p:nvSpPr>
            <p:cNvPr id="26742" name="Oval 119"/>
            <p:cNvSpPr>
              <a:spLocks noChangeArrowheads="1"/>
            </p:cNvSpPr>
            <p:nvPr/>
          </p:nvSpPr>
          <p:spPr bwMode="auto">
            <a:xfrm>
              <a:off x="3792" y="6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3" name="Rectangle 120"/>
            <p:cNvSpPr>
              <a:spLocks noChangeArrowheads="1"/>
            </p:cNvSpPr>
            <p:nvPr/>
          </p:nvSpPr>
          <p:spPr bwMode="auto">
            <a:xfrm>
              <a:off x="3826" y="6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6727" name="Group 121"/>
          <p:cNvGrpSpPr>
            <a:grpSpLocks/>
          </p:cNvGrpSpPr>
          <p:nvPr/>
        </p:nvGrpSpPr>
        <p:grpSpPr bwMode="auto">
          <a:xfrm>
            <a:off x="3657600" y="3673475"/>
            <a:ext cx="444500" cy="444500"/>
            <a:chOff x="2592" y="1968"/>
            <a:chExt cx="280" cy="280"/>
          </a:xfrm>
        </p:grpSpPr>
        <p:sp>
          <p:nvSpPr>
            <p:cNvPr id="26740" name="Oval 122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1" name="Rectangle 123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6728" name="Group 124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6738" name="Oval 125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9" name="Rectangle 126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6729" name="Group 127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2592" y="1968"/>
            <a:chExt cx="280" cy="280"/>
          </a:xfrm>
        </p:grpSpPr>
        <p:sp>
          <p:nvSpPr>
            <p:cNvPr id="26736" name="Oval 128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7" name="Rectangle 129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6730" name="Rectangle 130"/>
          <p:cNvSpPr>
            <a:spLocks noChangeArrowheads="1"/>
          </p:cNvSpPr>
          <p:nvPr/>
        </p:nvSpPr>
        <p:spPr bwMode="auto">
          <a:xfrm>
            <a:off x="838200" y="44354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2</a:t>
            </a:r>
          </a:p>
        </p:txBody>
      </p:sp>
      <p:sp>
        <p:nvSpPr>
          <p:cNvPr id="26731" name="Rectangle 13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ko-KR" smtClean="0"/>
              <a:t>Interchange Role of Buffers</a:t>
            </a:r>
          </a:p>
        </p:txBody>
      </p:sp>
      <p:sp>
        <p:nvSpPr>
          <p:cNvPr id="26732" name="Line 33"/>
          <p:cNvSpPr>
            <a:spLocks noChangeShapeType="1"/>
          </p:cNvSpPr>
          <p:nvPr/>
        </p:nvSpPr>
        <p:spPr bwMode="auto">
          <a:xfrm>
            <a:off x="4457700" y="425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733" name="Oval 31"/>
          <p:cNvSpPr>
            <a:spLocks noChangeArrowheads="1"/>
          </p:cNvSpPr>
          <p:nvPr/>
        </p:nvSpPr>
        <p:spPr bwMode="auto">
          <a:xfrm>
            <a:off x="4230688" y="1651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34" name="Oval 42"/>
          <p:cNvSpPr>
            <a:spLocks noChangeArrowheads="1"/>
          </p:cNvSpPr>
          <p:nvPr/>
        </p:nvSpPr>
        <p:spPr bwMode="auto">
          <a:xfrm>
            <a:off x="4267200" y="8969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35" name="Rectangle 98"/>
          <p:cNvSpPr>
            <a:spLocks noChangeArrowheads="1"/>
          </p:cNvSpPr>
          <p:nvPr/>
        </p:nvSpPr>
        <p:spPr bwMode="auto">
          <a:xfrm>
            <a:off x="4321175" y="920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6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0386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384425" y="44958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27655" name="Group 6"/>
          <p:cNvGrpSpPr>
            <a:grpSpLocks/>
          </p:cNvGrpSpPr>
          <p:nvPr/>
        </p:nvGrpSpPr>
        <p:grpSpPr bwMode="auto">
          <a:xfrm>
            <a:off x="7696200" y="931863"/>
            <a:ext cx="533400" cy="1616075"/>
            <a:chOff x="4848" y="480"/>
            <a:chExt cx="336" cy="1018"/>
          </a:xfrm>
        </p:grpSpPr>
        <p:sp>
          <p:nvSpPr>
            <p:cNvPr id="27782" name="Rectangle 7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3" name="Text Box 8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7772400" y="931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 sz="2000">
              <a:latin typeface="Times New Roman" pitchFamily="18" charset="0"/>
            </a:endParaRPr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7661" name="Group 14"/>
          <p:cNvGrpSpPr>
            <a:grpSpLocks/>
          </p:cNvGrpSpPr>
          <p:nvPr/>
        </p:nvGrpSpPr>
        <p:grpSpPr bwMode="auto">
          <a:xfrm>
            <a:off x="685800" y="1003300"/>
            <a:ext cx="533400" cy="1616075"/>
            <a:chOff x="432" y="480"/>
            <a:chExt cx="336" cy="1018"/>
          </a:xfrm>
        </p:grpSpPr>
        <p:sp>
          <p:nvSpPr>
            <p:cNvPr id="27780" name="Rectangle 15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1" name="Text Box 16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7662" name="Rectangle 17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3" name="Rectangle 18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4" name="Rectangle 19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5" name="Rectangle 20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6" name="Rectangle 21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7" name="Rectangle 22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0" name="Rectangle 25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1" name="Rectangle 26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2" name="Rectangle 27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3" name="Rectangle 28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4" name="Oval 29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5" name="Oval 30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6" name="Oval 31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7" name="Oval 32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8" name="Oval 33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9" name="Oval 34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0" name="Oval 35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1" name="Oval 36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2" name="Oval 37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3" name="Oval 38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4" name="Oval 39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5" name="Oval 40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6" name="Oval 41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7" name="Line 43"/>
          <p:cNvSpPr>
            <a:spLocks noChangeShapeType="1"/>
          </p:cNvSpPr>
          <p:nvPr/>
        </p:nvSpPr>
        <p:spPr bwMode="auto">
          <a:xfrm flipH="1">
            <a:off x="2508250" y="1125538"/>
            <a:ext cx="1776413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88" name="Line 44"/>
          <p:cNvSpPr>
            <a:spLocks noChangeShapeType="1"/>
          </p:cNvSpPr>
          <p:nvPr/>
        </p:nvSpPr>
        <p:spPr bwMode="auto">
          <a:xfrm>
            <a:off x="4643438" y="1125538"/>
            <a:ext cx="1827212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89" name="Line 45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0" name="Line 46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1" name="Line 47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2" name="Line 48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3" name="Line 49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4" name="Line 50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5" name="Line 51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6" name="Line 52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7" name="Line 53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8" name="Line 54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9" name="Line 55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0" name="Line 56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1" name="Line 57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2" name="Line 58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3" name="Line 59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4" name="Line 60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5" name="Line 61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6" name="Line 62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7" name="Line 63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8" name="Line 64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9" name="Line 65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0" name="Line 66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1" name="Line 67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2" name="Line 68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3" name="Line 69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4" name="Line 70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5" name="Line 71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6" name="Line 72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17" name="Oval 73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18" name="Rectangle 74"/>
          <p:cNvSpPr>
            <a:spLocks noChangeArrowheads="1"/>
          </p:cNvSpPr>
          <p:nvPr/>
        </p:nvSpPr>
        <p:spPr bwMode="auto">
          <a:xfrm>
            <a:off x="282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7719" name="Rectangle 75"/>
          <p:cNvSpPr>
            <a:spLocks noChangeArrowheads="1"/>
          </p:cNvSpPr>
          <p:nvPr/>
        </p:nvSpPr>
        <p:spPr bwMode="auto">
          <a:xfrm>
            <a:off x="7772400" y="1617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7720" name="Rectangle 76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7721" name="Rectangle 77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7722" name="Rectangle 78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7723" name="Rectangle 79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7724" name="Rectangle 80"/>
          <p:cNvSpPr>
            <a:spLocks noChangeArrowheads="1"/>
          </p:cNvSpPr>
          <p:nvPr/>
        </p:nvSpPr>
        <p:spPr bwMode="auto">
          <a:xfrm>
            <a:off x="7772400" y="1236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7725" name="Rectangle 81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7726" name="Rectangle 82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7727" name="Rectangle 83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7728" name="Rectangle 84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7729" name="Rectangle 85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7730" name="Rectangle 86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7731" name="Rectangle 87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7732" name="Rectangle 88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7733" name="Rectangle 89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7734" name="Rectangle 90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7735" name="Rectangle 91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7736" name="Rectangle 92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7737" name="Rectangle 93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7738" name="Rectangle 94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7739" name="Rectangle 95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7740" name="Rectangle 96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7741" name="Rectangle 97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7742" name="Rectangle 99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7743" name="Rectangle 100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7744" name="Rectangle 101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7745" name="Group 102"/>
          <p:cNvGrpSpPr>
            <a:grpSpLocks/>
          </p:cNvGrpSpPr>
          <p:nvPr/>
        </p:nvGrpSpPr>
        <p:grpSpPr bwMode="auto">
          <a:xfrm>
            <a:off x="685800" y="5045075"/>
            <a:ext cx="1295400" cy="1435554"/>
            <a:chOff x="432" y="3552"/>
            <a:chExt cx="816" cy="672"/>
          </a:xfrm>
        </p:grpSpPr>
        <p:sp>
          <p:nvSpPr>
            <p:cNvPr id="27778" name="Rectangle 103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9" name="Text Box 104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7746" name="Group 105"/>
          <p:cNvGrpSpPr>
            <a:grpSpLocks/>
          </p:cNvGrpSpPr>
          <p:nvPr/>
        </p:nvGrpSpPr>
        <p:grpSpPr bwMode="auto">
          <a:xfrm>
            <a:off x="6934200" y="5045075"/>
            <a:ext cx="1295400" cy="1435554"/>
            <a:chOff x="4368" y="3552"/>
            <a:chExt cx="816" cy="672"/>
          </a:xfrm>
        </p:grpSpPr>
        <p:sp>
          <p:nvSpPr>
            <p:cNvPr id="27776" name="Rectangle 106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7" name="Text Box 107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grpSp>
        <p:nvGrpSpPr>
          <p:cNvPr id="27747" name="Group 110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7774" name="Oval 111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5" name="Rectangle 112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748" name="Group 113"/>
          <p:cNvGrpSpPr>
            <a:grpSpLocks/>
          </p:cNvGrpSpPr>
          <p:nvPr/>
        </p:nvGrpSpPr>
        <p:grpSpPr bwMode="auto">
          <a:xfrm>
            <a:off x="2590800" y="3673475"/>
            <a:ext cx="444500" cy="444500"/>
            <a:chOff x="2784" y="816"/>
            <a:chExt cx="280" cy="280"/>
          </a:xfrm>
        </p:grpSpPr>
        <p:sp>
          <p:nvSpPr>
            <p:cNvPr id="27772" name="Oval 114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3" name="Rectangle 115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sp>
        <p:nvSpPr>
          <p:cNvPr id="27749" name="Text Box 116"/>
          <p:cNvSpPr txBox="1">
            <a:spLocks noChangeArrowheads="1"/>
          </p:cNvSpPr>
          <p:nvPr/>
        </p:nvSpPr>
        <p:spPr bwMode="auto">
          <a:xfrm>
            <a:off x="7620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6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</p:txBody>
      </p:sp>
      <p:grpSp>
        <p:nvGrpSpPr>
          <p:cNvPr id="27750" name="Group 118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3792" y="672"/>
            <a:chExt cx="280" cy="280"/>
          </a:xfrm>
        </p:grpSpPr>
        <p:sp>
          <p:nvSpPr>
            <p:cNvPr id="27770" name="Oval 119"/>
            <p:cNvSpPr>
              <a:spLocks noChangeArrowheads="1"/>
            </p:cNvSpPr>
            <p:nvPr/>
          </p:nvSpPr>
          <p:spPr bwMode="auto">
            <a:xfrm>
              <a:off x="3792" y="6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1" name="Rectangle 120"/>
            <p:cNvSpPr>
              <a:spLocks noChangeArrowheads="1"/>
            </p:cNvSpPr>
            <p:nvPr/>
          </p:nvSpPr>
          <p:spPr bwMode="auto">
            <a:xfrm>
              <a:off x="3826" y="6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751" name="Group 121"/>
          <p:cNvGrpSpPr>
            <a:grpSpLocks/>
          </p:cNvGrpSpPr>
          <p:nvPr/>
        </p:nvGrpSpPr>
        <p:grpSpPr bwMode="auto">
          <a:xfrm>
            <a:off x="3657600" y="3673475"/>
            <a:ext cx="444500" cy="444500"/>
            <a:chOff x="2592" y="1968"/>
            <a:chExt cx="280" cy="280"/>
          </a:xfrm>
        </p:grpSpPr>
        <p:sp>
          <p:nvSpPr>
            <p:cNvPr id="27768" name="Oval 122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9" name="Rectangle 123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7752" name="Group 124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7766" name="Oval 125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7" name="Rectangle 126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753" name="Group 127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2592" y="1968"/>
            <a:chExt cx="280" cy="280"/>
          </a:xfrm>
        </p:grpSpPr>
        <p:sp>
          <p:nvSpPr>
            <p:cNvPr id="27764" name="Oval 128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5" name="Rectangle 129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7754" name="Rectangle 130"/>
          <p:cNvSpPr>
            <a:spLocks noChangeArrowheads="1"/>
          </p:cNvSpPr>
          <p:nvPr/>
        </p:nvSpPr>
        <p:spPr bwMode="auto">
          <a:xfrm>
            <a:off x="838200" y="44354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2</a:t>
            </a:r>
          </a:p>
        </p:txBody>
      </p:sp>
      <p:sp>
        <p:nvSpPr>
          <p:cNvPr id="27755" name="Rectangle 13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Continue With Run 1</a:t>
            </a:r>
          </a:p>
        </p:txBody>
      </p: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457200" y="3673475"/>
            <a:ext cx="444500" cy="444500"/>
            <a:chOff x="2784" y="816"/>
            <a:chExt cx="280" cy="280"/>
          </a:xfrm>
        </p:grpSpPr>
        <p:sp>
          <p:nvSpPr>
            <p:cNvPr id="27762" name="Oval 133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3" name="Rectangle 134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2</a:t>
              </a:r>
            </a:p>
          </p:txBody>
        </p:sp>
      </p:grpSp>
      <p:sp>
        <p:nvSpPr>
          <p:cNvPr id="27757" name="Line 33"/>
          <p:cNvSpPr>
            <a:spLocks noChangeShapeType="1"/>
          </p:cNvSpPr>
          <p:nvPr/>
        </p:nvSpPr>
        <p:spPr bwMode="auto">
          <a:xfrm>
            <a:off x="4457700" y="425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58" name="Oval 31"/>
          <p:cNvSpPr>
            <a:spLocks noChangeArrowheads="1"/>
          </p:cNvSpPr>
          <p:nvPr/>
        </p:nvSpPr>
        <p:spPr bwMode="auto">
          <a:xfrm>
            <a:off x="4230688" y="1651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9" name="Oval 42"/>
          <p:cNvSpPr>
            <a:spLocks noChangeArrowheads="1"/>
          </p:cNvSpPr>
          <p:nvPr/>
        </p:nvSpPr>
        <p:spPr bwMode="auto">
          <a:xfrm>
            <a:off x="4267200" y="8239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60" name="Rectangle 98"/>
          <p:cNvSpPr>
            <a:spLocks noChangeArrowheads="1"/>
          </p:cNvSpPr>
          <p:nvPr/>
        </p:nvSpPr>
        <p:spPr bwMode="auto">
          <a:xfrm>
            <a:off x="4321175" y="847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35" name="Rectangle 98"/>
          <p:cNvSpPr>
            <a:spLocks noChangeArrowheads="1"/>
          </p:cNvSpPr>
          <p:nvPr/>
        </p:nvSpPr>
        <p:spPr bwMode="auto">
          <a:xfrm>
            <a:off x="4284663" y="188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4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838200" y="44354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2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0386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2384425" y="44958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28681" name="Group 8"/>
          <p:cNvGrpSpPr>
            <a:grpSpLocks/>
          </p:cNvGrpSpPr>
          <p:nvPr/>
        </p:nvGrpSpPr>
        <p:grpSpPr bwMode="auto">
          <a:xfrm>
            <a:off x="7696200" y="1003300"/>
            <a:ext cx="533400" cy="1616075"/>
            <a:chOff x="4848" y="480"/>
            <a:chExt cx="336" cy="1018"/>
          </a:xfrm>
        </p:grpSpPr>
        <p:sp>
          <p:nvSpPr>
            <p:cNvPr id="28814" name="Rectangle 9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15" name="Text Box 10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7772400" y="1003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 sz="2000">
              <a:latin typeface="Times New Roman" pitchFamily="18" charset="0"/>
            </a:endParaRP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8687" name="Group 16"/>
          <p:cNvGrpSpPr>
            <a:grpSpLocks/>
          </p:cNvGrpSpPr>
          <p:nvPr/>
        </p:nvGrpSpPr>
        <p:grpSpPr bwMode="auto">
          <a:xfrm>
            <a:off x="685800" y="1003300"/>
            <a:ext cx="533400" cy="1616075"/>
            <a:chOff x="432" y="480"/>
            <a:chExt cx="336" cy="1018"/>
          </a:xfrm>
        </p:grpSpPr>
        <p:sp>
          <p:nvSpPr>
            <p:cNvPr id="28812" name="Rectangle 17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13" name="Text Box 18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Rectangle 21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1" name="Rectangle 22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Rectangle 23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3" name="Rectangle 24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4" name="Rectangle 25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5" name="Rectangle 26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6" name="Rectangle 27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9" name="Oval 30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0" name="Oval 31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1" name="Oval 32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2" name="Oval 33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3" name="Oval 34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4" name="Oval 35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5" name="Oval 36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6" name="Oval 37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7" name="Oval 38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8" name="Oval 39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9" name="Oval 40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0" name="Oval 41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1" name="Oval 42"/>
          <p:cNvSpPr>
            <a:spLocks noChangeArrowheads="1"/>
          </p:cNvSpPr>
          <p:nvPr/>
        </p:nvSpPr>
        <p:spPr bwMode="auto">
          <a:xfrm>
            <a:off x="6324600" y="1692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2" name="Line 44"/>
          <p:cNvSpPr>
            <a:spLocks noChangeShapeType="1"/>
          </p:cNvSpPr>
          <p:nvPr/>
        </p:nvSpPr>
        <p:spPr bwMode="auto">
          <a:xfrm flipH="1">
            <a:off x="2508250" y="1196975"/>
            <a:ext cx="1776413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3" name="Line 45"/>
          <p:cNvSpPr>
            <a:spLocks noChangeShapeType="1"/>
          </p:cNvSpPr>
          <p:nvPr/>
        </p:nvSpPr>
        <p:spPr bwMode="auto">
          <a:xfrm>
            <a:off x="4716463" y="1268413"/>
            <a:ext cx="1754187" cy="41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4" name="Line 46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5" name="Line 47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6" name="Line 48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7" name="Line 49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8" name="Line 50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9" name="Line 51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0" name="Line 52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1" name="Line 53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2" name="Line 54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3" name="Line 55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4" name="Line 56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5" name="Line 57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6" name="Line 58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7" name="Line 59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8" name="Line 60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9" name="Line 61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0" name="Line 62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1" name="Line 63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2" name="Line 64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3" name="Line 65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4" name="Line 66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5" name="Line 67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6" name="Line 68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7" name="Line 69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8" name="Line 70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9" name="Line 71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40" name="Line 72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41" name="Line 73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42" name="Oval 74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43" name="Rectangle 75"/>
          <p:cNvSpPr>
            <a:spLocks noChangeArrowheads="1"/>
          </p:cNvSpPr>
          <p:nvPr/>
        </p:nvSpPr>
        <p:spPr bwMode="auto">
          <a:xfrm>
            <a:off x="762000" y="1003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8744" name="Rectangle 76"/>
          <p:cNvSpPr>
            <a:spLocks noChangeArrowheads="1"/>
          </p:cNvSpPr>
          <p:nvPr/>
        </p:nvSpPr>
        <p:spPr bwMode="auto">
          <a:xfrm>
            <a:off x="7772400" y="1689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8745" name="Rectangle 77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8746" name="Rectangle 78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8747" name="Rectangle 79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8748" name="Rectangle 80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8749" name="Rectangle 81"/>
          <p:cNvSpPr>
            <a:spLocks noChangeArrowheads="1"/>
          </p:cNvSpPr>
          <p:nvPr/>
        </p:nvSpPr>
        <p:spPr bwMode="auto">
          <a:xfrm>
            <a:off x="7772400" y="1308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8750" name="Rectangle 82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8751" name="Rectangle 83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8752" name="Rectangle 84"/>
          <p:cNvSpPr>
            <a:spLocks noChangeArrowheads="1"/>
          </p:cNvSpPr>
          <p:nvPr/>
        </p:nvSpPr>
        <p:spPr bwMode="auto">
          <a:xfrm>
            <a:off x="6149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8754" name="Rectangle 86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8755" name="Rectangle 87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8756" name="Rectangle 88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8757" name="Rectangle 89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8758" name="Rectangle 90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8759" name="Rectangle 91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8760" name="Rectangle 92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8761" name="Rectangle 93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8762" name="Rectangle 94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8763" name="Rectangle 95"/>
          <p:cNvSpPr>
            <a:spLocks noChangeArrowheads="1"/>
          </p:cNvSpPr>
          <p:nvPr/>
        </p:nvSpPr>
        <p:spPr bwMode="auto">
          <a:xfrm>
            <a:off x="6378575" y="171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8764" name="Rectangle 96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8765" name="Rectangle 97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8766" name="Rectangle 98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8767" name="Rectangle 100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8768" name="Rectangle 101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8769" name="Rectangle 102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8770" name="Group 103"/>
          <p:cNvGrpSpPr>
            <a:grpSpLocks/>
          </p:cNvGrpSpPr>
          <p:nvPr/>
        </p:nvGrpSpPr>
        <p:grpSpPr bwMode="auto">
          <a:xfrm>
            <a:off x="685800" y="5045075"/>
            <a:ext cx="1295400" cy="1428296"/>
            <a:chOff x="432" y="3552"/>
            <a:chExt cx="816" cy="672"/>
          </a:xfrm>
        </p:grpSpPr>
        <p:sp>
          <p:nvSpPr>
            <p:cNvPr id="28810" name="Rectangle 104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11" name="Text Box 105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 dirty="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8771" name="Group 106"/>
          <p:cNvGrpSpPr>
            <a:grpSpLocks/>
          </p:cNvGrpSpPr>
          <p:nvPr/>
        </p:nvGrpSpPr>
        <p:grpSpPr bwMode="auto">
          <a:xfrm>
            <a:off x="6934200" y="5045075"/>
            <a:ext cx="1295400" cy="1428296"/>
            <a:chOff x="4368" y="3552"/>
            <a:chExt cx="816" cy="672"/>
          </a:xfrm>
        </p:grpSpPr>
        <p:sp>
          <p:nvSpPr>
            <p:cNvPr id="28808" name="Rectangle 107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09" name="Text Box 108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grpSp>
        <p:nvGrpSpPr>
          <p:cNvPr id="28772" name="Group 111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8806" name="Oval 112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07" name="Rectangle 113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8773" name="Group 114"/>
          <p:cNvGrpSpPr>
            <a:grpSpLocks/>
          </p:cNvGrpSpPr>
          <p:nvPr/>
        </p:nvGrpSpPr>
        <p:grpSpPr bwMode="auto">
          <a:xfrm>
            <a:off x="2590800" y="3673475"/>
            <a:ext cx="444500" cy="444500"/>
            <a:chOff x="2784" y="816"/>
            <a:chExt cx="280" cy="280"/>
          </a:xfrm>
        </p:grpSpPr>
        <p:sp>
          <p:nvSpPr>
            <p:cNvPr id="28804" name="Oval 115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05" name="Rectangle 116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sp>
        <p:nvSpPr>
          <p:cNvPr id="28774" name="Text Box 117"/>
          <p:cNvSpPr txBox="1">
            <a:spLocks noChangeArrowheads="1"/>
          </p:cNvSpPr>
          <p:nvPr/>
        </p:nvSpPr>
        <p:spPr bwMode="auto">
          <a:xfrm>
            <a:off x="7620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6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</p:txBody>
      </p:sp>
      <p:grpSp>
        <p:nvGrpSpPr>
          <p:cNvPr id="28775" name="Group 119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3792" y="672"/>
            <a:chExt cx="280" cy="280"/>
          </a:xfrm>
        </p:grpSpPr>
        <p:sp>
          <p:nvSpPr>
            <p:cNvPr id="28802" name="Oval 120"/>
            <p:cNvSpPr>
              <a:spLocks noChangeArrowheads="1"/>
            </p:cNvSpPr>
            <p:nvPr/>
          </p:nvSpPr>
          <p:spPr bwMode="auto">
            <a:xfrm>
              <a:off x="3792" y="6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03" name="Rectangle 121"/>
            <p:cNvSpPr>
              <a:spLocks noChangeArrowheads="1"/>
            </p:cNvSpPr>
            <p:nvPr/>
          </p:nvSpPr>
          <p:spPr bwMode="auto">
            <a:xfrm>
              <a:off x="3826" y="6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8776" name="Group 122"/>
          <p:cNvGrpSpPr>
            <a:grpSpLocks/>
          </p:cNvGrpSpPr>
          <p:nvPr/>
        </p:nvGrpSpPr>
        <p:grpSpPr bwMode="auto">
          <a:xfrm>
            <a:off x="3657600" y="3673475"/>
            <a:ext cx="444500" cy="444500"/>
            <a:chOff x="2592" y="1968"/>
            <a:chExt cx="280" cy="280"/>
          </a:xfrm>
        </p:grpSpPr>
        <p:sp>
          <p:nvSpPr>
            <p:cNvPr id="28800" name="Oval 123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01" name="Rectangle 124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8777" name="Group 125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8798" name="Oval 126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99" name="Rectangle 127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8778" name="Group 128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2592" y="1968"/>
            <a:chExt cx="280" cy="280"/>
          </a:xfrm>
        </p:grpSpPr>
        <p:sp>
          <p:nvSpPr>
            <p:cNvPr id="28796" name="Oval 129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97" name="Rectangle 130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8779" name="Rectangle 13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Continue With Run 1</a:t>
            </a:r>
          </a:p>
        </p:txBody>
      </p:sp>
      <p:grpSp>
        <p:nvGrpSpPr>
          <p:cNvPr id="28780" name="Group 132"/>
          <p:cNvGrpSpPr>
            <a:grpSpLocks/>
          </p:cNvGrpSpPr>
          <p:nvPr/>
        </p:nvGrpSpPr>
        <p:grpSpPr bwMode="auto">
          <a:xfrm>
            <a:off x="457200" y="3673475"/>
            <a:ext cx="444500" cy="444500"/>
            <a:chOff x="2784" y="816"/>
            <a:chExt cx="280" cy="280"/>
          </a:xfrm>
        </p:grpSpPr>
        <p:sp>
          <p:nvSpPr>
            <p:cNvPr id="28794" name="Oval 133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95" name="Rectangle 134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2</a:t>
              </a:r>
            </a:p>
          </p:txBody>
        </p:sp>
      </p:grpSp>
      <p:sp>
        <p:nvSpPr>
          <p:cNvPr id="375943" name="Line 135"/>
          <p:cNvSpPr>
            <a:spLocks noChangeShapeType="1"/>
          </p:cNvSpPr>
          <p:nvPr/>
        </p:nvSpPr>
        <p:spPr bwMode="auto">
          <a:xfrm>
            <a:off x="762000" y="51974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5944" name="Rectangle 136"/>
          <p:cNvSpPr>
            <a:spLocks noChangeArrowheads="1"/>
          </p:cNvSpPr>
          <p:nvPr/>
        </p:nvSpPr>
        <p:spPr bwMode="auto">
          <a:xfrm>
            <a:off x="3048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grpSp>
        <p:nvGrpSpPr>
          <p:cNvPr id="13" name="Group 137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8792" name="Oval 138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93" name="Rectangle 139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28784" name="Line 33"/>
          <p:cNvSpPr>
            <a:spLocks noChangeShapeType="1"/>
          </p:cNvSpPr>
          <p:nvPr/>
        </p:nvSpPr>
        <p:spPr bwMode="auto">
          <a:xfrm>
            <a:off x="4457700" y="425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85" name="Oval 31"/>
          <p:cNvSpPr>
            <a:spLocks noChangeArrowheads="1"/>
          </p:cNvSpPr>
          <p:nvPr/>
        </p:nvSpPr>
        <p:spPr bwMode="auto">
          <a:xfrm>
            <a:off x="4230688" y="1651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" name="Rectangle 98"/>
          <p:cNvSpPr>
            <a:spLocks noChangeArrowheads="1"/>
          </p:cNvSpPr>
          <p:nvPr/>
        </p:nvSpPr>
        <p:spPr bwMode="auto">
          <a:xfrm>
            <a:off x="4284663" y="188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8787" name="Oval 43"/>
          <p:cNvSpPr>
            <a:spLocks noChangeArrowheads="1"/>
          </p:cNvSpPr>
          <p:nvPr/>
        </p:nvSpPr>
        <p:spPr bwMode="auto">
          <a:xfrm>
            <a:off x="4267200" y="8969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88" name="Rectangle 99"/>
          <p:cNvSpPr>
            <a:spLocks noChangeArrowheads="1"/>
          </p:cNvSpPr>
          <p:nvPr/>
        </p:nvSpPr>
        <p:spPr bwMode="auto">
          <a:xfrm>
            <a:off x="4321175" y="920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grpSp>
        <p:nvGrpSpPr>
          <p:cNvPr id="14" name="Group 140"/>
          <p:cNvGrpSpPr>
            <a:grpSpLocks/>
          </p:cNvGrpSpPr>
          <p:nvPr/>
        </p:nvGrpSpPr>
        <p:grpSpPr bwMode="auto">
          <a:xfrm>
            <a:off x="4267200" y="896938"/>
            <a:ext cx="444500" cy="444500"/>
            <a:chOff x="2592" y="1968"/>
            <a:chExt cx="280" cy="280"/>
          </a:xfrm>
        </p:grpSpPr>
        <p:sp>
          <p:nvSpPr>
            <p:cNvPr id="28790" name="Oval 141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91" name="Rectangle 142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943" grpId="0" animBg="1"/>
      <p:bldP spid="375944" grpId="0" autoUpdateAnimBg="0"/>
      <p:bldP spid="1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839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44354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2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040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0386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439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384425" y="44958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29705" name="Group 8"/>
          <p:cNvGrpSpPr>
            <a:grpSpLocks/>
          </p:cNvGrpSpPr>
          <p:nvPr/>
        </p:nvGrpSpPr>
        <p:grpSpPr bwMode="auto">
          <a:xfrm>
            <a:off x="7696200" y="787400"/>
            <a:ext cx="533400" cy="1616075"/>
            <a:chOff x="4848" y="480"/>
            <a:chExt cx="336" cy="1018"/>
          </a:xfrm>
        </p:grpSpPr>
        <p:sp>
          <p:nvSpPr>
            <p:cNvPr id="29850" name="Rectangle 9"/>
            <p:cNvSpPr>
              <a:spLocks noChangeArrowheads="1"/>
            </p:cNvSpPr>
            <p:nvPr/>
          </p:nvSpPr>
          <p:spPr bwMode="auto">
            <a:xfrm>
              <a:off x="4848" y="480"/>
              <a:ext cx="336" cy="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51" name="Text Box 10"/>
            <p:cNvSpPr txBox="1">
              <a:spLocks noChangeArrowheads="1"/>
            </p:cNvSpPr>
            <p:nvPr/>
          </p:nvSpPr>
          <p:spPr bwMode="auto">
            <a:xfrm>
              <a:off x="4848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O1</a:t>
              </a:r>
            </a:p>
          </p:txBody>
        </p:sp>
      </p:grp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7772400" y="78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7240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 sz="2000">
              <a:latin typeface="Times New Roman" pitchFamily="18" charset="0"/>
            </a:endParaRP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7239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4573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45720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grpSp>
        <p:nvGrpSpPr>
          <p:cNvPr id="29711" name="Group 16"/>
          <p:cNvGrpSpPr>
            <a:grpSpLocks/>
          </p:cNvGrpSpPr>
          <p:nvPr/>
        </p:nvGrpSpPr>
        <p:grpSpPr bwMode="auto">
          <a:xfrm>
            <a:off x="685800" y="1003300"/>
            <a:ext cx="533400" cy="1616075"/>
            <a:chOff x="432" y="480"/>
            <a:chExt cx="336" cy="1018"/>
          </a:xfrm>
        </p:grpSpPr>
        <p:sp>
          <p:nvSpPr>
            <p:cNvPr id="29848" name="Rectangle 17"/>
            <p:cNvSpPr>
              <a:spLocks noChangeArrowheads="1"/>
            </p:cNvSpPr>
            <p:nvPr/>
          </p:nvSpPr>
          <p:spPr bwMode="auto">
            <a:xfrm>
              <a:off x="432" y="480"/>
              <a:ext cx="336" cy="67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9" name="Text Box 18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O0</a:t>
              </a:r>
            </a:p>
          </p:txBody>
        </p:sp>
      </p:grpSp>
      <p:sp>
        <p:nvSpPr>
          <p:cNvPr id="29712" name="Rectangle 19"/>
          <p:cNvSpPr>
            <a:spLocks noChangeArrowheads="1"/>
          </p:cNvSpPr>
          <p:nvPr/>
        </p:nvSpPr>
        <p:spPr bwMode="auto">
          <a:xfrm>
            <a:off x="3063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3" name="Rectangle 20"/>
          <p:cNvSpPr>
            <a:spLocks noChangeArrowheads="1"/>
          </p:cNvSpPr>
          <p:nvPr/>
        </p:nvSpPr>
        <p:spPr bwMode="auto">
          <a:xfrm>
            <a:off x="1373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4" name="Rectangle 21"/>
          <p:cNvSpPr>
            <a:spLocks noChangeArrowheads="1"/>
          </p:cNvSpPr>
          <p:nvPr/>
        </p:nvSpPr>
        <p:spPr bwMode="auto">
          <a:xfrm>
            <a:off x="19065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5" name="Rectangle 22"/>
          <p:cNvSpPr>
            <a:spLocks noChangeArrowheads="1"/>
          </p:cNvSpPr>
          <p:nvPr/>
        </p:nvSpPr>
        <p:spPr bwMode="auto">
          <a:xfrm>
            <a:off x="2973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6" name="Rectangle 23"/>
          <p:cNvSpPr>
            <a:spLocks noChangeArrowheads="1"/>
          </p:cNvSpPr>
          <p:nvPr/>
        </p:nvSpPr>
        <p:spPr bwMode="auto">
          <a:xfrm>
            <a:off x="35067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7" name="Rectangle 24"/>
          <p:cNvSpPr>
            <a:spLocks noChangeArrowheads="1"/>
          </p:cNvSpPr>
          <p:nvPr/>
        </p:nvSpPr>
        <p:spPr bwMode="auto">
          <a:xfrm>
            <a:off x="5106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8" name="Rectangle 25"/>
          <p:cNvSpPr>
            <a:spLocks noChangeArrowheads="1"/>
          </p:cNvSpPr>
          <p:nvPr/>
        </p:nvSpPr>
        <p:spPr bwMode="auto">
          <a:xfrm>
            <a:off x="5640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9" name="Rectangle 26"/>
          <p:cNvSpPr>
            <a:spLocks noChangeArrowheads="1"/>
          </p:cNvSpPr>
          <p:nvPr/>
        </p:nvSpPr>
        <p:spPr bwMode="auto">
          <a:xfrm>
            <a:off x="6173788" y="4511675"/>
            <a:ext cx="292100" cy="2921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0" name="Rectangle 27"/>
          <p:cNvSpPr>
            <a:spLocks noChangeArrowheads="1"/>
          </p:cNvSpPr>
          <p:nvPr/>
        </p:nvSpPr>
        <p:spPr bwMode="auto">
          <a:xfrm>
            <a:off x="67071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1" name="Rectangle 28"/>
          <p:cNvSpPr>
            <a:spLocks noChangeArrowheads="1"/>
          </p:cNvSpPr>
          <p:nvPr/>
        </p:nvSpPr>
        <p:spPr bwMode="auto">
          <a:xfrm>
            <a:off x="77739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2" name="Rectangle 29"/>
          <p:cNvSpPr>
            <a:spLocks noChangeArrowheads="1"/>
          </p:cNvSpPr>
          <p:nvPr/>
        </p:nvSpPr>
        <p:spPr bwMode="auto">
          <a:xfrm>
            <a:off x="8307388" y="4511675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3" name="Oval 30"/>
          <p:cNvSpPr>
            <a:spLocks noChangeArrowheads="1"/>
          </p:cNvSpPr>
          <p:nvPr/>
        </p:nvSpPr>
        <p:spPr bwMode="auto">
          <a:xfrm>
            <a:off x="457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4" name="Oval 31"/>
          <p:cNvSpPr>
            <a:spLocks noChangeArrowheads="1"/>
          </p:cNvSpPr>
          <p:nvPr/>
        </p:nvSpPr>
        <p:spPr bwMode="auto">
          <a:xfrm>
            <a:off x="2590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5" name="Oval 32"/>
          <p:cNvSpPr>
            <a:spLocks noChangeArrowheads="1"/>
          </p:cNvSpPr>
          <p:nvPr/>
        </p:nvSpPr>
        <p:spPr bwMode="auto">
          <a:xfrm>
            <a:off x="36576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6" name="Oval 33"/>
          <p:cNvSpPr>
            <a:spLocks noChangeArrowheads="1"/>
          </p:cNvSpPr>
          <p:nvPr/>
        </p:nvSpPr>
        <p:spPr bwMode="auto">
          <a:xfrm>
            <a:off x="47244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7" name="Oval 34"/>
          <p:cNvSpPr>
            <a:spLocks noChangeArrowheads="1"/>
          </p:cNvSpPr>
          <p:nvPr/>
        </p:nvSpPr>
        <p:spPr bwMode="auto">
          <a:xfrm>
            <a:off x="57912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8" name="Oval 35"/>
          <p:cNvSpPr>
            <a:spLocks noChangeArrowheads="1"/>
          </p:cNvSpPr>
          <p:nvPr/>
        </p:nvSpPr>
        <p:spPr bwMode="auto">
          <a:xfrm>
            <a:off x="6858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9" name="Oval 36"/>
          <p:cNvSpPr>
            <a:spLocks noChangeArrowheads="1"/>
          </p:cNvSpPr>
          <p:nvPr/>
        </p:nvSpPr>
        <p:spPr bwMode="auto">
          <a:xfrm>
            <a:off x="79248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0" name="Oval 37"/>
          <p:cNvSpPr>
            <a:spLocks noChangeArrowheads="1"/>
          </p:cNvSpPr>
          <p:nvPr/>
        </p:nvSpPr>
        <p:spPr bwMode="auto">
          <a:xfrm>
            <a:off x="9906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1" name="Oval 38"/>
          <p:cNvSpPr>
            <a:spLocks noChangeArrowheads="1"/>
          </p:cNvSpPr>
          <p:nvPr/>
        </p:nvSpPr>
        <p:spPr bwMode="auto">
          <a:xfrm>
            <a:off x="31242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2" name="Oval 39"/>
          <p:cNvSpPr>
            <a:spLocks noChangeArrowheads="1"/>
          </p:cNvSpPr>
          <p:nvPr/>
        </p:nvSpPr>
        <p:spPr bwMode="auto">
          <a:xfrm>
            <a:off x="52578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3" name="Oval 40"/>
          <p:cNvSpPr>
            <a:spLocks noChangeArrowheads="1"/>
          </p:cNvSpPr>
          <p:nvPr/>
        </p:nvSpPr>
        <p:spPr bwMode="auto">
          <a:xfrm>
            <a:off x="7391400" y="268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4" name="Oval 41"/>
          <p:cNvSpPr>
            <a:spLocks noChangeArrowheads="1"/>
          </p:cNvSpPr>
          <p:nvPr/>
        </p:nvSpPr>
        <p:spPr bwMode="auto">
          <a:xfrm>
            <a:off x="2133600" y="1539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5" name="Line 43"/>
          <p:cNvSpPr>
            <a:spLocks noChangeShapeType="1"/>
          </p:cNvSpPr>
          <p:nvPr/>
        </p:nvSpPr>
        <p:spPr bwMode="auto">
          <a:xfrm flipH="1">
            <a:off x="2508250" y="1196975"/>
            <a:ext cx="1703388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6" name="Line 44"/>
          <p:cNvSpPr>
            <a:spLocks noChangeShapeType="1"/>
          </p:cNvSpPr>
          <p:nvPr/>
        </p:nvSpPr>
        <p:spPr bwMode="auto">
          <a:xfrm>
            <a:off x="4716463" y="1196975"/>
            <a:ext cx="1754187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7" name="Line 45"/>
          <p:cNvSpPr>
            <a:spLocks noChangeShapeType="1"/>
          </p:cNvSpPr>
          <p:nvPr/>
        </p:nvSpPr>
        <p:spPr bwMode="auto">
          <a:xfrm flipH="1">
            <a:off x="1212850" y="19145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8" name="Line 46"/>
          <p:cNvSpPr>
            <a:spLocks noChangeShapeType="1"/>
          </p:cNvSpPr>
          <p:nvPr/>
        </p:nvSpPr>
        <p:spPr bwMode="auto">
          <a:xfrm>
            <a:off x="2584450" y="19145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9" name="Line 47"/>
          <p:cNvSpPr>
            <a:spLocks noChangeShapeType="1"/>
          </p:cNvSpPr>
          <p:nvPr/>
        </p:nvSpPr>
        <p:spPr bwMode="auto">
          <a:xfrm flipH="1">
            <a:off x="5632450" y="20669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0" name="Line 48"/>
          <p:cNvSpPr>
            <a:spLocks noChangeShapeType="1"/>
          </p:cNvSpPr>
          <p:nvPr/>
        </p:nvSpPr>
        <p:spPr bwMode="auto">
          <a:xfrm>
            <a:off x="6775450" y="1990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1" name="Line 49"/>
          <p:cNvSpPr>
            <a:spLocks noChangeShapeType="1"/>
          </p:cNvSpPr>
          <p:nvPr/>
        </p:nvSpPr>
        <p:spPr bwMode="auto">
          <a:xfrm flipH="1">
            <a:off x="6794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2" name="Line 50"/>
          <p:cNvSpPr>
            <a:spLocks noChangeShapeType="1"/>
          </p:cNvSpPr>
          <p:nvPr/>
        </p:nvSpPr>
        <p:spPr bwMode="auto">
          <a:xfrm>
            <a:off x="1365250" y="30575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3" name="Line 51"/>
          <p:cNvSpPr>
            <a:spLocks noChangeShapeType="1"/>
          </p:cNvSpPr>
          <p:nvPr/>
        </p:nvSpPr>
        <p:spPr bwMode="auto">
          <a:xfrm flipH="1">
            <a:off x="2965450" y="31337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4" name="Line 52"/>
          <p:cNvSpPr>
            <a:spLocks noChangeShapeType="1"/>
          </p:cNvSpPr>
          <p:nvPr/>
        </p:nvSpPr>
        <p:spPr bwMode="auto">
          <a:xfrm>
            <a:off x="3575050" y="29813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5" name="Line 53"/>
          <p:cNvSpPr>
            <a:spLocks noChangeShapeType="1"/>
          </p:cNvSpPr>
          <p:nvPr/>
        </p:nvSpPr>
        <p:spPr bwMode="auto">
          <a:xfrm flipH="1">
            <a:off x="50228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6" name="Line 54"/>
          <p:cNvSpPr>
            <a:spLocks noChangeShapeType="1"/>
          </p:cNvSpPr>
          <p:nvPr/>
        </p:nvSpPr>
        <p:spPr bwMode="auto">
          <a:xfrm>
            <a:off x="5632450" y="31337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7" name="Line 55"/>
          <p:cNvSpPr>
            <a:spLocks noChangeShapeType="1"/>
          </p:cNvSpPr>
          <p:nvPr/>
        </p:nvSpPr>
        <p:spPr bwMode="auto">
          <a:xfrm flipH="1">
            <a:off x="7004050" y="30575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8" name="Line 56"/>
          <p:cNvSpPr>
            <a:spLocks noChangeShapeType="1"/>
          </p:cNvSpPr>
          <p:nvPr/>
        </p:nvSpPr>
        <p:spPr bwMode="auto">
          <a:xfrm>
            <a:off x="7766050" y="30575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9" name="Line 57"/>
          <p:cNvSpPr>
            <a:spLocks noChangeShapeType="1"/>
          </p:cNvSpPr>
          <p:nvPr/>
        </p:nvSpPr>
        <p:spPr bwMode="auto">
          <a:xfrm flipH="1">
            <a:off x="374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0" name="Line 58"/>
          <p:cNvSpPr>
            <a:spLocks noChangeShapeType="1"/>
          </p:cNvSpPr>
          <p:nvPr/>
        </p:nvSpPr>
        <p:spPr bwMode="auto">
          <a:xfrm flipH="1">
            <a:off x="1441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1" name="Line 59"/>
          <p:cNvSpPr>
            <a:spLocks noChangeShapeType="1"/>
          </p:cNvSpPr>
          <p:nvPr/>
        </p:nvSpPr>
        <p:spPr bwMode="auto">
          <a:xfrm flipH="1">
            <a:off x="2508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2" name="Line 60"/>
          <p:cNvSpPr>
            <a:spLocks noChangeShapeType="1"/>
          </p:cNvSpPr>
          <p:nvPr/>
        </p:nvSpPr>
        <p:spPr bwMode="auto">
          <a:xfrm flipH="1">
            <a:off x="3575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3" name="Line 61"/>
          <p:cNvSpPr>
            <a:spLocks noChangeShapeType="1"/>
          </p:cNvSpPr>
          <p:nvPr/>
        </p:nvSpPr>
        <p:spPr bwMode="auto">
          <a:xfrm flipH="1">
            <a:off x="4641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4" name="Line 62"/>
          <p:cNvSpPr>
            <a:spLocks noChangeShapeType="1"/>
          </p:cNvSpPr>
          <p:nvPr/>
        </p:nvSpPr>
        <p:spPr bwMode="auto">
          <a:xfrm flipH="1">
            <a:off x="5708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5" name="Line 63"/>
          <p:cNvSpPr>
            <a:spLocks noChangeShapeType="1"/>
          </p:cNvSpPr>
          <p:nvPr/>
        </p:nvSpPr>
        <p:spPr bwMode="auto">
          <a:xfrm flipH="1">
            <a:off x="6775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6" name="Line 64"/>
          <p:cNvSpPr>
            <a:spLocks noChangeShapeType="1"/>
          </p:cNvSpPr>
          <p:nvPr/>
        </p:nvSpPr>
        <p:spPr bwMode="auto">
          <a:xfrm>
            <a:off x="755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7" name="Line 65"/>
          <p:cNvSpPr>
            <a:spLocks noChangeShapeType="1"/>
          </p:cNvSpPr>
          <p:nvPr/>
        </p:nvSpPr>
        <p:spPr bwMode="auto">
          <a:xfrm>
            <a:off x="1822450" y="40481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8" name="Line 66"/>
          <p:cNvSpPr>
            <a:spLocks noChangeShapeType="1"/>
          </p:cNvSpPr>
          <p:nvPr/>
        </p:nvSpPr>
        <p:spPr bwMode="auto">
          <a:xfrm>
            <a:off x="2889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9" name="Line 67"/>
          <p:cNvSpPr>
            <a:spLocks noChangeShapeType="1"/>
          </p:cNvSpPr>
          <p:nvPr/>
        </p:nvSpPr>
        <p:spPr bwMode="auto">
          <a:xfrm>
            <a:off x="403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0" name="Line 68"/>
          <p:cNvSpPr>
            <a:spLocks noChangeShapeType="1"/>
          </p:cNvSpPr>
          <p:nvPr/>
        </p:nvSpPr>
        <p:spPr bwMode="auto">
          <a:xfrm>
            <a:off x="50990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1" name="Line 69"/>
          <p:cNvSpPr>
            <a:spLocks noChangeShapeType="1"/>
          </p:cNvSpPr>
          <p:nvPr/>
        </p:nvSpPr>
        <p:spPr bwMode="auto">
          <a:xfrm>
            <a:off x="61658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2" name="Line 70"/>
          <p:cNvSpPr>
            <a:spLocks noChangeShapeType="1"/>
          </p:cNvSpPr>
          <p:nvPr/>
        </p:nvSpPr>
        <p:spPr bwMode="auto">
          <a:xfrm>
            <a:off x="72326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3" name="Line 71"/>
          <p:cNvSpPr>
            <a:spLocks noChangeShapeType="1"/>
          </p:cNvSpPr>
          <p:nvPr/>
        </p:nvSpPr>
        <p:spPr bwMode="auto">
          <a:xfrm>
            <a:off x="82994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4" name="Line 72"/>
          <p:cNvSpPr>
            <a:spLocks noChangeShapeType="1"/>
          </p:cNvSpPr>
          <p:nvPr/>
        </p:nvSpPr>
        <p:spPr bwMode="auto">
          <a:xfrm flipH="1">
            <a:off x="7842250" y="41243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5" name="Oval 73"/>
          <p:cNvSpPr>
            <a:spLocks noChangeArrowheads="1"/>
          </p:cNvSpPr>
          <p:nvPr/>
        </p:nvSpPr>
        <p:spPr bwMode="auto">
          <a:xfrm>
            <a:off x="1524000" y="3673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66" name="Rectangle 74"/>
          <p:cNvSpPr>
            <a:spLocks noChangeArrowheads="1"/>
          </p:cNvSpPr>
          <p:nvPr/>
        </p:nvSpPr>
        <p:spPr bwMode="auto">
          <a:xfrm>
            <a:off x="762000" y="1003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9767" name="Rectangle 75"/>
          <p:cNvSpPr>
            <a:spLocks noChangeArrowheads="1"/>
          </p:cNvSpPr>
          <p:nvPr/>
        </p:nvSpPr>
        <p:spPr bwMode="auto">
          <a:xfrm>
            <a:off x="7772400" y="147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9768" name="Rectangle 76"/>
          <p:cNvSpPr>
            <a:spLocks noChangeArrowheads="1"/>
          </p:cNvSpPr>
          <p:nvPr/>
        </p:nvSpPr>
        <p:spPr bwMode="auto">
          <a:xfrm>
            <a:off x="1349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9769" name="Rectangle 77"/>
          <p:cNvSpPr>
            <a:spLocks noChangeArrowheads="1"/>
          </p:cNvSpPr>
          <p:nvPr/>
        </p:nvSpPr>
        <p:spPr bwMode="auto">
          <a:xfrm>
            <a:off x="18827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9770" name="Rectangle 78"/>
          <p:cNvSpPr>
            <a:spLocks noChangeArrowheads="1"/>
          </p:cNvSpPr>
          <p:nvPr/>
        </p:nvSpPr>
        <p:spPr bwMode="auto">
          <a:xfrm>
            <a:off x="2949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9771" name="Rectangle 79"/>
          <p:cNvSpPr>
            <a:spLocks noChangeArrowheads="1"/>
          </p:cNvSpPr>
          <p:nvPr/>
        </p:nvSpPr>
        <p:spPr bwMode="auto">
          <a:xfrm>
            <a:off x="34829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9772" name="Rectangle 80"/>
          <p:cNvSpPr>
            <a:spLocks noChangeArrowheads="1"/>
          </p:cNvSpPr>
          <p:nvPr/>
        </p:nvSpPr>
        <p:spPr bwMode="auto">
          <a:xfrm>
            <a:off x="7772400" y="1092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9773" name="Rectangle 81"/>
          <p:cNvSpPr>
            <a:spLocks noChangeArrowheads="1"/>
          </p:cNvSpPr>
          <p:nvPr/>
        </p:nvSpPr>
        <p:spPr bwMode="auto">
          <a:xfrm>
            <a:off x="5083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9774" name="Rectangle 82"/>
          <p:cNvSpPr>
            <a:spLocks noChangeArrowheads="1"/>
          </p:cNvSpPr>
          <p:nvPr/>
        </p:nvSpPr>
        <p:spPr bwMode="auto">
          <a:xfrm>
            <a:off x="5616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29775" name="Rectangle 83"/>
          <p:cNvSpPr>
            <a:spLocks noChangeArrowheads="1"/>
          </p:cNvSpPr>
          <p:nvPr/>
        </p:nvSpPr>
        <p:spPr bwMode="auto">
          <a:xfrm>
            <a:off x="762000" y="1308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9776" name="Rectangle 84"/>
          <p:cNvSpPr>
            <a:spLocks noChangeArrowheads="1"/>
          </p:cNvSpPr>
          <p:nvPr/>
        </p:nvSpPr>
        <p:spPr bwMode="auto">
          <a:xfrm>
            <a:off x="66833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9777" name="Rectangle 85"/>
          <p:cNvSpPr>
            <a:spLocks noChangeArrowheads="1"/>
          </p:cNvSpPr>
          <p:nvPr/>
        </p:nvSpPr>
        <p:spPr bwMode="auto">
          <a:xfrm>
            <a:off x="77501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9778" name="Rectangle 86"/>
          <p:cNvSpPr>
            <a:spLocks noChangeArrowheads="1"/>
          </p:cNvSpPr>
          <p:nvPr/>
        </p:nvSpPr>
        <p:spPr bwMode="auto">
          <a:xfrm>
            <a:off x="8283575" y="4459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9779" name="Rectangle 87"/>
          <p:cNvSpPr>
            <a:spLocks noChangeArrowheads="1"/>
          </p:cNvSpPr>
          <p:nvPr/>
        </p:nvSpPr>
        <p:spPr bwMode="auto">
          <a:xfrm>
            <a:off x="511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9780" name="Rectangle 88"/>
          <p:cNvSpPr>
            <a:spLocks noChangeArrowheads="1"/>
          </p:cNvSpPr>
          <p:nvPr/>
        </p:nvSpPr>
        <p:spPr bwMode="auto">
          <a:xfrm>
            <a:off x="10445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9781" name="Rectangle 89"/>
          <p:cNvSpPr>
            <a:spLocks noChangeArrowheads="1"/>
          </p:cNvSpPr>
          <p:nvPr/>
        </p:nvSpPr>
        <p:spPr bwMode="auto">
          <a:xfrm>
            <a:off x="1577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9782" name="Rectangle 90"/>
          <p:cNvSpPr>
            <a:spLocks noChangeArrowheads="1"/>
          </p:cNvSpPr>
          <p:nvPr/>
        </p:nvSpPr>
        <p:spPr bwMode="auto">
          <a:xfrm>
            <a:off x="2187575" y="156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9783" name="Rectangle 91"/>
          <p:cNvSpPr>
            <a:spLocks noChangeArrowheads="1"/>
          </p:cNvSpPr>
          <p:nvPr/>
        </p:nvSpPr>
        <p:spPr bwMode="auto">
          <a:xfrm>
            <a:off x="2644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9784" name="Rectangle 92"/>
          <p:cNvSpPr>
            <a:spLocks noChangeArrowheads="1"/>
          </p:cNvSpPr>
          <p:nvPr/>
        </p:nvSpPr>
        <p:spPr bwMode="auto">
          <a:xfrm>
            <a:off x="31781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9785" name="Rectangle 93"/>
          <p:cNvSpPr>
            <a:spLocks noChangeArrowheads="1"/>
          </p:cNvSpPr>
          <p:nvPr/>
        </p:nvSpPr>
        <p:spPr bwMode="auto">
          <a:xfrm>
            <a:off x="37115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grpSp>
        <p:nvGrpSpPr>
          <p:cNvPr id="29786" name="Group 94"/>
          <p:cNvGrpSpPr>
            <a:grpSpLocks/>
          </p:cNvGrpSpPr>
          <p:nvPr/>
        </p:nvGrpSpPr>
        <p:grpSpPr bwMode="auto">
          <a:xfrm>
            <a:off x="6324600" y="1692275"/>
            <a:ext cx="444500" cy="444500"/>
            <a:chOff x="3984" y="1440"/>
            <a:chExt cx="280" cy="280"/>
          </a:xfrm>
        </p:grpSpPr>
        <p:sp>
          <p:nvSpPr>
            <p:cNvPr id="29846" name="Oval 95"/>
            <p:cNvSpPr>
              <a:spLocks noChangeArrowheads="1"/>
            </p:cNvSpPr>
            <p:nvPr/>
          </p:nvSpPr>
          <p:spPr bwMode="auto">
            <a:xfrm>
              <a:off x="3984" y="14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7" name="Rectangle 96"/>
            <p:cNvSpPr>
              <a:spLocks noChangeArrowheads="1"/>
            </p:cNvSpPr>
            <p:nvPr/>
          </p:nvSpPr>
          <p:spPr bwMode="auto">
            <a:xfrm>
              <a:off x="4018" y="14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9787" name="Rectangle 97"/>
          <p:cNvSpPr>
            <a:spLocks noChangeArrowheads="1"/>
          </p:cNvSpPr>
          <p:nvPr/>
        </p:nvSpPr>
        <p:spPr bwMode="auto">
          <a:xfrm>
            <a:off x="69119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9788" name="Rectangle 98"/>
          <p:cNvSpPr>
            <a:spLocks noChangeArrowheads="1"/>
          </p:cNvSpPr>
          <p:nvPr/>
        </p:nvSpPr>
        <p:spPr bwMode="auto">
          <a:xfrm>
            <a:off x="74453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29789" name="Rectangle 99"/>
          <p:cNvSpPr>
            <a:spLocks noChangeArrowheads="1"/>
          </p:cNvSpPr>
          <p:nvPr/>
        </p:nvSpPr>
        <p:spPr bwMode="auto">
          <a:xfrm>
            <a:off x="79787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9790" name="Rectangle 101"/>
          <p:cNvSpPr>
            <a:spLocks noChangeArrowheads="1"/>
          </p:cNvSpPr>
          <p:nvPr/>
        </p:nvSpPr>
        <p:spPr bwMode="auto">
          <a:xfrm>
            <a:off x="47783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9791" name="Rectangle 102"/>
          <p:cNvSpPr>
            <a:spLocks noChangeArrowheads="1"/>
          </p:cNvSpPr>
          <p:nvPr/>
        </p:nvSpPr>
        <p:spPr bwMode="auto">
          <a:xfrm>
            <a:off x="5311775" y="267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9792" name="Rectangle 103"/>
          <p:cNvSpPr>
            <a:spLocks noChangeArrowheads="1"/>
          </p:cNvSpPr>
          <p:nvPr/>
        </p:nvSpPr>
        <p:spPr bwMode="auto">
          <a:xfrm>
            <a:off x="5845175" y="369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29793" name="Group 104"/>
          <p:cNvGrpSpPr>
            <a:grpSpLocks/>
          </p:cNvGrpSpPr>
          <p:nvPr/>
        </p:nvGrpSpPr>
        <p:grpSpPr bwMode="auto">
          <a:xfrm>
            <a:off x="685800" y="5045075"/>
            <a:ext cx="1295400" cy="1450068"/>
            <a:chOff x="432" y="3552"/>
            <a:chExt cx="816" cy="672"/>
          </a:xfrm>
        </p:grpSpPr>
        <p:sp>
          <p:nvSpPr>
            <p:cNvPr id="29844" name="Rectangle 105"/>
            <p:cNvSpPr>
              <a:spLocks noChangeArrowheads="1"/>
            </p:cNvSpPr>
            <p:nvPr/>
          </p:nvSpPr>
          <p:spPr bwMode="auto">
            <a:xfrm>
              <a:off x="432" y="3552"/>
              <a:ext cx="336" cy="67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5" name="Text Box 106"/>
            <p:cNvSpPr txBox="1">
              <a:spLocks noChangeArrowheads="1"/>
            </p:cNvSpPr>
            <p:nvPr/>
          </p:nvSpPr>
          <p:spPr bwMode="auto">
            <a:xfrm>
              <a:off x="912" y="38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29794" name="Group 107"/>
          <p:cNvGrpSpPr>
            <a:grpSpLocks/>
          </p:cNvGrpSpPr>
          <p:nvPr/>
        </p:nvGrpSpPr>
        <p:grpSpPr bwMode="auto">
          <a:xfrm>
            <a:off x="6934200" y="5045075"/>
            <a:ext cx="1295400" cy="1450068"/>
            <a:chOff x="4368" y="3552"/>
            <a:chExt cx="816" cy="672"/>
          </a:xfrm>
        </p:grpSpPr>
        <p:sp>
          <p:nvSpPr>
            <p:cNvPr id="29842" name="Rectangle 108"/>
            <p:cNvSpPr>
              <a:spLocks noChangeArrowheads="1"/>
            </p:cNvSpPr>
            <p:nvPr/>
          </p:nvSpPr>
          <p:spPr bwMode="auto">
            <a:xfrm>
              <a:off x="4848" y="3552"/>
              <a:ext cx="336" cy="67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3" name="Text Box 109"/>
            <p:cNvSpPr txBox="1">
              <a:spLocks noChangeArrowheads="1"/>
            </p:cNvSpPr>
            <p:nvPr/>
          </p:nvSpPr>
          <p:spPr bwMode="auto">
            <a:xfrm>
              <a:off x="4368" y="37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I1</a:t>
              </a:r>
            </a:p>
          </p:txBody>
        </p:sp>
      </p:grpSp>
      <p:grpSp>
        <p:nvGrpSpPr>
          <p:cNvPr id="29795" name="Group 112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9840" name="Oval 113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1" name="Rectangle 114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9796" name="Group 115"/>
          <p:cNvGrpSpPr>
            <a:grpSpLocks/>
          </p:cNvGrpSpPr>
          <p:nvPr/>
        </p:nvGrpSpPr>
        <p:grpSpPr bwMode="auto">
          <a:xfrm>
            <a:off x="2590800" y="3673475"/>
            <a:ext cx="444500" cy="444500"/>
            <a:chOff x="2784" y="816"/>
            <a:chExt cx="280" cy="280"/>
          </a:xfrm>
        </p:grpSpPr>
        <p:sp>
          <p:nvSpPr>
            <p:cNvPr id="29838" name="Oval 116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9" name="Rectangle 117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sp>
        <p:nvSpPr>
          <p:cNvPr id="29797" name="Text Box 118"/>
          <p:cNvSpPr txBox="1">
            <a:spLocks noChangeArrowheads="1"/>
          </p:cNvSpPr>
          <p:nvPr/>
        </p:nvSpPr>
        <p:spPr bwMode="auto">
          <a:xfrm>
            <a:off x="762000" y="4968875"/>
            <a:ext cx="45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6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1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>
                <a:latin typeface="Times New Roman" pitchFamily="18" charset="0"/>
              </a:rPr>
              <a:t>3</a:t>
            </a:r>
          </a:p>
        </p:txBody>
      </p:sp>
      <p:grpSp>
        <p:nvGrpSpPr>
          <p:cNvPr id="29798" name="Group 120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3792" y="672"/>
            <a:chExt cx="280" cy="280"/>
          </a:xfrm>
        </p:grpSpPr>
        <p:sp>
          <p:nvSpPr>
            <p:cNvPr id="29836" name="Oval 121"/>
            <p:cNvSpPr>
              <a:spLocks noChangeArrowheads="1"/>
            </p:cNvSpPr>
            <p:nvPr/>
          </p:nvSpPr>
          <p:spPr bwMode="auto">
            <a:xfrm>
              <a:off x="3792" y="6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7" name="Rectangle 122"/>
            <p:cNvSpPr>
              <a:spLocks noChangeArrowheads="1"/>
            </p:cNvSpPr>
            <p:nvPr/>
          </p:nvSpPr>
          <p:spPr bwMode="auto">
            <a:xfrm>
              <a:off x="3826" y="6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9799" name="Group 123"/>
          <p:cNvGrpSpPr>
            <a:grpSpLocks/>
          </p:cNvGrpSpPr>
          <p:nvPr/>
        </p:nvGrpSpPr>
        <p:grpSpPr bwMode="auto">
          <a:xfrm>
            <a:off x="3657600" y="3673475"/>
            <a:ext cx="444500" cy="444500"/>
            <a:chOff x="2592" y="1968"/>
            <a:chExt cx="280" cy="280"/>
          </a:xfrm>
        </p:grpSpPr>
        <p:sp>
          <p:nvSpPr>
            <p:cNvPr id="29834" name="Oval 124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5" name="Rectangle 125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9800" name="Group 126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9832" name="Oval 127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3" name="Rectangle 128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9801" name="Group 129"/>
          <p:cNvGrpSpPr>
            <a:grpSpLocks/>
          </p:cNvGrpSpPr>
          <p:nvPr/>
        </p:nvGrpSpPr>
        <p:grpSpPr bwMode="auto">
          <a:xfrm>
            <a:off x="3124200" y="2682875"/>
            <a:ext cx="444500" cy="444500"/>
            <a:chOff x="2592" y="1968"/>
            <a:chExt cx="280" cy="280"/>
          </a:xfrm>
        </p:grpSpPr>
        <p:sp>
          <p:nvSpPr>
            <p:cNvPr id="29830" name="Oval 130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1" name="Rectangle 131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9802" name="Rectangle 13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Continue With Run 1</a:t>
            </a:r>
          </a:p>
        </p:txBody>
      </p:sp>
      <p:grpSp>
        <p:nvGrpSpPr>
          <p:cNvPr id="29803" name="Group 133"/>
          <p:cNvGrpSpPr>
            <a:grpSpLocks/>
          </p:cNvGrpSpPr>
          <p:nvPr/>
        </p:nvGrpSpPr>
        <p:grpSpPr bwMode="auto">
          <a:xfrm>
            <a:off x="457200" y="3673475"/>
            <a:ext cx="444500" cy="444500"/>
            <a:chOff x="2784" y="816"/>
            <a:chExt cx="280" cy="280"/>
          </a:xfrm>
        </p:grpSpPr>
        <p:sp>
          <p:nvSpPr>
            <p:cNvPr id="29828" name="Oval 134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9" name="Rectangle 135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2</a:t>
              </a:r>
            </a:p>
          </p:txBody>
        </p:sp>
      </p:grpSp>
      <p:sp>
        <p:nvSpPr>
          <p:cNvPr id="29804" name="Line 136"/>
          <p:cNvSpPr>
            <a:spLocks noChangeShapeType="1"/>
          </p:cNvSpPr>
          <p:nvPr/>
        </p:nvSpPr>
        <p:spPr bwMode="auto">
          <a:xfrm>
            <a:off x="762000" y="51974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805" name="Rectangle 137"/>
          <p:cNvSpPr>
            <a:spLocks noChangeArrowheads="1"/>
          </p:cNvSpPr>
          <p:nvPr/>
        </p:nvSpPr>
        <p:spPr bwMode="auto">
          <a:xfrm>
            <a:off x="304800" y="443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grpSp>
        <p:nvGrpSpPr>
          <p:cNvPr id="29806" name="Group 138"/>
          <p:cNvGrpSpPr>
            <a:grpSpLocks/>
          </p:cNvGrpSpPr>
          <p:nvPr/>
        </p:nvGrpSpPr>
        <p:grpSpPr bwMode="auto">
          <a:xfrm>
            <a:off x="2133600" y="1539875"/>
            <a:ext cx="444500" cy="444500"/>
            <a:chOff x="2592" y="1968"/>
            <a:chExt cx="280" cy="280"/>
          </a:xfrm>
        </p:grpSpPr>
        <p:sp>
          <p:nvSpPr>
            <p:cNvPr id="29826" name="Oval 139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7" name="Rectangle 140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378000" name="Line 144"/>
          <p:cNvSpPr>
            <a:spLocks noChangeShapeType="1"/>
          </p:cNvSpPr>
          <p:nvPr/>
        </p:nvSpPr>
        <p:spPr bwMode="auto">
          <a:xfrm>
            <a:off x="747032" y="5753327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001" name="Rectangle 145"/>
          <p:cNvSpPr>
            <a:spLocks noChangeArrowheads="1"/>
          </p:cNvSpPr>
          <p:nvPr/>
        </p:nvSpPr>
        <p:spPr bwMode="auto">
          <a:xfrm>
            <a:off x="6172200" y="44354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Rockwell Extra Bold" pitchFamily="18" charset="0"/>
              </a:rPr>
              <a:t>1</a:t>
            </a:r>
          </a:p>
        </p:txBody>
      </p:sp>
      <p:grpSp>
        <p:nvGrpSpPr>
          <p:cNvPr id="15" name="Group 146"/>
          <p:cNvGrpSpPr>
            <a:grpSpLocks/>
          </p:cNvGrpSpPr>
          <p:nvPr/>
        </p:nvGrpSpPr>
        <p:grpSpPr bwMode="auto">
          <a:xfrm>
            <a:off x="5791200" y="3673475"/>
            <a:ext cx="444500" cy="444500"/>
            <a:chOff x="2784" y="816"/>
            <a:chExt cx="280" cy="280"/>
          </a:xfrm>
        </p:grpSpPr>
        <p:sp>
          <p:nvSpPr>
            <p:cNvPr id="29824" name="Oval 147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5" name="Rectangle 148"/>
            <p:cNvSpPr>
              <a:spLocks noChangeArrowheads="1"/>
            </p:cNvSpPr>
            <p:nvPr/>
          </p:nvSpPr>
          <p:spPr bwMode="auto">
            <a:xfrm>
              <a:off x="2818" y="831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Rockwell Extra Bold" pitchFamily="18" charset="0"/>
                </a:rPr>
                <a:t>1</a:t>
              </a:r>
            </a:p>
          </p:txBody>
        </p:sp>
      </p:grpSp>
      <p:grpSp>
        <p:nvGrpSpPr>
          <p:cNvPr id="16" name="Group 149"/>
          <p:cNvGrpSpPr>
            <a:grpSpLocks/>
          </p:cNvGrpSpPr>
          <p:nvPr/>
        </p:nvGrpSpPr>
        <p:grpSpPr bwMode="auto">
          <a:xfrm>
            <a:off x="5257800" y="2682875"/>
            <a:ext cx="444500" cy="444500"/>
            <a:chOff x="2784" y="816"/>
            <a:chExt cx="280" cy="280"/>
          </a:xfrm>
        </p:grpSpPr>
        <p:sp>
          <p:nvSpPr>
            <p:cNvPr id="29822" name="Oval 150"/>
            <p:cNvSpPr>
              <a:spLocks noChangeArrowheads="1"/>
            </p:cNvSpPr>
            <p:nvPr/>
          </p:nvSpPr>
          <p:spPr bwMode="auto">
            <a:xfrm>
              <a:off x="2784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3" name="Rectangle 151"/>
            <p:cNvSpPr>
              <a:spLocks noChangeArrowheads="1"/>
            </p:cNvSpPr>
            <p:nvPr/>
          </p:nvSpPr>
          <p:spPr bwMode="auto">
            <a:xfrm>
              <a:off x="2818" y="8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17" name="Group 152"/>
          <p:cNvGrpSpPr>
            <a:grpSpLocks/>
          </p:cNvGrpSpPr>
          <p:nvPr/>
        </p:nvGrpSpPr>
        <p:grpSpPr bwMode="auto">
          <a:xfrm>
            <a:off x="6324600" y="1692275"/>
            <a:ext cx="444500" cy="444500"/>
            <a:chOff x="3984" y="1440"/>
            <a:chExt cx="280" cy="280"/>
          </a:xfrm>
        </p:grpSpPr>
        <p:sp>
          <p:nvSpPr>
            <p:cNvPr id="29820" name="Oval 153"/>
            <p:cNvSpPr>
              <a:spLocks noChangeArrowheads="1"/>
            </p:cNvSpPr>
            <p:nvPr/>
          </p:nvSpPr>
          <p:spPr bwMode="auto">
            <a:xfrm>
              <a:off x="3984" y="14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1" name="Rectangle 154"/>
            <p:cNvSpPr>
              <a:spLocks noChangeArrowheads="1"/>
            </p:cNvSpPr>
            <p:nvPr/>
          </p:nvSpPr>
          <p:spPr bwMode="auto">
            <a:xfrm>
              <a:off x="4018" y="14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9812" name="Line 33"/>
          <p:cNvSpPr>
            <a:spLocks noChangeShapeType="1"/>
          </p:cNvSpPr>
          <p:nvPr/>
        </p:nvSpPr>
        <p:spPr bwMode="auto">
          <a:xfrm>
            <a:off x="4457700" y="425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813" name="Oval 31"/>
          <p:cNvSpPr>
            <a:spLocks noChangeArrowheads="1"/>
          </p:cNvSpPr>
          <p:nvPr/>
        </p:nvSpPr>
        <p:spPr bwMode="auto">
          <a:xfrm>
            <a:off x="4230688" y="1651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" name="Rectangle 98"/>
          <p:cNvSpPr>
            <a:spLocks noChangeArrowheads="1"/>
          </p:cNvSpPr>
          <p:nvPr/>
        </p:nvSpPr>
        <p:spPr bwMode="auto">
          <a:xfrm>
            <a:off x="4284663" y="188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9815" name="Oval 42"/>
          <p:cNvSpPr>
            <a:spLocks noChangeArrowheads="1"/>
          </p:cNvSpPr>
          <p:nvPr/>
        </p:nvSpPr>
        <p:spPr bwMode="auto">
          <a:xfrm>
            <a:off x="4267200" y="8969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816" name="Rectangle 100"/>
          <p:cNvSpPr>
            <a:spLocks noChangeArrowheads="1"/>
          </p:cNvSpPr>
          <p:nvPr/>
        </p:nvSpPr>
        <p:spPr bwMode="auto">
          <a:xfrm>
            <a:off x="4321175" y="920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grpSp>
        <p:nvGrpSpPr>
          <p:cNvPr id="29817" name="Group 141"/>
          <p:cNvGrpSpPr>
            <a:grpSpLocks/>
          </p:cNvGrpSpPr>
          <p:nvPr/>
        </p:nvGrpSpPr>
        <p:grpSpPr bwMode="auto">
          <a:xfrm>
            <a:off x="4267200" y="896938"/>
            <a:ext cx="444500" cy="444500"/>
            <a:chOff x="2592" y="1968"/>
            <a:chExt cx="280" cy="280"/>
          </a:xfrm>
        </p:grpSpPr>
        <p:sp>
          <p:nvSpPr>
            <p:cNvPr id="29818" name="Oval 142"/>
            <p:cNvSpPr>
              <a:spLocks noChangeArrowheads="1"/>
            </p:cNvSpPr>
            <p:nvPr/>
          </p:nvSpPr>
          <p:spPr bwMode="auto">
            <a:xfrm>
              <a:off x="2592" y="19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19" name="Rectangle 143"/>
            <p:cNvSpPr>
              <a:spLocks noChangeArrowheads="1"/>
            </p:cNvSpPr>
            <p:nvPr/>
          </p:nvSpPr>
          <p:spPr bwMode="auto">
            <a:xfrm>
              <a:off x="2626" y="19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B4E8C-0496-4517-B6A9-A945238715E3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74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000" grpId="0" animBg="1"/>
      <p:bldP spid="378001" grpId="0" autoUpdateAnimBg="0"/>
      <p:bldP spid="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Run Size</a:t>
            </a:r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rgbClr val="3333FF"/>
                </a:solidFill>
              </a:rPr>
              <a:t>k</a:t>
            </a:r>
            <a:r>
              <a:rPr lang="en-US" altLang="ko-KR" dirty="0" smtClean="0"/>
              <a:t> be number of external nodes in loser tree.</a:t>
            </a:r>
          </a:p>
          <a:p>
            <a:pPr eaLnBrk="1" hangingPunct="1"/>
            <a:r>
              <a:rPr lang="en-US" altLang="ko-KR" dirty="0" smtClean="0"/>
              <a:t>Run size </a:t>
            </a:r>
            <a:r>
              <a:rPr lang="en-US" altLang="ko-KR" dirty="0" smtClean="0">
                <a:solidFill>
                  <a:srgbClr val="3333FF"/>
                </a:solidFill>
              </a:rPr>
              <a:t>&gt;= k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Sorted output =&gt; </a:t>
            </a:r>
            <a:r>
              <a:rPr lang="en-US" altLang="ko-KR" dirty="0" smtClean="0">
                <a:solidFill>
                  <a:srgbClr val="3333FF"/>
                </a:solidFill>
              </a:rPr>
              <a:t>1</a:t>
            </a:r>
            <a:r>
              <a:rPr lang="en-US" altLang="ko-KR" dirty="0" smtClean="0"/>
              <a:t> run.</a:t>
            </a:r>
          </a:p>
          <a:p>
            <a:pPr eaLnBrk="1" hangingPunct="1"/>
            <a:r>
              <a:rPr lang="en-US" altLang="ko-KR" dirty="0" smtClean="0"/>
              <a:t>Reverse of sorted output =&gt; </a:t>
            </a:r>
            <a:r>
              <a:rPr lang="en-US" altLang="ko-KR" dirty="0" smtClean="0">
                <a:solidFill>
                  <a:srgbClr val="3333FF"/>
                </a:solidFill>
              </a:rPr>
              <a:t>n/k</a:t>
            </a:r>
            <a:r>
              <a:rPr lang="en-US" altLang="ko-KR" dirty="0" smtClean="0"/>
              <a:t> runs.</a:t>
            </a:r>
          </a:p>
          <a:p>
            <a:pPr eaLnBrk="1" hangingPunct="1"/>
            <a:r>
              <a:rPr lang="en-US" altLang="ko-KR" dirty="0" smtClean="0"/>
              <a:t>Average run size is ~</a:t>
            </a:r>
            <a:r>
              <a:rPr lang="en-US" altLang="ko-KR" dirty="0" smtClean="0">
                <a:solidFill>
                  <a:srgbClr val="3333FF"/>
                </a:solidFill>
              </a:rPr>
              <a:t>2k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Comparison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Memory capacity </a:t>
            </a:r>
            <a:r>
              <a:rPr lang="en-US" altLang="ko-KR" smtClean="0">
                <a:solidFill>
                  <a:srgbClr val="3333FF"/>
                </a:solidFill>
              </a:rPr>
              <a:t>= m</a:t>
            </a:r>
            <a:r>
              <a:rPr lang="en-US" altLang="ko-KR" smtClean="0"/>
              <a:t> records.</a:t>
            </a:r>
          </a:p>
          <a:p>
            <a:pPr eaLnBrk="1" hangingPunct="1"/>
            <a:r>
              <a:rPr lang="en-US" altLang="ko-KR" smtClean="0"/>
              <a:t>Run size using fill memory, sort, and output run scheme </a:t>
            </a:r>
            <a:r>
              <a:rPr lang="en-US" altLang="ko-KR" smtClean="0">
                <a:solidFill>
                  <a:srgbClr val="3333FF"/>
                </a:solidFill>
              </a:rPr>
              <a:t>= m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Use loser tree scheme.</a:t>
            </a:r>
          </a:p>
          <a:p>
            <a:pPr lvl="1" eaLnBrk="1" hangingPunct="1"/>
            <a:r>
              <a:rPr lang="en-US" altLang="ko-KR" smtClean="0"/>
              <a:t>Assume block size is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 records.</a:t>
            </a:r>
          </a:p>
          <a:p>
            <a:pPr lvl="1" eaLnBrk="1" hangingPunct="1"/>
            <a:r>
              <a:rPr lang="en-US" altLang="ko-KR" smtClean="0"/>
              <a:t>Need memory for </a:t>
            </a:r>
            <a:r>
              <a:rPr lang="en-US" altLang="ko-KR" smtClean="0">
                <a:solidFill>
                  <a:srgbClr val="3333FF"/>
                </a:solidFill>
              </a:rPr>
              <a:t>4</a:t>
            </a:r>
            <a:r>
              <a:rPr lang="en-US" altLang="ko-KR" smtClean="0"/>
              <a:t> buffers (</a:t>
            </a:r>
            <a:r>
              <a:rPr lang="en-US" altLang="ko-KR" smtClean="0">
                <a:solidFill>
                  <a:srgbClr val="3333FF"/>
                </a:solidFill>
              </a:rPr>
              <a:t>4b</a:t>
            </a:r>
            <a:r>
              <a:rPr lang="en-US" altLang="ko-KR" smtClean="0"/>
              <a:t> records).</a:t>
            </a:r>
          </a:p>
          <a:p>
            <a:pPr lvl="1" eaLnBrk="1" hangingPunct="1"/>
            <a:r>
              <a:rPr lang="en-US" altLang="ko-KR" smtClean="0"/>
              <a:t>Loser tree </a:t>
            </a:r>
            <a:r>
              <a:rPr lang="en-US" altLang="ko-KR" smtClean="0">
                <a:solidFill>
                  <a:srgbClr val="3333FF"/>
                </a:solidFill>
              </a:rPr>
              <a:t>k = m </a:t>
            </a:r>
            <a:r>
              <a:rPr lang="en-US" altLang="ko-KR" smtClean="0">
                <a:solidFill>
                  <a:srgbClr val="3333FF"/>
                </a:solidFill>
                <a:latin typeface="Arial" charset="0"/>
              </a:rPr>
              <a:t>–</a:t>
            </a:r>
            <a:r>
              <a:rPr lang="en-US" altLang="ko-KR" smtClean="0">
                <a:solidFill>
                  <a:srgbClr val="3333FF"/>
                </a:solidFill>
              </a:rPr>
              <a:t> 4b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Average run size = </a:t>
            </a:r>
            <a:r>
              <a:rPr lang="en-US" altLang="ko-KR" smtClean="0">
                <a:solidFill>
                  <a:srgbClr val="3333FF"/>
                </a:solidFill>
              </a:rPr>
              <a:t>2k = 2(m </a:t>
            </a:r>
            <a:r>
              <a:rPr lang="en-US" altLang="ko-KR" smtClean="0">
                <a:solidFill>
                  <a:srgbClr val="3333FF"/>
                </a:solidFill>
                <a:latin typeface="Arial" charset="0"/>
              </a:rPr>
              <a:t>–</a:t>
            </a:r>
            <a:r>
              <a:rPr lang="en-US" altLang="ko-KR" smtClean="0">
                <a:solidFill>
                  <a:srgbClr val="3333FF"/>
                </a:solidFill>
              </a:rPr>
              <a:t> 4b).</a:t>
            </a:r>
          </a:p>
          <a:p>
            <a:pPr lvl="1" eaLnBrk="1" hangingPunct="1"/>
            <a:r>
              <a:rPr lang="en-US" altLang="ko-KR" smtClean="0">
                <a:solidFill>
                  <a:srgbClr val="3333FF"/>
                </a:solidFill>
              </a:rPr>
              <a:t>2k &gt;= m</a:t>
            </a:r>
            <a:r>
              <a:rPr lang="en-US" altLang="ko-KR" smtClean="0"/>
              <a:t> when </a:t>
            </a:r>
            <a:r>
              <a:rPr lang="en-US" altLang="ko-KR" smtClean="0">
                <a:solidFill>
                  <a:srgbClr val="3333FF"/>
                </a:solidFill>
              </a:rPr>
              <a:t>m &gt;= 8b</a:t>
            </a:r>
            <a:r>
              <a:rPr lang="en-US" altLang="ko-KR" smtClean="0"/>
              <a:t>.</a:t>
            </a:r>
            <a:endParaRPr lang="ko-KR" altLang="en-US" smtClean="0">
              <a:solidFill>
                <a:schemeClr val="hlin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1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Internal Merge Sort Review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Phase 1</a:t>
            </a:r>
          </a:p>
          <a:p>
            <a:pPr lvl="1" eaLnBrk="1" hangingPunct="1"/>
            <a:r>
              <a:rPr lang="en-US" altLang="ko-KR" smtClean="0"/>
              <a:t>Create initial sorted segments</a:t>
            </a:r>
          </a:p>
          <a:p>
            <a:pPr lvl="2" eaLnBrk="1" hangingPunct="1"/>
            <a:r>
              <a:rPr lang="en-US" altLang="ko-KR" smtClean="0"/>
              <a:t>Natural segments</a:t>
            </a:r>
          </a:p>
          <a:p>
            <a:pPr lvl="2" eaLnBrk="1" hangingPunct="1"/>
            <a:r>
              <a:rPr lang="en-US" altLang="ko-KR" smtClean="0"/>
              <a:t>Insertion sort</a:t>
            </a:r>
          </a:p>
          <a:p>
            <a:pPr eaLnBrk="1" hangingPunct="1"/>
            <a:r>
              <a:rPr lang="en-US" altLang="ko-KR" smtClean="0"/>
              <a:t>Phase 2</a:t>
            </a:r>
          </a:p>
          <a:p>
            <a:pPr lvl="1" eaLnBrk="1" hangingPunct="1"/>
            <a:r>
              <a:rPr lang="en-US" altLang="ko-KR" smtClean="0"/>
              <a:t>Merge pairs of sorted segments, in merge passes, until only </a:t>
            </a:r>
            <a:r>
              <a:rPr lang="en-US" altLang="ko-KR" smtClean="0">
                <a:solidFill>
                  <a:srgbClr val="3333FF"/>
                </a:solidFill>
              </a:rPr>
              <a:t>1 </a:t>
            </a:r>
            <a:r>
              <a:rPr lang="en-US" altLang="ko-KR" smtClean="0"/>
              <a:t>segment remains.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Comparison</a:t>
            </a:r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Assume </a:t>
            </a:r>
            <a:r>
              <a:rPr lang="en-US" altLang="ko-KR" smtClean="0">
                <a:solidFill>
                  <a:srgbClr val="3333FF"/>
                </a:solidFill>
              </a:rPr>
              <a:t>b = 100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itchFamily="2" charset="2"/>
              <a:buChar char="§"/>
            </a:pPr>
            <a:endParaRPr lang="ko-KR" altLang="en-US" smtClean="0">
              <a:solidFill>
                <a:schemeClr val="hlink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9200" y="2667000"/>
            <a:ext cx="6316663" cy="2800350"/>
            <a:chOff x="-3" y="-3"/>
            <a:chExt cx="3979" cy="1764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>
              <a:off x="0" y="0"/>
              <a:ext cx="3973" cy="1758"/>
              <a:chOff x="0" y="0"/>
              <a:chExt cx="3973" cy="1758"/>
            </a:xfrm>
          </p:grpSpPr>
          <p:grpSp>
            <p:nvGrpSpPr>
              <p:cNvPr id="32776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706" cy="586"/>
                <a:chOff x="0" y="0"/>
                <a:chExt cx="706" cy="586"/>
              </a:xfrm>
            </p:grpSpPr>
            <p:sp>
              <p:nvSpPr>
                <p:cNvPr id="328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06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48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06" cy="586"/>
                  <a:chOff x="0" y="0"/>
                  <a:chExt cx="706" cy="586"/>
                </a:xfrm>
              </p:grpSpPr>
              <p:sp>
                <p:nvSpPr>
                  <p:cNvPr id="328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20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 b="1" i="1">
                        <a:latin typeface="Arial" charset="0"/>
                        <a:cs typeface="Arial" charset="0"/>
                      </a:rPr>
                      <a:t>m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5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06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77" name="Group 12"/>
              <p:cNvGrpSpPr>
                <a:grpSpLocks/>
              </p:cNvGrpSpPr>
              <p:nvPr/>
            </p:nvGrpSpPr>
            <p:grpSpPr bwMode="auto">
              <a:xfrm>
                <a:off x="706" y="0"/>
                <a:ext cx="675" cy="586"/>
                <a:chOff x="706" y="0"/>
                <a:chExt cx="675" cy="586"/>
              </a:xfrm>
            </p:grpSpPr>
            <p:sp>
              <p:nvSpPr>
                <p:cNvPr id="32843" name="Rectangle 13"/>
                <p:cNvSpPr>
                  <a:spLocks noChangeArrowheads="1"/>
                </p:cNvSpPr>
                <p:nvPr/>
              </p:nvSpPr>
              <p:spPr bwMode="auto">
                <a:xfrm>
                  <a:off x="706" y="0"/>
                  <a:ext cx="675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44" name="Group 14"/>
                <p:cNvGrpSpPr>
                  <a:grpSpLocks/>
                </p:cNvGrpSpPr>
                <p:nvPr/>
              </p:nvGrpSpPr>
              <p:grpSpPr bwMode="auto">
                <a:xfrm>
                  <a:off x="706" y="0"/>
                  <a:ext cx="675" cy="586"/>
                  <a:chOff x="706" y="0"/>
                  <a:chExt cx="675" cy="586"/>
                </a:xfrm>
              </p:grpSpPr>
              <p:sp>
                <p:nvSpPr>
                  <p:cNvPr id="328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49" y="0"/>
                    <a:ext cx="589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600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4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06" y="0"/>
                    <a:ext cx="675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78" name="Group 17"/>
              <p:cNvGrpSpPr>
                <a:grpSpLocks/>
              </p:cNvGrpSpPr>
              <p:nvPr/>
            </p:nvGrpSpPr>
            <p:grpSpPr bwMode="auto">
              <a:xfrm>
                <a:off x="1381" y="0"/>
                <a:ext cx="1025" cy="586"/>
                <a:chOff x="1381" y="0"/>
                <a:chExt cx="1025" cy="586"/>
              </a:xfrm>
            </p:grpSpPr>
            <p:sp>
              <p:nvSpPr>
                <p:cNvPr id="32839" name="Rectangle 18"/>
                <p:cNvSpPr>
                  <a:spLocks noChangeArrowheads="1"/>
                </p:cNvSpPr>
                <p:nvPr/>
              </p:nvSpPr>
              <p:spPr bwMode="auto">
                <a:xfrm>
                  <a:off x="1381" y="0"/>
                  <a:ext cx="1025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40" name="Group 19"/>
                <p:cNvGrpSpPr>
                  <a:grpSpLocks/>
                </p:cNvGrpSpPr>
                <p:nvPr/>
              </p:nvGrpSpPr>
              <p:grpSpPr bwMode="auto">
                <a:xfrm>
                  <a:off x="1381" y="0"/>
                  <a:ext cx="1025" cy="586"/>
                  <a:chOff x="1381" y="0"/>
                  <a:chExt cx="1025" cy="586"/>
                </a:xfrm>
              </p:grpSpPr>
              <p:sp>
                <p:nvSpPr>
                  <p:cNvPr id="3284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424" y="0"/>
                    <a:ext cx="939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1000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4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381" y="0"/>
                    <a:ext cx="1025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79" name="Group 22"/>
              <p:cNvGrpSpPr>
                <a:grpSpLocks/>
              </p:cNvGrpSpPr>
              <p:nvPr/>
            </p:nvGrpSpPr>
            <p:grpSpPr bwMode="auto">
              <a:xfrm>
                <a:off x="2406" y="0"/>
                <a:ext cx="804" cy="586"/>
                <a:chOff x="2406" y="0"/>
                <a:chExt cx="804" cy="586"/>
              </a:xfrm>
            </p:grpSpPr>
            <p:sp>
              <p:nvSpPr>
                <p:cNvPr id="32835" name="Rectangle 23"/>
                <p:cNvSpPr>
                  <a:spLocks noChangeArrowheads="1"/>
                </p:cNvSpPr>
                <p:nvPr/>
              </p:nvSpPr>
              <p:spPr bwMode="auto">
                <a:xfrm>
                  <a:off x="2406" y="0"/>
                  <a:ext cx="804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36" name="Group 24"/>
                <p:cNvGrpSpPr>
                  <a:grpSpLocks/>
                </p:cNvGrpSpPr>
                <p:nvPr/>
              </p:nvGrpSpPr>
              <p:grpSpPr bwMode="auto">
                <a:xfrm>
                  <a:off x="2406" y="0"/>
                  <a:ext cx="804" cy="586"/>
                  <a:chOff x="2406" y="0"/>
                  <a:chExt cx="804" cy="586"/>
                </a:xfrm>
              </p:grpSpPr>
              <p:sp>
                <p:nvSpPr>
                  <p:cNvPr id="328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0"/>
                    <a:ext cx="718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5000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3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0"/>
                    <a:ext cx="804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0" name="Group 27"/>
              <p:cNvGrpSpPr>
                <a:grpSpLocks/>
              </p:cNvGrpSpPr>
              <p:nvPr/>
            </p:nvGrpSpPr>
            <p:grpSpPr bwMode="auto">
              <a:xfrm>
                <a:off x="3210" y="0"/>
                <a:ext cx="763" cy="586"/>
                <a:chOff x="3210" y="0"/>
                <a:chExt cx="763" cy="586"/>
              </a:xfrm>
            </p:grpSpPr>
            <p:sp>
              <p:nvSpPr>
                <p:cNvPr id="32831" name="Rectangle 28"/>
                <p:cNvSpPr>
                  <a:spLocks noChangeArrowheads="1"/>
                </p:cNvSpPr>
                <p:nvPr/>
              </p:nvSpPr>
              <p:spPr bwMode="auto">
                <a:xfrm>
                  <a:off x="3210" y="0"/>
                  <a:ext cx="763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32" name="Group 29"/>
                <p:cNvGrpSpPr>
                  <a:grpSpLocks/>
                </p:cNvGrpSpPr>
                <p:nvPr/>
              </p:nvGrpSpPr>
              <p:grpSpPr bwMode="auto">
                <a:xfrm>
                  <a:off x="3210" y="0"/>
                  <a:ext cx="763" cy="586"/>
                  <a:chOff x="3210" y="0"/>
                  <a:chExt cx="763" cy="586"/>
                </a:xfrm>
              </p:grpSpPr>
              <p:sp>
                <p:nvSpPr>
                  <p:cNvPr id="3283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253" y="0"/>
                    <a:ext cx="677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10000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3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0" y="0"/>
                    <a:ext cx="763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1" name="Group 32"/>
              <p:cNvGrpSpPr>
                <a:grpSpLocks/>
              </p:cNvGrpSpPr>
              <p:nvPr/>
            </p:nvGrpSpPr>
            <p:grpSpPr bwMode="auto">
              <a:xfrm>
                <a:off x="0" y="586"/>
                <a:ext cx="706" cy="586"/>
                <a:chOff x="0" y="586"/>
                <a:chExt cx="706" cy="586"/>
              </a:xfrm>
            </p:grpSpPr>
            <p:sp>
              <p:nvSpPr>
                <p:cNvPr id="32827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586"/>
                  <a:ext cx="706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28" name="Group 34"/>
                <p:cNvGrpSpPr>
                  <a:grpSpLocks/>
                </p:cNvGrpSpPr>
                <p:nvPr/>
              </p:nvGrpSpPr>
              <p:grpSpPr bwMode="auto">
                <a:xfrm>
                  <a:off x="0" y="586"/>
                  <a:ext cx="706" cy="586"/>
                  <a:chOff x="0" y="586"/>
                  <a:chExt cx="706" cy="586"/>
                </a:xfrm>
              </p:grpSpPr>
              <p:sp>
                <p:nvSpPr>
                  <p:cNvPr id="3282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586"/>
                    <a:ext cx="620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 b="1" i="1">
                        <a:latin typeface="Arial" charset="0"/>
                        <a:cs typeface="Arial" charset="0"/>
                      </a:rPr>
                      <a:t>k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3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86"/>
                    <a:ext cx="706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2" name="Group 37"/>
              <p:cNvGrpSpPr>
                <a:grpSpLocks/>
              </p:cNvGrpSpPr>
              <p:nvPr/>
            </p:nvGrpSpPr>
            <p:grpSpPr bwMode="auto">
              <a:xfrm>
                <a:off x="706" y="586"/>
                <a:ext cx="675" cy="586"/>
                <a:chOff x="706" y="586"/>
                <a:chExt cx="675" cy="586"/>
              </a:xfrm>
            </p:grpSpPr>
            <p:sp>
              <p:nvSpPr>
                <p:cNvPr id="32823" name="Rectangle 38"/>
                <p:cNvSpPr>
                  <a:spLocks noChangeArrowheads="1"/>
                </p:cNvSpPr>
                <p:nvPr/>
              </p:nvSpPr>
              <p:spPr bwMode="auto">
                <a:xfrm>
                  <a:off x="706" y="586"/>
                  <a:ext cx="675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24" name="Group 39"/>
                <p:cNvGrpSpPr>
                  <a:grpSpLocks/>
                </p:cNvGrpSpPr>
                <p:nvPr/>
              </p:nvGrpSpPr>
              <p:grpSpPr bwMode="auto">
                <a:xfrm>
                  <a:off x="706" y="586"/>
                  <a:ext cx="675" cy="586"/>
                  <a:chOff x="706" y="586"/>
                  <a:chExt cx="675" cy="586"/>
                </a:xfrm>
              </p:grpSpPr>
              <p:sp>
                <p:nvSpPr>
                  <p:cNvPr id="3282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49" y="586"/>
                    <a:ext cx="589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200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2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706" y="586"/>
                    <a:ext cx="675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3" name="Group 42"/>
              <p:cNvGrpSpPr>
                <a:grpSpLocks/>
              </p:cNvGrpSpPr>
              <p:nvPr/>
            </p:nvGrpSpPr>
            <p:grpSpPr bwMode="auto">
              <a:xfrm>
                <a:off x="1381" y="586"/>
                <a:ext cx="1025" cy="586"/>
                <a:chOff x="1381" y="586"/>
                <a:chExt cx="1025" cy="586"/>
              </a:xfrm>
            </p:grpSpPr>
            <p:sp>
              <p:nvSpPr>
                <p:cNvPr id="32819" name="Rectangle 43"/>
                <p:cNvSpPr>
                  <a:spLocks noChangeArrowheads="1"/>
                </p:cNvSpPr>
                <p:nvPr/>
              </p:nvSpPr>
              <p:spPr bwMode="auto">
                <a:xfrm>
                  <a:off x="1381" y="586"/>
                  <a:ext cx="1025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20" name="Group 44"/>
                <p:cNvGrpSpPr>
                  <a:grpSpLocks/>
                </p:cNvGrpSpPr>
                <p:nvPr/>
              </p:nvGrpSpPr>
              <p:grpSpPr bwMode="auto">
                <a:xfrm>
                  <a:off x="1381" y="586"/>
                  <a:ext cx="1025" cy="586"/>
                  <a:chOff x="1381" y="586"/>
                  <a:chExt cx="1025" cy="586"/>
                </a:xfrm>
              </p:grpSpPr>
              <p:sp>
                <p:nvSpPr>
                  <p:cNvPr id="3282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424" y="586"/>
                    <a:ext cx="939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ko-KR" altLang="en-US" sz="2000">
                        <a:latin typeface="Arial" charset="0"/>
                        <a:cs typeface="Arial" charset="0"/>
                      </a:rPr>
                      <a:t> </a:t>
                    </a:r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600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2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381" y="586"/>
                    <a:ext cx="1025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4" name="Group 47"/>
              <p:cNvGrpSpPr>
                <a:grpSpLocks/>
              </p:cNvGrpSpPr>
              <p:nvPr/>
            </p:nvGrpSpPr>
            <p:grpSpPr bwMode="auto">
              <a:xfrm>
                <a:off x="2406" y="586"/>
                <a:ext cx="804" cy="586"/>
                <a:chOff x="2406" y="586"/>
                <a:chExt cx="804" cy="586"/>
              </a:xfrm>
            </p:grpSpPr>
            <p:sp>
              <p:nvSpPr>
                <p:cNvPr id="32815" name="Rectangle 48"/>
                <p:cNvSpPr>
                  <a:spLocks noChangeArrowheads="1"/>
                </p:cNvSpPr>
                <p:nvPr/>
              </p:nvSpPr>
              <p:spPr bwMode="auto">
                <a:xfrm>
                  <a:off x="2406" y="586"/>
                  <a:ext cx="804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16" name="Group 49"/>
                <p:cNvGrpSpPr>
                  <a:grpSpLocks/>
                </p:cNvGrpSpPr>
                <p:nvPr/>
              </p:nvGrpSpPr>
              <p:grpSpPr bwMode="auto">
                <a:xfrm>
                  <a:off x="2406" y="586"/>
                  <a:ext cx="804" cy="586"/>
                  <a:chOff x="2406" y="586"/>
                  <a:chExt cx="804" cy="586"/>
                </a:xfrm>
              </p:grpSpPr>
              <p:sp>
                <p:nvSpPr>
                  <p:cNvPr id="32817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586"/>
                    <a:ext cx="718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4600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1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586"/>
                    <a:ext cx="804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5" name="Group 52"/>
              <p:cNvGrpSpPr>
                <a:grpSpLocks/>
              </p:cNvGrpSpPr>
              <p:nvPr/>
            </p:nvGrpSpPr>
            <p:grpSpPr bwMode="auto">
              <a:xfrm>
                <a:off x="3210" y="586"/>
                <a:ext cx="763" cy="586"/>
                <a:chOff x="3210" y="586"/>
                <a:chExt cx="763" cy="586"/>
              </a:xfrm>
            </p:grpSpPr>
            <p:sp>
              <p:nvSpPr>
                <p:cNvPr id="32811" name="Rectangle 53"/>
                <p:cNvSpPr>
                  <a:spLocks noChangeArrowheads="1"/>
                </p:cNvSpPr>
                <p:nvPr/>
              </p:nvSpPr>
              <p:spPr bwMode="auto">
                <a:xfrm>
                  <a:off x="3210" y="586"/>
                  <a:ext cx="763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12" name="Group 54"/>
                <p:cNvGrpSpPr>
                  <a:grpSpLocks/>
                </p:cNvGrpSpPr>
                <p:nvPr/>
              </p:nvGrpSpPr>
              <p:grpSpPr bwMode="auto">
                <a:xfrm>
                  <a:off x="3210" y="586"/>
                  <a:ext cx="763" cy="586"/>
                  <a:chOff x="3210" y="586"/>
                  <a:chExt cx="763" cy="586"/>
                </a:xfrm>
              </p:grpSpPr>
              <p:sp>
                <p:nvSpPr>
                  <p:cNvPr id="3281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253" y="586"/>
                    <a:ext cx="677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ko-KR" altLang="en-US" sz="2000">
                        <a:latin typeface="Arial" charset="0"/>
                        <a:cs typeface="Arial" charset="0"/>
                      </a:rPr>
                      <a:t> </a:t>
                    </a:r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9600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0" y="586"/>
                    <a:ext cx="763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6" name="Group 57"/>
              <p:cNvGrpSpPr>
                <a:grpSpLocks/>
              </p:cNvGrpSpPr>
              <p:nvPr/>
            </p:nvGrpSpPr>
            <p:grpSpPr bwMode="auto">
              <a:xfrm>
                <a:off x="0" y="1172"/>
                <a:ext cx="706" cy="586"/>
                <a:chOff x="0" y="1172"/>
                <a:chExt cx="706" cy="586"/>
              </a:xfrm>
            </p:grpSpPr>
            <p:sp>
              <p:nvSpPr>
                <p:cNvPr id="32807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1172"/>
                  <a:ext cx="706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08" name="Group 59"/>
                <p:cNvGrpSpPr>
                  <a:grpSpLocks/>
                </p:cNvGrpSpPr>
                <p:nvPr/>
              </p:nvGrpSpPr>
              <p:grpSpPr bwMode="auto">
                <a:xfrm>
                  <a:off x="0" y="1172"/>
                  <a:ext cx="706" cy="586"/>
                  <a:chOff x="0" y="1172"/>
                  <a:chExt cx="706" cy="586"/>
                </a:xfrm>
              </p:grpSpPr>
              <p:sp>
                <p:nvSpPr>
                  <p:cNvPr id="32809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72"/>
                    <a:ext cx="620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 b="1" i="1">
                        <a:latin typeface="Arial" charset="0"/>
                        <a:cs typeface="Arial" charset="0"/>
                      </a:rPr>
                      <a:t>2k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1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72"/>
                    <a:ext cx="706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7" name="Group 62"/>
              <p:cNvGrpSpPr>
                <a:grpSpLocks/>
              </p:cNvGrpSpPr>
              <p:nvPr/>
            </p:nvGrpSpPr>
            <p:grpSpPr bwMode="auto">
              <a:xfrm>
                <a:off x="706" y="1172"/>
                <a:ext cx="675" cy="586"/>
                <a:chOff x="706" y="1172"/>
                <a:chExt cx="675" cy="586"/>
              </a:xfrm>
            </p:grpSpPr>
            <p:sp>
              <p:nvSpPr>
                <p:cNvPr id="32803" name="Rectangle 63"/>
                <p:cNvSpPr>
                  <a:spLocks noChangeArrowheads="1"/>
                </p:cNvSpPr>
                <p:nvPr/>
              </p:nvSpPr>
              <p:spPr bwMode="auto">
                <a:xfrm>
                  <a:off x="706" y="1172"/>
                  <a:ext cx="675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04" name="Group 64"/>
                <p:cNvGrpSpPr>
                  <a:grpSpLocks/>
                </p:cNvGrpSpPr>
                <p:nvPr/>
              </p:nvGrpSpPr>
              <p:grpSpPr bwMode="auto">
                <a:xfrm>
                  <a:off x="706" y="1172"/>
                  <a:ext cx="675" cy="586"/>
                  <a:chOff x="706" y="1172"/>
                  <a:chExt cx="675" cy="586"/>
                </a:xfrm>
              </p:grpSpPr>
              <p:sp>
                <p:nvSpPr>
                  <p:cNvPr id="3280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749" y="1172"/>
                    <a:ext cx="589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400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0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706" y="1172"/>
                    <a:ext cx="675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8" name="Group 67"/>
              <p:cNvGrpSpPr>
                <a:grpSpLocks/>
              </p:cNvGrpSpPr>
              <p:nvPr/>
            </p:nvGrpSpPr>
            <p:grpSpPr bwMode="auto">
              <a:xfrm>
                <a:off x="1381" y="1172"/>
                <a:ext cx="1025" cy="586"/>
                <a:chOff x="1381" y="1172"/>
                <a:chExt cx="1025" cy="586"/>
              </a:xfrm>
            </p:grpSpPr>
            <p:sp>
              <p:nvSpPr>
                <p:cNvPr id="32799" name="Rectangle 68"/>
                <p:cNvSpPr>
                  <a:spLocks noChangeArrowheads="1"/>
                </p:cNvSpPr>
                <p:nvPr/>
              </p:nvSpPr>
              <p:spPr bwMode="auto">
                <a:xfrm>
                  <a:off x="1381" y="1172"/>
                  <a:ext cx="1025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800" name="Group 69"/>
                <p:cNvGrpSpPr>
                  <a:grpSpLocks/>
                </p:cNvGrpSpPr>
                <p:nvPr/>
              </p:nvGrpSpPr>
              <p:grpSpPr bwMode="auto">
                <a:xfrm>
                  <a:off x="1381" y="1172"/>
                  <a:ext cx="1025" cy="586"/>
                  <a:chOff x="1381" y="1172"/>
                  <a:chExt cx="1025" cy="586"/>
                </a:xfrm>
              </p:grpSpPr>
              <p:sp>
                <p:nvSpPr>
                  <p:cNvPr id="3280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424" y="1172"/>
                    <a:ext cx="939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1200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0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381" y="1172"/>
                    <a:ext cx="1025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89" name="Group 72"/>
              <p:cNvGrpSpPr>
                <a:grpSpLocks/>
              </p:cNvGrpSpPr>
              <p:nvPr/>
            </p:nvGrpSpPr>
            <p:grpSpPr bwMode="auto">
              <a:xfrm>
                <a:off x="2406" y="1172"/>
                <a:ext cx="804" cy="586"/>
                <a:chOff x="2406" y="1172"/>
                <a:chExt cx="804" cy="586"/>
              </a:xfrm>
            </p:grpSpPr>
            <p:sp>
              <p:nvSpPr>
                <p:cNvPr id="32795" name="Rectangle 73"/>
                <p:cNvSpPr>
                  <a:spLocks noChangeArrowheads="1"/>
                </p:cNvSpPr>
                <p:nvPr/>
              </p:nvSpPr>
              <p:spPr bwMode="auto">
                <a:xfrm>
                  <a:off x="2406" y="1172"/>
                  <a:ext cx="804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796" name="Group 74"/>
                <p:cNvGrpSpPr>
                  <a:grpSpLocks/>
                </p:cNvGrpSpPr>
                <p:nvPr/>
              </p:nvGrpSpPr>
              <p:grpSpPr bwMode="auto">
                <a:xfrm>
                  <a:off x="2406" y="1172"/>
                  <a:ext cx="804" cy="586"/>
                  <a:chOff x="2406" y="1172"/>
                  <a:chExt cx="804" cy="586"/>
                </a:xfrm>
              </p:grpSpPr>
              <p:sp>
                <p:nvSpPr>
                  <p:cNvPr id="3279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1172"/>
                    <a:ext cx="718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9200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798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1172"/>
                    <a:ext cx="804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2790" name="Group 77"/>
              <p:cNvGrpSpPr>
                <a:grpSpLocks/>
              </p:cNvGrpSpPr>
              <p:nvPr/>
            </p:nvGrpSpPr>
            <p:grpSpPr bwMode="auto">
              <a:xfrm>
                <a:off x="3210" y="1172"/>
                <a:ext cx="763" cy="586"/>
                <a:chOff x="3210" y="1172"/>
                <a:chExt cx="763" cy="586"/>
              </a:xfrm>
            </p:grpSpPr>
            <p:sp>
              <p:nvSpPr>
                <p:cNvPr id="32791" name="Rectangle 78"/>
                <p:cNvSpPr>
                  <a:spLocks noChangeArrowheads="1"/>
                </p:cNvSpPr>
                <p:nvPr/>
              </p:nvSpPr>
              <p:spPr bwMode="auto">
                <a:xfrm>
                  <a:off x="3210" y="1172"/>
                  <a:ext cx="763" cy="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792" name="Group 79"/>
                <p:cNvGrpSpPr>
                  <a:grpSpLocks/>
                </p:cNvGrpSpPr>
                <p:nvPr/>
              </p:nvGrpSpPr>
              <p:grpSpPr bwMode="auto">
                <a:xfrm>
                  <a:off x="3210" y="1172"/>
                  <a:ext cx="763" cy="586"/>
                  <a:chOff x="3210" y="1172"/>
                  <a:chExt cx="763" cy="586"/>
                </a:xfrm>
              </p:grpSpPr>
              <p:sp>
                <p:nvSpPr>
                  <p:cNvPr id="3279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53" y="1172"/>
                    <a:ext cx="677" cy="5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r>
                      <a:rPr kumimoji="0" lang="en-US" altLang="ko-KR" sz="2000">
                        <a:latin typeface="Arial" charset="0"/>
                        <a:cs typeface="Arial" charset="0"/>
                      </a:rPr>
                      <a:t>19200</a:t>
                    </a:r>
                    <a:endParaRPr kumimoji="0" lang="en-US" altLang="ko-KR" sz="1000">
                      <a:latin typeface="FrnkGothITC Hv BT" pitchFamily="34" charset="0"/>
                      <a:cs typeface="Times New Roman" pitchFamily="18" charset="0"/>
                    </a:endParaRPr>
                  </a:p>
                  <a:p>
                    <a:pPr eaLnBrk="0" latinLnBrk="0" hangingPunct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79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10" y="1172"/>
                    <a:ext cx="763" cy="58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32775" name="Rectangle 82"/>
            <p:cNvSpPr>
              <a:spLocks noChangeArrowheads="1"/>
            </p:cNvSpPr>
            <p:nvPr/>
          </p:nvSpPr>
          <p:spPr bwMode="auto">
            <a:xfrm>
              <a:off x="-3" y="-3"/>
              <a:ext cx="3979" cy="176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Comparison</a:t>
            </a:r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Total internal processing time using fill memory, sort, and output run scheme          </a:t>
            </a:r>
            <a:r>
              <a:rPr lang="en-US" altLang="ko-KR" smtClean="0">
                <a:solidFill>
                  <a:srgbClr val="3333FF"/>
                </a:solidFill>
              </a:rPr>
              <a:t>= O((n/m) m log m) = O(n log m).</a:t>
            </a:r>
          </a:p>
          <a:p>
            <a:pPr eaLnBrk="1" hangingPunct="1"/>
            <a:r>
              <a:rPr lang="en-US" altLang="ko-KR" smtClean="0"/>
              <a:t>Total internal processing time using loser tree </a:t>
            </a:r>
            <a:r>
              <a:rPr lang="en-US" altLang="ko-KR" smtClean="0">
                <a:solidFill>
                  <a:srgbClr val="3333FF"/>
                </a:solidFill>
              </a:rPr>
              <a:t>= O(n log k).</a:t>
            </a:r>
          </a:p>
          <a:p>
            <a:pPr eaLnBrk="1" hangingPunct="1"/>
            <a:r>
              <a:rPr lang="en-US" altLang="ko-KR" smtClean="0"/>
              <a:t>Loser tree scheme generates runs that </a:t>
            </a:r>
            <a:r>
              <a:rPr lang="en-US" altLang="ko-KR" smtClean="0">
                <a:solidFill>
                  <a:srgbClr val="FF0000"/>
                </a:solidFill>
              </a:rPr>
              <a:t>differ in their lengths</a:t>
            </a:r>
            <a:r>
              <a:rPr lang="en-US" altLang="ko-KR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Merging Runs Of Different Length</a:t>
            </a:r>
            <a:endParaRPr lang="ko-KR" altLang="en-US" sz="3800" smtClean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062038" y="4032250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1595438" y="4032250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2128838" y="4032250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2662238" y="4032250"/>
            <a:ext cx="292100" cy="292100"/>
          </a:xfrm>
          <a:prstGeom prst="rect">
            <a:avLst/>
          </a:prstGeom>
          <a:solidFill>
            <a:srgbClr val="FFBDC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1212850" y="3194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1746250" y="2203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 flipH="1">
            <a:off x="1435100" y="25781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>
            <a:off x="2120900" y="25781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 flipH="1">
            <a:off x="1130300" y="36449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2197100" y="36449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0" name="Line 15"/>
          <p:cNvSpPr>
            <a:spLocks noChangeShapeType="1"/>
          </p:cNvSpPr>
          <p:nvPr/>
        </p:nvSpPr>
        <p:spPr bwMode="auto">
          <a:xfrm>
            <a:off x="1511300" y="36449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1" name="Line 16"/>
          <p:cNvSpPr>
            <a:spLocks noChangeShapeType="1"/>
          </p:cNvSpPr>
          <p:nvPr/>
        </p:nvSpPr>
        <p:spPr bwMode="auto">
          <a:xfrm>
            <a:off x="2578100" y="35687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2" name="Oval 17"/>
          <p:cNvSpPr>
            <a:spLocks noChangeArrowheads="1"/>
          </p:cNvSpPr>
          <p:nvPr/>
        </p:nvSpPr>
        <p:spPr bwMode="auto">
          <a:xfrm>
            <a:off x="2279650" y="3194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3" name="Rectangle 18"/>
          <p:cNvSpPr>
            <a:spLocks noChangeArrowheads="1"/>
          </p:cNvSpPr>
          <p:nvPr/>
        </p:nvSpPr>
        <p:spPr bwMode="auto">
          <a:xfrm>
            <a:off x="1038225" y="3979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4834" name="Rectangle 19"/>
          <p:cNvSpPr>
            <a:spLocks noChangeArrowheads="1"/>
          </p:cNvSpPr>
          <p:nvPr/>
        </p:nvSpPr>
        <p:spPr bwMode="auto">
          <a:xfrm>
            <a:off x="1571625" y="3979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4835" name="Rectangle 20"/>
          <p:cNvSpPr>
            <a:spLocks noChangeArrowheads="1"/>
          </p:cNvSpPr>
          <p:nvPr/>
        </p:nvSpPr>
        <p:spPr bwMode="auto">
          <a:xfrm>
            <a:off x="2105025" y="3979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4836" name="Rectangle 21"/>
          <p:cNvSpPr>
            <a:spLocks noChangeArrowheads="1"/>
          </p:cNvSpPr>
          <p:nvPr/>
        </p:nvSpPr>
        <p:spPr bwMode="auto">
          <a:xfrm>
            <a:off x="2638425" y="3979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grpSp>
        <p:nvGrpSpPr>
          <p:cNvPr id="34837" name="Group 22"/>
          <p:cNvGrpSpPr>
            <a:grpSpLocks/>
          </p:cNvGrpSpPr>
          <p:nvPr/>
        </p:nvGrpSpPr>
        <p:grpSpPr bwMode="auto">
          <a:xfrm>
            <a:off x="5153025" y="1822450"/>
            <a:ext cx="3057525" cy="3163888"/>
            <a:chOff x="3110" y="1012"/>
            <a:chExt cx="1926" cy="1993"/>
          </a:xfrm>
        </p:grpSpPr>
        <p:sp>
          <p:nvSpPr>
            <p:cNvPr id="34846" name="Rectangle 23"/>
            <p:cNvSpPr>
              <a:spLocks noChangeArrowheads="1"/>
            </p:cNvSpPr>
            <p:nvPr/>
          </p:nvSpPr>
          <p:spPr bwMode="auto">
            <a:xfrm>
              <a:off x="3125" y="2788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7" name="Rectangle 24"/>
            <p:cNvSpPr>
              <a:spLocks noChangeArrowheads="1"/>
            </p:cNvSpPr>
            <p:nvPr/>
          </p:nvSpPr>
          <p:spPr bwMode="auto">
            <a:xfrm>
              <a:off x="3461" y="2788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8" name="Rectangle 25"/>
            <p:cNvSpPr>
              <a:spLocks noChangeArrowheads="1"/>
            </p:cNvSpPr>
            <p:nvPr/>
          </p:nvSpPr>
          <p:spPr bwMode="auto">
            <a:xfrm>
              <a:off x="3907" y="2245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9" name="Oval 26"/>
            <p:cNvSpPr>
              <a:spLocks noChangeArrowheads="1"/>
            </p:cNvSpPr>
            <p:nvPr/>
          </p:nvSpPr>
          <p:spPr bwMode="auto">
            <a:xfrm>
              <a:off x="322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0" name="Oval 27"/>
            <p:cNvSpPr>
              <a:spLocks noChangeArrowheads="1"/>
            </p:cNvSpPr>
            <p:nvPr/>
          </p:nvSpPr>
          <p:spPr bwMode="auto">
            <a:xfrm>
              <a:off x="355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1" name="Oval 28"/>
            <p:cNvSpPr>
              <a:spLocks noChangeArrowheads="1"/>
            </p:cNvSpPr>
            <p:nvPr/>
          </p:nvSpPr>
          <p:spPr bwMode="auto">
            <a:xfrm>
              <a:off x="4228" y="101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2" name="Line 29"/>
            <p:cNvSpPr>
              <a:spLocks noChangeShapeType="1"/>
            </p:cNvSpPr>
            <p:nvPr/>
          </p:nvSpPr>
          <p:spPr bwMode="auto">
            <a:xfrm flipH="1">
              <a:off x="3792" y="1248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Line 30"/>
            <p:cNvSpPr>
              <a:spLocks noChangeShapeType="1"/>
            </p:cNvSpPr>
            <p:nvPr/>
          </p:nvSpPr>
          <p:spPr bwMode="auto">
            <a:xfrm>
              <a:off x="4512" y="1200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Line 31"/>
            <p:cNvSpPr>
              <a:spLocks noChangeShapeType="1"/>
            </p:cNvSpPr>
            <p:nvPr/>
          </p:nvSpPr>
          <p:spPr bwMode="auto">
            <a:xfrm flipH="1">
              <a:off x="3408" y="1920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Line 32"/>
            <p:cNvSpPr>
              <a:spLocks noChangeShapeType="1"/>
            </p:cNvSpPr>
            <p:nvPr/>
          </p:nvSpPr>
          <p:spPr bwMode="auto">
            <a:xfrm>
              <a:off x="3792" y="1920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Line 33"/>
            <p:cNvSpPr>
              <a:spLocks noChangeShapeType="1"/>
            </p:cNvSpPr>
            <p:nvPr/>
          </p:nvSpPr>
          <p:spPr bwMode="auto">
            <a:xfrm flipH="1">
              <a:off x="3168" y="254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7" name="Line 34"/>
            <p:cNvSpPr>
              <a:spLocks noChangeShapeType="1"/>
            </p:cNvSpPr>
            <p:nvPr/>
          </p:nvSpPr>
          <p:spPr bwMode="auto">
            <a:xfrm>
              <a:off x="3456" y="254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8" name="Rectangle 35"/>
            <p:cNvSpPr>
              <a:spLocks noChangeArrowheads="1"/>
            </p:cNvSpPr>
            <p:nvPr/>
          </p:nvSpPr>
          <p:spPr bwMode="auto">
            <a:xfrm>
              <a:off x="3110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59" name="Rectangle 36"/>
            <p:cNvSpPr>
              <a:spLocks noChangeArrowheads="1"/>
            </p:cNvSpPr>
            <p:nvPr/>
          </p:nvSpPr>
          <p:spPr bwMode="auto">
            <a:xfrm>
              <a:off x="34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0" name="Rectangle 37"/>
            <p:cNvSpPr>
              <a:spLocks noChangeArrowheads="1"/>
            </p:cNvSpPr>
            <p:nvPr/>
          </p:nvSpPr>
          <p:spPr bwMode="auto">
            <a:xfrm>
              <a:off x="3892" y="22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4861" name="Rectangle 38"/>
            <p:cNvSpPr>
              <a:spLocks noChangeArrowheads="1"/>
            </p:cNvSpPr>
            <p:nvPr/>
          </p:nvSpPr>
          <p:spPr bwMode="auto">
            <a:xfrm>
              <a:off x="4852" y="1636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2" name="Rectangle 39"/>
            <p:cNvSpPr>
              <a:spLocks noChangeArrowheads="1"/>
            </p:cNvSpPr>
            <p:nvPr/>
          </p:nvSpPr>
          <p:spPr bwMode="auto">
            <a:xfrm>
              <a:off x="4837" y="16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34838" name="Text Box 40"/>
          <p:cNvSpPr txBox="1">
            <a:spLocks noChangeArrowheads="1"/>
          </p:cNvSpPr>
          <p:nvPr/>
        </p:nvSpPr>
        <p:spPr bwMode="auto">
          <a:xfrm>
            <a:off x="1282700" y="31877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4839" name="Text Box 41"/>
          <p:cNvSpPr txBox="1">
            <a:spLocks noChangeArrowheads="1"/>
          </p:cNvSpPr>
          <p:nvPr/>
        </p:nvSpPr>
        <p:spPr bwMode="auto">
          <a:xfrm>
            <a:off x="2273300" y="31877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34840" name="Text Box 42"/>
          <p:cNvSpPr txBox="1">
            <a:spLocks noChangeArrowheads="1"/>
          </p:cNvSpPr>
          <p:nvPr/>
        </p:nvSpPr>
        <p:spPr bwMode="auto">
          <a:xfrm>
            <a:off x="1739900" y="21971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22</a:t>
            </a:r>
          </a:p>
        </p:txBody>
      </p:sp>
      <p:sp>
        <p:nvSpPr>
          <p:cNvPr id="34841" name="Text Box 43"/>
          <p:cNvSpPr txBox="1">
            <a:spLocks noChangeArrowheads="1"/>
          </p:cNvSpPr>
          <p:nvPr/>
        </p:nvSpPr>
        <p:spPr bwMode="auto">
          <a:xfrm>
            <a:off x="5397500" y="37973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4842" name="Text Box 44"/>
          <p:cNvSpPr txBox="1">
            <a:spLocks noChangeArrowheads="1"/>
          </p:cNvSpPr>
          <p:nvPr/>
        </p:nvSpPr>
        <p:spPr bwMode="auto">
          <a:xfrm>
            <a:off x="5854700" y="28067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13</a:t>
            </a:r>
          </a:p>
        </p:txBody>
      </p:sp>
      <p:sp>
        <p:nvSpPr>
          <p:cNvPr id="34843" name="Text Box 45"/>
          <p:cNvSpPr txBox="1">
            <a:spLocks noChangeArrowheads="1"/>
          </p:cNvSpPr>
          <p:nvPr/>
        </p:nvSpPr>
        <p:spPr bwMode="auto">
          <a:xfrm>
            <a:off x="6921500" y="18161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22</a:t>
            </a:r>
          </a:p>
        </p:txBody>
      </p:sp>
      <p:sp>
        <p:nvSpPr>
          <p:cNvPr id="34844" name="Text Box 46"/>
          <p:cNvSpPr txBox="1">
            <a:spLocks noChangeArrowheads="1"/>
          </p:cNvSpPr>
          <p:nvPr/>
        </p:nvSpPr>
        <p:spPr bwMode="auto">
          <a:xfrm>
            <a:off x="1116013" y="4797425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Cost = 44</a:t>
            </a:r>
          </a:p>
        </p:txBody>
      </p:sp>
      <p:sp>
        <p:nvSpPr>
          <p:cNvPr id="34845" name="Text Box 47"/>
          <p:cNvSpPr txBox="1">
            <a:spLocks noChangeArrowheads="1"/>
          </p:cNvSpPr>
          <p:nvPr/>
        </p:nvSpPr>
        <p:spPr bwMode="auto">
          <a:xfrm>
            <a:off x="6084888" y="486886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Cost = 42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Optimal Merging Of Runs</a:t>
            </a:r>
            <a:endParaRPr lang="ko-KR" altLang="en-US" smtClean="0"/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1038225" y="2203450"/>
            <a:ext cx="1916113" cy="2173288"/>
            <a:chOff x="518" y="1252"/>
            <a:chExt cx="1207" cy="1369"/>
          </a:xfrm>
        </p:grpSpPr>
        <p:sp>
          <p:nvSpPr>
            <p:cNvPr id="35872" name="Rectangle 4"/>
            <p:cNvSpPr>
              <a:spLocks noChangeArrowheads="1"/>
            </p:cNvSpPr>
            <p:nvPr/>
          </p:nvSpPr>
          <p:spPr bwMode="auto">
            <a:xfrm>
              <a:off x="533" y="2404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3" name="Rectangle 5"/>
            <p:cNvSpPr>
              <a:spLocks noChangeArrowheads="1"/>
            </p:cNvSpPr>
            <p:nvPr/>
          </p:nvSpPr>
          <p:spPr bwMode="auto">
            <a:xfrm>
              <a:off x="869" y="2404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4" name="Rectangle 6"/>
            <p:cNvSpPr>
              <a:spLocks noChangeArrowheads="1"/>
            </p:cNvSpPr>
            <p:nvPr/>
          </p:nvSpPr>
          <p:spPr bwMode="auto">
            <a:xfrm>
              <a:off x="1205" y="2404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5" name="Rectangle 7"/>
            <p:cNvSpPr>
              <a:spLocks noChangeArrowheads="1"/>
            </p:cNvSpPr>
            <p:nvPr/>
          </p:nvSpPr>
          <p:spPr bwMode="auto">
            <a:xfrm>
              <a:off x="1541" y="2404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6" name="Oval 8"/>
            <p:cNvSpPr>
              <a:spLocks noChangeArrowheads="1"/>
            </p:cNvSpPr>
            <p:nvPr/>
          </p:nvSpPr>
          <p:spPr bwMode="auto">
            <a:xfrm>
              <a:off x="628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7" name="Oval 9"/>
            <p:cNvSpPr>
              <a:spLocks noChangeArrowheads="1"/>
            </p:cNvSpPr>
            <p:nvPr/>
          </p:nvSpPr>
          <p:spPr bwMode="auto">
            <a:xfrm>
              <a:off x="964" y="12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8" name="Line 10"/>
            <p:cNvSpPr>
              <a:spLocks noChangeShapeType="1"/>
            </p:cNvSpPr>
            <p:nvPr/>
          </p:nvSpPr>
          <p:spPr bwMode="auto">
            <a:xfrm flipH="1">
              <a:off x="768" y="1488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Line 11"/>
            <p:cNvSpPr>
              <a:spLocks noChangeShapeType="1"/>
            </p:cNvSpPr>
            <p:nvPr/>
          </p:nvSpPr>
          <p:spPr bwMode="auto">
            <a:xfrm>
              <a:off x="1200" y="1488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0" name="Line 12"/>
            <p:cNvSpPr>
              <a:spLocks noChangeShapeType="1"/>
            </p:cNvSpPr>
            <p:nvPr/>
          </p:nvSpPr>
          <p:spPr bwMode="auto">
            <a:xfrm flipH="1">
              <a:off x="576" y="216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1" name="Line 13"/>
            <p:cNvSpPr>
              <a:spLocks noChangeShapeType="1"/>
            </p:cNvSpPr>
            <p:nvPr/>
          </p:nvSpPr>
          <p:spPr bwMode="auto">
            <a:xfrm flipH="1">
              <a:off x="1248" y="216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2" name="Line 14"/>
            <p:cNvSpPr>
              <a:spLocks noChangeShapeType="1"/>
            </p:cNvSpPr>
            <p:nvPr/>
          </p:nvSpPr>
          <p:spPr bwMode="auto">
            <a:xfrm>
              <a:off x="816" y="216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3" name="Line 15"/>
            <p:cNvSpPr>
              <a:spLocks noChangeShapeType="1"/>
            </p:cNvSpPr>
            <p:nvPr/>
          </p:nvSpPr>
          <p:spPr bwMode="auto">
            <a:xfrm>
              <a:off x="1488" y="211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4" name="Oval 16"/>
            <p:cNvSpPr>
              <a:spLocks noChangeArrowheads="1"/>
            </p:cNvSpPr>
            <p:nvPr/>
          </p:nvSpPr>
          <p:spPr bwMode="auto">
            <a:xfrm>
              <a:off x="1300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85" name="Rectangle 17"/>
            <p:cNvSpPr>
              <a:spLocks noChangeArrowheads="1"/>
            </p:cNvSpPr>
            <p:nvPr/>
          </p:nvSpPr>
          <p:spPr bwMode="auto">
            <a:xfrm>
              <a:off x="518" y="2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86" name="Rectangle 18"/>
            <p:cNvSpPr>
              <a:spLocks noChangeArrowheads="1"/>
            </p:cNvSpPr>
            <p:nvPr/>
          </p:nvSpPr>
          <p:spPr bwMode="auto">
            <a:xfrm>
              <a:off x="854" y="2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87" name="Rectangle 19"/>
            <p:cNvSpPr>
              <a:spLocks noChangeArrowheads="1"/>
            </p:cNvSpPr>
            <p:nvPr/>
          </p:nvSpPr>
          <p:spPr bwMode="auto">
            <a:xfrm>
              <a:off x="1190" y="2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88" name="Rectangle 20"/>
            <p:cNvSpPr>
              <a:spLocks noChangeArrowheads="1"/>
            </p:cNvSpPr>
            <p:nvPr/>
          </p:nvSpPr>
          <p:spPr bwMode="auto">
            <a:xfrm>
              <a:off x="1526" y="2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5153025" y="1822450"/>
            <a:ext cx="3057525" cy="3163888"/>
            <a:chOff x="3110" y="1012"/>
            <a:chExt cx="1926" cy="1993"/>
          </a:xfrm>
        </p:grpSpPr>
        <p:sp>
          <p:nvSpPr>
            <p:cNvPr id="35855" name="Rectangle 22"/>
            <p:cNvSpPr>
              <a:spLocks noChangeArrowheads="1"/>
            </p:cNvSpPr>
            <p:nvPr/>
          </p:nvSpPr>
          <p:spPr bwMode="auto">
            <a:xfrm>
              <a:off x="3125" y="2788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6" name="Rectangle 23"/>
            <p:cNvSpPr>
              <a:spLocks noChangeArrowheads="1"/>
            </p:cNvSpPr>
            <p:nvPr/>
          </p:nvSpPr>
          <p:spPr bwMode="auto">
            <a:xfrm>
              <a:off x="3461" y="2788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7" name="Rectangle 24"/>
            <p:cNvSpPr>
              <a:spLocks noChangeArrowheads="1"/>
            </p:cNvSpPr>
            <p:nvPr/>
          </p:nvSpPr>
          <p:spPr bwMode="auto">
            <a:xfrm>
              <a:off x="3907" y="2245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8" name="Oval 25"/>
            <p:cNvSpPr>
              <a:spLocks noChangeArrowheads="1"/>
            </p:cNvSpPr>
            <p:nvPr/>
          </p:nvSpPr>
          <p:spPr bwMode="auto">
            <a:xfrm>
              <a:off x="322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9" name="Oval 26"/>
            <p:cNvSpPr>
              <a:spLocks noChangeArrowheads="1"/>
            </p:cNvSpPr>
            <p:nvPr/>
          </p:nvSpPr>
          <p:spPr bwMode="auto">
            <a:xfrm>
              <a:off x="355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60" name="Oval 27"/>
            <p:cNvSpPr>
              <a:spLocks noChangeArrowheads="1"/>
            </p:cNvSpPr>
            <p:nvPr/>
          </p:nvSpPr>
          <p:spPr bwMode="auto">
            <a:xfrm>
              <a:off x="4228" y="101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61" name="Line 28"/>
            <p:cNvSpPr>
              <a:spLocks noChangeShapeType="1"/>
            </p:cNvSpPr>
            <p:nvPr/>
          </p:nvSpPr>
          <p:spPr bwMode="auto">
            <a:xfrm flipH="1">
              <a:off x="3792" y="1248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Line 29"/>
            <p:cNvSpPr>
              <a:spLocks noChangeShapeType="1"/>
            </p:cNvSpPr>
            <p:nvPr/>
          </p:nvSpPr>
          <p:spPr bwMode="auto">
            <a:xfrm>
              <a:off x="4512" y="1200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Line 30"/>
            <p:cNvSpPr>
              <a:spLocks noChangeShapeType="1"/>
            </p:cNvSpPr>
            <p:nvPr/>
          </p:nvSpPr>
          <p:spPr bwMode="auto">
            <a:xfrm flipH="1">
              <a:off x="3408" y="1920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Line 31"/>
            <p:cNvSpPr>
              <a:spLocks noChangeShapeType="1"/>
            </p:cNvSpPr>
            <p:nvPr/>
          </p:nvSpPr>
          <p:spPr bwMode="auto">
            <a:xfrm>
              <a:off x="3792" y="1920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Line 32"/>
            <p:cNvSpPr>
              <a:spLocks noChangeShapeType="1"/>
            </p:cNvSpPr>
            <p:nvPr/>
          </p:nvSpPr>
          <p:spPr bwMode="auto">
            <a:xfrm flipH="1">
              <a:off x="3168" y="254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Line 33"/>
            <p:cNvSpPr>
              <a:spLocks noChangeShapeType="1"/>
            </p:cNvSpPr>
            <p:nvPr/>
          </p:nvSpPr>
          <p:spPr bwMode="auto">
            <a:xfrm>
              <a:off x="3456" y="254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Rectangle 34"/>
            <p:cNvSpPr>
              <a:spLocks noChangeArrowheads="1"/>
            </p:cNvSpPr>
            <p:nvPr/>
          </p:nvSpPr>
          <p:spPr bwMode="auto">
            <a:xfrm>
              <a:off x="3110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68" name="Rectangle 35"/>
            <p:cNvSpPr>
              <a:spLocks noChangeArrowheads="1"/>
            </p:cNvSpPr>
            <p:nvPr/>
          </p:nvSpPr>
          <p:spPr bwMode="auto">
            <a:xfrm>
              <a:off x="34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69" name="Rectangle 36"/>
            <p:cNvSpPr>
              <a:spLocks noChangeArrowheads="1"/>
            </p:cNvSpPr>
            <p:nvPr/>
          </p:nvSpPr>
          <p:spPr bwMode="auto">
            <a:xfrm>
              <a:off x="3892" y="22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70" name="Rectangle 37"/>
            <p:cNvSpPr>
              <a:spLocks noChangeArrowheads="1"/>
            </p:cNvSpPr>
            <p:nvPr/>
          </p:nvSpPr>
          <p:spPr bwMode="auto">
            <a:xfrm>
              <a:off x="4852" y="1636"/>
              <a:ext cx="184" cy="184"/>
            </a:xfrm>
            <a:prstGeom prst="rect">
              <a:avLst/>
            </a:prstGeom>
            <a:solidFill>
              <a:srgbClr val="FFBD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1" name="Rectangle 38"/>
            <p:cNvSpPr>
              <a:spLocks noChangeArrowheads="1"/>
            </p:cNvSpPr>
            <p:nvPr/>
          </p:nvSpPr>
          <p:spPr bwMode="auto">
            <a:xfrm>
              <a:off x="4837" y="16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35846" name="Text Box 39"/>
          <p:cNvSpPr txBox="1">
            <a:spLocks noChangeArrowheads="1"/>
          </p:cNvSpPr>
          <p:nvPr/>
        </p:nvSpPr>
        <p:spPr bwMode="auto">
          <a:xfrm>
            <a:off x="1282700" y="31877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5847" name="Text Box 40"/>
          <p:cNvSpPr txBox="1">
            <a:spLocks noChangeArrowheads="1"/>
          </p:cNvSpPr>
          <p:nvPr/>
        </p:nvSpPr>
        <p:spPr bwMode="auto">
          <a:xfrm>
            <a:off x="2273300" y="31877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35848" name="Text Box 41"/>
          <p:cNvSpPr txBox="1">
            <a:spLocks noChangeArrowheads="1"/>
          </p:cNvSpPr>
          <p:nvPr/>
        </p:nvSpPr>
        <p:spPr bwMode="auto">
          <a:xfrm>
            <a:off x="1739900" y="21971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22</a:t>
            </a:r>
          </a:p>
        </p:txBody>
      </p:sp>
      <p:sp>
        <p:nvSpPr>
          <p:cNvPr id="35849" name="Text Box 42"/>
          <p:cNvSpPr txBox="1">
            <a:spLocks noChangeArrowheads="1"/>
          </p:cNvSpPr>
          <p:nvPr/>
        </p:nvSpPr>
        <p:spPr bwMode="auto">
          <a:xfrm>
            <a:off x="5397500" y="37973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5850" name="Text Box 43"/>
          <p:cNvSpPr txBox="1">
            <a:spLocks noChangeArrowheads="1"/>
          </p:cNvSpPr>
          <p:nvPr/>
        </p:nvSpPr>
        <p:spPr bwMode="auto">
          <a:xfrm>
            <a:off x="5854700" y="28067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13</a:t>
            </a:r>
          </a:p>
        </p:txBody>
      </p:sp>
      <p:sp>
        <p:nvSpPr>
          <p:cNvPr id="35851" name="Text Box 44"/>
          <p:cNvSpPr txBox="1">
            <a:spLocks noChangeArrowheads="1"/>
          </p:cNvSpPr>
          <p:nvPr/>
        </p:nvSpPr>
        <p:spPr bwMode="auto">
          <a:xfrm>
            <a:off x="6921500" y="18161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22</a:t>
            </a:r>
          </a:p>
        </p:txBody>
      </p:sp>
      <p:sp>
        <p:nvSpPr>
          <p:cNvPr id="35852" name="Text Box 45"/>
          <p:cNvSpPr txBox="1">
            <a:spLocks noChangeArrowheads="1"/>
          </p:cNvSpPr>
          <p:nvPr/>
        </p:nvSpPr>
        <p:spPr bwMode="auto">
          <a:xfrm>
            <a:off x="1116013" y="4797425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Cost = 44</a:t>
            </a:r>
          </a:p>
        </p:txBody>
      </p:sp>
      <p:sp>
        <p:nvSpPr>
          <p:cNvPr id="35853" name="Text Box 46"/>
          <p:cNvSpPr txBox="1">
            <a:spLocks noChangeArrowheads="1"/>
          </p:cNvSpPr>
          <p:nvPr/>
        </p:nvSpPr>
        <p:spPr bwMode="auto">
          <a:xfrm>
            <a:off x="6084888" y="486886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Cost = 42</a:t>
            </a:r>
          </a:p>
        </p:txBody>
      </p:sp>
      <p:sp>
        <p:nvSpPr>
          <p:cNvPr id="35854" name="Text Box 47"/>
          <p:cNvSpPr txBox="1">
            <a:spLocks noChangeArrowheads="1"/>
          </p:cNvSpPr>
          <p:nvPr/>
        </p:nvSpPr>
        <p:spPr bwMode="auto">
          <a:xfrm>
            <a:off x="2339975" y="5516563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Best Merge Order?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Weighted External Path Length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200400"/>
            <a:ext cx="1916113" cy="2173288"/>
            <a:chOff x="480" y="2016"/>
            <a:chExt cx="1207" cy="1369"/>
          </a:xfrm>
        </p:grpSpPr>
        <p:sp>
          <p:nvSpPr>
            <p:cNvPr id="36875" name="Rectangle 4"/>
            <p:cNvSpPr>
              <a:spLocks noChangeArrowheads="1"/>
            </p:cNvSpPr>
            <p:nvPr/>
          </p:nvSpPr>
          <p:spPr bwMode="auto">
            <a:xfrm>
              <a:off x="495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6" name="Rectangle 5"/>
            <p:cNvSpPr>
              <a:spLocks noChangeArrowheads="1"/>
            </p:cNvSpPr>
            <p:nvPr/>
          </p:nvSpPr>
          <p:spPr bwMode="auto">
            <a:xfrm>
              <a:off x="831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1167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8" name="Rectangle 7"/>
            <p:cNvSpPr>
              <a:spLocks noChangeArrowheads="1"/>
            </p:cNvSpPr>
            <p:nvPr/>
          </p:nvSpPr>
          <p:spPr bwMode="auto">
            <a:xfrm>
              <a:off x="1503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9" name="Oval 8"/>
            <p:cNvSpPr>
              <a:spLocks noChangeArrowheads="1"/>
            </p:cNvSpPr>
            <p:nvPr/>
          </p:nvSpPr>
          <p:spPr bwMode="auto">
            <a:xfrm>
              <a:off x="590" y="26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0" name="Oval 9"/>
            <p:cNvSpPr>
              <a:spLocks noChangeArrowheads="1"/>
            </p:cNvSpPr>
            <p:nvPr/>
          </p:nvSpPr>
          <p:spPr bwMode="auto">
            <a:xfrm>
              <a:off x="926" y="20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1" name="Line 10"/>
            <p:cNvSpPr>
              <a:spLocks noChangeShapeType="1"/>
            </p:cNvSpPr>
            <p:nvPr/>
          </p:nvSpPr>
          <p:spPr bwMode="auto">
            <a:xfrm flipH="1">
              <a:off x="730" y="2252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2" name="Line 11"/>
            <p:cNvSpPr>
              <a:spLocks noChangeShapeType="1"/>
            </p:cNvSpPr>
            <p:nvPr/>
          </p:nvSpPr>
          <p:spPr bwMode="auto">
            <a:xfrm>
              <a:off x="1162" y="2252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3" name="Line 12"/>
            <p:cNvSpPr>
              <a:spLocks noChangeShapeType="1"/>
            </p:cNvSpPr>
            <p:nvPr/>
          </p:nvSpPr>
          <p:spPr bwMode="auto">
            <a:xfrm flipH="1">
              <a:off x="538" y="29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4" name="Line 13"/>
            <p:cNvSpPr>
              <a:spLocks noChangeShapeType="1"/>
            </p:cNvSpPr>
            <p:nvPr/>
          </p:nvSpPr>
          <p:spPr bwMode="auto">
            <a:xfrm flipH="1">
              <a:off x="1210" y="29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5" name="Line 14"/>
            <p:cNvSpPr>
              <a:spLocks noChangeShapeType="1"/>
            </p:cNvSpPr>
            <p:nvPr/>
          </p:nvSpPr>
          <p:spPr bwMode="auto">
            <a:xfrm>
              <a:off x="778" y="29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6" name="Line 15"/>
            <p:cNvSpPr>
              <a:spLocks noChangeShapeType="1"/>
            </p:cNvSpPr>
            <p:nvPr/>
          </p:nvSpPr>
          <p:spPr bwMode="auto">
            <a:xfrm>
              <a:off x="1450" y="2876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7" name="Oval 16"/>
            <p:cNvSpPr>
              <a:spLocks noChangeArrowheads="1"/>
            </p:cNvSpPr>
            <p:nvPr/>
          </p:nvSpPr>
          <p:spPr bwMode="auto">
            <a:xfrm>
              <a:off x="1262" y="26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8" name="Rectangle 17"/>
            <p:cNvSpPr>
              <a:spLocks noChangeArrowheads="1"/>
            </p:cNvSpPr>
            <p:nvPr/>
          </p:nvSpPr>
          <p:spPr bwMode="auto">
            <a:xfrm>
              <a:off x="480" y="31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889" name="Rectangle 18"/>
            <p:cNvSpPr>
              <a:spLocks noChangeArrowheads="1"/>
            </p:cNvSpPr>
            <p:nvPr/>
          </p:nvSpPr>
          <p:spPr bwMode="auto">
            <a:xfrm>
              <a:off x="816" y="31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152" y="31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891" name="Rectangle 20"/>
            <p:cNvSpPr>
              <a:spLocks noChangeArrowheads="1"/>
            </p:cNvSpPr>
            <p:nvPr/>
          </p:nvSpPr>
          <p:spPr bwMode="auto">
            <a:xfrm>
              <a:off x="1488" y="31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38914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600" smtClean="0">
                <a:solidFill>
                  <a:srgbClr val="3333FF"/>
                </a:solidFill>
              </a:rPr>
              <a:t>WEPL(T) = </a:t>
            </a:r>
            <a:r>
              <a:rPr lang="en-US" altLang="ko-KR" sz="2600" smtClean="0">
                <a:solidFill>
                  <a:srgbClr val="3333FF"/>
                </a:solidFill>
                <a:latin typeface="Symbol" pitchFamily="18" charset="2"/>
              </a:rPr>
              <a:t>S</a:t>
            </a:r>
            <a:r>
              <a:rPr lang="en-US" altLang="ko-KR" sz="2600" smtClean="0">
                <a:solidFill>
                  <a:srgbClr val="3333FF"/>
                </a:solidFill>
              </a:rPr>
              <a:t> (weight of external node i)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600" smtClean="0">
                <a:solidFill>
                  <a:srgbClr val="3333FF"/>
                </a:solidFill>
              </a:rPr>
              <a:t>                 * (distance of node i from root of T)</a:t>
            </a:r>
            <a:endParaRPr lang="ko-KR" altLang="en-US" smtClean="0">
              <a:solidFill>
                <a:srgbClr val="3333FF"/>
              </a:solidFill>
            </a:endParaRPr>
          </a:p>
        </p:txBody>
      </p:sp>
      <p:sp>
        <p:nvSpPr>
          <p:cNvPr id="389142" name="Rectangle 22"/>
          <p:cNvSpPr>
            <a:spLocks noChangeArrowheads="1"/>
          </p:cNvSpPr>
          <p:nvPr/>
        </p:nvSpPr>
        <p:spPr bwMode="auto">
          <a:xfrm>
            <a:off x="3276600" y="3429000"/>
            <a:ext cx="556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WEPL(T) = 4 * 2 + 3*2 + 6*2 + 9*2</a:t>
            </a:r>
          </a:p>
          <a:p>
            <a:pPr marL="342900" indent="-342900" eaLnBrk="0" latinLnBrk="0" hangingPunct="0">
              <a:spcBef>
                <a:spcPct val="2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                 = 44</a:t>
            </a:r>
          </a:p>
          <a:p>
            <a:pPr marL="742950" lvl="1" indent="-285750" eaLnBrk="0" latinLnBrk="0" hangingPunct="0">
              <a:spcBef>
                <a:spcPct val="20000"/>
              </a:spcBef>
            </a:pPr>
            <a:endParaRPr kumimoji="0" lang="ko-KR" altLang="en-US" sz="2800">
              <a:solidFill>
                <a:srgbClr val="3333FF"/>
              </a:solidFill>
              <a:latin typeface="Times New Roman" pitchFamily="18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990600" y="3200400"/>
            <a:ext cx="1524000" cy="1387475"/>
            <a:chOff x="672" y="1248"/>
            <a:chExt cx="960" cy="874"/>
          </a:xfrm>
        </p:grpSpPr>
        <p:sp>
          <p:nvSpPr>
            <p:cNvPr id="36872" name="Text Box 25"/>
            <p:cNvSpPr txBox="1">
              <a:spLocks noChangeArrowheads="1"/>
            </p:cNvSpPr>
            <p:nvPr/>
          </p:nvSpPr>
          <p:spPr bwMode="auto">
            <a:xfrm>
              <a:off x="672" y="187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873" name="Text Box 26"/>
            <p:cNvSpPr txBox="1">
              <a:spLocks noChangeArrowheads="1"/>
            </p:cNvSpPr>
            <p:nvPr/>
          </p:nvSpPr>
          <p:spPr bwMode="auto">
            <a:xfrm>
              <a:off x="1296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6874" name="Text Box 27"/>
            <p:cNvSpPr txBox="1">
              <a:spLocks noChangeArrowheads="1"/>
            </p:cNvSpPr>
            <p:nvPr/>
          </p:nvSpPr>
          <p:spPr bwMode="auto">
            <a:xfrm>
              <a:off x="960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22</a:t>
              </a: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1" grpId="0" autoUpdateAnimBg="0"/>
      <p:bldP spid="389142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Weighted External Path Length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600" smtClean="0">
                <a:solidFill>
                  <a:srgbClr val="3333FF"/>
                </a:solidFill>
              </a:rPr>
              <a:t>WEPL(T) = </a:t>
            </a:r>
            <a:r>
              <a:rPr lang="en-US" altLang="ko-KR" sz="2600" smtClean="0">
                <a:solidFill>
                  <a:srgbClr val="3333FF"/>
                </a:solidFill>
                <a:latin typeface="Symbol" pitchFamily="18" charset="2"/>
              </a:rPr>
              <a:t>S </a:t>
            </a:r>
            <a:r>
              <a:rPr lang="en-US" altLang="ko-KR" sz="2600" smtClean="0">
                <a:solidFill>
                  <a:srgbClr val="3333FF"/>
                </a:solidFill>
              </a:rPr>
              <a:t>(weight of external node i)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600" smtClean="0">
                <a:solidFill>
                  <a:srgbClr val="3333FF"/>
                </a:solidFill>
              </a:rPr>
              <a:t>                * (distance of node i from root of T)</a:t>
            </a:r>
            <a:endParaRPr lang="ko-KR" altLang="en-US" smtClean="0">
              <a:solidFill>
                <a:srgbClr val="3333FF"/>
              </a:solidFill>
            </a:endParaRP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3276600" y="3429000"/>
            <a:ext cx="556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WEPL(T) = 4 * 3 + 3*3 + 6*2 + 9*1</a:t>
            </a:r>
          </a:p>
          <a:p>
            <a:pPr marL="342900" indent="-342900" eaLnBrk="0" latinLnBrk="0" hangingPunct="0">
              <a:spcBef>
                <a:spcPct val="2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                 = 42</a:t>
            </a:r>
            <a:endParaRPr kumimoji="0" lang="ko-KR" altLang="en-US" sz="2800">
              <a:solidFill>
                <a:srgbClr val="3333FF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2725" y="2978150"/>
            <a:ext cx="3057525" cy="3163888"/>
            <a:chOff x="134" y="1876"/>
            <a:chExt cx="1926" cy="1993"/>
          </a:xfrm>
        </p:grpSpPr>
        <p:sp>
          <p:nvSpPr>
            <p:cNvPr id="37900" name="Rectangle 7"/>
            <p:cNvSpPr>
              <a:spLocks noChangeArrowheads="1"/>
            </p:cNvSpPr>
            <p:nvPr/>
          </p:nvSpPr>
          <p:spPr bwMode="auto">
            <a:xfrm>
              <a:off x="149" y="3652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01" name="Rectangle 8"/>
            <p:cNvSpPr>
              <a:spLocks noChangeArrowheads="1"/>
            </p:cNvSpPr>
            <p:nvPr/>
          </p:nvSpPr>
          <p:spPr bwMode="auto">
            <a:xfrm>
              <a:off x="485" y="3652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02" name="Rectangle 9"/>
            <p:cNvSpPr>
              <a:spLocks noChangeArrowheads="1"/>
            </p:cNvSpPr>
            <p:nvPr/>
          </p:nvSpPr>
          <p:spPr bwMode="auto">
            <a:xfrm>
              <a:off x="931" y="3109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03" name="Oval 10"/>
            <p:cNvSpPr>
              <a:spLocks noChangeArrowheads="1"/>
            </p:cNvSpPr>
            <p:nvPr/>
          </p:nvSpPr>
          <p:spPr bwMode="auto">
            <a:xfrm>
              <a:off x="244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04" name="Oval 11"/>
            <p:cNvSpPr>
              <a:spLocks noChangeArrowheads="1"/>
            </p:cNvSpPr>
            <p:nvPr/>
          </p:nvSpPr>
          <p:spPr bwMode="auto">
            <a:xfrm>
              <a:off x="580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05" name="Oval 12"/>
            <p:cNvSpPr>
              <a:spLocks noChangeArrowheads="1"/>
            </p:cNvSpPr>
            <p:nvPr/>
          </p:nvSpPr>
          <p:spPr bwMode="auto">
            <a:xfrm>
              <a:off x="1252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06" name="Line 13"/>
            <p:cNvSpPr>
              <a:spLocks noChangeShapeType="1"/>
            </p:cNvSpPr>
            <p:nvPr/>
          </p:nvSpPr>
          <p:spPr bwMode="auto">
            <a:xfrm flipH="1">
              <a:off x="816" y="2112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7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8" name="Line 15"/>
            <p:cNvSpPr>
              <a:spLocks noChangeShapeType="1"/>
            </p:cNvSpPr>
            <p:nvPr/>
          </p:nvSpPr>
          <p:spPr bwMode="auto">
            <a:xfrm flipH="1">
              <a:off x="432" y="278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9" name="Line 16"/>
            <p:cNvSpPr>
              <a:spLocks noChangeShapeType="1"/>
            </p:cNvSpPr>
            <p:nvPr/>
          </p:nvSpPr>
          <p:spPr bwMode="auto">
            <a:xfrm>
              <a:off x="816" y="278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0" name="Line 17"/>
            <p:cNvSpPr>
              <a:spLocks noChangeShapeType="1"/>
            </p:cNvSpPr>
            <p:nvPr/>
          </p:nvSpPr>
          <p:spPr bwMode="auto">
            <a:xfrm flipH="1">
              <a:off x="192" y="340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1" name="Line 18"/>
            <p:cNvSpPr>
              <a:spLocks noChangeShapeType="1"/>
            </p:cNvSpPr>
            <p:nvPr/>
          </p:nvSpPr>
          <p:spPr bwMode="auto">
            <a:xfrm>
              <a:off x="480" y="340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2" name="Rectangle 19"/>
            <p:cNvSpPr>
              <a:spLocks noChangeArrowheads="1"/>
            </p:cNvSpPr>
            <p:nvPr/>
          </p:nvSpPr>
          <p:spPr bwMode="auto">
            <a:xfrm>
              <a:off x="134" y="36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913" name="Rectangle 20"/>
            <p:cNvSpPr>
              <a:spLocks noChangeArrowheads="1"/>
            </p:cNvSpPr>
            <p:nvPr/>
          </p:nvSpPr>
          <p:spPr bwMode="auto">
            <a:xfrm>
              <a:off x="470" y="36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14" name="Rectangle 21"/>
            <p:cNvSpPr>
              <a:spLocks noChangeArrowheads="1"/>
            </p:cNvSpPr>
            <p:nvPr/>
          </p:nvSpPr>
          <p:spPr bwMode="auto">
            <a:xfrm>
              <a:off x="916" y="30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915" name="Rectangle 22"/>
            <p:cNvSpPr>
              <a:spLocks noChangeArrowheads="1"/>
            </p:cNvSpPr>
            <p:nvPr/>
          </p:nvSpPr>
          <p:spPr bwMode="auto">
            <a:xfrm>
              <a:off x="1876" y="2500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16" name="Rectangle 23"/>
            <p:cNvSpPr>
              <a:spLocks noChangeArrowheads="1"/>
            </p:cNvSpPr>
            <p:nvPr/>
          </p:nvSpPr>
          <p:spPr bwMode="auto">
            <a:xfrm>
              <a:off x="1861" y="246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57200" y="2971800"/>
            <a:ext cx="2057400" cy="2378075"/>
            <a:chOff x="3264" y="1008"/>
            <a:chExt cx="1296" cy="1498"/>
          </a:xfrm>
        </p:grpSpPr>
        <p:sp>
          <p:nvSpPr>
            <p:cNvPr id="37897" name="Text Box 26"/>
            <p:cNvSpPr txBox="1">
              <a:spLocks noChangeArrowheads="1"/>
            </p:cNvSpPr>
            <p:nvPr/>
          </p:nvSpPr>
          <p:spPr bwMode="auto">
            <a:xfrm>
              <a:off x="3264" y="225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898" name="Text Box 27"/>
            <p:cNvSpPr txBox="1">
              <a:spLocks noChangeArrowheads="1"/>
            </p:cNvSpPr>
            <p:nvPr/>
          </p:nvSpPr>
          <p:spPr bwMode="auto">
            <a:xfrm>
              <a:off x="3552" y="163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7899" name="Text Box 28"/>
            <p:cNvSpPr txBox="1">
              <a:spLocks noChangeArrowheads="1"/>
            </p:cNvSpPr>
            <p:nvPr/>
          </p:nvSpPr>
          <p:spPr bwMode="auto">
            <a:xfrm>
              <a:off x="4224" y="100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22</a:t>
              </a:r>
            </a:p>
          </p:txBody>
        </p:sp>
      </p:grp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2411413" y="5300663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Find a merge tree with minimum WEPL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build="p" bldLvl="2" autoUpdateAnimBg="0"/>
      <p:bldP spid="3901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Huffman Trees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Trees that have minimum WEPL.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Binary trees with minimum WEPL may be constructed using a greedy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Huffman codes: codes defined by minimum WEPL trees.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Greedy Algorithm For Binary Trees</a:t>
            </a:r>
            <a:endParaRPr lang="ko-KR" altLang="en-US" sz="3800" smtClean="0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2600" smtClean="0"/>
              <a:t>Start with a collection of external nodes, each with one of the given weights. Each external node defines a different tree.</a:t>
            </a:r>
          </a:p>
          <a:p>
            <a:pPr eaLnBrk="1" hangingPunct="1"/>
            <a:r>
              <a:rPr lang="en-US" altLang="ko-KR" sz="2600" smtClean="0"/>
              <a:t>Reduce number of trees by </a:t>
            </a:r>
            <a:r>
              <a:rPr lang="en-US" altLang="ko-KR" sz="2600" smtClean="0">
                <a:solidFill>
                  <a:srgbClr val="3333FF"/>
                </a:solidFill>
              </a:rPr>
              <a:t>1</a:t>
            </a:r>
            <a:r>
              <a:rPr lang="en-US" altLang="ko-KR" sz="2600" smtClean="0"/>
              <a:t>.</a:t>
            </a:r>
          </a:p>
          <a:p>
            <a:pPr lvl="1" eaLnBrk="1" hangingPunct="1"/>
            <a:r>
              <a:rPr lang="en-US" altLang="ko-KR" sz="2200" smtClean="0"/>
              <a:t>Select </a:t>
            </a:r>
            <a:r>
              <a:rPr lang="en-US" altLang="ko-KR" sz="2200" smtClean="0">
                <a:solidFill>
                  <a:srgbClr val="3333FF"/>
                </a:solidFill>
              </a:rPr>
              <a:t>2</a:t>
            </a:r>
            <a:r>
              <a:rPr lang="en-US" altLang="ko-KR" sz="2200" smtClean="0"/>
              <a:t> trees with minimum weight.</a:t>
            </a:r>
          </a:p>
          <a:p>
            <a:pPr lvl="1" eaLnBrk="1" hangingPunct="1"/>
            <a:r>
              <a:rPr lang="en-US" altLang="ko-KR" sz="2200" smtClean="0"/>
              <a:t>Combine them by making them children of a new root node.</a:t>
            </a:r>
          </a:p>
          <a:p>
            <a:pPr lvl="1" eaLnBrk="1" hangingPunct="1"/>
            <a:r>
              <a:rPr lang="en-US" altLang="ko-KR" sz="2200" smtClean="0"/>
              <a:t>The weight of the new tree is the sum of the weights of the individual trees.</a:t>
            </a:r>
          </a:p>
          <a:p>
            <a:pPr lvl="1" eaLnBrk="1" hangingPunct="1"/>
            <a:r>
              <a:rPr lang="en-US" altLang="ko-KR" sz="2200" smtClean="0"/>
              <a:t>Add new tree to tree collection.</a:t>
            </a:r>
          </a:p>
          <a:p>
            <a:pPr eaLnBrk="1" hangingPunct="1"/>
            <a:r>
              <a:rPr lang="en-US" altLang="ko-KR" sz="2600" smtClean="0"/>
              <a:t>Repeat reduce step until only </a:t>
            </a:r>
            <a:r>
              <a:rPr lang="en-US" altLang="ko-KR" sz="2600" smtClean="0">
                <a:solidFill>
                  <a:srgbClr val="3333FF"/>
                </a:solidFill>
              </a:rPr>
              <a:t>1 </a:t>
            </a:r>
            <a:r>
              <a:rPr lang="en-US" altLang="ko-KR" sz="2600" smtClean="0"/>
              <a:t>tree remains.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7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7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7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7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7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7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6096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n = 5, w[0:4] = [2, 5, 4, 7, 9].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286000"/>
            <a:ext cx="6019800" cy="3886200"/>
            <a:chOff x="1056" y="1872"/>
            <a:chExt cx="3792" cy="2448"/>
          </a:xfrm>
        </p:grpSpPr>
        <p:grpSp>
          <p:nvGrpSpPr>
            <p:cNvPr id="40966" name="Group 5"/>
            <p:cNvGrpSpPr>
              <a:grpSpLocks/>
            </p:cNvGrpSpPr>
            <p:nvPr/>
          </p:nvGrpSpPr>
          <p:grpSpPr bwMode="auto">
            <a:xfrm>
              <a:off x="1056" y="1872"/>
              <a:ext cx="3792" cy="2448"/>
              <a:chOff x="1056" y="1872"/>
              <a:chExt cx="3792" cy="2448"/>
            </a:xfrm>
          </p:grpSpPr>
          <p:sp>
            <p:nvSpPr>
              <p:cNvPr id="40968" name="Text Box 6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FrnkGothITC Hv BT" pitchFamily="34" charset="0"/>
                  </a:rPr>
                  <a:t>9</a:t>
                </a:r>
              </a:p>
            </p:txBody>
          </p:sp>
          <p:sp>
            <p:nvSpPr>
              <p:cNvPr id="40969" name="Freeform 7"/>
              <p:cNvSpPr>
                <a:spLocks/>
              </p:cNvSpPr>
              <p:nvPr/>
            </p:nvSpPr>
            <p:spPr bwMode="auto">
              <a:xfrm>
                <a:off x="1056" y="1872"/>
                <a:ext cx="3792" cy="2448"/>
              </a:xfrm>
              <a:custGeom>
                <a:avLst/>
                <a:gdLst>
                  <a:gd name="T0" fmla="*/ 1087 w 3022"/>
                  <a:gd name="T1" fmla="*/ 2083 h 1789"/>
                  <a:gd name="T2" fmla="*/ 227 w 3022"/>
                  <a:gd name="T3" fmla="*/ 2588 h 1789"/>
                  <a:gd name="T4" fmla="*/ 148 w 3022"/>
                  <a:gd name="T5" fmla="*/ 2958 h 1789"/>
                  <a:gd name="T6" fmla="*/ 0 w 3022"/>
                  <a:gd name="T7" fmla="*/ 3904 h 1789"/>
                  <a:gd name="T8" fmla="*/ 39 w 3022"/>
                  <a:gd name="T9" fmla="*/ 4793 h 1789"/>
                  <a:gd name="T10" fmla="*/ 186 w 3022"/>
                  <a:gd name="T11" fmla="*/ 5235 h 1789"/>
                  <a:gd name="T12" fmla="*/ 261 w 3022"/>
                  <a:gd name="T13" fmla="*/ 5795 h 1789"/>
                  <a:gd name="T14" fmla="*/ 449 w 3022"/>
                  <a:gd name="T15" fmla="*/ 7563 h 1789"/>
                  <a:gd name="T16" fmla="*/ 415 w 3022"/>
                  <a:gd name="T17" fmla="*/ 8129 h 1789"/>
                  <a:gd name="T18" fmla="*/ 449 w 3022"/>
                  <a:gd name="T19" fmla="*/ 9013 h 1789"/>
                  <a:gd name="T20" fmla="*/ 1427 w 3022"/>
                  <a:gd name="T21" fmla="*/ 9834 h 1789"/>
                  <a:gd name="T22" fmla="*/ 1915 w 3022"/>
                  <a:gd name="T23" fmla="*/ 10083 h 1789"/>
                  <a:gd name="T24" fmla="*/ 2737 w 3022"/>
                  <a:gd name="T25" fmla="*/ 10714 h 1789"/>
                  <a:gd name="T26" fmla="*/ 3185 w 3022"/>
                  <a:gd name="T27" fmla="*/ 11096 h 1789"/>
                  <a:gd name="T28" fmla="*/ 5621 w 3022"/>
                  <a:gd name="T29" fmla="*/ 11534 h 1789"/>
                  <a:gd name="T30" fmla="*/ 8993 w 3022"/>
                  <a:gd name="T31" fmla="*/ 11345 h 1789"/>
                  <a:gd name="T32" fmla="*/ 9702 w 3022"/>
                  <a:gd name="T33" fmla="*/ 11096 h 1789"/>
                  <a:gd name="T34" fmla="*/ 9972 w 3022"/>
                  <a:gd name="T35" fmla="*/ 10587 h 1789"/>
                  <a:gd name="T36" fmla="*/ 11013 w 3022"/>
                  <a:gd name="T37" fmla="*/ 8946 h 1789"/>
                  <a:gd name="T38" fmla="*/ 11469 w 3022"/>
                  <a:gd name="T39" fmla="*/ 6303 h 1789"/>
                  <a:gd name="T40" fmla="*/ 11094 w 3022"/>
                  <a:gd name="T41" fmla="*/ 1835 h 1789"/>
                  <a:gd name="T42" fmla="*/ 10939 w 3022"/>
                  <a:gd name="T43" fmla="*/ 946 h 1789"/>
                  <a:gd name="T44" fmla="*/ 10721 w 3022"/>
                  <a:gd name="T45" fmla="*/ 885 h 1789"/>
                  <a:gd name="T46" fmla="*/ 9669 w 3022"/>
                  <a:gd name="T47" fmla="*/ 820 h 1789"/>
                  <a:gd name="T48" fmla="*/ 8767 w 3022"/>
                  <a:gd name="T49" fmla="*/ 695 h 1789"/>
                  <a:gd name="T50" fmla="*/ 3490 w 3022"/>
                  <a:gd name="T51" fmla="*/ 753 h 1789"/>
                  <a:gd name="T52" fmla="*/ 3111 w 3022"/>
                  <a:gd name="T53" fmla="*/ 695 h 1789"/>
                  <a:gd name="T54" fmla="*/ 2925 w 3022"/>
                  <a:gd name="T55" fmla="*/ 256 h 1789"/>
                  <a:gd name="T56" fmla="*/ 2809 w 3022"/>
                  <a:gd name="T57" fmla="*/ 193 h 1789"/>
                  <a:gd name="T58" fmla="*/ 2697 w 3022"/>
                  <a:gd name="T59" fmla="*/ 67 h 1789"/>
                  <a:gd name="T60" fmla="*/ 1836 w 3022"/>
                  <a:gd name="T61" fmla="*/ 0 h 1789"/>
                  <a:gd name="T62" fmla="*/ 1383 w 3022"/>
                  <a:gd name="T63" fmla="*/ 820 h 1789"/>
                  <a:gd name="T64" fmla="*/ 1351 w 3022"/>
                  <a:gd name="T65" fmla="*/ 1069 h 1789"/>
                  <a:gd name="T66" fmla="*/ 1272 w 3022"/>
                  <a:gd name="T67" fmla="*/ 1448 h 1789"/>
                  <a:gd name="T68" fmla="*/ 1087 w 3022"/>
                  <a:gd name="T69" fmla="*/ 2083 h 17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22"/>
                  <a:gd name="T106" fmla="*/ 0 h 1789"/>
                  <a:gd name="T107" fmla="*/ 3022 w 3022"/>
                  <a:gd name="T108" fmla="*/ 1789 h 17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22" h="1789">
                    <a:moveTo>
                      <a:pt x="278" y="317"/>
                    </a:moveTo>
                    <a:cubicBezTo>
                      <a:pt x="205" y="343"/>
                      <a:pt x="126" y="356"/>
                      <a:pt x="58" y="394"/>
                    </a:cubicBezTo>
                    <a:cubicBezTo>
                      <a:pt x="40" y="404"/>
                      <a:pt x="44" y="432"/>
                      <a:pt x="38" y="451"/>
                    </a:cubicBezTo>
                    <a:cubicBezTo>
                      <a:pt x="24" y="499"/>
                      <a:pt x="14" y="547"/>
                      <a:pt x="0" y="595"/>
                    </a:cubicBezTo>
                    <a:cubicBezTo>
                      <a:pt x="3" y="640"/>
                      <a:pt x="0" y="686"/>
                      <a:pt x="10" y="730"/>
                    </a:cubicBezTo>
                    <a:cubicBezTo>
                      <a:pt x="16" y="755"/>
                      <a:pt x="38" y="773"/>
                      <a:pt x="48" y="797"/>
                    </a:cubicBezTo>
                    <a:cubicBezTo>
                      <a:pt x="59" y="824"/>
                      <a:pt x="60" y="854"/>
                      <a:pt x="67" y="883"/>
                    </a:cubicBezTo>
                    <a:cubicBezTo>
                      <a:pt x="78" y="975"/>
                      <a:pt x="103" y="1060"/>
                      <a:pt x="115" y="1152"/>
                    </a:cubicBezTo>
                    <a:cubicBezTo>
                      <a:pt x="112" y="1181"/>
                      <a:pt x="106" y="1210"/>
                      <a:pt x="106" y="1239"/>
                    </a:cubicBezTo>
                    <a:cubicBezTo>
                      <a:pt x="106" y="1284"/>
                      <a:pt x="107" y="1329"/>
                      <a:pt x="115" y="1373"/>
                    </a:cubicBezTo>
                    <a:cubicBezTo>
                      <a:pt x="131" y="1467"/>
                      <a:pt x="310" y="1484"/>
                      <a:pt x="365" y="1498"/>
                    </a:cubicBezTo>
                    <a:cubicBezTo>
                      <a:pt x="407" y="1509"/>
                      <a:pt x="448" y="1523"/>
                      <a:pt x="490" y="1536"/>
                    </a:cubicBezTo>
                    <a:cubicBezTo>
                      <a:pt x="621" y="1630"/>
                      <a:pt x="489" y="1545"/>
                      <a:pt x="701" y="1632"/>
                    </a:cubicBezTo>
                    <a:cubicBezTo>
                      <a:pt x="741" y="1648"/>
                      <a:pt x="776" y="1676"/>
                      <a:pt x="816" y="1690"/>
                    </a:cubicBezTo>
                    <a:cubicBezTo>
                      <a:pt x="1013" y="1760"/>
                      <a:pt x="1236" y="1751"/>
                      <a:pt x="1440" y="1757"/>
                    </a:cubicBezTo>
                    <a:cubicBezTo>
                      <a:pt x="1731" y="1789"/>
                      <a:pt x="2014" y="1750"/>
                      <a:pt x="2304" y="1728"/>
                    </a:cubicBezTo>
                    <a:cubicBezTo>
                      <a:pt x="2336" y="1723"/>
                      <a:pt x="2443" y="1714"/>
                      <a:pt x="2486" y="1690"/>
                    </a:cubicBezTo>
                    <a:cubicBezTo>
                      <a:pt x="2503" y="1680"/>
                      <a:pt x="2546" y="1621"/>
                      <a:pt x="2554" y="1613"/>
                    </a:cubicBezTo>
                    <a:cubicBezTo>
                      <a:pt x="2840" y="1349"/>
                      <a:pt x="2674" y="1533"/>
                      <a:pt x="2822" y="1363"/>
                    </a:cubicBezTo>
                    <a:cubicBezTo>
                      <a:pt x="2886" y="1201"/>
                      <a:pt x="2919" y="1123"/>
                      <a:pt x="2938" y="960"/>
                    </a:cubicBezTo>
                    <a:cubicBezTo>
                      <a:pt x="2933" y="702"/>
                      <a:pt x="3022" y="459"/>
                      <a:pt x="2842" y="279"/>
                    </a:cubicBezTo>
                    <a:cubicBezTo>
                      <a:pt x="2837" y="252"/>
                      <a:pt x="2836" y="161"/>
                      <a:pt x="2803" y="144"/>
                    </a:cubicBezTo>
                    <a:cubicBezTo>
                      <a:pt x="2786" y="135"/>
                      <a:pt x="2765" y="136"/>
                      <a:pt x="2746" y="135"/>
                    </a:cubicBezTo>
                    <a:cubicBezTo>
                      <a:pt x="2656" y="130"/>
                      <a:pt x="2567" y="129"/>
                      <a:pt x="2477" y="125"/>
                    </a:cubicBezTo>
                    <a:cubicBezTo>
                      <a:pt x="2403" y="121"/>
                      <a:pt x="2321" y="113"/>
                      <a:pt x="2246" y="106"/>
                    </a:cubicBezTo>
                    <a:cubicBezTo>
                      <a:pt x="1040" y="126"/>
                      <a:pt x="1491" y="142"/>
                      <a:pt x="893" y="115"/>
                    </a:cubicBezTo>
                    <a:cubicBezTo>
                      <a:pt x="861" y="112"/>
                      <a:pt x="825" y="121"/>
                      <a:pt x="797" y="106"/>
                    </a:cubicBezTo>
                    <a:cubicBezTo>
                      <a:pt x="773" y="93"/>
                      <a:pt x="775" y="48"/>
                      <a:pt x="749" y="39"/>
                    </a:cubicBezTo>
                    <a:cubicBezTo>
                      <a:pt x="739" y="36"/>
                      <a:pt x="729" y="34"/>
                      <a:pt x="720" y="29"/>
                    </a:cubicBezTo>
                    <a:cubicBezTo>
                      <a:pt x="710" y="24"/>
                      <a:pt x="702" y="11"/>
                      <a:pt x="691" y="10"/>
                    </a:cubicBezTo>
                    <a:cubicBezTo>
                      <a:pt x="618" y="2"/>
                      <a:pt x="544" y="3"/>
                      <a:pt x="470" y="0"/>
                    </a:cubicBezTo>
                    <a:cubicBezTo>
                      <a:pt x="391" y="17"/>
                      <a:pt x="378" y="30"/>
                      <a:pt x="355" y="125"/>
                    </a:cubicBezTo>
                    <a:cubicBezTo>
                      <a:pt x="352" y="138"/>
                      <a:pt x="350" y="151"/>
                      <a:pt x="346" y="163"/>
                    </a:cubicBezTo>
                    <a:cubicBezTo>
                      <a:pt x="340" y="183"/>
                      <a:pt x="326" y="221"/>
                      <a:pt x="326" y="221"/>
                    </a:cubicBezTo>
                    <a:cubicBezTo>
                      <a:pt x="314" y="307"/>
                      <a:pt x="323" y="272"/>
                      <a:pt x="278" y="317"/>
                    </a:cubicBezTo>
                    <a:close/>
                  </a:path>
                </a:pathLst>
              </a:cu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970" name="Rectangle 8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288" cy="288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1" name="Text Box 9"/>
              <p:cNvSpPr txBox="1">
                <a:spLocks noChangeArrowheads="1"/>
              </p:cNvSpPr>
              <p:nvPr/>
            </p:nvSpPr>
            <p:spPr bwMode="auto">
              <a:xfrm>
                <a:off x="1920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FrnkGothITC Hv BT" pitchFamily="34" charset="0"/>
                  </a:rPr>
                  <a:t>2</a:t>
                </a:r>
              </a:p>
            </p:txBody>
          </p:sp>
          <p:sp>
            <p:nvSpPr>
              <p:cNvPr id="40972" name="Rectangle 10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3" name="Text Box 11"/>
              <p:cNvSpPr txBox="1">
                <a:spLocks noChangeArrowheads="1"/>
              </p:cNvSpPr>
              <p:nvPr/>
            </p:nvSpPr>
            <p:spPr bwMode="auto">
              <a:xfrm>
                <a:off x="2448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FrnkGothITC Hv BT" pitchFamily="34" charset="0"/>
                  </a:rPr>
                  <a:t>5</a:t>
                </a:r>
              </a:p>
            </p:txBody>
          </p:sp>
          <p:sp>
            <p:nvSpPr>
              <p:cNvPr id="40974" name="Rectangle 12"/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288" cy="288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5" name="Text Box 13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FrnkGothITC Hv BT" pitchFamily="34" charset="0"/>
                  </a:rPr>
                  <a:t>4</a:t>
                </a:r>
              </a:p>
            </p:txBody>
          </p:sp>
          <p:sp>
            <p:nvSpPr>
              <p:cNvPr id="40976" name="Rectangle 14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288" cy="288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7" name="Rectangle 15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288" cy="288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8" name="Text Box 16"/>
              <p:cNvSpPr txBox="1">
                <a:spLocks noChangeArrowheads="1"/>
              </p:cNvSpPr>
              <p:nvPr/>
            </p:nvSpPr>
            <p:spPr bwMode="auto">
              <a:xfrm>
                <a:off x="3504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FrnkGothITC Hv BT" pitchFamily="34" charset="0"/>
                  </a:rPr>
                  <a:t>7</a:t>
                </a:r>
              </a:p>
            </p:txBody>
          </p:sp>
        </p:grpSp>
        <p:sp>
          <p:nvSpPr>
            <p:cNvPr id="40967" name="Text Box 17"/>
            <p:cNvSpPr txBox="1">
              <a:spLocks noChangeArrowheads="1"/>
            </p:cNvSpPr>
            <p:nvPr/>
          </p:nvSpPr>
          <p:spPr bwMode="auto">
            <a:xfrm>
              <a:off x="4032" y="230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9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248400" y="2743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9</a:t>
            </a:r>
          </a:p>
        </p:txBody>
      </p:sp>
      <p:sp>
        <p:nvSpPr>
          <p:cNvPr id="41988" name="Freeform 3"/>
          <p:cNvSpPr>
            <a:spLocks/>
          </p:cNvSpPr>
          <p:nvPr/>
        </p:nvSpPr>
        <p:spPr bwMode="auto">
          <a:xfrm>
            <a:off x="1600200" y="2057400"/>
            <a:ext cx="6019800" cy="3886200"/>
          </a:xfrm>
          <a:custGeom>
            <a:avLst/>
            <a:gdLst>
              <a:gd name="T0" fmla="*/ 2147483647 w 3022"/>
              <a:gd name="T1" fmla="*/ 2147483647 h 1789"/>
              <a:gd name="T2" fmla="*/ 2147483647 w 3022"/>
              <a:gd name="T3" fmla="*/ 2147483647 h 1789"/>
              <a:gd name="T4" fmla="*/ 2147483647 w 3022"/>
              <a:gd name="T5" fmla="*/ 2147483647 h 1789"/>
              <a:gd name="T6" fmla="*/ 0 w 3022"/>
              <a:gd name="T7" fmla="*/ 2147483647 h 1789"/>
              <a:gd name="T8" fmla="*/ 2147483647 w 3022"/>
              <a:gd name="T9" fmla="*/ 2147483647 h 1789"/>
              <a:gd name="T10" fmla="*/ 2147483647 w 3022"/>
              <a:gd name="T11" fmla="*/ 2147483647 h 1789"/>
              <a:gd name="T12" fmla="*/ 2147483647 w 3022"/>
              <a:gd name="T13" fmla="*/ 2147483647 h 1789"/>
              <a:gd name="T14" fmla="*/ 2147483647 w 3022"/>
              <a:gd name="T15" fmla="*/ 2147483647 h 1789"/>
              <a:gd name="T16" fmla="*/ 2147483647 w 3022"/>
              <a:gd name="T17" fmla="*/ 2147483647 h 1789"/>
              <a:gd name="T18" fmla="*/ 2147483647 w 3022"/>
              <a:gd name="T19" fmla="*/ 2147483647 h 1789"/>
              <a:gd name="T20" fmla="*/ 2147483647 w 3022"/>
              <a:gd name="T21" fmla="*/ 2147483647 h 1789"/>
              <a:gd name="T22" fmla="*/ 2147483647 w 3022"/>
              <a:gd name="T23" fmla="*/ 2147483647 h 1789"/>
              <a:gd name="T24" fmla="*/ 2147483647 w 3022"/>
              <a:gd name="T25" fmla="*/ 2147483647 h 1789"/>
              <a:gd name="T26" fmla="*/ 2147483647 w 3022"/>
              <a:gd name="T27" fmla="*/ 2147483647 h 1789"/>
              <a:gd name="T28" fmla="*/ 2147483647 w 3022"/>
              <a:gd name="T29" fmla="*/ 2147483647 h 1789"/>
              <a:gd name="T30" fmla="*/ 2147483647 w 3022"/>
              <a:gd name="T31" fmla="*/ 2147483647 h 1789"/>
              <a:gd name="T32" fmla="*/ 2147483647 w 3022"/>
              <a:gd name="T33" fmla="*/ 2147483647 h 1789"/>
              <a:gd name="T34" fmla="*/ 2147483647 w 3022"/>
              <a:gd name="T35" fmla="*/ 2147483647 h 1789"/>
              <a:gd name="T36" fmla="*/ 2147483647 w 3022"/>
              <a:gd name="T37" fmla="*/ 2147483647 h 1789"/>
              <a:gd name="T38" fmla="*/ 2147483647 w 3022"/>
              <a:gd name="T39" fmla="*/ 2147483647 h 1789"/>
              <a:gd name="T40" fmla="*/ 2147483647 w 3022"/>
              <a:gd name="T41" fmla="*/ 2147483647 h 1789"/>
              <a:gd name="T42" fmla="*/ 2147483647 w 3022"/>
              <a:gd name="T43" fmla="*/ 2147483647 h 1789"/>
              <a:gd name="T44" fmla="*/ 2147483647 w 3022"/>
              <a:gd name="T45" fmla="*/ 2147483647 h 1789"/>
              <a:gd name="T46" fmla="*/ 2147483647 w 3022"/>
              <a:gd name="T47" fmla="*/ 2147483647 h 1789"/>
              <a:gd name="T48" fmla="*/ 2147483647 w 3022"/>
              <a:gd name="T49" fmla="*/ 2147483647 h 1789"/>
              <a:gd name="T50" fmla="*/ 2147483647 w 3022"/>
              <a:gd name="T51" fmla="*/ 2147483647 h 1789"/>
              <a:gd name="T52" fmla="*/ 2147483647 w 3022"/>
              <a:gd name="T53" fmla="*/ 2147483647 h 1789"/>
              <a:gd name="T54" fmla="*/ 2147483647 w 3022"/>
              <a:gd name="T55" fmla="*/ 2147483647 h 1789"/>
              <a:gd name="T56" fmla="*/ 2147483647 w 3022"/>
              <a:gd name="T57" fmla="*/ 2147483647 h 1789"/>
              <a:gd name="T58" fmla="*/ 2147483647 w 3022"/>
              <a:gd name="T59" fmla="*/ 2147483647 h 1789"/>
              <a:gd name="T60" fmla="*/ 2147483647 w 3022"/>
              <a:gd name="T61" fmla="*/ 0 h 1789"/>
              <a:gd name="T62" fmla="*/ 2147483647 w 3022"/>
              <a:gd name="T63" fmla="*/ 2147483647 h 1789"/>
              <a:gd name="T64" fmla="*/ 2147483647 w 3022"/>
              <a:gd name="T65" fmla="*/ 2147483647 h 1789"/>
              <a:gd name="T66" fmla="*/ 2147483647 w 3022"/>
              <a:gd name="T67" fmla="*/ 2147483647 h 1789"/>
              <a:gd name="T68" fmla="*/ 2147483647 w 3022"/>
              <a:gd name="T69" fmla="*/ 2147483647 h 17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22"/>
              <a:gd name="T106" fmla="*/ 0 h 1789"/>
              <a:gd name="T107" fmla="*/ 3022 w 3022"/>
              <a:gd name="T108" fmla="*/ 1789 h 178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733800" y="2743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3810000" y="2743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5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6248400" y="2743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5410200" y="2743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5486400" y="2743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7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3733800" y="2743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3810000" y="2743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5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5410200" y="2743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486400" y="2743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7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6248400" y="2743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6248400" y="2743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9</a:t>
            </a:r>
          </a:p>
        </p:txBody>
      </p:sp>
      <p:sp>
        <p:nvSpPr>
          <p:cNvPr id="42000" name="Rectangle 15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3505200" y="4648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3581400" y="4648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2</a:t>
            </a:r>
          </a:p>
        </p:txBody>
      </p:sp>
      <p:sp>
        <p:nvSpPr>
          <p:cNvPr id="4200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n = 5, w[0:4] = [2, 5, 4, 7, 9].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4632325" y="4648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4</a:t>
            </a:r>
          </a:p>
        </p:txBody>
      </p:sp>
      <p:sp>
        <p:nvSpPr>
          <p:cNvPr id="42006" name="Oval 21"/>
          <p:cNvSpPr>
            <a:spLocks noChangeArrowheads="1"/>
          </p:cNvSpPr>
          <p:nvPr/>
        </p:nvSpPr>
        <p:spPr bwMode="auto">
          <a:xfrm>
            <a:off x="3962400" y="37338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6</a:t>
            </a:r>
          </a:p>
        </p:txBody>
      </p:sp>
      <p:sp>
        <p:nvSpPr>
          <p:cNvPr id="42008" name="Line 23"/>
          <p:cNvSpPr>
            <a:spLocks noChangeShapeType="1"/>
          </p:cNvSpPr>
          <p:nvPr/>
        </p:nvSpPr>
        <p:spPr bwMode="auto">
          <a:xfrm flipH="1">
            <a:off x="3733800" y="41910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9" name="Line 24"/>
          <p:cNvSpPr>
            <a:spLocks noChangeShapeType="1"/>
          </p:cNvSpPr>
          <p:nvPr/>
        </p:nvSpPr>
        <p:spPr bwMode="auto">
          <a:xfrm>
            <a:off x="4419600" y="41910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External Merge Sort</a:t>
            </a:r>
            <a:endParaRPr lang="ko-KR" altLang="en-US" smtClean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Sort </a:t>
            </a:r>
            <a:r>
              <a:rPr lang="en-US" altLang="ko-KR" smtClean="0">
                <a:solidFill>
                  <a:srgbClr val="3333FF"/>
                </a:solidFill>
              </a:rPr>
              <a:t>10,000</a:t>
            </a:r>
            <a:r>
              <a:rPr lang="en-US" altLang="ko-KR" smtClean="0"/>
              <a:t> records.</a:t>
            </a:r>
          </a:p>
          <a:p>
            <a:pPr eaLnBrk="1" hangingPunct="1"/>
            <a:r>
              <a:rPr lang="en-US" altLang="ko-KR" smtClean="0"/>
              <a:t>Enough memory for </a:t>
            </a:r>
            <a:r>
              <a:rPr lang="en-US" altLang="ko-KR" smtClean="0">
                <a:solidFill>
                  <a:srgbClr val="3333FF"/>
                </a:solidFill>
              </a:rPr>
              <a:t>500</a:t>
            </a:r>
            <a:r>
              <a:rPr lang="en-US" altLang="ko-KR" smtClean="0"/>
              <a:t> records.</a:t>
            </a:r>
          </a:p>
          <a:p>
            <a:pPr eaLnBrk="1" hangingPunct="1"/>
            <a:r>
              <a:rPr lang="en-US" altLang="ko-KR" smtClean="0"/>
              <a:t>Block size is </a:t>
            </a:r>
            <a:r>
              <a:rPr lang="en-US" altLang="ko-KR" smtClean="0">
                <a:solidFill>
                  <a:srgbClr val="3333FF"/>
                </a:solidFill>
              </a:rPr>
              <a:t>100</a:t>
            </a:r>
            <a:r>
              <a:rPr lang="en-US" altLang="ko-KR" smtClean="0"/>
              <a:t> records.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t</a:t>
            </a:r>
            <a:r>
              <a:rPr lang="en-US" altLang="ko-KR" baseline="-25000" smtClean="0">
                <a:solidFill>
                  <a:srgbClr val="3333FF"/>
                </a:solidFill>
              </a:rPr>
              <a:t>IO</a:t>
            </a:r>
            <a:r>
              <a:rPr lang="en-US" altLang="ko-KR" smtClean="0"/>
              <a:t> = time to input/output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block</a:t>
            </a:r>
          </a:p>
          <a:p>
            <a:pPr lvl="1" eaLnBrk="1" hangingPunct="1"/>
            <a:r>
              <a:rPr lang="en-US" altLang="ko-KR" smtClean="0"/>
              <a:t>(includes seek, latency, and transmission times)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t</a:t>
            </a:r>
            <a:r>
              <a:rPr lang="en-US" altLang="ko-KR" baseline="-25000" smtClean="0">
                <a:solidFill>
                  <a:srgbClr val="3333FF"/>
                </a:solidFill>
              </a:rPr>
              <a:t>IS</a:t>
            </a:r>
            <a:r>
              <a:rPr lang="en-US" altLang="ko-KR" smtClean="0"/>
              <a:t> = time to internally sort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memory load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t</a:t>
            </a:r>
            <a:r>
              <a:rPr lang="en-US" altLang="ko-KR" baseline="-25000" smtClean="0">
                <a:solidFill>
                  <a:srgbClr val="3333FF"/>
                </a:solidFill>
              </a:rPr>
              <a:t>IM</a:t>
            </a:r>
            <a:r>
              <a:rPr lang="en-US" altLang="ko-KR" smtClean="0"/>
              <a:t> = time to internally merge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block load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endParaRPr lang="ko-KR" altLang="en-US" sz="260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8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8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8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reeform 2"/>
          <p:cNvSpPr>
            <a:spLocks/>
          </p:cNvSpPr>
          <p:nvPr/>
        </p:nvSpPr>
        <p:spPr bwMode="auto">
          <a:xfrm>
            <a:off x="1600200" y="2362200"/>
            <a:ext cx="6019800" cy="3886200"/>
          </a:xfrm>
          <a:custGeom>
            <a:avLst/>
            <a:gdLst>
              <a:gd name="T0" fmla="*/ 2147483647 w 3022"/>
              <a:gd name="T1" fmla="*/ 2147483647 h 1789"/>
              <a:gd name="T2" fmla="*/ 2147483647 w 3022"/>
              <a:gd name="T3" fmla="*/ 2147483647 h 1789"/>
              <a:gd name="T4" fmla="*/ 2147483647 w 3022"/>
              <a:gd name="T5" fmla="*/ 2147483647 h 1789"/>
              <a:gd name="T6" fmla="*/ 0 w 3022"/>
              <a:gd name="T7" fmla="*/ 2147483647 h 1789"/>
              <a:gd name="T8" fmla="*/ 2147483647 w 3022"/>
              <a:gd name="T9" fmla="*/ 2147483647 h 1789"/>
              <a:gd name="T10" fmla="*/ 2147483647 w 3022"/>
              <a:gd name="T11" fmla="*/ 2147483647 h 1789"/>
              <a:gd name="T12" fmla="*/ 2147483647 w 3022"/>
              <a:gd name="T13" fmla="*/ 2147483647 h 1789"/>
              <a:gd name="T14" fmla="*/ 2147483647 w 3022"/>
              <a:gd name="T15" fmla="*/ 2147483647 h 1789"/>
              <a:gd name="T16" fmla="*/ 2147483647 w 3022"/>
              <a:gd name="T17" fmla="*/ 2147483647 h 1789"/>
              <a:gd name="T18" fmla="*/ 2147483647 w 3022"/>
              <a:gd name="T19" fmla="*/ 2147483647 h 1789"/>
              <a:gd name="T20" fmla="*/ 2147483647 w 3022"/>
              <a:gd name="T21" fmla="*/ 2147483647 h 1789"/>
              <a:gd name="T22" fmla="*/ 2147483647 w 3022"/>
              <a:gd name="T23" fmla="*/ 2147483647 h 1789"/>
              <a:gd name="T24" fmla="*/ 2147483647 w 3022"/>
              <a:gd name="T25" fmla="*/ 2147483647 h 1789"/>
              <a:gd name="T26" fmla="*/ 2147483647 w 3022"/>
              <a:gd name="T27" fmla="*/ 2147483647 h 1789"/>
              <a:gd name="T28" fmla="*/ 2147483647 w 3022"/>
              <a:gd name="T29" fmla="*/ 2147483647 h 1789"/>
              <a:gd name="T30" fmla="*/ 2147483647 w 3022"/>
              <a:gd name="T31" fmla="*/ 2147483647 h 1789"/>
              <a:gd name="T32" fmla="*/ 2147483647 w 3022"/>
              <a:gd name="T33" fmla="*/ 2147483647 h 1789"/>
              <a:gd name="T34" fmla="*/ 2147483647 w 3022"/>
              <a:gd name="T35" fmla="*/ 2147483647 h 1789"/>
              <a:gd name="T36" fmla="*/ 2147483647 w 3022"/>
              <a:gd name="T37" fmla="*/ 2147483647 h 1789"/>
              <a:gd name="T38" fmla="*/ 2147483647 w 3022"/>
              <a:gd name="T39" fmla="*/ 2147483647 h 1789"/>
              <a:gd name="T40" fmla="*/ 2147483647 w 3022"/>
              <a:gd name="T41" fmla="*/ 2147483647 h 1789"/>
              <a:gd name="T42" fmla="*/ 2147483647 w 3022"/>
              <a:gd name="T43" fmla="*/ 2147483647 h 1789"/>
              <a:gd name="T44" fmla="*/ 2147483647 w 3022"/>
              <a:gd name="T45" fmla="*/ 2147483647 h 1789"/>
              <a:gd name="T46" fmla="*/ 2147483647 w 3022"/>
              <a:gd name="T47" fmla="*/ 2147483647 h 1789"/>
              <a:gd name="T48" fmla="*/ 2147483647 w 3022"/>
              <a:gd name="T49" fmla="*/ 2147483647 h 1789"/>
              <a:gd name="T50" fmla="*/ 2147483647 w 3022"/>
              <a:gd name="T51" fmla="*/ 2147483647 h 1789"/>
              <a:gd name="T52" fmla="*/ 2147483647 w 3022"/>
              <a:gd name="T53" fmla="*/ 2147483647 h 1789"/>
              <a:gd name="T54" fmla="*/ 2147483647 w 3022"/>
              <a:gd name="T55" fmla="*/ 2147483647 h 1789"/>
              <a:gd name="T56" fmla="*/ 2147483647 w 3022"/>
              <a:gd name="T57" fmla="*/ 2147483647 h 1789"/>
              <a:gd name="T58" fmla="*/ 2147483647 w 3022"/>
              <a:gd name="T59" fmla="*/ 2147483647 h 1789"/>
              <a:gd name="T60" fmla="*/ 2147483647 w 3022"/>
              <a:gd name="T61" fmla="*/ 0 h 1789"/>
              <a:gd name="T62" fmla="*/ 2147483647 w 3022"/>
              <a:gd name="T63" fmla="*/ 2147483647 h 1789"/>
              <a:gd name="T64" fmla="*/ 2147483647 w 3022"/>
              <a:gd name="T65" fmla="*/ 2147483647 h 1789"/>
              <a:gd name="T66" fmla="*/ 2147483647 w 3022"/>
              <a:gd name="T67" fmla="*/ 2147483647 h 1789"/>
              <a:gd name="T68" fmla="*/ 2147483647 w 3022"/>
              <a:gd name="T69" fmla="*/ 2147483647 h 17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22"/>
              <a:gd name="T106" fmla="*/ 0 h 1789"/>
              <a:gd name="T107" fmla="*/ 3022 w 3022"/>
              <a:gd name="T108" fmla="*/ 1789 h 178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486400" y="30480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7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6248400" y="30480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248400" y="30480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9</a:t>
            </a:r>
          </a:p>
        </p:txBody>
      </p:sp>
      <p:sp>
        <p:nvSpPr>
          <p:cNvPr id="43016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4301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n = 5, w[0:4] = [2, 5, 4, 7, 9].</a:t>
            </a:r>
          </a:p>
        </p:txBody>
      </p:sp>
      <p:grpSp>
        <p:nvGrpSpPr>
          <p:cNvPr id="43018" name="Group 9"/>
          <p:cNvGrpSpPr>
            <a:grpSpLocks/>
          </p:cNvGrpSpPr>
          <p:nvPr/>
        </p:nvGrpSpPr>
        <p:grpSpPr bwMode="auto">
          <a:xfrm>
            <a:off x="4495800" y="3886200"/>
            <a:ext cx="533400" cy="533400"/>
            <a:chOff x="528" y="2976"/>
            <a:chExt cx="336" cy="336"/>
          </a:xfrm>
        </p:grpSpPr>
        <p:sp>
          <p:nvSpPr>
            <p:cNvPr id="43031" name="Oval 10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2" name="Text Box 11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6</a:t>
              </a:r>
            </a:p>
          </p:txBody>
        </p:sp>
      </p:grpSp>
      <p:sp>
        <p:nvSpPr>
          <p:cNvPr id="43019" name="Line 12"/>
          <p:cNvSpPr>
            <a:spLocks noChangeShapeType="1"/>
          </p:cNvSpPr>
          <p:nvPr/>
        </p:nvSpPr>
        <p:spPr bwMode="auto">
          <a:xfrm flipH="1">
            <a:off x="4267200" y="4343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4953000" y="4343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1" name="Oval 14"/>
          <p:cNvSpPr>
            <a:spLocks noChangeArrowheads="1"/>
          </p:cNvSpPr>
          <p:nvPr/>
        </p:nvSpPr>
        <p:spPr bwMode="auto">
          <a:xfrm>
            <a:off x="3962400" y="3048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3962400" y="3124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11</a:t>
            </a:r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 flipH="1">
            <a:off x="37338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44196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3505200" y="38862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5</a:t>
            </a:r>
          </a:p>
        </p:txBody>
      </p:sp>
      <p:sp>
        <p:nvSpPr>
          <p:cNvPr id="43027" name="Rectangle 20"/>
          <p:cNvSpPr>
            <a:spLocks noChangeArrowheads="1"/>
          </p:cNvSpPr>
          <p:nvPr/>
        </p:nvSpPr>
        <p:spPr bwMode="auto">
          <a:xfrm>
            <a:off x="4038600" y="48006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4114800" y="48006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2</a:t>
            </a:r>
          </a:p>
        </p:txBody>
      </p:sp>
      <p:sp>
        <p:nvSpPr>
          <p:cNvPr id="43029" name="Rectangle 22"/>
          <p:cNvSpPr>
            <a:spLocks noChangeArrowheads="1"/>
          </p:cNvSpPr>
          <p:nvPr/>
        </p:nvSpPr>
        <p:spPr bwMode="auto">
          <a:xfrm>
            <a:off x="5181600" y="48006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5181600" y="48006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000">
                <a:latin typeface="FrnkGothITC Hv BT" pitchFamily="34" charset="0"/>
              </a:rPr>
              <a:t>4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reeform 2"/>
          <p:cNvSpPr>
            <a:spLocks/>
          </p:cNvSpPr>
          <p:nvPr/>
        </p:nvSpPr>
        <p:spPr bwMode="auto">
          <a:xfrm>
            <a:off x="2057400" y="2438400"/>
            <a:ext cx="6019800" cy="3886200"/>
          </a:xfrm>
          <a:custGeom>
            <a:avLst/>
            <a:gdLst>
              <a:gd name="T0" fmla="*/ 2147483647 w 3022"/>
              <a:gd name="T1" fmla="*/ 2147483647 h 1789"/>
              <a:gd name="T2" fmla="*/ 2147483647 w 3022"/>
              <a:gd name="T3" fmla="*/ 2147483647 h 1789"/>
              <a:gd name="T4" fmla="*/ 2147483647 w 3022"/>
              <a:gd name="T5" fmla="*/ 2147483647 h 1789"/>
              <a:gd name="T6" fmla="*/ 0 w 3022"/>
              <a:gd name="T7" fmla="*/ 2147483647 h 1789"/>
              <a:gd name="T8" fmla="*/ 2147483647 w 3022"/>
              <a:gd name="T9" fmla="*/ 2147483647 h 1789"/>
              <a:gd name="T10" fmla="*/ 2147483647 w 3022"/>
              <a:gd name="T11" fmla="*/ 2147483647 h 1789"/>
              <a:gd name="T12" fmla="*/ 2147483647 w 3022"/>
              <a:gd name="T13" fmla="*/ 2147483647 h 1789"/>
              <a:gd name="T14" fmla="*/ 2147483647 w 3022"/>
              <a:gd name="T15" fmla="*/ 2147483647 h 1789"/>
              <a:gd name="T16" fmla="*/ 2147483647 w 3022"/>
              <a:gd name="T17" fmla="*/ 2147483647 h 1789"/>
              <a:gd name="T18" fmla="*/ 2147483647 w 3022"/>
              <a:gd name="T19" fmla="*/ 2147483647 h 1789"/>
              <a:gd name="T20" fmla="*/ 2147483647 w 3022"/>
              <a:gd name="T21" fmla="*/ 2147483647 h 1789"/>
              <a:gd name="T22" fmla="*/ 2147483647 w 3022"/>
              <a:gd name="T23" fmla="*/ 2147483647 h 1789"/>
              <a:gd name="T24" fmla="*/ 2147483647 w 3022"/>
              <a:gd name="T25" fmla="*/ 2147483647 h 1789"/>
              <a:gd name="T26" fmla="*/ 2147483647 w 3022"/>
              <a:gd name="T27" fmla="*/ 2147483647 h 1789"/>
              <a:gd name="T28" fmla="*/ 2147483647 w 3022"/>
              <a:gd name="T29" fmla="*/ 2147483647 h 1789"/>
              <a:gd name="T30" fmla="*/ 2147483647 w 3022"/>
              <a:gd name="T31" fmla="*/ 2147483647 h 1789"/>
              <a:gd name="T32" fmla="*/ 2147483647 w 3022"/>
              <a:gd name="T33" fmla="*/ 2147483647 h 1789"/>
              <a:gd name="T34" fmla="*/ 2147483647 w 3022"/>
              <a:gd name="T35" fmla="*/ 2147483647 h 1789"/>
              <a:gd name="T36" fmla="*/ 2147483647 w 3022"/>
              <a:gd name="T37" fmla="*/ 2147483647 h 1789"/>
              <a:gd name="T38" fmla="*/ 2147483647 w 3022"/>
              <a:gd name="T39" fmla="*/ 2147483647 h 1789"/>
              <a:gd name="T40" fmla="*/ 2147483647 w 3022"/>
              <a:gd name="T41" fmla="*/ 2147483647 h 1789"/>
              <a:gd name="T42" fmla="*/ 2147483647 w 3022"/>
              <a:gd name="T43" fmla="*/ 2147483647 h 1789"/>
              <a:gd name="T44" fmla="*/ 2147483647 w 3022"/>
              <a:gd name="T45" fmla="*/ 2147483647 h 1789"/>
              <a:gd name="T46" fmla="*/ 2147483647 w 3022"/>
              <a:gd name="T47" fmla="*/ 2147483647 h 1789"/>
              <a:gd name="T48" fmla="*/ 2147483647 w 3022"/>
              <a:gd name="T49" fmla="*/ 2147483647 h 1789"/>
              <a:gd name="T50" fmla="*/ 2147483647 w 3022"/>
              <a:gd name="T51" fmla="*/ 2147483647 h 1789"/>
              <a:gd name="T52" fmla="*/ 2147483647 w 3022"/>
              <a:gd name="T53" fmla="*/ 2147483647 h 1789"/>
              <a:gd name="T54" fmla="*/ 2147483647 w 3022"/>
              <a:gd name="T55" fmla="*/ 2147483647 h 1789"/>
              <a:gd name="T56" fmla="*/ 2147483647 w 3022"/>
              <a:gd name="T57" fmla="*/ 2147483647 h 1789"/>
              <a:gd name="T58" fmla="*/ 2147483647 w 3022"/>
              <a:gd name="T59" fmla="*/ 2147483647 h 1789"/>
              <a:gd name="T60" fmla="*/ 2147483647 w 3022"/>
              <a:gd name="T61" fmla="*/ 0 h 1789"/>
              <a:gd name="T62" fmla="*/ 2147483647 w 3022"/>
              <a:gd name="T63" fmla="*/ 2147483647 h 1789"/>
              <a:gd name="T64" fmla="*/ 2147483647 w 3022"/>
              <a:gd name="T65" fmla="*/ 2147483647 h 1789"/>
              <a:gd name="T66" fmla="*/ 2147483647 w 3022"/>
              <a:gd name="T67" fmla="*/ 2147483647 h 1789"/>
              <a:gd name="T68" fmla="*/ 2147483647 w 3022"/>
              <a:gd name="T69" fmla="*/ 2147483647 h 17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22"/>
              <a:gd name="T106" fmla="*/ 0 h 1789"/>
              <a:gd name="T107" fmla="*/ 3022 w 3022"/>
              <a:gd name="T108" fmla="*/ 1789 h 178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3352800" y="4038600"/>
            <a:ext cx="549275" cy="457200"/>
            <a:chOff x="2400" y="2304"/>
            <a:chExt cx="346" cy="288"/>
          </a:xfrm>
        </p:grpSpPr>
        <p:sp>
          <p:nvSpPr>
            <p:cNvPr id="44064" name="Rectangle 4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2448" y="230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5</a:t>
              </a:r>
            </a:p>
          </p:txBody>
        </p:sp>
      </p:grpSp>
      <p:sp>
        <p:nvSpPr>
          <p:cNvPr id="44037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4403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n = 5, w[0:4] = [2, 5, 4, 7, 9].</a:t>
            </a:r>
          </a:p>
        </p:txBody>
      </p:sp>
      <p:grpSp>
        <p:nvGrpSpPr>
          <p:cNvPr id="44039" name="Group 8"/>
          <p:cNvGrpSpPr>
            <a:grpSpLocks/>
          </p:cNvGrpSpPr>
          <p:nvPr/>
        </p:nvGrpSpPr>
        <p:grpSpPr bwMode="auto">
          <a:xfrm>
            <a:off x="3962400" y="4953000"/>
            <a:ext cx="549275" cy="457200"/>
            <a:chOff x="384" y="2256"/>
            <a:chExt cx="346" cy="288"/>
          </a:xfrm>
        </p:grpSpPr>
        <p:sp>
          <p:nvSpPr>
            <p:cNvPr id="44062" name="Rectangle 9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3" name="Text Box 10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2</a:t>
              </a:r>
            </a:p>
          </p:txBody>
        </p:sp>
      </p:grpSp>
      <p:grpSp>
        <p:nvGrpSpPr>
          <p:cNvPr id="44040" name="Group 11"/>
          <p:cNvGrpSpPr>
            <a:grpSpLocks/>
          </p:cNvGrpSpPr>
          <p:nvPr/>
        </p:nvGrpSpPr>
        <p:grpSpPr bwMode="auto">
          <a:xfrm>
            <a:off x="5029200" y="4953000"/>
            <a:ext cx="533400" cy="457200"/>
            <a:chOff x="432" y="2880"/>
            <a:chExt cx="336" cy="288"/>
          </a:xfrm>
        </p:grpSpPr>
        <p:sp>
          <p:nvSpPr>
            <p:cNvPr id="44060" name="Rectangle 12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1" name="Text Box 13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4</a:t>
              </a:r>
            </a:p>
          </p:txBody>
        </p:sp>
      </p:grpSp>
      <p:grpSp>
        <p:nvGrpSpPr>
          <p:cNvPr id="44041" name="Group 14"/>
          <p:cNvGrpSpPr>
            <a:grpSpLocks/>
          </p:cNvGrpSpPr>
          <p:nvPr/>
        </p:nvGrpSpPr>
        <p:grpSpPr bwMode="auto">
          <a:xfrm>
            <a:off x="4419600" y="4038600"/>
            <a:ext cx="533400" cy="533400"/>
            <a:chOff x="528" y="2976"/>
            <a:chExt cx="336" cy="336"/>
          </a:xfrm>
        </p:grpSpPr>
        <p:sp>
          <p:nvSpPr>
            <p:cNvPr id="44058" name="Oval 15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59" name="Text Box 16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6</a:t>
              </a:r>
            </a:p>
          </p:txBody>
        </p:sp>
      </p:grpSp>
      <p:sp>
        <p:nvSpPr>
          <p:cNvPr id="44042" name="Line 17"/>
          <p:cNvSpPr>
            <a:spLocks noChangeShapeType="1"/>
          </p:cNvSpPr>
          <p:nvPr/>
        </p:nvSpPr>
        <p:spPr bwMode="auto">
          <a:xfrm flipH="1">
            <a:off x="4191000" y="4495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3" name="Line 18"/>
          <p:cNvSpPr>
            <a:spLocks noChangeShapeType="1"/>
          </p:cNvSpPr>
          <p:nvPr/>
        </p:nvSpPr>
        <p:spPr bwMode="auto">
          <a:xfrm>
            <a:off x="4876800" y="4495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4" name="Oval 19"/>
          <p:cNvSpPr>
            <a:spLocks noChangeArrowheads="1"/>
          </p:cNvSpPr>
          <p:nvPr/>
        </p:nvSpPr>
        <p:spPr bwMode="auto">
          <a:xfrm>
            <a:off x="3886200" y="32004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5" name="Text Box 20"/>
          <p:cNvSpPr txBox="1">
            <a:spLocks noChangeArrowheads="1"/>
          </p:cNvSpPr>
          <p:nvPr/>
        </p:nvSpPr>
        <p:spPr bwMode="auto">
          <a:xfrm>
            <a:off x="3886200" y="3276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11</a:t>
            </a:r>
          </a:p>
        </p:txBody>
      </p:sp>
      <p:sp>
        <p:nvSpPr>
          <p:cNvPr id="44046" name="Line 21"/>
          <p:cNvSpPr>
            <a:spLocks noChangeShapeType="1"/>
          </p:cNvSpPr>
          <p:nvPr/>
        </p:nvSpPr>
        <p:spPr bwMode="auto">
          <a:xfrm flipH="1">
            <a:off x="3657600" y="3657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7" name="Line 22"/>
          <p:cNvSpPr>
            <a:spLocks noChangeShapeType="1"/>
          </p:cNvSpPr>
          <p:nvPr/>
        </p:nvSpPr>
        <p:spPr bwMode="auto">
          <a:xfrm>
            <a:off x="4343400" y="3657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048" name="Group 23"/>
          <p:cNvGrpSpPr>
            <a:grpSpLocks/>
          </p:cNvGrpSpPr>
          <p:nvPr/>
        </p:nvGrpSpPr>
        <p:grpSpPr bwMode="auto">
          <a:xfrm>
            <a:off x="6019800" y="4191000"/>
            <a:ext cx="549275" cy="457200"/>
            <a:chOff x="384" y="2256"/>
            <a:chExt cx="346" cy="288"/>
          </a:xfrm>
        </p:grpSpPr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7</a:t>
              </a:r>
            </a:p>
          </p:txBody>
        </p:sp>
      </p:grpSp>
      <p:grpSp>
        <p:nvGrpSpPr>
          <p:cNvPr id="44049" name="Group 26"/>
          <p:cNvGrpSpPr>
            <a:grpSpLocks/>
          </p:cNvGrpSpPr>
          <p:nvPr/>
        </p:nvGrpSpPr>
        <p:grpSpPr bwMode="auto">
          <a:xfrm>
            <a:off x="7086600" y="4191000"/>
            <a:ext cx="533400" cy="457200"/>
            <a:chOff x="432" y="2880"/>
            <a:chExt cx="336" cy="288"/>
          </a:xfrm>
        </p:grpSpPr>
        <p:sp>
          <p:nvSpPr>
            <p:cNvPr id="44054" name="Rectangle 27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9</a:t>
              </a:r>
            </a:p>
          </p:txBody>
        </p:sp>
      </p:grpSp>
      <p:sp>
        <p:nvSpPr>
          <p:cNvPr id="44050" name="Oval 29"/>
          <p:cNvSpPr>
            <a:spLocks noChangeArrowheads="1"/>
          </p:cNvSpPr>
          <p:nvPr/>
        </p:nvSpPr>
        <p:spPr bwMode="auto">
          <a:xfrm>
            <a:off x="6477000" y="3276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1" name="Text Box 30"/>
          <p:cNvSpPr txBox="1">
            <a:spLocks noChangeArrowheads="1"/>
          </p:cNvSpPr>
          <p:nvPr/>
        </p:nvSpPr>
        <p:spPr bwMode="auto">
          <a:xfrm>
            <a:off x="6477000" y="3352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16</a:t>
            </a:r>
          </a:p>
        </p:txBody>
      </p:sp>
      <p:sp>
        <p:nvSpPr>
          <p:cNvPr id="44052" name="Line 31"/>
          <p:cNvSpPr>
            <a:spLocks noChangeShapeType="1"/>
          </p:cNvSpPr>
          <p:nvPr/>
        </p:nvSpPr>
        <p:spPr bwMode="auto">
          <a:xfrm flipH="1">
            <a:off x="6248400" y="3733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53" name="Line 32"/>
          <p:cNvSpPr>
            <a:spLocks noChangeShapeType="1"/>
          </p:cNvSpPr>
          <p:nvPr/>
        </p:nvSpPr>
        <p:spPr bwMode="auto">
          <a:xfrm>
            <a:off x="6934200" y="3733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reeform 2"/>
          <p:cNvSpPr>
            <a:spLocks/>
          </p:cNvSpPr>
          <p:nvPr/>
        </p:nvSpPr>
        <p:spPr bwMode="auto">
          <a:xfrm>
            <a:off x="2057400" y="2438400"/>
            <a:ext cx="6019800" cy="3886200"/>
          </a:xfrm>
          <a:custGeom>
            <a:avLst/>
            <a:gdLst>
              <a:gd name="T0" fmla="*/ 2147483647 w 3022"/>
              <a:gd name="T1" fmla="*/ 2147483647 h 1789"/>
              <a:gd name="T2" fmla="*/ 2147483647 w 3022"/>
              <a:gd name="T3" fmla="*/ 2147483647 h 1789"/>
              <a:gd name="T4" fmla="*/ 2147483647 w 3022"/>
              <a:gd name="T5" fmla="*/ 2147483647 h 1789"/>
              <a:gd name="T6" fmla="*/ 0 w 3022"/>
              <a:gd name="T7" fmla="*/ 2147483647 h 1789"/>
              <a:gd name="T8" fmla="*/ 2147483647 w 3022"/>
              <a:gd name="T9" fmla="*/ 2147483647 h 1789"/>
              <a:gd name="T10" fmla="*/ 2147483647 w 3022"/>
              <a:gd name="T11" fmla="*/ 2147483647 h 1789"/>
              <a:gd name="T12" fmla="*/ 2147483647 w 3022"/>
              <a:gd name="T13" fmla="*/ 2147483647 h 1789"/>
              <a:gd name="T14" fmla="*/ 2147483647 w 3022"/>
              <a:gd name="T15" fmla="*/ 2147483647 h 1789"/>
              <a:gd name="T16" fmla="*/ 2147483647 w 3022"/>
              <a:gd name="T17" fmla="*/ 2147483647 h 1789"/>
              <a:gd name="T18" fmla="*/ 2147483647 w 3022"/>
              <a:gd name="T19" fmla="*/ 2147483647 h 1789"/>
              <a:gd name="T20" fmla="*/ 2147483647 w 3022"/>
              <a:gd name="T21" fmla="*/ 2147483647 h 1789"/>
              <a:gd name="T22" fmla="*/ 2147483647 w 3022"/>
              <a:gd name="T23" fmla="*/ 2147483647 h 1789"/>
              <a:gd name="T24" fmla="*/ 2147483647 w 3022"/>
              <a:gd name="T25" fmla="*/ 2147483647 h 1789"/>
              <a:gd name="T26" fmla="*/ 2147483647 w 3022"/>
              <a:gd name="T27" fmla="*/ 2147483647 h 1789"/>
              <a:gd name="T28" fmla="*/ 2147483647 w 3022"/>
              <a:gd name="T29" fmla="*/ 2147483647 h 1789"/>
              <a:gd name="T30" fmla="*/ 2147483647 w 3022"/>
              <a:gd name="T31" fmla="*/ 2147483647 h 1789"/>
              <a:gd name="T32" fmla="*/ 2147483647 w 3022"/>
              <a:gd name="T33" fmla="*/ 2147483647 h 1789"/>
              <a:gd name="T34" fmla="*/ 2147483647 w 3022"/>
              <a:gd name="T35" fmla="*/ 2147483647 h 1789"/>
              <a:gd name="T36" fmla="*/ 2147483647 w 3022"/>
              <a:gd name="T37" fmla="*/ 2147483647 h 1789"/>
              <a:gd name="T38" fmla="*/ 2147483647 w 3022"/>
              <a:gd name="T39" fmla="*/ 2147483647 h 1789"/>
              <a:gd name="T40" fmla="*/ 2147483647 w 3022"/>
              <a:gd name="T41" fmla="*/ 2147483647 h 1789"/>
              <a:gd name="T42" fmla="*/ 2147483647 w 3022"/>
              <a:gd name="T43" fmla="*/ 2147483647 h 1789"/>
              <a:gd name="T44" fmla="*/ 2147483647 w 3022"/>
              <a:gd name="T45" fmla="*/ 2147483647 h 1789"/>
              <a:gd name="T46" fmla="*/ 2147483647 w 3022"/>
              <a:gd name="T47" fmla="*/ 2147483647 h 1789"/>
              <a:gd name="T48" fmla="*/ 2147483647 w 3022"/>
              <a:gd name="T49" fmla="*/ 2147483647 h 1789"/>
              <a:gd name="T50" fmla="*/ 2147483647 w 3022"/>
              <a:gd name="T51" fmla="*/ 2147483647 h 1789"/>
              <a:gd name="T52" fmla="*/ 2147483647 w 3022"/>
              <a:gd name="T53" fmla="*/ 2147483647 h 1789"/>
              <a:gd name="T54" fmla="*/ 2147483647 w 3022"/>
              <a:gd name="T55" fmla="*/ 2147483647 h 1789"/>
              <a:gd name="T56" fmla="*/ 2147483647 w 3022"/>
              <a:gd name="T57" fmla="*/ 2147483647 h 1789"/>
              <a:gd name="T58" fmla="*/ 2147483647 w 3022"/>
              <a:gd name="T59" fmla="*/ 2147483647 h 1789"/>
              <a:gd name="T60" fmla="*/ 2147483647 w 3022"/>
              <a:gd name="T61" fmla="*/ 0 h 1789"/>
              <a:gd name="T62" fmla="*/ 2147483647 w 3022"/>
              <a:gd name="T63" fmla="*/ 2147483647 h 1789"/>
              <a:gd name="T64" fmla="*/ 2147483647 w 3022"/>
              <a:gd name="T65" fmla="*/ 2147483647 h 1789"/>
              <a:gd name="T66" fmla="*/ 2147483647 w 3022"/>
              <a:gd name="T67" fmla="*/ 2147483647 h 1789"/>
              <a:gd name="T68" fmla="*/ 2147483647 w 3022"/>
              <a:gd name="T69" fmla="*/ 2147483647 h 17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22"/>
              <a:gd name="T106" fmla="*/ 0 h 1789"/>
              <a:gd name="T107" fmla="*/ 3022 w 3022"/>
              <a:gd name="T108" fmla="*/ 1789 h 178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3352800" y="4648200"/>
            <a:ext cx="549275" cy="457200"/>
            <a:chOff x="2400" y="2304"/>
            <a:chExt cx="346" cy="288"/>
          </a:xfrm>
        </p:grpSpPr>
        <p:sp>
          <p:nvSpPr>
            <p:cNvPr id="45094" name="Rectangle 4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95" name="Text Box 5"/>
            <p:cNvSpPr txBox="1">
              <a:spLocks noChangeArrowheads="1"/>
            </p:cNvSpPr>
            <p:nvPr/>
          </p:nvSpPr>
          <p:spPr bwMode="auto">
            <a:xfrm>
              <a:off x="2448" y="230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5</a:t>
              </a:r>
            </a:p>
          </p:txBody>
        </p:sp>
      </p:grpSp>
      <p:sp>
        <p:nvSpPr>
          <p:cNvPr id="45061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4506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n = 5, w[0:4] = [2, 5, 4, 7, 9].</a:t>
            </a:r>
          </a:p>
        </p:txBody>
      </p:sp>
      <p:grpSp>
        <p:nvGrpSpPr>
          <p:cNvPr id="45063" name="Group 8"/>
          <p:cNvGrpSpPr>
            <a:grpSpLocks/>
          </p:cNvGrpSpPr>
          <p:nvPr/>
        </p:nvGrpSpPr>
        <p:grpSpPr bwMode="auto">
          <a:xfrm>
            <a:off x="3962400" y="5562600"/>
            <a:ext cx="549275" cy="457200"/>
            <a:chOff x="384" y="2256"/>
            <a:chExt cx="346" cy="288"/>
          </a:xfrm>
        </p:grpSpPr>
        <p:sp>
          <p:nvSpPr>
            <p:cNvPr id="45092" name="Rectangle 9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93" name="Text Box 10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2</a:t>
              </a:r>
            </a:p>
          </p:txBody>
        </p:sp>
      </p:grpSp>
      <p:grpSp>
        <p:nvGrpSpPr>
          <p:cNvPr id="45064" name="Group 11"/>
          <p:cNvGrpSpPr>
            <a:grpSpLocks/>
          </p:cNvGrpSpPr>
          <p:nvPr/>
        </p:nvGrpSpPr>
        <p:grpSpPr bwMode="auto">
          <a:xfrm>
            <a:off x="5029200" y="5562600"/>
            <a:ext cx="533400" cy="457200"/>
            <a:chOff x="432" y="2880"/>
            <a:chExt cx="336" cy="288"/>
          </a:xfrm>
        </p:grpSpPr>
        <p:sp>
          <p:nvSpPr>
            <p:cNvPr id="45090" name="Rectangle 12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91" name="Text Box 13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4</a:t>
              </a:r>
            </a:p>
          </p:txBody>
        </p:sp>
      </p:grpSp>
      <p:grpSp>
        <p:nvGrpSpPr>
          <p:cNvPr id="45065" name="Group 14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528" y="2976"/>
            <a:chExt cx="336" cy="336"/>
          </a:xfrm>
        </p:grpSpPr>
        <p:sp>
          <p:nvSpPr>
            <p:cNvPr id="45088" name="Oval 15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9" name="Text Box 16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6</a:t>
              </a:r>
            </a:p>
          </p:txBody>
        </p:sp>
      </p:grpSp>
      <p:sp>
        <p:nvSpPr>
          <p:cNvPr id="45066" name="Line 17"/>
          <p:cNvSpPr>
            <a:spLocks noChangeShapeType="1"/>
          </p:cNvSpPr>
          <p:nvPr/>
        </p:nvSpPr>
        <p:spPr bwMode="auto">
          <a:xfrm flipH="1">
            <a:off x="4191000" y="5105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7" name="Line 18"/>
          <p:cNvSpPr>
            <a:spLocks noChangeShapeType="1"/>
          </p:cNvSpPr>
          <p:nvPr/>
        </p:nvSpPr>
        <p:spPr bwMode="auto">
          <a:xfrm>
            <a:off x="4876800" y="5105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8" name="Oval 19"/>
          <p:cNvSpPr>
            <a:spLocks noChangeArrowheads="1"/>
          </p:cNvSpPr>
          <p:nvPr/>
        </p:nvSpPr>
        <p:spPr bwMode="auto">
          <a:xfrm>
            <a:off x="3886200" y="3810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9" name="Text Box 20"/>
          <p:cNvSpPr txBox="1">
            <a:spLocks noChangeArrowheads="1"/>
          </p:cNvSpPr>
          <p:nvPr/>
        </p:nvSpPr>
        <p:spPr bwMode="auto">
          <a:xfrm>
            <a:off x="3886200" y="3886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11</a:t>
            </a:r>
          </a:p>
        </p:txBody>
      </p:sp>
      <p:sp>
        <p:nvSpPr>
          <p:cNvPr id="45070" name="Line 21"/>
          <p:cNvSpPr>
            <a:spLocks noChangeShapeType="1"/>
          </p:cNvSpPr>
          <p:nvPr/>
        </p:nvSpPr>
        <p:spPr bwMode="auto">
          <a:xfrm flipH="1">
            <a:off x="3657600" y="4267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1" name="Line 22"/>
          <p:cNvSpPr>
            <a:spLocks noChangeShapeType="1"/>
          </p:cNvSpPr>
          <p:nvPr/>
        </p:nvSpPr>
        <p:spPr bwMode="auto">
          <a:xfrm>
            <a:off x="4343400" y="4267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072" name="Group 23"/>
          <p:cNvGrpSpPr>
            <a:grpSpLocks/>
          </p:cNvGrpSpPr>
          <p:nvPr/>
        </p:nvGrpSpPr>
        <p:grpSpPr bwMode="auto">
          <a:xfrm>
            <a:off x="6019800" y="4724400"/>
            <a:ext cx="549275" cy="457200"/>
            <a:chOff x="384" y="2256"/>
            <a:chExt cx="346" cy="288"/>
          </a:xfrm>
        </p:grpSpPr>
        <p:sp>
          <p:nvSpPr>
            <p:cNvPr id="45086" name="Rectangle 24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7" name="Text Box 25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7</a:t>
              </a:r>
            </a:p>
          </p:txBody>
        </p:sp>
      </p:grpSp>
      <p:grpSp>
        <p:nvGrpSpPr>
          <p:cNvPr id="45073" name="Group 26"/>
          <p:cNvGrpSpPr>
            <a:grpSpLocks/>
          </p:cNvGrpSpPr>
          <p:nvPr/>
        </p:nvGrpSpPr>
        <p:grpSpPr bwMode="auto">
          <a:xfrm>
            <a:off x="7086600" y="4724400"/>
            <a:ext cx="533400" cy="457200"/>
            <a:chOff x="432" y="2880"/>
            <a:chExt cx="336" cy="288"/>
          </a:xfrm>
        </p:grpSpPr>
        <p:sp>
          <p:nvSpPr>
            <p:cNvPr id="45084" name="Rectangle 27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5" name="Text Box 28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FrnkGothITC Hv BT" pitchFamily="34" charset="0"/>
                </a:rPr>
                <a:t>9</a:t>
              </a:r>
            </a:p>
          </p:txBody>
        </p:sp>
      </p:grpSp>
      <p:grpSp>
        <p:nvGrpSpPr>
          <p:cNvPr id="45074" name="Group 29"/>
          <p:cNvGrpSpPr>
            <a:grpSpLocks/>
          </p:cNvGrpSpPr>
          <p:nvPr/>
        </p:nvGrpSpPr>
        <p:grpSpPr bwMode="auto">
          <a:xfrm>
            <a:off x="6477000" y="3810000"/>
            <a:ext cx="533400" cy="533400"/>
            <a:chOff x="4080" y="2400"/>
            <a:chExt cx="336" cy="336"/>
          </a:xfrm>
        </p:grpSpPr>
        <p:sp>
          <p:nvSpPr>
            <p:cNvPr id="45082" name="Oval 30"/>
            <p:cNvSpPr>
              <a:spLocks noChangeArrowheads="1"/>
            </p:cNvSpPr>
            <p:nvPr/>
          </p:nvSpPr>
          <p:spPr bwMode="auto">
            <a:xfrm>
              <a:off x="408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3" name="Text Box 31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16</a:t>
              </a:r>
            </a:p>
          </p:txBody>
        </p:sp>
      </p:grpSp>
      <p:sp>
        <p:nvSpPr>
          <p:cNvPr id="45075" name="Line 32"/>
          <p:cNvSpPr>
            <a:spLocks noChangeShapeType="1"/>
          </p:cNvSpPr>
          <p:nvPr/>
        </p:nvSpPr>
        <p:spPr bwMode="auto">
          <a:xfrm flipH="1">
            <a:off x="6248400" y="42672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6" name="Line 33"/>
          <p:cNvSpPr>
            <a:spLocks noChangeShapeType="1"/>
          </p:cNvSpPr>
          <p:nvPr/>
        </p:nvSpPr>
        <p:spPr bwMode="auto">
          <a:xfrm>
            <a:off x="6934200" y="4267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077" name="Group 34"/>
          <p:cNvGrpSpPr>
            <a:grpSpLocks/>
          </p:cNvGrpSpPr>
          <p:nvPr/>
        </p:nvGrpSpPr>
        <p:grpSpPr bwMode="auto">
          <a:xfrm>
            <a:off x="5181600" y="2819400"/>
            <a:ext cx="533400" cy="533400"/>
            <a:chOff x="4080" y="2400"/>
            <a:chExt cx="336" cy="336"/>
          </a:xfrm>
        </p:grpSpPr>
        <p:sp>
          <p:nvSpPr>
            <p:cNvPr id="45080" name="Oval 35"/>
            <p:cNvSpPr>
              <a:spLocks noChangeArrowheads="1"/>
            </p:cNvSpPr>
            <p:nvPr/>
          </p:nvSpPr>
          <p:spPr bwMode="auto">
            <a:xfrm>
              <a:off x="408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1" name="Text Box 36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27</a:t>
              </a:r>
            </a:p>
          </p:txBody>
        </p:sp>
      </p:grpSp>
      <p:sp>
        <p:nvSpPr>
          <p:cNvPr id="45078" name="Line 37"/>
          <p:cNvSpPr>
            <a:spLocks noChangeShapeType="1"/>
          </p:cNvSpPr>
          <p:nvPr/>
        </p:nvSpPr>
        <p:spPr bwMode="auto">
          <a:xfrm flipH="1">
            <a:off x="4343400" y="32004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9" name="Line 38"/>
          <p:cNvSpPr>
            <a:spLocks noChangeShapeType="1"/>
          </p:cNvSpPr>
          <p:nvPr/>
        </p:nvSpPr>
        <p:spPr bwMode="auto">
          <a:xfrm>
            <a:off x="5715000" y="3124200"/>
            <a:ext cx="914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 For Tree Collection</a:t>
            </a:r>
            <a:endParaRPr lang="ko-KR" altLang="en-US" sz="3800" smtClean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Operations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smtClean="0"/>
              <a:t>Initialize with </a:t>
            </a:r>
            <a:r>
              <a:rPr lang="en-US" altLang="ko-KR" sz="2200" smtClean="0">
                <a:solidFill>
                  <a:srgbClr val="3333FF"/>
                </a:solidFill>
              </a:rPr>
              <a:t>n</a:t>
            </a:r>
            <a:r>
              <a:rPr lang="en-US" altLang="ko-KR" sz="2200" smtClean="0"/>
              <a:t> trees.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smtClean="0"/>
              <a:t>Remove </a:t>
            </a:r>
            <a:r>
              <a:rPr lang="en-US" altLang="ko-KR" sz="2200" smtClean="0">
                <a:solidFill>
                  <a:srgbClr val="3333FF"/>
                </a:solidFill>
              </a:rPr>
              <a:t>2</a:t>
            </a:r>
            <a:r>
              <a:rPr lang="en-US" altLang="ko-KR" sz="2200" smtClean="0"/>
              <a:t> trees with least weight.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smtClean="0"/>
              <a:t>Insert new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Use a min heap.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Initialize </a:t>
            </a:r>
            <a:r>
              <a:rPr lang="en-US" altLang="ko-KR" sz="2600" smtClean="0">
                <a:latin typeface="Arial" charset="0"/>
              </a:rPr>
              <a:t>…</a:t>
            </a:r>
            <a:r>
              <a:rPr lang="en-US" altLang="ko-KR" sz="2600" smtClean="0"/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O(n).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>
                <a:solidFill>
                  <a:srgbClr val="3333FF"/>
                </a:solidFill>
              </a:rPr>
              <a:t>2(n </a:t>
            </a:r>
            <a:r>
              <a:rPr lang="en-US" altLang="ko-KR" sz="2600" smtClean="0">
                <a:solidFill>
                  <a:srgbClr val="3333FF"/>
                </a:solidFill>
                <a:latin typeface="Arial" charset="0"/>
              </a:rPr>
              <a:t>–</a:t>
            </a:r>
            <a:r>
              <a:rPr lang="en-US" altLang="ko-KR" sz="2600" smtClean="0">
                <a:solidFill>
                  <a:srgbClr val="3333FF"/>
                </a:solidFill>
              </a:rPr>
              <a:t> 1)</a:t>
            </a:r>
            <a:r>
              <a:rPr lang="en-US" altLang="ko-KR" sz="2600" smtClean="0"/>
              <a:t> remove min operations </a:t>
            </a:r>
            <a:r>
              <a:rPr lang="en-US" altLang="ko-KR" sz="2600" smtClean="0">
                <a:latin typeface="Arial" charset="0"/>
              </a:rPr>
              <a:t>…</a:t>
            </a:r>
            <a:r>
              <a:rPr lang="en-US" altLang="ko-KR" sz="2600" smtClean="0"/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O(n log 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>
                <a:solidFill>
                  <a:srgbClr val="3333FF"/>
                </a:solidFill>
              </a:rPr>
              <a:t>n </a:t>
            </a:r>
            <a:r>
              <a:rPr lang="en-US" altLang="ko-KR" sz="2600" smtClean="0">
                <a:solidFill>
                  <a:srgbClr val="3333FF"/>
                </a:solidFill>
                <a:latin typeface="Arial" charset="0"/>
              </a:rPr>
              <a:t>–</a:t>
            </a:r>
            <a:r>
              <a:rPr lang="en-US" altLang="ko-KR" sz="2600" smtClean="0">
                <a:solidFill>
                  <a:srgbClr val="3333FF"/>
                </a:solidFill>
              </a:rPr>
              <a:t> 1</a:t>
            </a:r>
            <a:r>
              <a:rPr lang="en-US" altLang="ko-KR" sz="2600" smtClean="0"/>
              <a:t> insert operations </a:t>
            </a:r>
            <a:r>
              <a:rPr lang="en-US" altLang="ko-KR" sz="2600" smtClean="0">
                <a:latin typeface="Arial" charset="0"/>
              </a:rPr>
              <a:t>…</a:t>
            </a:r>
            <a:r>
              <a:rPr lang="en-US" altLang="ko-KR" sz="2600" smtClean="0"/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O(n log 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Total time is </a:t>
            </a:r>
            <a:r>
              <a:rPr lang="en-US" altLang="ko-KR" sz="2600" smtClean="0">
                <a:solidFill>
                  <a:srgbClr val="3333FF"/>
                </a:solidFill>
              </a:rPr>
              <a:t>O(n log 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Or, </a:t>
            </a:r>
            <a:r>
              <a:rPr lang="en-US" altLang="ko-KR" sz="2600" smtClean="0">
                <a:solidFill>
                  <a:srgbClr val="3333FF"/>
                </a:solidFill>
              </a:rPr>
              <a:t>(n </a:t>
            </a:r>
            <a:r>
              <a:rPr lang="en-US" altLang="ko-KR" sz="2600" smtClean="0">
                <a:solidFill>
                  <a:srgbClr val="3333FF"/>
                </a:solidFill>
                <a:latin typeface="Arial" charset="0"/>
              </a:rPr>
              <a:t>–</a:t>
            </a:r>
            <a:r>
              <a:rPr lang="en-US" altLang="ko-KR" sz="2600" smtClean="0">
                <a:solidFill>
                  <a:srgbClr val="3333FF"/>
                </a:solidFill>
              </a:rPr>
              <a:t> 1)</a:t>
            </a:r>
            <a:r>
              <a:rPr lang="en-US" altLang="ko-KR" sz="2600" smtClean="0"/>
              <a:t> remove mins and </a:t>
            </a:r>
            <a:r>
              <a:rPr lang="en-US" altLang="ko-KR" sz="2600" smtClean="0">
                <a:solidFill>
                  <a:srgbClr val="3333FF"/>
                </a:solidFill>
              </a:rPr>
              <a:t>(n </a:t>
            </a:r>
            <a:r>
              <a:rPr lang="en-US" altLang="ko-KR" sz="2600" smtClean="0">
                <a:solidFill>
                  <a:srgbClr val="3333FF"/>
                </a:solidFill>
                <a:latin typeface="Arial" charset="0"/>
              </a:rPr>
              <a:t>–</a:t>
            </a:r>
            <a:r>
              <a:rPr lang="en-US" altLang="ko-KR" sz="2600" smtClean="0">
                <a:solidFill>
                  <a:srgbClr val="3333FF"/>
                </a:solidFill>
              </a:rPr>
              <a:t> 1)</a:t>
            </a:r>
            <a:r>
              <a:rPr lang="en-US" altLang="ko-KR" sz="2600" smtClean="0"/>
              <a:t> change mins.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8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8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8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8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8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8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8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8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8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8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build="p" bldLvl="3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Improve Run Merging</a:t>
            </a:r>
            <a:endParaRPr lang="ko-KR" altLang="en-US" smtClean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Reduce number of merge passes.</a:t>
            </a:r>
          </a:p>
          <a:p>
            <a:pPr lvl="1" eaLnBrk="1" hangingPunct="1"/>
            <a:r>
              <a:rPr lang="en-US" altLang="ko-KR" smtClean="0"/>
              <a:t>Use higher-order merge.</a:t>
            </a:r>
          </a:p>
          <a:p>
            <a:pPr lvl="1" eaLnBrk="1" hangingPunct="1"/>
            <a:r>
              <a:rPr lang="en-US" altLang="ko-KR" smtClean="0"/>
              <a:t>Number of passes                                               </a:t>
            </a:r>
            <a:r>
              <a:rPr lang="en-US" altLang="ko-KR" smtClean="0">
                <a:solidFill>
                  <a:srgbClr val="3333FF"/>
                </a:solidFill>
              </a:rPr>
              <a:t>= ceil(log</a:t>
            </a:r>
            <a:r>
              <a:rPr lang="en-US" altLang="ko-KR" baseline="-25000" smtClean="0">
                <a:solidFill>
                  <a:srgbClr val="3333FF"/>
                </a:solidFill>
              </a:rPr>
              <a:t>k</a:t>
            </a:r>
            <a:r>
              <a:rPr lang="en-US" altLang="ko-KR" smtClean="0">
                <a:solidFill>
                  <a:srgbClr val="3333FF"/>
                </a:solidFill>
              </a:rPr>
              <a:t>(number of initial runs))</a:t>
            </a:r>
            <a:r>
              <a:rPr lang="en-US" altLang="ko-KR" smtClean="0"/>
              <a:t>             where</a:t>
            </a:r>
            <a:r>
              <a:rPr lang="en-US" altLang="ko-KR" smtClean="0">
                <a:solidFill>
                  <a:srgbClr val="3333FF"/>
                </a:solidFill>
              </a:rPr>
              <a:t> k</a:t>
            </a:r>
            <a:r>
              <a:rPr lang="en-US" altLang="ko-KR" smtClean="0"/>
              <a:t> is the merge order.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Reduce Input/output time</a:t>
            </a:r>
          </a:p>
          <a:p>
            <a:pPr lvl="1" eaLnBrk="1" hangingPunct="1"/>
            <a:r>
              <a:rPr lang="en-US" altLang="ko-KR" smtClean="0"/>
              <a:t>May </a:t>
            </a:r>
            <a:r>
              <a:rPr lang="en-US" altLang="ko-KR" smtClean="0">
                <a:solidFill>
                  <a:srgbClr val="FF0000"/>
                </a:solidFill>
              </a:rPr>
              <a:t>increase processing time</a:t>
            </a:r>
          </a:p>
          <a:p>
            <a:pPr lvl="2" eaLnBrk="1" hangingPunct="1"/>
            <a:r>
              <a:rPr lang="en-US" altLang="ko-KR" smtClean="0"/>
              <a:t>Choose min from k input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bldLvl="3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Merge 20 Runs Using 5-Way Merging</a:t>
            </a:r>
            <a:endParaRPr lang="ko-KR" altLang="en-US" sz="3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39688" y="1663700"/>
            <a:ext cx="9220201" cy="396875"/>
            <a:chOff x="0" y="912"/>
            <a:chExt cx="5808" cy="250"/>
          </a:xfrm>
        </p:grpSpPr>
        <p:sp>
          <p:nvSpPr>
            <p:cNvPr id="48166" name="Text Box 4"/>
            <p:cNvSpPr txBox="1">
              <a:spLocks noChangeArrowheads="1"/>
            </p:cNvSpPr>
            <p:nvPr/>
          </p:nvSpPr>
          <p:spPr bwMode="auto">
            <a:xfrm>
              <a:off x="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</a:t>
              </a:r>
            </a:p>
          </p:txBody>
        </p:sp>
        <p:sp>
          <p:nvSpPr>
            <p:cNvPr id="48167" name="Text Box 5"/>
            <p:cNvSpPr txBox="1">
              <a:spLocks noChangeArrowheads="1"/>
            </p:cNvSpPr>
            <p:nvPr/>
          </p:nvSpPr>
          <p:spPr bwMode="auto">
            <a:xfrm>
              <a:off x="24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48168" name="Text Box 6"/>
            <p:cNvSpPr txBox="1">
              <a:spLocks noChangeArrowheads="1"/>
            </p:cNvSpPr>
            <p:nvPr/>
          </p:nvSpPr>
          <p:spPr bwMode="auto">
            <a:xfrm>
              <a:off x="48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R3</a:t>
              </a:r>
            </a:p>
          </p:txBody>
        </p:sp>
        <p:sp>
          <p:nvSpPr>
            <p:cNvPr id="48169" name="Text Box 7"/>
            <p:cNvSpPr txBox="1">
              <a:spLocks noChangeArrowheads="1"/>
            </p:cNvSpPr>
            <p:nvPr/>
          </p:nvSpPr>
          <p:spPr bwMode="auto">
            <a:xfrm>
              <a:off x="72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R4</a:t>
              </a:r>
            </a:p>
          </p:txBody>
        </p:sp>
        <p:sp>
          <p:nvSpPr>
            <p:cNvPr id="48170" name="Text Box 8"/>
            <p:cNvSpPr txBox="1">
              <a:spLocks noChangeArrowheads="1"/>
            </p:cNvSpPr>
            <p:nvPr/>
          </p:nvSpPr>
          <p:spPr bwMode="auto">
            <a:xfrm>
              <a:off x="96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R5</a:t>
              </a:r>
            </a:p>
          </p:txBody>
        </p:sp>
        <p:sp>
          <p:nvSpPr>
            <p:cNvPr id="48171" name="Text Box 9"/>
            <p:cNvSpPr txBox="1">
              <a:spLocks noChangeArrowheads="1"/>
            </p:cNvSpPr>
            <p:nvPr/>
          </p:nvSpPr>
          <p:spPr bwMode="auto">
            <a:xfrm>
              <a:off x="120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R6</a:t>
              </a: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44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R7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168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R8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192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R9</a:t>
              </a:r>
            </a:p>
          </p:txBody>
        </p:sp>
        <p:sp>
          <p:nvSpPr>
            <p:cNvPr id="48175" name="Text Box 13"/>
            <p:cNvSpPr txBox="1">
              <a:spLocks noChangeArrowheads="1"/>
            </p:cNvSpPr>
            <p:nvPr/>
          </p:nvSpPr>
          <p:spPr bwMode="auto">
            <a:xfrm>
              <a:off x="216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R10</a:t>
              </a:r>
            </a:p>
          </p:txBody>
        </p:sp>
        <p:sp>
          <p:nvSpPr>
            <p:cNvPr id="48176" name="Text Box 14"/>
            <p:cNvSpPr txBox="1">
              <a:spLocks noChangeArrowheads="1"/>
            </p:cNvSpPr>
            <p:nvPr/>
          </p:nvSpPr>
          <p:spPr bwMode="auto">
            <a:xfrm>
              <a:off x="2448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R11</a:t>
              </a:r>
            </a:p>
          </p:txBody>
        </p:sp>
        <p:sp>
          <p:nvSpPr>
            <p:cNvPr id="48177" name="Text Box 15"/>
            <p:cNvSpPr txBox="1">
              <a:spLocks noChangeArrowheads="1"/>
            </p:cNvSpPr>
            <p:nvPr/>
          </p:nvSpPr>
          <p:spPr bwMode="auto">
            <a:xfrm>
              <a:off x="2784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R12</a:t>
              </a:r>
            </a:p>
          </p:txBody>
        </p:sp>
        <p:sp>
          <p:nvSpPr>
            <p:cNvPr id="48178" name="Text Box 16"/>
            <p:cNvSpPr txBox="1">
              <a:spLocks noChangeArrowheads="1"/>
            </p:cNvSpPr>
            <p:nvPr/>
          </p:nvSpPr>
          <p:spPr bwMode="auto">
            <a:xfrm>
              <a:off x="3168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R13</a:t>
              </a:r>
            </a:p>
          </p:txBody>
        </p:sp>
        <p:sp>
          <p:nvSpPr>
            <p:cNvPr id="48179" name="Text Box 17"/>
            <p:cNvSpPr txBox="1">
              <a:spLocks noChangeArrowheads="1"/>
            </p:cNvSpPr>
            <p:nvPr/>
          </p:nvSpPr>
          <p:spPr bwMode="auto">
            <a:xfrm>
              <a:off x="3456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R14</a:t>
              </a:r>
            </a:p>
          </p:txBody>
        </p:sp>
        <p:sp>
          <p:nvSpPr>
            <p:cNvPr id="48180" name="Text Box 18"/>
            <p:cNvSpPr txBox="1">
              <a:spLocks noChangeArrowheads="1"/>
            </p:cNvSpPr>
            <p:nvPr/>
          </p:nvSpPr>
          <p:spPr bwMode="auto">
            <a:xfrm>
              <a:off x="384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R15</a:t>
              </a:r>
            </a:p>
          </p:txBody>
        </p:sp>
        <p:sp>
          <p:nvSpPr>
            <p:cNvPr id="48181" name="Text Box 19"/>
            <p:cNvSpPr txBox="1">
              <a:spLocks noChangeArrowheads="1"/>
            </p:cNvSpPr>
            <p:nvPr/>
          </p:nvSpPr>
          <p:spPr bwMode="auto">
            <a:xfrm>
              <a:off x="4224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R16</a:t>
              </a:r>
            </a:p>
          </p:txBody>
        </p:sp>
        <p:sp>
          <p:nvSpPr>
            <p:cNvPr id="48182" name="Text Box 20"/>
            <p:cNvSpPr txBox="1">
              <a:spLocks noChangeArrowheads="1"/>
            </p:cNvSpPr>
            <p:nvPr/>
          </p:nvSpPr>
          <p:spPr bwMode="auto">
            <a:xfrm>
              <a:off x="4512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R17</a:t>
              </a:r>
            </a:p>
          </p:txBody>
        </p:sp>
        <p:sp>
          <p:nvSpPr>
            <p:cNvPr id="48183" name="Text Box 21"/>
            <p:cNvSpPr txBox="1">
              <a:spLocks noChangeArrowheads="1"/>
            </p:cNvSpPr>
            <p:nvPr/>
          </p:nvSpPr>
          <p:spPr bwMode="auto">
            <a:xfrm>
              <a:off x="480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R18</a:t>
              </a:r>
            </a:p>
          </p:txBody>
        </p:sp>
        <p:sp>
          <p:nvSpPr>
            <p:cNvPr id="48184" name="Text Box 22"/>
            <p:cNvSpPr txBox="1">
              <a:spLocks noChangeArrowheads="1"/>
            </p:cNvSpPr>
            <p:nvPr/>
          </p:nvSpPr>
          <p:spPr bwMode="auto">
            <a:xfrm>
              <a:off x="5088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R19</a:t>
              </a:r>
            </a:p>
          </p:txBody>
        </p:sp>
        <p:sp>
          <p:nvSpPr>
            <p:cNvPr id="48185" name="Text Box 23"/>
            <p:cNvSpPr txBox="1">
              <a:spLocks noChangeArrowheads="1"/>
            </p:cNvSpPr>
            <p:nvPr/>
          </p:nvSpPr>
          <p:spPr bwMode="auto">
            <a:xfrm>
              <a:off x="5424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R20</a:t>
              </a:r>
            </a:p>
          </p:txBody>
        </p:sp>
      </p:grp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3922713" y="42545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T1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22313" y="2730500"/>
            <a:ext cx="7620000" cy="457200"/>
            <a:chOff x="480" y="1536"/>
            <a:chExt cx="4800" cy="288"/>
          </a:xfrm>
        </p:grpSpPr>
        <p:sp>
          <p:nvSpPr>
            <p:cNvPr id="48162" name="Text Box 26"/>
            <p:cNvSpPr txBox="1">
              <a:spLocks noChangeArrowheads="1"/>
            </p:cNvSpPr>
            <p:nvPr/>
          </p:nvSpPr>
          <p:spPr bwMode="auto">
            <a:xfrm>
              <a:off x="480" y="15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S1</a:t>
              </a:r>
            </a:p>
          </p:txBody>
        </p:sp>
        <p:sp>
          <p:nvSpPr>
            <p:cNvPr id="48163" name="Text Box 27"/>
            <p:cNvSpPr txBox="1">
              <a:spLocks noChangeArrowheads="1"/>
            </p:cNvSpPr>
            <p:nvPr/>
          </p:nvSpPr>
          <p:spPr bwMode="auto">
            <a:xfrm>
              <a:off x="1632" y="15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S2</a:t>
              </a:r>
            </a:p>
          </p:txBody>
        </p:sp>
        <p:sp>
          <p:nvSpPr>
            <p:cNvPr id="48164" name="Text Box 28"/>
            <p:cNvSpPr txBox="1">
              <a:spLocks noChangeArrowheads="1"/>
            </p:cNvSpPr>
            <p:nvPr/>
          </p:nvSpPr>
          <p:spPr bwMode="auto">
            <a:xfrm>
              <a:off x="3168" y="15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S3</a:t>
              </a:r>
            </a:p>
          </p:txBody>
        </p:sp>
        <p:sp>
          <p:nvSpPr>
            <p:cNvPr id="48165" name="Text Box 29"/>
            <p:cNvSpPr txBox="1">
              <a:spLocks noChangeArrowheads="1"/>
            </p:cNvSpPr>
            <p:nvPr/>
          </p:nvSpPr>
          <p:spPr bwMode="auto">
            <a:xfrm>
              <a:off x="4896" y="15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S4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65113" y="1968500"/>
            <a:ext cx="8839200" cy="838200"/>
            <a:chOff x="192" y="1104"/>
            <a:chExt cx="5568" cy="528"/>
          </a:xfrm>
        </p:grpSpPr>
        <p:sp>
          <p:nvSpPr>
            <p:cNvPr id="48142" name="Line 31"/>
            <p:cNvSpPr>
              <a:spLocks noChangeShapeType="1"/>
            </p:cNvSpPr>
            <p:nvPr/>
          </p:nvSpPr>
          <p:spPr bwMode="auto">
            <a:xfrm>
              <a:off x="192" y="1152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3" name="Line 32"/>
            <p:cNvSpPr>
              <a:spLocks noChangeShapeType="1"/>
            </p:cNvSpPr>
            <p:nvPr/>
          </p:nvSpPr>
          <p:spPr bwMode="auto">
            <a:xfrm>
              <a:off x="432" y="1104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4" name="Line 33"/>
            <p:cNvSpPr>
              <a:spLocks noChangeShapeType="1"/>
            </p:cNvSpPr>
            <p:nvPr/>
          </p:nvSpPr>
          <p:spPr bwMode="auto">
            <a:xfrm>
              <a:off x="624" y="115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5" name="Line 34"/>
            <p:cNvSpPr>
              <a:spLocks noChangeShapeType="1"/>
            </p:cNvSpPr>
            <p:nvPr/>
          </p:nvSpPr>
          <p:spPr bwMode="auto">
            <a:xfrm flipH="1">
              <a:off x="624" y="115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6" name="Line 35"/>
            <p:cNvSpPr>
              <a:spLocks noChangeShapeType="1"/>
            </p:cNvSpPr>
            <p:nvPr/>
          </p:nvSpPr>
          <p:spPr bwMode="auto">
            <a:xfrm flipH="1">
              <a:off x="672" y="1104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7" name="Line 36"/>
            <p:cNvSpPr>
              <a:spLocks noChangeShapeType="1"/>
            </p:cNvSpPr>
            <p:nvPr/>
          </p:nvSpPr>
          <p:spPr bwMode="auto">
            <a:xfrm>
              <a:off x="1392" y="1104"/>
              <a:ext cx="33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8" name="Line 37"/>
            <p:cNvSpPr>
              <a:spLocks noChangeShapeType="1"/>
            </p:cNvSpPr>
            <p:nvPr/>
          </p:nvSpPr>
          <p:spPr bwMode="auto">
            <a:xfrm>
              <a:off x="1680" y="1104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9" name="Line 38"/>
            <p:cNvSpPr>
              <a:spLocks noChangeShapeType="1"/>
            </p:cNvSpPr>
            <p:nvPr/>
          </p:nvSpPr>
          <p:spPr bwMode="auto">
            <a:xfrm flipH="1">
              <a:off x="1776" y="11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0" name="Line 39"/>
            <p:cNvSpPr>
              <a:spLocks noChangeShapeType="1"/>
            </p:cNvSpPr>
            <p:nvPr/>
          </p:nvSpPr>
          <p:spPr bwMode="auto">
            <a:xfrm flipH="1">
              <a:off x="1776" y="1104"/>
              <a:ext cx="9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1" name="Line 40"/>
            <p:cNvSpPr>
              <a:spLocks noChangeShapeType="1"/>
            </p:cNvSpPr>
            <p:nvPr/>
          </p:nvSpPr>
          <p:spPr bwMode="auto">
            <a:xfrm flipH="1">
              <a:off x="1824" y="1104"/>
              <a:ext cx="57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2" name="Line 41"/>
            <p:cNvSpPr>
              <a:spLocks noChangeShapeType="1"/>
            </p:cNvSpPr>
            <p:nvPr/>
          </p:nvSpPr>
          <p:spPr bwMode="auto">
            <a:xfrm>
              <a:off x="2688" y="1104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3" name="Line 42"/>
            <p:cNvSpPr>
              <a:spLocks noChangeShapeType="1"/>
            </p:cNvSpPr>
            <p:nvPr/>
          </p:nvSpPr>
          <p:spPr bwMode="auto">
            <a:xfrm>
              <a:off x="3024" y="1104"/>
              <a:ext cx="24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4" name="Line 43"/>
            <p:cNvSpPr>
              <a:spLocks noChangeShapeType="1"/>
            </p:cNvSpPr>
            <p:nvPr/>
          </p:nvSpPr>
          <p:spPr bwMode="auto">
            <a:xfrm flipH="1">
              <a:off x="3264" y="1104"/>
              <a:ext cx="14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5" name="Line 44"/>
            <p:cNvSpPr>
              <a:spLocks noChangeShapeType="1"/>
            </p:cNvSpPr>
            <p:nvPr/>
          </p:nvSpPr>
          <p:spPr bwMode="auto">
            <a:xfrm flipH="1">
              <a:off x="3264" y="1104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6" name="Line 45"/>
            <p:cNvSpPr>
              <a:spLocks noChangeShapeType="1"/>
            </p:cNvSpPr>
            <p:nvPr/>
          </p:nvSpPr>
          <p:spPr bwMode="auto">
            <a:xfrm flipH="1">
              <a:off x="3312" y="1104"/>
              <a:ext cx="76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7" name="Line 46"/>
            <p:cNvSpPr>
              <a:spLocks noChangeShapeType="1"/>
            </p:cNvSpPr>
            <p:nvPr/>
          </p:nvSpPr>
          <p:spPr bwMode="auto">
            <a:xfrm>
              <a:off x="4416" y="1104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8" name="Line 47"/>
            <p:cNvSpPr>
              <a:spLocks noChangeShapeType="1"/>
            </p:cNvSpPr>
            <p:nvPr/>
          </p:nvSpPr>
          <p:spPr bwMode="auto">
            <a:xfrm>
              <a:off x="4800" y="1104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9" name="Line 48"/>
            <p:cNvSpPr>
              <a:spLocks noChangeShapeType="1"/>
            </p:cNvSpPr>
            <p:nvPr/>
          </p:nvSpPr>
          <p:spPr bwMode="auto">
            <a:xfrm>
              <a:off x="5040" y="11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60" name="Line 49"/>
            <p:cNvSpPr>
              <a:spLocks noChangeShapeType="1"/>
            </p:cNvSpPr>
            <p:nvPr/>
          </p:nvSpPr>
          <p:spPr bwMode="auto">
            <a:xfrm flipH="1">
              <a:off x="5040" y="1104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61" name="Line 50"/>
            <p:cNvSpPr>
              <a:spLocks noChangeShapeType="1"/>
            </p:cNvSpPr>
            <p:nvPr/>
          </p:nvSpPr>
          <p:spPr bwMode="auto">
            <a:xfrm flipH="1">
              <a:off x="5088" y="1104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950913" y="3111500"/>
            <a:ext cx="6858000" cy="1143000"/>
            <a:chOff x="624" y="1824"/>
            <a:chExt cx="4320" cy="720"/>
          </a:xfrm>
        </p:grpSpPr>
        <p:sp>
          <p:nvSpPr>
            <p:cNvPr id="48138" name="Line 52"/>
            <p:cNvSpPr>
              <a:spLocks noChangeShapeType="1"/>
            </p:cNvSpPr>
            <p:nvPr/>
          </p:nvSpPr>
          <p:spPr bwMode="auto">
            <a:xfrm>
              <a:off x="624" y="1872"/>
              <a:ext cx="196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9" name="Line 53"/>
            <p:cNvSpPr>
              <a:spLocks noChangeShapeType="1"/>
            </p:cNvSpPr>
            <p:nvPr/>
          </p:nvSpPr>
          <p:spPr bwMode="auto">
            <a:xfrm flipH="1">
              <a:off x="2640" y="1824"/>
              <a:ext cx="2304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0" name="Line 54"/>
            <p:cNvSpPr>
              <a:spLocks noChangeShapeType="1"/>
            </p:cNvSpPr>
            <p:nvPr/>
          </p:nvSpPr>
          <p:spPr bwMode="auto">
            <a:xfrm>
              <a:off x="1872" y="1824"/>
              <a:ext cx="768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1" name="Line 55"/>
            <p:cNvSpPr>
              <a:spLocks noChangeShapeType="1"/>
            </p:cNvSpPr>
            <p:nvPr/>
          </p:nvSpPr>
          <p:spPr bwMode="auto">
            <a:xfrm flipH="1">
              <a:off x="2640" y="1824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60856" name="Text Box 56"/>
          <p:cNvSpPr txBox="1">
            <a:spLocks noChangeArrowheads="1"/>
          </p:cNvSpPr>
          <p:nvPr/>
        </p:nvSpPr>
        <p:spPr bwMode="auto">
          <a:xfrm>
            <a:off x="1908175" y="5013325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Number of passes = 2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4" grpId="0" autoUpdateAnimBg="0"/>
      <p:bldP spid="46085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08963" cy="914400"/>
          </a:xfrm>
        </p:spPr>
        <p:txBody>
          <a:bodyPr/>
          <a:lstStyle/>
          <a:p>
            <a:pPr eaLnBrk="1" hangingPunct="1"/>
            <a:r>
              <a:rPr lang="en-US" altLang="ko-KR" sz="3800" smtClean="0"/>
              <a:t>Merge Time Using A Selection Tree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114800"/>
            <a:ext cx="8207375" cy="2051050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Time to merge </a:t>
            </a:r>
            <a:r>
              <a:rPr lang="en-US" altLang="ko-KR" sz="2600" smtClean="0">
                <a:solidFill>
                  <a:srgbClr val="3333FF"/>
                </a:solidFill>
              </a:rPr>
              <a:t>n</a:t>
            </a:r>
            <a:r>
              <a:rPr lang="en-US" altLang="ko-KR" sz="2600" smtClean="0"/>
              <a:t> records is </a:t>
            </a:r>
            <a:r>
              <a:rPr lang="en-US" altLang="ko-KR" sz="2600" smtClean="0">
                <a:solidFill>
                  <a:srgbClr val="3333FF"/>
                </a:solidFill>
              </a:rPr>
              <a:t>dnlog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>
                <a:solidFill>
                  <a:srgbClr val="3333FF"/>
                </a:solidFill>
              </a:rPr>
              <a:t>k</a:t>
            </a:r>
            <a:r>
              <a:rPr lang="en-US" altLang="ko-KR" sz="2600" smtClean="0"/>
              <a:t>, where </a:t>
            </a:r>
            <a:r>
              <a:rPr lang="en-US" altLang="ko-KR" sz="2600" smtClean="0">
                <a:solidFill>
                  <a:srgbClr val="3333FF"/>
                </a:solidFill>
              </a:rPr>
              <a:t>d</a:t>
            </a:r>
            <a:r>
              <a:rPr lang="en-US" altLang="ko-KR" sz="2600" smtClean="0"/>
              <a:t> is a constant.</a:t>
            </a:r>
          </a:p>
          <a:p>
            <a:pPr eaLnBrk="1" hangingPunct="1"/>
            <a:r>
              <a:rPr lang="en-US" altLang="ko-KR" sz="2600" smtClean="0"/>
              <a:t>Merge time per pass is </a:t>
            </a:r>
            <a:r>
              <a:rPr lang="en-US" altLang="ko-KR" sz="2600" smtClean="0">
                <a:solidFill>
                  <a:srgbClr val="3333FF"/>
                </a:solidFill>
              </a:rPr>
              <a:t>dnlog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>
                <a:solidFill>
                  <a:srgbClr val="3333FF"/>
                </a:solidFill>
              </a:rPr>
              <a:t>k</a:t>
            </a:r>
            <a:r>
              <a:rPr lang="en-US" altLang="ko-KR" sz="2600" smtClean="0"/>
              <a:t>.</a:t>
            </a:r>
          </a:p>
          <a:p>
            <a:pPr eaLnBrk="1" hangingPunct="1"/>
            <a:r>
              <a:rPr lang="en-US" altLang="ko-KR" sz="2600" smtClean="0"/>
              <a:t>Total merge time is </a:t>
            </a:r>
            <a:r>
              <a:rPr lang="en-US" altLang="ko-KR" sz="2600" smtClean="0">
                <a:solidFill>
                  <a:srgbClr val="3333FF"/>
                </a:solidFill>
              </a:rPr>
              <a:t>(dnlog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>
                <a:solidFill>
                  <a:srgbClr val="3333FF"/>
                </a:solidFill>
              </a:rPr>
              <a:t>k) log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k</a:t>
            </a:r>
            <a:r>
              <a:rPr lang="en-US" altLang="ko-KR" sz="2600" smtClean="0">
                <a:solidFill>
                  <a:srgbClr val="3333FF"/>
                </a:solidFill>
              </a:rPr>
              <a:t>r  = dnlog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>
                <a:solidFill>
                  <a:srgbClr val="3333FF"/>
                </a:solidFill>
              </a:rPr>
              <a:t>r</a:t>
            </a:r>
            <a:r>
              <a:rPr lang="en-US" altLang="ko-KR" sz="2600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1066800"/>
            <a:ext cx="5257800" cy="2971800"/>
            <a:chOff x="1248" y="672"/>
            <a:chExt cx="3312" cy="1872"/>
          </a:xfrm>
        </p:grpSpPr>
        <p:grpSp>
          <p:nvGrpSpPr>
            <p:cNvPr id="49158" name="Group 5"/>
            <p:cNvGrpSpPr>
              <a:grpSpLocks/>
            </p:cNvGrpSpPr>
            <p:nvPr/>
          </p:nvGrpSpPr>
          <p:grpSpPr bwMode="auto">
            <a:xfrm>
              <a:off x="1248" y="1824"/>
              <a:ext cx="432" cy="720"/>
              <a:chOff x="1248" y="2208"/>
              <a:chExt cx="432" cy="720"/>
            </a:xfrm>
          </p:grpSpPr>
          <p:sp>
            <p:nvSpPr>
              <p:cNvPr id="49177" name="Rectangle 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24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78" name="Text Box 7"/>
              <p:cNvSpPr txBox="1">
                <a:spLocks noChangeArrowheads="1"/>
              </p:cNvSpPr>
              <p:nvPr/>
            </p:nvSpPr>
            <p:spPr bwMode="auto">
              <a:xfrm>
                <a:off x="1248" y="26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R1</a:t>
                </a:r>
              </a:p>
            </p:txBody>
          </p:sp>
        </p:grpSp>
        <p:grpSp>
          <p:nvGrpSpPr>
            <p:cNvPr id="49159" name="Group 8"/>
            <p:cNvGrpSpPr>
              <a:grpSpLocks/>
            </p:cNvGrpSpPr>
            <p:nvPr/>
          </p:nvGrpSpPr>
          <p:grpSpPr bwMode="auto">
            <a:xfrm>
              <a:off x="1824" y="1824"/>
              <a:ext cx="432" cy="720"/>
              <a:chOff x="1248" y="2208"/>
              <a:chExt cx="432" cy="720"/>
            </a:xfrm>
          </p:grpSpPr>
          <p:sp>
            <p:nvSpPr>
              <p:cNvPr id="49175" name="Rectangle 9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24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76" name="Text Box 10"/>
              <p:cNvSpPr txBox="1">
                <a:spLocks noChangeArrowheads="1"/>
              </p:cNvSpPr>
              <p:nvPr/>
            </p:nvSpPr>
            <p:spPr bwMode="auto">
              <a:xfrm>
                <a:off x="1248" y="26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R2</a:t>
                </a:r>
              </a:p>
            </p:txBody>
          </p:sp>
        </p:grpSp>
        <p:grpSp>
          <p:nvGrpSpPr>
            <p:cNvPr id="49160" name="Group 11"/>
            <p:cNvGrpSpPr>
              <a:grpSpLocks/>
            </p:cNvGrpSpPr>
            <p:nvPr/>
          </p:nvGrpSpPr>
          <p:grpSpPr bwMode="auto">
            <a:xfrm>
              <a:off x="2400" y="1824"/>
              <a:ext cx="432" cy="720"/>
              <a:chOff x="1248" y="2208"/>
              <a:chExt cx="432" cy="720"/>
            </a:xfrm>
          </p:grpSpPr>
          <p:sp>
            <p:nvSpPr>
              <p:cNvPr id="49173" name="Rectangle 12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24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74" name="Text Box 13"/>
              <p:cNvSpPr txBox="1">
                <a:spLocks noChangeArrowheads="1"/>
              </p:cNvSpPr>
              <p:nvPr/>
            </p:nvSpPr>
            <p:spPr bwMode="auto">
              <a:xfrm>
                <a:off x="1248" y="26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R3</a:t>
                </a:r>
              </a:p>
            </p:txBody>
          </p:sp>
        </p:grpSp>
        <p:grpSp>
          <p:nvGrpSpPr>
            <p:cNvPr id="49161" name="Group 14"/>
            <p:cNvGrpSpPr>
              <a:grpSpLocks/>
            </p:cNvGrpSpPr>
            <p:nvPr/>
          </p:nvGrpSpPr>
          <p:grpSpPr bwMode="auto">
            <a:xfrm>
              <a:off x="2976" y="1824"/>
              <a:ext cx="432" cy="720"/>
              <a:chOff x="1248" y="2208"/>
              <a:chExt cx="432" cy="720"/>
            </a:xfrm>
          </p:grpSpPr>
          <p:sp>
            <p:nvSpPr>
              <p:cNvPr id="49171" name="Rectangle 15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24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72" name="Text Box 16"/>
              <p:cNvSpPr txBox="1">
                <a:spLocks noChangeArrowheads="1"/>
              </p:cNvSpPr>
              <p:nvPr/>
            </p:nvSpPr>
            <p:spPr bwMode="auto">
              <a:xfrm>
                <a:off x="1248" y="26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R4</a:t>
                </a:r>
              </a:p>
            </p:txBody>
          </p:sp>
        </p:grpSp>
        <p:grpSp>
          <p:nvGrpSpPr>
            <p:cNvPr id="49162" name="Group 17"/>
            <p:cNvGrpSpPr>
              <a:grpSpLocks/>
            </p:cNvGrpSpPr>
            <p:nvPr/>
          </p:nvGrpSpPr>
          <p:grpSpPr bwMode="auto">
            <a:xfrm>
              <a:off x="3552" y="1824"/>
              <a:ext cx="432" cy="720"/>
              <a:chOff x="1248" y="2208"/>
              <a:chExt cx="432" cy="720"/>
            </a:xfrm>
          </p:grpSpPr>
          <p:sp>
            <p:nvSpPr>
              <p:cNvPr id="49169" name="Rectangle 18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24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70" name="Text Box 19"/>
              <p:cNvSpPr txBox="1">
                <a:spLocks noChangeArrowheads="1"/>
              </p:cNvSpPr>
              <p:nvPr/>
            </p:nvSpPr>
            <p:spPr bwMode="auto">
              <a:xfrm>
                <a:off x="1248" y="26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R5</a:t>
                </a:r>
              </a:p>
            </p:txBody>
          </p:sp>
        </p:grpSp>
        <p:grpSp>
          <p:nvGrpSpPr>
            <p:cNvPr id="49163" name="Group 20"/>
            <p:cNvGrpSpPr>
              <a:grpSpLocks/>
            </p:cNvGrpSpPr>
            <p:nvPr/>
          </p:nvGrpSpPr>
          <p:grpSpPr bwMode="auto">
            <a:xfrm>
              <a:off x="4128" y="1824"/>
              <a:ext cx="432" cy="720"/>
              <a:chOff x="1248" y="2208"/>
              <a:chExt cx="432" cy="720"/>
            </a:xfrm>
          </p:grpSpPr>
          <p:sp>
            <p:nvSpPr>
              <p:cNvPr id="49167" name="Rectangle 21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24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68" name="Text Box 22"/>
              <p:cNvSpPr txBox="1">
                <a:spLocks noChangeArrowheads="1"/>
              </p:cNvSpPr>
              <p:nvPr/>
            </p:nvSpPr>
            <p:spPr bwMode="auto">
              <a:xfrm>
                <a:off x="1248" y="26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R6</a:t>
                </a:r>
              </a:p>
            </p:txBody>
          </p:sp>
        </p:grpSp>
        <p:sp>
          <p:nvSpPr>
            <p:cNvPr id="49164" name="Rectangle 23"/>
            <p:cNvSpPr>
              <a:spLocks noChangeArrowheads="1"/>
            </p:cNvSpPr>
            <p:nvPr/>
          </p:nvSpPr>
          <p:spPr bwMode="auto">
            <a:xfrm>
              <a:off x="2688" y="672"/>
              <a:ext cx="240" cy="43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5" name="Text Box 24"/>
            <p:cNvSpPr txBox="1">
              <a:spLocks noChangeArrowheads="1"/>
            </p:cNvSpPr>
            <p:nvPr/>
          </p:nvSpPr>
          <p:spPr bwMode="auto">
            <a:xfrm>
              <a:off x="3024" y="7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49166" name="AutoShape 25"/>
            <p:cNvSpPr>
              <a:spLocks noChangeArrowheads="1"/>
            </p:cNvSpPr>
            <p:nvPr/>
          </p:nvSpPr>
          <p:spPr bwMode="auto">
            <a:xfrm>
              <a:off x="1296" y="1200"/>
              <a:ext cx="3024" cy="576"/>
            </a:xfrm>
            <a:prstGeom prst="triangle">
              <a:avLst>
                <a:gd name="adj" fmla="val 50000"/>
              </a:avLst>
            </a:prstGeom>
            <a:solidFill>
              <a:srgbClr val="99FF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Steady State Operation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533400" y="3124200"/>
            <a:ext cx="1524000" cy="7016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Read from disk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429000" y="3124200"/>
            <a:ext cx="1371600" cy="7016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Write to disk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5715000" y="3124200"/>
            <a:ext cx="13716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000">
                <a:latin typeface="FrnkGothITC Hv BT" pitchFamily="34" charset="0"/>
              </a:rPr>
              <a:t>Merge</a:t>
            </a:r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3962400" y="1828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4067175" y="52292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1143000" y="3810000"/>
            <a:ext cx="2971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H="1">
            <a:off x="4140200" y="3505200"/>
            <a:ext cx="2032000" cy="165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>
            <a:off x="4114800" y="3810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H="1">
            <a:off x="1371600" y="1905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>
            <a:off x="4038600" y="19812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>
            <a:off x="4114800" y="1905000"/>
            <a:ext cx="1905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>
            <a:off x="4191000" y="5257800"/>
            <a:ext cx="43434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 flipV="1">
            <a:off x="8458200" y="1828800"/>
            <a:ext cx="0" cy="3429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 flipH="1">
            <a:off x="4038600" y="1828800"/>
            <a:ext cx="441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1143000"/>
            <a:ext cx="6400800" cy="3352800"/>
            <a:chOff x="528" y="2064"/>
            <a:chExt cx="4032" cy="2112"/>
          </a:xfrm>
        </p:grpSpPr>
        <p:sp>
          <p:nvSpPr>
            <p:cNvPr id="51229" name="Rectangle 3"/>
            <p:cNvSpPr>
              <a:spLocks noChangeArrowheads="1"/>
            </p:cNvSpPr>
            <p:nvPr/>
          </p:nvSpPr>
          <p:spPr bwMode="auto">
            <a:xfrm>
              <a:off x="528" y="2112"/>
              <a:ext cx="2016" cy="2016"/>
            </a:xfrm>
            <a:prstGeom prst="rect">
              <a:avLst/>
            </a:prstGeom>
            <a:solidFill>
              <a:srgbClr val="99FF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30" name="Oval 4"/>
            <p:cNvSpPr>
              <a:spLocks noChangeArrowheads="1"/>
            </p:cNvSpPr>
            <p:nvPr/>
          </p:nvSpPr>
          <p:spPr bwMode="auto">
            <a:xfrm>
              <a:off x="3600" y="3312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31" name="Text Box 5"/>
            <p:cNvSpPr txBox="1">
              <a:spLocks noChangeArrowheads="1"/>
            </p:cNvSpPr>
            <p:nvPr/>
          </p:nvSpPr>
          <p:spPr bwMode="auto">
            <a:xfrm>
              <a:off x="3792" y="36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51232" name="Line 6"/>
            <p:cNvSpPr>
              <a:spLocks noChangeShapeType="1"/>
            </p:cNvSpPr>
            <p:nvPr/>
          </p:nvSpPr>
          <p:spPr bwMode="auto">
            <a:xfrm>
              <a:off x="2544" y="3840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33" name="Text Box 7"/>
            <p:cNvSpPr txBox="1">
              <a:spLocks noChangeArrowheads="1"/>
            </p:cNvSpPr>
            <p:nvPr/>
          </p:nvSpPr>
          <p:spPr bwMode="auto">
            <a:xfrm>
              <a:off x="1104" y="3024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51234" name="Oval 8"/>
            <p:cNvSpPr>
              <a:spLocks noChangeArrowheads="1"/>
            </p:cNvSpPr>
            <p:nvPr/>
          </p:nvSpPr>
          <p:spPr bwMode="auto">
            <a:xfrm>
              <a:off x="3600" y="2064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35" name="Text Box 9"/>
            <p:cNvSpPr txBox="1">
              <a:spLocks noChangeArrowheads="1"/>
            </p:cNvSpPr>
            <p:nvPr/>
          </p:nvSpPr>
          <p:spPr bwMode="auto">
            <a:xfrm>
              <a:off x="3792" y="23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51236" name="Line 10"/>
            <p:cNvSpPr>
              <a:spLocks noChangeShapeType="1"/>
            </p:cNvSpPr>
            <p:nvPr/>
          </p:nvSpPr>
          <p:spPr bwMode="auto">
            <a:xfrm>
              <a:off x="2544" y="2592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0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Partitioning Of Memory</a:t>
            </a:r>
          </a:p>
        </p:txBody>
      </p:sp>
      <p:sp>
        <p:nvSpPr>
          <p:cNvPr id="463884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277813" y="4508500"/>
            <a:ext cx="8686800" cy="6096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3000" smtClean="0"/>
              <a:t>Need exactly </a:t>
            </a:r>
            <a:r>
              <a:rPr lang="en-US" altLang="ko-KR" sz="3000" smtClean="0">
                <a:solidFill>
                  <a:srgbClr val="3333FF"/>
                </a:solidFill>
              </a:rPr>
              <a:t>2</a:t>
            </a:r>
            <a:r>
              <a:rPr lang="en-US" altLang="ko-KR" sz="3000" smtClean="0"/>
              <a:t> output buffers.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362200" y="3657600"/>
            <a:ext cx="685800" cy="762000"/>
            <a:chOff x="1488" y="2304"/>
            <a:chExt cx="432" cy="480"/>
          </a:xfrm>
        </p:grpSpPr>
        <p:sp>
          <p:nvSpPr>
            <p:cNvPr id="51227" name="Rectangle 14"/>
            <p:cNvSpPr>
              <a:spLocks noChangeArrowheads="1"/>
            </p:cNvSpPr>
            <p:nvPr/>
          </p:nvSpPr>
          <p:spPr bwMode="auto">
            <a:xfrm>
              <a:off x="1488" y="2304"/>
              <a:ext cx="432" cy="48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8" name="Text Box 15"/>
            <p:cNvSpPr txBox="1">
              <a:spLocks noChangeArrowheads="1"/>
            </p:cNvSpPr>
            <p:nvPr/>
          </p:nvSpPr>
          <p:spPr bwMode="auto">
            <a:xfrm>
              <a:off x="1550" y="2454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I1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676400" y="3657600"/>
            <a:ext cx="685800" cy="762000"/>
            <a:chOff x="912" y="1536"/>
            <a:chExt cx="1008" cy="1248"/>
          </a:xfrm>
        </p:grpSpPr>
        <p:sp>
          <p:nvSpPr>
            <p:cNvPr id="51225" name="Rectangle 17"/>
            <p:cNvSpPr>
              <a:spLocks noChangeArrowheads="1"/>
            </p:cNvSpPr>
            <p:nvPr/>
          </p:nvSpPr>
          <p:spPr bwMode="auto">
            <a:xfrm>
              <a:off x="912" y="1536"/>
              <a:ext cx="1008" cy="1248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6" name="Text Box 18"/>
            <p:cNvSpPr txBox="1">
              <a:spLocks noChangeArrowheads="1"/>
            </p:cNvSpPr>
            <p:nvPr/>
          </p:nvSpPr>
          <p:spPr bwMode="auto">
            <a:xfrm>
              <a:off x="1056" y="1926"/>
              <a:ext cx="86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I0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76400" y="1219200"/>
            <a:ext cx="838200" cy="762000"/>
            <a:chOff x="912" y="1536"/>
            <a:chExt cx="1008" cy="1248"/>
          </a:xfrm>
        </p:grpSpPr>
        <p:sp>
          <p:nvSpPr>
            <p:cNvPr id="51223" name="Rectangle 20"/>
            <p:cNvSpPr>
              <a:spLocks noChangeArrowheads="1"/>
            </p:cNvSpPr>
            <p:nvPr/>
          </p:nvSpPr>
          <p:spPr bwMode="auto">
            <a:xfrm>
              <a:off x="912" y="1536"/>
              <a:ext cx="1008" cy="1248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4" name="Text Box 21"/>
            <p:cNvSpPr txBox="1">
              <a:spLocks noChangeArrowheads="1"/>
            </p:cNvSpPr>
            <p:nvPr/>
          </p:nvSpPr>
          <p:spPr bwMode="auto">
            <a:xfrm>
              <a:off x="1055" y="1926"/>
              <a:ext cx="865" cy="74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O0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514600" y="1219200"/>
            <a:ext cx="838200" cy="762000"/>
            <a:chOff x="912" y="1536"/>
            <a:chExt cx="1008" cy="1248"/>
          </a:xfrm>
        </p:grpSpPr>
        <p:sp>
          <p:nvSpPr>
            <p:cNvPr id="51221" name="Rectangle 23"/>
            <p:cNvSpPr>
              <a:spLocks noChangeArrowheads="1"/>
            </p:cNvSpPr>
            <p:nvPr/>
          </p:nvSpPr>
          <p:spPr bwMode="auto">
            <a:xfrm>
              <a:off x="912" y="1536"/>
              <a:ext cx="1008" cy="1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2" name="Text Box 24"/>
            <p:cNvSpPr txBox="1">
              <a:spLocks noChangeArrowheads="1"/>
            </p:cNvSpPr>
            <p:nvPr/>
          </p:nvSpPr>
          <p:spPr bwMode="auto">
            <a:xfrm>
              <a:off x="1056" y="1926"/>
              <a:ext cx="864" cy="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O1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676400" y="1981200"/>
            <a:ext cx="3200400" cy="1676400"/>
            <a:chOff x="1056" y="1248"/>
            <a:chExt cx="2016" cy="1056"/>
          </a:xfrm>
        </p:grpSpPr>
        <p:sp>
          <p:nvSpPr>
            <p:cNvPr id="51219" name="Rectangle 26"/>
            <p:cNvSpPr>
              <a:spLocks noChangeArrowheads="1"/>
            </p:cNvSpPr>
            <p:nvPr/>
          </p:nvSpPr>
          <p:spPr bwMode="auto">
            <a:xfrm>
              <a:off x="1056" y="1248"/>
              <a:ext cx="2016" cy="105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0" name="Text Box 27"/>
            <p:cNvSpPr txBox="1">
              <a:spLocks noChangeArrowheads="1"/>
            </p:cNvSpPr>
            <p:nvPr/>
          </p:nvSpPr>
          <p:spPr bwMode="auto">
            <a:xfrm>
              <a:off x="1584" y="1632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Loser Tree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48000" y="3657600"/>
            <a:ext cx="1143000" cy="762000"/>
            <a:chOff x="1920" y="1536"/>
            <a:chExt cx="1008" cy="1248"/>
          </a:xfrm>
        </p:grpSpPr>
        <p:sp>
          <p:nvSpPr>
            <p:cNvPr id="51217" name="Rectangle 29"/>
            <p:cNvSpPr>
              <a:spLocks noChangeArrowheads="1"/>
            </p:cNvSpPr>
            <p:nvPr/>
          </p:nvSpPr>
          <p:spPr bwMode="auto">
            <a:xfrm>
              <a:off x="1920" y="1536"/>
              <a:ext cx="1008" cy="1248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8" name="Text Box 30"/>
            <p:cNvSpPr txBox="1">
              <a:spLocks noChangeArrowheads="1"/>
            </p:cNvSpPr>
            <p:nvPr/>
          </p:nvSpPr>
          <p:spPr bwMode="auto">
            <a:xfrm>
              <a:off x="2064" y="1926"/>
              <a:ext cx="864" cy="7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191000" y="3657600"/>
            <a:ext cx="685800" cy="762000"/>
            <a:chOff x="2640" y="2304"/>
            <a:chExt cx="432" cy="480"/>
          </a:xfrm>
        </p:grpSpPr>
        <p:sp>
          <p:nvSpPr>
            <p:cNvPr id="51215" name="Rectangle 32"/>
            <p:cNvSpPr>
              <a:spLocks noChangeArrowheads="1"/>
            </p:cNvSpPr>
            <p:nvPr/>
          </p:nvSpPr>
          <p:spPr bwMode="auto">
            <a:xfrm>
              <a:off x="2640" y="2304"/>
              <a:ext cx="432" cy="480"/>
            </a:xfrm>
            <a:prstGeom prst="rect">
              <a:avLst/>
            </a:prstGeom>
            <a:solidFill>
              <a:srgbClr val="33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6" name="Text Box 33"/>
            <p:cNvSpPr txBox="1">
              <a:spLocks noChangeArrowheads="1"/>
            </p:cNvSpPr>
            <p:nvPr/>
          </p:nvSpPr>
          <p:spPr bwMode="auto">
            <a:xfrm>
              <a:off x="2702" y="2454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Ib</a:t>
              </a:r>
            </a:p>
          </p:txBody>
        </p:sp>
      </p:grpSp>
      <p:sp>
        <p:nvSpPr>
          <p:cNvPr id="463906" name="Rectangle 34"/>
          <p:cNvSpPr>
            <a:spLocks noChangeArrowheads="1"/>
          </p:cNvSpPr>
          <p:nvPr/>
        </p:nvSpPr>
        <p:spPr bwMode="auto">
          <a:xfrm>
            <a:off x="250825" y="5013325"/>
            <a:ext cx="8893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Need at least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k+1</a:t>
            </a:r>
            <a:r>
              <a:rPr kumimoji="0" lang="en-US" altLang="ko-KR" sz="3200">
                <a:latin typeface="Times New Roman" pitchFamily="18" charset="0"/>
              </a:rPr>
              <a:t> (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k</a:t>
            </a:r>
            <a:r>
              <a:rPr kumimoji="0" lang="en-US" altLang="ko-KR" sz="3200">
                <a:latin typeface="Times New Roman" pitchFamily="18" charset="0"/>
              </a:rPr>
              <a:t> is merge order) input buffers.</a:t>
            </a:r>
          </a:p>
        </p:txBody>
      </p:sp>
      <p:sp>
        <p:nvSpPr>
          <p:cNvPr id="463907" name="Rectangle 35"/>
          <p:cNvSpPr>
            <a:spLocks noChangeArrowheads="1"/>
          </p:cNvSpPr>
          <p:nvPr/>
        </p:nvSpPr>
        <p:spPr bwMode="auto">
          <a:xfrm>
            <a:off x="252413" y="5516563"/>
            <a:ext cx="4824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2k </a:t>
            </a:r>
            <a:r>
              <a:rPr kumimoji="0" lang="en-US" altLang="ko-KR" sz="3200">
                <a:latin typeface="Times New Roman" pitchFamily="18" charset="0"/>
              </a:rPr>
              <a:t>input buffers suffice.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7F048-209C-4B05-BC92-D23AEB44AD66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52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4" grpId="0" build="p" bldLvl="2" autoUpdateAnimBg="0"/>
      <p:bldP spid="463906" grpId="0" build="p" bldLvl="2" autoUpdateAnimBg="0"/>
      <p:bldP spid="463907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smtClean="0"/>
              <a:t>Buffer Layout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990600"/>
            <a:ext cx="6400800" cy="762000"/>
            <a:chOff x="1248" y="864"/>
            <a:chExt cx="4032" cy="480"/>
          </a:xfrm>
        </p:grpSpPr>
        <p:sp>
          <p:nvSpPr>
            <p:cNvPr id="52291" name="Rectangle 4"/>
            <p:cNvSpPr>
              <a:spLocks noChangeArrowheads="1"/>
            </p:cNvSpPr>
            <p:nvPr/>
          </p:nvSpPr>
          <p:spPr bwMode="auto">
            <a:xfrm>
              <a:off x="1248" y="864"/>
              <a:ext cx="2832" cy="48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2" name="Rectangle 5"/>
            <p:cNvSpPr>
              <a:spLocks noChangeArrowheads="1"/>
            </p:cNvSpPr>
            <p:nvPr/>
          </p:nvSpPr>
          <p:spPr bwMode="auto">
            <a:xfrm>
              <a:off x="1536" y="960"/>
              <a:ext cx="24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3" name="Text Box 6"/>
            <p:cNvSpPr txBox="1">
              <a:spLocks noChangeArrowheads="1"/>
            </p:cNvSpPr>
            <p:nvPr/>
          </p:nvSpPr>
          <p:spPr bwMode="auto">
            <a:xfrm>
              <a:off x="4320" y="864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Output buffers</a:t>
              </a:r>
            </a:p>
          </p:txBody>
        </p:sp>
        <p:sp>
          <p:nvSpPr>
            <p:cNvPr id="52294" name="Rectangle 7"/>
            <p:cNvSpPr>
              <a:spLocks noChangeArrowheads="1"/>
            </p:cNvSpPr>
            <p:nvPr/>
          </p:nvSpPr>
          <p:spPr bwMode="auto">
            <a:xfrm>
              <a:off x="3408" y="960"/>
              <a:ext cx="24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773238"/>
            <a:ext cx="8610600" cy="3216275"/>
            <a:chOff x="240" y="1344"/>
            <a:chExt cx="5424" cy="2026"/>
          </a:xfrm>
        </p:grpSpPr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4704" y="2304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Input buffer queues k=9</a:t>
              </a:r>
            </a:p>
          </p:txBody>
        </p:sp>
        <p:grpSp>
          <p:nvGrpSpPr>
            <p:cNvPr id="52234" name="Group 10"/>
            <p:cNvGrpSpPr>
              <a:grpSpLocks/>
            </p:cNvGrpSpPr>
            <p:nvPr/>
          </p:nvGrpSpPr>
          <p:grpSpPr bwMode="auto">
            <a:xfrm>
              <a:off x="240" y="1344"/>
              <a:ext cx="4368" cy="2026"/>
              <a:chOff x="240" y="1680"/>
              <a:chExt cx="4368" cy="2026"/>
            </a:xfrm>
          </p:grpSpPr>
          <p:sp>
            <p:nvSpPr>
              <p:cNvPr id="52235" name="Rectangle 11"/>
              <p:cNvSpPr>
                <a:spLocks noChangeArrowheads="1"/>
              </p:cNvSpPr>
              <p:nvPr/>
            </p:nvSpPr>
            <p:spPr bwMode="auto">
              <a:xfrm>
                <a:off x="240" y="1920"/>
                <a:ext cx="4368" cy="13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36" name="Text Box 12"/>
              <p:cNvSpPr txBox="1">
                <a:spLocks noChangeArrowheads="1"/>
              </p:cNvSpPr>
              <p:nvPr/>
            </p:nvSpPr>
            <p:spPr bwMode="auto">
              <a:xfrm>
                <a:off x="480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F0</a:t>
                </a:r>
              </a:p>
            </p:txBody>
          </p:sp>
          <p:sp>
            <p:nvSpPr>
              <p:cNvPr id="52237" name="Text Box 13"/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F1</a:t>
                </a:r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F2</a:t>
                </a:r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1824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F3</a:t>
                </a: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F4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2688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F5</a:t>
                </a:r>
              </a:p>
            </p:txBody>
          </p:sp>
          <p:sp>
            <p:nvSpPr>
              <p:cNvPr id="52242" name="Text Box 18"/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F6</a:t>
                </a:r>
              </a:p>
            </p:txBody>
          </p:sp>
          <p:sp>
            <p:nvSpPr>
              <p:cNvPr id="52243" name="Text Box 19"/>
              <p:cNvSpPr txBox="1">
                <a:spLocks noChangeArrowheads="1"/>
              </p:cNvSpPr>
              <p:nvPr/>
            </p:nvSpPr>
            <p:spPr bwMode="auto">
              <a:xfrm>
                <a:off x="3552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F7</a:t>
                </a:r>
              </a:p>
            </p:txBody>
          </p:sp>
          <p:sp>
            <p:nvSpPr>
              <p:cNvPr id="52244" name="Text Box 20"/>
              <p:cNvSpPr txBox="1">
                <a:spLocks noChangeArrowheads="1"/>
              </p:cNvSpPr>
              <p:nvPr/>
            </p:nvSpPr>
            <p:spPr bwMode="auto">
              <a:xfrm>
                <a:off x="3984" y="168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F8</a:t>
                </a:r>
              </a:p>
            </p:txBody>
          </p:sp>
          <p:sp>
            <p:nvSpPr>
              <p:cNvPr id="52245" name="Text Box 21"/>
              <p:cNvSpPr txBox="1">
                <a:spLocks noChangeArrowheads="1"/>
              </p:cNvSpPr>
              <p:nvPr/>
            </p:nvSpPr>
            <p:spPr bwMode="auto">
              <a:xfrm>
                <a:off x="480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R0</a:t>
                </a:r>
              </a:p>
            </p:txBody>
          </p:sp>
          <p:sp>
            <p:nvSpPr>
              <p:cNvPr id="52246" name="Text Box 22"/>
              <p:cNvSpPr txBox="1">
                <a:spLocks noChangeArrowheads="1"/>
              </p:cNvSpPr>
              <p:nvPr/>
            </p:nvSpPr>
            <p:spPr bwMode="auto">
              <a:xfrm>
                <a:off x="960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R1</a:t>
                </a:r>
              </a:p>
            </p:txBody>
          </p:sp>
          <p:sp>
            <p:nvSpPr>
              <p:cNvPr id="52247" name="Text Box 23"/>
              <p:cNvSpPr txBox="1">
                <a:spLocks noChangeArrowheads="1"/>
              </p:cNvSpPr>
              <p:nvPr/>
            </p:nvSpPr>
            <p:spPr bwMode="auto">
              <a:xfrm>
                <a:off x="1392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R2</a:t>
                </a:r>
              </a:p>
            </p:txBody>
          </p:sp>
          <p:sp>
            <p:nvSpPr>
              <p:cNvPr id="52248" name="Text Box 24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R3</a:t>
                </a:r>
              </a:p>
            </p:txBody>
          </p:sp>
          <p:sp>
            <p:nvSpPr>
              <p:cNvPr id="52249" name="Text Box 25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R4</a:t>
                </a:r>
              </a:p>
            </p:txBody>
          </p:sp>
          <p:sp>
            <p:nvSpPr>
              <p:cNvPr id="52250" name="Text Box 26"/>
              <p:cNvSpPr txBox="1">
                <a:spLocks noChangeArrowheads="1"/>
              </p:cNvSpPr>
              <p:nvPr/>
            </p:nvSpPr>
            <p:spPr bwMode="auto">
              <a:xfrm>
                <a:off x="2688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R5</a:t>
                </a:r>
              </a:p>
            </p:txBody>
          </p:sp>
          <p:sp>
            <p:nvSpPr>
              <p:cNvPr id="52251" name="Text Box 27"/>
              <p:cNvSpPr txBox="1">
                <a:spLocks noChangeArrowheads="1"/>
              </p:cNvSpPr>
              <p:nvPr/>
            </p:nvSpPr>
            <p:spPr bwMode="auto">
              <a:xfrm>
                <a:off x="3120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R6</a:t>
                </a:r>
              </a:p>
            </p:txBody>
          </p:sp>
          <p:sp>
            <p:nvSpPr>
              <p:cNvPr id="52252" name="Text Box 28"/>
              <p:cNvSpPr txBox="1">
                <a:spLocks noChangeArrowheads="1"/>
              </p:cNvSpPr>
              <p:nvPr/>
            </p:nvSpPr>
            <p:spPr bwMode="auto">
              <a:xfrm>
                <a:off x="3552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R7</a:t>
                </a:r>
              </a:p>
            </p:txBody>
          </p:sp>
          <p:sp>
            <p:nvSpPr>
              <p:cNvPr id="52253" name="Text Box 29"/>
              <p:cNvSpPr txBox="1">
                <a:spLocks noChangeArrowheads="1"/>
              </p:cNvSpPr>
              <p:nvPr/>
            </p:nvSpPr>
            <p:spPr bwMode="auto">
              <a:xfrm>
                <a:off x="3984" y="34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000">
                    <a:latin typeface="FrnkGothITC Hv BT" pitchFamily="34" charset="0"/>
                  </a:rPr>
                  <a:t>R8</a:t>
                </a:r>
              </a:p>
            </p:txBody>
          </p:sp>
          <p:sp>
            <p:nvSpPr>
              <p:cNvPr id="52254" name="Rectangle 30"/>
              <p:cNvSpPr>
                <a:spLocks noChangeArrowheads="1"/>
              </p:cNvSpPr>
              <p:nvPr/>
            </p:nvSpPr>
            <p:spPr bwMode="auto">
              <a:xfrm>
                <a:off x="528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55" name="Rectangle 31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56" name="Rectangle 32"/>
              <p:cNvSpPr>
                <a:spLocks noChangeArrowheads="1"/>
              </p:cNvSpPr>
              <p:nvPr/>
            </p:nvSpPr>
            <p:spPr bwMode="auto">
              <a:xfrm>
                <a:off x="1440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57" name="Rectangle 33"/>
              <p:cNvSpPr>
                <a:spLocks noChangeArrowheads="1"/>
              </p:cNvSpPr>
              <p:nvPr/>
            </p:nvSpPr>
            <p:spPr bwMode="auto">
              <a:xfrm>
                <a:off x="1872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58" name="Rectangle 34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59" name="Rectangle 35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60" name="Rectangle 36"/>
              <p:cNvSpPr>
                <a:spLocks noChangeArrowheads="1"/>
              </p:cNvSpPr>
              <p:nvPr/>
            </p:nvSpPr>
            <p:spPr bwMode="auto">
              <a:xfrm>
                <a:off x="3168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61" name="Rectangle 37"/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62" name="Rectangle 3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63" name="Line 39"/>
              <p:cNvSpPr>
                <a:spLocks noChangeShapeType="1"/>
              </p:cNvSpPr>
              <p:nvPr/>
            </p:nvSpPr>
            <p:spPr bwMode="auto">
              <a:xfrm>
                <a:off x="624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64" name="Line 40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65" name="Line 41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66" name="Line 42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67" name="Line 43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68" name="Line 44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69" name="Line 45"/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70" name="Line 46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71" name="Line 47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72" name="Rectangle 48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73" name="Rectangle 49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74" name="Rectangle 50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75" name="Rectangle 51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76" name="Rectangle 52"/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240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77" name="Line 53"/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624" y="27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2400" y="23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1" name="Line 57"/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2" name="Line 58"/>
              <p:cNvSpPr>
                <a:spLocks noChangeShapeType="1"/>
              </p:cNvSpPr>
              <p:nvPr/>
            </p:nvSpPr>
            <p:spPr bwMode="auto">
              <a:xfrm flipV="1">
                <a:off x="672" y="321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3" name="Line 59"/>
              <p:cNvSpPr>
                <a:spLocks noChangeShapeType="1"/>
              </p:cNvSpPr>
              <p:nvPr/>
            </p:nvSpPr>
            <p:spPr bwMode="auto">
              <a:xfrm flipV="1">
                <a:off x="1152" y="235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 flipV="1">
                <a:off x="1584" y="235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 flipV="1">
                <a:off x="2016" y="235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 flipV="1">
                <a:off x="2832" y="235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 flipV="1">
                <a:off x="3312" y="321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 flipV="1">
                <a:off x="3744" y="235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 flipV="1">
                <a:off x="4176" y="235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273175" y="4949825"/>
            <a:ext cx="6583363" cy="1216025"/>
            <a:chOff x="802" y="3487"/>
            <a:chExt cx="4147" cy="766"/>
          </a:xfrm>
        </p:grpSpPr>
        <p:sp>
          <p:nvSpPr>
            <p:cNvPr id="52231" name="Freeform 68"/>
            <p:cNvSpPr>
              <a:spLocks/>
            </p:cNvSpPr>
            <p:nvPr/>
          </p:nvSpPr>
          <p:spPr bwMode="auto">
            <a:xfrm>
              <a:off x="802" y="3487"/>
              <a:ext cx="4147" cy="766"/>
            </a:xfrm>
            <a:custGeom>
              <a:avLst/>
              <a:gdLst>
                <a:gd name="T0" fmla="*/ 2475 w 4147"/>
                <a:gd name="T1" fmla="*/ 70 h 766"/>
                <a:gd name="T2" fmla="*/ 1385 w 4147"/>
                <a:gd name="T3" fmla="*/ 117 h 766"/>
                <a:gd name="T4" fmla="*/ 241 w 4147"/>
                <a:gd name="T5" fmla="*/ 125 h 766"/>
                <a:gd name="T6" fmla="*/ 155 w 4147"/>
                <a:gd name="T7" fmla="*/ 148 h 766"/>
                <a:gd name="T8" fmla="*/ 132 w 4147"/>
                <a:gd name="T9" fmla="*/ 164 h 766"/>
                <a:gd name="T10" fmla="*/ 109 w 4147"/>
                <a:gd name="T11" fmla="*/ 171 h 766"/>
                <a:gd name="T12" fmla="*/ 54 w 4147"/>
                <a:gd name="T13" fmla="*/ 226 h 766"/>
                <a:gd name="T14" fmla="*/ 31 w 4147"/>
                <a:gd name="T15" fmla="*/ 249 h 766"/>
                <a:gd name="T16" fmla="*/ 0 w 4147"/>
                <a:gd name="T17" fmla="*/ 358 h 766"/>
                <a:gd name="T18" fmla="*/ 8 w 4147"/>
                <a:gd name="T19" fmla="*/ 498 h 766"/>
                <a:gd name="T20" fmla="*/ 31 w 4147"/>
                <a:gd name="T21" fmla="*/ 561 h 766"/>
                <a:gd name="T22" fmla="*/ 85 w 4147"/>
                <a:gd name="T23" fmla="*/ 576 h 766"/>
                <a:gd name="T24" fmla="*/ 451 w 4147"/>
                <a:gd name="T25" fmla="*/ 670 h 766"/>
                <a:gd name="T26" fmla="*/ 1564 w 4147"/>
                <a:gd name="T27" fmla="*/ 747 h 766"/>
                <a:gd name="T28" fmla="*/ 2561 w 4147"/>
                <a:gd name="T29" fmla="*/ 740 h 766"/>
                <a:gd name="T30" fmla="*/ 3199 w 4147"/>
                <a:gd name="T31" fmla="*/ 670 h 766"/>
                <a:gd name="T32" fmla="*/ 3323 w 4147"/>
                <a:gd name="T33" fmla="*/ 631 h 766"/>
                <a:gd name="T34" fmla="*/ 3518 w 4147"/>
                <a:gd name="T35" fmla="*/ 615 h 766"/>
                <a:gd name="T36" fmla="*/ 4001 w 4147"/>
                <a:gd name="T37" fmla="*/ 491 h 766"/>
                <a:gd name="T38" fmla="*/ 4141 w 4147"/>
                <a:gd name="T39" fmla="*/ 288 h 766"/>
                <a:gd name="T40" fmla="*/ 4133 w 4147"/>
                <a:gd name="T41" fmla="*/ 226 h 766"/>
                <a:gd name="T42" fmla="*/ 4078 w 4147"/>
                <a:gd name="T43" fmla="*/ 218 h 766"/>
                <a:gd name="T44" fmla="*/ 3954 w 4147"/>
                <a:gd name="T45" fmla="*/ 187 h 766"/>
                <a:gd name="T46" fmla="*/ 3572 w 4147"/>
                <a:gd name="T47" fmla="*/ 249 h 766"/>
                <a:gd name="T48" fmla="*/ 3246 w 4147"/>
                <a:gd name="T49" fmla="*/ 218 h 766"/>
                <a:gd name="T50" fmla="*/ 3183 w 4147"/>
                <a:gd name="T51" fmla="*/ 117 h 766"/>
                <a:gd name="T52" fmla="*/ 3129 w 4147"/>
                <a:gd name="T53" fmla="*/ 94 h 766"/>
                <a:gd name="T54" fmla="*/ 2895 w 4147"/>
                <a:gd name="T55" fmla="*/ 0 h 766"/>
                <a:gd name="T56" fmla="*/ 2537 w 4147"/>
                <a:gd name="T57" fmla="*/ 23 h 766"/>
                <a:gd name="T58" fmla="*/ 2475 w 4147"/>
                <a:gd name="T59" fmla="*/ 70 h 7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147"/>
                <a:gd name="T91" fmla="*/ 0 h 766"/>
                <a:gd name="T92" fmla="*/ 4147 w 4147"/>
                <a:gd name="T93" fmla="*/ 766 h 7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147" h="766">
                  <a:moveTo>
                    <a:pt x="2475" y="70"/>
                  </a:moveTo>
                  <a:cubicBezTo>
                    <a:pt x="2110" y="84"/>
                    <a:pt x="1752" y="108"/>
                    <a:pt x="1385" y="117"/>
                  </a:cubicBezTo>
                  <a:cubicBezTo>
                    <a:pt x="1003" y="109"/>
                    <a:pt x="623" y="105"/>
                    <a:pt x="241" y="125"/>
                  </a:cubicBezTo>
                  <a:cubicBezTo>
                    <a:pt x="215" y="131"/>
                    <a:pt x="178" y="139"/>
                    <a:pt x="155" y="148"/>
                  </a:cubicBezTo>
                  <a:cubicBezTo>
                    <a:pt x="146" y="152"/>
                    <a:pt x="140" y="160"/>
                    <a:pt x="132" y="164"/>
                  </a:cubicBezTo>
                  <a:cubicBezTo>
                    <a:pt x="125" y="168"/>
                    <a:pt x="117" y="169"/>
                    <a:pt x="109" y="171"/>
                  </a:cubicBezTo>
                  <a:cubicBezTo>
                    <a:pt x="91" y="189"/>
                    <a:pt x="72" y="208"/>
                    <a:pt x="54" y="226"/>
                  </a:cubicBezTo>
                  <a:cubicBezTo>
                    <a:pt x="46" y="234"/>
                    <a:pt x="31" y="249"/>
                    <a:pt x="31" y="249"/>
                  </a:cubicBezTo>
                  <a:cubicBezTo>
                    <a:pt x="22" y="285"/>
                    <a:pt x="12" y="323"/>
                    <a:pt x="0" y="358"/>
                  </a:cubicBezTo>
                  <a:cubicBezTo>
                    <a:pt x="3" y="405"/>
                    <a:pt x="4" y="451"/>
                    <a:pt x="8" y="498"/>
                  </a:cubicBezTo>
                  <a:cubicBezTo>
                    <a:pt x="9" y="515"/>
                    <a:pt x="13" y="549"/>
                    <a:pt x="31" y="561"/>
                  </a:cubicBezTo>
                  <a:cubicBezTo>
                    <a:pt x="47" y="571"/>
                    <a:pt x="67" y="570"/>
                    <a:pt x="85" y="576"/>
                  </a:cubicBezTo>
                  <a:cubicBezTo>
                    <a:pt x="177" y="649"/>
                    <a:pt x="341" y="640"/>
                    <a:pt x="451" y="670"/>
                  </a:cubicBezTo>
                  <a:cubicBezTo>
                    <a:pt x="802" y="766"/>
                    <a:pt x="1221" y="740"/>
                    <a:pt x="1564" y="747"/>
                  </a:cubicBezTo>
                  <a:cubicBezTo>
                    <a:pt x="1896" y="745"/>
                    <a:pt x="2229" y="747"/>
                    <a:pt x="2561" y="740"/>
                  </a:cubicBezTo>
                  <a:cubicBezTo>
                    <a:pt x="2767" y="736"/>
                    <a:pt x="2992" y="687"/>
                    <a:pt x="3199" y="670"/>
                  </a:cubicBezTo>
                  <a:cubicBezTo>
                    <a:pt x="3239" y="662"/>
                    <a:pt x="3285" y="637"/>
                    <a:pt x="3323" y="631"/>
                  </a:cubicBezTo>
                  <a:cubicBezTo>
                    <a:pt x="3387" y="621"/>
                    <a:pt x="3453" y="620"/>
                    <a:pt x="3518" y="615"/>
                  </a:cubicBezTo>
                  <a:cubicBezTo>
                    <a:pt x="3674" y="553"/>
                    <a:pt x="3842" y="537"/>
                    <a:pt x="4001" y="491"/>
                  </a:cubicBezTo>
                  <a:cubicBezTo>
                    <a:pt x="4079" y="435"/>
                    <a:pt x="4104" y="379"/>
                    <a:pt x="4141" y="288"/>
                  </a:cubicBezTo>
                  <a:cubicBezTo>
                    <a:pt x="4138" y="267"/>
                    <a:pt x="4147" y="241"/>
                    <a:pt x="4133" y="226"/>
                  </a:cubicBezTo>
                  <a:cubicBezTo>
                    <a:pt x="4121" y="212"/>
                    <a:pt x="4096" y="222"/>
                    <a:pt x="4078" y="218"/>
                  </a:cubicBezTo>
                  <a:cubicBezTo>
                    <a:pt x="4036" y="209"/>
                    <a:pt x="3996" y="196"/>
                    <a:pt x="3954" y="187"/>
                  </a:cubicBezTo>
                  <a:cubicBezTo>
                    <a:pt x="3823" y="197"/>
                    <a:pt x="3700" y="214"/>
                    <a:pt x="3572" y="249"/>
                  </a:cubicBezTo>
                  <a:cubicBezTo>
                    <a:pt x="3459" y="244"/>
                    <a:pt x="3356" y="241"/>
                    <a:pt x="3246" y="218"/>
                  </a:cubicBezTo>
                  <a:cubicBezTo>
                    <a:pt x="3199" y="161"/>
                    <a:pt x="3222" y="194"/>
                    <a:pt x="3183" y="117"/>
                  </a:cubicBezTo>
                  <a:cubicBezTo>
                    <a:pt x="3174" y="100"/>
                    <a:pt x="3146" y="104"/>
                    <a:pt x="3129" y="94"/>
                  </a:cubicBezTo>
                  <a:cubicBezTo>
                    <a:pt x="3052" y="46"/>
                    <a:pt x="2981" y="25"/>
                    <a:pt x="2895" y="0"/>
                  </a:cubicBezTo>
                  <a:cubicBezTo>
                    <a:pt x="2775" y="7"/>
                    <a:pt x="2657" y="17"/>
                    <a:pt x="2537" y="23"/>
                  </a:cubicBezTo>
                  <a:cubicBezTo>
                    <a:pt x="2492" y="35"/>
                    <a:pt x="2507" y="38"/>
                    <a:pt x="2475" y="70"/>
                  </a:cubicBezTo>
                  <a:close/>
                </a:path>
              </a:pathLst>
            </a:custGeom>
            <a:solidFill>
              <a:srgbClr val="99FF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2" name="Text Box 69"/>
            <p:cNvSpPr txBox="1">
              <a:spLocks noChangeArrowheads="1"/>
            </p:cNvSpPr>
            <p:nvPr/>
          </p:nvSpPr>
          <p:spPr bwMode="auto">
            <a:xfrm>
              <a:off x="1488" y="3792"/>
              <a:ext cx="2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FrnkGothITC Hv BT" pitchFamily="34" charset="0"/>
                </a:rPr>
                <a:t>Pool of free input buffers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External Merge Sort</a:t>
            </a:r>
            <a:endParaRPr lang="ko-KR" altLang="en-US" smtClean="0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Two phases.</a:t>
            </a:r>
          </a:p>
          <a:p>
            <a:pPr lvl="1" eaLnBrk="1" hangingPunct="1"/>
            <a:r>
              <a:rPr lang="en-US" altLang="ko-KR" smtClean="0"/>
              <a:t>Run generation.</a:t>
            </a:r>
          </a:p>
          <a:p>
            <a:pPr lvl="2" eaLnBrk="1" hangingPunct="1"/>
            <a:r>
              <a:rPr lang="en-US" altLang="ko-KR" smtClean="0"/>
              <a:t>A run : a sorted sequence of records.</a:t>
            </a:r>
          </a:p>
          <a:p>
            <a:pPr lvl="1" eaLnBrk="1" hangingPunct="1"/>
            <a:r>
              <a:rPr lang="en-US" altLang="ko-KR" smtClean="0"/>
              <a:t>Run merging.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Initialize To Merge k Runs</a:t>
            </a:r>
            <a:endParaRPr lang="ko-KR" altLang="en-US" smtClean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2600" dirty="0" smtClean="0"/>
              <a:t>Initialize </a:t>
            </a:r>
            <a:r>
              <a:rPr lang="en-US" altLang="ko-KR" sz="2600" dirty="0" smtClean="0">
                <a:solidFill>
                  <a:srgbClr val="3333FF"/>
                </a:solidFill>
              </a:rPr>
              <a:t>k</a:t>
            </a:r>
            <a:r>
              <a:rPr lang="en-US" altLang="ko-KR" sz="2600" dirty="0" smtClean="0"/>
              <a:t> queues of input buffers, </a:t>
            </a:r>
            <a:r>
              <a:rPr lang="en-US" altLang="ko-KR" sz="2600" dirty="0" smtClean="0">
                <a:solidFill>
                  <a:srgbClr val="3333FF"/>
                </a:solidFill>
              </a:rPr>
              <a:t>1</a:t>
            </a:r>
            <a:r>
              <a:rPr lang="en-US" altLang="ko-KR" sz="2600" dirty="0" smtClean="0"/>
              <a:t> queue per run, </a:t>
            </a:r>
            <a:r>
              <a:rPr lang="en-US" altLang="ko-KR" sz="2600" dirty="0" smtClean="0">
                <a:solidFill>
                  <a:srgbClr val="3333FF"/>
                </a:solidFill>
              </a:rPr>
              <a:t>1</a:t>
            </a:r>
            <a:r>
              <a:rPr lang="en-US" altLang="ko-KR" sz="2600" dirty="0" smtClean="0"/>
              <a:t> buffer per run.</a:t>
            </a:r>
          </a:p>
          <a:p>
            <a:pPr eaLnBrk="1" hangingPunct="1"/>
            <a:r>
              <a:rPr lang="en-US" altLang="ko-KR" sz="2600" dirty="0" smtClean="0"/>
              <a:t>Input one buffer load from each of the</a:t>
            </a:r>
            <a:r>
              <a:rPr lang="en-US" altLang="ko-KR" sz="2600" dirty="0" smtClean="0">
                <a:solidFill>
                  <a:srgbClr val="3333FF"/>
                </a:solidFill>
              </a:rPr>
              <a:t> k</a:t>
            </a:r>
            <a:r>
              <a:rPr lang="en-US" altLang="ko-KR" sz="2600" dirty="0" smtClean="0"/>
              <a:t> runs.</a:t>
            </a:r>
          </a:p>
          <a:p>
            <a:pPr eaLnBrk="1" hangingPunct="1"/>
            <a:r>
              <a:rPr lang="en-US" altLang="ko-KR" sz="2600" smtClean="0"/>
              <a:t>Put </a:t>
            </a:r>
            <a:r>
              <a:rPr lang="en-US" altLang="ko-KR" sz="2600" smtClean="0">
                <a:solidFill>
                  <a:srgbClr val="3333FF"/>
                </a:solidFill>
              </a:rPr>
              <a:t>k</a:t>
            </a:r>
            <a:r>
              <a:rPr lang="en-US" altLang="ko-KR" sz="2600" smtClean="0"/>
              <a:t> unused input buffers into pool of free buffers.</a:t>
            </a:r>
          </a:p>
          <a:p>
            <a:pPr eaLnBrk="1" hangingPunct="1"/>
            <a:r>
              <a:rPr lang="en-US" altLang="ko-KR" sz="2600" dirty="0" smtClean="0"/>
              <a:t>Set </a:t>
            </a:r>
            <a:r>
              <a:rPr lang="en-US" altLang="ko-KR" sz="2600" dirty="0" err="1" smtClean="0"/>
              <a:t>activeOutputBuffer</a:t>
            </a:r>
            <a:r>
              <a:rPr lang="en-US" altLang="ko-KR" sz="2600" dirty="0" smtClean="0"/>
              <a:t> = 0.</a:t>
            </a:r>
          </a:p>
          <a:p>
            <a:pPr eaLnBrk="1" hangingPunct="1"/>
            <a:r>
              <a:rPr lang="en-US" altLang="ko-KR" sz="2600" dirty="0" smtClean="0"/>
              <a:t>Initiate input of next buffer load from first run to exhaust. Use remaining unused input buffer for this input.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Method kWayMerge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42287" cy="4525962"/>
          </a:xfrm>
        </p:spPr>
        <p:txBody>
          <a:bodyPr/>
          <a:lstStyle/>
          <a:p>
            <a:pPr eaLnBrk="1" hangingPunct="1"/>
            <a:r>
              <a:rPr lang="en-US" altLang="ko-KR" sz="2600" smtClean="0">
                <a:solidFill>
                  <a:srgbClr val="3333FF"/>
                </a:solidFill>
              </a:rPr>
              <a:t>k</a:t>
            </a:r>
            <a:r>
              <a:rPr lang="en-US" altLang="ko-KR" sz="2600" smtClean="0"/>
              <a:t>-way merge from input queues to the active output buffer.</a:t>
            </a:r>
          </a:p>
          <a:p>
            <a:pPr eaLnBrk="1" hangingPunct="1"/>
            <a:r>
              <a:rPr lang="en-US" altLang="ko-KR" sz="2600" smtClean="0"/>
              <a:t>Merge stops when either the output buffer gets full or when an end-of-run key is merged into the output buffer.</a:t>
            </a:r>
          </a:p>
          <a:p>
            <a:pPr eaLnBrk="1" hangingPunct="1"/>
            <a:r>
              <a:rPr lang="en-US" altLang="ko-KR" sz="2600" smtClean="0"/>
              <a:t>If the output buffer is not full and an input buffer gets empty, advance to next buffer in queue and free empty buffer.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Merge k Runs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82000" cy="4946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mtClean="0"/>
              <a:t>repeat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mtClean="0"/>
              <a:t>    </a:t>
            </a:r>
            <a:r>
              <a:rPr lang="en-US" altLang="ko-KR" sz="2400" smtClean="0"/>
              <a:t>kWayMerge;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   wait for input/output to complete;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   add new input buffer (if any) to queue for its run;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   determine run that will exhaust first;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if (there is more input from this run)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       initiate read of next block for this run;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else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       initiate read of a block for the next </a:t>
            </a:r>
            <a:r>
              <a:rPr lang="en-US" altLang="ko-KR" sz="2400" smtClean="0">
                <a:solidFill>
                  <a:srgbClr val="3333FF"/>
                </a:solidFill>
              </a:rPr>
              <a:t>k</a:t>
            </a:r>
            <a:r>
              <a:rPr lang="en-US" altLang="ko-KR" sz="2400" smtClean="0"/>
              <a:t>-way merge;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    initiate write of active output buffer;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2400" smtClean="0"/>
              <a:t>    </a:t>
            </a:r>
            <a:r>
              <a:rPr lang="en-US" altLang="ko-KR" sz="2400" smtClean="0">
                <a:solidFill>
                  <a:srgbClr val="3333FF"/>
                </a:solidFill>
              </a:rPr>
              <a:t>activeOutputBuffer = 1 – activeOutputBuffer;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mtClean="0"/>
              <a:t>until end-of-run key merged;</a:t>
            </a:r>
            <a:endParaRPr lang="ko-KR" altLang="en-US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8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8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Run Generation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956050"/>
            <a:ext cx="3810000" cy="2209800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Input 5 blocks.</a:t>
            </a:r>
          </a:p>
          <a:p>
            <a:pPr eaLnBrk="1" hangingPunct="1"/>
            <a:r>
              <a:rPr lang="en-US" altLang="ko-KR" sz="2600" smtClean="0"/>
              <a:t>Sort.</a:t>
            </a:r>
          </a:p>
          <a:p>
            <a:pPr eaLnBrk="1" hangingPunct="1"/>
            <a:r>
              <a:rPr lang="en-US" altLang="ko-KR" sz="2600" smtClean="0"/>
              <a:t>Output as a run.</a:t>
            </a:r>
          </a:p>
          <a:p>
            <a:pPr eaLnBrk="1" hangingPunct="1"/>
            <a:r>
              <a:rPr lang="en-US" altLang="ko-KR" sz="2600" smtClean="0"/>
              <a:t>Do 20 times.</a:t>
            </a:r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02088" y="3963988"/>
            <a:ext cx="3810000" cy="20574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Tx/>
              <a:buChar char="•"/>
            </a:pPr>
            <a:r>
              <a:rPr lang="en-US" altLang="ko-KR" sz="2600" smtClean="0">
                <a:solidFill>
                  <a:srgbClr val="3333FF"/>
                </a:solidFill>
              </a:rPr>
              <a:t>5t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IO</a:t>
            </a:r>
            <a:endParaRPr lang="en-US" altLang="ko-KR" sz="2600" smtClean="0">
              <a:solidFill>
                <a:srgbClr val="3333FF"/>
              </a:solidFill>
            </a:endParaRPr>
          </a:p>
          <a:p>
            <a:pPr eaLnBrk="1" hangingPunct="1">
              <a:buClr>
                <a:schemeClr val="hlink"/>
              </a:buClr>
              <a:buFontTx/>
              <a:buChar char="•"/>
            </a:pPr>
            <a:r>
              <a:rPr lang="en-US" altLang="ko-KR" sz="2600" smtClean="0">
                <a:solidFill>
                  <a:srgbClr val="3333FF"/>
                </a:solidFill>
              </a:rPr>
              <a:t>t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IS</a:t>
            </a:r>
          </a:p>
          <a:p>
            <a:pPr eaLnBrk="1" hangingPunct="1">
              <a:buClr>
                <a:schemeClr val="hlink"/>
              </a:buClr>
              <a:buFontTx/>
              <a:buChar char="•"/>
            </a:pPr>
            <a:r>
              <a:rPr lang="en-US" altLang="ko-KR" sz="2600" smtClean="0">
                <a:solidFill>
                  <a:srgbClr val="3333FF"/>
                </a:solidFill>
              </a:rPr>
              <a:t>5t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IO</a:t>
            </a:r>
            <a:endParaRPr lang="en-US" altLang="ko-KR" sz="2600" smtClean="0">
              <a:solidFill>
                <a:srgbClr val="3333FF"/>
              </a:solidFill>
            </a:endParaRPr>
          </a:p>
          <a:p>
            <a:pPr eaLnBrk="1" hangingPunct="1">
              <a:buClr>
                <a:schemeClr val="hlink"/>
              </a:buClr>
              <a:buFontTx/>
              <a:buChar char="•"/>
            </a:pPr>
            <a:r>
              <a:rPr lang="en-US" altLang="ko-KR" sz="2600" smtClean="0">
                <a:solidFill>
                  <a:srgbClr val="3333FF"/>
                </a:solidFill>
              </a:rPr>
              <a:t>200t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IO </a:t>
            </a:r>
            <a:r>
              <a:rPr lang="en-US" altLang="ko-KR" sz="2600" smtClean="0">
                <a:solidFill>
                  <a:srgbClr val="3333FF"/>
                </a:solidFill>
              </a:rPr>
              <a:t>+ 20t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IS</a:t>
            </a:r>
            <a:endParaRPr lang="en-US" altLang="ko-KR" sz="2600" smtClean="0">
              <a:solidFill>
                <a:srgbClr val="3333FF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1219200"/>
            <a:ext cx="6400800" cy="2281238"/>
            <a:chOff x="1536" y="768"/>
            <a:chExt cx="4032" cy="2064"/>
          </a:xfrm>
        </p:grpSpPr>
        <p:sp>
          <p:nvSpPr>
            <p:cNvPr id="8203" name="Rectangle 6"/>
            <p:cNvSpPr>
              <a:spLocks noChangeArrowheads="1"/>
            </p:cNvSpPr>
            <p:nvPr/>
          </p:nvSpPr>
          <p:spPr bwMode="auto">
            <a:xfrm>
              <a:off x="1536" y="768"/>
              <a:ext cx="2016" cy="2016"/>
            </a:xfrm>
            <a:prstGeom prst="rect">
              <a:avLst/>
            </a:prstGeom>
            <a:solidFill>
              <a:srgbClr val="99FF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" name="Oval 7"/>
            <p:cNvSpPr>
              <a:spLocks noChangeArrowheads="1"/>
            </p:cNvSpPr>
            <p:nvPr/>
          </p:nvSpPr>
          <p:spPr bwMode="auto">
            <a:xfrm>
              <a:off x="4608" y="1968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" name="Text Box 8"/>
            <p:cNvSpPr txBox="1">
              <a:spLocks noChangeArrowheads="1"/>
            </p:cNvSpPr>
            <p:nvPr/>
          </p:nvSpPr>
          <p:spPr bwMode="auto">
            <a:xfrm>
              <a:off x="4800" y="2256"/>
              <a:ext cx="76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8206" name="Line 9"/>
            <p:cNvSpPr>
              <a:spLocks noChangeShapeType="1"/>
            </p:cNvSpPr>
            <p:nvPr/>
          </p:nvSpPr>
          <p:spPr bwMode="auto">
            <a:xfrm>
              <a:off x="3552" y="2496"/>
              <a:ext cx="105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7" name="Text Box 10"/>
            <p:cNvSpPr txBox="1">
              <a:spLocks noChangeArrowheads="1"/>
            </p:cNvSpPr>
            <p:nvPr/>
          </p:nvSpPr>
          <p:spPr bwMode="auto">
            <a:xfrm>
              <a:off x="2112" y="1680"/>
              <a:ext cx="100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MEMORY</a:t>
              </a:r>
            </a:p>
          </p:txBody>
        </p:sp>
      </p:grp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051050" y="1557338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500 records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5219700" y="1268413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10,000 records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2124075" y="27813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5 blocks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5524500" y="1878013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100 blocks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7F048-209C-4B05-BC92-D23AEB44AD6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6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bldLvl="2" autoUpdateAnimBg="0"/>
      <p:bldP spid="281604" grpId="0" build="p" bldLvl="3" autoUpdateAnimBg="0"/>
      <p:bldP spid="281611" grpId="0" autoUpdateAnimBg="0"/>
      <p:bldP spid="281612" grpId="0" autoUpdateAnimBg="0"/>
      <p:bldP spid="281613" grpId="0" autoUpdateAnimBg="0"/>
      <p:bldP spid="2816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Run Merging</a:t>
            </a:r>
            <a:endParaRPr lang="ko-KR" altLang="en-US" smtClean="0"/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Merge Pass.</a:t>
            </a:r>
          </a:p>
          <a:p>
            <a:pPr lvl="1" eaLnBrk="1" hangingPunct="1"/>
            <a:r>
              <a:rPr lang="en-US" altLang="ko-KR" smtClean="0"/>
              <a:t>Pairwise merge the </a:t>
            </a:r>
            <a:r>
              <a:rPr lang="en-US" altLang="ko-KR" smtClean="0">
                <a:solidFill>
                  <a:srgbClr val="3333FF"/>
                </a:solidFill>
              </a:rPr>
              <a:t>20</a:t>
            </a:r>
            <a:r>
              <a:rPr lang="en-US" altLang="ko-KR" smtClean="0"/>
              <a:t> runs into </a:t>
            </a:r>
            <a:r>
              <a:rPr lang="en-US" altLang="ko-KR" smtClean="0">
                <a:solidFill>
                  <a:srgbClr val="3333FF"/>
                </a:solidFill>
              </a:rPr>
              <a:t>10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In a merge pass all runs (except possibly one) are pairwise merged.</a:t>
            </a:r>
          </a:p>
          <a:p>
            <a:pPr eaLnBrk="1" hangingPunct="1"/>
            <a:r>
              <a:rPr lang="en-US" altLang="ko-KR" smtClean="0"/>
              <a:t>Perform </a:t>
            </a:r>
            <a:r>
              <a:rPr lang="en-US" altLang="ko-KR" smtClean="0">
                <a:solidFill>
                  <a:srgbClr val="3333FF"/>
                </a:solidFill>
              </a:rPr>
              <a:t>4</a:t>
            </a:r>
            <a:r>
              <a:rPr lang="en-US" altLang="ko-KR" smtClean="0"/>
              <a:t> more merge passes, reducing the number of runs to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Merge 20 Runs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981075"/>
            <a:ext cx="9220200" cy="396875"/>
            <a:chOff x="0" y="912"/>
            <a:chExt cx="5808" cy="250"/>
          </a:xfrm>
        </p:grpSpPr>
        <p:sp>
          <p:nvSpPr>
            <p:cNvPr id="10315" name="Text Box 4"/>
            <p:cNvSpPr txBox="1">
              <a:spLocks noChangeArrowheads="1"/>
            </p:cNvSpPr>
            <p:nvPr/>
          </p:nvSpPr>
          <p:spPr bwMode="auto">
            <a:xfrm>
              <a:off x="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</a:t>
              </a:r>
            </a:p>
          </p:txBody>
        </p:sp>
        <p:sp>
          <p:nvSpPr>
            <p:cNvPr id="10316" name="Text Box 5"/>
            <p:cNvSpPr txBox="1">
              <a:spLocks noChangeArrowheads="1"/>
            </p:cNvSpPr>
            <p:nvPr/>
          </p:nvSpPr>
          <p:spPr bwMode="auto">
            <a:xfrm>
              <a:off x="24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10317" name="Text Box 6"/>
            <p:cNvSpPr txBox="1">
              <a:spLocks noChangeArrowheads="1"/>
            </p:cNvSpPr>
            <p:nvPr/>
          </p:nvSpPr>
          <p:spPr bwMode="auto">
            <a:xfrm>
              <a:off x="48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R3</a:t>
              </a:r>
            </a:p>
          </p:txBody>
        </p:sp>
        <p:sp>
          <p:nvSpPr>
            <p:cNvPr id="10318" name="Text Box 7"/>
            <p:cNvSpPr txBox="1">
              <a:spLocks noChangeArrowheads="1"/>
            </p:cNvSpPr>
            <p:nvPr/>
          </p:nvSpPr>
          <p:spPr bwMode="auto">
            <a:xfrm>
              <a:off x="72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R4</a:t>
              </a:r>
            </a:p>
          </p:txBody>
        </p:sp>
        <p:sp>
          <p:nvSpPr>
            <p:cNvPr id="10319" name="Text Box 8"/>
            <p:cNvSpPr txBox="1">
              <a:spLocks noChangeArrowheads="1"/>
            </p:cNvSpPr>
            <p:nvPr/>
          </p:nvSpPr>
          <p:spPr bwMode="auto">
            <a:xfrm>
              <a:off x="96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R5</a:t>
              </a:r>
            </a:p>
          </p:txBody>
        </p:sp>
        <p:sp>
          <p:nvSpPr>
            <p:cNvPr id="10320" name="Text Box 9"/>
            <p:cNvSpPr txBox="1">
              <a:spLocks noChangeArrowheads="1"/>
            </p:cNvSpPr>
            <p:nvPr/>
          </p:nvSpPr>
          <p:spPr bwMode="auto">
            <a:xfrm>
              <a:off x="120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R6</a:t>
              </a:r>
            </a:p>
          </p:txBody>
        </p:sp>
        <p:sp>
          <p:nvSpPr>
            <p:cNvPr id="10321" name="Text Box 10"/>
            <p:cNvSpPr txBox="1">
              <a:spLocks noChangeArrowheads="1"/>
            </p:cNvSpPr>
            <p:nvPr/>
          </p:nvSpPr>
          <p:spPr bwMode="auto">
            <a:xfrm>
              <a:off x="144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R7</a:t>
              </a:r>
            </a:p>
          </p:txBody>
        </p:sp>
        <p:sp>
          <p:nvSpPr>
            <p:cNvPr id="10322" name="Text Box 11"/>
            <p:cNvSpPr txBox="1">
              <a:spLocks noChangeArrowheads="1"/>
            </p:cNvSpPr>
            <p:nvPr/>
          </p:nvSpPr>
          <p:spPr bwMode="auto">
            <a:xfrm>
              <a:off x="168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R8</a:t>
              </a:r>
            </a:p>
          </p:txBody>
        </p:sp>
        <p:sp>
          <p:nvSpPr>
            <p:cNvPr id="10323" name="Text Box 12"/>
            <p:cNvSpPr txBox="1">
              <a:spLocks noChangeArrowheads="1"/>
            </p:cNvSpPr>
            <p:nvPr/>
          </p:nvSpPr>
          <p:spPr bwMode="auto">
            <a:xfrm>
              <a:off x="192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R9</a:t>
              </a:r>
            </a:p>
          </p:txBody>
        </p:sp>
        <p:sp>
          <p:nvSpPr>
            <p:cNvPr id="10324" name="Text Box 13"/>
            <p:cNvSpPr txBox="1">
              <a:spLocks noChangeArrowheads="1"/>
            </p:cNvSpPr>
            <p:nvPr/>
          </p:nvSpPr>
          <p:spPr bwMode="auto">
            <a:xfrm>
              <a:off x="216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R10</a:t>
              </a:r>
            </a:p>
          </p:txBody>
        </p:sp>
        <p:sp>
          <p:nvSpPr>
            <p:cNvPr id="10325" name="Text Box 14"/>
            <p:cNvSpPr txBox="1">
              <a:spLocks noChangeArrowheads="1"/>
            </p:cNvSpPr>
            <p:nvPr/>
          </p:nvSpPr>
          <p:spPr bwMode="auto">
            <a:xfrm>
              <a:off x="2448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R11</a:t>
              </a:r>
            </a:p>
          </p:txBody>
        </p:sp>
        <p:sp>
          <p:nvSpPr>
            <p:cNvPr id="10326" name="Text Box 15"/>
            <p:cNvSpPr txBox="1">
              <a:spLocks noChangeArrowheads="1"/>
            </p:cNvSpPr>
            <p:nvPr/>
          </p:nvSpPr>
          <p:spPr bwMode="auto">
            <a:xfrm>
              <a:off x="2784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R12</a:t>
              </a:r>
            </a:p>
          </p:txBody>
        </p:sp>
        <p:sp>
          <p:nvSpPr>
            <p:cNvPr id="10327" name="Text Box 16"/>
            <p:cNvSpPr txBox="1">
              <a:spLocks noChangeArrowheads="1"/>
            </p:cNvSpPr>
            <p:nvPr/>
          </p:nvSpPr>
          <p:spPr bwMode="auto">
            <a:xfrm>
              <a:off x="3168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R13</a:t>
              </a:r>
            </a:p>
          </p:txBody>
        </p:sp>
        <p:sp>
          <p:nvSpPr>
            <p:cNvPr id="10328" name="Text Box 17"/>
            <p:cNvSpPr txBox="1">
              <a:spLocks noChangeArrowheads="1"/>
            </p:cNvSpPr>
            <p:nvPr/>
          </p:nvSpPr>
          <p:spPr bwMode="auto">
            <a:xfrm>
              <a:off x="3456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R14</a:t>
              </a:r>
            </a:p>
          </p:txBody>
        </p:sp>
        <p:sp>
          <p:nvSpPr>
            <p:cNvPr id="10329" name="Text Box 18"/>
            <p:cNvSpPr txBox="1">
              <a:spLocks noChangeArrowheads="1"/>
            </p:cNvSpPr>
            <p:nvPr/>
          </p:nvSpPr>
          <p:spPr bwMode="auto">
            <a:xfrm>
              <a:off x="384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R15</a:t>
              </a:r>
            </a:p>
          </p:txBody>
        </p:sp>
        <p:sp>
          <p:nvSpPr>
            <p:cNvPr id="10330" name="Text Box 19"/>
            <p:cNvSpPr txBox="1">
              <a:spLocks noChangeArrowheads="1"/>
            </p:cNvSpPr>
            <p:nvPr/>
          </p:nvSpPr>
          <p:spPr bwMode="auto">
            <a:xfrm>
              <a:off x="4224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R16</a:t>
              </a:r>
            </a:p>
          </p:txBody>
        </p:sp>
        <p:sp>
          <p:nvSpPr>
            <p:cNvPr id="10331" name="Text Box 20"/>
            <p:cNvSpPr txBox="1">
              <a:spLocks noChangeArrowheads="1"/>
            </p:cNvSpPr>
            <p:nvPr/>
          </p:nvSpPr>
          <p:spPr bwMode="auto">
            <a:xfrm>
              <a:off x="4512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R17</a:t>
              </a:r>
            </a:p>
          </p:txBody>
        </p:sp>
        <p:sp>
          <p:nvSpPr>
            <p:cNvPr id="10332" name="Text Box 21"/>
            <p:cNvSpPr txBox="1">
              <a:spLocks noChangeArrowheads="1"/>
            </p:cNvSpPr>
            <p:nvPr/>
          </p:nvSpPr>
          <p:spPr bwMode="auto">
            <a:xfrm>
              <a:off x="4800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R18</a:t>
              </a:r>
            </a:p>
          </p:txBody>
        </p:sp>
        <p:sp>
          <p:nvSpPr>
            <p:cNvPr id="10333" name="Text Box 22"/>
            <p:cNvSpPr txBox="1">
              <a:spLocks noChangeArrowheads="1"/>
            </p:cNvSpPr>
            <p:nvPr/>
          </p:nvSpPr>
          <p:spPr bwMode="auto">
            <a:xfrm>
              <a:off x="5088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R19</a:t>
              </a:r>
            </a:p>
          </p:txBody>
        </p:sp>
        <p:sp>
          <p:nvSpPr>
            <p:cNvPr id="10334" name="Text Box 23"/>
            <p:cNvSpPr txBox="1">
              <a:spLocks noChangeArrowheads="1"/>
            </p:cNvSpPr>
            <p:nvPr/>
          </p:nvSpPr>
          <p:spPr bwMode="auto">
            <a:xfrm>
              <a:off x="5424" y="9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R20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52400" y="1666875"/>
            <a:ext cx="8991600" cy="533400"/>
            <a:chOff x="96" y="1296"/>
            <a:chExt cx="5664" cy="336"/>
          </a:xfrm>
        </p:grpSpPr>
        <p:sp>
          <p:nvSpPr>
            <p:cNvPr id="10305" name="Text Box 25"/>
            <p:cNvSpPr txBox="1">
              <a:spLocks noChangeArrowheads="1"/>
            </p:cNvSpPr>
            <p:nvPr/>
          </p:nvSpPr>
          <p:spPr bwMode="auto">
            <a:xfrm>
              <a:off x="96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S1</a:t>
              </a:r>
            </a:p>
          </p:txBody>
        </p:sp>
        <p:sp>
          <p:nvSpPr>
            <p:cNvPr id="10306" name="Text Box 26"/>
            <p:cNvSpPr txBox="1">
              <a:spLocks noChangeArrowheads="1"/>
            </p:cNvSpPr>
            <p:nvPr/>
          </p:nvSpPr>
          <p:spPr bwMode="auto">
            <a:xfrm>
              <a:off x="576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S2</a:t>
              </a:r>
            </a:p>
          </p:txBody>
        </p:sp>
        <p:sp>
          <p:nvSpPr>
            <p:cNvPr id="10307" name="Text Box 27"/>
            <p:cNvSpPr txBox="1">
              <a:spLocks noChangeArrowheads="1"/>
            </p:cNvSpPr>
            <p:nvPr/>
          </p:nvSpPr>
          <p:spPr bwMode="auto">
            <a:xfrm>
              <a:off x="1056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S3</a:t>
              </a:r>
            </a:p>
          </p:txBody>
        </p:sp>
        <p:sp>
          <p:nvSpPr>
            <p:cNvPr id="10308" name="Text Box 28"/>
            <p:cNvSpPr txBox="1">
              <a:spLocks noChangeArrowheads="1"/>
            </p:cNvSpPr>
            <p:nvPr/>
          </p:nvSpPr>
          <p:spPr bwMode="auto">
            <a:xfrm>
              <a:off x="1536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S4</a:t>
              </a:r>
            </a:p>
          </p:txBody>
        </p:sp>
        <p:sp>
          <p:nvSpPr>
            <p:cNvPr id="10309" name="Text Box 29"/>
            <p:cNvSpPr txBox="1">
              <a:spLocks noChangeArrowheads="1"/>
            </p:cNvSpPr>
            <p:nvPr/>
          </p:nvSpPr>
          <p:spPr bwMode="auto">
            <a:xfrm>
              <a:off x="2016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S5</a:t>
              </a:r>
            </a:p>
          </p:txBody>
        </p:sp>
        <p:sp>
          <p:nvSpPr>
            <p:cNvPr id="10310" name="Text Box 30"/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S6</a:t>
              </a:r>
            </a:p>
          </p:txBody>
        </p:sp>
        <p:sp>
          <p:nvSpPr>
            <p:cNvPr id="10311" name="Text Box 31"/>
            <p:cNvSpPr txBox="1">
              <a:spLocks noChangeArrowheads="1"/>
            </p:cNvSpPr>
            <p:nvPr/>
          </p:nvSpPr>
          <p:spPr bwMode="auto">
            <a:xfrm>
              <a:off x="3312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S7</a:t>
              </a:r>
            </a:p>
          </p:txBody>
        </p:sp>
        <p:sp>
          <p:nvSpPr>
            <p:cNvPr id="10312" name="Text Box 32"/>
            <p:cNvSpPr txBox="1">
              <a:spLocks noChangeArrowheads="1"/>
            </p:cNvSpPr>
            <p:nvPr/>
          </p:nvSpPr>
          <p:spPr bwMode="auto">
            <a:xfrm>
              <a:off x="4080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S8</a:t>
              </a:r>
            </a:p>
          </p:txBody>
        </p:sp>
        <p:sp>
          <p:nvSpPr>
            <p:cNvPr id="10313" name="Text Box 33"/>
            <p:cNvSpPr txBox="1">
              <a:spLocks noChangeArrowheads="1"/>
            </p:cNvSpPr>
            <p:nvPr/>
          </p:nvSpPr>
          <p:spPr bwMode="auto">
            <a:xfrm>
              <a:off x="4704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S9</a:t>
              </a:r>
            </a:p>
          </p:txBody>
        </p:sp>
        <p:sp>
          <p:nvSpPr>
            <p:cNvPr id="10314" name="Text Box 34"/>
            <p:cNvSpPr txBox="1">
              <a:spLocks noChangeArrowheads="1"/>
            </p:cNvSpPr>
            <p:nvPr/>
          </p:nvSpPr>
          <p:spPr bwMode="auto">
            <a:xfrm>
              <a:off x="5280" y="129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S10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28600" y="1285875"/>
            <a:ext cx="8686800" cy="533400"/>
            <a:chOff x="144" y="1104"/>
            <a:chExt cx="5472" cy="336"/>
          </a:xfrm>
        </p:grpSpPr>
        <p:sp>
          <p:nvSpPr>
            <p:cNvPr id="10285" name="Line 36"/>
            <p:cNvSpPr>
              <a:spLocks noChangeShapeType="1"/>
            </p:cNvSpPr>
            <p:nvPr/>
          </p:nvSpPr>
          <p:spPr bwMode="auto">
            <a:xfrm>
              <a:off x="144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6" name="Line 37"/>
            <p:cNvSpPr>
              <a:spLocks noChangeShapeType="1"/>
            </p:cNvSpPr>
            <p:nvPr/>
          </p:nvSpPr>
          <p:spPr bwMode="auto">
            <a:xfrm>
              <a:off x="672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7" name="Line 38"/>
            <p:cNvSpPr>
              <a:spLocks noChangeShapeType="1"/>
            </p:cNvSpPr>
            <p:nvPr/>
          </p:nvSpPr>
          <p:spPr bwMode="auto">
            <a:xfrm>
              <a:off x="1104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8" name="Line 39"/>
            <p:cNvSpPr>
              <a:spLocks noChangeShapeType="1"/>
            </p:cNvSpPr>
            <p:nvPr/>
          </p:nvSpPr>
          <p:spPr bwMode="auto">
            <a:xfrm>
              <a:off x="1584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9" name="Line 40"/>
            <p:cNvSpPr>
              <a:spLocks noChangeShapeType="1"/>
            </p:cNvSpPr>
            <p:nvPr/>
          </p:nvSpPr>
          <p:spPr bwMode="auto">
            <a:xfrm>
              <a:off x="2064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0" name="Line 41"/>
            <p:cNvSpPr>
              <a:spLocks noChangeShapeType="1"/>
            </p:cNvSpPr>
            <p:nvPr/>
          </p:nvSpPr>
          <p:spPr bwMode="auto">
            <a:xfrm>
              <a:off x="2688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1" name="Line 42"/>
            <p:cNvSpPr>
              <a:spLocks noChangeShapeType="1"/>
            </p:cNvSpPr>
            <p:nvPr/>
          </p:nvSpPr>
          <p:spPr bwMode="auto">
            <a:xfrm>
              <a:off x="3312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2" name="Line 43"/>
            <p:cNvSpPr>
              <a:spLocks noChangeShapeType="1"/>
            </p:cNvSpPr>
            <p:nvPr/>
          </p:nvSpPr>
          <p:spPr bwMode="auto">
            <a:xfrm>
              <a:off x="4080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3" name="Line 44"/>
            <p:cNvSpPr>
              <a:spLocks noChangeShapeType="1"/>
            </p:cNvSpPr>
            <p:nvPr/>
          </p:nvSpPr>
          <p:spPr bwMode="auto">
            <a:xfrm>
              <a:off x="4800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4" name="Line 45"/>
            <p:cNvSpPr>
              <a:spLocks noChangeShapeType="1"/>
            </p:cNvSpPr>
            <p:nvPr/>
          </p:nvSpPr>
          <p:spPr bwMode="auto">
            <a:xfrm>
              <a:off x="5328" y="1104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5" name="Line 46"/>
            <p:cNvSpPr>
              <a:spLocks noChangeShapeType="1"/>
            </p:cNvSpPr>
            <p:nvPr/>
          </p:nvSpPr>
          <p:spPr bwMode="auto">
            <a:xfrm flipH="1">
              <a:off x="288" y="1104"/>
              <a:ext cx="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6" name="Line 47"/>
            <p:cNvSpPr>
              <a:spLocks noChangeShapeType="1"/>
            </p:cNvSpPr>
            <p:nvPr/>
          </p:nvSpPr>
          <p:spPr bwMode="auto">
            <a:xfrm flipH="1">
              <a:off x="768" y="1104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7" name="Line 48"/>
            <p:cNvSpPr>
              <a:spLocks noChangeShapeType="1"/>
            </p:cNvSpPr>
            <p:nvPr/>
          </p:nvSpPr>
          <p:spPr bwMode="auto">
            <a:xfrm flipH="1">
              <a:off x="1200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8" name="Line 49"/>
            <p:cNvSpPr>
              <a:spLocks noChangeShapeType="1"/>
            </p:cNvSpPr>
            <p:nvPr/>
          </p:nvSpPr>
          <p:spPr bwMode="auto">
            <a:xfrm flipH="1">
              <a:off x="1680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9" name="Line 50"/>
            <p:cNvSpPr>
              <a:spLocks noChangeShapeType="1"/>
            </p:cNvSpPr>
            <p:nvPr/>
          </p:nvSpPr>
          <p:spPr bwMode="auto">
            <a:xfrm flipH="1">
              <a:off x="2160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0" name="Line 51"/>
            <p:cNvSpPr>
              <a:spLocks noChangeShapeType="1"/>
            </p:cNvSpPr>
            <p:nvPr/>
          </p:nvSpPr>
          <p:spPr bwMode="auto">
            <a:xfrm flipH="1">
              <a:off x="2784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1" name="Line 52"/>
            <p:cNvSpPr>
              <a:spLocks noChangeShapeType="1"/>
            </p:cNvSpPr>
            <p:nvPr/>
          </p:nvSpPr>
          <p:spPr bwMode="auto">
            <a:xfrm flipH="1">
              <a:off x="3408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2" name="Line 53"/>
            <p:cNvSpPr>
              <a:spLocks noChangeShapeType="1"/>
            </p:cNvSpPr>
            <p:nvPr/>
          </p:nvSpPr>
          <p:spPr bwMode="auto">
            <a:xfrm flipH="1">
              <a:off x="4176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3" name="Line 54"/>
            <p:cNvSpPr>
              <a:spLocks noChangeShapeType="1"/>
            </p:cNvSpPr>
            <p:nvPr/>
          </p:nvSpPr>
          <p:spPr bwMode="auto">
            <a:xfrm flipH="1">
              <a:off x="4896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4" name="Line 55"/>
            <p:cNvSpPr>
              <a:spLocks noChangeShapeType="1"/>
            </p:cNvSpPr>
            <p:nvPr/>
          </p:nvSpPr>
          <p:spPr bwMode="auto">
            <a:xfrm flipH="1">
              <a:off x="5424" y="110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57200" y="2581275"/>
            <a:ext cx="8001000" cy="533400"/>
            <a:chOff x="288" y="1920"/>
            <a:chExt cx="5040" cy="336"/>
          </a:xfrm>
        </p:grpSpPr>
        <p:sp>
          <p:nvSpPr>
            <p:cNvPr id="10280" name="Text Box 57"/>
            <p:cNvSpPr txBox="1">
              <a:spLocks noChangeArrowheads="1"/>
            </p:cNvSpPr>
            <p:nvPr/>
          </p:nvSpPr>
          <p:spPr bwMode="auto">
            <a:xfrm>
              <a:off x="288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T1</a:t>
              </a:r>
            </a:p>
          </p:txBody>
        </p:sp>
        <p:sp>
          <p:nvSpPr>
            <p:cNvPr id="10281" name="Text Box 58"/>
            <p:cNvSpPr txBox="1">
              <a:spLocks noChangeArrowheads="1"/>
            </p:cNvSpPr>
            <p:nvPr/>
          </p:nvSpPr>
          <p:spPr bwMode="auto">
            <a:xfrm>
              <a:off x="1296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T2</a:t>
              </a:r>
            </a:p>
          </p:txBody>
        </p:sp>
        <p:sp>
          <p:nvSpPr>
            <p:cNvPr id="10282" name="Text Box 59"/>
            <p:cNvSpPr txBox="1">
              <a:spLocks noChangeArrowheads="1"/>
            </p:cNvSpPr>
            <p:nvPr/>
          </p:nvSpPr>
          <p:spPr bwMode="auto">
            <a:xfrm>
              <a:off x="2304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T3</a:t>
              </a:r>
            </a:p>
          </p:txBody>
        </p:sp>
        <p:sp>
          <p:nvSpPr>
            <p:cNvPr id="10283" name="Text Box 60"/>
            <p:cNvSpPr txBox="1">
              <a:spLocks noChangeArrowheads="1"/>
            </p:cNvSpPr>
            <p:nvPr/>
          </p:nvSpPr>
          <p:spPr bwMode="auto">
            <a:xfrm>
              <a:off x="3648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T4</a:t>
              </a:r>
            </a:p>
          </p:txBody>
        </p:sp>
        <p:sp>
          <p:nvSpPr>
            <p:cNvPr id="10284" name="Text Box 61"/>
            <p:cNvSpPr txBox="1">
              <a:spLocks noChangeArrowheads="1"/>
            </p:cNvSpPr>
            <p:nvPr/>
          </p:nvSpPr>
          <p:spPr bwMode="auto">
            <a:xfrm>
              <a:off x="4944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T5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381000" y="2047875"/>
            <a:ext cx="8305800" cy="685800"/>
            <a:chOff x="240" y="1584"/>
            <a:chExt cx="5232" cy="432"/>
          </a:xfrm>
        </p:grpSpPr>
        <p:sp>
          <p:nvSpPr>
            <p:cNvPr id="10270" name="Line 63"/>
            <p:cNvSpPr>
              <a:spLocks noChangeShapeType="1"/>
            </p:cNvSpPr>
            <p:nvPr/>
          </p:nvSpPr>
          <p:spPr bwMode="auto">
            <a:xfrm>
              <a:off x="240" y="1632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1" name="Line 64"/>
            <p:cNvSpPr>
              <a:spLocks noChangeShapeType="1"/>
            </p:cNvSpPr>
            <p:nvPr/>
          </p:nvSpPr>
          <p:spPr bwMode="auto">
            <a:xfrm>
              <a:off x="1248" y="1632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2" name="Line 65"/>
            <p:cNvSpPr>
              <a:spLocks noChangeShapeType="1"/>
            </p:cNvSpPr>
            <p:nvPr/>
          </p:nvSpPr>
          <p:spPr bwMode="auto">
            <a:xfrm>
              <a:off x="2256" y="1632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3" name="Line 66"/>
            <p:cNvSpPr>
              <a:spLocks noChangeShapeType="1"/>
            </p:cNvSpPr>
            <p:nvPr/>
          </p:nvSpPr>
          <p:spPr bwMode="auto">
            <a:xfrm>
              <a:off x="3552" y="1584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4" name="Line 67"/>
            <p:cNvSpPr>
              <a:spLocks noChangeShapeType="1"/>
            </p:cNvSpPr>
            <p:nvPr/>
          </p:nvSpPr>
          <p:spPr bwMode="auto">
            <a:xfrm>
              <a:off x="4896" y="1584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5" name="Line 68"/>
            <p:cNvSpPr>
              <a:spLocks noChangeShapeType="1"/>
            </p:cNvSpPr>
            <p:nvPr/>
          </p:nvSpPr>
          <p:spPr bwMode="auto">
            <a:xfrm flipH="1">
              <a:off x="432" y="163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6" name="Line 69"/>
            <p:cNvSpPr>
              <a:spLocks noChangeShapeType="1"/>
            </p:cNvSpPr>
            <p:nvPr/>
          </p:nvSpPr>
          <p:spPr bwMode="auto">
            <a:xfrm flipH="1">
              <a:off x="1440" y="163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7" name="Line 70"/>
            <p:cNvSpPr>
              <a:spLocks noChangeShapeType="1"/>
            </p:cNvSpPr>
            <p:nvPr/>
          </p:nvSpPr>
          <p:spPr bwMode="auto">
            <a:xfrm flipH="1">
              <a:off x="2448" y="163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8" name="Line 71"/>
            <p:cNvSpPr>
              <a:spLocks noChangeShapeType="1"/>
            </p:cNvSpPr>
            <p:nvPr/>
          </p:nvSpPr>
          <p:spPr bwMode="auto">
            <a:xfrm flipH="1">
              <a:off x="3840" y="1584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9" name="Line 72"/>
            <p:cNvSpPr>
              <a:spLocks noChangeShapeType="1"/>
            </p:cNvSpPr>
            <p:nvPr/>
          </p:nvSpPr>
          <p:spPr bwMode="auto">
            <a:xfrm flipH="1">
              <a:off x="5136" y="1584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219200" y="3571875"/>
            <a:ext cx="7315200" cy="609600"/>
            <a:chOff x="768" y="2544"/>
            <a:chExt cx="4608" cy="384"/>
          </a:xfrm>
        </p:grpSpPr>
        <p:sp>
          <p:nvSpPr>
            <p:cNvPr id="10267" name="Text Box 74"/>
            <p:cNvSpPr txBox="1">
              <a:spLocks noChangeArrowheads="1"/>
            </p:cNvSpPr>
            <p:nvPr/>
          </p:nvSpPr>
          <p:spPr bwMode="auto">
            <a:xfrm>
              <a:off x="768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10268" name="Text Box 75"/>
            <p:cNvSpPr txBox="1">
              <a:spLocks noChangeArrowheads="1"/>
            </p:cNvSpPr>
            <p:nvPr/>
          </p:nvSpPr>
          <p:spPr bwMode="auto">
            <a:xfrm>
              <a:off x="3024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10269" name="Text Box 76"/>
            <p:cNvSpPr txBox="1">
              <a:spLocks noChangeArrowheads="1"/>
            </p:cNvSpPr>
            <p:nvPr/>
          </p:nvSpPr>
          <p:spPr bwMode="auto">
            <a:xfrm>
              <a:off x="4992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U3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762000" y="2886075"/>
            <a:ext cx="7391400" cy="914400"/>
            <a:chOff x="480" y="2112"/>
            <a:chExt cx="4656" cy="576"/>
          </a:xfrm>
        </p:grpSpPr>
        <p:sp>
          <p:nvSpPr>
            <p:cNvPr id="10262" name="Line 78"/>
            <p:cNvSpPr>
              <a:spLocks noChangeShapeType="1"/>
            </p:cNvSpPr>
            <p:nvPr/>
          </p:nvSpPr>
          <p:spPr bwMode="auto">
            <a:xfrm>
              <a:off x="480" y="2208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Line 79"/>
            <p:cNvSpPr>
              <a:spLocks noChangeShapeType="1"/>
            </p:cNvSpPr>
            <p:nvPr/>
          </p:nvSpPr>
          <p:spPr bwMode="auto">
            <a:xfrm>
              <a:off x="2544" y="2208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Line 80"/>
            <p:cNvSpPr>
              <a:spLocks noChangeShapeType="1"/>
            </p:cNvSpPr>
            <p:nvPr/>
          </p:nvSpPr>
          <p:spPr bwMode="auto">
            <a:xfrm flipH="1">
              <a:off x="864" y="2208"/>
              <a:ext cx="57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Line 81"/>
            <p:cNvSpPr>
              <a:spLocks noChangeShapeType="1"/>
            </p:cNvSpPr>
            <p:nvPr/>
          </p:nvSpPr>
          <p:spPr bwMode="auto">
            <a:xfrm flipH="1">
              <a:off x="3168" y="2112"/>
              <a:ext cx="62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6" name="Line 8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2819400" y="4562475"/>
            <a:ext cx="5791200" cy="533400"/>
            <a:chOff x="1776" y="3168"/>
            <a:chExt cx="3648" cy="336"/>
          </a:xfrm>
        </p:grpSpPr>
        <p:sp>
          <p:nvSpPr>
            <p:cNvPr id="10260" name="Text Box 84"/>
            <p:cNvSpPr txBox="1">
              <a:spLocks noChangeArrowheads="1"/>
            </p:cNvSpPr>
            <p:nvPr/>
          </p:nvSpPr>
          <p:spPr bwMode="auto">
            <a:xfrm>
              <a:off x="1776" y="32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V1</a:t>
              </a:r>
            </a:p>
          </p:txBody>
        </p:sp>
        <p:sp>
          <p:nvSpPr>
            <p:cNvPr id="10261" name="Text Box 85"/>
            <p:cNvSpPr txBox="1">
              <a:spLocks noChangeArrowheads="1"/>
            </p:cNvSpPr>
            <p:nvPr/>
          </p:nvSpPr>
          <p:spPr bwMode="auto">
            <a:xfrm>
              <a:off x="4992" y="31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V2</a:t>
              </a:r>
            </a:p>
          </p:txBody>
        </p:sp>
      </p:grpSp>
      <p:sp>
        <p:nvSpPr>
          <p:cNvPr id="283734" name="Text Box 86"/>
          <p:cNvSpPr txBox="1">
            <a:spLocks noChangeArrowheads="1"/>
          </p:cNvSpPr>
          <p:nvPr/>
        </p:nvSpPr>
        <p:spPr bwMode="auto">
          <a:xfrm>
            <a:off x="5257800" y="57816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W1</a:t>
            </a:r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1676400" y="3952875"/>
            <a:ext cx="6477000" cy="762000"/>
            <a:chOff x="1056" y="2784"/>
            <a:chExt cx="4080" cy="480"/>
          </a:xfrm>
        </p:grpSpPr>
        <p:sp>
          <p:nvSpPr>
            <p:cNvPr id="10257" name="Line 88"/>
            <p:cNvSpPr>
              <a:spLocks noChangeShapeType="1"/>
            </p:cNvSpPr>
            <p:nvPr/>
          </p:nvSpPr>
          <p:spPr bwMode="auto">
            <a:xfrm>
              <a:off x="1056" y="2880"/>
              <a:ext cx="86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Line 89"/>
            <p:cNvSpPr>
              <a:spLocks noChangeShapeType="1"/>
            </p:cNvSpPr>
            <p:nvPr/>
          </p:nvSpPr>
          <p:spPr bwMode="auto">
            <a:xfrm flipH="1">
              <a:off x="1968" y="2832"/>
              <a:ext cx="12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90"/>
            <p:cNvSpPr>
              <a:spLocks noChangeShapeType="1"/>
            </p:cNvSpPr>
            <p:nvPr/>
          </p:nvSpPr>
          <p:spPr bwMode="auto">
            <a:xfrm>
              <a:off x="5136" y="278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3276600" y="4943475"/>
            <a:ext cx="4876800" cy="838200"/>
            <a:chOff x="2064" y="3408"/>
            <a:chExt cx="3072" cy="528"/>
          </a:xfrm>
        </p:grpSpPr>
        <p:sp>
          <p:nvSpPr>
            <p:cNvPr id="10255" name="Line 92"/>
            <p:cNvSpPr>
              <a:spLocks noChangeShapeType="1"/>
            </p:cNvSpPr>
            <p:nvPr/>
          </p:nvSpPr>
          <p:spPr bwMode="auto">
            <a:xfrm>
              <a:off x="2064" y="3504"/>
              <a:ext cx="13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Line 93"/>
            <p:cNvSpPr>
              <a:spLocks noChangeShapeType="1"/>
            </p:cNvSpPr>
            <p:nvPr/>
          </p:nvSpPr>
          <p:spPr bwMode="auto">
            <a:xfrm flipH="1">
              <a:off x="3456" y="3408"/>
              <a:ext cx="168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Improve Run Generation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609600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mtClean="0"/>
              <a:t>Overlap input, output, and internal sorting.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514600"/>
            <a:ext cx="6400800" cy="3352800"/>
            <a:chOff x="672" y="1584"/>
            <a:chExt cx="4032" cy="2112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672" y="1632"/>
              <a:ext cx="2016" cy="2016"/>
            </a:xfrm>
            <a:prstGeom prst="rect">
              <a:avLst/>
            </a:prstGeom>
            <a:solidFill>
              <a:srgbClr val="99FF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1" name="Oval 6"/>
            <p:cNvSpPr>
              <a:spLocks noChangeArrowheads="1"/>
            </p:cNvSpPr>
            <p:nvPr/>
          </p:nvSpPr>
          <p:spPr bwMode="auto">
            <a:xfrm>
              <a:off x="3744" y="2832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3936" y="31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248" y="2544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11275" name="Oval 10"/>
            <p:cNvSpPr>
              <a:spLocks noChangeArrowheads="1"/>
            </p:cNvSpPr>
            <p:nvPr/>
          </p:nvSpPr>
          <p:spPr bwMode="auto">
            <a:xfrm>
              <a:off x="3744" y="1584"/>
              <a:ext cx="912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936" y="187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DISK</a:t>
              </a:r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688" y="2112"/>
              <a:ext cx="10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 - Part 2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2486</Words>
  <Application>Microsoft Office PowerPoint</Application>
  <PresentationFormat>화면 슬라이드 쇼(4:3)</PresentationFormat>
  <Paragraphs>1195</Paragraphs>
  <Slides>52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FrnkGothITC Hv BT</vt:lpstr>
      <vt:lpstr>굴림</vt:lpstr>
      <vt:lpstr>맑은 고딕</vt:lpstr>
      <vt:lpstr>Arial</vt:lpstr>
      <vt:lpstr>Comic Sans MS</vt:lpstr>
      <vt:lpstr>Rockwell Extra Bold</vt:lpstr>
      <vt:lpstr>Symbol</vt:lpstr>
      <vt:lpstr>Times New Roman</vt:lpstr>
      <vt:lpstr>Wingdings</vt:lpstr>
      <vt:lpstr>Default Design</vt:lpstr>
      <vt:lpstr>Sorting– Part 2</vt:lpstr>
      <vt:lpstr>External Sorting</vt:lpstr>
      <vt:lpstr>Internal Merge Sort Review</vt:lpstr>
      <vt:lpstr>External Merge Sort</vt:lpstr>
      <vt:lpstr>External Merge Sort</vt:lpstr>
      <vt:lpstr>Run Generation</vt:lpstr>
      <vt:lpstr>Run Merging</vt:lpstr>
      <vt:lpstr>Merge 20 Runs</vt:lpstr>
      <vt:lpstr>Improve Run Generation</vt:lpstr>
      <vt:lpstr>Improve Run Generation</vt:lpstr>
      <vt:lpstr>Improve Run Generation</vt:lpstr>
      <vt:lpstr>New Strategy</vt:lpstr>
      <vt:lpstr>Initialize</vt:lpstr>
      <vt:lpstr>Initialize</vt:lpstr>
      <vt:lpstr>Generate Run 1</vt:lpstr>
      <vt:lpstr>Generate Run 1</vt:lpstr>
      <vt:lpstr>Generate Run 1</vt:lpstr>
      <vt:lpstr>Generate Run 1</vt:lpstr>
      <vt:lpstr>Generate Run 1</vt:lpstr>
      <vt:lpstr>Interchange Role of Buffers</vt:lpstr>
      <vt:lpstr>Continue With Run 1</vt:lpstr>
      <vt:lpstr>Continue With Run 1</vt:lpstr>
      <vt:lpstr>Continue With Run 1</vt:lpstr>
      <vt:lpstr>Interchange Role of Buffers</vt:lpstr>
      <vt:lpstr>Continue With Run 1</vt:lpstr>
      <vt:lpstr>Continue With Run 1</vt:lpstr>
      <vt:lpstr>Continue With Run 1</vt:lpstr>
      <vt:lpstr>Run Size</vt:lpstr>
      <vt:lpstr>Comparison</vt:lpstr>
      <vt:lpstr>Comparison</vt:lpstr>
      <vt:lpstr>Comparison</vt:lpstr>
      <vt:lpstr>Merging Runs Of Different Length</vt:lpstr>
      <vt:lpstr>Optimal Merging Of Runs</vt:lpstr>
      <vt:lpstr>Weighted External Path Length</vt:lpstr>
      <vt:lpstr>Weighted External Path Length</vt:lpstr>
      <vt:lpstr>Huffman Trees</vt:lpstr>
      <vt:lpstr>Greedy Algorithm For Binary Trees</vt:lpstr>
      <vt:lpstr>Example</vt:lpstr>
      <vt:lpstr>Example</vt:lpstr>
      <vt:lpstr>Example</vt:lpstr>
      <vt:lpstr>Example</vt:lpstr>
      <vt:lpstr>Example</vt:lpstr>
      <vt:lpstr>Data Structure For Tree Collection</vt:lpstr>
      <vt:lpstr>Improve Run Merging</vt:lpstr>
      <vt:lpstr>Merge 20 Runs Using 5-Way Merging</vt:lpstr>
      <vt:lpstr>Merge Time Using A Selection Tree</vt:lpstr>
      <vt:lpstr>Steady State Operation</vt:lpstr>
      <vt:lpstr>Partitioning Of Memory</vt:lpstr>
      <vt:lpstr>Buffer Layout</vt:lpstr>
      <vt:lpstr>Initialize To Merge k Runs</vt:lpstr>
      <vt:lpstr>The Method kWayMerge</vt:lpstr>
      <vt:lpstr>Merge k Runs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User</cp:lastModifiedBy>
  <cp:revision>224</cp:revision>
  <dcterms:created xsi:type="dcterms:W3CDTF">1999-10-08T19:08:27Z</dcterms:created>
  <dcterms:modified xsi:type="dcterms:W3CDTF">2017-05-21T10:10:27Z</dcterms:modified>
</cp:coreProperties>
</file>